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9" r:id="rId3"/>
    <p:sldId id="257"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3" d="100"/>
          <a:sy n="73" d="100"/>
        </p:scale>
        <p:origin x="62" y="10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8228F3-C8F2-40E3-A11E-ECA11E6C55D8}" type="datetimeFigureOut">
              <a:rPr lang="en-GB" smtClean="0"/>
              <a:t>05/07/2026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5B9C54-EB29-46DC-82E9-B0C7EE63252F}" type="slidenum">
              <a:rPr lang="en-GB" smtClean="0"/>
              <a:t>‹#›</a:t>
            </a:fld>
            <a:endParaRPr lang="en-GB"/>
          </a:p>
        </p:txBody>
      </p:sp>
    </p:spTree>
    <p:extLst>
      <p:ext uri="{BB962C8B-B14F-4D97-AF65-F5344CB8AC3E}">
        <p14:creationId xmlns:p14="http://schemas.microsoft.com/office/powerpoint/2010/main" val="80758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5B9C54-EB29-46DC-82E9-B0C7EE63252F}" type="slidenum">
              <a:rPr lang="en-GB" smtClean="0"/>
              <a:t>1</a:t>
            </a:fld>
            <a:endParaRPr lang="en-GB"/>
          </a:p>
        </p:txBody>
      </p:sp>
    </p:spTree>
    <p:extLst>
      <p:ext uri="{BB962C8B-B14F-4D97-AF65-F5344CB8AC3E}">
        <p14:creationId xmlns:p14="http://schemas.microsoft.com/office/powerpoint/2010/main" val="36374201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5B9C54-EB29-46DC-82E9-B0C7EE63252F}" type="slidenum">
              <a:rPr lang="en-GB" smtClean="0"/>
              <a:t>3</a:t>
            </a:fld>
            <a:endParaRPr lang="en-GB"/>
          </a:p>
        </p:txBody>
      </p:sp>
    </p:spTree>
    <p:extLst>
      <p:ext uri="{BB962C8B-B14F-4D97-AF65-F5344CB8AC3E}">
        <p14:creationId xmlns:p14="http://schemas.microsoft.com/office/powerpoint/2010/main" val="1703030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F1DCF59-BDE5-E148-BE98-BCBA9E5F1446}" type="datetimeFigureOut">
              <a:rPr lang="en-US" smtClean="0"/>
              <a:t>7/5/2026</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2685797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F1DCF59-BDE5-E148-BE98-BCBA9E5F1446}"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83037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1DCF59-BDE5-E148-BE98-BCBA9E5F1446}"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1153859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F1DCF59-BDE5-E148-BE98-BCBA9E5F1446}"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18357711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F1DCF59-BDE5-E148-BE98-BCBA9E5F1446}" type="datetimeFigureOut">
              <a:rPr lang="en-US" smtClean="0"/>
              <a:t>7/5/2026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36732253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F1DCF59-BDE5-E148-BE98-BCBA9E5F1446}" type="datetimeFigureOut">
              <a:rPr lang="en-US" smtClean="0"/>
              <a:t>7/5/2026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3344959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1DCF59-BDE5-E148-BE98-BCBA9E5F1446}" type="datetimeFigureOut">
              <a:rPr lang="en-US" smtClean="0"/>
              <a:t>7/5/2026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41963728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F1DCF59-BDE5-E148-BE98-BCBA9E5F1446}"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3086357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F1DCF59-BDE5-E148-BE98-BCBA9E5F1446}"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3656855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F1DCF59-BDE5-E148-BE98-BCBA9E5F1446}" type="datetimeFigureOut">
              <a:rPr lang="en-US" smtClean="0"/>
              <a:t>7/5/2026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575123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1DCF59-BDE5-E148-BE98-BCBA9E5F1446}"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22820055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1DCF59-BDE5-E148-BE98-BCBA9E5F1446}"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3469175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1DCF59-BDE5-E148-BE98-BCBA9E5F1446}"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1309355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1DCF59-BDE5-E148-BE98-BCBA9E5F1446}"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187855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F1DCF59-BDE5-E148-BE98-BCBA9E5F1446}"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2917836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F1DCF59-BDE5-E148-BE98-BCBA9E5F1446}"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32724463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F1DCF59-BDE5-E148-BE98-BCBA9E5F1446}" type="datetimeFigureOut">
              <a:rPr lang="en-US" smtClean="0"/>
              <a:t>7/5/2026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A666B92-F5BD-2041-A185-43F22D71B6CA}" type="slidenum">
              <a:rPr lang="en-US" smtClean="0"/>
              <a:t>‹#›</a:t>
            </a:fld>
            <a:endParaRPr lang="en-US"/>
          </a:p>
        </p:txBody>
      </p:sp>
    </p:spTree>
    <p:extLst>
      <p:ext uri="{BB962C8B-B14F-4D97-AF65-F5344CB8AC3E}">
        <p14:creationId xmlns:p14="http://schemas.microsoft.com/office/powerpoint/2010/main" val="3296021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F1DCF59-BDE5-E148-BE98-BCBA9E5F1446}" type="datetimeFigureOut">
              <a:rPr lang="en-US" smtClean="0"/>
              <a:t>7/5/2026</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A666B92-F5BD-2041-A185-43F22D71B6CA}" type="slidenum">
              <a:rPr lang="en-US" smtClean="0"/>
              <a:t>‹#›</a:t>
            </a:fld>
            <a:endParaRPr lang="en-US"/>
          </a:p>
        </p:txBody>
      </p:sp>
    </p:spTree>
    <p:extLst>
      <p:ext uri="{BB962C8B-B14F-4D97-AF65-F5344CB8AC3E}">
        <p14:creationId xmlns:p14="http://schemas.microsoft.com/office/powerpoint/2010/main" val="13936315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s://doi.org/10.3389/fmed.2023.1288521"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16/j.fhj.2024.100168" TargetMode="External"/><Relationship Id="rId2" Type="http://schemas.openxmlformats.org/officeDocument/2006/relationships/hyperlink" Target="https://www.england.nhs.uk/publication/the-two-week-wait-skin-cancer-pathway-innovative-approaches-to-support-early-diagnosis-of-skin-cancer-as-part-of-the-nhs-covid-19-recovery-plan/"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90A0F-6901-8BEE-C9DC-A5F64EF6E61A}"/>
              </a:ext>
            </a:extLst>
          </p:cNvPr>
          <p:cNvSpPr>
            <a:spLocks noGrp="1"/>
          </p:cNvSpPr>
          <p:nvPr>
            <p:ph type="ctrTitle"/>
          </p:nvPr>
        </p:nvSpPr>
        <p:spPr>
          <a:xfrm>
            <a:off x="0" y="247615"/>
            <a:ext cx="12192000" cy="2087449"/>
          </a:xfrm>
        </p:spPr>
        <p:txBody>
          <a:bodyPr>
            <a:normAutofit fontScale="90000"/>
          </a:bodyPr>
          <a:lstStyle/>
          <a:p>
            <a:r>
              <a:rPr lang="en-GB" b="1"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Nova" panose="020B0504020202020204" pitchFamily="34" charset="0"/>
              </a:rPr>
              <a:t>Artificial Intelligence in NHS Dermatology: Evaluating the Impact of DERM</a:t>
            </a:r>
          </a:p>
        </p:txBody>
      </p:sp>
      <p:sp>
        <p:nvSpPr>
          <p:cNvPr id="3" name="Subtitle 2">
            <a:extLst>
              <a:ext uri="{FF2B5EF4-FFF2-40B4-BE49-F238E27FC236}">
                <a16:creationId xmlns:a16="http://schemas.microsoft.com/office/drawing/2014/main" id="{01540953-0338-889E-451A-AD7B582F9B7D}"/>
              </a:ext>
            </a:extLst>
          </p:cNvPr>
          <p:cNvSpPr>
            <a:spLocks noGrp="1"/>
          </p:cNvSpPr>
          <p:nvPr>
            <p:ph type="subTitle" idx="1"/>
          </p:nvPr>
        </p:nvSpPr>
        <p:spPr>
          <a:xfrm>
            <a:off x="3713480" y="4669073"/>
            <a:ext cx="4765040" cy="2087449"/>
          </a:xfrm>
          <a:custGeom>
            <a:avLst/>
            <a:gdLst>
              <a:gd name="connsiteX0" fmla="*/ 0 w 4765040"/>
              <a:gd name="connsiteY0" fmla="*/ 0 h 2087449"/>
              <a:gd name="connsiteX1" fmla="*/ 547980 w 4765040"/>
              <a:gd name="connsiteY1" fmla="*/ 0 h 2087449"/>
              <a:gd name="connsiteX2" fmla="*/ 1191260 w 4765040"/>
              <a:gd name="connsiteY2" fmla="*/ 0 h 2087449"/>
              <a:gd name="connsiteX3" fmla="*/ 1643939 w 4765040"/>
              <a:gd name="connsiteY3" fmla="*/ 0 h 2087449"/>
              <a:gd name="connsiteX4" fmla="*/ 2287219 w 4765040"/>
              <a:gd name="connsiteY4" fmla="*/ 0 h 2087449"/>
              <a:gd name="connsiteX5" fmla="*/ 2930500 w 4765040"/>
              <a:gd name="connsiteY5" fmla="*/ 0 h 2087449"/>
              <a:gd name="connsiteX6" fmla="*/ 3621430 w 4765040"/>
              <a:gd name="connsiteY6" fmla="*/ 0 h 2087449"/>
              <a:gd name="connsiteX7" fmla="*/ 4169410 w 4765040"/>
              <a:gd name="connsiteY7" fmla="*/ 0 h 2087449"/>
              <a:gd name="connsiteX8" fmla="*/ 4765040 w 4765040"/>
              <a:gd name="connsiteY8" fmla="*/ 0 h 2087449"/>
              <a:gd name="connsiteX9" fmla="*/ 4765040 w 4765040"/>
              <a:gd name="connsiteY9" fmla="*/ 542737 h 2087449"/>
              <a:gd name="connsiteX10" fmla="*/ 4765040 w 4765040"/>
              <a:gd name="connsiteY10" fmla="*/ 1001976 h 2087449"/>
              <a:gd name="connsiteX11" fmla="*/ 4765040 w 4765040"/>
              <a:gd name="connsiteY11" fmla="*/ 1461214 h 2087449"/>
              <a:gd name="connsiteX12" fmla="*/ 4765040 w 4765040"/>
              <a:gd name="connsiteY12" fmla="*/ 2087449 h 2087449"/>
              <a:gd name="connsiteX13" fmla="*/ 4074109 w 4765040"/>
              <a:gd name="connsiteY13" fmla="*/ 2087449 h 2087449"/>
              <a:gd name="connsiteX14" fmla="*/ 3621430 w 4765040"/>
              <a:gd name="connsiteY14" fmla="*/ 2087449 h 2087449"/>
              <a:gd name="connsiteX15" fmla="*/ 2978150 w 4765040"/>
              <a:gd name="connsiteY15" fmla="*/ 2087449 h 2087449"/>
              <a:gd name="connsiteX16" fmla="*/ 2382520 w 4765040"/>
              <a:gd name="connsiteY16" fmla="*/ 2087449 h 2087449"/>
              <a:gd name="connsiteX17" fmla="*/ 1739240 w 4765040"/>
              <a:gd name="connsiteY17" fmla="*/ 2087449 h 2087449"/>
              <a:gd name="connsiteX18" fmla="*/ 1143610 w 4765040"/>
              <a:gd name="connsiteY18" fmla="*/ 2087449 h 2087449"/>
              <a:gd name="connsiteX19" fmla="*/ 643280 w 4765040"/>
              <a:gd name="connsiteY19" fmla="*/ 2087449 h 2087449"/>
              <a:gd name="connsiteX20" fmla="*/ 0 w 4765040"/>
              <a:gd name="connsiteY20" fmla="*/ 2087449 h 2087449"/>
              <a:gd name="connsiteX21" fmla="*/ 0 w 4765040"/>
              <a:gd name="connsiteY21" fmla="*/ 1607336 h 2087449"/>
              <a:gd name="connsiteX22" fmla="*/ 0 w 4765040"/>
              <a:gd name="connsiteY22" fmla="*/ 1085473 h 2087449"/>
              <a:gd name="connsiteX23" fmla="*/ 0 w 4765040"/>
              <a:gd name="connsiteY23" fmla="*/ 563611 h 2087449"/>
              <a:gd name="connsiteX24" fmla="*/ 0 w 4765040"/>
              <a:gd name="connsiteY24" fmla="*/ 0 h 208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765040" h="2087449" fill="none" extrusionOk="0">
                <a:moveTo>
                  <a:pt x="0" y="0"/>
                </a:moveTo>
                <a:cubicBezTo>
                  <a:pt x="156294" y="-44498"/>
                  <a:pt x="381390" y="46175"/>
                  <a:pt x="547980" y="0"/>
                </a:cubicBezTo>
                <a:cubicBezTo>
                  <a:pt x="714570" y="-46175"/>
                  <a:pt x="1041975" y="3120"/>
                  <a:pt x="1191260" y="0"/>
                </a:cubicBezTo>
                <a:cubicBezTo>
                  <a:pt x="1340545" y="-3120"/>
                  <a:pt x="1504724" y="22766"/>
                  <a:pt x="1643939" y="0"/>
                </a:cubicBezTo>
                <a:cubicBezTo>
                  <a:pt x="1783154" y="-22766"/>
                  <a:pt x="1977538" y="34956"/>
                  <a:pt x="2287219" y="0"/>
                </a:cubicBezTo>
                <a:cubicBezTo>
                  <a:pt x="2596900" y="-34956"/>
                  <a:pt x="2797358" y="20035"/>
                  <a:pt x="2930500" y="0"/>
                </a:cubicBezTo>
                <a:cubicBezTo>
                  <a:pt x="3063642" y="-20035"/>
                  <a:pt x="3372654" y="59606"/>
                  <a:pt x="3621430" y="0"/>
                </a:cubicBezTo>
                <a:cubicBezTo>
                  <a:pt x="3870206" y="-59606"/>
                  <a:pt x="3927952" y="62261"/>
                  <a:pt x="4169410" y="0"/>
                </a:cubicBezTo>
                <a:cubicBezTo>
                  <a:pt x="4410868" y="-62261"/>
                  <a:pt x="4600247" y="23442"/>
                  <a:pt x="4765040" y="0"/>
                </a:cubicBezTo>
                <a:cubicBezTo>
                  <a:pt x="4766702" y="194880"/>
                  <a:pt x="4709587" y="406852"/>
                  <a:pt x="4765040" y="542737"/>
                </a:cubicBezTo>
                <a:cubicBezTo>
                  <a:pt x="4820493" y="678622"/>
                  <a:pt x="4754538" y="842865"/>
                  <a:pt x="4765040" y="1001976"/>
                </a:cubicBezTo>
                <a:cubicBezTo>
                  <a:pt x="4775542" y="1161087"/>
                  <a:pt x="4725830" y="1362004"/>
                  <a:pt x="4765040" y="1461214"/>
                </a:cubicBezTo>
                <a:cubicBezTo>
                  <a:pt x="4804250" y="1560424"/>
                  <a:pt x="4764715" y="1811707"/>
                  <a:pt x="4765040" y="2087449"/>
                </a:cubicBezTo>
                <a:cubicBezTo>
                  <a:pt x="4433263" y="2142046"/>
                  <a:pt x="4245231" y="2050948"/>
                  <a:pt x="4074109" y="2087449"/>
                </a:cubicBezTo>
                <a:cubicBezTo>
                  <a:pt x="3902987" y="2123950"/>
                  <a:pt x="3713893" y="2077300"/>
                  <a:pt x="3621430" y="2087449"/>
                </a:cubicBezTo>
                <a:cubicBezTo>
                  <a:pt x="3528967" y="2097598"/>
                  <a:pt x="3121822" y="2057739"/>
                  <a:pt x="2978150" y="2087449"/>
                </a:cubicBezTo>
                <a:cubicBezTo>
                  <a:pt x="2834478" y="2117159"/>
                  <a:pt x="2563159" y="2063111"/>
                  <a:pt x="2382520" y="2087449"/>
                </a:cubicBezTo>
                <a:cubicBezTo>
                  <a:pt x="2201881" y="2111787"/>
                  <a:pt x="1990057" y="2049664"/>
                  <a:pt x="1739240" y="2087449"/>
                </a:cubicBezTo>
                <a:cubicBezTo>
                  <a:pt x="1488423" y="2125234"/>
                  <a:pt x="1283255" y="2053953"/>
                  <a:pt x="1143610" y="2087449"/>
                </a:cubicBezTo>
                <a:cubicBezTo>
                  <a:pt x="1003965" y="2120945"/>
                  <a:pt x="766501" y="2036624"/>
                  <a:pt x="643280" y="2087449"/>
                </a:cubicBezTo>
                <a:cubicBezTo>
                  <a:pt x="520059" y="2138274"/>
                  <a:pt x="303904" y="2055875"/>
                  <a:pt x="0" y="2087449"/>
                </a:cubicBezTo>
                <a:cubicBezTo>
                  <a:pt x="-6409" y="1890233"/>
                  <a:pt x="43831" y="1829940"/>
                  <a:pt x="0" y="1607336"/>
                </a:cubicBezTo>
                <a:cubicBezTo>
                  <a:pt x="-43831" y="1384732"/>
                  <a:pt x="42468" y="1253044"/>
                  <a:pt x="0" y="1085473"/>
                </a:cubicBezTo>
                <a:cubicBezTo>
                  <a:pt x="-42468" y="917902"/>
                  <a:pt x="5326" y="794884"/>
                  <a:pt x="0" y="563611"/>
                </a:cubicBezTo>
                <a:cubicBezTo>
                  <a:pt x="-5326" y="332338"/>
                  <a:pt x="16359" y="179826"/>
                  <a:pt x="0" y="0"/>
                </a:cubicBezTo>
                <a:close/>
              </a:path>
              <a:path w="4765040" h="2087449" stroke="0" extrusionOk="0">
                <a:moveTo>
                  <a:pt x="0" y="0"/>
                </a:moveTo>
                <a:cubicBezTo>
                  <a:pt x="119802" y="-44288"/>
                  <a:pt x="281619" y="34810"/>
                  <a:pt x="452679" y="0"/>
                </a:cubicBezTo>
                <a:cubicBezTo>
                  <a:pt x="623739" y="-34810"/>
                  <a:pt x="841593" y="57587"/>
                  <a:pt x="953008" y="0"/>
                </a:cubicBezTo>
                <a:cubicBezTo>
                  <a:pt x="1064423" y="-57587"/>
                  <a:pt x="1331427" y="19214"/>
                  <a:pt x="1548638" y="0"/>
                </a:cubicBezTo>
                <a:cubicBezTo>
                  <a:pt x="1765849" y="-19214"/>
                  <a:pt x="2086416" y="31160"/>
                  <a:pt x="2239569" y="0"/>
                </a:cubicBezTo>
                <a:cubicBezTo>
                  <a:pt x="2392722" y="-31160"/>
                  <a:pt x="2537657" y="49271"/>
                  <a:pt x="2692248" y="0"/>
                </a:cubicBezTo>
                <a:cubicBezTo>
                  <a:pt x="2846839" y="-49271"/>
                  <a:pt x="3070226" y="34284"/>
                  <a:pt x="3335528" y="0"/>
                </a:cubicBezTo>
                <a:cubicBezTo>
                  <a:pt x="3600830" y="-34284"/>
                  <a:pt x="3700699" y="27178"/>
                  <a:pt x="3931158" y="0"/>
                </a:cubicBezTo>
                <a:cubicBezTo>
                  <a:pt x="4161617" y="-27178"/>
                  <a:pt x="4593721" y="34849"/>
                  <a:pt x="4765040" y="0"/>
                </a:cubicBezTo>
                <a:cubicBezTo>
                  <a:pt x="4825508" y="134596"/>
                  <a:pt x="4756479" y="373181"/>
                  <a:pt x="4765040" y="563611"/>
                </a:cubicBezTo>
                <a:cubicBezTo>
                  <a:pt x="4773601" y="754041"/>
                  <a:pt x="4732793" y="874082"/>
                  <a:pt x="4765040" y="1106348"/>
                </a:cubicBezTo>
                <a:cubicBezTo>
                  <a:pt x="4797287" y="1338614"/>
                  <a:pt x="4722218" y="1393375"/>
                  <a:pt x="4765040" y="1565587"/>
                </a:cubicBezTo>
                <a:cubicBezTo>
                  <a:pt x="4807862" y="1737799"/>
                  <a:pt x="4739258" y="1962598"/>
                  <a:pt x="4765040" y="2087449"/>
                </a:cubicBezTo>
                <a:cubicBezTo>
                  <a:pt x="4610320" y="2091343"/>
                  <a:pt x="4432188" y="2073905"/>
                  <a:pt x="4217060" y="2087449"/>
                </a:cubicBezTo>
                <a:cubicBezTo>
                  <a:pt x="4001932" y="2100993"/>
                  <a:pt x="3940985" y="2047211"/>
                  <a:pt x="3764382" y="2087449"/>
                </a:cubicBezTo>
                <a:cubicBezTo>
                  <a:pt x="3587779" y="2127687"/>
                  <a:pt x="3304220" y="2013444"/>
                  <a:pt x="3121101" y="2087449"/>
                </a:cubicBezTo>
                <a:cubicBezTo>
                  <a:pt x="2937982" y="2161454"/>
                  <a:pt x="2817736" y="2054006"/>
                  <a:pt x="2668422" y="2087449"/>
                </a:cubicBezTo>
                <a:cubicBezTo>
                  <a:pt x="2519108" y="2120892"/>
                  <a:pt x="2344630" y="2037263"/>
                  <a:pt x="2120443" y="2087449"/>
                </a:cubicBezTo>
                <a:cubicBezTo>
                  <a:pt x="1896256" y="2137635"/>
                  <a:pt x="1745593" y="2059326"/>
                  <a:pt x="1620114" y="2087449"/>
                </a:cubicBezTo>
                <a:cubicBezTo>
                  <a:pt x="1494635" y="2115572"/>
                  <a:pt x="1262502" y="2028755"/>
                  <a:pt x="1119784" y="2087449"/>
                </a:cubicBezTo>
                <a:cubicBezTo>
                  <a:pt x="977066" y="2146143"/>
                  <a:pt x="841335" y="2075914"/>
                  <a:pt x="571805" y="2087449"/>
                </a:cubicBezTo>
                <a:cubicBezTo>
                  <a:pt x="302275" y="2098984"/>
                  <a:pt x="246451" y="2072331"/>
                  <a:pt x="0" y="2087449"/>
                </a:cubicBezTo>
                <a:cubicBezTo>
                  <a:pt x="-54251" y="1877424"/>
                  <a:pt x="35190" y="1707229"/>
                  <a:pt x="0" y="1607336"/>
                </a:cubicBezTo>
                <a:cubicBezTo>
                  <a:pt x="-35190" y="1507443"/>
                  <a:pt x="35910" y="1317787"/>
                  <a:pt x="0" y="1127222"/>
                </a:cubicBezTo>
                <a:cubicBezTo>
                  <a:pt x="-35910" y="936657"/>
                  <a:pt x="10950" y="757617"/>
                  <a:pt x="0" y="563611"/>
                </a:cubicBezTo>
                <a:cubicBezTo>
                  <a:pt x="-10950" y="369605"/>
                  <a:pt x="43459" y="199405"/>
                  <a:pt x="0" y="0"/>
                </a:cubicBezTo>
                <a:close/>
              </a:path>
            </a:pathLst>
          </a:custGeom>
          <a:solidFill>
            <a:schemeClr val="bg1">
              <a:alpha val="88000"/>
            </a:schemeClr>
          </a:solidFill>
          <a:ln w="38100">
            <a:solidFill>
              <a:schemeClr val="accent5">
                <a:lumMod val="20000"/>
                <a:lumOff val="80000"/>
              </a:schemeClr>
            </a:solidFill>
            <a:extLst>
              <a:ext uri="{C807C97D-BFC1-408E-A445-0C87EB9F89A2}">
                <ask:lineSketchStyleProps xmlns:ask="http://schemas.microsoft.com/office/drawing/2018/sketchyshapes" sd="1745599292">
                  <ask:type>
                    <ask:lineSketchScribble/>
                  </ask:type>
                </ask:lineSketchStyleProps>
              </a:ext>
            </a:extLst>
          </a:ln>
          <a:effectLst>
            <a:softEdge rad="31750"/>
          </a:effectLst>
        </p:spPr>
        <p:txBody>
          <a:bodyPr>
            <a:noAutofit/>
          </a:bodyPr>
          <a:lstStyle/>
          <a:p>
            <a:r>
              <a:rPr lang="ro-RO" sz="1400" b="1" dirty="0">
                <a:latin typeface="Arial Nova" panose="020B0504020202020204" pitchFamily="34" charset="0"/>
              </a:rPr>
              <a:t>Student Name: </a:t>
            </a:r>
            <a:r>
              <a:rPr lang="ro-RO" sz="1400" b="1" dirty="0" err="1">
                <a:latin typeface="Arial Nova" panose="020B0504020202020204" pitchFamily="34" charset="0"/>
              </a:rPr>
              <a:t>Alexandru-Lavinel</a:t>
            </a:r>
            <a:r>
              <a:rPr lang="ro-RO" sz="1400" b="1" dirty="0">
                <a:latin typeface="Arial Nova" panose="020B0504020202020204" pitchFamily="34" charset="0"/>
              </a:rPr>
              <a:t> </a:t>
            </a:r>
            <a:r>
              <a:rPr lang="ro-RO" sz="1400" b="1" dirty="0" err="1">
                <a:latin typeface="Arial Nova" panose="020B0504020202020204" pitchFamily="34" charset="0"/>
              </a:rPr>
              <a:t>Gaiu</a:t>
            </a:r>
            <a:endParaRPr lang="ro-RO" sz="1400" b="1" dirty="0">
              <a:latin typeface="Arial Nova" panose="020B0504020202020204" pitchFamily="34" charset="0"/>
            </a:endParaRPr>
          </a:p>
          <a:p>
            <a:r>
              <a:rPr lang="ro-RO" sz="1400" b="1" dirty="0">
                <a:latin typeface="Arial Nova" panose="020B0504020202020204" pitchFamily="34" charset="0"/>
              </a:rPr>
              <a:t>Student Number: 2332587</a:t>
            </a:r>
          </a:p>
          <a:p>
            <a:r>
              <a:rPr lang="ro-RO" sz="1400" b="1" dirty="0">
                <a:latin typeface="Arial Nova" panose="020B0504020202020204" pitchFamily="34" charset="0"/>
              </a:rPr>
              <a:t>Component 2: </a:t>
            </a:r>
            <a:r>
              <a:rPr lang="ro-RO" sz="1400" b="1" dirty="0" err="1">
                <a:latin typeface="Arial Nova" panose="020B0504020202020204" pitchFamily="34" charset="0"/>
              </a:rPr>
              <a:t>Presentation</a:t>
            </a:r>
            <a:r>
              <a:rPr lang="en-GB" sz="1400" b="1" dirty="0">
                <a:latin typeface="Arial Nova" panose="020B0504020202020204" pitchFamily="34" charset="0"/>
              </a:rPr>
              <a:t> </a:t>
            </a:r>
          </a:p>
          <a:p>
            <a:r>
              <a:rPr lang="en-GB" sz="1400" b="1" dirty="0">
                <a:latin typeface="Arial Nova" panose="020B0504020202020204" pitchFamily="34" charset="0"/>
              </a:rPr>
              <a:t>Module: Digital Transformation in Health and Care Professions</a:t>
            </a:r>
          </a:p>
          <a:p>
            <a:r>
              <a:rPr lang="en-GB" sz="1400" b="1" dirty="0">
                <a:latin typeface="Arial Nova" panose="020B0504020202020204" pitchFamily="34" charset="0"/>
              </a:rPr>
              <a:t>Module Code: BMHP6026</a:t>
            </a:r>
          </a:p>
          <a:p>
            <a:r>
              <a:rPr lang="en-GB" sz="1400" b="1" dirty="0">
                <a:latin typeface="Arial Nova" panose="020B0504020202020204" pitchFamily="34" charset="0"/>
              </a:rPr>
              <a:t>Lecturer Name: </a:t>
            </a:r>
            <a:r>
              <a:rPr lang="en-GB" sz="1400" b="1" dirty="0" err="1">
                <a:latin typeface="Arial Nova" panose="020B0504020202020204" pitchFamily="34" charset="0"/>
              </a:rPr>
              <a:t>Zakiyyah</a:t>
            </a:r>
            <a:r>
              <a:rPr lang="en-GB" sz="1400" b="1" dirty="0">
                <a:latin typeface="Arial Nova" panose="020B0504020202020204" pitchFamily="34" charset="0"/>
              </a:rPr>
              <a:t> Ahmed</a:t>
            </a:r>
            <a:endParaRPr lang="en-US" sz="1400" b="1" dirty="0">
              <a:latin typeface="Arial Nova" panose="020B0504020202020204" pitchFamily="34" charset="0"/>
            </a:endParaRPr>
          </a:p>
        </p:txBody>
      </p:sp>
    </p:spTree>
    <p:extLst>
      <p:ext uri="{BB962C8B-B14F-4D97-AF65-F5344CB8AC3E}">
        <p14:creationId xmlns:p14="http://schemas.microsoft.com/office/powerpoint/2010/main" val="34317193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52343-5928-5C32-312B-648D49C99DAE}"/>
              </a:ext>
            </a:extLst>
          </p:cNvPr>
          <p:cNvSpPr>
            <a:spLocks noGrp="1"/>
          </p:cNvSpPr>
          <p:nvPr>
            <p:ph type="title"/>
          </p:nvPr>
        </p:nvSpPr>
        <p:spPr>
          <a:xfrm>
            <a:off x="1407160" y="-122555"/>
            <a:ext cx="10515600" cy="1325563"/>
          </a:xfrm>
        </p:spPr>
        <p:txBody>
          <a:bodyPr>
            <a:normAutofit/>
          </a:bodyPr>
          <a:lstStyle/>
          <a:p>
            <a:r>
              <a:rPr lang="en-GB" sz="2800" b="1" dirty="0">
                <a:ln w="13462">
                  <a:solidFill>
                    <a:schemeClr val="bg1"/>
                  </a:solidFill>
                  <a:prstDash val="solid"/>
                </a:ln>
                <a:solidFill>
                  <a:schemeClr val="tx1">
                    <a:lumMod val="85000"/>
                    <a:lumOff val="15000"/>
                  </a:schemeClr>
                </a:solidFill>
                <a:effectLst>
                  <a:outerShdw blurRad="38100" dist="38100" dir="2700000" algn="tl">
                    <a:srgbClr val="000000">
                      <a:alpha val="43137"/>
                    </a:srgbClr>
                  </a:outerShdw>
                </a:effectLst>
                <a:latin typeface="Arial Nova" panose="020B0504020202020204" pitchFamily="34" charset="0"/>
              </a:rPr>
              <a:t>Introduction: Why DERM Matters in Health and Social Care</a:t>
            </a:r>
            <a:endParaRPr lang="en-US" sz="2800" b="1" dirty="0">
              <a:ln w="13462">
                <a:solidFill>
                  <a:schemeClr val="bg1"/>
                </a:solidFill>
                <a:prstDash val="solid"/>
              </a:ln>
              <a:solidFill>
                <a:schemeClr val="tx1">
                  <a:lumMod val="85000"/>
                  <a:lumOff val="15000"/>
                </a:schemeClr>
              </a:solidFill>
              <a:effectLst>
                <a:outerShdw blurRad="38100" dist="38100" dir="2700000" algn="tl">
                  <a:srgbClr val="000000">
                    <a:alpha val="43137"/>
                  </a:srgbClr>
                </a:outerShdw>
              </a:effectLst>
              <a:latin typeface="Arial Nova" panose="020B0504020202020204" pitchFamily="34" charset="0"/>
            </a:endParaRPr>
          </a:p>
        </p:txBody>
      </p:sp>
      <p:sp>
        <p:nvSpPr>
          <p:cNvPr id="3" name="Content Placeholder 2">
            <a:extLst>
              <a:ext uri="{FF2B5EF4-FFF2-40B4-BE49-F238E27FC236}">
                <a16:creationId xmlns:a16="http://schemas.microsoft.com/office/drawing/2014/main" id="{1AE4C964-7041-B4D8-EA44-38A952281E38}"/>
              </a:ext>
            </a:extLst>
          </p:cNvPr>
          <p:cNvSpPr>
            <a:spLocks noGrp="1"/>
          </p:cNvSpPr>
          <p:nvPr>
            <p:ph idx="1"/>
          </p:nvPr>
        </p:nvSpPr>
        <p:spPr>
          <a:xfrm>
            <a:off x="0" y="1050608"/>
            <a:ext cx="6999767" cy="5807392"/>
          </a:xfrm>
          <a:solidFill>
            <a:schemeClr val="bg1">
              <a:alpha val="92000"/>
            </a:schemeClr>
          </a:solidFill>
          <a:effectLst>
            <a:outerShdw blurRad="50800" dist="38100" algn="l" rotWithShape="0">
              <a:prstClr val="black">
                <a:alpha val="40000"/>
              </a:prstClr>
            </a:outerShdw>
          </a:effectLst>
        </p:spPr>
        <p:txBody>
          <a:bodyPr>
            <a:noAutofit/>
          </a:bodyPr>
          <a:lstStyle/>
          <a:p>
            <a:pPr algn="just">
              <a:lnSpc>
                <a:spcPct val="150000"/>
              </a:lnSpc>
              <a:buFont typeface="Wingdings" panose="05000000000000000000" pitchFamily="2" charset="2"/>
              <a:buChar char="v"/>
            </a:pPr>
            <a:r>
              <a:rPr lang="en-GB" sz="1400" dirty="0">
                <a:latin typeface="Arial Nova" panose="020B0504020202020204" pitchFamily="34" charset="0"/>
              </a:rPr>
              <a:t>Melanoma is the 5th most common cancer in the UK, with around 19,400 new cases each year, 2,600 deaths annually, and incidence rising by 26% over the last decade (Cancer Research UK, 2024a; </a:t>
            </a:r>
            <a:r>
              <a:rPr lang="en-GB" sz="1400" dirty="0" err="1">
                <a:latin typeface="Arial Nova" panose="020B0504020202020204" pitchFamily="34" charset="0"/>
              </a:rPr>
              <a:t>Venables</a:t>
            </a:r>
            <a:r>
              <a:rPr lang="en-GB" sz="1400" dirty="0">
                <a:latin typeface="Arial Nova" panose="020B0504020202020204" pitchFamily="34" charset="0"/>
              </a:rPr>
              <a:t> et al., 2024). </a:t>
            </a:r>
          </a:p>
          <a:p>
            <a:pPr algn="just">
              <a:lnSpc>
                <a:spcPct val="150000"/>
              </a:lnSpc>
              <a:buFont typeface="Wingdings" panose="05000000000000000000" pitchFamily="2" charset="2"/>
              <a:buChar char="v"/>
            </a:pPr>
            <a:r>
              <a:rPr lang="en-GB" sz="1400" dirty="0">
                <a:latin typeface="Arial Nova" panose="020B0504020202020204" pitchFamily="34" charset="0"/>
              </a:rPr>
              <a:t>Early diagnosis is essential, as around 100% of people with stage 1 melanoma survive 5 years or more, compared with almost 75% at stage 3 (Cancer Research UK, 2024b; NHS England, 2019; DHSC, 2026). </a:t>
            </a:r>
          </a:p>
          <a:p>
            <a:pPr algn="just">
              <a:lnSpc>
                <a:spcPct val="150000"/>
              </a:lnSpc>
              <a:buFont typeface="Wingdings" panose="05000000000000000000" pitchFamily="2" charset="2"/>
              <a:buChar char="v"/>
            </a:pPr>
            <a:r>
              <a:rPr lang="en-GB" sz="1400" dirty="0">
                <a:latin typeface="Arial Nova" panose="020B0504020202020204" pitchFamily="34" charset="0"/>
              </a:rPr>
              <a:t>NHS dermatology receives around 1.2 million referrals per year, with around 60% linked to suspected skin cancer pathways, yet only around 6% convert to confirmed skin cancer (Walton et al., 2026; GIRFT, 2021; NHS England, 2022). </a:t>
            </a:r>
          </a:p>
          <a:p>
            <a:pPr algn="just">
              <a:lnSpc>
                <a:spcPct val="150000"/>
              </a:lnSpc>
              <a:buFont typeface="Wingdings" panose="05000000000000000000" pitchFamily="2" charset="2"/>
              <a:buChar char="v"/>
            </a:pPr>
            <a:r>
              <a:rPr lang="en-GB" sz="1400" b="1" dirty="0">
                <a:latin typeface="Arial Nova" panose="020B0504020202020204" pitchFamily="34" charset="0"/>
              </a:rPr>
              <a:t>DERM by Skin Analytics </a:t>
            </a:r>
            <a:r>
              <a:rPr lang="en-GB" sz="1400" dirty="0">
                <a:latin typeface="Arial Nova" panose="020B0504020202020204" pitchFamily="34" charset="0"/>
              </a:rPr>
              <a:t>is an AI-based skin lesion analysis technology used to screen, triage and assess suspected skin cancer lesions after referral from primary care (NICE, 2026; Skin Analytics, 2026; Thomas et al., 2023). </a:t>
            </a:r>
          </a:p>
          <a:p>
            <a:pPr algn="just">
              <a:lnSpc>
                <a:spcPct val="150000"/>
              </a:lnSpc>
              <a:buFont typeface="Wingdings" panose="05000000000000000000" pitchFamily="2" charset="2"/>
              <a:buChar char="v"/>
            </a:pPr>
            <a:r>
              <a:rPr lang="en-GB" sz="1400" dirty="0">
                <a:latin typeface="Arial Nova" panose="020B0504020202020204" pitchFamily="34" charset="0"/>
              </a:rPr>
              <a:t>Although DERM demonstrates high sensitivity for malignant lesions at 96.1%, its wider value depends on safe implementation, workforce readiness, governance, equity and sustainability (Walton et al., 2026; NICE, 2026; Greenhalgh et al., 2017). </a:t>
            </a:r>
          </a:p>
        </p:txBody>
      </p:sp>
      <p:sp>
        <p:nvSpPr>
          <p:cNvPr id="5" name="TextBox 4">
            <a:extLst>
              <a:ext uri="{FF2B5EF4-FFF2-40B4-BE49-F238E27FC236}">
                <a16:creationId xmlns:a16="http://schemas.microsoft.com/office/drawing/2014/main" id="{39F77704-2F4C-6374-D278-B167C2FA8FBC}"/>
              </a:ext>
            </a:extLst>
          </p:cNvPr>
          <p:cNvSpPr txBox="1"/>
          <p:nvPr/>
        </p:nvSpPr>
        <p:spPr>
          <a:xfrm>
            <a:off x="7264400" y="4544412"/>
            <a:ext cx="4775200" cy="2314223"/>
          </a:xfrm>
          <a:prstGeom prst="rect">
            <a:avLst/>
          </a:prstGeom>
          <a:solidFill>
            <a:schemeClr val="bg1">
              <a:alpha val="77000"/>
            </a:schemeClr>
          </a:solidFill>
          <a:effectLst>
            <a:outerShdw blurRad="50800" dist="38100" dir="2700000" algn="tl" rotWithShape="0">
              <a:prstClr val="black">
                <a:alpha val="40000"/>
              </a:prstClr>
            </a:outerShdw>
          </a:effectLst>
        </p:spPr>
        <p:txBody>
          <a:bodyPr wrap="square">
            <a:spAutoFit/>
          </a:bodyPr>
          <a:lstStyle/>
          <a:p>
            <a:pPr marL="285750" indent="-285750" algn="just">
              <a:lnSpc>
                <a:spcPct val="150000"/>
              </a:lnSpc>
              <a:buFont typeface="Wingdings" panose="05000000000000000000" pitchFamily="2" charset="2"/>
              <a:buChar char="v"/>
            </a:pPr>
            <a:r>
              <a:rPr lang="en-GB" sz="1400" dirty="0">
                <a:latin typeface="Arial Nova" panose="020B0504020202020204" pitchFamily="34" charset="0"/>
              </a:rPr>
              <a:t>This presentation critically evaluates DERM’s impact on workforce, service delivery, patients/service users and communities, using the NASSS framework to consider adoption, scale-up and sustainability, following a Context and Core Concept Approach (Greenhalgh et al., 2017; Asthana, Jones and Sheaff, 2019; Pope et al., 2024). </a:t>
            </a:r>
          </a:p>
        </p:txBody>
      </p:sp>
      <p:pic>
        <p:nvPicPr>
          <p:cNvPr id="6" name="Picture 5">
            <a:extLst>
              <a:ext uri="{FF2B5EF4-FFF2-40B4-BE49-F238E27FC236}">
                <a16:creationId xmlns:a16="http://schemas.microsoft.com/office/drawing/2014/main" id="{B70FEA99-1F49-C2C0-0B5A-9F14688D7B8F}"/>
              </a:ext>
            </a:extLst>
          </p:cNvPr>
          <p:cNvPicPr>
            <a:picLocks noChangeAspect="1"/>
          </p:cNvPicPr>
          <p:nvPr/>
        </p:nvPicPr>
        <p:blipFill>
          <a:blip r:embed="rId2"/>
          <a:stretch>
            <a:fillRect/>
          </a:stretch>
        </p:blipFill>
        <p:spPr>
          <a:xfrm>
            <a:off x="7874000" y="818690"/>
            <a:ext cx="3515359" cy="3732140"/>
          </a:xfrm>
          <a:prstGeom prst="rect">
            <a:avLst/>
          </a:prstGeom>
          <a:effectLst>
            <a:outerShdw blurRad="50800" dist="38100" dir="2700000" algn="tl" rotWithShape="0">
              <a:prstClr val="black">
                <a:alpha val="40000"/>
              </a:prstClr>
            </a:outerShdw>
          </a:effectLst>
        </p:spPr>
      </p:pic>
      <p:sp>
        <p:nvSpPr>
          <p:cNvPr id="7" name="TextBox 6">
            <a:extLst>
              <a:ext uri="{FF2B5EF4-FFF2-40B4-BE49-F238E27FC236}">
                <a16:creationId xmlns:a16="http://schemas.microsoft.com/office/drawing/2014/main" id="{39AFD437-807D-D7A0-CBC4-50F9589D5C4D}"/>
              </a:ext>
            </a:extLst>
          </p:cNvPr>
          <p:cNvSpPr txBox="1"/>
          <p:nvPr/>
        </p:nvSpPr>
        <p:spPr>
          <a:xfrm>
            <a:off x="10627361" y="4344952"/>
            <a:ext cx="944880" cy="276999"/>
          </a:xfrm>
          <a:prstGeom prst="rect">
            <a:avLst/>
          </a:prstGeom>
          <a:noFill/>
        </p:spPr>
        <p:txBody>
          <a:bodyPr wrap="square" rtlCol="0">
            <a:spAutoFit/>
          </a:bodyPr>
          <a:lstStyle/>
          <a:p>
            <a:r>
              <a:rPr lang="en-GB" sz="1200" dirty="0"/>
              <a:t>(ONS, 2017)</a:t>
            </a:r>
          </a:p>
        </p:txBody>
      </p:sp>
    </p:spTree>
    <p:extLst>
      <p:ext uri="{BB962C8B-B14F-4D97-AF65-F5344CB8AC3E}">
        <p14:creationId xmlns:p14="http://schemas.microsoft.com/office/powerpoint/2010/main" val="95718543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2F26A-DC2C-CE7F-DC04-3835ADCC933C}"/>
              </a:ext>
            </a:extLst>
          </p:cNvPr>
          <p:cNvSpPr>
            <a:spLocks noGrp="1"/>
          </p:cNvSpPr>
          <p:nvPr>
            <p:ph type="title"/>
          </p:nvPr>
        </p:nvSpPr>
        <p:spPr>
          <a:xfrm>
            <a:off x="1391921" y="-177800"/>
            <a:ext cx="10913744" cy="1752599"/>
          </a:xfrm>
        </p:spPr>
        <p:txBody>
          <a:bodyPr/>
          <a:lstStyle/>
          <a:p>
            <a:r>
              <a:rPr lang="en-GB" sz="2800" b="1" dirty="0">
                <a:ln w="9525">
                  <a:solidFill>
                    <a:schemeClr val="bg1"/>
                  </a:solidFill>
                  <a:prstDash val="solid"/>
                </a:ln>
                <a:effectLst>
                  <a:outerShdw blurRad="12700" dist="38100" dir="2700000" algn="tl" rotWithShape="0">
                    <a:schemeClr val="bg1">
                      <a:lumMod val="50000"/>
                    </a:schemeClr>
                  </a:outerShdw>
                </a:effectLst>
                <a:latin typeface="Arial Nova" panose="020B0504020202020204" pitchFamily="34" charset="0"/>
              </a:rPr>
              <a:t>Overview of the Innovation: What DERM Does and How It Works</a:t>
            </a:r>
            <a:br>
              <a:rPr lang="en-GB" sz="1800" dirty="0">
                <a:effectLst/>
                <a:latin typeface=".AppleSystemUIFont"/>
              </a:rPr>
            </a:br>
            <a:endParaRPr lang="en-US" dirty="0"/>
          </a:p>
        </p:txBody>
      </p:sp>
      <p:sp>
        <p:nvSpPr>
          <p:cNvPr id="3" name="Content Placeholder 2">
            <a:extLst>
              <a:ext uri="{FF2B5EF4-FFF2-40B4-BE49-F238E27FC236}">
                <a16:creationId xmlns:a16="http://schemas.microsoft.com/office/drawing/2014/main" id="{1F7F6224-CEC5-135A-80B4-EC1952BEDCC5}"/>
              </a:ext>
            </a:extLst>
          </p:cNvPr>
          <p:cNvSpPr>
            <a:spLocks noGrp="1"/>
          </p:cNvSpPr>
          <p:nvPr>
            <p:ph idx="1"/>
          </p:nvPr>
        </p:nvSpPr>
        <p:spPr>
          <a:xfrm>
            <a:off x="-50800" y="797428"/>
            <a:ext cx="5019040" cy="6060572"/>
          </a:xfrm>
          <a:solidFill>
            <a:schemeClr val="bg1">
              <a:alpha val="86000"/>
            </a:schemeClr>
          </a:solidFill>
        </p:spPr>
        <p:txBody>
          <a:bodyPr>
            <a:noAutofit/>
          </a:bodyPr>
          <a:lstStyle/>
          <a:p>
            <a:pPr algn="just">
              <a:lnSpc>
                <a:spcPct val="170000"/>
              </a:lnSpc>
              <a:buFont typeface="Wingdings" panose="05000000000000000000" pitchFamily="2" charset="2"/>
              <a:buChar char="v"/>
            </a:pPr>
            <a:r>
              <a:rPr lang="en-GB" sz="1400" b="1" dirty="0">
                <a:latin typeface="Arial Nova" panose="020B0504020202020204" pitchFamily="34" charset="0"/>
              </a:rPr>
              <a:t>DERM is an AI-based skin lesion analysis technology used within NHS </a:t>
            </a:r>
            <a:r>
              <a:rPr lang="en-GB" sz="1400" b="1" dirty="0" err="1">
                <a:latin typeface="Arial Nova" panose="020B0504020202020204" pitchFamily="34" charset="0"/>
              </a:rPr>
              <a:t>teledermatology</a:t>
            </a:r>
            <a:r>
              <a:rPr lang="en-GB" sz="1400" b="1" dirty="0">
                <a:latin typeface="Arial Nova" panose="020B0504020202020204" pitchFamily="34" charset="0"/>
              </a:rPr>
              <a:t> services after primary-care referral, to support screening, triage and assessment of suspected skin cancer lesions in adults aged 18+</a:t>
            </a:r>
            <a:r>
              <a:rPr lang="en-GB" sz="1400" dirty="0">
                <a:latin typeface="Arial Nova" panose="020B0504020202020204" pitchFamily="34" charset="0"/>
              </a:rPr>
              <a:t> (NICE, 2026; Skin Analytics, 2026; Walton et al., 2026). </a:t>
            </a:r>
          </a:p>
          <a:p>
            <a:pPr lvl="0" algn="just">
              <a:lnSpc>
                <a:spcPct val="170000"/>
              </a:lnSpc>
              <a:buFont typeface="Wingdings" panose="05000000000000000000" pitchFamily="2" charset="2"/>
              <a:buChar char="v"/>
            </a:pPr>
            <a:r>
              <a:rPr lang="en-GB" sz="1400" dirty="0">
                <a:latin typeface="Arial Nova" panose="020B0504020202020204" pitchFamily="34" charset="0"/>
              </a:rPr>
              <a:t>It analyses </a:t>
            </a:r>
            <a:r>
              <a:rPr lang="en-GB" sz="1400" b="1" dirty="0">
                <a:latin typeface="Arial Nova" panose="020B0504020202020204" pitchFamily="34" charset="0"/>
              </a:rPr>
              <a:t>clinical and </a:t>
            </a:r>
            <a:r>
              <a:rPr lang="en-GB" sz="1400" b="1" dirty="0" err="1">
                <a:latin typeface="Arial Nova" panose="020B0504020202020204" pitchFamily="34" charset="0"/>
              </a:rPr>
              <a:t>dermoscopic</a:t>
            </a:r>
            <a:r>
              <a:rPr lang="en-GB" sz="1400" b="1" dirty="0">
                <a:latin typeface="Arial Nova" panose="020B0504020202020204" pitchFamily="34" charset="0"/>
              </a:rPr>
              <a:t> images</a:t>
            </a:r>
            <a:r>
              <a:rPr lang="en-GB" sz="1400" dirty="0">
                <a:latin typeface="Arial Nova" panose="020B0504020202020204" pitchFamily="34" charset="0"/>
              </a:rPr>
              <a:t> captured by trained staff using smartphone-connected </a:t>
            </a:r>
            <a:r>
              <a:rPr lang="en-GB" sz="1400" dirty="0" err="1">
                <a:latin typeface="Arial Nova" panose="020B0504020202020204" pitchFamily="34" charset="0"/>
              </a:rPr>
              <a:t>dermatoscopes</a:t>
            </a:r>
            <a:r>
              <a:rPr lang="en-GB" sz="1400" dirty="0">
                <a:latin typeface="Arial Nova" panose="020B0504020202020204" pitchFamily="34" charset="0"/>
              </a:rPr>
              <a:t>, supporting risk stratification before dermatologist review (Thomas et al., 2023; Marsden et al., 2024; </a:t>
            </a:r>
            <a:r>
              <a:rPr lang="en-GB" sz="1400" dirty="0" err="1">
                <a:latin typeface="Arial Nova" panose="020B0504020202020204" pitchFamily="34" charset="0"/>
              </a:rPr>
              <a:t>Palamaras</a:t>
            </a:r>
            <a:r>
              <a:rPr lang="en-GB" sz="1400" dirty="0">
                <a:latin typeface="Arial Nova" panose="020B0504020202020204" pitchFamily="34" charset="0"/>
              </a:rPr>
              <a:t> et al., 2022).</a:t>
            </a:r>
          </a:p>
          <a:p>
            <a:pPr algn="just">
              <a:lnSpc>
                <a:spcPct val="170000"/>
              </a:lnSpc>
              <a:buFont typeface="Wingdings" panose="05000000000000000000" pitchFamily="2" charset="2"/>
              <a:buChar char="v"/>
            </a:pPr>
            <a:r>
              <a:rPr lang="en-GB" sz="1400" dirty="0">
                <a:latin typeface="Arial Nova" panose="020B0504020202020204" pitchFamily="34" charset="0"/>
              </a:rPr>
              <a:t>NHS pilots began in </a:t>
            </a:r>
            <a:r>
              <a:rPr lang="en-GB" sz="1400" b="1" dirty="0">
                <a:latin typeface="Arial Nova" panose="020B0504020202020204" pitchFamily="34" charset="0"/>
              </a:rPr>
              <a:t>2020</a:t>
            </a:r>
            <a:r>
              <a:rPr lang="en-GB" sz="1400" dirty="0">
                <a:latin typeface="Arial Nova" panose="020B0504020202020204" pitchFamily="34" charset="0"/>
              </a:rPr>
              <a:t>, followed by implementation across </a:t>
            </a:r>
            <a:r>
              <a:rPr lang="en-GB" sz="1400" b="1" dirty="0">
                <a:latin typeface="Arial Nova" panose="020B0504020202020204" pitchFamily="34" charset="0"/>
              </a:rPr>
              <a:t>more than 25 NHS organisations</a:t>
            </a:r>
            <a:r>
              <a:rPr lang="en-GB" sz="1400" dirty="0">
                <a:latin typeface="Arial Nova" panose="020B0504020202020204" pitchFamily="34" charset="0"/>
              </a:rPr>
              <a:t>, with over </a:t>
            </a:r>
            <a:r>
              <a:rPr lang="en-GB" sz="1400" b="1" dirty="0">
                <a:latin typeface="Arial Nova" panose="020B0504020202020204" pitchFamily="34" charset="0"/>
              </a:rPr>
              <a:t>260,000 patients</a:t>
            </a:r>
            <a:r>
              <a:rPr lang="en-GB" sz="1400" dirty="0">
                <a:latin typeface="Arial Nova" panose="020B0504020202020204" pitchFamily="34" charset="0"/>
              </a:rPr>
              <a:t> reported to have benefited from the technology (Skin Analytics, 2026; NICE, 2026; Thomas et al., 2023).</a:t>
            </a:r>
          </a:p>
        </p:txBody>
      </p:sp>
      <p:sp>
        <p:nvSpPr>
          <p:cNvPr id="6" name="TextBox 5">
            <a:extLst>
              <a:ext uri="{FF2B5EF4-FFF2-40B4-BE49-F238E27FC236}">
                <a16:creationId xmlns:a16="http://schemas.microsoft.com/office/drawing/2014/main" id="{50A43553-5FAE-F0FF-388C-97CD1FA1A5C5}"/>
              </a:ext>
            </a:extLst>
          </p:cNvPr>
          <p:cNvSpPr txBox="1"/>
          <p:nvPr/>
        </p:nvSpPr>
        <p:spPr>
          <a:xfrm>
            <a:off x="4968240" y="919348"/>
            <a:ext cx="7223760" cy="3823867"/>
          </a:xfrm>
          <a:prstGeom prst="rect">
            <a:avLst/>
          </a:prstGeom>
          <a:solidFill>
            <a:schemeClr val="bg1">
              <a:alpha val="86000"/>
            </a:schemeClr>
          </a:solidFill>
        </p:spPr>
        <p:txBody>
          <a:bodyPr wrap="square">
            <a:spAutoFit/>
          </a:bodyPr>
          <a:lstStyle/>
          <a:p>
            <a:pPr marL="285750" marR="0" lvl="0" indent="-285750" algn="just" defTabSz="457200" rtl="0" eaLnBrk="1" fontAlgn="auto" latinLnBrk="0" hangingPunct="1">
              <a:lnSpc>
                <a:spcPct val="170000"/>
              </a:lnSpc>
              <a:spcBef>
                <a:spcPct val="20000"/>
              </a:spcBef>
              <a:spcAft>
                <a:spcPts val="600"/>
              </a:spcAft>
              <a:buClr>
                <a:srgbClr val="30ACEC">
                  <a:lumMod val="75000"/>
                </a:srgbClr>
              </a:buClr>
              <a:buSzPct val="145000"/>
              <a:buFont typeface="Wingdings" panose="05000000000000000000" pitchFamily="2" charset="2"/>
              <a:buChar char="v"/>
              <a:tabLst/>
              <a:defRPr/>
            </a:pP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DERM demonstrates </a:t>
            </a:r>
            <a:r>
              <a:rPr kumimoji="0" lang="en-GB" sz="1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high sensitivity (96.1%)</a:t>
            </a: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 but </a:t>
            </a:r>
            <a:r>
              <a:rPr kumimoji="0" lang="en-GB" sz="1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moderate specificity (65.4%)</a:t>
            </a: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 so it supports early cancer detection but does not remove the need for clinical oversight or pathway governance (Walton et al., 2026; NICE, 2026; Marsden et al., 2024; Jones et al., 2022). </a:t>
            </a:r>
          </a:p>
          <a:p>
            <a:pPr marL="285750" marR="0" lvl="0" indent="-285750" algn="just" defTabSz="457200" rtl="0" eaLnBrk="1" fontAlgn="auto" latinLnBrk="0" hangingPunct="1">
              <a:lnSpc>
                <a:spcPct val="170000"/>
              </a:lnSpc>
              <a:spcBef>
                <a:spcPct val="20000"/>
              </a:spcBef>
              <a:spcAft>
                <a:spcPts val="600"/>
              </a:spcAft>
              <a:buClr>
                <a:srgbClr val="30ACEC">
                  <a:lumMod val="75000"/>
                </a:srgbClr>
              </a:buClr>
              <a:buSzPct val="145000"/>
              <a:buFont typeface="Wingdings" panose="05000000000000000000" pitchFamily="2" charset="2"/>
              <a:buChar char="v"/>
              <a:tabLst/>
              <a:defRPr/>
            </a:pP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DERM aligns with NHS priorities for earlier diagnosis, digital productivity, pathway redesign and safer AI adoption, reflected in the </a:t>
            </a:r>
            <a:r>
              <a:rPr kumimoji="0" lang="en-GB" sz="1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NHS Long Term Plan</a:t>
            </a: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 </a:t>
            </a:r>
            <a:r>
              <a:rPr kumimoji="0" lang="en-GB" sz="1400" b="1" i="0" u="none" strike="noStrike" kern="1200" cap="none" spc="0" normalizeH="0" baseline="0" noProof="0" dirty="0" err="1">
                <a:ln>
                  <a:noFill/>
                </a:ln>
                <a:solidFill>
                  <a:prstClr val="black"/>
                </a:solidFill>
                <a:effectLst/>
                <a:uLnTx/>
                <a:uFillTx/>
                <a:latin typeface="Arial Nova" panose="020B0504020202020204" pitchFamily="34" charset="0"/>
                <a:ea typeface="+mn-ea"/>
                <a:cs typeface="+mn-cs"/>
              </a:rPr>
              <a:t>Teledermatology</a:t>
            </a:r>
            <a:r>
              <a:rPr kumimoji="0" lang="en-GB" sz="1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 Roadmap</a:t>
            </a: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 </a:t>
            </a:r>
            <a:r>
              <a:rPr kumimoji="0" lang="en-GB" sz="1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A Plan for Digital Health and Social Care</a:t>
            </a: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 </a:t>
            </a:r>
            <a:r>
              <a:rPr kumimoji="0" lang="en-GB" sz="1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What Good Looks Like</a:t>
            </a: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 </a:t>
            </a:r>
            <a:r>
              <a:rPr kumimoji="0" lang="en-GB" sz="1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Fit for the Future</a:t>
            </a: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 the </a:t>
            </a:r>
            <a:r>
              <a:rPr kumimoji="0" lang="en-GB" sz="1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National Cancer Plan</a:t>
            </a: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 MHRA guidance and the NHS AI Lab ethics agenda (NHS England, 2019; NHS England, 2022; DHSC, 2025; NHS England, 2021; DHSC, 2023; DHSC, 2026; MHRA, 2024; NHS England, 2026). </a:t>
            </a:r>
          </a:p>
        </p:txBody>
      </p:sp>
      <p:pic>
        <p:nvPicPr>
          <p:cNvPr id="7" name="Picture 6">
            <a:extLst>
              <a:ext uri="{FF2B5EF4-FFF2-40B4-BE49-F238E27FC236}">
                <a16:creationId xmlns:a16="http://schemas.microsoft.com/office/drawing/2014/main" id="{FFEDA5FF-353F-5605-9F3C-58EA4BF03545}"/>
              </a:ext>
            </a:extLst>
          </p:cNvPr>
          <p:cNvPicPr>
            <a:picLocks noChangeAspect="1"/>
          </p:cNvPicPr>
          <p:nvPr/>
        </p:nvPicPr>
        <p:blipFill>
          <a:blip r:embed="rId3"/>
          <a:srcRect l="14479" b="23529"/>
          <a:stretch>
            <a:fillRect/>
          </a:stretch>
        </p:blipFill>
        <p:spPr>
          <a:xfrm>
            <a:off x="4988565" y="4743213"/>
            <a:ext cx="3381806" cy="20169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a:extLst>
              <a:ext uri="{FF2B5EF4-FFF2-40B4-BE49-F238E27FC236}">
                <a16:creationId xmlns:a16="http://schemas.microsoft.com/office/drawing/2014/main" id="{CB2923D9-7F33-A89D-D81E-D0FACE9EA6D1}"/>
              </a:ext>
            </a:extLst>
          </p:cNvPr>
          <p:cNvPicPr>
            <a:picLocks noChangeAspect="1"/>
          </p:cNvPicPr>
          <p:nvPr/>
        </p:nvPicPr>
        <p:blipFill>
          <a:blip r:embed="rId4"/>
          <a:srcRect t="29409" r="9391"/>
          <a:stretch>
            <a:fillRect/>
          </a:stretch>
        </p:blipFill>
        <p:spPr>
          <a:xfrm>
            <a:off x="8581813" y="4743214"/>
            <a:ext cx="3545836" cy="201695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67770F10-19DF-FCDA-9B06-0142DCEAF92C}"/>
              </a:ext>
            </a:extLst>
          </p:cNvPr>
          <p:cNvSpPr txBox="1"/>
          <p:nvPr/>
        </p:nvSpPr>
        <p:spPr>
          <a:xfrm>
            <a:off x="6502400" y="6452393"/>
            <a:ext cx="2579171" cy="307777"/>
          </a:xfrm>
          <a:prstGeom prst="rect">
            <a:avLst/>
          </a:prstGeom>
          <a:noFill/>
        </p:spPr>
        <p:txBody>
          <a:bodyPr wrap="square" rtlCol="0">
            <a:spAutoFit/>
          </a:bodyPr>
          <a:lstStyle/>
          <a:p>
            <a:r>
              <a:rPr lang="en-GB" sz="1400" dirty="0"/>
              <a:t>(Oncology News, 2025)</a:t>
            </a:r>
          </a:p>
        </p:txBody>
      </p:sp>
      <p:sp>
        <p:nvSpPr>
          <p:cNvPr id="10" name="TextBox 9">
            <a:extLst>
              <a:ext uri="{FF2B5EF4-FFF2-40B4-BE49-F238E27FC236}">
                <a16:creationId xmlns:a16="http://schemas.microsoft.com/office/drawing/2014/main" id="{32A001E1-7648-D6A3-EECF-F22D45D473F2}"/>
              </a:ext>
            </a:extLst>
          </p:cNvPr>
          <p:cNvSpPr txBox="1"/>
          <p:nvPr/>
        </p:nvSpPr>
        <p:spPr>
          <a:xfrm>
            <a:off x="10454640" y="4721109"/>
            <a:ext cx="2435009" cy="307777"/>
          </a:xfrm>
          <a:prstGeom prst="rect">
            <a:avLst/>
          </a:prstGeom>
          <a:noFill/>
        </p:spPr>
        <p:txBody>
          <a:bodyPr wrap="square" rtlCol="0">
            <a:spAutoFit/>
          </a:bodyPr>
          <a:lstStyle/>
          <a:p>
            <a:r>
              <a:rPr lang="en-GB" sz="1400" dirty="0"/>
              <a:t>(Skin Analytics, 2025)</a:t>
            </a:r>
          </a:p>
        </p:txBody>
      </p:sp>
    </p:spTree>
    <p:extLst>
      <p:ext uri="{BB962C8B-B14F-4D97-AF65-F5344CB8AC3E}">
        <p14:creationId xmlns:p14="http://schemas.microsoft.com/office/powerpoint/2010/main" val="37955395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7D641-98C1-933D-300D-FA4EE3C60D37}"/>
              </a:ext>
            </a:extLst>
          </p:cNvPr>
          <p:cNvSpPr>
            <a:spLocks noGrp="1"/>
          </p:cNvSpPr>
          <p:nvPr>
            <p:ph type="title"/>
          </p:nvPr>
        </p:nvSpPr>
        <p:spPr>
          <a:xfrm>
            <a:off x="1189671" y="218440"/>
            <a:ext cx="10018713" cy="1752599"/>
          </a:xfrm>
        </p:spPr>
        <p:txBody>
          <a:bodyPr/>
          <a:lstStyle/>
          <a:p>
            <a:r>
              <a:rPr lang="en-GB" sz="2800" b="1" dirty="0">
                <a:ln w="9525">
                  <a:solidFill>
                    <a:schemeClr val="bg1"/>
                  </a:solidFill>
                  <a:prstDash val="solid"/>
                </a:ln>
                <a:effectLst>
                  <a:outerShdw blurRad="12700" dist="38100" dir="2700000" algn="tl" rotWithShape="0">
                    <a:schemeClr val="bg1">
                      <a:lumMod val="50000"/>
                    </a:schemeClr>
                  </a:outerShdw>
                </a:effectLst>
                <a:latin typeface="Arial Nova" panose="020B0504020202020204" pitchFamily="34" charset="0"/>
              </a:rPr>
              <a:t>Implementation in Practice: DERM within the Urgent Suspected Skin Cancer Pathway</a:t>
            </a:r>
            <a:br>
              <a:rPr lang="en-GB" sz="1800" dirty="0">
                <a:effectLst/>
                <a:latin typeface=".AppleSystemUIFont"/>
              </a:rPr>
            </a:br>
            <a:endParaRPr lang="en-US" dirty="0"/>
          </a:p>
        </p:txBody>
      </p:sp>
      <p:sp>
        <p:nvSpPr>
          <p:cNvPr id="3" name="Content Placeholder 2">
            <a:extLst>
              <a:ext uri="{FF2B5EF4-FFF2-40B4-BE49-F238E27FC236}">
                <a16:creationId xmlns:a16="http://schemas.microsoft.com/office/drawing/2014/main" id="{9ED56792-25CE-9F11-9BDA-0BCEF105D0D7}"/>
              </a:ext>
            </a:extLst>
          </p:cNvPr>
          <p:cNvSpPr>
            <a:spLocks noGrp="1"/>
          </p:cNvSpPr>
          <p:nvPr>
            <p:ph idx="1"/>
          </p:nvPr>
        </p:nvSpPr>
        <p:spPr>
          <a:xfrm>
            <a:off x="1" y="1468120"/>
            <a:ext cx="7305039" cy="5389880"/>
          </a:xfrm>
          <a:solidFill>
            <a:schemeClr val="bg1">
              <a:alpha val="81000"/>
            </a:schemeClr>
          </a:solidFill>
        </p:spPr>
        <p:txBody>
          <a:bodyPr>
            <a:noAutofit/>
          </a:bodyPr>
          <a:lstStyle/>
          <a:p>
            <a:pPr lvl="0" algn="just">
              <a:lnSpc>
                <a:spcPct val="150000"/>
              </a:lnSpc>
              <a:buFont typeface="Wingdings" panose="05000000000000000000" pitchFamily="2" charset="2"/>
              <a:buChar char="v"/>
            </a:pPr>
            <a:r>
              <a:rPr lang="en-GB" sz="1400" dirty="0">
                <a:latin typeface="Arial Nova" panose="020B0504020202020204" pitchFamily="34" charset="0"/>
              </a:rPr>
              <a:t>DERM implementation depends on </a:t>
            </a:r>
            <a:r>
              <a:rPr lang="en-GB" sz="1400" b="1" dirty="0">
                <a:latin typeface="Arial Nova" panose="020B0504020202020204" pitchFamily="34" charset="0"/>
              </a:rPr>
              <a:t>pathway redesign</a:t>
            </a:r>
            <a:r>
              <a:rPr lang="en-GB" sz="1400" dirty="0">
                <a:latin typeface="Arial Nova" panose="020B0504020202020204" pitchFamily="34" charset="0"/>
              </a:rPr>
              <a:t>, not just AI accuracy, because image capture, triage decisions and specialist review must operate as one coordinated system (Greenhalgh et al., 2017; Pope et al., 2024; Thomas et al., 2023).</a:t>
            </a:r>
          </a:p>
          <a:p>
            <a:pPr lvl="0" algn="just">
              <a:lnSpc>
                <a:spcPct val="150000"/>
              </a:lnSpc>
              <a:buFont typeface="Wingdings" panose="05000000000000000000" pitchFamily="2" charset="2"/>
              <a:buChar char="v"/>
            </a:pPr>
            <a:r>
              <a:rPr lang="en-GB" sz="1400" dirty="0">
                <a:latin typeface="Arial Nova" panose="020B0504020202020204" pitchFamily="34" charset="0"/>
              </a:rPr>
              <a:t>Successful adoption requires </a:t>
            </a:r>
            <a:r>
              <a:rPr lang="en-GB" sz="1400" b="1" dirty="0">
                <a:latin typeface="Arial Nova" panose="020B0504020202020204" pitchFamily="34" charset="0"/>
              </a:rPr>
              <a:t>trained staff, consistent </a:t>
            </a:r>
            <a:r>
              <a:rPr lang="en-GB" sz="1400" b="1" dirty="0" err="1">
                <a:latin typeface="Arial Nova" panose="020B0504020202020204" pitchFamily="34" charset="0"/>
              </a:rPr>
              <a:t>dermoscopic</a:t>
            </a:r>
            <a:r>
              <a:rPr lang="en-GB" sz="1400" b="1" dirty="0">
                <a:latin typeface="Arial Nova" panose="020B0504020202020204" pitchFamily="34" charset="0"/>
              </a:rPr>
              <a:t> image quality and clear clinical accountability</a:t>
            </a:r>
            <a:r>
              <a:rPr lang="en-GB" sz="1400" dirty="0">
                <a:latin typeface="Arial Nova" panose="020B0504020202020204" pitchFamily="34" charset="0"/>
              </a:rPr>
              <a:t>, especially because AI outputs still require professional oversight (Marsden et al., 2024; Walton et al., 2026; MHRA, 2024).</a:t>
            </a:r>
          </a:p>
          <a:p>
            <a:pPr lvl="0" algn="just">
              <a:lnSpc>
                <a:spcPct val="150000"/>
              </a:lnSpc>
              <a:buFont typeface="Wingdings" panose="05000000000000000000" pitchFamily="2" charset="2"/>
              <a:buChar char="v"/>
            </a:pPr>
            <a:r>
              <a:rPr lang="en-GB" sz="1400" dirty="0">
                <a:latin typeface="Arial Nova" panose="020B0504020202020204" pitchFamily="34" charset="0"/>
              </a:rPr>
              <a:t>Local NHS readiness is critical: poor interoperability, uneven digital maturity and weak governance can limit the benefits of eHealth innovations across organisations (Asthana, Jones and Sheaff, 2019; NHS England, 2021; DHSC and NHS England, 2022).</a:t>
            </a:r>
          </a:p>
          <a:p>
            <a:pPr lvl="0" algn="just">
              <a:lnSpc>
                <a:spcPct val="150000"/>
              </a:lnSpc>
              <a:buFont typeface="Wingdings" panose="05000000000000000000" pitchFamily="2" charset="2"/>
              <a:buChar char="v"/>
            </a:pPr>
            <a:r>
              <a:rPr lang="en-GB" sz="1400" dirty="0">
                <a:latin typeface="Arial Nova" panose="020B0504020202020204" pitchFamily="34" charset="0"/>
              </a:rPr>
              <a:t>Because DERM uses sensitive clinical images, implementation must be supported by </a:t>
            </a:r>
            <a:r>
              <a:rPr lang="en-GB" sz="1400" b="1" dirty="0">
                <a:latin typeface="Arial Nova" panose="020B0504020202020204" pitchFamily="34" charset="0"/>
              </a:rPr>
              <a:t>data protection, Caldicott principles, AI explainability and ethical governance</a:t>
            </a:r>
            <a:r>
              <a:rPr lang="en-GB" sz="1400" dirty="0">
                <a:latin typeface="Arial Nova" panose="020B0504020202020204" pitchFamily="34" charset="0"/>
              </a:rPr>
              <a:t> (Data Protection Act, 2018; Caldicott Principles, 2020; ICO, 2024; NHS England, 2026).</a:t>
            </a:r>
          </a:p>
          <a:p>
            <a:pPr lvl="0" algn="just">
              <a:lnSpc>
                <a:spcPct val="150000"/>
              </a:lnSpc>
              <a:buFont typeface="Wingdings" panose="05000000000000000000" pitchFamily="2" charset="2"/>
              <a:buChar char="v"/>
            </a:pPr>
            <a:r>
              <a:rPr lang="en-GB" sz="1400" dirty="0">
                <a:latin typeface="Arial Nova" panose="020B0504020202020204" pitchFamily="34" charset="0"/>
              </a:rPr>
              <a:t>Therefore, DERM should be understood as a </a:t>
            </a:r>
            <a:r>
              <a:rPr lang="en-GB" sz="1400" b="1" dirty="0">
                <a:latin typeface="Arial Nova" panose="020B0504020202020204" pitchFamily="34" charset="0"/>
              </a:rPr>
              <a:t>governed service transformation</a:t>
            </a:r>
            <a:r>
              <a:rPr lang="en-GB" sz="1400" dirty="0">
                <a:latin typeface="Arial Nova" panose="020B0504020202020204" pitchFamily="34" charset="0"/>
              </a:rPr>
              <a:t>, not a standalone diagnostic shortcut (NICE, 2026; Greenhalgh et al., 2017; DHSC, 2025).</a:t>
            </a:r>
          </a:p>
        </p:txBody>
      </p:sp>
      <p:pic>
        <p:nvPicPr>
          <p:cNvPr id="4" name="Picture 3">
            <a:extLst>
              <a:ext uri="{FF2B5EF4-FFF2-40B4-BE49-F238E27FC236}">
                <a16:creationId xmlns:a16="http://schemas.microsoft.com/office/drawing/2014/main" id="{DE259A1B-8ADB-59CA-5CE6-20A06E5C1B3D}"/>
              </a:ext>
            </a:extLst>
          </p:cNvPr>
          <p:cNvPicPr>
            <a:picLocks noChangeAspect="1"/>
          </p:cNvPicPr>
          <p:nvPr/>
        </p:nvPicPr>
        <p:blipFill>
          <a:blip r:embed="rId2"/>
          <a:stretch>
            <a:fillRect/>
          </a:stretch>
        </p:blipFill>
        <p:spPr>
          <a:xfrm>
            <a:off x="7305041" y="3955309"/>
            <a:ext cx="4886793" cy="2785729"/>
          </a:xfrm>
          <a:prstGeom prst="rect">
            <a:avLst/>
          </a:prstGeom>
        </p:spPr>
      </p:pic>
      <p:pic>
        <p:nvPicPr>
          <p:cNvPr id="5" name="Picture 4">
            <a:extLst>
              <a:ext uri="{FF2B5EF4-FFF2-40B4-BE49-F238E27FC236}">
                <a16:creationId xmlns:a16="http://schemas.microsoft.com/office/drawing/2014/main" id="{DF64BD2B-146D-67A9-45F0-E04AAC87BAE0}"/>
              </a:ext>
            </a:extLst>
          </p:cNvPr>
          <p:cNvPicPr>
            <a:picLocks noChangeAspect="1"/>
          </p:cNvPicPr>
          <p:nvPr/>
        </p:nvPicPr>
        <p:blipFill>
          <a:blip r:embed="rId3"/>
          <a:srcRect l="14117" r="15144"/>
          <a:stretch>
            <a:fillRect/>
          </a:stretch>
        </p:blipFill>
        <p:spPr>
          <a:xfrm>
            <a:off x="7723909" y="1468120"/>
            <a:ext cx="4204449" cy="2328529"/>
          </a:xfrm>
          <a:prstGeom prst="rect">
            <a:avLst/>
          </a:prstGeom>
        </p:spPr>
      </p:pic>
      <p:sp>
        <p:nvSpPr>
          <p:cNvPr id="6" name="TextBox 5">
            <a:extLst>
              <a:ext uri="{FF2B5EF4-FFF2-40B4-BE49-F238E27FC236}">
                <a16:creationId xmlns:a16="http://schemas.microsoft.com/office/drawing/2014/main" id="{195C0A3E-166D-71E5-CBFD-E213824B3845}"/>
              </a:ext>
            </a:extLst>
          </p:cNvPr>
          <p:cNvSpPr txBox="1"/>
          <p:nvPr/>
        </p:nvSpPr>
        <p:spPr>
          <a:xfrm>
            <a:off x="9080207" y="6645349"/>
            <a:ext cx="1924493" cy="307777"/>
          </a:xfrm>
          <a:prstGeom prst="rect">
            <a:avLst/>
          </a:prstGeom>
          <a:noFill/>
        </p:spPr>
        <p:txBody>
          <a:bodyPr wrap="square" rtlCol="0">
            <a:spAutoFit/>
          </a:bodyPr>
          <a:lstStyle/>
          <a:p>
            <a:r>
              <a:rPr lang="en-GB" sz="1400" dirty="0"/>
              <a:t>(Edge Health, 2024)</a:t>
            </a:r>
          </a:p>
        </p:txBody>
      </p:sp>
      <p:sp>
        <p:nvSpPr>
          <p:cNvPr id="7" name="TextBox 6">
            <a:extLst>
              <a:ext uri="{FF2B5EF4-FFF2-40B4-BE49-F238E27FC236}">
                <a16:creationId xmlns:a16="http://schemas.microsoft.com/office/drawing/2014/main" id="{BED33984-4D5E-58BC-D5D9-7D5CD66B1492}"/>
              </a:ext>
            </a:extLst>
          </p:cNvPr>
          <p:cNvSpPr txBox="1"/>
          <p:nvPr/>
        </p:nvSpPr>
        <p:spPr>
          <a:xfrm>
            <a:off x="8863886" y="3722091"/>
            <a:ext cx="1924493" cy="307777"/>
          </a:xfrm>
          <a:prstGeom prst="rect">
            <a:avLst/>
          </a:prstGeom>
          <a:noFill/>
        </p:spPr>
        <p:txBody>
          <a:bodyPr wrap="square" rtlCol="0">
            <a:spAutoFit/>
          </a:bodyPr>
          <a:lstStyle/>
          <a:p>
            <a:r>
              <a:rPr lang="en-GB" sz="1400" dirty="0"/>
              <a:t>(</a:t>
            </a:r>
            <a:r>
              <a:rPr lang="en-GB" sz="1400" dirty="0" err="1"/>
              <a:t>Mozdiak</a:t>
            </a:r>
            <a:r>
              <a:rPr lang="en-GB" sz="1400" dirty="0"/>
              <a:t> et al., 2016)</a:t>
            </a:r>
          </a:p>
        </p:txBody>
      </p:sp>
    </p:spTree>
    <p:extLst>
      <p:ext uri="{BB962C8B-B14F-4D97-AF65-F5344CB8AC3E}">
        <p14:creationId xmlns:p14="http://schemas.microsoft.com/office/powerpoint/2010/main" val="149449821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713FB-7D80-E70C-B99B-A0749375C84C}"/>
              </a:ext>
            </a:extLst>
          </p:cNvPr>
          <p:cNvSpPr>
            <a:spLocks noGrp="1"/>
          </p:cNvSpPr>
          <p:nvPr>
            <p:ph type="title"/>
          </p:nvPr>
        </p:nvSpPr>
        <p:spPr>
          <a:xfrm>
            <a:off x="1484311" y="0"/>
            <a:ext cx="10321609" cy="1752599"/>
          </a:xfrm>
        </p:spPr>
        <p:txBody>
          <a:bodyPr>
            <a:normAutofit/>
          </a:bodyPr>
          <a:lstStyle/>
          <a:p>
            <a:r>
              <a:rPr lang="en-GB" sz="3100" b="1" dirty="0">
                <a:ln w="9525">
                  <a:solidFill>
                    <a:schemeClr val="bg1"/>
                  </a:solidFill>
                  <a:prstDash val="solid"/>
                </a:ln>
                <a:effectLst>
                  <a:outerShdw blurRad="12700" dist="38100" dir="2700000" algn="tl" rotWithShape="0">
                    <a:schemeClr val="bg1">
                      <a:lumMod val="50000"/>
                    </a:schemeClr>
                  </a:outerShdw>
                </a:effectLst>
                <a:latin typeface="Arial Nova" panose="020B0504020202020204" pitchFamily="34" charset="0"/>
              </a:rPr>
              <a:t>Impact on Workforce: Role Redesign and Digital Skills</a:t>
            </a:r>
            <a:br>
              <a:rPr lang="en-GB" b="1" dirty="0">
                <a:ln w="9525">
                  <a:solidFill>
                    <a:schemeClr val="bg1"/>
                  </a:solidFill>
                  <a:prstDash val="solid"/>
                </a:ln>
                <a:effectLst>
                  <a:outerShdw blurRad="12700" dist="38100" dir="2700000" algn="tl" rotWithShape="0">
                    <a:schemeClr val="bg1">
                      <a:lumMod val="50000"/>
                    </a:schemeClr>
                  </a:outerShdw>
                </a:effectLst>
              </a:rPr>
            </a:br>
            <a:endParaRPr lang="en-US" b="1" dirty="0">
              <a:ln w="9525">
                <a:solidFill>
                  <a:schemeClr val="bg1"/>
                </a:solidFill>
                <a:prstDash val="solid"/>
              </a:ln>
              <a:effectLst>
                <a:outerShdw blurRad="12700" dist="38100" dir="2700000" algn="tl" rotWithShape="0">
                  <a:schemeClr val="bg1">
                    <a:lumMod val="50000"/>
                  </a:schemeClr>
                </a:outerShdw>
              </a:effectLst>
            </a:endParaRPr>
          </a:p>
        </p:txBody>
      </p:sp>
      <p:sp>
        <p:nvSpPr>
          <p:cNvPr id="3" name="Content Placeholder 2">
            <a:extLst>
              <a:ext uri="{FF2B5EF4-FFF2-40B4-BE49-F238E27FC236}">
                <a16:creationId xmlns:a16="http://schemas.microsoft.com/office/drawing/2014/main" id="{6F039E94-FD7B-AA51-4500-74A7C4B5AC94}"/>
              </a:ext>
            </a:extLst>
          </p:cNvPr>
          <p:cNvSpPr>
            <a:spLocks noGrp="1"/>
          </p:cNvSpPr>
          <p:nvPr>
            <p:ph idx="1"/>
          </p:nvPr>
        </p:nvSpPr>
        <p:spPr>
          <a:xfrm>
            <a:off x="307045" y="906779"/>
            <a:ext cx="8003835" cy="6197918"/>
          </a:xfrm>
          <a:solidFill>
            <a:schemeClr val="bg1">
              <a:alpha val="85000"/>
            </a:schemeClr>
          </a:solidFill>
          <a:effectLst>
            <a:outerShdw blurRad="50800" dist="38100" dir="2700000" algn="tl" rotWithShape="0">
              <a:prstClr val="black">
                <a:alpha val="40000"/>
              </a:prstClr>
            </a:outerShdw>
          </a:effectLst>
        </p:spPr>
        <p:txBody>
          <a:bodyPr>
            <a:normAutofit/>
          </a:bodyPr>
          <a:lstStyle/>
          <a:p>
            <a:pPr lvl="0" algn="just">
              <a:lnSpc>
                <a:spcPct val="150000"/>
              </a:lnSpc>
              <a:buFont typeface="Wingdings" panose="05000000000000000000" pitchFamily="2" charset="2"/>
              <a:buChar char="v"/>
            </a:pPr>
            <a:r>
              <a:rPr lang="en-GB" sz="1400" dirty="0">
                <a:latin typeface="Arial Nova" panose="020B0504020202020204" pitchFamily="34" charset="0"/>
              </a:rPr>
              <a:t>DERM can reduce pressure on dermatologists by supporting triage of suspected skin cancer referrals, enabling specialists to focus on higher-risk and complex lesions (GIRFT, 2021; Walton et al., 2026; Carson et al., 2026).</a:t>
            </a:r>
          </a:p>
          <a:p>
            <a:pPr lvl="0" algn="just">
              <a:lnSpc>
                <a:spcPct val="150000"/>
              </a:lnSpc>
              <a:buFont typeface="Wingdings" panose="05000000000000000000" pitchFamily="2" charset="2"/>
              <a:buChar char="v"/>
            </a:pPr>
            <a:r>
              <a:rPr lang="en-GB" sz="1400" dirty="0">
                <a:latin typeface="Arial Nova" panose="020B0504020202020204" pitchFamily="34" charset="0"/>
              </a:rPr>
              <a:t>However, this represents </a:t>
            </a:r>
            <a:r>
              <a:rPr lang="en-GB" sz="1400" b="1" dirty="0">
                <a:latin typeface="Arial Nova" panose="020B0504020202020204" pitchFamily="34" charset="0"/>
              </a:rPr>
              <a:t>work redistribution rather than workforce replacement</a:t>
            </a:r>
            <a:r>
              <a:rPr lang="en-GB" sz="1400" dirty="0">
                <a:latin typeface="Arial Nova" panose="020B0504020202020204" pitchFamily="34" charset="0"/>
              </a:rPr>
              <a:t>, as trained staff must capture high-quality clinical and </a:t>
            </a:r>
            <a:r>
              <a:rPr lang="en-GB" sz="1400" dirty="0" err="1">
                <a:latin typeface="Arial Nova" panose="020B0504020202020204" pitchFamily="34" charset="0"/>
              </a:rPr>
              <a:t>dermoscopic</a:t>
            </a:r>
            <a:r>
              <a:rPr lang="en-GB" sz="1400" dirty="0">
                <a:latin typeface="Arial Nova" panose="020B0504020202020204" pitchFamily="34" charset="0"/>
              </a:rPr>
              <a:t> images before AI assessment (</a:t>
            </a:r>
            <a:r>
              <a:rPr lang="en-GB" sz="1400" dirty="0" err="1">
                <a:latin typeface="Arial Nova" panose="020B0504020202020204" pitchFamily="34" charset="0"/>
              </a:rPr>
              <a:t>Palamaras</a:t>
            </a:r>
            <a:r>
              <a:rPr lang="en-GB" sz="1400" dirty="0">
                <a:latin typeface="Arial Nova" panose="020B0504020202020204" pitchFamily="34" charset="0"/>
              </a:rPr>
              <a:t> et al., 2022; Thomas et al., 2023; Marsden et al., 2024).</a:t>
            </a:r>
          </a:p>
          <a:p>
            <a:pPr lvl="0" algn="just">
              <a:lnSpc>
                <a:spcPct val="150000"/>
              </a:lnSpc>
              <a:buFont typeface="Wingdings" panose="05000000000000000000" pitchFamily="2" charset="2"/>
              <a:buChar char="v"/>
            </a:pPr>
            <a:r>
              <a:rPr lang="en-GB" sz="1400" dirty="0">
                <a:latin typeface="Arial Nova" panose="020B0504020202020204" pitchFamily="34" charset="0"/>
              </a:rPr>
              <a:t>Evidence from wider AI dermatology research suggests AI may support less experienced clinicians, but expert oversight remains essential because AI performance is comparable to, not superior to, specialist dermatologists (Salinas et al., 2024; Jones et al., 2022; </a:t>
            </a:r>
            <a:r>
              <a:rPr lang="en-GB" sz="1400" dirty="0" err="1">
                <a:latin typeface="Arial Nova" panose="020B0504020202020204" pitchFamily="34" charset="0"/>
              </a:rPr>
              <a:t>Karimzadhagh</a:t>
            </a:r>
            <a:r>
              <a:rPr lang="en-GB" sz="1400" dirty="0">
                <a:latin typeface="Arial Nova" panose="020B0504020202020204" pitchFamily="34" charset="0"/>
              </a:rPr>
              <a:t> et al., 2025).</a:t>
            </a:r>
          </a:p>
          <a:p>
            <a:pPr lvl="0" algn="just">
              <a:lnSpc>
                <a:spcPct val="150000"/>
              </a:lnSpc>
              <a:buFont typeface="Wingdings" panose="05000000000000000000" pitchFamily="2" charset="2"/>
              <a:buChar char="v"/>
            </a:pPr>
            <a:r>
              <a:rPr lang="en-GB" sz="1400" dirty="0">
                <a:latin typeface="Arial Nova" panose="020B0504020202020204" pitchFamily="34" charset="0"/>
              </a:rPr>
              <a:t>Implementation therefore creates new workforce needs: digital literacy, image-quality training, AI governance awareness, information governance and confidence in interpreting AI-supported pathways (</a:t>
            </a:r>
            <a:r>
              <a:rPr lang="en-GB" sz="1400" dirty="0" err="1">
                <a:latin typeface="Arial Nova" panose="020B0504020202020204" pitchFamily="34" charset="0"/>
              </a:rPr>
              <a:t>Joly-Chevrier</a:t>
            </a:r>
            <a:r>
              <a:rPr lang="en-GB" sz="1400" dirty="0">
                <a:latin typeface="Arial Nova" panose="020B0504020202020204" pitchFamily="34" charset="0"/>
              </a:rPr>
              <a:t> et al., 2024; Li et al., 2025; NHS England, 2021).</a:t>
            </a:r>
          </a:p>
          <a:p>
            <a:pPr lvl="0" algn="just">
              <a:lnSpc>
                <a:spcPct val="150000"/>
              </a:lnSpc>
              <a:buFont typeface="Wingdings" panose="05000000000000000000" pitchFamily="2" charset="2"/>
              <a:buChar char="v"/>
            </a:pPr>
            <a:r>
              <a:rPr lang="en-GB" sz="1400" dirty="0">
                <a:latin typeface="Arial Nova" panose="020B0504020202020204" pitchFamily="34" charset="0"/>
              </a:rPr>
              <a:t>Critically, without protected training time and clear accountability, DERM could increase responsibility for non-medical staff and create risks of over-reliance, deskilling or uncertainty in clinical decision-making (MHRA, 2024; </a:t>
            </a:r>
            <a:r>
              <a:rPr lang="en-GB" sz="1400" dirty="0" err="1">
                <a:latin typeface="Arial Nova" panose="020B0504020202020204" pitchFamily="34" charset="0"/>
              </a:rPr>
              <a:t>Greenhalgh</a:t>
            </a:r>
            <a:r>
              <a:rPr lang="en-GB" sz="1400" dirty="0">
                <a:latin typeface="Arial Nova" panose="020B0504020202020204" pitchFamily="34" charset="0"/>
              </a:rPr>
              <a:t> et al., 2017; Pope et al., 2024).</a:t>
            </a:r>
          </a:p>
        </p:txBody>
      </p:sp>
      <p:pic>
        <p:nvPicPr>
          <p:cNvPr id="4" name="Picture 3">
            <a:extLst>
              <a:ext uri="{FF2B5EF4-FFF2-40B4-BE49-F238E27FC236}">
                <a16:creationId xmlns:a16="http://schemas.microsoft.com/office/drawing/2014/main" id="{C1F093C3-9262-616E-6BC6-5387D3F08D47}"/>
              </a:ext>
            </a:extLst>
          </p:cNvPr>
          <p:cNvPicPr>
            <a:picLocks noChangeAspect="1"/>
          </p:cNvPicPr>
          <p:nvPr/>
        </p:nvPicPr>
        <p:blipFill>
          <a:blip r:embed="rId2"/>
          <a:stretch>
            <a:fillRect/>
          </a:stretch>
        </p:blipFill>
        <p:spPr>
          <a:xfrm>
            <a:off x="8345059" y="1210466"/>
            <a:ext cx="3793776" cy="2827023"/>
          </a:xfrm>
          <a:prstGeom prst="rect">
            <a:avLst/>
          </a:prstGeom>
        </p:spPr>
      </p:pic>
      <p:sp>
        <p:nvSpPr>
          <p:cNvPr id="5" name="TextBox 4">
            <a:extLst>
              <a:ext uri="{FF2B5EF4-FFF2-40B4-BE49-F238E27FC236}">
                <a16:creationId xmlns:a16="http://schemas.microsoft.com/office/drawing/2014/main" id="{FC361950-EF01-DD3D-7C2F-BF91DE72E0E1}"/>
              </a:ext>
            </a:extLst>
          </p:cNvPr>
          <p:cNvSpPr txBox="1"/>
          <p:nvPr/>
        </p:nvSpPr>
        <p:spPr>
          <a:xfrm>
            <a:off x="9491100" y="4037489"/>
            <a:ext cx="1501693" cy="307777"/>
          </a:xfrm>
          <a:prstGeom prst="rect">
            <a:avLst/>
          </a:prstGeom>
          <a:noFill/>
        </p:spPr>
        <p:txBody>
          <a:bodyPr wrap="none" rtlCol="0">
            <a:spAutoFit/>
          </a:bodyPr>
          <a:lstStyle/>
          <a:p>
            <a:r>
              <a:rPr lang="en-GB" sz="1400" dirty="0"/>
              <a:t>(Islam et al.,2026)</a:t>
            </a:r>
          </a:p>
        </p:txBody>
      </p:sp>
      <p:pic>
        <p:nvPicPr>
          <p:cNvPr id="6" name="Picture 5">
            <a:extLst>
              <a:ext uri="{FF2B5EF4-FFF2-40B4-BE49-F238E27FC236}">
                <a16:creationId xmlns:a16="http://schemas.microsoft.com/office/drawing/2014/main" id="{D069CEC7-ABC1-6E8D-48FD-00A40D06C6EB}"/>
              </a:ext>
            </a:extLst>
          </p:cNvPr>
          <p:cNvPicPr>
            <a:picLocks noChangeAspect="1"/>
          </p:cNvPicPr>
          <p:nvPr/>
        </p:nvPicPr>
        <p:blipFill>
          <a:blip r:embed="rId3"/>
          <a:stretch>
            <a:fillRect/>
          </a:stretch>
        </p:blipFill>
        <p:spPr>
          <a:xfrm>
            <a:off x="8367744" y="4324946"/>
            <a:ext cx="3793776" cy="2529184"/>
          </a:xfrm>
          <a:prstGeom prst="rect">
            <a:avLst/>
          </a:prstGeom>
        </p:spPr>
      </p:pic>
      <p:sp>
        <p:nvSpPr>
          <p:cNvPr id="7" name="TextBox 6">
            <a:extLst>
              <a:ext uri="{FF2B5EF4-FFF2-40B4-BE49-F238E27FC236}">
                <a16:creationId xmlns:a16="http://schemas.microsoft.com/office/drawing/2014/main" id="{A99A9101-F2E9-0EC6-E368-CD8D141BB482}"/>
              </a:ext>
            </a:extLst>
          </p:cNvPr>
          <p:cNvSpPr txBox="1"/>
          <p:nvPr/>
        </p:nvSpPr>
        <p:spPr>
          <a:xfrm>
            <a:off x="10525760" y="6583680"/>
            <a:ext cx="1613075" cy="307777"/>
          </a:xfrm>
          <a:prstGeom prst="rect">
            <a:avLst/>
          </a:prstGeom>
          <a:noFill/>
        </p:spPr>
        <p:txBody>
          <a:bodyPr wrap="square" rtlCol="0">
            <a:spAutoFit/>
          </a:bodyPr>
          <a:lstStyle/>
          <a:p>
            <a:r>
              <a:rPr lang="en-GB" sz="1400" dirty="0"/>
              <a:t>(Wilkinson, 2022)</a:t>
            </a:r>
          </a:p>
        </p:txBody>
      </p:sp>
    </p:spTree>
    <p:extLst>
      <p:ext uri="{BB962C8B-B14F-4D97-AF65-F5344CB8AC3E}">
        <p14:creationId xmlns:p14="http://schemas.microsoft.com/office/powerpoint/2010/main" val="18261431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74917-3FDA-8910-6D77-9040B6F3341C}"/>
              </a:ext>
            </a:extLst>
          </p:cNvPr>
          <p:cNvSpPr>
            <a:spLocks noGrp="1"/>
          </p:cNvSpPr>
          <p:nvPr>
            <p:ph type="title"/>
          </p:nvPr>
        </p:nvSpPr>
        <p:spPr>
          <a:xfrm>
            <a:off x="0" y="-182880"/>
            <a:ext cx="11601769" cy="1752599"/>
          </a:xfrm>
        </p:spPr>
        <p:txBody>
          <a:bodyPr>
            <a:normAutofit/>
          </a:bodyPr>
          <a:lstStyle/>
          <a:p>
            <a:r>
              <a:rPr lang="en-GB" sz="3100" b="1" i="1" dirty="0">
                <a:ln w="9525">
                  <a:solidFill>
                    <a:schemeClr val="bg1"/>
                  </a:solidFill>
                  <a:prstDash val="solid"/>
                </a:ln>
                <a:effectLst>
                  <a:outerShdw blurRad="12700" dist="38100" dir="2700000" algn="tl" rotWithShape="0">
                    <a:schemeClr val="bg1">
                      <a:lumMod val="50000"/>
                    </a:schemeClr>
                  </a:outerShdw>
                </a:effectLst>
                <a:latin typeface="Arial Nova" panose="020B0504020202020204" pitchFamily="34" charset="0"/>
              </a:rPr>
              <a:t>Impact on Service Delivery: Triage, Capacity and Efficiency</a:t>
            </a:r>
            <a:br>
              <a:rPr lang="en-GB" dirty="0"/>
            </a:br>
            <a:endParaRPr lang="en-US" dirty="0"/>
          </a:p>
        </p:txBody>
      </p:sp>
      <p:sp>
        <p:nvSpPr>
          <p:cNvPr id="3" name="Content Placeholder 2">
            <a:extLst>
              <a:ext uri="{FF2B5EF4-FFF2-40B4-BE49-F238E27FC236}">
                <a16:creationId xmlns:a16="http://schemas.microsoft.com/office/drawing/2014/main" id="{3F00AAE4-4DA8-5374-1007-A5D1296237B6}"/>
              </a:ext>
            </a:extLst>
          </p:cNvPr>
          <p:cNvSpPr>
            <a:spLocks noGrp="1"/>
          </p:cNvSpPr>
          <p:nvPr>
            <p:ph idx="1"/>
          </p:nvPr>
        </p:nvSpPr>
        <p:spPr>
          <a:xfrm>
            <a:off x="0" y="680484"/>
            <a:ext cx="12192000" cy="5252483"/>
          </a:xfrm>
          <a:solidFill>
            <a:schemeClr val="bg1">
              <a:alpha val="77000"/>
            </a:schemeClr>
          </a:solidFill>
        </p:spPr>
        <p:txBody>
          <a:bodyPr>
            <a:noAutofit/>
          </a:bodyPr>
          <a:lstStyle/>
          <a:p>
            <a:pPr lvl="0" algn="just">
              <a:lnSpc>
                <a:spcPct val="150000"/>
              </a:lnSpc>
              <a:buFont typeface="Wingdings" panose="05000000000000000000" pitchFamily="2" charset="2"/>
              <a:buChar char="v"/>
            </a:pPr>
            <a:r>
              <a:rPr lang="en-GB" sz="1400" dirty="0">
                <a:latin typeface="Arial Nova" panose="020B0504020202020204" pitchFamily="34" charset="0"/>
              </a:rPr>
              <a:t>DERM may reconfigure the urgent suspected skin cancer pathway from routine consultant-led review towards </a:t>
            </a:r>
            <a:r>
              <a:rPr lang="en-GB" sz="1400" b="1" dirty="0">
                <a:latin typeface="Arial Nova" panose="020B0504020202020204" pitchFamily="34" charset="0"/>
              </a:rPr>
              <a:t>AI-supported </a:t>
            </a:r>
            <a:r>
              <a:rPr lang="en-GB" sz="1400" b="1" dirty="0" err="1">
                <a:latin typeface="Arial Nova" panose="020B0504020202020204" pitchFamily="34" charset="0"/>
              </a:rPr>
              <a:t>teledermatology</a:t>
            </a:r>
            <a:r>
              <a:rPr lang="en-GB" sz="1400" b="1" dirty="0">
                <a:latin typeface="Arial Nova" panose="020B0504020202020204" pitchFamily="34" charset="0"/>
              </a:rPr>
              <a:t> triage</a:t>
            </a:r>
            <a:r>
              <a:rPr lang="en-GB" sz="1400" dirty="0">
                <a:latin typeface="Arial Nova" panose="020B0504020202020204" pitchFamily="34" charset="0"/>
              </a:rPr>
              <a:t>, reflecting wider evidence that AI dermatology tools may support earlier detection and pathway prioritisation when embedded within clinical governance (Jones et al., 2022; </a:t>
            </a:r>
            <a:r>
              <a:rPr lang="en-GB" sz="1400" dirty="0" err="1">
                <a:latin typeface="Arial Nova" panose="020B0504020202020204" pitchFamily="34" charset="0"/>
              </a:rPr>
              <a:t>Levell</a:t>
            </a:r>
            <a:r>
              <a:rPr lang="en-GB" sz="1400" dirty="0">
                <a:latin typeface="Arial Nova" panose="020B0504020202020204" pitchFamily="34" charset="0"/>
              </a:rPr>
              <a:t> and Thomas, 2024; </a:t>
            </a:r>
            <a:r>
              <a:rPr lang="en-GB" sz="1400" dirty="0" err="1">
                <a:latin typeface="Arial Nova" panose="020B0504020202020204" pitchFamily="34" charset="0"/>
              </a:rPr>
              <a:t>Behara</a:t>
            </a:r>
            <a:r>
              <a:rPr lang="en-GB" sz="1400" dirty="0">
                <a:latin typeface="Arial Nova" panose="020B0504020202020204" pitchFamily="34" charset="0"/>
              </a:rPr>
              <a:t>, </a:t>
            </a:r>
            <a:r>
              <a:rPr lang="en-GB" sz="1400" dirty="0" err="1">
                <a:latin typeface="Arial Nova" panose="020B0504020202020204" pitchFamily="34" charset="0"/>
              </a:rPr>
              <a:t>Bhero</a:t>
            </a:r>
            <a:r>
              <a:rPr lang="en-GB" sz="1400" dirty="0">
                <a:latin typeface="Arial Nova" panose="020B0504020202020204" pitchFamily="34" charset="0"/>
              </a:rPr>
              <a:t> and Agee, 2024; NICE, 2026).</a:t>
            </a:r>
          </a:p>
          <a:p>
            <a:pPr lvl="0" algn="just">
              <a:lnSpc>
                <a:spcPct val="150000"/>
              </a:lnSpc>
              <a:buFont typeface="Wingdings" panose="05000000000000000000" pitchFamily="2" charset="2"/>
              <a:buChar char="v"/>
            </a:pPr>
            <a:r>
              <a:rPr lang="en-GB" sz="1400" dirty="0">
                <a:latin typeface="Arial Nova" panose="020B0504020202020204" pitchFamily="34" charset="0"/>
              </a:rPr>
              <a:t>This service redesign is relevant because NHS RTT data reported around </a:t>
            </a:r>
            <a:r>
              <a:rPr lang="en-GB" sz="1400" b="1" dirty="0">
                <a:latin typeface="Arial Nova" panose="020B0504020202020204" pitchFamily="34" charset="0"/>
              </a:rPr>
              <a:t>380,000 dermatology waiting pathways</a:t>
            </a:r>
            <a:r>
              <a:rPr lang="en-GB" sz="1400" dirty="0">
                <a:latin typeface="Arial Nova" panose="020B0504020202020204" pitchFamily="34" charset="0"/>
              </a:rPr>
              <a:t> in April 2026, with only </a:t>
            </a:r>
            <a:r>
              <a:rPr lang="en-GB" sz="1400" b="1" dirty="0">
                <a:latin typeface="Arial Nova" panose="020B0504020202020204" pitchFamily="34" charset="0"/>
              </a:rPr>
              <a:t>65.7% within 18 weeks</a:t>
            </a:r>
            <a:r>
              <a:rPr lang="en-GB" sz="1400" dirty="0">
                <a:latin typeface="Arial Nova" panose="020B0504020202020204" pitchFamily="34" charset="0"/>
              </a:rPr>
              <a:t>, while rising skin cancer demand continues to place pressure on specialist dermatology and cancer services (NHS, 2026; GIRFT, 2021; </a:t>
            </a:r>
            <a:r>
              <a:rPr lang="en-GB" sz="1400" dirty="0" err="1">
                <a:latin typeface="Arial Nova" panose="020B0504020202020204" pitchFamily="34" charset="0"/>
              </a:rPr>
              <a:t>Venables</a:t>
            </a:r>
            <a:r>
              <a:rPr lang="en-GB" sz="1400" dirty="0">
                <a:latin typeface="Arial Nova" panose="020B0504020202020204" pitchFamily="34" charset="0"/>
              </a:rPr>
              <a:t> et al., 2024; Carson et al., 2026).</a:t>
            </a:r>
          </a:p>
          <a:p>
            <a:pPr lvl="0" algn="just">
              <a:lnSpc>
                <a:spcPct val="150000"/>
              </a:lnSpc>
              <a:buFont typeface="Wingdings" panose="05000000000000000000" pitchFamily="2" charset="2"/>
              <a:buChar char="v"/>
            </a:pPr>
            <a:r>
              <a:rPr lang="en-GB" sz="1400" dirty="0">
                <a:latin typeface="Arial Nova" panose="020B0504020202020204" pitchFamily="34" charset="0"/>
              </a:rPr>
              <a:t>DERM may improve patient flow by reducing avoidable review of suitable low-risk lesions, but its service value depends on whether this releases real specialist capacity rather than simply moving workload into digital triage, photography and follow-up systems (</a:t>
            </a:r>
            <a:r>
              <a:rPr lang="en-GB" sz="1400" dirty="0" err="1">
                <a:latin typeface="Arial Nova" panose="020B0504020202020204" pitchFamily="34" charset="0"/>
              </a:rPr>
              <a:t>Palamaras</a:t>
            </a:r>
            <a:r>
              <a:rPr lang="en-GB" sz="1400" dirty="0">
                <a:latin typeface="Arial Nova" panose="020B0504020202020204" pitchFamily="34" charset="0"/>
              </a:rPr>
              <a:t> et al., 2022; Thomas et al., 2023; Marsden et al., 2024; Edge Health, 2024).</a:t>
            </a:r>
          </a:p>
          <a:p>
            <a:pPr lvl="0" algn="just">
              <a:lnSpc>
                <a:spcPct val="150000"/>
              </a:lnSpc>
              <a:buFont typeface="Wingdings" panose="05000000000000000000" pitchFamily="2" charset="2"/>
              <a:buChar char="v"/>
            </a:pPr>
            <a:r>
              <a:rPr lang="en-GB" sz="1400" dirty="0">
                <a:latin typeface="Arial Nova" panose="020B0504020202020204" pitchFamily="34" charset="0"/>
              </a:rPr>
              <a:t>Economic evidence suggests AI-supported </a:t>
            </a:r>
            <a:r>
              <a:rPr lang="en-GB" sz="1400" dirty="0" err="1">
                <a:latin typeface="Arial Nova" panose="020B0504020202020204" pitchFamily="34" charset="0"/>
              </a:rPr>
              <a:t>teledermatology</a:t>
            </a:r>
            <a:r>
              <a:rPr lang="en-GB" sz="1400" dirty="0">
                <a:latin typeface="Arial Nova" panose="020B0504020202020204" pitchFamily="34" charset="0"/>
              </a:rPr>
              <a:t> may save around </a:t>
            </a:r>
            <a:r>
              <a:rPr lang="en-GB" sz="1400" b="1" dirty="0">
                <a:latin typeface="Arial Nova" panose="020B0504020202020204" pitchFamily="34" charset="0"/>
              </a:rPr>
              <a:t>£86 per patient pathway/case</a:t>
            </a:r>
            <a:r>
              <a:rPr lang="en-GB" sz="1400" dirty="0">
                <a:latin typeface="Arial Nova" panose="020B0504020202020204" pitchFamily="34" charset="0"/>
              </a:rPr>
              <a:t>, although this should be interpreted as conditional on pathway design, referral volume and sustained implementation rather than as an automatic NHS saving (</a:t>
            </a:r>
            <a:r>
              <a:rPr lang="en-GB" sz="1400" dirty="0" err="1">
                <a:latin typeface="Arial Nova" panose="020B0504020202020204" pitchFamily="34" charset="0"/>
              </a:rPr>
              <a:t>Hoogenboom</a:t>
            </a:r>
            <a:r>
              <a:rPr lang="en-GB" sz="1400" dirty="0">
                <a:latin typeface="Arial Nova" panose="020B0504020202020204" pitchFamily="34" charset="0"/>
              </a:rPr>
              <a:t> et al., 2025; Walton et al., 2026; DHSC, 2025; DHSC, 2026).</a:t>
            </a:r>
          </a:p>
          <a:p>
            <a:pPr lvl="0" algn="just">
              <a:lnSpc>
                <a:spcPct val="150000"/>
              </a:lnSpc>
              <a:buFont typeface="Wingdings" panose="05000000000000000000" pitchFamily="2" charset="2"/>
              <a:buChar char="v"/>
            </a:pPr>
            <a:r>
              <a:rPr lang="en-GB" sz="1400" dirty="0">
                <a:latin typeface="Arial Nova" panose="020B0504020202020204" pitchFamily="34" charset="0"/>
              </a:rPr>
              <a:t>Therefore, DERM’s service-delivery impact should be judged by </a:t>
            </a:r>
            <a:r>
              <a:rPr lang="en-GB" sz="1400" b="1" dirty="0">
                <a:latin typeface="Arial Nova" panose="020B0504020202020204" pitchFamily="34" charset="0"/>
              </a:rPr>
              <a:t>whole-pathway outcomes,</a:t>
            </a:r>
            <a:r>
              <a:rPr lang="en-GB" sz="1400" dirty="0">
                <a:latin typeface="Arial Nova" panose="020B0504020202020204" pitchFamily="34" charset="0"/>
              </a:rPr>
              <a:t> waiting-time reduction, avoided appointments, cost-effectiveness, staff workload, diagnostic safety and equity, not by triage speed or AI accuracy alone (Salinas et al., 2024; </a:t>
            </a:r>
            <a:r>
              <a:rPr lang="en-GB" sz="1400" dirty="0" err="1">
                <a:latin typeface="Arial Nova" panose="020B0504020202020204" pitchFamily="34" charset="0"/>
              </a:rPr>
              <a:t>Karimzadhagh</a:t>
            </a:r>
            <a:r>
              <a:rPr lang="en-GB" sz="1400" dirty="0">
                <a:latin typeface="Arial Nova" panose="020B0504020202020204" pitchFamily="34" charset="0"/>
              </a:rPr>
              <a:t> et al., 2025; Wen et al., 2024; Khatun, Spinelli and Colecchia, 2024; Li et al., 2025).</a:t>
            </a:r>
          </a:p>
        </p:txBody>
      </p:sp>
    </p:spTree>
    <p:extLst>
      <p:ext uri="{BB962C8B-B14F-4D97-AF65-F5344CB8AC3E}">
        <p14:creationId xmlns:p14="http://schemas.microsoft.com/office/powerpoint/2010/main" val="343606280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A1C03-339E-9062-4BB7-413F94F566C9}"/>
              </a:ext>
            </a:extLst>
          </p:cNvPr>
          <p:cNvSpPr>
            <a:spLocks noGrp="1"/>
          </p:cNvSpPr>
          <p:nvPr>
            <p:ph type="title"/>
          </p:nvPr>
        </p:nvSpPr>
        <p:spPr>
          <a:xfrm>
            <a:off x="2173287" y="-304800"/>
            <a:ext cx="10018713" cy="1752599"/>
          </a:xfrm>
        </p:spPr>
        <p:txBody>
          <a:bodyPr>
            <a:normAutofit/>
          </a:bodyPr>
          <a:lstStyle/>
          <a:p>
            <a:r>
              <a:rPr lang="en-GB" sz="3100" b="1" dirty="0">
                <a:ln w="9525">
                  <a:solidFill>
                    <a:schemeClr val="bg1"/>
                  </a:solidFill>
                  <a:prstDash val="solid"/>
                </a:ln>
                <a:effectLst>
                  <a:outerShdw blurRad="12700" dist="38100" dir="2700000" algn="tl" rotWithShape="0">
                    <a:schemeClr val="bg1">
                      <a:lumMod val="50000"/>
                    </a:schemeClr>
                  </a:outerShdw>
                </a:effectLst>
                <a:latin typeface="Arial Nova" panose="020B0504020202020204" pitchFamily="34" charset="0"/>
              </a:rPr>
              <a:t>Impact on Patients: Access, Trust and Experience</a:t>
            </a:r>
            <a:br>
              <a:rPr lang="en-GB" dirty="0"/>
            </a:br>
            <a:endParaRPr lang="en-US" dirty="0"/>
          </a:p>
        </p:txBody>
      </p:sp>
      <p:sp>
        <p:nvSpPr>
          <p:cNvPr id="3" name="Content Placeholder 2">
            <a:extLst>
              <a:ext uri="{FF2B5EF4-FFF2-40B4-BE49-F238E27FC236}">
                <a16:creationId xmlns:a16="http://schemas.microsoft.com/office/drawing/2014/main" id="{C896BECE-BD1C-11C6-7EF8-7D2837614936}"/>
              </a:ext>
            </a:extLst>
          </p:cNvPr>
          <p:cNvSpPr>
            <a:spLocks noGrp="1"/>
          </p:cNvSpPr>
          <p:nvPr>
            <p:ph idx="1"/>
          </p:nvPr>
        </p:nvSpPr>
        <p:spPr>
          <a:xfrm>
            <a:off x="0" y="561339"/>
            <a:ext cx="5867400" cy="4348480"/>
          </a:xfrm>
          <a:solidFill>
            <a:schemeClr val="bg1">
              <a:alpha val="78000"/>
            </a:schemeClr>
          </a:solidFill>
        </p:spPr>
        <p:txBody>
          <a:bodyPr>
            <a:noAutofit/>
          </a:bodyPr>
          <a:lstStyle/>
          <a:p>
            <a:pPr lvl="0" algn="just">
              <a:lnSpc>
                <a:spcPct val="150000"/>
              </a:lnSpc>
              <a:buFont typeface="Wingdings" panose="05000000000000000000" pitchFamily="2" charset="2"/>
              <a:buChar char="v"/>
            </a:pPr>
            <a:r>
              <a:rPr lang="en-GB" sz="1400" dirty="0">
                <a:latin typeface="Arial Nova" panose="020B0504020202020204" pitchFamily="34" charset="0"/>
              </a:rPr>
              <a:t>DERM may improve patient experience by reducing unnecessary face-to-face dermatology appointments for suitable low-risk lesions, but this benefit depends on whether remote triage feels safe, timely and clearly explained to patients (</a:t>
            </a:r>
            <a:r>
              <a:rPr lang="en-GB" sz="1400" dirty="0" err="1">
                <a:latin typeface="Arial Nova" panose="020B0504020202020204" pitchFamily="34" charset="0"/>
              </a:rPr>
              <a:t>Palamaras</a:t>
            </a:r>
            <a:r>
              <a:rPr lang="en-GB" sz="1400" dirty="0">
                <a:latin typeface="Arial Nova" panose="020B0504020202020204" pitchFamily="34" charset="0"/>
              </a:rPr>
              <a:t> et al., 2022; </a:t>
            </a:r>
            <a:r>
              <a:rPr lang="en-GB" sz="1400" dirty="0" err="1">
                <a:latin typeface="Arial Nova" panose="020B0504020202020204" pitchFamily="34" charset="0"/>
              </a:rPr>
              <a:t>Hoogenboom</a:t>
            </a:r>
            <a:r>
              <a:rPr lang="en-GB" sz="1400" dirty="0">
                <a:latin typeface="Arial Nova" panose="020B0504020202020204" pitchFamily="34" charset="0"/>
              </a:rPr>
              <a:t> et al., 2025; Walton et al., 2026).</a:t>
            </a:r>
          </a:p>
          <a:p>
            <a:pPr lvl="0" algn="just">
              <a:lnSpc>
                <a:spcPct val="150000"/>
              </a:lnSpc>
              <a:buFont typeface="Wingdings" panose="05000000000000000000" pitchFamily="2" charset="2"/>
              <a:buChar char="v"/>
            </a:pPr>
            <a:r>
              <a:rPr lang="en-GB" sz="1400" dirty="0">
                <a:latin typeface="Arial Nova" panose="020B0504020202020204" pitchFamily="34" charset="0"/>
              </a:rPr>
              <a:t>Patient trust is conditional rather than automatic, as studies suggest patients may recognise the efficiency of AI while still expecting dermatologist confirmation and human clinical judgement (Lim et al., 2022; </a:t>
            </a:r>
            <a:r>
              <a:rPr lang="en-GB" sz="1400" dirty="0" err="1">
                <a:latin typeface="Arial Nova" panose="020B0504020202020204" pitchFamily="34" charset="0"/>
              </a:rPr>
              <a:t>Kawsar</a:t>
            </a:r>
            <a:r>
              <a:rPr lang="en-GB" sz="1400" dirty="0">
                <a:latin typeface="Arial Nova" panose="020B0504020202020204" pitchFamily="34" charset="0"/>
              </a:rPr>
              <a:t> et al., 2023; Li et al., 2025).</a:t>
            </a:r>
          </a:p>
          <a:p>
            <a:pPr algn="just">
              <a:lnSpc>
                <a:spcPct val="150000"/>
              </a:lnSpc>
              <a:buFont typeface="Wingdings" panose="05000000000000000000" pitchFamily="2" charset="2"/>
              <a:buChar char="v"/>
            </a:pPr>
            <a:r>
              <a:rPr lang="en-GB" sz="1400" dirty="0">
                <a:latin typeface="Arial Nova" panose="020B0504020202020204" pitchFamily="34" charset="0"/>
              </a:rPr>
              <a:t>Patient acceptance is positive but conditional: DERM-related AIaMD confidence scored </a:t>
            </a:r>
            <a:r>
              <a:rPr lang="en-GB" sz="1400" b="1" dirty="0">
                <a:latin typeface="Arial Nova" panose="020B0504020202020204" pitchFamily="34" charset="0"/>
              </a:rPr>
              <a:t>70/100</a:t>
            </a:r>
            <a:r>
              <a:rPr lang="en-GB" sz="1400" dirty="0">
                <a:latin typeface="Arial Nova" panose="020B0504020202020204" pitchFamily="34" charset="0"/>
              </a:rPr>
              <a:t>, GP-support acceptability </a:t>
            </a:r>
            <a:r>
              <a:rPr lang="en-GB" sz="1400" b="1" dirty="0">
                <a:latin typeface="Arial Nova" panose="020B0504020202020204" pitchFamily="34" charset="0"/>
              </a:rPr>
              <a:t>85/100</a:t>
            </a:r>
            <a:r>
              <a:rPr lang="en-GB" sz="1400" dirty="0">
                <a:latin typeface="Arial Nova" panose="020B0504020202020204" pitchFamily="34" charset="0"/>
              </a:rPr>
              <a:t>, yet </a:t>
            </a:r>
            <a:r>
              <a:rPr lang="en-GB" sz="1400" b="1" dirty="0">
                <a:latin typeface="Arial Nova" panose="020B0504020202020204" pitchFamily="34" charset="0"/>
              </a:rPr>
              <a:t>81%</a:t>
            </a:r>
            <a:r>
              <a:rPr lang="en-GB" sz="1400" dirty="0">
                <a:latin typeface="Arial Nova" panose="020B0504020202020204" pitchFamily="34" charset="0"/>
              </a:rPr>
              <a:t> of patients still wanted dermatologist confirmation and presence for cancer diagnosis (Kawsar et al., 2023; Lim et al., 2022). </a:t>
            </a:r>
          </a:p>
        </p:txBody>
      </p:sp>
      <p:sp>
        <p:nvSpPr>
          <p:cNvPr id="5" name="TextBox 4">
            <a:extLst>
              <a:ext uri="{FF2B5EF4-FFF2-40B4-BE49-F238E27FC236}">
                <a16:creationId xmlns:a16="http://schemas.microsoft.com/office/drawing/2014/main" id="{93796383-D9D0-1FF0-6C9E-5216B7789CD0}"/>
              </a:ext>
            </a:extLst>
          </p:cNvPr>
          <p:cNvSpPr txBox="1"/>
          <p:nvPr/>
        </p:nvSpPr>
        <p:spPr>
          <a:xfrm>
            <a:off x="5994400" y="1675793"/>
            <a:ext cx="6197600" cy="4816447"/>
          </a:xfrm>
          <a:prstGeom prst="rect">
            <a:avLst/>
          </a:prstGeom>
          <a:solidFill>
            <a:schemeClr val="bg1">
              <a:alpha val="75000"/>
            </a:schemeClr>
          </a:solidFill>
        </p:spPr>
        <p:txBody>
          <a:bodyPr wrap="square">
            <a:spAutoFit/>
          </a:bodyPr>
          <a:lstStyle/>
          <a:p>
            <a:pPr marL="285750" marR="0" lvl="0" indent="-285750" algn="just" defTabSz="457200" rtl="0" eaLnBrk="1" fontAlgn="auto" latinLnBrk="0" hangingPunct="1">
              <a:lnSpc>
                <a:spcPct val="150000"/>
              </a:lnSpc>
              <a:spcBef>
                <a:spcPct val="20000"/>
              </a:spcBef>
              <a:spcAft>
                <a:spcPts val="600"/>
              </a:spcAft>
              <a:buClr>
                <a:srgbClr val="30ACEC">
                  <a:lumMod val="75000"/>
                </a:srgbClr>
              </a:buClr>
              <a:buSzPct val="145000"/>
              <a:buFont typeface="Wingdings" panose="05000000000000000000" pitchFamily="2" charset="2"/>
              <a:buChar char="v"/>
              <a:tabLst/>
              <a:defRPr/>
            </a:pP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DERM may support faster reassurance for patients with benign lesions; however, unclear communication about AI decisions may increase anxiety, uncertainty or concerns about being assessed by technology rather than a clinician (Kawsar et al., 2023; Behara, </a:t>
            </a:r>
            <a:r>
              <a:rPr kumimoji="0" lang="en-GB" sz="1400" b="0" i="0" u="none" strike="noStrike" kern="1200" cap="none" spc="0" normalizeH="0" baseline="0" noProof="0" dirty="0" err="1">
                <a:ln>
                  <a:noFill/>
                </a:ln>
                <a:solidFill>
                  <a:prstClr val="black"/>
                </a:solidFill>
                <a:effectLst/>
                <a:uLnTx/>
                <a:uFillTx/>
                <a:latin typeface="Arial Nova" panose="020B0504020202020204" pitchFamily="34" charset="0"/>
                <a:ea typeface="+mn-ea"/>
                <a:cs typeface="+mn-cs"/>
              </a:rPr>
              <a:t>Bhero</a:t>
            </a: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 and Agee, 2024; MHRA, 2024).</a:t>
            </a:r>
          </a:p>
          <a:p>
            <a:pPr marL="285750" marR="0" lvl="0" indent="-285750" algn="just" defTabSz="457200" rtl="0" eaLnBrk="1" fontAlgn="auto" latinLnBrk="0" hangingPunct="1">
              <a:lnSpc>
                <a:spcPct val="150000"/>
              </a:lnSpc>
              <a:spcBef>
                <a:spcPct val="20000"/>
              </a:spcBef>
              <a:spcAft>
                <a:spcPts val="600"/>
              </a:spcAft>
              <a:buClr>
                <a:srgbClr val="30ACEC">
                  <a:lumMod val="75000"/>
                </a:srgbClr>
              </a:buClr>
              <a:buSzPct val="145000"/>
              <a:buFont typeface="Wingdings" panose="05000000000000000000" pitchFamily="2" charset="2"/>
              <a:buChar char="v"/>
              <a:tabLst/>
              <a:defRPr/>
            </a:pP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The use of clinical and </a:t>
            </a:r>
            <a:r>
              <a:rPr kumimoji="0" lang="en-GB" sz="1400" b="0" i="0" u="none" strike="noStrike" kern="1200" cap="none" spc="0" normalizeH="0" baseline="0" noProof="0" dirty="0" err="1">
                <a:ln>
                  <a:noFill/>
                </a:ln>
                <a:solidFill>
                  <a:prstClr val="black"/>
                </a:solidFill>
                <a:effectLst/>
                <a:uLnTx/>
                <a:uFillTx/>
                <a:latin typeface="Arial Nova" panose="020B0504020202020204" pitchFamily="34" charset="0"/>
                <a:ea typeface="+mn-ea"/>
                <a:cs typeface="+mn-cs"/>
              </a:rPr>
              <a:t>dermoscopic</a:t>
            </a: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 images raises patient-safety and confidentiality concerns, requiring transparent consent, explainability and secure handling of sensitive health data (ICO, 2024; Caldicott Principles, 2020; Kawsar et al., 2023; NHS England, 2026).</a:t>
            </a:r>
          </a:p>
          <a:p>
            <a:pPr marL="285750" marR="0" lvl="0" indent="-285750" algn="just" defTabSz="457200" rtl="0" eaLnBrk="1" fontAlgn="auto" latinLnBrk="0" hangingPunct="1">
              <a:lnSpc>
                <a:spcPct val="150000"/>
              </a:lnSpc>
              <a:spcBef>
                <a:spcPct val="20000"/>
              </a:spcBef>
              <a:spcAft>
                <a:spcPts val="600"/>
              </a:spcAft>
              <a:buClr>
                <a:srgbClr val="30ACEC">
                  <a:lumMod val="75000"/>
                </a:srgbClr>
              </a:buClr>
              <a:buSzPct val="145000"/>
              <a:buFont typeface="Wingdings" panose="05000000000000000000" pitchFamily="2" charset="2"/>
              <a:buChar char="v"/>
              <a:tabLst/>
              <a:defRPr/>
            </a:pPr>
            <a:r>
              <a:rPr kumimoji="0" lang="en-GB" sz="1400" b="0"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Critically, DERM’s patient impact should be judged by patient-reported experience, trust, shared decision-making and equitable performance across different skin tones, not by diagnostic accuracy alone (Khatun, Spinelli and Colecchia, 2024; Wen et al., 2024; Salinas et al., 2024; Joly-Chevrier, Nguyen and Lefrançois, 2024).</a:t>
            </a:r>
          </a:p>
        </p:txBody>
      </p:sp>
      <p:pic>
        <p:nvPicPr>
          <p:cNvPr id="8" name="Picture 7">
            <a:extLst>
              <a:ext uri="{FF2B5EF4-FFF2-40B4-BE49-F238E27FC236}">
                <a16:creationId xmlns:a16="http://schemas.microsoft.com/office/drawing/2014/main" id="{CFD189E4-46EF-5E1C-6674-C04C60BBF7FE}"/>
              </a:ext>
            </a:extLst>
          </p:cNvPr>
          <p:cNvPicPr>
            <a:picLocks noChangeAspect="1"/>
          </p:cNvPicPr>
          <p:nvPr/>
        </p:nvPicPr>
        <p:blipFill>
          <a:blip r:embed="rId2"/>
          <a:stretch>
            <a:fillRect/>
          </a:stretch>
        </p:blipFill>
        <p:spPr>
          <a:xfrm>
            <a:off x="2722880" y="4945417"/>
            <a:ext cx="2867475" cy="1912583"/>
          </a:xfrm>
          <a:prstGeom prst="rect">
            <a:avLst/>
          </a:prstGeom>
        </p:spPr>
      </p:pic>
      <p:sp>
        <p:nvSpPr>
          <p:cNvPr id="9" name="TextBox 8">
            <a:extLst>
              <a:ext uri="{FF2B5EF4-FFF2-40B4-BE49-F238E27FC236}">
                <a16:creationId xmlns:a16="http://schemas.microsoft.com/office/drawing/2014/main" id="{CD8F17AB-C69F-32EB-9AA4-55F08E8E42A1}"/>
              </a:ext>
            </a:extLst>
          </p:cNvPr>
          <p:cNvSpPr txBox="1"/>
          <p:nvPr/>
        </p:nvSpPr>
        <p:spPr>
          <a:xfrm>
            <a:off x="4889314" y="6585821"/>
            <a:ext cx="1806127" cy="307777"/>
          </a:xfrm>
          <a:prstGeom prst="rect">
            <a:avLst/>
          </a:prstGeom>
          <a:noFill/>
        </p:spPr>
        <p:txBody>
          <a:bodyPr wrap="square" rtlCol="0">
            <a:spAutoFit/>
          </a:bodyPr>
          <a:lstStyle/>
          <a:p>
            <a:r>
              <a:rPr lang="en-GB" sz="1400" dirty="0"/>
              <a:t>(Med Tech, 2026)</a:t>
            </a:r>
          </a:p>
        </p:txBody>
      </p:sp>
    </p:spTree>
    <p:extLst>
      <p:ext uri="{BB962C8B-B14F-4D97-AF65-F5344CB8AC3E}">
        <p14:creationId xmlns:p14="http://schemas.microsoft.com/office/powerpoint/2010/main" val="27215546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03ABA-A27F-98C6-C3BA-074C9645BE05}"/>
              </a:ext>
            </a:extLst>
          </p:cNvPr>
          <p:cNvSpPr>
            <a:spLocks noGrp="1"/>
          </p:cNvSpPr>
          <p:nvPr>
            <p:ph type="title"/>
          </p:nvPr>
        </p:nvSpPr>
        <p:spPr>
          <a:xfrm>
            <a:off x="741681" y="-411480"/>
            <a:ext cx="11795760" cy="1752599"/>
          </a:xfrm>
        </p:spPr>
        <p:txBody>
          <a:bodyPr>
            <a:normAutofit/>
          </a:bodyPr>
          <a:lstStyle/>
          <a:p>
            <a:r>
              <a:rPr lang="en-GB" sz="2800" b="1" dirty="0">
                <a:ln w="9525">
                  <a:solidFill>
                    <a:schemeClr val="bg1"/>
                  </a:solidFill>
                  <a:prstDash val="solid"/>
                </a:ln>
                <a:effectLst>
                  <a:outerShdw blurRad="12700" dist="38100" dir="2700000" algn="tl" rotWithShape="0">
                    <a:schemeClr val="bg1">
                      <a:lumMod val="50000"/>
                    </a:schemeClr>
                  </a:outerShdw>
                </a:effectLst>
                <a:latin typeface="Arial Nova" panose="020B0504020202020204" pitchFamily="34" charset="0"/>
              </a:rPr>
              <a:t>Impact on Communities: Equity, Public Health and Digital Inclusion</a:t>
            </a:r>
            <a:br>
              <a:rPr lang="en-GB" sz="2800" dirty="0">
                <a:latin typeface="Arial Nova" panose="020B0504020202020204" pitchFamily="34" charset="0"/>
              </a:rPr>
            </a:br>
            <a:endParaRPr lang="en-US" sz="2800" dirty="0">
              <a:latin typeface="Arial Nova" panose="020B0504020202020204" pitchFamily="34" charset="0"/>
            </a:endParaRPr>
          </a:p>
        </p:txBody>
      </p:sp>
      <p:sp>
        <p:nvSpPr>
          <p:cNvPr id="3" name="Content Placeholder 2">
            <a:extLst>
              <a:ext uri="{FF2B5EF4-FFF2-40B4-BE49-F238E27FC236}">
                <a16:creationId xmlns:a16="http://schemas.microsoft.com/office/drawing/2014/main" id="{83899D41-918A-837A-A814-ECC6FB772456}"/>
              </a:ext>
            </a:extLst>
          </p:cNvPr>
          <p:cNvSpPr>
            <a:spLocks noGrp="1"/>
          </p:cNvSpPr>
          <p:nvPr>
            <p:ph idx="1"/>
          </p:nvPr>
        </p:nvSpPr>
        <p:spPr>
          <a:xfrm>
            <a:off x="84706" y="741680"/>
            <a:ext cx="9262494" cy="6116320"/>
          </a:xfrm>
          <a:solidFill>
            <a:schemeClr val="bg1">
              <a:alpha val="84000"/>
            </a:schemeClr>
          </a:solidFill>
        </p:spPr>
        <p:txBody>
          <a:bodyPr>
            <a:noAutofit/>
          </a:bodyPr>
          <a:lstStyle/>
          <a:p>
            <a:pPr lvl="0" algn="just">
              <a:lnSpc>
                <a:spcPct val="150000"/>
              </a:lnSpc>
              <a:buFont typeface="Wingdings" panose="05000000000000000000" pitchFamily="2" charset="2"/>
              <a:buChar char="v"/>
            </a:pPr>
            <a:r>
              <a:rPr lang="en-GB" sz="1400" dirty="0">
                <a:latin typeface="Arial Nova" panose="020B0504020202020204" pitchFamily="34" charset="0"/>
              </a:rPr>
              <a:t>DERM may support community-based dermatology by shifting suitable skin lesion assessment away from hospital-only specialist review and towards local </a:t>
            </a:r>
            <a:r>
              <a:rPr lang="en-GB" sz="1400" dirty="0" err="1">
                <a:latin typeface="Arial Nova" panose="020B0504020202020204" pitchFamily="34" charset="0"/>
              </a:rPr>
              <a:t>teledermatology</a:t>
            </a:r>
            <a:r>
              <a:rPr lang="en-GB" sz="1400" dirty="0">
                <a:latin typeface="Arial Nova" panose="020B0504020202020204" pitchFamily="34" charset="0"/>
              </a:rPr>
              <a:t> pathways; however, this represents service redistribution rather than guaranteed improvement in community outcomes (</a:t>
            </a:r>
            <a:r>
              <a:rPr lang="en-GB" sz="1400" dirty="0" err="1">
                <a:latin typeface="Arial Nova" panose="020B0504020202020204" pitchFamily="34" charset="0"/>
              </a:rPr>
              <a:t>Palamaras</a:t>
            </a:r>
            <a:r>
              <a:rPr lang="en-GB" sz="1400" dirty="0">
                <a:latin typeface="Arial Nova" panose="020B0504020202020204" pitchFamily="34" charset="0"/>
              </a:rPr>
              <a:t> et al., 2022; Hoogenboom et al., 2025; NHS England, 2023).</a:t>
            </a:r>
          </a:p>
          <a:p>
            <a:pPr lvl="0" algn="just">
              <a:lnSpc>
                <a:spcPct val="150000"/>
              </a:lnSpc>
              <a:buFont typeface="Wingdings" panose="05000000000000000000" pitchFamily="2" charset="2"/>
              <a:buChar char="v"/>
            </a:pPr>
            <a:r>
              <a:rPr lang="en-GB" sz="1400" dirty="0">
                <a:latin typeface="Arial Nova" panose="020B0504020202020204" pitchFamily="34" charset="0"/>
              </a:rPr>
              <a:t>This matters at population level because increasing skin cancer demand creates pressure for scalable triage models, yet the evidence for DERM is stronger for pathway efficiency than for long-term reductions in mortality or community cancer inequalities (Cancer Research UK, 2024a; Venables et al., 2024; Levell and Thomas, 2024; Walton et al., 2026).</a:t>
            </a:r>
          </a:p>
          <a:p>
            <a:pPr lvl="0" algn="just">
              <a:lnSpc>
                <a:spcPct val="150000"/>
              </a:lnSpc>
              <a:buFont typeface="Wingdings" panose="05000000000000000000" pitchFamily="2" charset="2"/>
              <a:buChar char="v"/>
            </a:pPr>
            <a:r>
              <a:rPr lang="en-GB" sz="1400" dirty="0">
                <a:latin typeface="Arial Nova" panose="020B0504020202020204" pitchFamily="34" charset="0"/>
              </a:rPr>
              <a:t>Community benefits may be uneven, because areas with weaker digital infrastructure, limited trained staff or lower eHealth readiness may experience less benefit from AI-enabled dermatology pathways (Asthana, Jones and Sheaff, 2019; Greenhalgh et al., 2017; Edge Health, 2024).</a:t>
            </a:r>
          </a:p>
          <a:p>
            <a:pPr lvl="0" algn="just">
              <a:lnSpc>
                <a:spcPct val="150000"/>
              </a:lnSpc>
              <a:buFont typeface="Wingdings" panose="05000000000000000000" pitchFamily="2" charset="2"/>
              <a:buChar char="v"/>
            </a:pPr>
            <a:r>
              <a:rPr lang="en-GB" sz="1400" dirty="0">
                <a:latin typeface="Arial Nova" panose="020B0504020202020204" pitchFamily="34" charset="0"/>
              </a:rPr>
              <a:t>Equity remains a major concern because AI skin cancer datasets have historically underrepresented darker skin tones, meaning DERM’s community value depends on whether performance is safe, reliable and monitored across diverse populations (Khatun, Spinelli and Colecchia, 2024; Wen et al., 2024; Joly-Chevrier, Nguyen and Lefrançois, 2024).</a:t>
            </a:r>
          </a:p>
          <a:p>
            <a:pPr lvl="0" algn="just">
              <a:lnSpc>
                <a:spcPct val="150000"/>
              </a:lnSpc>
              <a:buFont typeface="Wingdings" panose="05000000000000000000" pitchFamily="2" charset="2"/>
              <a:buChar char="v"/>
            </a:pPr>
            <a:r>
              <a:rPr lang="en-GB" sz="1400" dirty="0">
                <a:latin typeface="Arial Nova" panose="020B0504020202020204" pitchFamily="34" charset="0"/>
              </a:rPr>
              <a:t>Therefore, DERM should be evaluated through community-level indicators such as access for underserved groups, digital inclusion, public trust, equitable diagnostic performance and population outcomes, rather than avoided referrals alone (Salinas et al., 2024; </a:t>
            </a:r>
            <a:r>
              <a:rPr lang="en-GB" sz="1400" dirty="0" err="1">
                <a:latin typeface="Arial Nova" panose="020B0504020202020204" pitchFamily="34" charset="0"/>
              </a:rPr>
              <a:t>Karimzadhagh</a:t>
            </a:r>
            <a:r>
              <a:rPr lang="en-GB" sz="1400" dirty="0">
                <a:latin typeface="Arial Nova" panose="020B0504020202020204" pitchFamily="34" charset="0"/>
              </a:rPr>
              <a:t> et al., 2025; Pope et al., 2024; DHSC, 2026).</a:t>
            </a:r>
          </a:p>
        </p:txBody>
      </p:sp>
      <p:pic>
        <p:nvPicPr>
          <p:cNvPr id="6" name="Graphic 5" descr="Group with solid fill">
            <a:extLst>
              <a:ext uri="{FF2B5EF4-FFF2-40B4-BE49-F238E27FC236}">
                <a16:creationId xmlns:a16="http://schemas.microsoft.com/office/drawing/2014/main" id="{4EF7086C-D500-1CBC-93AF-9771B515D2A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24483" y="905538"/>
            <a:ext cx="1959935" cy="1959935"/>
          </a:xfrm>
          <a:prstGeom prst="rect">
            <a:avLst/>
          </a:prstGeom>
        </p:spPr>
      </p:pic>
    </p:spTree>
    <p:extLst>
      <p:ext uri="{BB962C8B-B14F-4D97-AF65-F5344CB8AC3E}">
        <p14:creationId xmlns:p14="http://schemas.microsoft.com/office/powerpoint/2010/main" val="306483597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4E0AF-CF07-5F33-EAE8-78720DB9BDD1}"/>
              </a:ext>
            </a:extLst>
          </p:cNvPr>
          <p:cNvSpPr>
            <a:spLocks noGrp="1"/>
          </p:cNvSpPr>
          <p:nvPr>
            <p:ph type="title"/>
          </p:nvPr>
        </p:nvSpPr>
        <p:spPr>
          <a:xfrm>
            <a:off x="1199831" y="106680"/>
            <a:ext cx="10199689" cy="1752599"/>
          </a:xfrm>
        </p:spPr>
        <p:txBody>
          <a:bodyPr>
            <a:normAutofit/>
          </a:bodyPr>
          <a:lstStyle/>
          <a:p>
            <a:r>
              <a:rPr lang="en-GB" sz="3100" b="1" dirty="0">
                <a:ln w="9525">
                  <a:solidFill>
                    <a:schemeClr val="bg1"/>
                  </a:solidFill>
                  <a:prstDash val="solid"/>
                </a:ln>
                <a:effectLst>
                  <a:outerShdw blurRad="12700" dist="38100" dir="2700000" algn="tl" rotWithShape="0">
                    <a:schemeClr val="bg1">
                      <a:lumMod val="50000"/>
                    </a:schemeClr>
                  </a:outerShdw>
                </a:effectLst>
                <a:latin typeface="Arial Nova" panose="020B0504020202020204" pitchFamily="34" charset="0"/>
              </a:rPr>
              <a:t>Evaluation of Challenges: Governance, Bias and Sustainability</a:t>
            </a:r>
            <a:br>
              <a:rPr lang="en-GB" dirty="0"/>
            </a:br>
            <a:endParaRPr lang="en-US" dirty="0"/>
          </a:p>
        </p:txBody>
      </p:sp>
      <p:sp>
        <p:nvSpPr>
          <p:cNvPr id="3" name="Content Placeholder 2">
            <a:extLst>
              <a:ext uri="{FF2B5EF4-FFF2-40B4-BE49-F238E27FC236}">
                <a16:creationId xmlns:a16="http://schemas.microsoft.com/office/drawing/2014/main" id="{38EA997E-CEF6-CCBF-1596-32C5C02A9656}"/>
              </a:ext>
            </a:extLst>
          </p:cNvPr>
          <p:cNvSpPr>
            <a:spLocks noGrp="1"/>
          </p:cNvSpPr>
          <p:nvPr>
            <p:ph idx="1"/>
          </p:nvPr>
        </p:nvSpPr>
        <p:spPr>
          <a:xfrm>
            <a:off x="0" y="1503680"/>
            <a:ext cx="12070080" cy="5059680"/>
          </a:xfrm>
          <a:solidFill>
            <a:schemeClr val="bg1">
              <a:alpha val="84000"/>
            </a:schemeClr>
          </a:solidFill>
        </p:spPr>
        <p:txBody>
          <a:bodyPr>
            <a:noAutofit/>
          </a:bodyPr>
          <a:lstStyle/>
          <a:p>
            <a:pPr lvl="0">
              <a:lnSpc>
                <a:spcPct val="150000"/>
              </a:lnSpc>
              <a:buClr>
                <a:srgbClr val="C00000"/>
              </a:buClr>
              <a:buFont typeface="Wingdings" panose="05000000000000000000" pitchFamily="2" charset="2"/>
              <a:buChar char="v"/>
            </a:pPr>
            <a:r>
              <a:rPr lang="en-GB" sz="1400" dirty="0">
                <a:latin typeface="Arial Nova" panose="020B0504020202020204" pitchFamily="34" charset="0"/>
              </a:rPr>
              <a:t>A key challenge is the </a:t>
            </a:r>
            <a:r>
              <a:rPr lang="en-GB" sz="1400" b="1" dirty="0">
                <a:latin typeface="Arial Nova" panose="020B0504020202020204" pitchFamily="34" charset="0"/>
              </a:rPr>
              <a:t>strength of real-world evidence</a:t>
            </a:r>
            <a:r>
              <a:rPr lang="en-GB" sz="1400" dirty="0">
                <a:latin typeface="Arial Nova" panose="020B0504020202020204" pitchFamily="34" charset="0"/>
              </a:rPr>
              <a:t>, as much AI dermatology research remains retrospective; </a:t>
            </a:r>
            <a:r>
              <a:rPr lang="en-GB" sz="1400" dirty="0" err="1">
                <a:latin typeface="Arial Nova" panose="020B0504020202020204" pitchFamily="34" charset="0"/>
              </a:rPr>
              <a:t>Joly-Chevrier</a:t>
            </a:r>
            <a:r>
              <a:rPr lang="en-GB" sz="1400" dirty="0">
                <a:latin typeface="Arial Nova" panose="020B0504020202020204" pitchFamily="34" charset="0"/>
              </a:rPr>
              <a:t> et al. (2024) found </a:t>
            </a:r>
            <a:r>
              <a:rPr lang="en-GB" sz="1400" b="1" dirty="0">
                <a:latin typeface="Arial Nova" panose="020B0504020202020204" pitchFamily="34" charset="0"/>
              </a:rPr>
              <a:t>91.8%</a:t>
            </a:r>
            <a:r>
              <a:rPr lang="en-GB" sz="1400" dirty="0">
                <a:latin typeface="Arial Nova" panose="020B0504020202020204" pitchFamily="34" charset="0"/>
              </a:rPr>
              <a:t> of skin cancer AI publications were retrospective, while Salinas et al. (2024) reported only </a:t>
            </a:r>
            <a:r>
              <a:rPr lang="en-GB" sz="1400" b="1" dirty="0">
                <a:latin typeface="Arial Nova" panose="020B0504020202020204" pitchFamily="34" charset="0"/>
              </a:rPr>
              <a:t>5.7%</a:t>
            </a:r>
            <a:r>
              <a:rPr lang="en-GB" sz="1400" dirty="0">
                <a:latin typeface="Arial Nova" panose="020B0504020202020204" pitchFamily="34" charset="0"/>
              </a:rPr>
              <a:t> prospective studies.</a:t>
            </a:r>
          </a:p>
          <a:p>
            <a:pPr lvl="0">
              <a:lnSpc>
                <a:spcPct val="150000"/>
              </a:lnSpc>
              <a:buClr>
                <a:srgbClr val="C00000"/>
              </a:buClr>
              <a:buFont typeface="Wingdings" panose="05000000000000000000" pitchFamily="2" charset="2"/>
              <a:buChar char="v"/>
            </a:pPr>
            <a:r>
              <a:rPr lang="en-GB" sz="1400" dirty="0">
                <a:latin typeface="Arial Nova" panose="020B0504020202020204" pitchFamily="34" charset="0"/>
              </a:rPr>
              <a:t>DERM’s effectiveness may vary across populations because skin cancer image datasets have historically lacked diversity, raising concerns about performance for darker skin tones and underserved communities (Wen et al., 2024; </a:t>
            </a:r>
            <a:r>
              <a:rPr lang="en-GB" sz="1400" dirty="0" err="1">
                <a:latin typeface="Arial Nova" panose="020B0504020202020204" pitchFamily="34" charset="0"/>
              </a:rPr>
              <a:t>Khatun</a:t>
            </a:r>
            <a:r>
              <a:rPr lang="en-GB" sz="1400" dirty="0">
                <a:latin typeface="Arial Nova" panose="020B0504020202020204" pitchFamily="34" charset="0"/>
              </a:rPr>
              <a:t>, Spinelli and </a:t>
            </a:r>
            <a:r>
              <a:rPr lang="en-GB" sz="1400" dirty="0" err="1">
                <a:latin typeface="Arial Nova" panose="020B0504020202020204" pitchFamily="34" charset="0"/>
              </a:rPr>
              <a:t>Colecchia</a:t>
            </a:r>
            <a:r>
              <a:rPr lang="en-GB" sz="1400" dirty="0">
                <a:latin typeface="Arial Nova" panose="020B0504020202020204" pitchFamily="34" charset="0"/>
              </a:rPr>
              <a:t>, 2024; </a:t>
            </a:r>
            <a:r>
              <a:rPr lang="en-GB" sz="1400" dirty="0" err="1">
                <a:latin typeface="Arial Nova" panose="020B0504020202020204" pitchFamily="34" charset="0"/>
              </a:rPr>
              <a:t>Joly-Chevrier</a:t>
            </a:r>
            <a:r>
              <a:rPr lang="en-GB" sz="1400" dirty="0">
                <a:latin typeface="Arial Nova" panose="020B0504020202020204" pitchFamily="34" charset="0"/>
              </a:rPr>
              <a:t>, Nguyen and Lefrançois, 2024).</a:t>
            </a:r>
          </a:p>
          <a:p>
            <a:pPr>
              <a:lnSpc>
                <a:spcPct val="150000"/>
              </a:lnSpc>
              <a:buClr>
                <a:srgbClr val="C00000"/>
              </a:buClr>
              <a:buFont typeface="Wingdings" panose="05000000000000000000" pitchFamily="2" charset="2"/>
              <a:buChar char="v"/>
            </a:pPr>
            <a:r>
              <a:rPr lang="en-GB" sz="1400" dirty="0">
                <a:latin typeface="Arial Nova" panose="020B0504020202020204" pitchFamily="34" charset="0"/>
              </a:rPr>
              <a:t>DERM’s effectiveness depends on </a:t>
            </a:r>
            <a:r>
              <a:rPr lang="en-GB" sz="1400" b="1" dirty="0">
                <a:latin typeface="Arial Nova" panose="020B0504020202020204" pitchFamily="34" charset="0"/>
              </a:rPr>
              <a:t>high-quality image capture, correct lesion selection and staff training</a:t>
            </a:r>
            <a:r>
              <a:rPr lang="en-GB" sz="1400" dirty="0">
                <a:latin typeface="Arial Nova" panose="020B0504020202020204" pitchFamily="34" charset="0"/>
              </a:rPr>
              <a:t>; therefore, performance is not determined by algorithm accuracy alone but by how safely the pathway is delivered in practice (Thomas et al., 2023; Marsden et al., 2024; NICE, 2026).</a:t>
            </a:r>
          </a:p>
          <a:p>
            <a:pPr lvl="0">
              <a:lnSpc>
                <a:spcPct val="150000"/>
              </a:lnSpc>
              <a:buClr>
                <a:srgbClr val="C00000"/>
              </a:buClr>
              <a:buFont typeface="Wingdings" panose="05000000000000000000" pitchFamily="2" charset="2"/>
              <a:buChar char="v"/>
            </a:pPr>
            <a:r>
              <a:rPr lang="en-GB" sz="1400" dirty="0">
                <a:latin typeface="Arial Nova" panose="020B0504020202020204" pitchFamily="34" charset="0"/>
              </a:rPr>
              <a:t>Patient and clinician trust remains a challenge, as patients may accept AI-supported efficiency but still expect dermatologist confirmation, while UK dermatologists highlight the need for clear accountability and clinical oversight (Lim et al., 2022; </a:t>
            </a:r>
            <a:r>
              <a:rPr lang="en-GB" sz="1400" dirty="0" err="1">
                <a:latin typeface="Arial Nova" panose="020B0504020202020204" pitchFamily="34" charset="0"/>
              </a:rPr>
              <a:t>Kawsar</a:t>
            </a:r>
            <a:r>
              <a:rPr lang="en-GB" sz="1400" dirty="0">
                <a:latin typeface="Arial Nova" panose="020B0504020202020204" pitchFamily="34" charset="0"/>
              </a:rPr>
              <a:t> et al., 2023; Li et al., 2025).</a:t>
            </a:r>
          </a:p>
          <a:p>
            <a:pPr lvl="0">
              <a:lnSpc>
                <a:spcPct val="150000"/>
              </a:lnSpc>
              <a:buClr>
                <a:srgbClr val="C00000"/>
              </a:buClr>
              <a:buFont typeface="Wingdings" panose="05000000000000000000" pitchFamily="2" charset="2"/>
              <a:buChar char="v"/>
            </a:pPr>
            <a:r>
              <a:rPr lang="en-GB" sz="1400" dirty="0">
                <a:latin typeface="Arial Nova" panose="020B0504020202020204" pitchFamily="34" charset="0"/>
              </a:rPr>
              <a:t>Governance is complex because DERM uses sensitive clinical images and algorithmic outputs, requiring explainability, consent, data protection, post-market surveillance and compliance with AI regulation (ICO, 2024; </a:t>
            </a:r>
            <a:r>
              <a:rPr lang="en-GB" sz="1400" dirty="0" err="1">
                <a:latin typeface="Arial Nova" panose="020B0504020202020204" pitchFamily="34" charset="0"/>
              </a:rPr>
              <a:t>Caldicott</a:t>
            </a:r>
            <a:r>
              <a:rPr lang="en-GB" sz="1400" dirty="0">
                <a:latin typeface="Arial Nova" panose="020B0504020202020204" pitchFamily="34" charset="0"/>
              </a:rPr>
              <a:t> Principles, 2020; MHRA, 2024; Thomas et al., 2023).</a:t>
            </a:r>
          </a:p>
          <a:p>
            <a:pPr lvl="0">
              <a:lnSpc>
                <a:spcPct val="150000"/>
              </a:lnSpc>
              <a:buClr>
                <a:srgbClr val="C00000"/>
              </a:buClr>
              <a:buFont typeface="Wingdings" panose="05000000000000000000" pitchFamily="2" charset="2"/>
              <a:buChar char="v"/>
            </a:pPr>
            <a:r>
              <a:rPr lang="en-GB" sz="1400" dirty="0">
                <a:latin typeface="Arial Nova" panose="020B0504020202020204" pitchFamily="34" charset="0"/>
              </a:rPr>
              <a:t>Sustainable adoption is not guaranteed; the NASSS framework suggests that scale-up depends on organisational readiness, workflow fit, workforce capability and wider system pressures, not the AI technology alone (</a:t>
            </a:r>
            <a:r>
              <a:rPr lang="en-GB" sz="1400" dirty="0" err="1">
                <a:latin typeface="Arial Nova" panose="020B0504020202020204" pitchFamily="34" charset="0"/>
              </a:rPr>
              <a:t>Greenhalgh</a:t>
            </a:r>
            <a:r>
              <a:rPr lang="en-GB" sz="1400" dirty="0">
                <a:latin typeface="Arial Nova" panose="020B0504020202020204" pitchFamily="34" charset="0"/>
              </a:rPr>
              <a:t> et al., 2017; </a:t>
            </a:r>
            <a:r>
              <a:rPr lang="en-GB" sz="1400" dirty="0" err="1">
                <a:latin typeface="Arial Nova" panose="020B0504020202020204" pitchFamily="34" charset="0"/>
              </a:rPr>
              <a:t>Asthana</a:t>
            </a:r>
            <a:r>
              <a:rPr lang="en-GB" sz="1400" dirty="0">
                <a:latin typeface="Arial Nova" panose="020B0504020202020204" pitchFamily="34" charset="0"/>
              </a:rPr>
              <a:t>, Jones and </a:t>
            </a:r>
            <a:r>
              <a:rPr lang="en-GB" sz="1400" dirty="0" err="1">
                <a:latin typeface="Arial Nova" panose="020B0504020202020204" pitchFamily="34" charset="0"/>
              </a:rPr>
              <a:t>Sheaff</a:t>
            </a:r>
            <a:r>
              <a:rPr lang="en-GB" sz="1400" dirty="0">
                <a:latin typeface="Arial Nova" panose="020B0504020202020204" pitchFamily="34" charset="0"/>
              </a:rPr>
              <a:t>, 2019; Pope et al., 2024).</a:t>
            </a:r>
          </a:p>
        </p:txBody>
      </p:sp>
    </p:spTree>
    <p:extLst>
      <p:ext uri="{BB962C8B-B14F-4D97-AF65-F5344CB8AC3E}">
        <p14:creationId xmlns:p14="http://schemas.microsoft.com/office/powerpoint/2010/main" val="248175221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420C9-AA17-E462-379D-6420A3C487DD}"/>
              </a:ext>
            </a:extLst>
          </p:cNvPr>
          <p:cNvSpPr>
            <a:spLocks noGrp="1"/>
          </p:cNvSpPr>
          <p:nvPr>
            <p:ph type="title"/>
          </p:nvPr>
        </p:nvSpPr>
        <p:spPr>
          <a:xfrm>
            <a:off x="1351281" y="-106680"/>
            <a:ext cx="11003280" cy="1752599"/>
          </a:xfrm>
        </p:spPr>
        <p:txBody>
          <a:bodyPr>
            <a:normAutofit/>
          </a:bodyPr>
          <a:lstStyle/>
          <a:p>
            <a:r>
              <a:rPr lang="en-GB" sz="3100" b="1" dirty="0">
                <a:ln w="9525">
                  <a:solidFill>
                    <a:schemeClr val="bg1"/>
                  </a:solidFill>
                  <a:prstDash val="solid"/>
                </a:ln>
                <a:effectLst>
                  <a:outerShdw blurRad="12700" dist="38100" dir="2700000" algn="tl" rotWithShape="0">
                    <a:schemeClr val="bg1">
                      <a:lumMod val="50000"/>
                    </a:schemeClr>
                  </a:outerShdw>
                </a:effectLst>
                <a:latin typeface="Arial Nova" panose="020B0504020202020204" pitchFamily="34" charset="0"/>
              </a:rPr>
              <a:t>Recommendations for Safe and Equitable Implementation</a:t>
            </a:r>
            <a:br>
              <a:rPr lang="en-GB" dirty="0"/>
            </a:br>
            <a:endParaRPr lang="en-US" dirty="0"/>
          </a:p>
        </p:txBody>
      </p:sp>
      <p:sp>
        <p:nvSpPr>
          <p:cNvPr id="3" name="Content Placeholder 2">
            <a:extLst>
              <a:ext uri="{FF2B5EF4-FFF2-40B4-BE49-F238E27FC236}">
                <a16:creationId xmlns:a16="http://schemas.microsoft.com/office/drawing/2014/main" id="{7908A8F4-3022-D043-BF10-B5FA8A6B3435}"/>
              </a:ext>
            </a:extLst>
          </p:cNvPr>
          <p:cNvSpPr>
            <a:spLocks noGrp="1"/>
          </p:cNvSpPr>
          <p:nvPr>
            <p:ph idx="1"/>
          </p:nvPr>
        </p:nvSpPr>
        <p:spPr>
          <a:xfrm>
            <a:off x="30480" y="812799"/>
            <a:ext cx="12161520" cy="5984241"/>
          </a:xfrm>
          <a:solidFill>
            <a:schemeClr val="bg1">
              <a:alpha val="83000"/>
            </a:schemeClr>
          </a:solidFill>
        </p:spPr>
        <p:txBody>
          <a:bodyPr>
            <a:noAutofit/>
          </a:bodyPr>
          <a:lstStyle/>
          <a:p>
            <a:pPr lvl="0" algn="just">
              <a:lnSpc>
                <a:spcPct val="150000"/>
              </a:lnSpc>
              <a:buFont typeface="Wingdings" panose="05000000000000000000" pitchFamily="2" charset="2"/>
              <a:buChar char="ü"/>
            </a:pPr>
            <a:r>
              <a:rPr lang="en-GB" sz="1400" dirty="0">
                <a:latin typeface="Arial Nova" panose="020B0504020202020204" pitchFamily="34" charset="0"/>
              </a:rPr>
              <a:t>DERM should be scaled nationally through a </a:t>
            </a:r>
            <a:r>
              <a:rPr lang="en-GB" sz="1400" b="1" dirty="0">
                <a:latin typeface="Arial Nova" panose="020B0504020202020204" pitchFamily="34" charset="0"/>
              </a:rPr>
              <a:t>phased implementation model</a:t>
            </a:r>
            <a:r>
              <a:rPr lang="en-GB" sz="1400" dirty="0">
                <a:latin typeface="Arial Nova" panose="020B0504020202020204" pitchFamily="34" charset="0"/>
              </a:rPr>
              <a:t>, prioritising NHS areas with high dermatology waiting times, workforce pressure and digital readiness, rather than assuming one model will work equally across all services (Asthana, Jones and Sheaff, 2019; Greenhalgh et al., 2017; Pope et al., 2024; NHS England, 2026).</a:t>
            </a:r>
          </a:p>
          <a:p>
            <a:pPr lvl="0" algn="just">
              <a:lnSpc>
                <a:spcPct val="150000"/>
              </a:lnSpc>
              <a:buFont typeface="Wingdings" panose="05000000000000000000" pitchFamily="2" charset="2"/>
              <a:buChar char="ü"/>
            </a:pPr>
            <a:r>
              <a:rPr lang="en-GB" sz="1400" dirty="0">
                <a:latin typeface="Arial Nova" panose="020B0504020202020204" pitchFamily="34" charset="0"/>
              </a:rPr>
              <a:t>National rollout should include </a:t>
            </a:r>
            <a:r>
              <a:rPr lang="en-GB" sz="1400" b="1" dirty="0">
                <a:latin typeface="Arial Nova" panose="020B0504020202020204" pitchFamily="34" charset="0"/>
              </a:rPr>
              <a:t>standardised training</a:t>
            </a:r>
            <a:r>
              <a:rPr lang="en-GB" sz="1400" dirty="0">
                <a:latin typeface="Arial Nova" panose="020B0504020202020204" pitchFamily="34" charset="0"/>
              </a:rPr>
              <a:t> for image capture, lesion selection, consent, escalation and AI pathway governance, because DERM’s reliability depends on staff competence and consistent clinical/</a:t>
            </a:r>
            <a:r>
              <a:rPr lang="en-GB" sz="1400" dirty="0" err="1">
                <a:latin typeface="Arial Nova" panose="020B0504020202020204" pitchFamily="34" charset="0"/>
              </a:rPr>
              <a:t>dermoscopic</a:t>
            </a:r>
            <a:r>
              <a:rPr lang="en-GB" sz="1400" dirty="0">
                <a:latin typeface="Arial Nova" panose="020B0504020202020204" pitchFamily="34" charset="0"/>
              </a:rPr>
              <a:t> image quality (Thomas et al., 2023; Marsden et al., 2024; Joly-Chevrier, Nguyen and Lefrançois, 2024; NHS England, 2023).</a:t>
            </a:r>
          </a:p>
          <a:p>
            <a:pPr lvl="0" algn="just">
              <a:lnSpc>
                <a:spcPct val="150000"/>
              </a:lnSpc>
              <a:buFont typeface="Wingdings" panose="05000000000000000000" pitchFamily="2" charset="2"/>
              <a:buChar char="ü"/>
            </a:pPr>
            <a:r>
              <a:rPr lang="en-GB" sz="1400" dirty="0">
                <a:latin typeface="Arial Nova" panose="020B0504020202020204" pitchFamily="34" charset="0"/>
              </a:rPr>
              <a:t>DERM should remain </a:t>
            </a:r>
            <a:r>
              <a:rPr lang="en-GB" sz="1400" b="1" dirty="0">
                <a:latin typeface="Arial Nova" panose="020B0504020202020204" pitchFamily="34" charset="0"/>
              </a:rPr>
              <a:t>clinician-led</a:t>
            </a:r>
            <a:r>
              <a:rPr lang="en-GB" sz="1400" dirty="0">
                <a:latin typeface="Arial Nova" panose="020B0504020202020204" pitchFamily="34" charset="0"/>
              </a:rPr>
              <a:t>, with clear escalation to dermatology for uncertain, high-risk, poor-quality or unsuitable lesions, because patients and clinicians continue to value human judgement and accountability (Kawsar et al., 2023; Lim et al., 2022; Li et al., 2025; NICE, 2026).</a:t>
            </a:r>
          </a:p>
          <a:p>
            <a:pPr lvl="0" algn="just">
              <a:lnSpc>
                <a:spcPct val="150000"/>
              </a:lnSpc>
              <a:buFont typeface="Wingdings" panose="05000000000000000000" pitchFamily="2" charset="2"/>
              <a:buChar char="ü"/>
            </a:pPr>
            <a:r>
              <a:rPr lang="en-GB" sz="1400" dirty="0">
                <a:latin typeface="Arial Nova" panose="020B0504020202020204" pitchFamily="34" charset="0"/>
              </a:rPr>
              <a:t>Possible future use in </a:t>
            </a:r>
            <a:r>
              <a:rPr lang="en-GB" sz="1400" b="1" dirty="0">
                <a:latin typeface="Arial Nova" panose="020B0504020202020204" pitchFamily="34" charset="0"/>
              </a:rPr>
              <a:t>GP or primary-care-linked services</a:t>
            </a:r>
            <a:r>
              <a:rPr lang="en-GB" sz="1400" dirty="0">
                <a:latin typeface="Arial Nova" panose="020B0504020202020204" pitchFamily="34" charset="0"/>
              </a:rPr>
              <a:t> should be approached cautiously: it may improve earlier access, but only where staff are trained, equipment is standardised, image quality is audited and rapid dermatology referral remains available (Jones et al., 2022; Levell and Thomas, 2024; Behara, </a:t>
            </a:r>
            <a:r>
              <a:rPr lang="en-GB" sz="1400" dirty="0" err="1">
                <a:latin typeface="Arial Nova" panose="020B0504020202020204" pitchFamily="34" charset="0"/>
              </a:rPr>
              <a:t>Bhero</a:t>
            </a:r>
            <a:r>
              <a:rPr lang="en-GB" sz="1400" dirty="0">
                <a:latin typeface="Arial Nova" panose="020B0504020202020204" pitchFamily="34" charset="0"/>
              </a:rPr>
              <a:t> and Agee, 2024; MHRA, 2024).</a:t>
            </a:r>
          </a:p>
          <a:p>
            <a:pPr lvl="0" algn="just">
              <a:lnSpc>
                <a:spcPct val="150000"/>
              </a:lnSpc>
              <a:buFont typeface="Wingdings" panose="05000000000000000000" pitchFamily="2" charset="2"/>
              <a:buChar char="ü"/>
            </a:pPr>
            <a:r>
              <a:rPr lang="en-GB" sz="1400" dirty="0">
                <a:latin typeface="Arial Nova" panose="020B0504020202020204" pitchFamily="34" charset="0"/>
              </a:rPr>
              <a:t>National implementation should measure real-world outcomes including waiting-time reduction, avoided appointments, missed cancers, false positives, cost-effectiveness, staff workload and patient experience, not accuracy or triage speed alone (Carson et al., 2026; Walton et al., 2026; Hoogenboom et al., 2025; Salinas et al., 2024).</a:t>
            </a:r>
          </a:p>
          <a:p>
            <a:pPr lvl="0" algn="just">
              <a:lnSpc>
                <a:spcPct val="150000"/>
              </a:lnSpc>
              <a:buFont typeface="Wingdings" panose="05000000000000000000" pitchFamily="2" charset="2"/>
              <a:buChar char="ü"/>
            </a:pPr>
            <a:r>
              <a:rPr lang="en-GB" sz="1400" dirty="0">
                <a:latin typeface="Arial Nova" panose="020B0504020202020204" pitchFamily="34" charset="0"/>
              </a:rPr>
              <a:t>Equity monitoring should be mandatory, with audits by skin tone, lesion type, age and local population need, because dataset bias and underrepresentation may limit safe performance across diverse communities (Wen et al., 2024; Khatun, Spinelli and Colecchia, 2024; Joly-Chevrier, Nguyen and Lefrançois, 2024).</a:t>
            </a:r>
          </a:p>
        </p:txBody>
      </p:sp>
    </p:spTree>
    <p:extLst>
      <p:ext uri="{BB962C8B-B14F-4D97-AF65-F5344CB8AC3E}">
        <p14:creationId xmlns:p14="http://schemas.microsoft.com/office/powerpoint/2010/main" val="323462463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AD798-0881-5463-EA61-58C10B3FF724}"/>
              </a:ext>
            </a:extLst>
          </p:cNvPr>
          <p:cNvSpPr>
            <a:spLocks noGrp="1"/>
          </p:cNvSpPr>
          <p:nvPr>
            <p:ph type="title"/>
          </p:nvPr>
        </p:nvSpPr>
        <p:spPr>
          <a:xfrm>
            <a:off x="1758631" y="55880"/>
            <a:ext cx="10018713" cy="1752599"/>
          </a:xfrm>
        </p:spPr>
        <p:txBody>
          <a:bodyPr>
            <a:normAutofit/>
          </a:bodyPr>
          <a:lstStyle/>
          <a:p>
            <a:r>
              <a:rPr lang="en-GB" sz="3100" b="1" i="1" dirty="0">
                <a:ln w="9525">
                  <a:solidFill>
                    <a:schemeClr val="bg1"/>
                  </a:solidFill>
                  <a:prstDash val="solid"/>
                </a:ln>
                <a:effectLst>
                  <a:outerShdw blurRad="12700" dist="38100" dir="2700000" algn="tl" rotWithShape="0">
                    <a:schemeClr val="bg1">
                      <a:lumMod val="50000"/>
                    </a:schemeClr>
                  </a:outerShdw>
                </a:effectLst>
                <a:latin typeface="Arial Nova" panose="020B0504020202020204" pitchFamily="34" charset="0"/>
              </a:rPr>
              <a:t>Conclusion: Overall Judgement on DERM’s Value</a:t>
            </a:r>
            <a:br>
              <a:rPr lang="en-GB" dirty="0"/>
            </a:br>
            <a:endParaRPr lang="en-US" dirty="0"/>
          </a:p>
        </p:txBody>
      </p:sp>
      <p:sp>
        <p:nvSpPr>
          <p:cNvPr id="3" name="Content Placeholder 2">
            <a:extLst>
              <a:ext uri="{FF2B5EF4-FFF2-40B4-BE49-F238E27FC236}">
                <a16:creationId xmlns:a16="http://schemas.microsoft.com/office/drawing/2014/main" id="{47A4A886-12E1-7866-AA65-F25111EC2EE7}"/>
              </a:ext>
            </a:extLst>
          </p:cNvPr>
          <p:cNvSpPr>
            <a:spLocks noGrp="1"/>
          </p:cNvSpPr>
          <p:nvPr>
            <p:ph idx="1"/>
          </p:nvPr>
        </p:nvSpPr>
        <p:spPr>
          <a:xfrm>
            <a:off x="2245360" y="2392679"/>
            <a:ext cx="9257663" cy="3124201"/>
          </a:xfrm>
        </p:spPr>
        <p:txBody>
          <a:bodyPr>
            <a:noAutofit/>
          </a:bodyPr>
          <a:lstStyle/>
          <a:p>
            <a:pPr lvl="0" algn="just">
              <a:lnSpc>
                <a:spcPct val="150000"/>
              </a:lnSpc>
              <a:buFont typeface="Wingdings" panose="05000000000000000000" pitchFamily="2" charset="2"/>
              <a:buChar char="v"/>
            </a:pPr>
            <a:r>
              <a:rPr lang="en-GB" sz="1400" dirty="0">
                <a:latin typeface="Arial Nova" panose="020B0504020202020204" pitchFamily="34" charset="0"/>
              </a:rPr>
              <a:t>Overall, DERM is a </a:t>
            </a:r>
            <a:r>
              <a:rPr lang="en-GB" sz="1400" b="1" dirty="0">
                <a:latin typeface="Arial Nova" panose="020B0504020202020204" pitchFamily="34" charset="0"/>
              </a:rPr>
              <a:t>promising NHS digital innovation</a:t>
            </a:r>
            <a:r>
              <a:rPr lang="en-GB" sz="1400" dirty="0">
                <a:latin typeface="Arial Nova" panose="020B0504020202020204" pitchFamily="34" charset="0"/>
              </a:rPr>
              <a:t> because it may support faster triage, improve specialist capacity and contribute to more efficient skin cancer pathways (NICE, 2026; Walton et al., 2026; Carson et al., 2026; Hoogenboom et al., 2025).</a:t>
            </a:r>
          </a:p>
          <a:p>
            <a:pPr lvl="0" algn="just">
              <a:lnSpc>
                <a:spcPct val="150000"/>
              </a:lnSpc>
              <a:buFont typeface="Wingdings" panose="05000000000000000000" pitchFamily="2" charset="2"/>
              <a:buChar char="v"/>
            </a:pPr>
            <a:r>
              <a:rPr lang="en-GB" sz="1400" dirty="0">
                <a:latin typeface="Arial Nova" panose="020B0504020202020204" pitchFamily="34" charset="0"/>
              </a:rPr>
              <a:t>Its strongest evidence is currently linked to </a:t>
            </a:r>
            <a:r>
              <a:rPr lang="en-GB" sz="1400" b="1" dirty="0">
                <a:latin typeface="Arial Nova" panose="020B0504020202020204" pitchFamily="34" charset="0"/>
              </a:rPr>
              <a:t>diagnostic and service-delivery performance</a:t>
            </a:r>
            <a:r>
              <a:rPr lang="en-GB" sz="1400" dirty="0">
                <a:latin typeface="Arial Nova" panose="020B0504020202020204" pitchFamily="34" charset="0"/>
              </a:rPr>
              <a:t>, while evidence on long-term patient experience, community outcomes and inequality reduction remains less developed (Salinas et al., 2024; </a:t>
            </a:r>
            <a:r>
              <a:rPr lang="en-GB" sz="1400" dirty="0" err="1">
                <a:latin typeface="Arial Nova" panose="020B0504020202020204" pitchFamily="34" charset="0"/>
              </a:rPr>
              <a:t>Karimzadhagh</a:t>
            </a:r>
            <a:r>
              <a:rPr lang="en-GB" sz="1400" dirty="0">
                <a:latin typeface="Arial Nova" panose="020B0504020202020204" pitchFamily="34" charset="0"/>
              </a:rPr>
              <a:t> et al., 2025; Kawsar et al., 2023; Khatun, Spinelli and Colecchia, 2024).</a:t>
            </a:r>
          </a:p>
          <a:p>
            <a:pPr lvl="0" algn="just">
              <a:lnSpc>
                <a:spcPct val="150000"/>
              </a:lnSpc>
              <a:buFont typeface="Wingdings" panose="05000000000000000000" pitchFamily="2" charset="2"/>
              <a:buChar char="v"/>
            </a:pPr>
            <a:r>
              <a:rPr lang="en-GB" sz="1400" dirty="0">
                <a:latin typeface="Arial Nova" panose="020B0504020202020204" pitchFamily="34" charset="0"/>
              </a:rPr>
              <a:t>DERM should therefore be implemented as </a:t>
            </a:r>
            <a:r>
              <a:rPr lang="en-GB" sz="1400" b="1" dirty="0">
                <a:latin typeface="Arial Nova" panose="020B0504020202020204" pitchFamily="34" charset="0"/>
              </a:rPr>
              <a:t>clinician-led augmented intelligence</a:t>
            </a:r>
            <a:r>
              <a:rPr lang="en-GB" sz="1400" dirty="0">
                <a:latin typeface="Arial Nova" panose="020B0504020202020204" pitchFamily="34" charset="0"/>
              </a:rPr>
              <a:t>, not as a replacement for professional judgement, because patient trust and clinician accountability remain central to safe adoption (Lim et al., 2022; Li et al., 2025; MHRA, 2024).</a:t>
            </a:r>
          </a:p>
          <a:p>
            <a:pPr lvl="0" algn="just">
              <a:lnSpc>
                <a:spcPct val="150000"/>
              </a:lnSpc>
              <a:buFont typeface="Wingdings" panose="05000000000000000000" pitchFamily="2" charset="2"/>
              <a:buChar char="v"/>
            </a:pPr>
            <a:r>
              <a:rPr lang="en-GB" sz="1400" dirty="0">
                <a:latin typeface="Arial Nova" panose="020B0504020202020204" pitchFamily="34" charset="0"/>
              </a:rPr>
              <a:t>Sustainable national scale-up requires standardised training, image-quality assurance, data governance, equity monitoring and real-world outcome evaluation across diverse NHS settings (Thomas et al., 2023; Marsden et al., 2024; Wen et al., 2024; Joly-Chevrier, Nguyen and Lefrançois, 2024).</a:t>
            </a:r>
          </a:p>
          <a:p>
            <a:pPr lvl="0" algn="just">
              <a:lnSpc>
                <a:spcPct val="150000"/>
              </a:lnSpc>
              <a:buFont typeface="Wingdings" panose="05000000000000000000" pitchFamily="2" charset="2"/>
              <a:buChar char="v"/>
            </a:pPr>
            <a:r>
              <a:rPr lang="en-GB" sz="1400" dirty="0">
                <a:latin typeface="Arial Nova" panose="020B0504020202020204" pitchFamily="34" charset="0"/>
              </a:rPr>
              <a:t>Final judgement: DERM aligns with NHS priorities for earlier diagnosis, digital productivity and safer AI adoption, but its value depends on whether implementation is </a:t>
            </a:r>
            <a:r>
              <a:rPr lang="en-GB" sz="1400" b="1" dirty="0">
                <a:latin typeface="Arial Nova" panose="020B0504020202020204" pitchFamily="34" charset="0"/>
              </a:rPr>
              <a:t>safe, equitable, evidence-based and sustainable</a:t>
            </a:r>
            <a:r>
              <a:rPr lang="en-GB" sz="1400" dirty="0">
                <a:latin typeface="Arial Nova" panose="020B0504020202020204" pitchFamily="34" charset="0"/>
              </a:rPr>
              <a:t> (NHS England, 2019; DHSC, 2025; DHSC, 2026; Greenhalgh et al., 2017; Pope et al., 2024).</a:t>
            </a:r>
          </a:p>
        </p:txBody>
      </p:sp>
    </p:spTree>
    <p:extLst>
      <p:ext uri="{BB962C8B-B14F-4D97-AF65-F5344CB8AC3E}">
        <p14:creationId xmlns:p14="http://schemas.microsoft.com/office/powerpoint/2010/main" val="21538171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1D879D2-938E-5432-FF19-545DC7C5957D}"/>
              </a:ext>
            </a:extLst>
          </p:cNvPr>
          <p:cNvSpPr txBox="1"/>
          <p:nvPr/>
        </p:nvSpPr>
        <p:spPr>
          <a:xfrm>
            <a:off x="203200" y="-111760"/>
            <a:ext cx="11196320" cy="7033592"/>
          </a:xfrm>
          <a:prstGeom prst="rect">
            <a:avLst/>
          </a:prstGeom>
          <a:noFill/>
        </p:spPr>
        <p:txBody>
          <a:bodyPr wrap="square">
            <a:spAutoFit/>
          </a:bodyPr>
          <a:lstStyle/>
          <a:p>
            <a:pPr algn="just">
              <a:lnSpc>
                <a:spcPct val="150000"/>
              </a:lnSpc>
              <a:buNone/>
            </a:pPr>
            <a:r>
              <a:rPr lang="en-GB" sz="1100" b="1" dirty="0">
                <a:solidFill>
                  <a:srgbClr val="000000"/>
                </a:solidFill>
                <a:effectLst/>
                <a:latin typeface="Arial" panose="020B0604020202020204" pitchFamily="34" charset="0"/>
                <a:ea typeface="Times New Roman" panose="02020603050405020304" pitchFamily="18" charset="0"/>
              </a:rPr>
              <a:t>References</a:t>
            </a:r>
            <a:endParaRPr lang="en-GB" sz="850" dirty="0">
              <a:solidFill>
                <a:srgbClr val="000000"/>
              </a:solidFill>
              <a:effectLst/>
              <a:latin typeface="Arial" panose="020B0604020202020204" pitchFamily="34" charset="0"/>
              <a:ea typeface="Times New Roman" panose="02020603050405020304" pitchFamily="18" charset="0"/>
            </a:endParaRPr>
          </a:p>
          <a:p>
            <a:pPr>
              <a:lnSpc>
                <a:spcPct val="150000"/>
              </a:lnSpc>
              <a:spcAft>
                <a:spcPts val="800"/>
              </a:spcAft>
              <a:buNone/>
            </a:pP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buNone/>
            </a:pP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Asthana, S., Jones, R. and Sheaff, R. (2019) ‘Why does the NHS struggle to adopt eHealth innovations? A review of macro, </a:t>
            </a:r>
            <a:r>
              <a:rPr lang="en-GB" sz="1100" kern="100" dirty="0" err="1">
                <a:effectLst/>
                <a:latin typeface="Arial" panose="020B0604020202020204" pitchFamily="34" charset="0"/>
                <a:ea typeface="Times New Roman" panose="02020603050405020304" pitchFamily="18" charset="0"/>
                <a:cs typeface="Times New Roman" panose="02020603050405020304" pitchFamily="18" charset="0"/>
              </a:rPr>
              <a:t>meso</a:t>
            </a: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 and micro factors’, </a:t>
            </a:r>
            <a:r>
              <a:rPr lang="en-GB" sz="1100" i="1" kern="100" dirty="0">
                <a:effectLst/>
                <a:latin typeface="Arial" panose="020B0604020202020204" pitchFamily="34" charset="0"/>
                <a:ea typeface="Times New Roman" panose="02020603050405020304" pitchFamily="18" charset="0"/>
                <a:cs typeface="Times New Roman" panose="02020603050405020304" pitchFamily="18" charset="0"/>
              </a:rPr>
              <a:t>BMC Health Services Research</a:t>
            </a: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 19. Available at: https://doi.org/10.1186/s12913-019-4790-x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buNone/>
            </a:pP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Behara, K., </a:t>
            </a:r>
            <a:r>
              <a:rPr lang="en-GB" sz="1100" kern="100" dirty="0" err="1">
                <a:effectLst/>
                <a:latin typeface="Arial" panose="020B0604020202020204" pitchFamily="34" charset="0"/>
                <a:ea typeface="Times New Roman" panose="02020603050405020304" pitchFamily="18" charset="0"/>
                <a:cs typeface="Times New Roman" panose="02020603050405020304" pitchFamily="18" charset="0"/>
              </a:rPr>
              <a:t>Bhero</a:t>
            </a: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 E. and Agee, J.T. (2024) ‘AI in dermatology: a comprehensive review into skin cancer detection’, </a:t>
            </a:r>
            <a:r>
              <a:rPr lang="en-GB" sz="1100" kern="100" dirty="0" err="1">
                <a:effectLst/>
                <a:latin typeface="Arial" panose="020B0604020202020204" pitchFamily="34" charset="0"/>
                <a:ea typeface="Times New Roman" panose="02020603050405020304" pitchFamily="18" charset="0"/>
                <a:cs typeface="Times New Roman" panose="02020603050405020304" pitchFamily="18" charset="0"/>
              </a:rPr>
              <a:t>PeerJ</a:t>
            </a: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 Computer Science, 10, e2530. Available at: https://doi.org/10.7717/peerj-cs.2530</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buNone/>
            </a:pPr>
            <a:r>
              <a:rPr lang="en-GB" sz="1100" i="1" kern="100" dirty="0">
                <a:effectLst/>
                <a:latin typeface="Arial" panose="020B0604020202020204" pitchFamily="34" charset="0"/>
                <a:ea typeface="Times New Roman" panose="02020603050405020304" pitchFamily="18" charset="0"/>
                <a:cs typeface="Times New Roman" panose="02020603050405020304" pitchFamily="18" charset="0"/>
              </a:rPr>
              <a:t>Caldicott Principles</a:t>
            </a: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 (2020). Available at: https://www.gov.uk/government/publications/the-caldicott-principles (Accessed 05 July 2026).</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buNone/>
            </a:pP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Cancer Research UK (2024a) </a:t>
            </a:r>
            <a:r>
              <a:rPr lang="en-GB" sz="1100" i="1" kern="100" dirty="0">
                <a:effectLst/>
                <a:latin typeface="Arial" panose="020B0604020202020204" pitchFamily="34" charset="0"/>
                <a:ea typeface="Times New Roman" panose="02020603050405020304" pitchFamily="18" charset="0"/>
                <a:cs typeface="Times New Roman" panose="02020603050405020304" pitchFamily="18" charset="0"/>
              </a:rPr>
              <a:t>Melanoma skin cancer statistics</a:t>
            </a: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 Available at: https://www.cancerresearchuk.org/health-professional/cancer-statistics/statistics-by-cancer-type/melanoma-skin-cancer (Accessed 05 July 2026).</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buNone/>
            </a:pP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Cancer Research UK (2024b) </a:t>
            </a:r>
            <a:r>
              <a:rPr lang="en-GB" sz="1100" i="1" kern="100" dirty="0">
                <a:effectLst/>
                <a:latin typeface="Arial" panose="020B0604020202020204" pitchFamily="34" charset="0"/>
                <a:ea typeface="Times New Roman" panose="02020603050405020304" pitchFamily="18" charset="0"/>
                <a:cs typeface="Times New Roman" panose="02020603050405020304" pitchFamily="18" charset="0"/>
              </a:rPr>
              <a:t>Survival for melanoma skin cancer</a:t>
            </a: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 Available at: https://www.cancerresearchuk.org/about-cancer/melanoma/survival#about-these-statistics (Accessed 05 July 2026).</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buNone/>
            </a:pP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Carson, L., Fleming, R., Lennard, E., Matin, R.N. and Fleming, C. (2026) ‘Real-world effectiveness of artificial-intelligence-assisted lesion triage on cancer waiting times’, British Journal of Dermatology, 194(6), pp. 1188–1190. Available at: https://doi.org/10.1093/bjd/ljag120 </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buNone/>
            </a:pPr>
            <a:r>
              <a:rPr lang="en-GB" sz="1100" i="1" kern="100" dirty="0">
                <a:effectLst/>
                <a:latin typeface="Arial" panose="020B0604020202020204" pitchFamily="34" charset="0"/>
                <a:ea typeface="Times New Roman" panose="02020603050405020304" pitchFamily="18" charset="0"/>
                <a:cs typeface="Times New Roman" panose="02020603050405020304" pitchFamily="18" charset="0"/>
              </a:rPr>
              <a:t>Data Protection Act 2018</a:t>
            </a: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 Available at: https://www.legislation.gov.uk/ukpga/2018/12/contents (Accessed 05 July 2026).</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buNone/>
            </a:pP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Department for Health and Social Care (2023) Digital working in adult social care: What Good Looks Like. Available at: https://www.gov.uk/government/publications/digital-working-in-adult-social-care-what-good-looks-like (Accessed 05 July 2026).</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buNone/>
            </a:pP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Department of Health and Social Care (2025) </a:t>
            </a:r>
            <a:r>
              <a:rPr lang="en-GB" sz="1100" i="1" kern="100" dirty="0">
                <a:effectLst/>
                <a:latin typeface="Arial" panose="020B0604020202020204" pitchFamily="34" charset="0"/>
                <a:ea typeface="Times New Roman" panose="02020603050405020304" pitchFamily="18" charset="0"/>
                <a:cs typeface="Times New Roman" panose="02020603050405020304" pitchFamily="18" charset="0"/>
              </a:rPr>
              <a:t>10 Year Health Plan for England: fit for the future</a:t>
            </a: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 Available at: https://www.gov.uk/government/publications/10-year-health-plan-for-england-fit-for-the-future (Accessed 05 July 2026).</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buNone/>
            </a:pP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Department of Health and Social Care (2026) </a:t>
            </a:r>
            <a:r>
              <a:rPr lang="en-GB" sz="1100" i="1" kern="100" dirty="0">
                <a:effectLst/>
                <a:latin typeface="Arial" panose="020B0604020202020204" pitchFamily="34" charset="0"/>
                <a:ea typeface="Times New Roman" panose="02020603050405020304" pitchFamily="18" charset="0"/>
                <a:cs typeface="Times New Roman" panose="02020603050405020304" pitchFamily="18" charset="0"/>
              </a:rPr>
              <a:t>The National Cancer Plan for England: delivering world class cancer care (accessible version)</a:t>
            </a: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 Available at: https://www.gov.uk/government/publications/national-cancer-plan-for-england/the-national-cancer-plan-for-england-delivering-world-class-cancer-care-accessible-version (Accessed 05 July 2026).</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800"/>
              </a:spcAft>
              <a:buNone/>
            </a:pP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Edge Health (2024) </a:t>
            </a:r>
            <a:r>
              <a:rPr lang="en-GB" sz="1100" i="1" kern="100" dirty="0">
                <a:effectLst/>
                <a:latin typeface="Arial" panose="020B0604020202020204" pitchFamily="34" charset="0"/>
                <a:ea typeface="Times New Roman" panose="02020603050405020304" pitchFamily="18" charset="0"/>
                <a:cs typeface="Times New Roman" panose="02020603050405020304" pitchFamily="18" charset="0"/>
              </a:rPr>
              <a:t>AI in Dermatology: a White Paper by Edge Health for NHSE</a:t>
            </a:r>
            <a:r>
              <a:rPr lang="en-GB" sz="1100" kern="100" dirty="0">
                <a:effectLst/>
                <a:latin typeface="Arial" panose="020B0604020202020204" pitchFamily="34" charset="0"/>
                <a:ea typeface="Times New Roman" panose="02020603050405020304" pitchFamily="18" charset="0"/>
                <a:cs typeface="Times New Roman" panose="02020603050405020304" pitchFamily="18" charset="0"/>
              </a:rPr>
              <a:t>. Available at: https://www.edgehealth.co.uk/news-insights/ai-in-dermatology-white-paper/ (Accessed 05 July 2026).</a:t>
            </a:r>
            <a:endParaRPr lang="en-GB" sz="12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00514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011104FB-41C2-9CE7-425E-7F7C666AD7B6}"/>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3D5B2D26-8861-014B-E499-F0F1DE9271E8}"/>
              </a:ext>
            </a:extLst>
          </p:cNvPr>
          <p:cNvSpPr txBox="1"/>
          <p:nvPr/>
        </p:nvSpPr>
        <p:spPr>
          <a:xfrm>
            <a:off x="325120" y="142240"/>
            <a:ext cx="11653520" cy="6217984"/>
          </a:xfrm>
          <a:prstGeom prst="rect">
            <a:avLst/>
          </a:prstGeom>
          <a:no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Edge Health (2024) AI-</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Teledermatology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Innovating Skin Cancer Diagnostics. Available at: https://www.edgehealth.co.uk/news-insights/evaluation-nhs-ai-skin-cancer/ (Accessed: 5 July 2026).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Getting It Right First Time (GIRFT) (2021)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Dermatology – national specialty report (September 2021)</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Available at: https://gettingitrightfirsttime.co.uk/wp-content/uploads/2021/09/DermatologyReport-Sept21o.pdf (Accessed 05 July 2026).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Greenhalgh, T.,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Wherton</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J., Papoutsi, C., Lynch, J., Hughes, G., A’Court, C., Hinder, S., Fahy, N., Procter, R. and Shaw, S. (2017) ‘Beyond adoption: a new framework for theorizing and evaluating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nonadoption</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abandonment, and challenges to the scale-up, spread, and sustainability of health and care technologies’,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Journal of Medical Internet Research</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19(11). Available at: https://doi.org/10.2196/jmir.8775.</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Hoogenboom, T.C.H., Martínez, P.G., Mahapatra, P. and Nizar, N.A. (2025) ‘Community-Based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Teledermatology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for Urgent Suspected Skin Cancer: health economic cost-comparison and discrete event simulation study’,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JMIR 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9. Available at: https://doi.org/10.2196/86402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ICO (2024)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Legal framework</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Available at: https://ico.org.uk/for-organisations/uk-gdpr-guidance-and-resources/artificial-intelligence/explaining-decisions-made-with-artificial-intelligence/part-1-the-basics-of-explaining-ai/legal-framework/ (Accessed 05 July 2026).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Islam, S., Wishart, G.C., Walls, J., Hall, P., Seco de Herrera, A.G., Gan, J.Q. and Raza, H. (2026) ‘Advancing skin cancer detection through deep learning and fusion of patient metadata and skin lesion images’, Scientific Reports, 16, Article 1968. Available at: https://doi.org/10.1038/s41598-025-26392-4Joly-Chevrier, M., Nguyen, A.X.-L. and Lefrançois, P. (2024) ‘The State of Artificial Intelligence in Skin Cancer Publications’, Journal of Cutaneous Medicine and Surgery, 28(2). Available at: https://doi.org/10.1177/12034754241229361</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Jones, O.T., Matin, R.N., van der Schaar, M.,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Prathivadi</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Bhayankaram</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K.,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Ranmuthu</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C.K.I., Islam, M.S.,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Behiyat</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D.,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Boscott</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R.,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Calanzani</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N., Emery, J., Williams, H.C. and Walter, F.M. (2022) ‘Artificial intelligence and machine learning algorithms for early detection of skin cancer in community and primary care settings: a systematic review’,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The Lancet Digital Health</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4(6), pp. E466–E476. Available at: https://doi.org/10.1016/S2589-7500(22)00023-1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Karimzadhagh</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S.,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Ghodous</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S.,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Robati</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R.M., Abbaspour, E., Goldust, M.,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Zaresharifi</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N. and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Zaresharifi</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S. (2025) ‘Performance of Artificial Intelligence in Skin Cancer Detection: An Umbrella Review of Systematic Reviews and Meta-Analyses’,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International Journal of 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65(1), pp. 69–85. Available at: https://doi.org/10.1111/ijd.17981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Kawsar, A., Hussain, K., Kalsi, D.,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Kemos</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P., Marsden, H. and Thomas, L. (2023) ‘Patient perspectives of artificial intelligence as a medical device in a skin cancer pathway’,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Frontiers in Medicine</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10. Available at: https://doi.org/10.3389/fmed.2023.1259595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77020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2CFD9716-1EF3-9534-CDC0-E5F42F5F2F25}"/>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F9B25CE-356A-66BC-6A7D-4CEE70471ED3}"/>
              </a:ext>
            </a:extLst>
          </p:cNvPr>
          <p:cNvSpPr txBox="1"/>
          <p:nvPr/>
        </p:nvSpPr>
        <p:spPr>
          <a:xfrm>
            <a:off x="0" y="172720"/>
            <a:ext cx="11907520" cy="6677084"/>
          </a:xfrm>
          <a:prstGeom prst="rect">
            <a:avLst/>
          </a:prstGeom>
          <a:no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Khatun, N., Spinelli, G. and Colecchia, F. (2024) ‘Technology innovation to reduce health inequality in skin diagnosis and to improve patient outcomes for people of colour: a thematic literature review and future research agenda’,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Frontiers in Artificial Intelligence</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7. Available at: https://doi.org/10.3389/frai.2024.1394386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Levell, N.J. and Thomas, L. (2024) ‘Artificial intelligence and skin melanoma’,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Clinics in 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42(5), pp. 460–465. Available at: https://doi.org/10.1016/j.clindermatol.2024.06.015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Li, D., Thompson, J.,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Ogbuneke</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U., Banda, T., Andrew, K. and Shim, T.N. (2025) ‘Exploring the role of artificial intelligence in skin cancer management: perspectives from UK dermatologists’,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Clinical and Experimental 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50(12), pp. 2486–2488. Available at: https://doi.org/10.1093/ced/llaf321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Lim, K., Neal-Smith, G., Mitchell, C., Xerri, J. and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Chuanromanee</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P. (2022) ‘Perceptions of the use of artificial intelligence in the diagnosis of skin cancer: an outpatient survey’</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Clinical and Experimental 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47(3), pp. 542–546. Available at: https://doi.org/10.1111/ced.14969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Marsden, H.,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Kemos</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P.K.,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Venzi</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M., Noy, M., Maheswaran, S., Francis, N., Hyde, C., Mullarkey, D., Kalsi, D. and Thomas, L. (2024) ‘Accuracy of an artificial intelligence as a medical device as part of a UK-based skin cancer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teledermatology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service’,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Frontiers in Medicine</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11. Available at: https://doi.org/10.3389/fmed.2024.1302363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Marsden, H., Morgan, C., Austin, S., DeGiovanni, C.,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Venzi</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M.,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Kemos</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P., Greenhalgh, J., Mullarkey, D. and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Palamaras</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I. (2023) ‘Effectiveness of an image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analyzing</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AI-based Digital Health Technology to identify Non-Melanoma Skin Cancer and other skin lesions: results of the DERM-003 study’,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10. Available at: </a:t>
            </a:r>
            <a:r>
              <a:rPr kumimoji="0" lang="en-GB" sz="1100" b="0" i="0" u="sng" strike="noStrike" kern="100" cap="none" spc="0" normalizeH="0" baseline="0" noProof="0" dirty="0">
                <a:ln>
                  <a:noFill/>
                </a:ln>
                <a:solidFill>
                  <a:srgbClr val="0563C1"/>
                </a:solidFill>
                <a:effectLst/>
                <a:uLnTx/>
                <a:uFillTx/>
                <a:latin typeface="Arial" panose="020B0604020202020204" pitchFamily="34" charset="0"/>
                <a:ea typeface="Times New Roman" panose="02020603050405020304" pitchFamily="18" charset="0"/>
                <a:cs typeface="Times New Roman" panose="02020603050405020304" pitchFamily="18" charset="0"/>
                <a:hlinkClick r:id="rId2"/>
              </a:rPr>
              <a:t>https://doi.org/10.3389/fmed.2023.1288521</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Med Tech (2026) ‘Skin Analytics Secures £15M to Expand AI Skin Cancer Detection Globally’, Med-Tech Insights, 25 April. Available at: https://med-techinsights.com/2025/04/25/skin-analytics-secures-15m-to-expand-ai-skin-cancer-detection-globally/ (Accessed: 5 July 2026).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Medicines and Healthcare products Regulatory Agency (MHRA) (2024)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National Commission into the Regulation of AI in healthcare: research, engagement and call for evidence findings</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Available at: https://www.gov.uk/government/publications/national-commission-into-the-regulation-of-ai-in-healthcare-research-engagement-and-call-for-evidence-findings (Accessed 05 July 2026).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Mozdiak</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E., Tsertsvadze, A., McFarlane, M. and Widlak, M.M. (2016) ‘The effect of the 2-week wait referral system on the detection of and mortality from colorectal cancer: protocol of a systematic review and meta-analysis’, Systematic Reviews, 5, Article 182. Available at: https://doi.org/10.1186/s13643-016-0358-6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National Institute for Health and Care Excellence (NICE) (2026)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Artificial intelligence (AI) technologies for assessing and triaging skin lesions referred to the urgent suspected skin cancer pathway: early value assessment (HTG746)</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Available at: https://www.nice.org.uk/guidance/htg746/chapter/1-Recommendations (Accessed 05 July 2026).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NHS England (2019</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NHS Long Term Plan</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Available at: https://webarchive.nationalarchives.gov.uk/ukgwa/20230418155402/https:/www.longtermplan.nhs.uk/publication/nhs-long-term-plan/ (Accessed 05 July 2026).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98934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7ADB907-EA71-4533-1D17-35AA4C7C981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5BB620A-CB30-5607-9B42-F6E43C6DBE0F}"/>
              </a:ext>
            </a:extLst>
          </p:cNvPr>
          <p:cNvSpPr txBox="1"/>
          <p:nvPr/>
        </p:nvSpPr>
        <p:spPr>
          <a:xfrm>
            <a:off x="152400" y="0"/>
            <a:ext cx="11358880" cy="7179530"/>
          </a:xfrm>
          <a:prstGeom prst="rect">
            <a:avLst/>
          </a:prstGeom>
          <a:no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NHS England (2022)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The two-week wait skin cancer pathway: innovative approaches to support early diagnosis of skin cancer as part of the NHS COVID-19 recovery plan</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Available at: </a:t>
            </a:r>
            <a:r>
              <a:rPr kumimoji="0" lang="en-GB" sz="1100" b="0" i="0" u="sng" strike="noStrike" kern="100" cap="none" spc="0" normalizeH="0" baseline="0" noProof="0" dirty="0">
                <a:ln>
                  <a:noFill/>
                </a:ln>
                <a:solidFill>
                  <a:srgbClr val="0563C1"/>
                </a:solidFill>
                <a:effectLst/>
                <a:uLnTx/>
                <a:uFillTx/>
                <a:latin typeface="Arial" panose="020B0604020202020204" pitchFamily="34" charset="0"/>
                <a:ea typeface="Times New Roman" panose="02020603050405020304" pitchFamily="18" charset="0"/>
                <a:cs typeface="Times New Roman" panose="02020603050405020304" pitchFamily="18" charset="0"/>
                <a:hlinkClick r:id="rId2"/>
              </a:rPr>
              <a:t>https://www.england.nhs.uk/publication/the-two-week-wait-skin-cancer-pathway-innovative-approaches-to-support-early-diagnosis-of-skin-cancer-as-part-of-the-nhs-covid-19-recovery-plan/</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NHS England (2023) A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teledermatology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roadmap: implementing safe and effective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teledermatology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triage pathways and processes. Available at: https://www.england.nhs.uk/long-read/a-teledermatology-roadmap-implementing-safe-and-effective-teledermatology-triage-pathways-and-processes/ (Accessed 05 July 2026).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NHS England (2025</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AI based skin lesion analysis technology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Available at: https://www.england.nhs.uk/elective-care/best-practice-solutions/ai-based-skin-lesion-analysis-technology/ (Accessed 05 July 2026).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NHS England (2026)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NHS Lab AI Lab Ethics Initiative</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Available at: https://digital.nhs.uk/services/ai-knowledge-repository/nhs-lab-ai-ethics-initiative (Accessed 05 July 2026).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NHS (2026) Referral to Treatment (RTT) Waiting Times. Available at: https://www.england.nhs.uk/statistics/statistical-work-areas/rtt-waiting-times/ (Accessed 05 July 2026).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Office for National Statistics (2017) Cancer Registration Statistics, England: 2015. Available at: https://www.ons.gov.uk/peoplepopulationandcommunity/healthandsocialcare/conditionsanddiseases/bulletins/cancerregistrationstatisticsengland/2015 (Accessed: 5 July 2026).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Oncology News (2025) ‘Skin Analytics raises £15m to deliver AI skin cancer detection worldwide’, Oncology News Today, 25 April. Available at: https://oncologynewstoday.co.uk/skin-analytics-raises-15m-to-deliver-ai-skin-cancer-detection-worldwide/ (Accessed: 5 July 2026).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Palamaras</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I., Wark, H., Short, B., Hameed, O.A., Sheraz, A.A., Thomson, P., Kalirai, K. and Rose, L. (2022) ‘Clinical outcomes and operational impact of a medical photography based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teledermatology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service with over 8,000 patients in the UK’,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Journal of Visual Communication in Medicine</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45(1), pp. 6–17. Available at: https://doi.org/10.1080/17453054.2021.2004883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Pharmacy Business (2026) ‘NHS AI and personalised medicine inquiry begins’, Pharmacy Business, 10 March. Available at: https://www.pharmacy.biz/nhs-ai-personalised-medicine-inquiry/ (Accessed: 5 July 2026).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Pope, R.,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Zenonos</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 Bryant, W.,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Spiridou</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 Key, D., Patel, S., Robinson, J., Styles, A., Rockenbach, C., Bicknell, G., Rajendran, P., Taylor, A. M. and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Sebire</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N. J. (2024) ‘Real-world learnings for digital health industry-NHS collaboration: Life sciences vision in action’,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Future Healthcare Journal</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Available at: </a:t>
            </a:r>
            <a:r>
              <a:rPr kumimoji="0" lang="en-GB" sz="1100" b="0" i="0" u="sng" strike="noStrike" kern="100" cap="none" spc="0" normalizeH="0" baseline="0" noProof="0" dirty="0">
                <a:ln>
                  <a:noFill/>
                </a:ln>
                <a:solidFill>
                  <a:srgbClr val="0563C1"/>
                </a:solidFill>
                <a:effectLst/>
                <a:uLnTx/>
                <a:uFillTx/>
                <a:latin typeface="Arial" panose="020B0604020202020204" pitchFamily="34" charset="0"/>
                <a:ea typeface="Times New Roman" panose="02020603050405020304" pitchFamily="18" charset="0"/>
                <a:cs typeface="Times New Roman" panose="02020603050405020304" pitchFamily="18" charset="0"/>
                <a:hlinkClick r:id="rId3"/>
              </a:rPr>
              <a:t>https://doi.org/10.1016/j.fhj.2024.100168</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Salinas, M.P., Sepúlveda, J., Hidalgo, L., Peirano, D., Morel, M., Uribe, P.,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Rotemberg</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V., Briones, J., Mery, D. and Navarrete-</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Dechent</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C. (2024) ‘A systematic review and meta-analysis of artificial intelligence versus clinicians for skin cancer diagnosis’, </a:t>
            </a:r>
            <a:r>
              <a:rPr kumimoji="0" lang="en-GB" sz="1100" b="0" i="0" u="none" strike="noStrike" kern="1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npj</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Digital Medicine, 7, article 125. Available at: https://doi.org/10.1038/s41746-024-01103-x</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orbel" panose="020B0503020204020204"/>
              <a:ea typeface="+mn-ea"/>
              <a:cs typeface="+mn-cs"/>
            </a:endParaRPr>
          </a:p>
        </p:txBody>
      </p:sp>
    </p:spTree>
    <p:extLst>
      <p:ext uri="{BB962C8B-B14F-4D97-AF65-F5344CB8AC3E}">
        <p14:creationId xmlns:p14="http://schemas.microsoft.com/office/powerpoint/2010/main" val="21736431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1825D9-E43F-06F7-CA2F-ACC8123C2931}"/>
              </a:ext>
            </a:extLst>
          </p:cNvPr>
          <p:cNvSpPr txBox="1"/>
          <p:nvPr/>
        </p:nvSpPr>
        <p:spPr>
          <a:xfrm>
            <a:off x="243840" y="331656"/>
            <a:ext cx="11297920" cy="4231095"/>
          </a:xfrm>
          <a:prstGeom prst="rect">
            <a:avLst/>
          </a:prstGeom>
          <a:noFill/>
        </p:spPr>
        <p:txBody>
          <a:bodyPr wrap="square">
            <a:spAutoFit/>
          </a:bodyPr>
          <a:lstStyle/>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Skin Analytics (2026)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Home – Skin Analytics</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Available at: https://skin-analytics.com (Accessed 05 July 2026).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Skin Analytics (2025) DERM makes medical history as world’s first autonomous skin cancer detection system is approved for clinical decisions in Europe. Available at: https://skin-analytics.com/news/regulatory-certification/derm-class-iii-ce-mark/ (Accessed: 5 July 2026).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Thomas, L., Hyde, C., Mullarkey, D., Greenhalgh, J., Kalsi, D. and Ko, J. (2023) ‘Real-world post-deployment performance of a novel machine learning-based digital health technology for skin lesion assessment and suggestions for post-market surveillance’,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10. Available at: https://doi.org/10.3389/fmed.2023.1264846</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Venables, Z.C., Gran, S., Levell, N.J., Yiu, Z.Z.N. and Proby, C.M. (2024) ‘International melanoma and non melanoma skin cancer mortality trends: is it time to refocus our attention?’,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Clinical and Experimental 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49(5), pp. 514–516. Available at: https://doi.org/10.1093/ced/llad438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Walton, M., Llewellyn, A., Uphoff, E., Lord, J., Harden, M., Hodgson, R. and Simmonds, M. (2026) ‘Artificial intelligence technologies for assessing skin lesions for referral on the urgent suspected cancer pathway to detect benign lesions and reduce secondary care specialist appointments: early value assessment’,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Health Technology Assessment</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30(10). Available at: https://doi.org/10.3310/GJMS0317 </a:t>
            </a:r>
            <a:endParaRPr kumimoji="0" lang="en-GB" sz="1200" b="0" i="0" u="none" strike="noStrike" kern="1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50000"/>
              </a:lnSpc>
              <a:spcBef>
                <a:spcPts val="0"/>
              </a:spcBef>
              <a:spcAft>
                <a:spcPts val="800"/>
              </a:spcAft>
              <a:buClrTx/>
              <a:buSzTx/>
              <a:buFontTx/>
              <a:buNone/>
              <a:tabLst/>
              <a:defRPr/>
            </a:pP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Wen, D., Soltan, A., Trucco, E. and Matin, R.N. (2024) ‘From data to diagnosis: skin cancer image datasets for artificial intelligence’, </a:t>
            </a:r>
            <a:r>
              <a:rPr kumimoji="0" lang="en-GB" sz="1100" b="0" i="1"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Clinical and Experimental Dermatology</a:t>
            </a:r>
            <a:r>
              <a:rPr kumimoji="0" lang="en-GB" sz="1100" b="0" i="0" u="none" strike="noStrike" kern="1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49(7), pp. 675–685. Available at: https://doi.org/10.1093/ced/llae112 </a:t>
            </a:r>
          </a:p>
          <a:p>
            <a:pPr lvl="0">
              <a:lnSpc>
                <a:spcPct val="150000"/>
              </a:lnSpc>
              <a:spcAft>
                <a:spcPts val="800"/>
              </a:spcAft>
              <a:defRPr/>
            </a:pPr>
            <a:r>
              <a:rPr lang="en-GB" sz="1100" dirty="0">
                <a:latin typeface="Arial Nova" panose="020B0504020202020204" pitchFamily="34" charset="0"/>
              </a:rPr>
              <a:t>Wilkinson, E. (2022) A</a:t>
            </a:r>
            <a:r>
              <a:rPr lang="en-GB" sz="1100" i="1" dirty="0">
                <a:latin typeface="Arial Nova" panose="020B0504020202020204" pitchFamily="34" charset="0"/>
              </a:rPr>
              <a:t>&amp;G should be main referral pathway in dermatology, NHS England says</a:t>
            </a:r>
            <a:r>
              <a:rPr lang="en-GB" sz="1100" dirty="0">
                <a:latin typeface="Arial Nova" panose="020B0504020202020204" pitchFamily="34" charset="0"/>
              </a:rPr>
              <a:t>. Pulse Today, 11 October. Available at: https://www.pulsetoday.co.uk/news/clinical-areas/dermatology/ag-should-be-main-referral-pathway-in-dermatology-nhs-england-says/ (Accessed: 5 July 2026).</a:t>
            </a:r>
          </a:p>
        </p:txBody>
      </p:sp>
    </p:spTree>
    <p:extLst>
      <p:ext uri="{BB962C8B-B14F-4D97-AF65-F5344CB8AC3E}">
        <p14:creationId xmlns:p14="http://schemas.microsoft.com/office/powerpoint/2010/main" val="2540303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Parallax</Template>
  <TotalTime>0</TotalTime>
  <Words>5863</Words>
  <Application>Microsoft Office PowerPoint</Application>
  <PresentationFormat>Widescreen</PresentationFormat>
  <Paragraphs>132</Paragraphs>
  <Slides>16</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.AppleSystemUIFont</vt:lpstr>
      <vt:lpstr>Aptos</vt:lpstr>
      <vt:lpstr>Arial</vt:lpstr>
      <vt:lpstr>Arial Nova</vt:lpstr>
      <vt:lpstr>Calibri</vt:lpstr>
      <vt:lpstr>Corbel</vt:lpstr>
      <vt:lpstr>Wingdings</vt:lpstr>
      <vt:lpstr>Parallax</vt:lpstr>
      <vt:lpstr>Artificial Intelligence in NHS Dermatology: Evaluating the Impact of DERM</vt:lpstr>
      <vt:lpstr>Introduction: Why DERM Matters in Health and Social Care</vt:lpstr>
      <vt:lpstr>Overview of the Innovation: What DERM Does and How It Works </vt:lpstr>
      <vt:lpstr>Implementation in Practice: DERM within the Urgent Suspected Skin Cancer Pathway </vt:lpstr>
      <vt:lpstr>Impact on Workforce: Role Redesign and Digital Skills </vt:lpstr>
      <vt:lpstr>Impact on Service Delivery: Triage, Capacity and Efficiency </vt:lpstr>
      <vt:lpstr>Impact on Patients: Access, Trust and Experience </vt:lpstr>
      <vt:lpstr>Impact on Communities: Equity, Public Health and Digital Inclusion </vt:lpstr>
      <vt:lpstr>Evaluation of Challenges: Governance, Bias and Sustainability </vt:lpstr>
      <vt:lpstr>Recommendations for Safe and Equitable Implementation </vt:lpstr>
      <vt:lpstr>Conclusion: Overall Judgement on DERM’s Value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Artificial Intelligence in NHS Dermatology: Evaluating the Impact of DERM</dc:title>
  <dc:creator>Alexandru Gaiu (2332587)</dc:creator>
  <cp:lastModifiedBy>Alexandru Gaiu (2332587)</cp:lastModifiedBy>
  <cp:revision>4</cp:revision>
  <dcterms:created xsi:type="dcterms:W3CDTF">2026-07-03T00:38:32Z</dcterms:created>
  <dcterms:modified xsi:type="dcterms:W3CDTF">2026-07-05T15:56:14Z</dcterms:modified>
</cp:coreProperties>
</file>