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60" r:id="rId1"/>
  </p:sldMasterIdLst>
  <p:sldIdLst>
    <p:sldId id="256" r:id="rId2"/>
    <p:sldId id="257" r:id="rId3"/>
    <p:sldId id="260" r:id="rId4"/>
    <p:sldId id="269" r:id="rId5"/>
    <p:sldId id="261" r:id="rId6"/>
    <p:sldId id="262" r:id="rId7"/>
    <p:sldId id="258" r:id="rId8"/>
    <p:sldId id="259" r:id="rId9"/>
    <p:sldId id="263" r:id="rId10"/>
    <p:sldId id="264" r:id="rId11"/>
    <p:sldId id="265" r:id="rId12"/>
    <p:sldId id="267" r:id="rId13"/>
    <p:sldId id="266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0"/>
    </p:ext>
    <p:ext uri="{D31A062A-798A-4329-ABDD-BBA856620510}">
      <p14:defaultImageDpi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192" y="-1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2BE0152-CBE1-4A3D-B4A0-7655313BD74F}" type="datetimeFigureOut">
              <a:rPr lang="en-GB" smtClean="0"/>
              <a:pPr/>
              <a:t>9/30/15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Body, Culture and Society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Three Bodies:</a:t>
            </a:r>
          </a:p>
          <a:p>
            <a:r>
              <a:rPr lang="en-GB" dirty="0" smtClean="0"/>
              <a:t>Reading </a:t>
            </a:r>
            <a:r>
              <a:rPr lang="en-GB" dirty="0" err="1" smtClean="0"/>
              <a:t>Scheper</a:t>
            </a:r>
            <a:r>
              <a:rPr lang="en-GB" dirty="0" smtClean="0"/>
              <a:t>-Hughes and Lock (1987)</a:t>
            </a:r>
            <a:endParaRPr lang="en-GB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22568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the title……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 err="1"/>
              <a:t>Scheper</a:t>
            </a:r>
            <a:r>
              <a:rPr lang="en-US" dirty="0"/>
              <a:t>-Hughes, N. and Lock, M. (1987) The Mindful Body: A Prolegomenon to Future Work in Medical Anthropology. </a:t>
            </a:r>
            <a:r>
              <a:rPr lang="en-US" i="1" dirty="0"/>
              <a:t>Medical Anthropology Quarterly,</a:t>
            </a:r>
            <a:r>
              <a:rPr lang="en-US" dirty="0"/>
              <a:t> </a:t>
            </a:r>
            <a:r>
              <a:rPr lang="en-US" b="1" dirty="0"/>
              <a:t>1,</a:t>
            </a:r>
            <a:r>
              <a:rPr lang="en-US" dirty="0"/>
              <a:t> 6-41.</a:t>
            </a:r>
            <a:endParaRPr lang="en-GB" dirty="0"/>
          </a:p>
          <a:p>
            <a:endParaRPr lang="en-US" dirty="0" smtClean="0"/>
          </a:p>
          <a:p>
            <a:r>
              <a:rPr lang="en-US" dirty="0" smtClean="0"/>
              <a:t>prolegomenon </a:t>
            </a:r>
            <a:r>
              <a:rPr lang="en-US" dirty="0"/>
              <a:t>= ‘an introduction or preface to a book etc., esp. when critical or discursive’ (</a:t>
            </a:r>
            <a:r>
              <a:rPr lang="en-US" i="1" dirty="0"/>
              <a:t>Oxford English Reference </a:t>
            </a:r>
            <a:r>
              <a:rPr lang="en-US" i="1" dirty="0" smtClean="0"/>
              <a:t>Dictionary)</a:t>
            </a:r>
            <a:endParaRPr lang="en-GB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736198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Three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Individual Body</a:t>
            </a:r>
          </a:p>
          <a:p>
            <a:r>
              <a:rPr lang="en-GB" sz="2800" dirty="0" smtClean="0"/>
              <a:t>The Social Body</a:t>
            </a:r>
          </a:p>
          <a:p>
            <a:r>
              <a:rPr lang="en-GB" sz="2800" dirty="0" smtClean="0"/>
              <a:t>The Body Politic</a:t>
            </a:r>
            <a:endParaRPr lang="en-GB" sz="2800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95185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86000"/>
            <a:ext cx="7610476" cy="419099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3 Groups</a:t>
            </a:r>
          </a:p>
          <a:p>
            <a:pPr lvl="1"/>
            <a:r>
              <a:rPr lang="en-GB" dirty="0" smtClean="0"/>
              <a:t>Group 1</a:t>
            </a:r>
          </a:p>
          <a:p>
            <a:pPr lvl="2"/>
            <a:r>
              <a:rPr lang="en-GB" dirty="0" smtClean="0"/>
              <a:t>Individual and social body </a:t>
            </a:r>
          </a:p>
          <a:p>
            <a:pPr lvl="1"/>
            <a:r>
              <a:rPr lang="en-GB" dirty="0" smtClean="0"/>
              <a:t>Group 2</a:t>
            </a:r>
          </a:p>
          <a:p>
            <a:pPr lvl="2"/>
            <a:r>
              <a:rPr lang="en-GB" dirty="0" smtClean="0"/>
              <a:t>Social and political body</a:t>
            </a:r>
          </a:p>
          <a:p>
            <a:pPr lvl="1"/>
            <a:r>
              <a:rPr lang="en-GB" dirty="0" smtClean="0"/>
              <a:t>Group 3</a:t>
            </a:r>
          </a:p>
          <a:p>
            <a:pPr lvl="2"/>
            <a:r>
              <a:rPr lang="en-GB" dirty="0" smtClean="0"/>
              <a:t>Political body and individual body </a:t>
            </a:r>
          </a:p>
          <a:p>
            <a:r>
              <a:rPr lang="en-GB" dirty="0" smtClean="0"/>
              <a:t>Define and explain what your ‘two bodies’ are / what the terms mean</a:t>
            </a:r>
          </a:p>
          <a:p>
            <a:r>
              <a:rPr lang="en-GB" dirty="0" smtClean="0"/>
              <a:t>Give examples </a:t>
            </a:r>
          </a:p>
          <a:p>
            <a:r>
              <a:rPr lang="en-GB" dirty="0" smtClean="0"/>
              <a:t>How do the two bodies relate to each other? </a:t>
            </a:r>
          </a:p>
          <a:p>
            <a:endParaRPr lang="en-GB" dirty="0" smtClean="0"/>
          </a:p>
          <a:p>
            <a:endParaRPr lang="en-GB" dirty="0" smtClean="0"/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Three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Individual Body – compartmentalised or holistic?</a:t>
            </a:r>
          </a:p>
          <a:p>
            <a:r>
              <a:rPr lang="en-GB" sz="2800" dirty="0" smtClean="0"/>
              <a:t>The Social Body – symbolic </a:t>
            </a:r>
          </a:p>
          <a:p>
            <a:r>
              <a:rPr lang="en-GB" sz="2800" dirty="0" smtClean="0"/>
              <a:t>The Body Politic – regulated and controlled</a:t>
            </a:r>
            <a:endParaRPr lang="en-GB" sz="2800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923010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Theoretical Approaches </a:t>
            </a:r>
            <a:br>
              <a:rPr lang="en-GB" dirty="0" smtClean="0"/>
            </a:br>
            <a:r>
              <a:rPr lang="en-GB" dirty="0" smtClean="0"/>
              <a:t>Behind the Three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Individual Body - phenomenology</a:t>
            </a:r>
          </a:p>
          <a:p>
            <a:r>
              <a:rPr lang="en-GB" sz="2800" dirty="0" smtClean="0"/>
              <a:t>The Social Body – structuralism, symbolism</a:t>
            </a:r>
          </a:p>
          <a:p>
            <a:r>
              <a:rPr lang="en-GB" sz="2800" dirty="0" smtClean="0"/>
              <a:t>The Body Politic - </a:t>
            </a:r>
            <a:r>
              <a:rPr lang="en-GB" sz="2800" dirty="0" err="1" smtClean="0"/>
              <a:t>poststructuralism</a:t>
            </a:r>
            <a:endParaRPr lang="en-GB" sz="2800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923010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85800"/>
            <a:ext cx="8913813" cy="1352456"/>
          </a:xfrm>
        </p:spPr>
        <p:txBody>
          <a:bodyPr>
            <a:normAutofit/>
          </a:bodyPr>
          <a:lstStyle/>
          <a:p>
            <a:r>
              <a:rPr lang="en-GB" dirty="0" smtClean="0"/>
              <a:t>Epistemological </a:t>
            </a:r>
            <a:r>
              <a:rPr lang="en-GB" dirty="0"/>
              <a:t>assumptions of Western </a:t>
            </a:r>
            <a:r>
              <a:rPr lang="en-GB" dirty="0" smtClean="0"/>
              <a:t>biomedicine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4844390" cy="4343400"/>
          </a:xfrm>
        </p:spPr>
        <p:txBody>
          <a:bodyPr>
            <a:noAutofit/>
          </a:bodyPr>
          <a:lstStyle/>
          <a:p>
            <a:r>
              <a:rPr lang="en-GB" sz="2000" dirty="0" smtClean="0"/>
              <a:t>René Descartes (1596-1650): French Enlightenment philosopher</a:t>
            </a:r>
          </a:p>
          <a:p>
            <a:r>
              <a:rPr lang="en-GB" sz="2000" i="1" dirty="0" smtClean="0"/>
              <a:t>Discourse on the Method – </a:t>
            </a:r>
            <a:r>
              <a:rPr lang="en-GB" sz="2000" dirty="0" smtClean="0"/>
              <a:t>principle of scientific thought based on knowledge of the truth, rejecting </a:t>
            </a:r>
            <a:r>
              <a:rPr lang="en-GB" sz="2000" dirty="0" err="1" smtClean="0"/>
              <a:t>unprovable</a:t>
            </a:r>
            <a:r>
              <a:rPr lang="en-GB" sz="2000" dirty="0" smtClean="0"/>
              <a:t> beliefs</a:t>
            </a:r>
            <a:endParaRPr lang="en-GB" sz="2000" i="1" dirty="0" smtClean="0"/>
          </a:p>
          <a:p>
            <a:r>
              <a:rPr lang="en-GB" sz="2000" i="1" dirty="0" smtClean="0"/>
              <a:t>Cogito ergo sum – </a:t>
            </a:r>
            <a:r>
              <a:rPr lang="en-GB" sz="2000" dirty="0" smtClean="0"/>
              <a:t>perception is unreliable, the only truth is the existence of thought, of which we are conscious</a:t>
            </a:r>
          </a:p>
          <a:p>
            <a:r>
              <a:rPr lang="en-GB" sz="2000" dirty="0" smtClean="0"/>
              <a:t>Reason only admits of deduction based on this first principle</a:t>
            </a:r>
            <a:endParaRPr lang="en-GB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5683464" y="1828800"/>
            <a:ext cx="3460536" cy="3599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5410200" y="4495800"/>
            <a:ext cx="3190978" cy="2009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381426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62000"/>
            <a:ext cx="8913813" cy="990600"/>
          </a:xfrm>
        </p:spPr>
        <p:txBody>
          <a:bodyPr/>
          <a:lstStyle/>
          <a:p>
            <a:r>
              <a:rPr lang="en-GB" dirty="0" smtClean="0"/>
              <a:t>Cartesian dualism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286000"/>
            <a:ext cx="3733800" cy="3990975"/>
          </a:xfrm>
        </p:spPr>
        <p:txBody>
          <a:bodyPr>
            <a:noAutofit/>
          </a:bodyPr>
          <a:lstStyle/>
          <a:p>
            <a:r>
              <a:rPr lang="en-GB" sz="2400" dirty="0" smtClean="0"/>
              <a:t>Body/mind</a:t>
            </a:r>
          </a:p>
          <a:p>
            <a:r>
              <a:rPr lang="en-GB" sz="2400" dirty="0" smtClean="0"/>
              <a:t>Real/unreal</a:t>
            </a:r>
          </a:p>
          <a:p>
            <a:r>
              <a:rPr lang="en-GB" sz="2400" dirty="0" smtClean="0"/>
              <a:t>Physical/intangible</a:t>
            </a:r>
          </a:p>
          <a:p>
            <a:r>
              <a:rPr lang="en-GB" sz="2400" dirty="0" smtClean="0"/>
              <a:t>Natural/supernatural</a:t>
            </a:r>
          </a:p>
          <a:p>
            <a:r>
              <a:rPr lang="en-GB" sz="2400" dirty="0" smtClean="0"/>
              <a:t>Disease/illness</a:t>
            </a:r>
          </a:p>
          <a:p>
            <a:r>
              <a:rPr lang="en-GB" sz="2400" dirty="0" smtClean="0"/>
              <a:t>Biological/psycho-social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4343400" y="1828800"/>
            <a:ext cx="4511830" cy="464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30633501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Other dualisms in Western philosophy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Nature/culture</a:t>
            </a:r>
          </a:p>
          <a:p>
            <a:r>
              <a:rPr lang="en-GB" dirty="0" smtClean="0"/>
              <a:t>Passion/reason</a:t>
            </a:r>
          </a:p>
          <a:p>
            <a:r>
              <a:rPr lang="en-GB" dirty="0" smtClean="0"/>
              <a:t>Individual/society</a:t>
            </a:r>
          </a:p>
          <a:p>
            <a:r>
              <a:rPr lang="en-GB" dirty="0" smtClean="0"/>
              <a:t>Conscious/unconscious</a:t>
            </a:r>
          </a:p>
          <a:p>
            <a:r>
              <a:rPr lang="en-GB" dirty="0" smtClean="0"/>
              <a:t>Labour humanises and domesticates nature (Marx)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804660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non-dualistic conceptions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447800" y="2310338"/>
            <a:ext cx="2692152" cy="4260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20887"/>
            <a:ext cx="4248472" cy="2832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solidFill>
                  <a:schemeClr val="accent1"/>
                </a:solidFill>
              </a14:hiddenFill>
            </a:ext>
            <a:ext uri="{91240B29-F687-4F45-9708-019B960494DF}">
              <a14:hiddenLine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="http://schemas.openxmlformats.org/drawingml/2006/main" xmlns:r="http://schemas.openxmlformats.org/officeDocument/2006/relationships" xmlns:p="http://schemas.openxmlformats.org/presentationml/2006/main" xmlns:a14="http://schemas.microsoft.com/office/drawing/2010/main" xmlns:mv="urn:schemas-microsoft-com:mac:vml" xmlns:mc="http://schemas.openxmlformats.org/markup-compatibility/2006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3401605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90600"/>
            <a:ext cx="8913813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Social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Body as Symbol</a:t>
            </a:r>
          </a:p>
          <a:p>
            <a:r>
              <a:rPr lang="en-GB" sz="2400" dirty="0" smtClean="0"/>
              <a:t>Mary Douglas – the body is a natural symbol supplying some of the richest sources of metaphor</a:t>
            </a:r>
          </a:p>
          <a:p>
            <a:r>
              <a:rPr lang="en-GB" sz="2400" dirty="0" smtClean="0"/>
              <a:t>Pollution and danger</a:t>
            </a:r>
          </a:p>
          <a:p>
            <a:r>
              <a:rPr lang="en-GB" sz="2400" dirty="0" smtClean="0"/>
              <a:t>Images of the body reflect our idea of society</a:t>
            </a:r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3103389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Body Politic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86000"/>
            <a:ext cx="7610476" cy="3980329"/>
          </a:xfrm>
        </p:spPr>
        <p:txBody>
          <a:bodyPr>
            <a:normAutofit/>
          </a:bodyPr>
          <a:lstStyle/>
          <a:p>
            <a:r>
              <a:rPr lang="en-GB" dirty="0" smtClean="0"/>
              <a:t>Relationships between individual and social bodies are about power and control.</a:t>
            </a:r>
          </a:p>
          <a:p>
            <a:r>
              <a:rPr lang="en-GB" dirty="0" smtClean="0"/>
              <a:t>Threats to social group (real or imagined) result in heightened controls (self-control of bodies, social control)</a:t>
            </a:r>
          </a:p>
          <a:p>
            <a:r>
              <a:rPr lang="en-GB" dirty="0" smtClean="0"/>
              <a:t>Social reproduction of ‘the kinds of bodies they [societies] need’ (p. 25)</a:t>
            </a:r>
          </a:p>
          <a:p>
            <a:r>
              <a:rPr lang="en-GB" dirty="0" smtClean="0"/>
              <a:t>Body politic filters human unrest and protest into the idiom of sickness, which can be managed by doctor-agents (p. 27)</a:t>
            </a:r>
            <a:endParaRPr lang="en-GB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4021889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Body alienation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“The world in which most of us live is lacking a comfortable and familiar human shape. At least one source of body alienation in advanced industrial societies is the symbolic equation of humans and machines.’ (p. 22)</a:t>
            </a:r>
            <a:endParaRPr lang="en-GB" sz="2800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34102375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Scheper</a:t>
            </a:r>
            <a:r>
              <a:rPr lang="en-GB" sz="2800" dirty="0" smtClean="0"/>
              <a:t>-Hughes and Lock claim that emotion is the mediator of the three bodies.  How does emotion relate the individual, the social and the political bodies?</a:t>
            </a:r>
            <a:endParaRPr lang="en-GB" sz="2800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065885924"/>
      </p:ext>
    </p:extLst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66</TotalTime>
  <Words>514</Words>
  <Application>Microsoft Macintosh PowerPoint</Application>
  <PresentationFormat>On-screen Show (4:3)</PresentationFormat>
  <Paragraphs>64</Paragraphs>
  <Slides>14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Perspective</vt:lpstr>
      <vt:lpstr>The Body, Culture and Society</vt:lpstr>
      <vt:lpstr>First the title……</vt:lpstr>
      <vt:lpstr>The Three Bodies</vt:lpstr>
      <vt:lpstr>Group Exercise</vt:lpstr>
      <vt:lpstr>The Three Bodies</vt:lpstr>
      <vt:lpstr>Theoretical Approaches  Behind the Three Bodies</vt:lpstr>
      <vt:lpstr>Epistemological assumptions of Western biomedicine</vt:lpstr>
      <vt:lpstr>Cartesian dualism</vt:lpstr>
      <vt:lpstr> Other dualisms in Western philosophy </vt:lpstr>
      <vt:lpstr>Some non-dualistic conceptions</vt:lpstr>
      <vt:lpstr> The Social Body</vt:lpstr>
      <vt:lpstr>The Body Politic</vt:lpstr>
      <vt:lpstr>Body alienation</vt:lpstr>
      <vt:lpstr>Final discussion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Body, Culture and Society</dc:title>
  <dc:creator>Rachel Casiday</dc:creator>
  <cp:lastModifiedBy>Emma-Jayne Abbots</cp:lastModifiedBy>
  <cp:revision>9</cp:revision>
  <dcterms:created xsi:type="dcterms:W3CDTF">2015-09-30T15:16:30Z</dcterms:created>
  <dcterms:modified xsi:type="dcterms:W3CDTF">2015-09-30T15:22:05Z</dcterms:modified>
</cp:coreProperties>
</file>