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317" r:id="rId5"/>
    <p:sldId id="307" r:id="rId6"/>
    <p:sldId id="325" r:id="rId7"/>
    <p:sldId id="346" r:id="rId8"/>
    <p:sldId id="347" r:id="rId9"/>
    <p:sldId id="348" r:id="rId10"/>
    <p:sldId id="345" r:id="rId11"/>
    <p:sldId id="335" r:id="rId12"/>
    <p:sldId id="336" r:id="rId13"/>
    <p:sldId id="33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5405" autoAdjust="0"/>
  </p:normalViewPr>
  <p:slideViewPr>
    <p:cSldViewPr snapToGrid="0">
      <p:cViewPr>
        <p:scale>
          <a:sx n="83" d="100"/>
          <a:sy n="83" d="100"/>
        </p:scale>
        <p:origin x="45" y="38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dirty="0">
                <a:latin typeface="Arial" panose="020B0604020202020204" pitchFamily="34" charset="0"/>
                <a:cs typeface="Arial" panose="020B0604020202020204" pitchFamily="34" charset="0"/>
              </a:rPr>
              <a:t>Capital Allowances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Today’s Lecture will cover:</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1061100149"/>
              </p:ext>
            </p:extLst>
          </p:nvPr>
        </p:nvGraphicFramePr>
        <p:xfrm>
          <a:off x="6182093" y="1143000"/>
          <a:ext cx="5641847" cy="4574656"/>
        </p:xfrm>
        <a:graphic>
          <a:graphicData uri="http://schemas.openxmlformats.org/drawingml/2006/table">
            <a:tbl>
              <a:tblPr firstRow="1" bandRow="1"/>
              <a:tblGrid>
                <a:gridCol w="5641847">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Sales of Plant and Machinery</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US" sz="2400" b="0" dirty="0">
                          <a:latin typeface="Arial" panose="020B0604020202020204" pitchFamily="34" charset="0"/>
                          <a:cs typeface="Arial" panose="020B0604020202020204" pitchFamily="34" charset="0"/>
                        </a:rPr>
                        <a:t>Non-Pool Assets</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US" sz="2400" b="0" dirty="0">
                          <a:latin typeface="Arial" panose="020B0604020202020204" pitchFamily="34" charset="0"/>
                          <a:cs typeface="Arial" panose="020B0604020202020204" pitchFamily="34" charset="0"/>
                        </a:rPr>
                        <a:t>Preparing the Capital Allowance Computation</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Structures and Building Allowance</a:t>
                      </a: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a:xfrm>
            <a:off x="224287" y="57509"/>
            <a:ext cx="10360152" cy="914400"/>
          </a:xfrm>
        </p:spPr>
        <p:txBody>
          <a:bodyPr/>
          <a:lstStyle/>
          <a:p>
            <a:r>
              <a:rPr lang="en-GB" dirty="0">
                <a:latin typeface="Arial" panose="020B0604020202020204" pitchFamily="34" charset="0"/>
                <a:cs typeface="Arial" panose="020B0604020202020204" pitchFamily="34" charset="0"/>
              </a:rPr>
              <a:t>Property Income - Organisations</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a:xfrm>
            <a:off x="322053" y="1049950"/>
            <a:ext cx="4508740" cy="5457942"/>
          </a:xfrm>
        </p:spPr>
        <p:txBody>
          <a:bodyPr>
            <a:normAutofit/>
          </a:bodyPr>
          <a:lstStyle/>
          <a:p>
            <a:pPr marL="0" indent="0">
              <a:buNone/>
            </a:pPr>
            <a:r>
              <a:rPr lang="en-GB" b="1" dirty="0">
                <a:latin typeface="Arial" panose="020B0604020202020204" pitchFamily="34" charset="0"/>
                <a:cs typeface="Arial" panose="020B0604020202020204" pitchFamily="34" charset="0"/>
              </a:rPr>
              <a:t>Property income for organisations is very similar to that for individuals (we will look at individuals shortly) but with some notable exceptions.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Property income is always calculated on an accruals basis for the Accounting Period</a:t>
            </a:r>
          </a:p>
          <a:p>
            <a:pPr marL="0" indent="0">
              <a:buNone/>
            </a:pPr>
            <a:r>
              <a:rPr lang="en-GB" dirty="0">
                <a:latin typeface="Arial" panose="020B0604020202020204" pitchFamily="34" charset="0"/>
                <a:cs typeface="Arial" panose="020B0604020202020204" pitchFamily="34" charset="0"/>
              </a:rPr>
              <a:t>Interest payable on a loan to buy a rental property is fully deductible against interest income not property income under the non trading loan relationship rules.</a:t>
            </a:r>
          </a:p>
          <a:p>
            <a:pPr marL="0" indent="0">
              <a:buNone/>
            </a:pPr>
            <a:r>
              <a:rPr lang="en-GB" dirty="0">
                <a:latin typeface="Arial" panose="020B0604020202020204" pitchFamily="34" charset="0"/>
                <a:cs typeface="Arial" panose="020B0604020202020204" pitchFamily="34" charset="0"/>
              </a:rPr>
              <a:t>The restriction that applies to individuals on finance expense does not apply in corporate tax. </a:t>
            </a: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5817312" y="1426545"/>
            <a:ext cx="5693435" cy="5241986"/>
          </a:xfrm>
        </p:spPr>
        <p:txBody>
          <a:bodyPr>
            <a:normAutofit/>
          </a:bodyPr>
          <a:lstStyle/>
          <a:p>
            <a:r>
              <a:rPr lang="en-GB" dirty="0">
                <a:latin typeface="Arial" panose="020B0604020202020204" pitchFamily="34" charset="0"/>
                <a:cs typeface="Arial" panose="020B0604020202020204" pitchFamily="34" charset="0"/>
              </a:rPr>
              <a:t>There is no rent a room relief for companies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a company makes a property business loss on its properties it must be offset in full against total profits before deduction of qualifying charitable donations of the current period – any unused donations paid are wasted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Any excess property business loss is carried forward and set off against any part of the total profits of the company – partial claims may be made and therefore avoid wasting any donations paid. </a:t>
            </a:r>
            <a:br>
              <a:rPr lang="en-GB"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25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CF92B-5C61-3D5E-5EF0-F0CA245F304A}"/>
              </a:ext>
            </a:extLst>
          </p:cNvPr>
          <p:cNvSpPr>
            <a:spLocks noGrp="1"/>
          </p:cNvSpPr>
          <p:nvPr>
            <p:ph type="title"/>
          </p:nvPr>
        </p:nvSpPr>
        <p:spPr>
          <a:xfrm>
            <a:off x="368060" y="189781"/>
            <a:ext cx="7534656" cy="914400"/>
          </a:xfrm>
        </p:spPr>
        <p:txBody>
          <a:bodyPr/>
          <a:lstStyle/>
          <a:p>
            <a:r>
              <a:rPr lang="en-GB" dirty="0">
                <a:latin typeface="Arial" panose="020B0604020202020204" pitchFamily="34" charset="0"/>
                <a:cs typeface="Arial" panose="020B0604020202020204" pitchFamily="34" charset="0"/>
              </a:rPr>
              <a:t>Property Income - Individuals</a:t>
            </a:r>
          </a:p>
        </p:txBody>
      </p:sp>
      <p:sp>
        <p:nvSpPr>
          <p:cNvPr id="3" name="Content Placeholder 2">
            <a:extLst>
              <a:ext uri="{FF2B5EF4-FFF2-40B4-BE49-F238E27FC236}">
                <a16:creationId xmlns:a16="http://schemas.microsoft.com/office/drawing/2014/main" id="{AFFB3A25-5855-016D-2D6E-6448BA7FBF29}"/>
              </a:ext>
            </a:extLst>
          </p:cNvPr>
          <p:cNvSpPr>
            <a:spLocks noGrp="1"/>
          </p:cNvSpPr>
          <p:nvPr>
            <p:ph sz="quarter" idx="10"/>
          </p:nvPr>
        </p:nvSpPr>
        <p:spPr>
          <a:xfrm>
            <a:off x="914399" y="1420483"/>
            <a:ext cx="10184921" cy="476753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 following income is liable to assessment as property income:</a:t>
            </a:r>
          </a:p>
          <a:p>
            <a:pPr marL="457200" indent="-457200">
              <a:buAutoNum type="alphaLcParenBoth"/>
            </a:pPr>
            <a:r>
              <a:rPr lang="en-GB" dirty="0">
                <a:latin typeface="Arial" panose="020B0604020202020204" pitchFamily="34" charset="0"/>
                <a:cs typeface="Arial" panose="020B0604020202020204" pitchFamily="34" charset="0"/>
              </a:rPr>
              <a:t>Rents under any lease or tenancy agreement</a:t>
            </a:r>
          </a:p>
          <a:p>
            <a:pPr marL="457200" indent="-457200">
              <a:buAutoNum type="alphaLcParenBoth"/>
            </a:pPr>
            <a:r>
              <a:rPr lang="en-GB" dirty="0">
                <a:latin typeface="Arial" panose="020B0604020202020204" pitchFamily="34" charset="0"/>
                <a:cs typeface="Arial" panose="020B0604020202020204" pitchFamily="34" charset="0"/>
              </a:rPr>
              <a:t>Premium received on the grant of a short lease</a:t>
            </a:r>
          </a:p>
          <a:p>
            <a:pPr marL="457200" indent="-457200">
              <a:buAutoNum type="alphaLcParenBoth"/>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1.1 Basis of assessment</a:t>
            </a:r>
          </a:p>
          <a:p>
            <a:pPr marL="0" indent="0">
              <a:buNone/>
            </a:pPr>
            <a:r>
              <a:rPr lang="en-GB" dirty="0">
                <a:latin typeface="Arial" panose="020B0604020202020204" pitchFamily="34" charset="0"/>
                <a:cs typeface="Arial" panose="020B0604020202020204" pitchFamily="34" charset="0"/>
              </a:rPr>
              <a:t>Income from land and buildings prior to 2018/19 was computed for individuals as if the letting of property was a business, and the amount assessable in the tax year was computed as the rental income accrued less allowable expenses occurred – the accruals basis</a:t>
            </a:r>
          </a:p>
          <a:p>
            <a:pPr marL="0" indent="0">
              <a:buNone/>
            </a:pPr>
            <a:r>
              <a:rPr lang="en-GB" dirty="0">
                <a:latin typeface="Arial" panose="020B0604020202020204" pitchFamily="34" charset="0"/>
                <a:cs typeface="Arial" panose="020B0604020202020204" pitchFamily="34" charset="0"/>
              </a:rPr>
              <a:t>From 2018/19 a simple cash basis is now usually applied – a taxpayer may choose to use the accruals basis, but must use the accruals basis where property income receipts exceed £150,000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Therefore, on the cash basis the assessment will now be rental income received less allowable expenses paid.</a:t>
            </a:r>
          </a:p>
        </p:txBody>
      </p:sp>
      <p:sp>
        <p:nvSpPr>
          <p:cNvPr id="4" name="Slide Number Placeholder 3">
            <a:extLst>
              <a:ext uri="{FF2B5EF4-FFF2-40B4-BE49-F238E27FC236}">
                <a16:creationId xmlns:a16="http://schemas.microsoft.com/office/drawing/2014/main" id="{5E1BB8BA-32FE-699A-BF10-F18E47BB1825}"/>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2631312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C750-C4B4-1F35-E8FE-78B040FCE9D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Example 1</a:t>
            </a:r>
          </a:p>
        </p:txBody>
      </p:sp>
      <p:sp>
        <p:nvSpPr>
          <p:cNvPr id="3" name="Content Placeholder 2">
            <a:extLst>
              <a:ext uri="{FF2B5EF4-FFF2-40B4-BE49-F238E27FC236}">
                <a16:creationId xmlns:a16="http://schemas.microsoft.com/office/drawing/2014/main" id="{336963FD-932B-60A0-43DC-70C6AFA15948}"/>
              </a:ext>
            </a:extLst>
          </p:cNvPr>
          <p:cNvSpPr>
            <a:spLocks noGrp="1"/>
          </p:cNvSpPr>
          <p:nvPr>
            <p:ph sz="quarter" idx="10"/>
          </p:nvPr>
        </p:nvSpPr>
        <p:spPr>
          <a:xfrm>
            <a:off x="914399" y="2039112"/>
            <a:ext cx="10018143" cy="3356576"/>
          </a:xfrm>
        </p:spPr>
        <p:txBody>
          <a:bodyPr>
            <a:normAutofit/>
          </a:bodyPr>
          <a:lstStyle/>
          <a:p>
            <a:pPr marL="0" indent="0">
              <a:buNone/>
            </a:pPr>
            <a:r>
              <a:rPr lang="en-GB" dirty="0">
                <a:latin typeface="Arial" panose="020B0604020202020204" pitchFamily="34" charset="0"/>
                <a:cs typeface="Arial" panose="020B0604020202020204" pitchFamily="34" charset="0"/>
              </a:rPr>
              <a:t>Jim bought a property and rented it out for the first time on 1 July 2021.  The rent of £6,000 per annum is paid alternatively (1) quarterly in advance, or (2) quarterly in areas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He paid allowable expenses of £300 in November 2021 for redecoration and £500 in May 2022 for repairs completed in March 2022</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Activity:  Calculate the Property Income assessment for 2021/22 and also compute the assessment if the taxpayer chose to use the accruals basis</a:t>
            </a:r>
          </a:p>
        </p:txBody>
      </p:sp>
      <p:sp>
        <p:nvSpPr>
          <p:cNvPr id="4" name="Slide Number Placeholder 3">
            <a:extLst>
              <a:ext uri="{FF2B5EF4-FFF2-40B4-BE49-F238E27FC236}">
                <a16:creationId xmlns:a16="http://schemas.microsoft.com/office/drawing/2014/main" id="{2C8B37D8-2609-0193-E6C6-54B2BE3A8480}"/>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733115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D3C1F-DB84-DBA4-2F9B-692E11C809F0}"/>
              </a:ext>
            </a:extLst>
          </p:cNvPr>
          <p:cNvSpPr>
            <a:spLocks noGrp="1"/>
          </p:cNvSpPr>
          <p:nvPr>
            <p:ph type="title"/>
          </p:nvPr>
        </p:nvSpPr>
        <p:spPr>
          <a:xfrm>
            <a:off x="339306" y="264543"/>
            <a:ext cx="10069902" cy="914400"/>
          </a:xfrm>
        </p:spPr>
        <p:txBody>
          <a:bodyPr/>
          <a:lstStyle/>
          <a:p>
            <a:r>
              <a:rPr lang="en-GB" dirty="0"/>
              <a:t>Property Income – Individual’s – </a:t>
            </a:r>
            <a:br>
              <a:rPr lang="en-GB" dirty="0"/>
            </a:br>
            <a:r>
              <a:rPr lang="en-GB" dirty="0"/>
              <a:t>Allowable Deductibles </a:t>
            </a:r>
          </a:p>
        </p:txBody>
      </p:sp>
      <p:sp>
        <p:nvSpPr>
          <p:cNvPr id="3" name="Content Placeholder 2">
            <a:extLst>
              <a:ext uri="{FF2B5EF4-FFF2-40B4-BE49-F238E27FC236}">
                <a16:creationId xmlns:a16="http://schemas.microsoft.com/office/drawing/2014/main" id="{776F73EE-68F2-5B1B-770C-84C98BFD4030}"/>
              </a:ext>
            </a:extLst>
          </p:cNvPr>
          <p:cNvSpPr>
            <a:spLocks noGrp="1"/>
          </p:cNvSpPr>
          <p:nvPr>
            <p:ph sz="quarter" idx="10"/>
          </p:nvPr>
        </p:nvSpPr>
        <p:spPr>
          <a:xfrm>
            <a:off x="914399" y="1495245"/>
            <a:ext cx="9897375" cy="4384559"/>
          </a:xfrm>
        </p:spPr>
        <p:txBody>
          <a:bodyPr>
            <a:normAutofit/>
          </a:bodyPr>
          <a:lstStyle/>
          <a:p>
            <a:pPr marL="457200" indent="-457200">
              <a:buAutoNum type="alphaLcParenBoth"/>
            </a:pPr>
            <a:r>
              <a:rPr lang="en-GB" dirty="0">
                <a:latin typeface="Arial" panose="020B0604020202020204" pitchFamily="34" charset="0"/>
                <a:cs typeface="Arial" panose="020B0604020202020204" pitchFamily="34" charset="0"/>
              </a:rPr>
              <a:t>To be allowable an expense must have been incurred wholly and exclusively in connection with the business.  For example:</a:t>
            </a:r>
          </a:p>
          <a:p>
            <a:pPr marL="0" indent="0">
              <a:buNone/>
            </a:pPr>
            <a:r>
              <a:rPr lang="en-GB" dirty="0">
                <a:latin typeface="Arial" panose="020B0604020202020204" pitchFamily="34" charset="0"/>
                <a:cs typeface="Arial" panose="020B0604020202020204" pitchFamily="34" charset="0"/>
              </a:rPr>
              <a:t>	Insurance</a:t>
            </a:r>
          </a:p>
          <a:p>
            <a:pPr marL="0" indent="0">
              <a:buNone/>
            </a:pPr>
            <a:r>
              <a:rPr lang="en-GB" dirty="0">
                <a:latin typeface="Arial" panose="020B0604020202020204" pitchFamily="34" charset="0"/>
                <a:cs typeface="Arial" panose="020B0604020202020204" pitchFamily="34" charset="0"/>
              </a:rPr>
              <a:t>	Agent’s fees</a:t>
            </a:r>
          </a:p>
          <a:p>
            <a:pPr marL="0" indent="0">
              <a:buNone/>
            </a:pPr>
            <a:r>
              <a:rPr lang="en-GB" dirty="0">
                <a:latin typeface="Arial" panose="020B0604020202020204" pitchFamily="34" charset="0"/>
                <a:cs typeface="Arial" panose="020B0604020202020204" pitchFamily="34" charset="0"/>
              </a:rPr>
              <a:t>	Other management expenses, for example cleaning expenses</a:t>
            </a:r>
          </a:p>
          <a:p>
            <a:pPr marL="0" indent="0">
              <a:buNone/>
            </a:pPr>
            <a:r>
              <a:rPr lang="en-GB" dirty="0">
                <a:latin typeface="Arial" panose="020B0604020202020204" pitchFamily="34" charset="0"/>
                <a:cs typeface="Arial" panose="020B0604020202020204" pitchFamily="34" charset="0"/>
              </a:rPr>
              <a:t>	Repairs</a:t>
            </a:r>
          </a:p>
          <a:p>
            <a:pPr marL="0" indent="0">
              <a:buNone/>
            </a:pPr>
            <a:r>
              <a:rPr lang="en-GB" dirty="0">
                <a:latin typeface="Arial" panose="020B0604020202020204" pitchFamily="34" charset="0"/>
                <a:cs typeface="Arial" panose="020B0604020202020204" pitchFamily="34" charset="0"/>
              </a:rPr>
              <a:t>	For motor expenses incurred the taxpayer may now use the HMRC approved 	mileage allowances which will be .45p per mile instead of computing actual 	motor expenses incurred</a:t>
            </a:r>
          </a:p>
          <a:p>
            <a:pPr marL="0" indent="0">
              <a:buNone/>
            </a:pPr>
            <a:r>
              <a:rPr lang="en-GB" dirty="0">
                <a:latin typeface="Arial" panose="020B0604020202020204" pitchFamily="34" charset="0"/>
                <a:cs typeface="Arial" panose="020B0604020202020204" pitchFamily="34" charset="0"/>
              </a:rPr>
              <a:t>	Finance expenses in relation to a residential property are NOT allowable 	expenses.  We will look at the tax relief is given shortly.</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623FA8B2-4670-611C-CF15-2FBFFC18061D}"/>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2806549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4440-AC0D-E4AF-6EC2-61DCAA8C462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Interest Income</a:t>
            </a:r>
          </a:p>
        </p:txBody>
      </p:sp>
      <p:sp>
        <p:nvSpPr>
          <p:cNvPr id="3" name="Content Placeholder 2">
            <a:extLst>
              <a:ext uri="{FF2B5EF4-FFF2-40B4-BE49-F238E27FC236}">
                <a16:creationId xmlns:a16="http://schemas.microsoft.com/office/drawing/2014/main" id="{2C21C0F3-1401-D595-3AD4-7B1B275682E9}"/>
              </a:ext>
            </a:extLst>
          </p:cNvPr>
          <p:cNvSpPr>
            <a:spLocks noGrp="1"/>
          </p:cNvSpPr>
          <p:nvPr>
            <p:ph sz="quarter" idx="10"/>
          </p:nvPr>
        </p:nvSpPr>
        <p:spPr>
          <a:xfrm>
            <a:off x="914400" y="2039112"/>
            <a:ext cx="9630032" cy="3356576"/>
          </a:xfrm>
        </p:spPr>
        <p:txBody>
          <a:bodyPr>
            <a:normAutofit/>
          </a:bodyPr>
          <a:lstStyle/>
          <a:p>
            <a:pPr marL="457200" indent="-457200">
              <a:buAutoNum type="alphaLcParenBoth"/>
            </a:pPr>
            <a:r>
              <a:rPr lang="en-GB" dirty="0">
                <a:latin typeface="Arial" panose="020B0604020202020204" pitchFamily="34" charset="0"/>
                <a:cs typeface="Arial" panose="020B0604020202020204" pitchFamily="34" charset="0"/>
              </a:rPr>
              <a:t>All interest receivable is assessed as interest income on an accrual's basis</a:t>
            </a:r>
          </a:p>
          <a:p>
            <a:pPr marL="457200" indent="-457200">
              <a:buAutoNum type="alphaLcParenBoth"/>
            </a:pPr>
            <a:r>
              <a:rPr lang="en-GB" dirty="0">
                <a:latin typeface="Arial" panose="020B0604020202020204" pitchFamily="34" charset="0"/>
                <a:cs typeface="Arial" panose="020B0604020202020204" pitchFamily="34" charset="0"/>
              </a:rPr>
              <a:t>Companies receive all interest gross</a:t>
            </a:r>
          </a:p>
          <a:p>
            <a:pPr marL="457200" indent="-457200">
              <a:buAutoNum type="alphaLcParenBoth"/>
            </a:pPr>
            <a:r>
              <a:rPr lang="en-GB" dirty="0">
                <a:latin typeface="Arial" panose="020B0604020202020204" pitchFamily="34" charset="0"/>
                <a:cs typeface="Arial" panose="020B0604020202020204" pitchFamily="34" charset="0"/>
              </a:rPr>
              <a:t>Interest payable is deductible against tax adjusted trading profit if loan used for trading purposes e.g. to acquire property or plant and machinery to use in the trade, or to increase working capital</a:t>
            </a:r>
          </a:p>
          <a:p>
            <a:pPr marL="457200" indent="-457200">
              <a:buAutoNum type="alphaLcParenBoth"/>
            </a:pPr>
            <a:r>
              <a:rPr lang="en-GB" dirty="0">
                <a:latin typeface="Arial" panose="020B0604020202020204" pitchFamily="34" charset="0"/>
                <a:cs typeface="Arial" panose="020B0604020202020204" pitchFamily="34" charset="0"/>
              </a:rPr>
              <a:t>If the loan is used for non trading purposes, then it is deductible against interest income.  It is relievable on an accrual's basis.  The main examples of non-trading loans are those taken out to acquire a rental/investment property, as stated above or to acquire shares. </a:t>
            </a:r>
          </a:p>
        </p:txBody>
      </p:sp>
      <p:sp>
        <p:nvSpPr>
          <p:cNvPr id="4" name="Slide Number Placeholder 3">
            <a:extLst>
              <a:ext uri="{FF2B5EF4-FFF2-40B4-BE49-F238E27FC236}">
                <a16:creationId xmlns:a16="http://schemas.microsoft.com/office/drawing/2014/main" id="{5714D29B-7893-3FF6-D620-7D5BF2830986}"/>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2389627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EE70-934C-372A-322C-AAD5D6479989}"/>
              </a:ext>
            </a:extLst>
          </p:cNvPr>
          <p:cNvSpPr>
            <a:spLocks noGrp="1"/>
          </p:cNvSpPr>
          <p:nvPr>
            <p:ph type="title"/>
          </p:nvPr>
        </p:nvSpPr>
        <p:spPr>
          <a:xfrm>
            <a:off x="453081" y="593125"/>
            <a:ext cx="7534656" cy="189470"/>
          </a:xfrm>
        </p:spPr>
        <p:txBody>
          <a:bodyPr/>
          <a:lstStyle/>
          <a:p>
            <a:r>
              <a:rPr lang="en-GB" dirty="0">
                <a:latin typeface="Arial" panose="020B0604020202020204" pitchFamily="34" charset="0"/>
                <a:cs typeface="Arial" panose="020B0604020202020204" pitchFamily="34" charset="0"/>
              </a:rPr>
              <a:t>Qualifying Charitable Donations</a:t>
            </a:r>
          </a:p>
        </p:txBody>
      </p:sp>
      <p:sp>
        <p:nvSpPr>
          <p:cNvPr id="3" name="Content Placeholder 2">
            <a:extLst>
              <a:ext uri="{FF2B5EF4-FFF2-40B4-BE49-F238E27FC236}">
                <a16:creationId xmlns:a16="http://schemas.microsoft.com/office/drawing/2014/main" id="{CF2A5CAA-EE18-6CB6-BFBD-BE5FD6576527}"/>
              </a:ext>
            </a:extLst>
          </p:cNvPr>
          <p:cNvSpPr>
            <a:spLocks noGrp="1"/>
          </p:cNvSpPr>
          <p:nvPr>
            <p:ph sz="quarter" idx="10"/>
          </p:nvPr>
        </p:nvSpPr>
        <p:spPr>
          <a:xfrm>
            <a:off x="551935" y="856735"/>
            <a:ext cx="10801865" cy="5214551"/>
          </a:xfrm>
        </p:spPr>
        <p:txBody>
          <a:bodyPr>
            <a:noAutofit/>
          </a:bodyPr>
          <a:lstStyle/>
          <a:p>
            <a:pPr marL="0" indent="0">
              <a:lnSpc>
                <a:spcPct val="120000"/>
              </a:lnSpc>
              <a:buNone/>
            </a:pPr>
            <a:r>
              <a:rPr lang="en-GB" sz="1800" dirty="0">
                <a:latin typeface="Arial" panose="020B0604020202020204" pitchFamily="34" charset="0"/>
                <a:cs typeface="Arial" panose="020B0604020202020204" pitchFamily="34" charset="0"/>
              </a:rPr>
              <a:t>For companies to ensure tax relief is achieved on their charitable donations they should make such payments under the qualifying donations system.</a:t>
            </a:r>
          </a:p>
          <a:p>
            <a:pPr marL="0" indent="0">
              <a:lnSpc>
                <a:spcPct val="120000"/>
              </a:lnSpc>
              <a:buNone/>
            </a:pPr>
            <a:endParaRPr lang="en-GB" sz="1800" b="1" dirty="0">
              <a:latin typeface="Arial" panose="020B0604020202020204" pitchFamily="34" charset="0"/>
              <a:cs typeface="Arial" panose="020B0604020202020204" pitchFamily="34" charset="0"/>
            </a:endParaRPr>
          </a:p>
          <a:p>
            <a:pPr marL="0" indent="0">
              <a:lnSpc>
                <a:spcPct val="120000"/>
              </a:lnSpc>
              <a:buNone/>
            </a:pPr>
            <a:r>
              <a:rPr lang="en-GB" sz="1800" b="1" dirty="0">
                <a:latin typeface="Arial" panose="020B0604020202020204" pitchFamily="34" charset="0"/>
                <a:cs typeface="Arial" panose="020B0604020202020204" pitchFamily="34" charset="0"/>
              </a:rPr>
              <a:t>The payment is GROSS and deductible on a paid basis.  Thus, in the adjustment of trading profit any such payments should be added back and instead included as a separate deduction on the Corporation Tac computation. </a:t>
            </a:r>
          </a:p>
          <a:p>
            <a:pPr marL="0" indent="0">
              <a:lnSpc>
                <a:spcPct val="120000"/>
              </a:lnSpc>
              <a:buNone/>
            </a:pPr>
            <a:endParaRPr lang="en-GB" sz="1800" dirty="0">
              <a:latin typeface="Arial" panose="020B0604020202020204" pitchFamily="34" charset="0"/>
              <a:cs typeface="Arial" panose="020B0604020202020204" pitchFamily="34" charset="0"/>
            </a:endParaRPr>
          </a:p>
          <a:p>
            <a:pPr marL="0" indent="0">
              <a:lnSpc>
                <a:spcPct val="120000"/>
              </a:lnSpc>
              <a:buNone/>
            </a:pPr>
            <a:r>
              <a:rPr lang="en-GB" sz="18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8546B347-59EE-7604-6319-5D05629B9299}"/>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1409097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658E-C81E-C275-6053-18E51B1224E5}"/>
              </a:ext>
            </a:extLst>
          </p:cNvPr>
          <p:cNvSpPr>
            <a:spLocks noGrp="1"/>
          </p:cNvSpPr>
          <p:nvPr>
            <p:ph type="title"/>
          </p:nvPr>
        </p:nvSpPr>
        <p:spPr/>
        <p:txBody>
          <a:bodyPr/>
          <a:lstStyle/>
          <a:p>
            <a:pPr>
              <a:lnSpc>
                <a:spcPct val="120000"/>
              </a:lnSpc>
            </a:pPr>
            <a:r>
              <a:rPr lang="en-GB" dirty="0">
                <a:latin typeface="Arial" panose="020B0604020202020204" pitchFamily="34" charset="0"/>
                <a:cs typeface="Arial" panose="020B0604020202020204" pitchFamily="34" charset="0"/>
              </a:rPr>
              <a:t>Dividends</a:t>
            </a:r>
          </a:p>
        </p:txBody>
      </p:sp>
      <p:sp>
        <p:nvSpPr>
          <p:cNvPr id="3" name="Content Placeholder 2">
            <a:extLst>
              <a:ext uri="{FF2B5EF4-FFF2-40B4-BE49-F238E27FC236}">
                <a16:creationId xmlns:a16="http://schemas.microsoft.com/office/drawing/2014/main" id="{7CCEFC1E-75D4-299F-D3C7-83A490AB9E6A}"/>
              </a:ext>
            </a:extLst>
          </p:cNvPr>
          <p:cNvSpPr>
            <a:spLocks noGrp="1"/>
          </p:cNvSpPr>
          <p:nvPr>
            <p:ph sz="quarter" idx="10"/>
          </p:nvPr>
        </p:nvSpPr>
        <p:spPr>
          <a:xfrm>
            <a:off x="914399" y="2039112"/>
            <a:ext cx="9481751" cy="3356576"/>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Dividends received from UK and overseas companies are exempt corporation tax and never included as part of Taxable Total Profits. </a:t>
            </a:r>
          </a:p>
          <a:p>
            <a:pPr marL="0" indent="0">
              <a:buNone/>
            </a:pPr>
            <a:endParaRPr lang="en-GB" dirty="0"/>
          </a:p>
        </p:txBody>
      </p:sp>
      <p:sp>
        <p:nvSpPr>
          <p:cNvPr id="4" name="Slide Number Placeholder 3">
            <a:extLst>
              <a:ext uri="{FF2B5EF4-FFF2-40B4-BE49-F238E27FC236}">
                <a16:creationId xmlns:a16="http://schemas.microsoft.com/office/drawing/2014/main" id="{84C0700B-40C5-C172-C49B-EF0AF566206F}"/>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45585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2343E-FB03-FC1F-30AB-E55F5AD1CD80}"/>
              </a:ext>
            </a:extLst>
          </p:cNvPr>
          <p:cNvSpPr>
            <a:spLocks noGrp="1"/>
          </p:cNvSpPr>
          <p:nvPr>
            <p:ph type="title"/>
          </p:nvPr>
        </p:nvSpPr>
        <p:spPr>
          <a:xfrm>
            <a:off x="345989" y="90616"/>
            <a:ext cx="7534656" cy="914400"/>
          </a:xfrm>
        </p:spPr>
        <p:txBody>
          <a:bodyPr/>
          <a:lstStyle/>
          <a:p>
            <a:pPr>
              <a:lnSpc>
                <a:spcPct val="120000"/>
              </a:lnSpc>
            </a:pPr>
            <a:r>
              <a:rPr lang="en-GB" dirty="0">
                <a:latin typeface="Arial" panose="020B0604020202020204" pitchFamily="34" charset="0"/>
                <a:cs typeface="Arial" panose="020B0604020202020204" pitchFamily="34" charset="0"/>
              </a:rPr>
              <a:t>Example 1.</a:t>
            </a:r>
          </a:p>
        </p:txBody>
      </p:sp>
      <p:sp>
        <p:nvSpPr>
          <p:cNvPr id="3" name="Content Placeholder 2">
            <a:extLst>
              <a:ext uri="{FF2B5EF4-FFF2-40B4-BE49-F238E27FC236}">
                <a16:creationId xmlns:a16="http://schemas.microsoft.com/office/drawing/2014/main" id="{3A4D2013-E03D-EB0D-AA31-C266840E21E5}"/>
              </a:ext>
            </a:extLst>
          </p:cNvPr>
          <p:cNvSpPr>
            <a:spLocks noGrp="1"/>
          </p:cNvSpPr>
          <p:nvPr>
            <p:ph sz="quarter" idx="10"/>
          </p:nvPr>
        </p:nvSpPr>
        <p:spPr>
          <a:xfrm>
            <a:off x="914400" y="1095632"/>
            <a:ext cx="7150608" cy="4300056"/>
          </a:xfrm>
        </p:spPr>
        <p:txBody>
          <a:bodyPr>
            <a:normAutofit fontScale="85000" lnSpcReduction="20000"/>
          </a:bodyPr>
          <a:lstStyle/>
          <a:p>
            <a:pPr marL="0" indent="0">
              <a:lnSpc>
                <a:spcPct val="120000"/>
              </a:lnSpc>
              <a:buNone/>
            </a:pPr>
            <a:r>
              <a:rPr lang="en-GB" dirty="0">
                <a:latin typeface="Arial" panose="020B0604020202020204" pitchFamily="34" charset="0"/>
                <a:cs typeface="Arial" panose="020B0604020202020204" pitchFamily="34" charset="0"/>
              </a:rPr>
              <a:t>Westmorland Ltd has the following income and outgoings for the year ending 31 March 2025</a:t>
            </a:r>
          </a:p>
          <a:p>
            <a:pPr marL="0" indent="0">
              <a:lnSpc>
                <a:spcPct val="120000"/>
              </a:lnSpc>
              <a:buNone/>
            </a:pPr>
            <a:r>
              <a:rPr lang="en-GB" dirty="0">
                <a:latin typeface="Arial" panose="020B0604020202020204" pitchFamily="34" charset="0"/>
                <a:cs typeface="Arial" panose="020B0604020202020204" pitchFamily="34" charset="0"/>
              </a:rPr>
              <a:t>					£</a:t>
            </a:r>
          </a:p>
          <a:p>
            <a:pPr marL="0" indent="0">
              <a:lnSpc>
                <a:spcPct val="100000"/>
              </a:lnSpc>
              <a:buNone/>
            </a:pPr>
            <a:r>
              <a:rPr lang="en-GB" dirty="0">
                <a:latin typeface="Arial" panose="020B0604020202020204" pitchFamily="34" charset="0"/>
                <a:cs typeface="Arial" panose="020B0604020202020204" pitchFamily="34" charset="0"/>
              </a:rPr>
              <a:t>Tax-adjusted trading profit			1,456,000</a:t>
            </a:r>
          </a:p>
          <a:p>
            <a:pPr marL="0" indent="0">
              <a:lnSpc>
                <a:spcPct val="100000"/>
              </a:lnSpc>
              <a:buNone/>
            </a:pPr>
            <a:r>
              <a:rPr lang="en-GB" dirty="0">
                <a:latin typeface="Arial" panose="020B0604020202020204" pitchFamily="34" charset="0"/>
                <a:cs typeface="Arial" panose="020B0604020202020204" pitchFamily="34" charset="0"/>
              </a:rPr>
              <a:t>Property Income				25,000</a:t>
            </a:r>
          </a:p>
          <a:p>
            <a:pPr marL="0" indent="0">
              <a:lnSpc>
                <a:spcPct val="100000"/>
              </a:lnSpc>
              <a:buNone/>
            </a:pPr>
            <a:r>
              <a:rPr lang="en-GB" dirty="0">
                <a:latin typeface="Arial" panose="020B0604020202020204" pitchFamily="34" charset="0"/>
                <a:cs typeface="Arial" panose="020B0604020202020204" pitchFamily="34" charset="0"/>
              </a:rPr>
              <a:t>Interest receivable				10,000</a:t>
            </a:r>
          </a:p>
          <a:p>
            <a:pPr marL="0" indent="0">
              <a:lnSpc>
                <a:spcPct val="100000"/>
              </a:lnSpc>
              <a:buNone/>
            </a:pPr>
            <a:r>
              <a:rPr lang="en-GB" dirty="0">
                <a:latin typeface="Arial" panose="020B0604020202020204" pitchFamily="34" charset="0"/>
                <a:cs typeface="Arial" panose="020B0604020202020204" pitchFamily="34" charset="0"/>
              </a:rPr>
              <a:t>Chargeable gains				37,500</a:t>
            </a:r>
          </a:p>
          <a:p>
            <a:pPr marL="0" indent="0">
              <a:lnSpc>
                <a:spcPct val="100000"/>
              </a:lnSpc>
              <a:buNone/>
            </a:pPr>
            <a:r>
              <a:rPr lang="en-GB" dirty="0">
                <a:latin typeface="Arial" panose="020B0604020202020204" pitchFamily="34" charset="0"/>
                <a:cs typeface="Arial" panose="020B0604020202020204" pitchFamily="34" charset="0"/>
              </a:rPr>
              <a:t>Capital losses				(2,500)</a:t>
            </a:r>
          </a:p>
          <a:p>
            <a:pPr marL="0" indent="0">
              <a:lnSpc>
                <a:spcPct val="100000"/>
              </a:lnSpc>
              <a:buNone/>
            </a:pPr>
            <a:r>
              <a:rPr lang="en-GB" dirty="0">
                <a:latin typeface="Arial" panose="020B0604020202020204" pitchFamily="34" charset="0"/>
                <a:cs typeface="Arial" panose="020B0604020202020204" pitchFamily="34" charset="0"/>
              </a:rPr>
              <a:t>Dividends from UK companies		14,400</a:t>
            </a:r>
          </a:p>
          <a:p>
            <a:pPr marL="0" indent="0">
              <a:lnSpc>
                <a:spcPct val="100000"/>
              </a:lnSpc>
              <a:buNone/>
            </a:pPr>
            <a:r>
              <a:rPr lang="en-GB" dirty="0">
                <a:latin typeface="Arial" panose="020B0604020202020204" pitchFamily="34" charset="0"/>
                <a:cs typeface="Arial" panose="020B0604020202020204" pitchFamily="34" charset="0"/>
              </a:rPr>
              <a:t>Qualifying charitable donations		(10,000)</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Compute the Taxable Total Profits for the year ending 31 March 2025</a:t>
            </a:r>
          </a:p>
        </p:txBody>
      </p:sp>
      <p:sp>
        <p:nvSpPr>
          <p:cNvPr id="4" name="Slide Number Placeholder 3">
            <a:extLst>
              <a:ext uri="{FF2B5EF4-FFF2-40B4-BE49-F238E27FC236}">
                <a16:creationId xmlns:a16="http://schemas.microsoft.com/office/drawing/2014/main" id="{2AE6FC48-E6D0-BF3E-0564-D62E675097C0}"/>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1805639186"/>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811</Words>
  <Application>Microsoft Office PowerPoint</Application>
  <PresentationFormat>Widescreen</PresentationFormat>
  <Paragraphs>75</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Courier New</vt:lpstr>
      <vt:lpstr>Gill Sans Nova Light</vt:lpstr>
      <vt:lpstr>Sagona Book</vt:lpstr>
      <vt:lpstr>Custom</vt:lpstr>
      <vt:lpstr>Capital Allowances  </vt:lpstr>
      <vt:lpstr>Today’s Lecture will cover:</vt:lpstr>
      <vt:lpstr>Property Income - Organisations</vt:lpstr>
      <vt:lpstr>Property Income - Individuals</vt:lpstr>
      <vt:lpstr>Example 1</vt:lpstr>
      <vt:lpstr>Property Income – Individual’s –  Allowable Deductibles </vt:lpstr>
      <vt:lpstr>Interest Income</vt:lpstr>
      <vt:lpstr>Qualifying Charitable Donations</vt:lpstr>
      <vt:lpstr>Dividends</vt:lpstr>
      <vt:lpstr>Example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50</cp:revision>
  <dcterms:created xsi:type="dcterms:W3CDTF">2026-03-03T13:56:04Z</dcterms:created>
  <dcterms:modified xsi:type="dcterms:W3CDTF">2026-03-25T07:11:20Z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