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46" r:id="rId1"/>
  </p:sldMasterIdLst>
  <p:sldIdLst>
    <p:sldId id="263" r:id="rId2"/>
    <p:sldId id="261" r:id="rId3"/>
    <p:sldId id="259" r:id="rId4"/>
    <p:sldId id="258" r:id="rId5"/>
    <p:sldId id="257" r:id="rId6"/>
    <p:sldId id="262" r:id="rId7"/>
    <p:sldId id="260"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AF8A66-3C30-4CD7-A8A7-FF4E32E53721}" v="1" dt="2025-11-24T17:25:31.796"/>
    <p1510:client id="{C6181F66-BD46-BFF8-F581-5368CCD69B00}" v="2" dt="2025-11-23T21:04:38.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11/24/2025</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540540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7491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46786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4509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68602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1847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11/24/2025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0399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89155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8607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5741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11762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01818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9148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656352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35010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30694035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550419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11/24/2025</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45100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11/24/2025</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13944854"/>
      </p:ext>
    </p:extLst>
  </p:cSld>
  <p:clrMap bg1="dk1" tx1="lt1" bg2="dk2" tx2="lt2" accent1="accent1" accent2="accent2" accent3="accent3" accent4="accent4" accent5="accent5" accent6="accent6" hlink="hlink" folHlink="folHlink"/>
  <p:sldLayoutIdLst>
    <p:sldLayoutId id="2147484647" r:id="rId1"/>
    <p:sldLayoutId id="2147484648" r:id="rId2"/>
    <p:sldLayoutId id="2147484649" r:id="rId3"/>
    <p:sldLayoutId id="2147484650" r:id="rId4"/>
    <p:sldLayoutId id="2147484651" r:id="rId5"/>
    <p:sldLayoutId id="2147484652" r:id="rId6"/>
    <p:sldLayoutId id="2147484653" r:id="rId7"/>
    <p:sldLayoutId id="2147484654" r:id="rId8"/>
    <p:sldLayoutId id="2147484655" r:id="rId9"/>
    <p:sldLayoutId id="2147484656" r:id="rId10"/>
    <p:sldLayoutId id="2147484657" r:id="rId11"/>
    <p:sldLayoutId id="2147484658" r:id="rId12"/>
    <p:sldLayoutId id="2147484659" r:id="rId13"/>
    <p:sldLayoutId id="2147484660" r:id="rId14"/>
    <p:sldLayoutId id="2147484661" r:id="rId15"/>
    <p:sldLayoutId id="2147484662" r:id="rId16"/>
    <p:sldLayoutId id="2147484663" r:id="rId17"/>
    <p:sldLayoutId id="2147484664"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8.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EA176-DCEB-24B9-464B-8657DE88C85A}"/>
              </a:ext>
            </a:extLst>
          </p:cNvPr>
          <p:cNvSpPr>
            <a:spLocks noGrp="1"/>
          </p:cNvSpPr>
          <p:nvPr>
            <p:ph type="title"/>
          </p:nvPr>
        </p:nvSpPr>
        <p:spPr>
          <a:xfrm>
            <a:off x="685801" y="500743"/>
            <a:ext cx="7402285" cy="1360714"/>
          </a:xfrm>
        </p:spPr>
        <p:txBody>
          <a:bodyPr>
            <a:normAutofit/>
          </a:bodyPr>
          <a:lstStyle/>
          <a:p>
            <a:r>
              <a:rPr lang="en-GB">
                <a:ea typeface="Calibri Light"/>
                <a:cs typeface="Calibri Light"/>
              </a:rPr>
              <a:t>To reflect</a:t>
            </a:r>
          </a:p>
        </p:txBody>
      </p:sp>
      <p:sp>
        <p:nvSpPr>
          <p:cNvPr id="3" name="Content Placeholder 2">
            <a:extLst>
              <a:ext uri="{FF2B5EF4-FFF2-40B4-BE49-F238E27FC236}">
                <a16:creationId xmlns:a16="http://schemas.microsoft.com/office/drawing/2014/main" id="{E362BEAF-E987-DDAC-6B61-32F9ECF4ED48}"/>
              </a:ext>
            </a:extLst>
          </p:cNvPr>
          <p:cNvSpPr>
            <a:spLocks noGrp="1"/>
          </p:cNvSpPr>
          <p:nvPr>
            <p:ph idx="1"/>
          </p:nvPr>
        </p:nvSpPr>
        <p:spPr>
          <a:xfrm>
            <a:off x="685801" y="1861457"/>
            <a:ext cx="7402285" cy="3392110"/>
          </a:xfrm>
        </p:spPr>
        <p:txBody>
          <a:bodyPr>
            <a:normAutofit/>
          </a:bodyPr>
          <a:lstStyle/>
          <a:p>
            <a:r>
              <a:rPr lang="en-GB">
                <a:latin typeface="Segoe UI"/>
                <a:ea typeface="Calibri"/>
                <a:cs typeface="Segoe UI"/>
              </a:rPr>
              <a:t>Module Code: BMSW4013</a:t>
            </a:r>
            <a:br>
              <a:rPr lang="en-GB">
                <a:latin typeface="Segoe UI"/>
                <a:ea typeface="Calibri"/>
                <a:cs typeface="Segoe UI"/>
              </a:rPr>
            </a:br>
            <a:br>
              <a:rPr lang="en-GB">
                <a:latin typeface="Segoe UI"/>
                <a:ea typeface="Calibri"/>
                <a:cs typeface="Segoe UI"/>
              </a:rPr>
            </a:br>
            <a:r>
              <a:rPr lang="en-GB">
                <a:latin typeface="Segoe UI"/>
                <a:ea typeface="Calibri"/>
                <a:cs typeface="Segoe UI"/>
              </a:rPr>
              <a:t>Assessment  component 3</a:t>
            </a:r>
            <a:br>
              <a:rPr lang="en-GB">
                <a:latin typeface="Segoe UI"/>
                <a:ea typeface="Calibri"/>
                <a:cs typeface="Segoe UI"/>
              </a:rPr>
            </a:br>
            <a:br>
              <a:rPr lang="en-GB">
                <a:latin typeface="Segoe UI"/>
                <a:ea typeface="Calibri"/>
                <a:cs typeface="Segoe UI"/>
              </a:rPr>
            </a:br>
            <a:r>
              <a:rPr lang="en-GB">
                <a:latin typeface="Segoe UI"/>
                <a:ea typeface="Calibri"/>
                <a:cs typeface="Segoe UI"/>
              </a:rPr>
              <a:t>Student Name: Stephen Pugsley</a:t>
            </a:r>
            <a:br>
              <a:rPr lang="en-GB">
                <a:latin typeface="Segoe UI"/>
                <a:ea typeface="Calibri"/>
                <a:cs typeface="Segoe UI"/>
              </a:rPr>
            </a:br>
            <a:br>
              <a:rPr lang="en-GB">
                <a:latin typeface="Segoe UI"/>
                <a:ea typeface="Calibri"/>
                <a:cs typeface="Segoe UI"/>
              </a:rPr>
            </a:br>
            <a:r>
              <a:rPr lang="en-GB">
                <a:latin typeface="Segoe UI"/>
                <a:ea typeface="Calibri"/>
                <a:cs typeface="Segoe UI"/>
              </a:rPr>
              <a:t>Student Number: 2511445</a:t>
            </a:r>
            <a:br>
              <a:rPr lang="en-GB">
                <a:latin typeface="Segoe UI"/>
                <a:ea typeface="Calibri"/>
                <a:cs typeface="Segoe UI"/>
              </a:rPr>
            </a:br>
            <a:br>
              <a:rPr lang="en-GB">
                <a:latin typeface="Segoe UI"/>
                <a:ea typeface="Calibri"/>
                <a:cs typeface="Segoe UI"/>
              </a:rPr>
            </a:br>
            <a:r>
              <a:rPr lang="en-GB">
                <a:latin typeface="Segoe UI"/>
                <a:ea typeface="Calibri"/>
                <a:cs typeface="Segoe UI"/>
              </a:rPr>
              <a:t>Lecturer: Scott James</a:t>
            </a:r>
            <a:br>
              <a:rPr lang="en-GB">
                <a:latin typeface="Segoe UI"/>
                <a:ea typeface="Calibri"/>
                <a:cs typeface="Segoe UI"/>
              </a:rPr>
            </a:br>
            <a:r>
              <a:rPr lang="en-GB">
                <a:latin typeface="Segoe UI"/>
                <a:ea typeface="Calibri"/>
                <a:cs typeface="Segoe UI"/>
              </a:rPr>
              <a:t>Deadline: Friday 21st November 23:59PM</a:t>
            </a:r>
            <a:endParaRPr lang="en-GB">
              <a:latin typeface="Bookman Old Style"/>
              <a:ea typeface="Calibri"/>
              <a:cs typeface="Calibri"/>
            </a:endParaRPr>
          </a:p>
        </p:txBody>
      </p:sp>
    </p:spTree>
    <p:extLst>
      <p:ext uri="{BB962C8B-B14F-4D97-AF65-F5344CB8AC3E}">
        <p14:creationId xmlns:p14="http://schemas.microsoft.com/office/powerpoint/2010/main" val="366688468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8BD78ED-75E1-4879-B369-BC61F7C45E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0" name="Rectangle 9">
            <a:extLst>
              <a:ext uri="{FF2B5EF4-FFF2-40B4-BE49-F238E27FC236}">
                <a16:creationId xmlns:a16="http://schemas.microsoft.com/office/drawing/2014/main" id="{3D1E5586-8BB5-40F6-96C3-2E87DD7CE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3142B5-77A9-7555-63E1-80A087167AA0}"/>
              </a:ext>
            </a:extLst>
          </p:cNvPr>
          <p:cNvSpPr>
            <a:spLocks noGrp="1"/>
          </p:cNvSpPr>
          <p:nvPr>
            <p:ph type="title"/>
          </p:nvPr>
        </p:nvSpPr>
        <p:spPr>
          <a:xfrm>
            <a:off x="1993805" y="1354668"/>
            <a:ext cx="8204391" cy="2346475"/>
          </a:xfrm>
        </p:spPr>
        <p:txBody>
          <a:bodyPr vert="horz" lIns="91440" tIns="45720" rIns="91440" bIns="45720" rtlCol="0" anchor="b">
            <a:normAutofit/>
          </a:bodyPr>
          <a:lstStyle/>
          <a:p>
            <a:pPr algn="ctr"/>
            <a:r>
              <a:rPr lang="en-US" sz="6000"/>
              <a:t>Scientia Digitalis</a:t>
            </a:r>
          </a:p>
        </p:txBody>
      </p:sp>
      <p:sp>
        <p:nvSpPr>
          <p:cNvPr id="3" name="Content Placeholder 2">
            <a:extLst>
              <a:ext uri="{FF2B5EF4-FFF2-40B4-BE49-F238E27FC236}">
                <a16:creationId xmlns:a16="http://schemas.microsoft.com/office/drawing/2014/main" id="{438C651B-05D6-F0BF-ADD3-068B145378A8}"/>
              </a:ext>
            </a:extLst>
          </p:cNvPr>
          <p:cNvSpPr>
            <a:spLocks noGrp="1"/>
          </p:cNvSpPr>
          <p:nvPr>
            <p:ph idx="1"/>
          </p:nvPr>
        </p:nvSpPr>
        <p:spPr>
          <a:xfrm>
            <a:off x="2497137" y="3940629"/>
            <a:ext cx="7197726" cy="1240970"/>
          </a:xfrm>
        </p:spPr>
        <p:txBody>
          <a:bodyPr vert="horz" lIns="91440" tIns="45720" rIns="91440" bIns="45720" rtlCol="0" anchor="t">
            <a:normAutofit/>
          </a:bodyPr>
          <a:lstStyle/>
          <a:p>
            <a:pPr marL="0" indent="0" algn="ctr">
              <a:buNone/>
            </a:pPr>
            <a:r>
              <a:rPr lang="en-US" cap="all"/>
              <a:t> TOOLS AT YOUR FINGERTIPS</a:t>
            </a:r>
          </a:p>
        </p:txBody>
      </p:sp>
      <p:cxnSp>
        <p:nvCxnSpPr>
          <p:cNvPr id="12" name="Straight Connector 11">
            <a:extLst>
              <a:ext uri="{FF2B5EF4-FFF2-40B4-BE49-F238E27FC236}">
                <a16:creationId xmlns:a16="http://schemas.microsoft.com/office/drawing/2014/main" id="{8A832D40-B9E2-4CE7-9E0A-B35591EA2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3810000"/>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3497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52694-2297-FEF1-07EA-80D7DBD03F9A}"/>
              </a:ext>
            </a:extLst>
          </p:cNvPr>
          <p:cNvSpPr>
            <a:spLocks noGrp="1"/>
          </p:cNvSpPr>
          <p:nvPr>
            <p:ph type="title"/>
          </p:nvPr>
        </p:nvSpPr>
        <p:spPr/>
        <p:txBody>
          <a:bodyPr/>
          <a:lstStyle/>
          <a:p>
            <a:r>
              <a:rPr lang="en-GB"/>
              <a:t>Challenges</a:t>
            </a:r>
          </a:p>
        </p:txBody>
      </p:sp>
      <p:sp>
        <p:nvSpPr>
          <p:cNvPr id="3" name="Text Placeholder 2">
            <a:extLst>
              <a:ext uri="{FF2B5EF4-FFF2-40B4-BE49-F238E27FC236}">
                <a16:creationId xmlns:a16="http://schemas.microsoft.com/office/drawing/2014/main" id="{A2EF44F5-F2FF-6EA7-7F9B-F096FE380C7A}"/>
              </a:ext>
            </a:extLst>
          </p:cNvPr>
          <p:cNvSpPr>
            <a:spLocks noGrp="1"/>
          </p:cNvSpPr>
          <p:nvPr>
            <p:ph type="body" idx="1"/>
          </p:nvPr>
        </p:nvSpPr>
        <p:spPr/>
        <p:txBody>
          <a:bodyPr/>
          <a:lstStyle/>
          <a:p>
            <a:r>
              <a:rPr lang="en-GB"/>
              <a:t>Unequal access to Resources</a:t>
            </a:r>
          </a:p>
        </p:txBody>
      </p:sp>
      <p:sp>
        <p:nvSpPr>
          <p:cNvPr id="4" name="Text Placeholder 3">
            <a:extLst>
              <a:ext uri="{FF2B5EF4-FFF2-40B4-BE49-F238E27FC236}">
                <a16:creationId xmlns:a16="http://schemas.microsoft.com/office/drawing/2014/main" id="{35802025-BEC7-6338-A463-CE2773FC629C}"/>
              </a:ext>
            </a:extLst>
          </p:cNvPr>
          <p:cNvSpPr>
            <a:spLocks noGrp="1"/>
          </p:cNvSpPr>
          <p:nvPr>
            <p:ph type="body" sz="half" idx="15"/>
          </p:nvPr>
        </p:nvSpPr>
        <p:spPr/>
        <p:txBody>
          <a:bodyPr/>
          <a:lstStyle/>
          <a:p>
            <a:r>
              <a:rPr lang="en-GB"/>
              <a:t>High speed internet</a:t>
            </a:r>
          </a:p>
          <a:p>
            <a:r>
              <a:rPr lang="en-GB"/>
              <a:t>Safe, quiet place to study</a:t>
            </a:r>
            <a:endParaRPr lang="en-GB">
              <a:ea typeface="Calibri"/>
              <a:cs typeface="Calibri"/>
            </a:endParaRPr>
          </a:p>
          <a:p>
            <a:r>
              <a:rPr lang="en-GB">
                <a:ea typeface="Calibri"/>
                <a:cs typeface="Calibri"/>
              </a:rPr>
              <a:t>Time Management</a:t>
            </a:r>
          </a:p>
        </p:txBody>
      </p:sp>
      <p:sp>
        <p:nvSpPr>
          <p:cNvPr id="5" name="Text Placeholder 4">
            <a:extLst>
              <a:ext uri="{FF2B5EF4-FFF2-40B4-BE49-F238E27FC236}">
                <a16:creationId xmlns:a16="http://schemas.microsoft.com/office/drawing/2014/main" id="{8CC48C8F-77DA-F65D-6B74-A0C052C5F17D}"/>
              </a:ext>
            </a:extLst>
          </p:cNvPr>
          <p:cNvSpPr>
            <a:spLocks noGrp="1"/>
          </p:cNvSpPr>
          <p:nvPr>
            <p:ph type="body" sz="quarter" idx="3"/>
          </p:nvPr>
        </p:nvSpPr>
        <p:spPr/>
        <p:txBody>
          <a:bodyPr/>
          <a:lstStyle/>
          <a:p>
            <a:r>
              <a:rPr lang="en-GB"/>
              <a:t>Need for more than basic digital literacy</a:t>
            </a:r>
          </a:p>
        </p:txBody>
      </p:sp>
      <p:sp>
        <p:nvSpPr>
          <p:cNvPr id="6" name="Text Placeholder 5">
            <a:extLst>
              <a:ext uri="{FF2B5EF4-FFF2-40B4-BE49-F238E27FC236}">
                <a16:creationId xmlns:a16="http://schemas.microsoft.com/office/drawing/2014/main" id="{1CAB063A-000B-0BC6-94A5-8949282EDB17}"/>
              </a:ext>
            </a:extLst>
          </p:cNvPr>
          <p:cNvSpPr>
            <a:spLocks noGrp="1"/>
          </p:cNvSpPr>
          <p:nvPr>
            <p:ph type="body" sz="half" idx="16"/>
          </p:nvPr>
        </p:nvSpPr>
        <p:spPr/>
        <p:txBody>
          <a:bodyPr/>
          <a:lstStyle/>
          <a:p>
            <a:r>
              <a:rPr lang="en-GB"/>
              <a:t>Need to critically evaluate credibility</a:t>
            </a:r>
          </a:p>
        </p:txBody>
      </p:sp>
      <p:sp>
        <p:nvSpPr>
          <p:cNvPr id="7" name="Text Placeholder 6">
            <a:extLst>
              <a:ext uri="{FF2B5EF4-FFF2-40B4-BE49-F238E27FC236}">
                <a16:creationId xmlns:a16="http://schemas.microsoft.com/office/drawing/2014/main" id="{B2F41FAE-772E-AB2A-6FFB-01BC94762597}"/>
              </a:ext>
            </a:extLst>
          </p:cNvPr>
          <p:cNvSpPr>
            <a:spLocks noGrp="1"/>
          </p:cNvSpPr>
          <p:nvPr>
            <p:ph type="body" sz="quarter" idx="13"/>
          </p:nvPr>
        </p:nvSpPr>
        <p:spPr/>
        <p:txBody>
          <a:bodyPr/>
          <a:lstStyle/>
          <a:p>
            <a:r>
              <a:rPr lang="en-GB"/>
              <a:t>AI has the potential to erode</a:t>
            </a:r>
          </a:p>
        </p:txBody>
      </p:sp>
      <p:sp>
        <p:nvSpPr>
          <p:cNvPr id="8" name="Text Placeholder 7">
            <a:extLst>
              <a:ext uri="{FF2B5EF4-FFF2-40B4-BE49-F238E27FC236}">
                <a16:creationId xmlns:a16="http://schemas.microsoft.com/office/drawing/2014/main" id="{717FC267-74FD-6155-7EC0-058EB9CA6AFE}"/>
              </a:ext>
            </a:extLst>
          </p:cNvPr>
          <p:cNvSpPr>
            <a:spLocks noGrp="1"/>
          </p:cNvSpPr>
          <p:nvPr>
            <p:ph type="body" sz="half" idx="17"/>
          </p:nvPr>
        </p:nvSpPr>
        <p:spPr/>
        <p:txBody>
          <a:bodyPr/>
          <a:lstStyle/>
          <a:p>
            <a:r>
              <a:rPr lang="en-GB"/>
              <a:t>The ability to;</a:t>
            </a:r>
          </a:p>
          <a:p>
            <a:r>
              <a:rPr lang="en-GB"/>
              <a:t>Think critically,</a:t>
            </a:r>
          </a:p>
          <a:p>
            <a:r>
              <a:rPr lang="en-GB"/>
              <a:t>Solve problems independently,</a:t>
            </a:r>
          </a:p>
          <a:p>
            <a:r>
              <a:rPr lang="en-GB"/>
              <a:t>And use essential skills</a:t>
            </a:r>
          </a:p>
        </p:txBody>
      </p:sp>
    </p:spTree>
    <p:extLst>
      <p:ext uri="{BB962C8B-B14F-4D97-AF65-F5344CB8AC3E}">
        <p14:creationId xmlns:p14="http://schemas.microsoft.com/office/powerpoint/2010/main" val="2183357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406FD-BF42-755F-87FC-B710AA4BCC5D}"/>
              </a:ext>
            </a:extLst>
          </p:cNvPr>
          <p:cNvSpPr>
            <a:spLocks noGrp="1"/>
          </p:cNvSpPr>
          <p:nvPr>
            <p:ph type="title"/>
          </p:nvPr>
        </p:nvSpPr>
        <p:spPr/>
        <p:txBody>
          <a:bodyPr/>
          <a:lstStyle/>
          <a:p>
            <a:r>
              <a:rPr lang="en-GB"/>
              <a:t>Opportunities</a:t>
            </a:r>
          </a:p>
        </p:txBody>
      </p:sp>
      <p:sp>
        <p:nvSpPr>
          <p:cNvPr id="3" name="Text Placeholder 2">
            <a:extLst>
              <a:ext uri="{FF2B5EF4-FFF2-40B4-BE49-F238E27FC236}">
                <a16:creationId xmlns:a16="http://schemas.microsoft.com/office/drawing/2014/main" id="{13AE6590-BA86-B785-6E25-28A1F2B55C8B}"/>
              </a:ext>
            </a:extLst>
          </p:cNvPr>
          <p:cNvSpPr>
            <a:spLocks noGrp="1"/>
          </p:cNvSpPr>
          <p:nvPr>
            <p:ph type="body" idx="1"/>
          </p:nvPr>
        </p:nvSpPr>
        <p:spPr/>
        <p:txBody>
          <a:bodyPr/>
          <a:lstStyle/>
          <a:p>
            <a:r>
              <a:rPr lang="en-GB"/>
              <a:t>Professional Communication</a:t>
            </a:r>
          </a:p>
        </p:txBody>
      </p:sp>
      <p:sp>
        <p:nvSpPr>
          <p:cNvPr id="4" name="Text Placeholder 3">
            <a:extLst>
              <a:ext uri="{FF2B5EF4-FFF2-40B4-BE49-F238E27FC236}">
                <a16:creationId xmlns:a16="http://schemas.microsoft.com/office/drawing/2014/main" id="{23B2561B-14B2-7022-0057-4758D6B88A9B}"/>
              </a:ext>
            </a:extLst>
          </p:cNvPr>
          <p:cNvSpPr>
            <a:spLocks noGrp="1"/>
          </p:cNvSpPr>
          <p:nvPr>
            <p:ph type="body" sz="half" idx="15"/>
          </p:nvPr>
        </p:nvSpPr>
        <p:spPr/>
        <p:txBody>
          <a:bodyPr/>
          <a:lstStyle/>
          <a:p>
            <a:endParaRPr lang="en-GB"/>
          </a:p>
        </p:txBody>
      </p:sp>
      <p:sp>
        <p:nvSpPr>
          <p:cNvPr id="5" name="Text Placeholder 4">
            <a:extLst>
              <a:ext uri="{FF2B5EF4-FFF2-40B4-BE49-F238E27FC236}">
                <a16:creationId xmlns:a16="http://schemas.microsoft.com/office/drawing/2014/main" id="{E3F65E34-B90B-3B5C-A5C2-C7121F4D5E2A}"/>
              </a:ext>
            </a:extLst>
          </p:cNvPr>
          <p:cNvSpPr>
            <a:spLocks noGrp="1"/>
          </p:cNvSpPr>
          <p:nvPr>
            <p:ph type="body" sz="quarter" idx="3"/>
          </p:nvPr>
        </p:nvSpPr>
        <p:spPr/>
        <p:txBody>
          <a:bodyPr/>
          <a:lstStyle/>
          <a:p>
            <a:r>
              <a:rPr lang="en-GB"/>
              <a:t>Project Management</a:t>
            </a:r>
          </a:p>
        </p:txBody>
      </p:sp>
      <p:sp>
        <p:nvSpPr>
          <p:cNvPr id="6" name="Text Placeholder 5">
            <a:extLst>
              <a:ext uri="{FF2B5EF4-FFF2-40B4-BE49-F238E27FC236}">
                <a16:creationId xmlns:a16="http://schemas.microsoft.com/office/drawing/2014/main" id="{939DEC4F-5F63-A9F7-B683-BADE4DB7BEE1}"/>
              </a:ext>
            </a:extLst>
          </p:cNvPr>
          <p:cNvSpPr>
            <a:spLocks noGrp="1"/>
          </p:cNvSpPr>
          <p:nvPr>
            <p:ph type="body" sz="half" idx="16"/>
          </p:nvPr>
        </p:nvSpPr>
        <p:spPr/>
        <p:txBody>
          <a:bodyPr/>
          <a:lstStyle/>
          <a:p>
            <a:endParaRPr lang="en-GB"/>
          </a:p>
        </p:txBody>
      </p:sp>
      <p:sp>
        <p:nvSpPr>
          <p:cNvPr id="7" name="Text Placeholder 6">
            <a:extLst>
              <a:ext uri="{FF2B5EF4-FFF2-40B4-BE49-F238E27FC236}">
                <a16:creationId xmlns:a16="http://schemas.microsoft.com/office/drawing/2014/main" id="{8441387D-F758-0525-F127-45C9AE5E76A1}"/>
              </a:ext>
            </a:extLst>
          </p:cNvPr>
          <p:cNvSpPr>
            <a:spLocks noGrp="1"/>
          </p:cNvSpPr>
          <p:nvPr>
            <p:ph type="body" sz="quarter" idx="13"/>
          </p:nvPr>
        </p:nvSpPr>
        <p:spPr>
          <a:xfrm>
            <a:off x="7492093" y="2090057"/>
            <a:ext cx="2932113" cy="576262"/>
          </a:xfrm>
        </p:spPr>
        <p:txBody>
          <a:bodyPr/>
          <a:lstStyle/>
          <a:p>
            <a:r>
              <a:rPr lang="en-GB"/>
              <a:t>Digital content Creation</a:t>
            </a:r>
          </a:p>
        </p:txBody>
      </p:sp>
      <p:sp>
        <p:nvSpPr>
          <p:cNvPr id="8" name="Text Placeholder 7">
            <a:extLst>
              <a:ext uri="{FF2B5EF4-FFF2-40B4-BE49-F238E27FC236}">
                <a16:creationId xmlns:a16="http://schemas.microsoft.com/office/drawing/2014/main" id="{33243B46-97C7-D048-5106-FBC1E197EAE0}"/>
              </a:ext>
            </a:extLst>
          </p:cNvPr>
          <p:cNvSpPr>
            <a:spLocks noGrp="1"/>
          </p:cNvSpPr>
          <p:nvPr>
            <p:ph type="body" sz="half" idx="17"/>
          </p:nvPr>
        </p:nvSpPr>
        <p:spPr/>
        <p:txBody>
          <a:bodyPr/>
          <a:lstStyle/>
          <a:p>
            <a:endParaRPr lang="en-GB"/>
          </a:p>
        </p:txBody>
      </p:sp>
      <p:pic>
        <p:nvPicPr>
          <p:cNvPr id="9" name="Picture 8" descr="A person sitting at a desk using a computer&#10;&#10;AI-generated content may be incorrect.">
            <a:extLst>
              <a:ext uri="{FF2B5EF4-FFF2-40B4-BE49-F238E27FC236}">
                <a16:creationId xmlns:a16="http://schemas.microsoft.com/office/drawing/2014/main" id="{5BF11E54-26A7-ED19-3E2D-DD040BA9D27B}"/>
              </a:ext>
            </a:extLst>
          </p:cNvPr>
          <p:cNvPicPr>
            <a:picLocks noChangeAspect="1"/>
          </p:cNvPicPr>
          <p:nvPr/>
        </p:nvPicPr>
        <p:blipFill>
          <a:blip r:embed="rId2"/>
          <a:srcRect l="26162" t="31349" r="38501" b="14875"/>
          <a:stretch>
            <a:fillRect/>
          </a:stretch>
        </p:blipFill>
        <p:spPr>
          <a:xfrm>
            <a:off x="238162" y="2809995"/>
            <a:ext cx="3635147" cy="368793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11" name="Picture 10" descr="A group of people sitting at a table&#10;&#10;AI-generated content may be incorrect.">
            <a:extLst>
              <a:ext uri="{FF2B5EF4-FFF2-40B4-BE49-F238E27FC236}">
                <a16:creationId xmlns:a16="http://schemas.microsoft.com/office/drawing/2014/main" id="{75C1ACFD-8185-B562-5356-D1C321E73F00}"/>
              </a:ext>
            </a:extLst>
          </p:cNvPr>
          <p:cNvPicPr>
            <a:picLocks noChangeAspect="1"/>
          </p:cNvPicPr>
          <p:nvPr/>
        </p:nvPicPr>
        <p:blipFill>
          <a:blip r:embed="rId3"/>
          <a:srcRect l="47877" t="37750" r="18700" b="7870"/>
          <a:stretch>
            <a:fillRect/>
          </a:stretch>
        </p:blipFill>
        <p:spPr>
          <a:xfrm>
            <a:off x="5464664" y="1332316"/>
            <a:ext cx="3493775" cy="3729402"/>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Picture 11" descr="A close up of a identification card&#10;&#10;AI-generated content may be incorrect.">
            <a:extLst>
              <a:ext uri="{FF2B5EF4-FFF2-40B4-BE49-F238E27FC236}">
                <a16:creationId xmlns:a16="http://schemas.microsoft.com/office/drawing/2014/main" id="{EA1FEF83-6DAB-5BA4-AC7E-B5058E92E7BC}"/>
              </a:ext>
            </a:extLst>
          </p:cNvPr>
          <p:cNvPicPr>
            <a:picLocks noChangeAspect="1"/>
          </p:cNvPicPr>
          <p:nvPr/>
        </p:nvPicPr>
        <p:blipFill>
          <a:blip r:embed="rId4"/>
          <a:stretch>
            <a:fillRect/>
          </a:stretch>
        </p:blipFill>
        <p:spPr>
          <a:xfrm rot="5400000">
            <a:off x="7708447" y="2756624"/>
            <a:ext cx="3714750" cy="3807645"/>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60772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45FA9-A202-2237-5126-2C5FE3B97158}"/>
              </a:ext>
            </a:extLst>
          </p:cNvPr>
          <p:cNvSpPr>
            <a:spLocks noGrp="1"/>
          </p:cNvSpPr>
          <p:nvPr>
            <p:ph type="title"/>
          </p:nvPr>
        </p:nvSpPr>
        <p:spPr>
          <a:xfrm>
            <a:off x="650668" y="629266"/>
            <a:ext cx="4802031" cy="1641986"/>
          </a:xfrm>
        </p:spPr>
        <p:txBody>
          <a:bodyPr>
            <a:normAutofit/>
          </a:bodyPr>
          <a:lstStyle/>
          <a:p>
            <a:r>
              <a:rPr lang="en-GB"/>
              <a:t>The wealth of information</a:t>
            </a:r>
          </a:p>
        </p:txBody>
      </p:sp>
      <p:sp>
        <p:nvSpPr>
          <p:cNvPr id="19" name="Content Placeholder 2">
            <a:extLst>
              <a:ext uri="{FF2B5EF4-FFF2-40B4-BE49-F238E27FC236}">
                <a16:creationId xmlns:a16="http://schemas.microsoft.com/office/drawing/2014/main" id="{A073E78C-065A-4C46-9388-7E56367F9C8B}"/>
              </a:ext>
            </a:extLst>
          </p:cNvPr>
          <p:cNvSpPr>
            <a:spLocks noGrp="1"/>
          </p:cNvSpPr>
          <p:nvPr>
            <p:ph idx="1"/>
          </p:nvPr>
        </p:nvSpPr>
        <p:spPr>
          <a:xfrm>
            <a:off x="650668" y="2438400"/>
            <a:ext cx="4802031" cy="3809999"/>
          </a:xfrm>
        </p:spPr>
        <p:txBody>
          <a:bodyPr vert="horz" lIns="91440" tIns="45720" rIns="91440" bIns="45720" rtlCol="0">
            <a:normAutofit/>
          </a:bodyPr>
          <a:lstStyle/>
          <a:p>
            <a:r>
              <a:rPr lang="en-GB"/>
              <a:t>Research assists Planning</a:t>
            </a:r>
          </a:p>
          <a:p>
            <a:r>
              <a:rPr lang="en-GB"/>
              <a:t>Data assists Prediction</a:t>
            </a:r>
          </a:p>
          <a:p>
            <a:r>
              <a:rPr lang="en-GB"/>
              <a:t>Ability assists Time Management</a:t>
            </a:r>
          </a:p>
          <a:p>
            <a:r>
              <a:rPr lang="en-GB"/>
              <a:t>AI assists The Human Intellect</a:t>
            </a:r>
          </a:p>
          <a:p>
            <a:r>
              <a:rPr lang="en-GB"/>
              <a:t>Understanding assists Visualisation</a:t>
            </a:r>
          </a:p>
        </p:txBody>
      </p:sp>
      <p:pic>
        <p:nvPicPr>
          <p:cNvPr id="17" name="Picture 16" descr="Magnifying glass showing decling performance">
            <a:extLst>
              <a:ext uri="{FF2B5EF4-FFF2-40B4-BE49-F238E27FC236}">
                <a16:creationId xmlns:a16="http://schemas.microsoft.com/office/drawing/2014/main" id="{4077EB08-B073-172C-EEA2-BD777820D40A}"/>
              </a:ext>
            </a:extLst>
          </p:cNvPr>
          <p:cNvPicPr>
            <a:picLocks noChangeAspect="1"/>
          </p:cNvPicPr>
          <p:nvPr/>
        </p:nvPicPr>
        <p:blipFill>
          <a:blip r:embed="rId3"/>
          <a:srcRect l="22354" r="18414" b="-3"/>
          <a:stretch>
            <a:fillRect/>
          </a:stretch>
        </p:blipFill>
        <p:spPr>
          <a:xfrm>
            <a:off x="5666644" y="10"/>
            <a:ext cx="6094412" cy="6857990"/>
          </a:xfrm>
          <a:prstGeom prst="rect">
            <a:avLst/>
          </a:prstGeom>
        </p:spPr>
      </p:pic>
    </p:spTree>
    <p:extLst>
      <p:ext uri="{BB962C8B-B14F-4D97-AF65-F5344CB8AC3E}">
        <p14:creationId xmlns:p14="http://schemas.microsoft.com/office/powerpoint/2010/main" val="1695594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75666-7A6B-A8AA-5497-99251115ADE0}"/>
              </a:ext>
            </a:extLst>
          </p:cNvPr>
          <p:cNvSpPr>
            <a:spLocks noGrp="1"/>
          </p:cNvSpPr>
          <p:nvPr>
            <p:ph type="title"/>
          </p:nvPr>
        </p:nvSpPr>
        <p:spPr/>
        <p:txBody>
          <a:bodyPr/>
          <a:lstStyle/>
          <a:p>
            <a:r>
              <a:rPr lang="en-GB">
                <a:ea typeface="Calibri Light"/>
                <a:cs typeface="Calibri Light"/>
              </a:rPr>
              <a:t>MY PERSONAL JOURNEY</a:t>
            </a:r>
            <a:endParaRPr lang="en-GB"/>
          </a:p>
        </p:txBody>
      </p:sp>
      <p:sp>
        <p:nvSpPr>
          <p:cNvPr id="3" name="Content Placeholder 2">
            <a:extLst>
              <a:ext uri="{FF2B5EF4-FFF2-40B4-BE49-F238E27FC236}">
                <a16:creationId xmlns:a16="http://schemas.microsoft.com/office/drawing/2014/main" id="{90F83B85-F745-426E-03AD-8C6A5B709167}"/>
              </a:ext>
            </a:extLst>
          </p:cNvPr>
          <p:cNvSpPr>
            <a:spLocks noGrp="1"/>
          </p:cNvSpPr>
          <p:nvPr>
            <p:ph idx="1"/>
          </p:nvPr>
        </p:nvSpPr>
        <p:spPr/>
        <p:txBody>
          <a:bodyPr>
            <a:normAutofit/>
          </a:bodyPr>
          <a:lstStyle/>
          <a:p>
            <a:r>
              <a:rPr lang="en-GB" sz="2800">
                <a:ea typeface="Calibri"/>
                <a:cs typeface="Calibri"/>
              </a:rPr>
              <a:t>GETTING THE BASICS WAS A STRUGGLE</a:t>
            </a:r>
          </a:p>
          <a:p>
            <a:pPr>
              <a:buClr>
                <a:srgbClr val="FFFFFF"/>
              </a:buClr>
            </a:pPr>
            <a:r>
              <a:rPr lang="en-GB" sz="2800">
                <a:ea typeface="Calibri"/>
                <a:cs typeface="Calibri"/>
              </a:rPr>
              <a:t>THE MORE I LEARNED THE MORE I ENJOYED</a:t>
            </a:r>
          </a:p>
          <a:p>
            <a:pPr>
              <a:buClr>
                <a:srgbClr val="FFFFFF"/>
              </a:buClr>
            </a:pPr>
            <a:r>
              <a:rPr lang="en-GB" sz="2800">
                <a:ea typeface="Calibri"/>
                <a:cs typeface="Calibri"/>
              </a:rPr>
              <a:t>I WENT OFF ON TANGENTS TO DISCOVER WHAT I MIGHT NEED</a:t>
            </a:r>
          </a:p>
          <a:p>
            <a:pPr>
              <a:buClr>
                <a:srgbClr val="FFFFFF"/>
              </a:buClr>
            </a:pPr>
            <a:r>
              <a:rPr lang="en-GB" sz="2800">
                <a:ea typeface="Calibri"/>
                <a:cs typeface="Calibri"/>
              </a:rPr>
              <a:t>THE LIBRARY WAS THE MOST DIFFICULT TO NAVIGATE</a:t>
            </a:r>
          </a:p>
          <a:p>
            <a:pPr>
              <a:buClr>
                <a:srgbClr val="FFFFFF"/>
              </a:buClr>
            </a:pPr>
            <a:r>
              <a:rPr lang="en-GB" sz="2800">
                <a:ea typeface="Calibri"/>
                <a:cs typeface="Calibri"/>
              </a:rPr>
              <a:t>THE EASIEST THE POWERPOINT AS I AM CREATIVE</a:t>
            </a:r>
          </a:p>
          <a:p>
            <a:pPr>
              <a:buClr>
                <a:srgbClr val="FFFFFF"/>
              </a:buClr>
            </a:pPr>
            <a:r>
              <a:rPr lang="en-GB" sz="2800">
                <a:ea typeface="Calibri"/>
                <a:cs typeface="Calibri"/>
              </a:rPr>
              <a:t>FEW IT PROBLEMS BUT HELP WAS ALWAYS AVAILABLE </a:t>
            </a:r>
          </a:p>
        </p:txBody>
      </p:sp>
    </p:spTree>
    <p:extLst>
      <p:ext uri="{BB962C8B-B14F-4D97-AF65-F5344CB8AC3E}">
        <p14:creationId xmlns:p14="http://schemas.microsoft.com/office/powerpoint/2010/main" val="16579432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8" name="Freeform: Shape 37">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itle 1">
            <a:extLst>
              <a:ext uri="{FF2B5EF4-FFF2-40B4-BE49-F238E27FC236}">
                <a16:creationId xmlns:a16="http://schemas.microsoft.com/office/drawing/2014/main" id="{28405AF6-2A12-9306-B5CB-977737EC9C41}"/>
              </a:ext>
            </a:extLst>
          </p:cNvPr>
          <p:cNvSpPr>
            <a:spLocks noGrp="1"/>
          </p:cNvSpPr>
          <p:nvPr>
            <p:ph type="title"/>
          </p:nvPr>
        </p:nvSpPr>
        <p:spPr>
          <a:xfrm>
            <a:off x="685801" y="500743"/>
            <a:ext cx="7402285" cy="1360714"/>
          </a:xfrm>
        </p:spPr>
        <p:txBody>
          <a:bodyPr>
            <a:normAutofit/>
          </a:bodyPr>
          <a:lstStyle/>
          <a:p>
            <a:r>
              <a:rPr lang="en-US"/>
              <a:t>CONCLUSION</a:t>
            </a:r>
          </a:p>
        </p:txBody>
      </p:sp>
      <p:sp>
        <p:nvSpPr>
          <p:cNvPr id="33" name="Content Placeholder 2">
            <a:extLst>
              <a:ext uri="{FF2B5EF4-FFF2-40B4-BE49-F238E27FC236}">
                <a16:creationId xmlns:a16="http://schemas.microsoft.com/office/drawing/2014/main" id="{F34180C9-4EF5-FC88-C3CE-A1859178CE6C}"/>
              </a:ext>
            </a:extLst>
          </p:cNvPr>
          <p:cNvSpPr>
            <a:spLocks noGrp="1"/>
          </p:cNvSpPr>
          <p:nvPr>
            <p:ph idx="1"/>
          </p:nvPr>
        </p:nvSpPr>
        <p:spPr>
          <a:xfrm>
            <a:off x="685801" y="1861457"/>
            <a:ext cx="7402285" cy="3392110"/>
          </a:xfrm>
        </p:spPr>
        <p:txBody>
          <a:bodyPr vert="horz" lIns="91440" tIns="45720" rIns="91440" bIns="45720" rtlCol="0">
            <a:normAutofit/>
          </a:bodyPr>
          <a:lstStyle/>
          <a:p>
            <a:r>
              <a:rPr lang="en-US">
                <a:ea typeface="Calibri"/>
                <a:cs typeface="Calibri"/>
              </a:rPr>
              <a:t>AS YOU DEVELOP THE DIGITAL SKILLS, THAT ARE NECESSARY, TO TAKE YOU CONFIDENTLY, INTO THE RAPIDLY EVOLVING DIGITAL ERA, YOU WILL FIND, THAT AS YOU PRESENT,  YOUR NEWLY FOUND SKILLS TO OTHERS,  THAT THIS PROCESS WILL CLARIFY YOUR OWN UNDERSTANDING, AND SOLIDIFY THOSE SKILLS.</a:t>
            </a:r>
          </a:p>
          <a:p>
            <a:pPr>
              <a:buClr>
                <a:srgbClr val="FFFFFF"/>
              </a:buClr>
            </a:pPr>
            <a:endParaRPr lang="en-US">
              <a:ea typeface="Calibri"/>
              <a:cs typeface="Calibri"/>
            </a:endParaRPr>
          </a:p>
        </p:txBody>
      </p:sp>
      <p:sp>
        <p:nvSpPr>
          <p:cNvPr id="19" name="Footer Placeholder 4">
            <a:extLst>
              <a:ext uri="{FF2B5EF4-FFF2-40B4-BE49-F238E27FC236}">
                <a16:creationId xmlns:a16="http://schemas.microsoft.com/office/drawing/2014/main" id="{9F718CC0-80A2-68D6-1718-FD26B150FDDE}"/>
              </a:ext>
            </a:extLst>
          </p:cNvPr>
          <p:cNvSpPr>
            <a:spLocks noGrp="1"/>
          </p:cNvSpPr>
          <p:nvPr>
            <p:ph type="ftr" sz="quarter" idx="11"/>
          </p:nvPr>
        </p:nvSpPr>
        <p:spPr>
          <a:xfrm>
            <a:off x="685801" y="5870575"/>
            <a:ext cx="7402286" cy="377825"/>
          </a:xfrm>
        </p:spPr>
        <p:txBody>
          <a:bodyPr>
            <a:normAutofit/>
          </a:bodyPr>
          <a:lstStyle/>
          <a:p>
            <a:pPr>
              <a:lnSpc>
                <a:spcPct val="90000"/>
              </a:lnSpc>
              <a:spcAft>
                <a:spcPts val="600"/>
              </a:spcAft>
            </a:pPr>
            <a:r>
              <a:rPr lang="en-US" sz="700"/>
              <a:t>
              </a:t>
            </a:r>
          </a:p>
        </p:txBody>
      </p:sp>
      <p:sp>
        <p:nvSpPr>
          <p:cNvPr id="17" name="Date Placeholder 3">
            <a:extLst>
              <a:ext uri="{FF2B5EF4-FFF2-40B4-BE49-F238E27FC236}">
                <a16:creationId xmlns:a16="http://schemas.microsoft.com/office/drawing/2014/main" id="{E053D8A5-7B5C-AEB5-E4B5-54CBDD8BBCD3}"/>
              </a:ext>
            </a:extLst>
          </p:cNvPr>
          <p:cNvSpPr>
            <a:spLocks noGrp="1"/>
          </p:cNvSpPr>
          <p:nvPr>
            <p:ph type="dt" sz="half" idx="10"/>
          </p:nvPr>
        </p:nvSpPr>
        <p:spPr>
          <a:xfrm>
            <a:off x="9278634" y="5870575"/>
            <a:ext cx="1600200" cy="377825"/>
          </a:xfrm>
        </p:spPr>
        <p:txBody>
          <a:bodyPr>
            <a:normAutofit/>
          </a:bodyPr>
          <a:lstStyle/>
          <a:p>
            <a:pPr>
              <a:spcAft>
                <a:spcPts val="600"/>
              </a:spcAft>
            </a:pPr>
            <a:fld id="{8600B791-0DBB-4AFE-B793-7C5C931C171B}" type="datetime1">
              <a:rPr lang="en-US">
                <a:solidFill>
                  <a:schemeClr val="bg1"/>
                </a:solidFill>
              </a:rPr>
              <a:pPr>
                <a:spcAft>
                  <a:spcPts val="600"/>
                </a:spcAft>
              </a:pPr>
              <a:t>11/24/2025</a:t>
            </a:fld>
            <a:endParaRPr lang="en-US">
              <a:solidFill>
                <a:schemeClr val="bg1"/>
              </a:solidFill>
            </a:endParaRPr>
          </a:p>
        </p:txBody>
      </p:sp>
      <p:sp>
        <p:nvSpPr>
          <p:cNvPr id="21" name="Slide Number Placeholder 5">
            <a:extLst>
              <a:ext uri="{FF2B5EF4-FFF2-40B4-BE49-F238E27FC236}">
                <a16:creationId xmlns:a16="http://schemas.microsoft.com/office/drawing/2014/main" id="{7F3DE971-04E9-DEB2-4C16-3A5FB19F727E}"/>
              </a:ext>
            </a:extLst>
          </p:cNvPr>
          <p:cNvSpPr>
            <a:spLocks noGrp="1"/>
          </p:cNvSpPr>
          <p:nvPr>
            <p:ph type="sldNum" sz="quarter" idx="12"/>
          </p:nvPr>
        </p:nvSpPr>
        <p:spPr>
          <a:xfrm>
            <a:off x="10955034" y="5870575"/>
            <a:ext cx="551167" cy="377825"/>
          </a:xfrm>
        </p:spPr>
        <p:txBody>
          <a:bodyPr>
            <a:normAutofit/>
          </a:bodyPr>
          <a:lstStyle/>
          <a:p>
            <a:pPr>
              <a:spcAft>
                <a:spcPts val="600"/>
              </a:spcAft>
            </a:pPr>
            <a:fld id="{196A61CA-0502-4EE4-9724-96EA822543E5}" type="slidenum">
              <a:rPr lang="en-US">
                <a:solidFill>
                  <a:schemeClr val="bg1"/>
                </a:solidFill>
              </a:rPr>
              <a:pPr>
                <a:spcAft>
                  <a:spcPts val="600"/>
                </a:spcAft>
              </a:pPr>
              <a:t>7</a:t>
            </a:fld>
            <a:endParaRPr lang="en-US">
              <a:solidFill>
                <a:schemeClr val="bg1"/>
              </a:solidFill>
            </a:endParaRPr>
          </a:p>
        </p:txBody>
      </p:sp>
    </p:spTree>
    <p:extLst>
      <p:ext uri="{BB962C8B-B14F-4D97-AF65-F5344CB8AC3E}">
        <p14:creationId xmlns:p14="http://schemas.microsoft.com/office/powerpoint/2010/main" val="560703705"/>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1"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5788D39E-EAF9-434A-B639-6C4D02828849}">
  <we:reference id="WA200005566" version="3.0.0.3" store="en-US" storeType="omex"/>
  <we:alternateReferences>
    <we:reference id="WA200005566" version="3.0.0.3"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0</TotalTime>
  <Words>233</Words>
  <Application>Microsoft Office PowerPoint</Application>
  <PresentationFormat>Widescreen</PresentationFormat>
  <Paragraphs>38</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Bookman Old Style</vt:lpstr>
      <vt:lpstr>Calibri</vt:lpstr>
      <vt:lpstr>Calibri Light</vt:lpstr>
      <vt:lpstr>Segoe UI</vt:lpstr>
      <vt:lpstr>Celestial</vt:lpstr>
      <vt:lpstr>To reflect</vt:lpstr>
      <vt:lpstr>Scientia Digitalis</vt:lpstr>
      <vt:lpstr>Challenges</vt:lpstr>
      <vt:lpstr>Opportunities</vt:lpstr>
      <vt:lpstr>The wealth of information</vt:lpstr>
      <vt:lpstr>MY PERSONAL JOURNEY</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Scott James</dc:creator>
  <cp:lastModifiedBy>Scott James</cp:lastModifiedBy>
  <cp:revision>4</cp:revision>
  <dcterms:created xsi:type="dcterms:W3CDTF">2013-07-15T20:26:40Z</dcterms:created>
  <dcterms:modified xsi:type="dcterms:W3CDTF">2025-11-24T17:25:31Z</dcterms:modified>
</cp:coreProperties>
</file>