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6"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5D223-5ADB-A0FC-F099-9B6B3FD462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3E3F709-3B4C-5055-92DD-9B7A84D862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85C9A2D-8958-AE82-06AD-7A292034E952}"/>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5" name="Footer Placeholder 4">
            <a:extLst>
              <a:ext uri="{FF2B5EF4-FFF2-40B4-BE49-F238E27FC236}">
                <a16:creationId xmlns:a16="http://schemas.microsoft.com/office/drawing/2014/main" id="{E78B1450-77C8-0B1E-7145-80E5C0590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384C1-A314-566B-268B-EF6E39983F7E}"/>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4284957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6931-5D5E-C342-F0AB-CAA3DD2DD9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0C83AB3-DAB4-57DC-A0F2-E3AC9FEC4E5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872728-7AFF-02CA-434F-7D300E29D16A}"/>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5" name="Footer Placeholder 4">
            <a:extLst>
              <a:ext uri="{FF2B5EF4-FFF2-40B4-BE49-F238E27FC236}">
                <a16:creationId xmlns:a16="http://schemas.microsoft.com/office/drawing/2014/main" id="{9085C9AA-9EEA-AEA5-4693-EAA7DA043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D853B-F358-849B-3C0A-EBB99E061D7F}"/>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1061276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0992F-677A-27B1-463D-8DC03E1D72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5AC5A35-8107-918F-7FC7-37225888CA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07A835-02FD-0255-6C38-E95862B7A26D}"/>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5" name="Footer Placeholder 4">
            <a:extLst>
              <a:ext uri="{FF2B5EF4-FFF2-40B4-BE49-F238E27FC236}">
                <a16:creationId xmlns:a16="http://schemas.microsoft.com/office/drawing/2014/main" id="{986FD315-7905-D862-DA7A-5C9B7C2BEF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3B5E65-9BEE-2591-7F44-6C0C13C61D36}"/>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3678266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9CC3-770F-EF86-0C7D-86097033CE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04BD150-8E06-2DA4-0F42-E308038F53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F3D5582-F714-F925-518C-DA052E275A8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D7116B-308F-9DD9-1FBE-415BEA6D0AAD}"/>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6" name="Footer Placeholder 5">
            <a:extLst>
              <a:ext uri="{FF2B5EF4-FFF2-40B4-BE49-F238E27FC236}">
                <a16:creationId xmlns:a16="http://schemas.microsoft.com/office/drawing/2014/main" id="{FFDEBCAB-0EDA-B79F-DF48-111AA7A98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575F23-E46E-6C15-A4F0-C031445C8519}"/>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812029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A18EE-D33B-8A4C-30D9-F643B242860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CB661D9-FA0A-A334-F26E-DF227E0AAE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8D0313D-5502-BD70-0CDF-55CA100974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930C59-EF30-B6F5-C24E-5490C12158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6471B4-260E-53BA-606D-13D17CAA68E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EF9755B-A4ED-E333-F627-68CB1F859AAA}"/>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8" name="Footer Placeholder 7">
            <a:extLst>
              <a:ext uri="{FF2B5EF4-FFF2-40B4-BE49-F238E27FC236}">
                <a16:creationId xmlns:a16="http://schemas.microsoft.com/office/drawing/2014/main" id="{2C81306B-B2B9-99EB-C97C-0BE8DD038B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AE5EB4-71BB-9B98-22F9-B0B3144D46E2}"/>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1588809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77D5A-DF99-F87F-627B-CFA007BC64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36F914D-2F04-F292-B021-0F834EC4DBD0}"/>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4" name="Footer Placeholder 3">
            <a:extLst>
              <a:ext uri="{FF2B5EF4-FFF2-40B4-BE49-F238E27FC236}">
                <a16:creationId xmlns:a16="http://schemas.microsoft.com/office/drawing/2014/main" id="{BD9998A8-FDC7-81A7-44A4-4C218A691F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F8294-BF8C-E241-D8C2-37E530A2A3CD}"/>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125559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2DE9E0-269C-5670-F235-F6556C9F2217}"/>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3" name="Footer Placeholder 2">
            <a:extLst>
              <a:ext uri="{FF2B5EF4-FFF2-40B4-BE49-F238E27FC236}">
                <a16:creationId xmlns:a16="http://schemas.microsoft.com/office/drawing/2014/main" id="{39A3481E-DC92-3856-5C14-303BB8E80B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FB2BD9-6573-EEB1-FC90-9F7CA046C963}"/>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1410008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DB385-30EF-892F-760D-77578560E0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D607729-B636-549E-29AA-9A12333732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1DC1B66-5332-2733-CFF7-FED5C2865E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5A0532-825D-313A-B1F9-188508C1AE40}"/>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6" name="Footer Placeholder 5">
            <a:extLst>
              <a:ext uri="{FF2B5EF4-FFF2-40B4-BE49-F238E27FC236}">
                <a16:creationId xmlns:a16="http://schemas.microsoft.com/office/drawing/2014/main" id="{478A0829-084B-B2CD-515C-1517E954D4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17592-001C-2699-0522-9442C9721DE9}"/>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4167385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19A4-45F4-4B5E-CE0B-333A541A84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ACD06B3-ADFB-BF15-B47D-32723A56B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8456C-350E-9C33-83BB-41E4C07973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85453F-53D8-555E-D586-89FCE6DC3842}"/>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6" name="Footer Placeholder 5">
            <a:extLst>
              <a:ext uri="{FF2B5EF4-FFF2-40B4-BE49-F238E27FC236}">
                <a16:creationId xmlns:a16="http://schemas.microsoft.com/office/drawing/2014/main" id="{92BDB655-0B47-F568-3D30-D464EAA328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F70193-E1C0-EC03-6F07-AC15EF3DD7E8}"/>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492135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A1A5B-8892-45C6-B027-CD4B372ED1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7A5772A-A774-FC6F-937F-E9F42DEADE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93B8D8-3D6A-8819-D2B4-0C1CB115D9C8}"/>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5" name="Footer Placeholder 4">
            <a:extLst>
              <a:ext uri="{FF2B5EF4-FFF2-40B4-BE49-F238E27FC236}">
                <a16:creationId xmlns:a16="http://schemas.microsoft.com/office/drawing/2014/main" id="{9CA53127-44FF-8C24-62BF-22082BB754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7AC632-E803-DDF9-113E-7F067F08D5BF}"/>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2730584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5B4E48-0C65-0882-D450-3781E6DADB7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F21F5C6-A7D7-115E-AEE5-34029B973A4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4DDDE7-18D7-DC3D-378F-D84290313FB6}"/>
              </a:ext>
            </a:extLst>
          </p:cNvPr>
          <p:cNvSpPr>
            <a:spLocks noGrp="1"/>
          </p:cNvSpPr>
          <p:nvPr>
            <p:ph type="dt" sz="half" idx="10"/>
          </p:nvPr>
        </p:nvSpPr>
        <p:spPr/>
        <p:txBody>
          <a:bodyPr/>
          <a:lstStyle/>
          <a:p>
            <a:fld id="{50DB659A-9BDF-4A59-B2D9-C8720BAE1EE3}" type="datetimeFigureOut">
              <a:rPr lang="en-GB" smtClean="0"/>
              <a:t>14/06/2026</a:t>
            </a:fld>
            <a:endParaRPr lang="en-GB"/>
          </a:p>
        </p:txBody>
      </p:sp>
      <p:sp>
        <p:nvSpPr>
          <p:cNvPr id="5" name="Footer Placeholder 4">
            <a:extLst>
              <a:ext uri="{FF2B5EF4-FFF2-40B4-BE49-F238E27FC236}">
                <a16:creationId xmlns:a16="http://schemas.microsoft.com/office/drawing/2014/main" id="{FE8D4906-56DD-094E-CD29-034B7FAE4E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99A87-7FD6-789C-D886-03768BBDFA66}"/>
              </a:ext>
            </a:extLst>
          </p:cNvPr>
          <p:cNvSpPr>
            <a:spLocks noGrp="1"/>
          </p:cNvSpPr>
          <p:nvPr>
            <p:ph type="sldNum" sz="quarter" idx="12"/>
          </p:nvPr>
        </p:nvSpPr>
        <p:spPr/>
        <p:txBody>
          <a:bodyPr/>
          <a:lstStyle/>
          <a:p>
            <a:fld id="{FDC54F95-37AA-465C-A397-C09AB381EA26}" type="slidenum">
              <a:rPr lang="en-GB" smtClean="0"/>
              <a:t>‹#›</a:t>
            </a:fld>
            <a:endParaRPr lang="en-GB"/>
          </a:p>
        </p:txBody>
      </p:sp>
    </p:spTree>
    <p:extLst>
      <p:ext uri="{BB962C8B-B14F-4D97-AF65-F5344CB8AC3E}">
        <p14:creationId xmlns:p14="http://schemas.microsoft.com/office/powerpoint/2010/main" val="2361424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8958B4-D0CD-AC0A-728D-7FC2450644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FE04735-763F-284F-0214-6487771E71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966C6F-27DD-0D86-A4FE-18D5ABD432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0DB659A-9BDF-4A59-B2D9-C8720BAE1EE3}" type="datetimeFigureOut">
              <a:rPr lang="en-GB" smtClean="0"/>
              <a:t>14/06/2026</a:t>
            </a:fld>
            <a:endParaRPr lang="en-GB"/>
          </a:p>
        </p:txBody>
      </p:sp>
      <p:sp>
        <p:nvSpPr>
          <p:cNvPr id="5" name="Footer Placeholder 4">
            <a:extLst>
              <a:ext uri="{FF2B5EF4-FFF2-40B4-BE49-F238E27FC236}">
                <a16:creationId xmlns:a16="http://schemas.microsoft.com/office/drawing/2014/main" id="{5F6F76D3-D1CD-5430-A167-F3F1EC683C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07798F-A3D9-3045-C8F7-234DC31CF4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C54F95-37AA-465C-A397-C09AB381EA26}" type="slidenum">
              <a:rPr lang="en-GB" smtClean="0"/>
              <a:t>‹#›</a:t>
            </a:fld>
            <a:endParaRPr lang="en-GB"/>
          </a:p>
        </p:txBody>
      </p:sp>
    </p:spTree>
    <p:extLst>
      <p:ext uri="{BB962C8B-B14F-4D97-AF65-F5344CB8AC3E}">
        <p14:creationId xmlns:p14="http://schemas.microsoft.com/office/powerpoint/2010/main" val="34414811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mindtools.com/pages/artic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remium AI Image | Bakery interior background Bakery shop Generative AI">
            <a:extLst>
              <a:ext uri="{FF2B5EF4-FFF2-40B4-BE49-F238E27FC236}">
                <a16:creationId xmlns:a16="http://schemas.microsoft.com/office/drawing/2014/main" id="{0D191C5C-CEE1-56F4-B7D9-9348CA323D28}"/>
              </a:ext>
            </a:extLst>
          </p:cNvPr>
          <p:cNvPicPr>
            <a:picLocks noChangeAspect="1"/>
          </p:cNvPicPr>
          <p:nvPr/>
        </p:nvPicPr>
        <p:blipFill>
          <a:blip r:embed="rId2"/>
          <a:srcRect l="13366" r="7675"/>
          <a:stretch>
            <a:fillRect/>
          </a:stretch>
        </p:blipFill>
        <p:spPr>
          <a:xfrm>
            <a:off x="1" y="10"/>
            <a:ext cx="9669642" cy="6857990"/>
          </a:xfrm>
          <a:prstGeom prst="rect">
            <a:avLst/>
          </a:prstGeom>
        </p:spPr>
      </p:pic>
      <p:sp>
        <p:nvSpPr>
          <p:cNvPr id="24" name="Rectangle 2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2D20CC35-A250-28A1-2862-99927A094035}"/>
              </a:ext>
            </a:extLst>
          </p:cNvPr>
          <p:cNvSpPr>
            <a:spLocks noGrp="1"/>
          </p:cNvSpPr>
          <p:nvPr>
            <p:ph type="subTitle" idx="1"/>
          </p:nvPr>
        </p:nvSpPr>
        <p:spPr>
          <a:xfrm>
            <a:off x="4630994" y="4272572"/>
            <a:ext cx="7151353" cy="1485319"/>
          </a:xfrm>
          <a:noFill/>
        </p:spPr>
        <p:txBody>
          <a:bodyPr>
            <a:normAutofit fontScale="25000" lnSpcReduction="20000"/>
          </a:bodyPr>
          <a:lstStyle/>
          <a:p>
            <a:r>
              <a:rPr lang="en-GB" sz="9600" dirty="0">
                <a:latin typeface="+mj-lt"/>
              </a:rPr>
              <a:t>Elisa Plesca</a:t>
            </a:r>
          </a:p>
          <a:p>
            <a:r>
              <a:rPr lang="en-GB" sz="9600" dirty="0">
                <a:latin typeface="+mj-lt"/>
              </a:rPr>
              <a:t>ID: 2509694</a:t>
            </a:r>
          </a:p>
          <a:p>
            <a:r>
              <a:rPr lang="en-GB" sz="9600" dirty="0">
                <a:latin typeface="+mj-lt"/>
              </a:rPr>
              <a:t>Lecture’s name: Yetunde Everard-Igweh</a:t>
            </a:r>
          </a:p>
          <a:p>
            <a:r>
              <a:rPr lang="en-GB" sz="9600" dirty="0">
                <a:latin typeface="+mj-lt"/>
              </a:rPr>
              <a:t>Module Code- LCLM 4004</a:t>
            </a:r>
          </a:p>
          <a:p>
            <a:r>
              <a:rPr lang="en-GB" sz="9600" dirty="0">
                <a:latin typeface="+mj-lt"/>
              </a:rPr>
              <a:t>Module Name: Problem Solving and Decision Making </a:t>
            </a:r>
          </a:p>
          <a:p>
            <a:r>
              <a:rPr lang="en-GB" sz="9600" dirty="0">
                <a:latin typeface="+mj-lt"/>
              </a:rPr>
              <a:t>Component 1: Basil’s Bakery  </a:t>
            </a:r>
          </a:p>
          <a:p>
            <a:endParaRPr lang="en-GB" sz="600" dirty="0"/>
          </a:p>
          <a:p>
            <a:r>
              <a:rPr lang="en-GB" sz="600" dirty="0"/>
              <a:t> </a:t>
            </a:r>
          </a:p>
          <a:p>
            <a:endParaRPr lang="en-GB" sz="600" dirty="0"/>
          </a:p>
        </p:txBody>
      </p:sp>
    </p:spTree>
    <p:extLst>
      <p:ext uri="{BB962C8B-B14F-4D97-AF65-F5344CB8AC3E}">
        <p14:creationId xmlns:p14="http://schemas.microsoft.com/office/powerpoint/2010/main" val="287647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4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4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4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2000"/>
                                  </p:stCondLst>
                                  <p:iterate type="lt">
                                    <p:tmPct val="10000"/>
                                  </p:iterate>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4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70E8E-EC09-4BB6-0C69-3E8594A37D9B}"/>
              </a:ext>
            </a:extLst>
          </p:cNvPr>
          <p:cNvSpPr>
            <a:spLocks noGrp="1"/>
          </p:cNvSpPr>
          <p:nvPr>
            <p:ph type="title"/>
          </p:nvPr>
        </p:nvSpPr>
        <p:spPr>
          <a:xfrm>
            <a:off x="1616053" y="457269"/>
            <a:ext cx="8959893" cy="888360"/>
          </a:xfrm>
        </p:spPr>
        <p:txBody>
          <a:bodyPr anchor="b">
            <a:normAutofit/>
          </a:bodyPr>
          <a:lstStyle/>
          <a:p>
            <a:pPr algn="ctr"/>
            <a:r>
              <a:rPr lang="en-GB" sz="3200" dirty="0">
                <a:solidFill>
                  <a:schemeClr val="tx1">
                    <a:lumMod val="65000"/>
                    <a:lumOff val="35000"/>
                  </a:schemeClr>
                </a:solidFill>
              </a:rPr>
              <a:t>Overview of the presentation </a:t>
            </a:r>
          </a:p>
        </p:txBody>
      </p:sp>
      <p:sp>
        <p:nvSpPr>
          <p:cNvPr id="3" name="Content Placeholder 2">
            <a:extLst>
              <a:ext uri="{FF2B5EF4-FFF2-40B4-BE49-F238E27FC236}">
                <a16:creationId xmlns:a16="http://schemas.microsoft.com/office/drawing/2014/main" id="{B060305B-ED9C-94BB-E36F-1473AE961D8E}"/>
              </a:ext>
            </a:extLst>
          </p:cNvPr>
          <p:cNvSpPr>
            <a:spLocks noGrp="1"/>
          </p:cNvSpPr>
          <p:nvPr>
            <p:ph idx="1"/>
          </p:nvPr>
        </p:nvSpPr>
        <p:spPr>
          <a:xfrm>
            <a:off x="1616054" y="2427383"/>
            <a:ext cx="8959892" cy="2044133"/>
          </a:xfrm>
        </p:spPr>
        <p:txBody>
          <a:bodyPr anchor="t">
            <a:noAutofit/>
          </a:bodyPr>
          <a:lstStyle/>
          <a:p>
            <a:pPr marL="0" indent="0">
              <a:buNone/>
            </a:pPr>
            <a:r>
              <a:rPr lang="en-GB" sz="2400" dirty="0">
                <a:latin typeface="+mj-lt"/>
              </a:rPr>
              <a:t>Good morning, my name is Elisa Plesca. In this presentation, I will explain the problems affecting Basil’s Bakery and the reasons why sales have stopped growing. I will use PESTEL analysis and a Fishbone diagram to identify the main causes of these problems. Finally, I will summarise the key findings from my analysis</a:t>
            </a:r>
            <a:r>
              <a:rPr lang="en-GB" sz="2400" dirty="0">
                <a:solidFill>
                  <a:schemeClr val="tx1">
                    <a:lumMod val="65000"/>
                    <a:lumOff val="35000"/>
                  </a:schemeClr>
                </a:solidFill>
              </a:rPr>
              <a:t>.</a:t>
            </a:r>
          </a:p>
        </p:txBody>
      </p:sp>
    </p:spTree>
    <p:extLst>
      <p:ext uri="{BB962C8B-B14F-4D97-AF65-F5344CB8AC3E}">
        <p14:creationId xmlns:p14="http://schemas.microsoft.com/office/powerpoint/2010/main" val="3162868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2F6D8-9D3C-92A8-A41C-0F928E86341E}"/>
              </a:ext>
            </a:extLst>
          </p:cNvPr>
          <p:cNvSpPr>
            <a:spLocks noGrp="1"/>
          </p:cNvSpPr>
          <p:nvPr>
            <p:ph type="title"/>
          </p:nvPr>
        </p:nvSpPr>
        <p:spPr>
          <a:xfrm>
            <a:off x="1616054" y="372775"/>
            <a:ext cx="8959893" cy="888360"/>
          </a:xfrm>
        </p:spPr>
        <p:txBody>
          <a:bodyPr anchor="b">
            <a:normAutofit/>
          </a:bodyPr>
          <a:lstStyle/>
          <a:p>
            <a:pPr algn="ctr"/>
            <a:r>
              <a:rPr lang="en-GB" sz="3200" dirty="0">
                <a:latin typeface="+mn-lt"/>
              </a:rPr>
              <a:t>Overview of Basil’s Bakery  </a:t>
            </a:r>
          </a:p>
        </p:txBody>
      </p:sp>
      <p:sp>
        <p:nvSpPr>
          <p:cNvPr id="3" name="Content Placeholder 2">
            <a:extLst>
              <a:ext uri="{FF2B5EF4-FFF2-40B4-BE49-F238E27FC236}">
                <a16:creationId xmlns:a16="http://schemas.microsoft.com/office/drawing/2014/main" id="{FBE68F59-A048-C352-AC59-74425366EA31}"/>
              </a:ext>
            </a:extLst>
          </p:cNvPr>
          <p:cNvSpPr>
            <a:spLocks noGrp="1"/>
          </p:cNvSpPr>
          <p:nvPr>
            <p:ph idx="1"/>
          </p:nvPr>
        </p:nvSpPr>
        <p:spPr>
          <a:xfrm>
            <a:off x="1616054" y="2427383"/>
            <a:ext cx="8959892" cy="2154665"/>
          </a:xfrm>
        </p:spPr>
        <p:txBody>
          <a:bodyPr anchor="t">
            <a:normAutofit/>
          </a:bodyPr>
          <a:lstStyle/>
          <a:p>
            <a:r>
              <a:rPr lang="en-GB" sz="2400" dirty="0"/>
              <a:t>Basil’s Bakery is a small bakery in Coventry that opened in 2015. Sales increased until 2019, but they fell during COVID-19. Although sales improved after the lockdown, they are still about 25% lower than before. Basil is also facing higher costs and fewer customers, which is causing problems for the business.  </a:t>
            </a:r>
          </a:p>
        </p:txBody>
      </p:sp>
    </p:spTree>
    <p:extLst>
      <p:ext uri="{BB962C8B-B14F-4D97-AF65-F5344CB8AC3E}">
        <p14:creationId xmlns:p14="http://schemas.microsoft.com/office/powerpoint/2010/main" val="2854775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2209B-00F0-1045-AD46-1334E36B1B4D}"/>
              </a:ext>
            </a:extLst>
          </p:cNvPr>
          <p:cNvSpPr>
            <a:spLocks noGrp="1"/>
          </p:cNvSpPr>
          <p:nvPr>
            <p:ph type="title"/>
          </p:nvPr>
        </p:nvSpPr>
        <p:spPr>
          <a:xfrm>
            <a:off x="1616054" y="372775"/>
            <a:ext cx="8959893" cy="888360"/>
          </a:xfrm>
        </p:spPr>
        <p:txBody>
          <a:bodyPr anchor="b">
            <a:normAutofit/>
          </a:bodyPr>
          <a:lstStyle/>
          <a:p>
            <a:pPr algn="ctr"/>
            <a:r>
              <a:rPr lang="en-GB" sz="3200" dirty="0">
                <a:latin typeface="+mn-lt"/>
              </a:rPr>
              <a:t>Problems Facing Basil’s Bakery  </a:t>
            </a:r>
          </a:p>
        </p:txBody>
      </p:sp>
      <p:sp>
        <p:nvSpPr>
          <p:cNvPr id="3" name="Content Placeholder 2">
            <a:extLst>
              <a:ext uri="{FF2B5EF4-FFF2-40B4-BE49-F238E27FC236}">
                <a16:creationId xmlns:a16="http://schemas.microsoft.com/office/drawing/2014/main" id="{C72F5348-9EE8-DB6F-2579-59DD34554FEF}"/>
              </a:ext>
            </a:extLst>
          </p:cNvPr>
          <p:cNvSpPr>
            <a:spLocks noGrp="1"/>
          </p:cNvSpPr>
          <p:nvPr>
            <p:ph idx="1"/>
          </p:nvPr>
        </p:nvSpPr>
        <p:spPr>
          <a:xfrm>
            <a:off x="1488234" y="1574160"/>
            <a:ext cx="8959892" cy="4236705"/>
          </a:xfrm>
        </p:spPr>
        <p:txBody>
          <a:bodyPr anchor="t">
            <a:noAutofit/>
          </a:bodyPr>
          <a:lstStyle/>
          <a:p>
            <a:r>
              <a:rPr lang="en-GB" sz="2400" dirty="0"/>
              <a:t>Basil’s Bakery is facing several problems that are affecting its sales. Fewer people are visiting the retail park, and some shops have closed, which means there are fewer customers. Many office workers now work from home, so they do not visit the bakery as often as before. </a:t>
            </a:r>
          </a:p>
          <a:p>
            <a:endParaRPr lang="en-GB" sz="2400" dirty="0"/>
          </a:p>
          <a:p>
            <a:r>
              <a:rPr lang="en-GB" sz="2400" dirty="0"/>
              <a:t>The business is also dealing with higher costs, such as rent, utility bills, insurance and ingredients. Some customers have asked for delivery and pre-order services, but Basil does not offer delivery and cannot always answer the phone. As a result, sales have stayed around 25% lower than they were in 2019, causing concern about the future of the business.</a:t>
            </a:r>
          </a:p>
        </p:txBody>
      </p:sp>
    </p:spTree>
    <p:extLst>
      <p:ext uri="{BB962C8B-B14F-4D97-AF65-F5344CB8AC3E}">
        <p14:creationId xmlns:p14="http://schemas.microsoft.com/office/powerpoint/2010/main" val="236764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20D59-CEB5-50D7-6047-00D9DED715BD}"/>
              </a:ext>
            </a:extLst>
          </p:cNvPr>
          <p:cNvSpPr>
            <a:spLocks noGrp="1"/>
          </p:cNvSpPr>
          <p:nvPr>
            <p:ph type="title"/>
          </p:nvPr>
        </p:nvSpPr>
        <p:spPr>
          <a:xfrm>
            <a:off x="1676400" y="355116"/>
            <a:ext cx="10515600" cy="1325563"/>
          </a:xfrm>
        </p:spPr>
        <p:txBody>
          <a:bodyPr/>
          <a:lstStyle/>
          <a:p>
            <a:r>
              <a:rPr lang="en-US" dirty="0"/>
              <a:t>Critique of the PASTEL Framework</a:t>
            </a:r>
            <a:endParaRPr lang="en-GB" dirty="0"/>
          </a:p>
        </p:txBody>
      </p:sp>
      <p:sp>
        <p:nvSpPr>
          <p:cNvPr id="3" name="Content Placeholder 2">
            <a:extLst>
              <a:ext uri="{FF2B5EF4-FFF2-40B4-BE49-F238E27FC236}">
                <a16:creationId xmlns:a16="http://schemas.microsoft.com/office/drawing/2014/main" id="{1E6EA8D9-641C-F619-77BE-D8945AFF2980}"/>
              </a:ext>
            </a:extLst>
          </p:cNvPr>
          <p:cNvSpPr>
            <a:spLocks noGrp="1"/>
          </p:cNvSpPr>
          <p:nvPr>
            <p:ph idx="1"/>
          </p:nvPr>
        </p:nvSpPr>
        <p:spPr>
          <a:xfrm>
            <a:off x="1142890" y="1616014"/>
            <a:ext cx="9928123" cy="4231046"/>
          </a:xfrm>
        </p:spPr>
        <p:txBody>
          <a:bodyPr>
            <a:normAutofit fontScale="92500" lnSpcReduction="10000"/>
          </a:bodyPr>
          <a:lstStyle/>
          <a:p>
            <a:r>
              <a:rPr lang="en-US" dirty="0"/>
              <a:t>PASTEL is a tool used to examine external factors that affect a business. It helps businesses understand opportunities and threats and supports better decisions. It does this by looking at political, economic, social, technological, environmental and legal factors. </a:t>
            </a:r>
          </a:p>
          <a:p>
            <a:endParaRPr lang="en-US" dirty="0"/>
          </a:p>
          <a:p>
            <a:r>
              <a:rPr lang="en-US" dirty="0"/>
              <a:t>One benefit of PASTEL is that it gives a wider view of the business environment. However, it only looks at external factors and does not consider internal problems. Also, changes can happen quickly, so the information may become out of date. Therefore, PASTEL should be used with other business tools.</a:t>
            </a:r>
          </a:p>
          <a:p>
            <a:endParaRPr lang="en-US" dirty="0"/>
          </a:p>
          <a:p>
            <a:endParaRPr lang="en-US" dirty="0"/>
          </a:p>
          <a:p>
            <a:pPr marL="3657600" lvl="8" indent="0">
              <a:spcAft>
                <a:spcPts val="600"/>
              </a:spcAft>
              <a:buNone/>
            </a:pPr>
            <a:endParaRPr lang="en-US" dirty="0"/>
          </a:p>
          <a:p>
            <a:endParaRPr lang="en-GB" dirty="0"/>
          </a:p>
        </p:txBody>
      </p:sp>
      <p:sp>
        <p:nvSpPr>
          <p:cNvPr id="4" name="TextBox 3">
            <a:extLst>
              <a:ext uri="{FF2B5EF4-FFF2-40B4-BE49-F238E27FC236}">
                <a16:creationId xmlns:a16="http://schemas.microsoft.com/office/drawing/2014/main" id="{57A4C6EA-F581-698A-FE08-1BBCFA09E68A}"/>
              </a:ext>
            </a:extLst>
          </p:cNvPr>
          <p:cNvSpPr txBox="1"/>
          <p:nvPr/>
        </p:nvSpPr>
        <p:spPr>
          <a:xfrm>
            <a:off x="7849829" y="5663381"/>
            <a:ext cx="3923071" cy="600164"/>
          </a:xfrm>
          <a:prstGeom prst="rect">
            <a:avLst/>
          </a:prstGeom>
          <a:noFill/>
        </p:spPr>
        <p:txBody>
          <a:bodyPr wrap="square" rtlCol="0">
            <a:spAutoFit/>
          </a:bodyPr>
          <a:lstStyle/>
          <a:p>
            <a:pPr>
              <a:spcAft>
                <a:spcPts val="600"/>
              </a:spcAft>
            </a:pPr>
            <a:r>
              <a:rPr lang="en-US" sz="1400" dirty="0"/>
              <a:t>[Johnson, Scholes and Whittington,  [2020]</a:t>
            </a:r>
          </a:p>
          <a:p>
            <a:pPr>
              <a:spcAft>
                <a:spcPts val="600"/>
              </a:spcAft>
            </a:pPr>
            <a:r>
              <a:rPr lang="en-US" sz="1400" dirty="0"/>
              <a:t>[Mind Tools, 2025]  </a:t>
            </a:r>
          </a:p>
        </p:txBody>
      </p:sp>
      <p:sp>
        <p:nvSpPr>
          <p:cNvPr id="6" name="Rectangle 5">
            <a:extLst>
              <a:ext uri="{FF2B5EF4-FFF2-40B4-BE49-F238E27FC236}">
                <a16:creationId xmlns:a16="http://schemas.microsoft.com/office/drawing/2014/main" id="{BDAD66DC-FB90-3F84-5BDF-6C5E5517479C}"/>
              </a:ext>
            </a:extLst>
          </p:cNvPr>
          <p:cNvSpPr/>
          <p:nvPr/>
        </p:nvSpPr>
        <p:spPr>
          <a:xfrm rot="5400000">
            <a:off x="8343900" y="3009900"/>
            <a:ext cx="6858000" cy="838200"/>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F8710F2-F12E-F914-A2FF-A4A060886547}"/>
              </a:ext>
            </a:extLst>
          </p:cNvPr>
          <p:cNvSpPr/>
          <p:nvPr/>
        </p:nvSpPr>
        <p:spPr>
          <a:xfrm rot="5400000">
            <a:off x="-3009900" y="3009900"/>
            <a:ext cx="6858000" cy="838200"/>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687BE5C3-2EC9-ACDE-6522-9FA7D227985A}"/>
              </a:ext>
            </a:extLst>
          </p:cNvPr>
          <p:cNvSpPr/>
          <p:nvPr/>
        </p:nvSpPr>
        <p:spPr>
          <a:xfrm>
            <a:off x="532062" y="6229450"/>
            <a:ext cx="11659938" cy="643404"/>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9392F131-21F0-0AAC-DE48-0B6F3793BBD5}"/>
              </a:ext>
            </a:extLst>
          </p:cNvPr>
          <p:cNvSpPr/>
          <p:nvPr/>
        </p:nvSpPr>
        <p:spPr>
          <a:xfrm>
            <a:off x="168268" y="0"/>
            <a:ext cx="12023732" cy="643404"/>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t>
            </a:r>
          </a:p>
        </p:txBody>
      </p:sp>
    </p:spTree>
    <p:extLst>
      <p:ext uri="{BB962C8B-B14F-4D97-AF65-F5344CB8AC3E}">
        <p14:creationId xmlns:p14="http://schemas.microsoft.com/office/powerpoint/2010/main" val="2819446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CBC6-C214-E5B8-2009-C6B01FC32E29}"/>
              </a:ext>
            </a:extLst>
          </p:cNvPr>
          <p:cNvSpPr>
            <a:spLocks noGrp="1"/>
          </p:cNvSpPr>
          <p:nvPr>
            <p:ph type="title"/>
          </p:nvPr>
        </p:nvSpPr>
        <p:spPr>
          <a:xfrm>
            <a:off x="1262746" y="-369660"/>
            <a:ext cx="9949542" cy="1300389"/>
          </a:xfrm>
        </p:spPr>
        <p:txBody>
          <a:bodyPr/>
          <a:lstStyle/>
          <a:p>
            <a:r>
              <a:rPr lang="en-GB" dirty="0"/>
              <a:t>Application of the PASTEL Framework </a:t>
            </a:r>
          </a:p>
        </p:txBody>
      </p:sp>
      <p:graphicFrame>
        <p:nvGraphicFramePr>
          <p:cNvPr id="16" name="Content Placeholder 15">
            <a:extLst>
              <a:ext uri="{FF2B5EF4-FFF2-40B4-BE49-F238E27FC236}">
                <a16:creationId xmlns:a16="http://schemas.microsoft.com/office/drawing/2014/main" id="{7043C111-88D3-ADB3-EA57-65A93B5E321C}"/>
              </a:ext>
            </a:extLst>
          </p:cNvPr>
          <p:cNvGraphicFramePr>
            <a:graphicFrameLocks noGrp="1"/>
          </p:cNvGraphicFramePr>
          <p:nvPr>
            <p:ph idx="1"/>
            <p:extLst>
              <p:ext uri="{D42A27DB-BD31-4B8C-83A1-F6EECF244321}">
                <p14:modId xmlns:p14="http://schemas.microsoft.com/office/powerpoint/2010/main" val="434095671"/>
              </p:ext>
            </p:extLst>
          </p:nvPr>
        </p:nvGraphicFramePr>
        <p:xfrm>
          <a:off x="244929" y="571501"/>
          <a:ext cx="11544302" cy="5191723"/>
        </p:xfrm>
        <a:graphic>
          <a:graphicData uri="http://schemas.openxmlformats.org/drawingml/2006/table">
            <a:tbl>
              <a:tblPr firstRow="1" bandRow="1">
                <a:tableStyleId>{5DA37D80-6434-44D0-A028-1B22A696006F}</a:tableStyleId>
              </a:tblPr>
              <a:tblGrid>
                <a:gridCol w="1714500">
                  <a:extLst>
                    <a:ext uri="{9D8B030D-6E8A-4147-A177-3AD203B41FA5}">
                      <a16:colId xmlns:a16="http://schemas.microsoft.com/office/drawing/2014/main" val="307163558"/>
                    </a:ext>
                  </a:extLst>
                </a:gridCol>
                <a:gridCol w="2514600">
                  <a:extLst>
                    <a:ext uri="{9D8B030D-6E8A-4147-A177-3AD203B41FA5}">
                      <a16:colId xmlns:a16="http://schemas.microsoft.com/office/drawing/2014/main" val="1892065750"/>
                    </a:ext>
                  </a:extLst>
                </a:gridCol>
                <a:gridCol w="2759528">
                  <a:extLst>
                    <a:ext uri="{9D8B030D-6E8A-4147-A177-3AD203B41FA5}">
                      <a16:colId xmlns:a16="http://schemas.microsoft.com/office/drawing/2014/main" val="1734892161"/>
                    </a:ext>
                  </a:extLst>
                </a:gridCol>
                <a:gridCol w="4555674">
                  <a:extLst>
                    <a:ext uri="{9D8B030D-6E8A-4147-A177-3AD203B41FA5}">
                      <a16:colId xmlns:a16="http://schemas.microsoft.com/office/drawing/2014/main" val="2439567968"/>
                    </a:ext>
                  </a:extLst>
                </a:gridCol>
              </a:tblGrid>
              <a:tr h="840731">
                <a:tc>
                  <a:txBody>
                    <a:bodyPr/>
                    <a:lstStyle/>
                    <a:p>
                      <a:r>
                        <a:rPr lang="en-GB" dirty="0"/>
                        <a:t>FACTOR</a:t>
                      </a:r>
                    </a:p>
                  </a:txBody>
                  <a:tcPr/>
                </a:tc>
                <a:tc>
                  <a:txBody>
                    <a:bodyPr/>
                    <a:lstStyle/>
                    <a:p>
                      <a:r>
                        <a:rPr lang="en-GB" dirty="0"/>
                        <a:t>SUB-FACTOR 1</a:t>
                      </a:r>
                    </a:p>
                  </a:txBody>
                  <a:tcPr/>
                </a:tc>
                <a:tc>
                  <a:txBody>
                    <a:bodyPr/>
                    <a:lstStyle/>
                    <a:p>
                      <a:r>
                        <a:rPr lang="en-GB" dirty="0"/>
                        <a:t>SUB-FACTOR 2</a:t>
                      </a:r>
                    </a:p>
                  </a:txBody>
                  <a:tcPr/>
                </a:tc>
                <a:tc>
                  <a:txBody>
                    <a:bodyPr/>
                    <a:lstStyle/>
                    <a:p>
                      <a:r>
                        <a:rPr lang="en-GB" dirty="0"/>
                        <a:t>DISSCUTION</a:t>
                      </a:r>
                    </a:p>
                  </a:txBody>
                  <a:tcPr/>
                </a:tc>
                <a:extLst>
                  <a:ext uri="{0D108BD9-81ED-4DB2-BD59-A6C34878D82A}">
                    <a16:rowId xmlns:a16="http://schemas.microsoft.com/office/drawing/2014/main" val="1645303236"/>
                  </a:ext>
                </a:extLst>
              </a:tr>
              <a:tr h="988068">
                <a:tc>
                  <a:txBody>
                    <a:bodyPr/>
                    <a:lstStyle/>
                    <a:p>
                      <a:r>
                        <a:rPr lang="en-GB" dirty="0"/>
                        <a:t>Political</a:t>
                      </a:r>
                    </a:p>
                  </a:txBody>
                  <a:tcPr/>
                </a:tc>
                <a:tc>
                  <a:txBody>
                    <a:bodyPr/>
                    <a:lstStyle/>
                    <a:p>
                      <a:r>
                        <a:rPr lang="en-GB" dirty="0"/>
                        <a:t>Higher business rates</a:t>
                      </a:r>
                    </a:p>
                  </a:txBody>
                  <a:tcPr/>
                </a:tc>
                <a:tc>
                  <a:txBody>
                    <a:bodyPr/>
                    <a:lstStyle/>
                    <a:p>
                      <a:r>
                        <a:rPr lang="en-GB" dirty="0"/>
                        <a:t>Food safety regulations </a:t>
                      </a:r>
                    </a:p>
                  </a:txBody>
                  <a:tcPr/>
                </a:tc>
                <a:tc>
                  <a:txBody>
                    <a:bodyPr/>
                    <a:lstStyle/>
                    <a:p>
                      <a:r>
                        <a:rPr lang="en-GB" dirty="0"/>
                        <a:t>These increase the cost of running the bakery and require basil to follow strict standards.</a:t>
                      </a:r>
                    </a:p>
                  </a:txBody>
                  <a:tcPr/>
                </a:tc>
                <a:extLst>
                  <a:ext uri="{0D108BD9-81ED-4DB2-BD59-A6C34878D82A}">
                    <a16:rowId xmlns:a16="http://schemas.microsoft.com/office/drawing/2014/main" val="290734852"/>
                  </a:ext>
                </a:extLst>
              </a:tr>
              <a:tr h="840731">
                <a:tc>
                  <a:txBody>
                    <a:bodyPr/>
                    <a:lstStyle/>
                    <a:p>
                      <a:r>
                        <a:rPr lang="en-GB" dirty="0"/>
                        <a:t>Economic </a:t>
                      </a:r>
                    </a:p>
                  </a:txBody>
                  <a:tcPr/>
                </a:tc>
                <a:tc>
                  <a:txBody>
                    <a:bodyPr/>
                    <a:lstStyle/>
                    <a:p>
                      <a:r>
                        <a:rPr lang="en-GB" dirty="0"/>
                        <a:t>Inflation </a:t>
                      </a:r>
                    </a:p>
                  </a:txBody>
                  <a:tcPr/>
                </a:tc>
                <a:tc>
                  <a:txBody>
                    <a:bodyPr/>
                    <a:lstStyle/>
                    <a:p>
                      <a:r>
                        <a:rPr lang="en-GB" dirty="0"/>
                        <a:t>Rising utility bills and rent</a:t>
                      </a:r>
                    </a:p>
                  </a:txBody>
                  <a:tcPr/>
                </a:tc>
                <a:tc>
                  <a:txBody>
                    <a:bodyPr/>
                    <a:lstStyle/>
                    <a:p>
                      <a:r>
                        <a:rPr lang="en-GB" dirty="0"/>
                        <a:t>Higher costs reduce profits and make budgeting more difficult.</a:t>
                      </a:r>
                    </a:p>
                  </a:txBody>
                  <a:tcPr/>
                </a:tc>
                <a:extLst>
                  <a:ext uri="{0D108BD9-81ED-4DB2-BD59-A6C34878D82A}">
                    <a16:rowId xmlns:a16="http://schemas.microsoft.com/office/drawing/2014/main" val="3023652736"/>
                  </a:ext>
                </a:extLst>
              </a:tr>
              <a:tr h="840731">
                <a:tc>
                  <a:txBody>
                    <a:bodyPr/>
                    <a:lstStyle/>
                    <a:p>
                      <a:r>
                        <a:rPr lang="en-GB" dirty="0"/>
                        <a:t>Social </a:t>
                      </a:r>
                    </a:p>
                  </a:txBody>
                  <a:tcPr/>
                </a:tc>
                <a:tc>
                  <a:txBody>
                    <a:bodyPr/>
                    <a:lstStyle/>
                    <a:p>
                      <a:r>
                        <a:rPr lang="en-GB" dirty="0"/>
                        <a:t>More people working from home </a:t>
                      </a:r>
                    </a:p>
                  </a:txBody>
                  <a:tcPr/>
                </a:tc>
                <a:tc>
                  <a:txBody>
                    <a:bodyPr/>
                    <a:lstStyle/>
                    <a:p>
                      <a:r>
                        <a:rPr lang="en-GB" dirty="0"/>
                        <a:t>Lower football in the retail park</a:t>
                      </a:r>
                    </a:p>
                  </a:txBody>
                  <a:tcPr/>
                </a:tc>
                <a:tc>
                  <a:txBody>
                    <a:bodyPr/>
                    <a:lstStyle/>
                    <a:p>
                      <a:r>
                        <a:rPr lang="en-GB" dirty="0"/>
                        <a:t>Fewer customers are visiting the bakery, leading to lower sales.</a:t>
                      </a:r>
                    </a:p>
                  </a:txBody>
                  <a:tcPr/>
                </a:tc>
                <a:extLst>
                  <a:ext uri="{0D108BD9-81ED-4DB2-BD59-A6C34878D82A}">
                    <a16:rowId xmlns:a16="http://schemas.microsoft.com/office/drawing/2014/main" val="3319558345"/>
                  </a:ext>
                </a:extLst>
              </a:tr>
              <a:tr h="840731">
                <a:tc>
                  <a:txBody>
                    <a:bodyPr/>
                    <a:lstStyle/>
                    <a:p>
                      <a:r>
                        <a:rPr lang="en-GB" dirty="0"/>
                        <a:t>Technological</a:t>
                      </a:r>
                    </a:p>
                  </a:txBody>
                  <a:tcPr/>
                </a:tc>
                <a:tc>
                  <a:txBody>
                    <a:bodyPr/>
                    <a:lstStyle/>
                    <a:p>
                      <a:r>
                        <a:rPr lang="en-GB" dirty="0"/>
                        <a:t>No online ordering system</a:t>
                      </a:r>
                    </a:p>
                  </a:txBody>
                  <a:tcPr/>
                </a:tc>
                <a:tc>
                  <a:txBody>
                    <a:bodyPr/>
                    <a:lstStyle/>
                    <a:p>
                      <a:r>
                        <a:rPr lang="en-GB" dirty="0"/>
                        <a:t>No delivery service </a:t>
                      </a:r>
                    </a:p>
                  </a:txBody>
                  <a:tcPr/>
                </a:tc>
                <a:tc>
                  <a:txBody>
                    <a:bodyPr/>
                    <a:lstStyle/>
                    <a:p>
                      <a:r>
                        <a:rPr lang="en-GB" dirty="0"/>
                        <a:t>Customers expect convenience, so Basil may lose sales to competitors.</a:t>
                      </a:r>
                    </a:p>
                  </a:txBody>
                  <a:tcPr/>
                </a:tc>
                <a:extLst>
                  <a:ext uri="{0D108BD9-81ED-4DB2-BD59-A6C34878D82A}">
                    <a16:rowId xmlns:a16="http://schemas.microsoft.com/office/drawing/2014/main" val="263593159"/>
                  </a:ext>
                </a:extLst>
              </a:tr>
              <a:tr h="840731">
                <a:tc>
                  <a:txBody>
                    <a:bodyPr/>
                    <a:lstStyle/>
                    <a:p>
                      <a:r>
                        <a:rPr lang="en-GB" dirty="0"/>
                        <a:t>Legal </a:t>
                      </a:r>
                    </a:p>
                  </a:txBody>
                  <a:tcPr/>
                </a:tc>
                <a:tc>
                  <a:txBody>
                    <a:bodyPr/>
                    <a:lstStyle/>
                    <a:p>
                      <a:r>
                        <a:rPr lang="en-GB" dirty="0"/>
                        <a:t>Employment laws </a:t>
                      </a:r>
                    </a:p>
                  </a:txBody>
                  <a:tcPr/>
                </a:tc>
                <a:tc>
                  <a:txBody>
                    <a:bodyPr/>
                    <a:lstStyle/>
                    <a:p>
                      <a:r>
                        <a:rPr lang="en-GB" dirty="0"/>
                        <a:t>Insurance requirements</a:t>
                      </a:r>
                    </a:p>
                  </a:txBody>
                  <a:tcPr/>
                </a:tc>
                <a:tc>
                  <a:txBody>
                    <a:bodyPr/>
                    <a:lstStyle/>
                    <a:p>
                      <a:r>
                        <a:rPr lang="en-GB" dirty="0"/>
                        <a:t>Following regulations increases operating costs.</a:t>
                      </a:r>
                    </a:p>
                  </a:txBody>
                  <a:tcPr/>
                </a:tc>
                <a:extLst>
                  <a:ext uri="{0D108BD9-81ED-4DB2-BD59-A6C34878D82A}">
                    <a16:rowId xmlns:a16="http://schemas.microsoft.com/office/drawing/2014/main" val="2991224742"/>
                  </a:ext>
                </a:extLst>
              </a:tr>
            </a:tbl>
          </a:graphicData>
        </a:graphic>
      </p:graphicFrame>
      <p:graphicFrame>
        <p:nvGraphicFramePr>
          <p:cNvPr id="17" name="Table 16">
            <a:extLst>
              <a:ext uri="{FF2B5EF4-FFF2-40B4-BE49-F238E27FC236}">
                <a16:creationId xmlns:a16="http://schemas.microsoft.com/office/drawing/2014/main" id="{B246E2F2-CF2F-97AE-3969-C2D2EA23BEFB}"/>
              </a:ext>
            </a:extLst>
          </p:cNvPr>
          <p:cNvGraphicFramePr>
            <a:graphicFrameLocks noGrp="1"/>
          </p:cNvGraphicFramePr>
          <p:nvPr>
            <p:extLst>
              <p:ext uri="{D42A27DB-BD31-4B8C-83A1-F6EECF244321}">
                <p14:modId xmlns:p14="http://schemas.microsoft.com/office/powerpoint/2010/main" val="3548558846"/>
              </p:ext>
            </p:extLst>
          </p:nvPr>
        </p:nvGraphicFramePr>
        <p:xfrm>
          <a:off x="244929" y="5763224"/>
          <a:ext cx="11544302" cy="941161"/>
        </p:xfrm>
        <a:graphic>
          <a:graphicData uri="http://schemas.openxmlformats.org/drawingml/2006/table">
            <a:tbl>
              <a:tblPr firstRow="1" bandRow="1">
                <a:tableStyleId>{5DA37D80-6434-44D0-A028-1B22A696006F}</a:tableStyleId>
              </a:tblPr>
              <a:tblGrid>
                <a:gridCol w="1698171">
                  <a:extLst>
                    <a:ext uri="{9D8B030D-6E8A-4147-A177-3AD203B41FA5}">
                      <a16:colId xmlns:a16="http://schemas.microsoft.com/office/drawing/2014/main" val="1658193529"/>
                    </a:ext>
                  </a:extLst>
                </a:gridCol>
                <a:gridCol w="2514600">
                  <a:extLst>
                    <a:ext uri="{9D8B030D-6E8A-4147-A177-3AD203B41FA5}">
                      <a16:colId xmlns:a16="http://schemas.microsoft.com/office/drawing/2014/main" val="4021819325"/>
                    </a:ext>
                  </a:extLst>
                </a:gridCol>
                <a:gridCol w="2792186">
                  <a:extLst>
                    <a:ext uri="{9D8B030D-6E8A-4147-A177-3AD203B41FA5}">
                      <a16:colId xmlns:a16="http://schemas.microsoft.com/office/drawing/2014/main" val="3975264729"/>
                    </a:ext>
                  </a:extLst>
                </a:gridCol>
                <a:gridCol w="4539345">
                  <a:extLst>
                    <a:ext uri="{9D8B030D-6E8A-4147-A177-3AD203B41FA5}">
                      <a16:colId xmlns:a16="http://schemas.microsoft.com/office/drawing/2014/main" val="1222112009"/>
                    </a:ext>
                  </a:extLst>
                </a:gridCol>
              </a:tblGrid>
              <a:tr h="941161">
                <a:tc>
                  <a:txBody>
                    <a:bodyPr/>
                    <a:lstStyle/>
                    <a:p>
                      <a:r>
                        <a:rPr lang="en-GB" b="0" dirty="0"/>
                        <a:t>Environmental</a:t>
                      </a:r>
                    </a:p>
                  </a:txBody>
                  <a:tcPr/>
                </a:tc>
                <a:tc>
                  <a:txBody>
                    <a:bodyPr/>
                    <a:lstStyle/>
                    <a:p>
                      <a:r>
                        <a:rPr lang="en-GB" b="0" dirty="0"/>
                        <a:t>Crop failures affecting organic ingredients </a:t>
                      </a:r>
                    </a:p>
                  </a:txBody>
                  <a:tcPr/>
                </a:tc>
                <a:tc>
                  <a:txBody>
                    <a:bodyPr/>
                    <a:lstStyle/>
                    <a:p>
                      <a:r>
                        <a:rPr lang="en-GB" b="0" dirty="0"/>
                        <a:t>Changing weather conditions</a:t>
                      </a:r>
                    </a:p>
                  </a:txBody>
                  <a:tcPr/>
                </a:tc>
                <a:tc>
                  <a:txBody>
                    <a:bodyPr/>
                    <a:lstStyle/>
                    <a:p>
                      <a:r>
                        <a:rPr lang="en-GB" b="0" dirty="0"/>
                        <a:t>Ingredients prices become unpredictable, making costs harder to manage.</a:t>
                      </a:r>
                    </a:p>
                  </a:txBody>
                  <a:tcPr/>
                </a:tc>
                <a:extLst>
                  <a:ext uri="{0D108BD9-81ED-4DB2-BD59-A6C34878D82A}">
                    <a16:rowId xmlns:a16="http://schemas.microsoft.com/office/drawing/2014/main" val="582138138"/>
                  </a:ext>
                </a:extLst>
              </a:tr>
            </a:tbl>
          </a:graphicData>
        </a:graphic>
      </p:graphicFrame>
    </p:spTree>
    <p:extLst>
      <p:ext uri="{BB962C8B-B14F-4D97-AF65-F5344CB8AC3E}">
        <p14:creationId xmlns:p14="http://schemas.microsoft.com/office/powerpoint/2010/main" val="3343609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5012A-A503-30B7-A55F-938031BAE8C5}"/>
              </a:ext>
            </a:extLst>
          </p:cNvPr>
          <p:cNvSpPr>
            <a:spLocks noGrp="1"/>
          </p:cNvSpPr>
          <p:nvPr>
            <p:ph type="title"/>
          </p:nvPr>
        </p:nvSpPr>
        <p:spPr>
          <a:xfrm>
            <a:off x="1410929" y="321702"/>
            <a:ext cx="10065774" cy="1325563"/>
          </a:xfrm>
        </p:spPr>
        <p:txBody>
          <a:bodyPr/>
          <a:lstStyle/>
          <a:p>
            <a:r>
              <a:rPr lang="en-GB" dirty="0"/>
              <a:t>Critique of the Cause and Effect  Model </a:t>
            </a:r>
          </a:p>
        </p:txBody>
      </p:sp>
      <p:sp>
        <p:nvSpPr>
          <p:cNvPr id="3" name="Content Placeholder 2">
            <a:extLst>
              <a:ext uri="{FF2B5EF4-FFF2-40B4-BE49-F238E27FC236}">
                <a16:creationId xmlns:a16="http://schemas.microsoft.com/office/drawing/2014/main" id="{DFA0F2C6-3D83-8A1A-9D43-98B468598F4D}"/>
              </a:ext>
            </a:extLst>
          </p:cNvPr>
          <p:cNvSpPr>
            <a:spLocks noGrp="1"/>
          </p:cNvSpPr>
          <p:nvPr>
            <p:ph idx="1"/>
          </p:nvPr>
        </p:nvSpPr>
        <p:spPr>
          <a:xfrm>
            <a:off x="811161" y="1341263"/>
            <a:ext cx="10665542" cy="5368873"/>
          </a:xfrm>
        </p:spPr>
        <p:txBody>
          <a:bodyPr/>
          <a:lstStyle/>
          <a:p>
            <a:r>
              <a:rPr lang="en-GB" dirty="0"/>
              <a:t>The Cause and Effect model [Fishbone Diagram] is used to find the reasons why a problem is happening. It helps businesses break a problem into different areas and understand what is causing it.</a:t>
            </a:r>
          </a:p>
          <a:p>
            <a:r>
              <a:rPr lang="en-GB" dirty="0"/>
              <a:t>One benefit is that it clearly shows possible causes and helps organise ideas. Ot also helps businesses think more carefully about problems.</a:t>
            </a:r>
          </a:p>
          <a:p>
            <a:r>
              <a:rPr lang="en-GB" dirty="0"/>
              <a:t>However, it also has limits. It only shows possible causes, not the main cause. It can also become confusing if there are too many factors. Because of this, it should be used with other tools to get a full understanding of the problem.</a:t>
            </a:r>
          </a:p>
          <a:p>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95E7E3A7-E007-1A2E-F529-D8835F401A8D}"/>
              </a:ext>
            </a:extLst>
          </p:cNvPr>
          <p:cNvSpPr txBox="1"/>
          <p:nvPr/>
        </p:nvSpPr>
        <p:spPr>
          <a:xfrm>
            <a:off x="8829368" y="5814486"/>
            <a:ext cx="3116826" cy="400110"/>
          </a:xfrm>
          <a:prstGeom prst="rect">
            <a:avLst/>
          </a:prstGeom>
          <a:noFill/>
        </p:spPr>
        <p:txBody>
          <a:bodyPr wrap="square" rtlCol="0">
            <a:spAutoFit/>
          </a:bodyPr>
          <a:lstStyle/>
          <a:p>
            <a:r>
              <a:rPr lang="en-GB" sz="2000" dirty="0"/>
              <a:t>[Mind Tools, 2025]</a:t>
            </a:r>
          </a:p>
        </p:txBody>
      </p:sp>
      <p:sp>
        <p:nvSpPr>
          <p:cNvPr id="9" name="Rectangle 8">
            <a:extLst>
              <a:ext uri="{FF2B5EF4-FFF2-40B4-BE49-F238E27FC236}">
                <a16:creationId xmlns:a16="http://schemas.microsoft.com/office/drawing/2014/main" id="{93C0682C-E003-F206-223B-6FC521CE75B6}"/>
              </a:ext>
            </a:extLst>
          </p:cNvPr>
          <p:cNvSpPr/>
          <p:nvPr/>
        </p:nvSpPr>
        <p:spPr>
          <a:xfrm>
            <a:off x="0" y="0"/>
            <a:ext cx="12192000" cy="643404"/>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475C7217-CD09-F299-B114-9599C9CC3F2C}"/>
              </a:ext>
            </a:extLst>
          </p:cNvPr>
          <p:cNvSpPr/>
          <p:nvPr/>
        </p:nvSpPr>
        <p:spPr>
          <a:xfrm>
            <a:off x="0" y="6214596"/>
            <a:ext cx="12023732" cy="643404"/>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7D444821-0CE5-FF27-4ED0-59513957FEB8}"/>
              </a:ext>
            </a:extLst>
          </p:cNvPr>
          <p:cNvSpPr/>
          <p:nvPr/>
        </p:nvSpPr>
        <p:spPr>
          <a:xfrm rot="5400000">
            <a:off x="-3009900" y="3009900"/>
            <a:ext cx="6858000" cy="838200"/>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E964290F-42BE-26E5-CECA-4BD343DA428D}"/>
              </a:ext>
            </a:extLst>
          </p:cNvPr>
          <p:cNvSpPr/>
          <p:nvPr/>
        </p:nvSpPr>
        <p:spPr>
          <a:xfrm rot="5400000">
            <a:off x="8329152" y="3009900"/>
            <a:ext cx="6858000" cy="838200"/>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02926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DC8A-1644-EC59-5981-4A77A6B745DE}"/>
              </a:ext>
            </a:extLst>
          </p:cNvPr>
          <p:cNvSpPr>
            <a:spLocks noGrp="1"/>
          </p:cNvSpPr>
          <p:nvPr>
            <p:ph type="title"/>
          </p:nvPr>
        </p:nvSpPr>
        <p:spPr>
          <a:xfrm>
            <a:off x="838200" y="0"/>
            <a:ext cx="10515600" cy="863907"/>
          </a:xfrm>
        </p:spPr>
        <p:txBody>
          <a:bodyPr/>
          <a:lstStyle/>
          <a:p>
            <a:r>
              <a:rPr lang="en-GB" dirty="0"/>
              <a:t>Cause and Effect Diagram- Basil’s Bakery </a:t>
            </a:r>
          </a:p>
        </p:txBody>
      </p:sp>
      <p:sp>
        <p:nvSpPr>
          <p:cNvPr id="4" name="Rectangle: Rounded Corners 3">
            <a:extLst>
              <a:ext uri="{FF2B5EF4-FFF2-40B4-BE49-F238E27FC236}">
                <a16:creationId xmlns:a16="http://schemas.microsoft.com/office/drawing/2014/main" id="{42D985EF-F2C5-C56C-F9B3-534DD90088D2}"/>
              </a:ext>
            </a:extLst>
          </p:cNvPr>
          <p:cNvSpPr/>
          <p:nvPr/>
        </p:nvSpPr>
        <p:spPr>
          <a:xfrm>
            <a:off x="838200" y="1120879"/>
            <a:ext cx="2212258" cy="491612"/>
          </a:xfrm>
          <a:prstGeom prst="roundRect">
            <a:avLst>
              <a:gd name="adj" fmla="val 50000"/>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 METHODS</a:t>
            </a:r>
            <a:endParaRPr lang="en-GB" dirty="0"/>
          </a:p>
        </p:txBody>
      </p:sp>
      <p:sp>
        <p:nvSpPr>
          <p:cNvPr id="6" name="Rectangle: Rounded Corners 5">
            <a:extLst>
              <a:ext uri="{FF2B5EF4-FFF2-40B4-BE49-F238E27FC236}">
                <a16:creationId xmlns:a16="http://schemas.microsoft.com/office/drawing/2014/main" id="{C1C4EB4B-77D7-1385-1044-454C46752EF2}"/>
              </a:ext>
            </a:extLst>
          </p:cNvPr>
          <p:cNvSpPr/>
          <p:nvPr/>
        </p:nvSpPr>
        <p:spPr>
          <a:xfrm>
            <a:off x="3883742" y="1120879"/>
            <a:ext cx="2212258" cy="491612"/>
          </a:xfrm>
          <a:prstGeom prst="roundRect">
            <a:avLst>
              <a:gd name="adj" fmla="val 50000"/>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 MACHINES</a:t>
            </a:r>
          </a:p>
        </p:txBody>
      </p:sp>
      <p:sp>
        <p:nvSpPr>
          <p:cNvPr id="8" name="Rectangle: Rounded Corners 7">
            <a:extLst>
              <a:ext uri="{FF2B5EF4-FFF2-40B4-BE49-F238E27FC236}">
                <a16:creationId xmlns:a16="http://schemas.microsoft.com/office/drawing/2014/main" id="{910B1DD5-02FF-E018-3445-D0DE99D0EB0F}"/>
              </a:ext>
            </a:extLst>
          </p:cNvPr>
          <p:cNvSpPr/>
          <p:nvPr/>
        </p:nvSpPr>
        <p:spPr>
          <a:xfrm>
            <a:off x="7076767" y="1120879"/>
            <a:ext cx="2212258" cy="491612"/>
          </a:xfrm>
          <a:prstGeom prst="roundRect">
            <a:avLst>
              <a:gd name="adj" fmla="val 50000"/>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3. PEOPLE</a:t>
            </a:r>
          </a:p>
        </p:txBody>
      </p:sp>
      <p:cxnSp>
        <p:nvCxnSpPr>
          <p:cNvPr id="10" name="Straight Arrow Connector 9">
            <a:extLst>
              <a:ext uri="{FF2B5EF4-FFF2-40B4-BE49-F238E27FC236}">
                <a16:creationId xmlns:a16="http://schemas.microsoft.com/office/drawing/2014/main" id="{05F9B201-332B-00B6-B354-7E2D08B133AD}"/>
              </a:ext>
            </a:extLst>
          </p:cNvPr>
          <p:cNvCxnSpPr>
            <a:cxnSpLocks/>
          </p:cNvCxnSpPr>
          <p:nvPr/>
        </p:nvCxnSpPr>
        <p:spPr>
          <a:xfrm flipV="1">
            <a:off x="-186813" y="3694471"/>
            <a:ext cx="10127226" cy="983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7" name="Rectangle: Rounded Corners 16">
            <a:extLst>
              <a:ext uri="{FF2B5EF4-FFF2-40B4-BE49-F238E27FC236}">
                <a16:creationId xmlns:a16="http://schemas.microsoft.com/office/drawing/2014/main" id="{F453AB4E-C68D-89A2-03BA-4EFAA7C7302A}"/>
              </a:ext>
            </a:extLst>
          </p:cNvPr>
          <p:cNvSpPr/>
          <p:nvPr/>
        </p:nvSpPr>
        <p:spPr>
          <a:xfrm>
            <a:off x="838200" y="5953434"/>
            <a:ext cx="2212258" cy="491612"/>
          </a:xfrm>
          <a:prstGeom prst="roundRect">
            <a:avLst>
              <a:gd name="adj" fmla="val 48667"/>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4. MATERIALS</a:t>
            </a:r>
          </a:p>
        </p:txBody>
      </p:sp>
      <p:sp>
        <p:nvSpPr>
          <p:cNvPr id="19" name="Rectangle: Rounded Corners 18">
            <a:extLst>
              <a:ext uri="{FF2B5EF4-FFF2-40B4-BE49-F238E27FC236}">
                <a16:creationId xmlns:a16="http://schemas.microsoft.com/office/drawing/2014/main" id="{74B8CEC8-422D-02FE-B741-71F5A2F0BC36}"/>
              </a:ext>
            </a:extLst>
          </p:cNvPr>
          <p:cNvSpPr/>
          <p:nvPr/>
        </p:nvSpPr>
        <p:spPr>
          <a:xfrm>
            <a:off x="3883742" y="5953434"/>
            <a:ext cx="2212258" cy="491612"/>
          </a:xfrm>
          <a:prstGeom prst="roundRect">
            <a:avLst>
              <a:gd name="adj" fmla="val 50000"/>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5. MEASUREMENT</a:t>
            </a:r>
          </a:p>
        </p:txBody>
      </p:sp>
      <p:sp>
        <p:nvSpPr>
          <p:cNvPr id="21" name="Rectangle: Rounded Corners 20">
            <a:extLst>
              <a:ext uri="{FF2B5EF4-FFF2-40B4-BE49-F238E27FC236}">
                <a16:creationId xmlns:a16="http://schemas.microsoft.com/office/drawing/2014/main" id="{CB058B18-2128-4B36-A7C9-30AE67FDE607}"/>
              </a:ext>
            </a:extLst>
          </p:cNvPr>
          <p:cNvSpPr/>
          <p:nvPr/>
        </p:nvSpPr>
        <p:spPr>
          <a:xfrm>
            <a:off x="7076767" y="5953434"/>
            <a:ext cx="2212258" cy="491612"/>
          </a:xfrm>
          <a:prstGeom prst="roundRect">
            <a:avLst>
              <a:gd name="adj" fmla="val 42667"/>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6. ENVIRONMENT</a:t>
            </a:r>
          </a:p>
        </p:txBody>
      </p:sp>
      <p:cxnSp>
        <p:nvCxnSpPr>
          <p:cNvPr id="23" name="Straight Arrow Connector 22">
            <a:extLst>
              <a:ext uri="{FF2B5EF4-FFF2-40B4-BE49-F238E27FC236}">
                <a16:creationId xmlns:a16="http://schemas.microsoft.com/office/drawing/2014/main" id="{5A516F3C-A6D3-77ED-1B93-35B546190DC6}"/>
              </a:ext>
            </a:extLst>
          </p:cNvPr>
          <p:cNvCxnSpPr/>
          <p:nvPr/>
        </p:nvCxnSpPr>
        <p:spPr>
          <a:xfrm>
            <a:off x="2671916" y="1612491"/>
            <a:ext cx="973393" cy="20819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A3B69E71-D98C-69AF-83D6-2B449D0ED4EC}"/>
              </a:ext>
            </a:extLst>
          </p:cNvPr>
          <p:cNvCxnSpPr/>
          <p:nvPr/>
        </p:nvCxnSpPr>
        <p:spPr>
          <a:xfrm>
            <a:off x="5760474" y="1622322"/>
            <a:ext cx="953729" cy="20819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D67EE141-0B8C-D226-3232-D1D7B1B01FFC}"/>
              </a:ext>
            </a:extLst>
          </p:cNvPr>
          <p:cNvCxnSpPr/>
          <p:nvPr/>
        </p:nvCxnSpPr>
        <p:spPr>
          <a:xfrm>
            <a:off x="8829368" y="1612491"/>
            <a:ext cx="806245" cy="20819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9CA5B10D-2D20-6B47-DA60-1825A6F4DEDB}"/>
              </a:ext>
            </a:extLst>
          </p:cNvPr>
          <p:cNvCxnSpPr>
            <a:cxnSpLocks/>
          </p:cNvCxnSpPr>
          <p:nvPr/>
        </p:nvCxnSpPr>
        <p:spPr>
          <a:xfrm flipV="1">
            <a:off x="2290916" y="3694471"/>
            <a:ext cx="1012723" cy="22589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4507833E-2248-06EB-DD2B-C05E042C79D5}"/>
              </a:ext>
            </a:extLst>
          </p:cNvPr>
          <p:cNvCxnSpPr>
            <a:cxnSpLocks/>
          </p:cNvCxnSpPr>
          <p:nvPr/>
        </p:nvCxnSpPr>
        <p:spPr>
          <a:xfrm flipV="1">
            <a:off x="5329084" y="3744859"/>
            <a:ext cx="1032387" cy="22085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3B48937D-B7D6-6A5E-E10C-E8C952F35FAB}"/>
              </a:ext>
            </a:extLst>
          </p:cNvPr>
          <p:cNvCxnSpPr>
            <a:cxnSpLocks/>
          </p:cNvCxnSpPr>
          <p:nvPr/>
        </p:nvCxnSpPr>
        <p:spPr>
          <a:xfrm flipV="1">
            <a:off x="8640097" y="3704302"/>
            <a:ext cx="838200" cy="224913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9F292E59-F788-BAF6-54EC-030CE9E7AC31}"/>
              </a:ext>
            </a:extLst>
          </p:cNvPr>
          <p:cNvSpPr txBox="1"/>
          <p:nvPr/>
        </p:nvSpPr>
        <p:spPr>
          <a:xfrm>
            <a:off x="39329" y="1909857"/>
            <a:ext cx="2251587" cy="523220"/>
          </a:xfrm>
          <a:prstGeom prst="rect">
            <a:avLst/>
          </a:prstGeom>
          <a:noFill/>
        </p:spPr>
        <p:txBody>
          <a:bodyPr wrap="square" rtlCol="0">
            <a:spAutoFit/>
          </a:bodyPr>
          <a:lstStyle/>
          <a:p>
            <a:r>
              <a:rPr lang="en-GB" sz="1400" dirty="0"/>
              <a:t>No proper online  ordering system</a:t>
            </a:r>
          </a:p>
        </p:txBody>
      </p:sp>
      <p:sp>
        <p:nvSpPr>
          <p:cNvPr id="39" name="TextBox 38">
            <a:extLst>
              <a:ext uri="{FF2B5EF4-FFF2-40B4-BE49-F238E27FC236}">
                <a16:creationId xmlns:a16="http://schemas.microsoft.com/office/drawing/2014/main" id="{C5653F29-B379-0AAA-7259-3D745C3686FC}"/>
              </a:ext>
            </a:extLst>
          </p:cNvPr>
          <p:cNvSpPr txBox="1"/>
          <p:nvPr/>
        </p:nvSpPr>
        <p:spPr>
          <a:xfrm>
            <a:off x="0" y="2959510"/>
            <a:ext cx="2433483" cy="307777"/>
          </a:xfrm>
          <a:prstGeom prst="rect">
            <a:avLst/>
          </a:prstGeom>
          <a:noFill/>
        </p:spPr>
        <p:txBody>
          <a:bodyPr wrap="square" rtlCol="0">
            <a:spAutoFit/>
          </a:bodyPr>
          <a:lstStyle/>
          <a:p>
            <a:r>
              <a:rPr lang="en-GB" sz="1400" dirty="0"/>
              <a:t>No reliable pre-order system  </a:t>
            </a:r>
          </a:p>
        </p:txBody>
      </p:sp>
      <p:sp>
        <p:nvSpPr>
          <p:cNvPr id="41" name="TextBox 40">
            <a:extLst>
              <a:ext uri="{FF2B5EF4-FFF2-40B4-BE49-F238E27FC236}">
                <a16:creationId xmlns:a16="http://schemas.microsoft.com/office/drawing/2014/main" id="{88A9951E-D3B9-4373-5994-E20AF48DF075}"/>
              </a:ext>
            </a:extLst>
          </p:cNvPr>
          <p:cNvSpPr txBox="1"/>
          <p:nvPr/>
        </p:nvSpPr>
        <p:spPr>
          <a:xfrm>
            <a:off x="3418860" y="2017579"/>
            <a:ext cx="2445775" cy="523220"/>
          </a:xfrm>
          <a:prstGeom prst="rect">
            <a:avLst/>
          </a:prstGeom>
          <a:noFill/>
        </p:spPr>
        <p:txBody>
          <a:bodyPr wrap="square" rtlCol="0">
            <a:spAutoFit/>
          </a:bodyPr>
          <a:lstStyle/>
          <a:p>
            <a:r>
              <a:rPr lang="en-GB" sz="1400" dirty="0"/>
              <a:t>Limited use of technology in the bakery </a:t>
            </a:r>
          </a:p>
        </p:txBody>
      </p:sp>
      <p:sp>
        <p:nvSpPr>
          <p:cNvPr id="42" name="TextBox 41">
            <a:extLst>
              <a:ext uri="{FF2B5EF4-FFF2-40B4-BE49-F238E27FC236}">
                <a16:creationId xmlns:a16="http://schemas.microsoft.com/office/drawing/2014/main" id="{22276EE0-0713-B7A9-6DEA-26589C638505}"/>
              </a:ext>
            </a:extLst>
          </p:cNvPr>
          <p:cNvSpPr txBox="1"/>
          <p:nvPr/>
        </p:nvSpPr>
        <p:spPr>
          <a:xfrm>
            <a:off x="3425928" y="2744067"/>
            <a:ext cx="2212258" cy="523220"/>
          </a:xfrm>
          <a:prstGeom prst="rect">
            <a:avLst/>
          </a:prstGeom>
          <a:noFill/>
        </p:spPr>
        <p:txBody>
          <a:bodyPr wrap="square" rtlCol="0">
            <a:spAutoFit/>
          </a:bodyPr>
          <a:lstStyle/>
          <a:p>
            <a:r>
              <a:rPr lang="en-GB" sz="1400" dirty="0"/>
              <a:t>No automated systems for orders or delivery</a:t>
            </a:r>
          </a:p>
        </p:txBody>
      </p:sp>
      <p:sp>
        <p:nvSpPr>
          <p:cNvPr id="43" name="TextBox 42">
            <a:extLst>
              <a:ext uri="{FF2B5EF4-FFF2-40B4-BE49-F238E27FC236}">
                <a16:creationId xmlns:a16="http://schemas.microsoft.com/office/drawing/2014/main" id="{0607BB4A-2EC9-982A-BB48-F4DB77BCA618}"/>
              </a:ext>
            </a:extLst>
          </p:cNvPr>
          <p:cNvSpPr txBox="1"/>
          <p:nvPr/>
        </p:nvSpPr>
        <p:spPr>
          <a:xfrm>
            <a:off x="6569178" y="2049042"/>
            <a:ext cx="2042652" cy="523220"/>
          </a:xfrm>
          <a:prstGeom prst="rect">
            <a:avLst/>
          </a:prstGeom>
          <a:noFill/>
        </p:spPr>
        <p:txBody>
          <a:bodyPr wrap="square" rtlCol="0">
            <a:spAutoFit/>
          </a:bodyPr>
          <a:lstStyle/>
          <a:p>
            <a:r>
              <a:rPr lang="en-GB" sz="1400" dirty="0"/>
              <a:t>Staff sometimes cannot answer phone calls </a:t>
            </a:r>
          </a:p>
        </p:txBody>
      </p:sp>
      <p:sp>
        <p:nvSpPr>
          <p:cNvPr id="44" name="TextBox 43">
            <a:extLst>
              <a:ext uri="{FF2B5EF4-FFF2-40B4-BE49-F238E27FC236}">
                <a16:creationId xmlns:a16="http://schemas.microsoft.com/office/drawing/2014/main" id="{05032E76-4CF5-3948-C54F-22C148DE34E1}"/>
              </a:ext>
            </a:extLst>
          </p:cNvPr>
          <p:cNvSpPr txBox="1"/>
          <p:nvPr/>
        </p:nvSpPr>
        <p:spPr>
          <a:xfrm>
            <a:off x="6597445" y="2856025"/>
            <a:ext cx="2042652" cy="523220"/>
          </a:xfrm>
          <a:prstGeom prst="rect">
            <a:avLst/>
          </a:prstGeom>
          <a:noFill/>
        </p:spPr>
        <p:txBody>
          <a:bodyPr wrap="square" rtlCol="0">
            <a:spAutoFit/>
          </a:bodyPr>
          <a:lstStyle/>
          <a:p>
            <a:r>
              <a:rPr lang="en-GB" sz="1400" dirty="0"/>
              <a:t>Small team managing a huge workload</a:t>
            </a:r>
          </a:p>
        </p:txBody>
      </p:sp>
      <p:sp>
        <p:nvSpPr>
          <p:cNvPr id="45" name="TextBox 44">
            <a:extLst>
              <a:ext uri="{FF2B5EF4-FFF2-40B4-BE49-F238E27FC236}">
                <a16:creationId xmlns:a16="http://schemas.microsoft.com/office/drawing/2014/main" id="{E49E93F9-6F04-8B96-61CE-49E69E118764}"/>
              </a:ext>
            </a:extLst>
          </p:cNvPr>
          <p:cNvSpPr txBox="1"/>
          <p:nvPr/>
        </p:nvSpPr>
        <p:spPr>
          <a:xfrm>
            <a:off x="39329" y="3923071"/>
            <a:ext cx="2394154" cy="523220"/>
          </a:xfrm>
          <a:prstGeom prst="rect">
            <a:avLst/>
          </a:prstGeom>
          <a:noFill/>
        </p:spPr>
        <p:txBody>
          <a:bodyPr wrap="square" rtlCol="0">
            <a:spAutoFit/>
          </a:bodyPr>
          <a:lstStyle/>
          <a:p>
            <a:r>
              <a:rPr lang="en-GB" sz="1400" dirty="0"/>
              <a:t>Organic ingredients affected by supply issues   </a:t>
            </a:r>
          </a:p>
        </p:txBody>
      </p:sp>
      <p:sp>
        <p:nvSpPr>
          <p:cNvPr id="46" name="TextBox 45">
            <a:extLst>
              <a:ext uri="{FF2B5EF4-FFF2-40B4-BE49-F238E27FC236}">
                <a16:creationId xmlns:a16="http://schemas.microsoft.com/office/drawing/2014/main" id="{689271BF-6B3E-D955-D8F7-03D89759059C}"/>
              </a:ext>
            </a:extLst>
          </p:cNvPr>
          <p:cNvSpPr txBox="1"/>
          <p:nvPr/>
        </p:nvSpPr>
        <p:spPr>
          <a:xfrm>
            <a:off x="39329" y="4849146"/>
            <a:ext cx="2048797" cy="523220"/>
          </a:xfrm>
          <a:prstGeom prst="rect">
            <a:avLst/>
          </a:prstGeom>
          <a:noFill/>
        </p:spPr>
        <p:txBody>
          <a:bodyPr wrap="square" rtlCol="0">
            <a:spAutoFit/>
          </a:bodyPr>
          <a:lstStyle/>
          <a:p>
            <a:r>
              <a:rPr lang="en-GB" sz="1400" dirty="0"/>
              <a:t>Fluctuating prices of raw material </a:t>
            </a:r>
          </a:p>
        </p:txBody>
      </p:sp>
      <p:sp>
        <p:nvSpPr>
          <p:cNvPr id="47" name="TextBox 46">
            <a:extLst>
              <a:ext uri="{FF2B5EF4-FFF2-40B4-BE49-F238E27FC236}">
                <a16:creationId xmlns:a16="http://schemas.microsoft.com/office/drawing/2014/main" id="{FCB770E1-45D3-D665-5CE1-9303E7E523FF}"/>
              </a:ext>
            </a:extLst>
          </p:cNvPr>
          <p:cNvSpPr txBox="1"/>
          <p:nvPr/>
        </p:nvSpPr>
        <p:spPr>
          <a:xfrm>
            <a:off x="3158612" y="4030965"/>
            <a:ext cx="2105333" cy="738664"/>
          </a:xfrm>
          <a:prstGeom prst="rect">
            <a:avLst/>
          </a:prstGeom>
          <a:noFill/>
        </p:spPr>
        <p:txBody>
          <a:bodyPr wrap="square" rtlCol="0">
            <a:spAutoFit/>
          </a:bodyPr>
          <a:lstStyle/>
          <a:p>
            <a:r>
              <a:rPr lang="en-GB" sz="1400" dirty="0"/>
              <a:t>No clear system for tracking customer demand </a:t>
            </a:r>
          </a:p>
        </p:txBody>
      </p:sp>
      <p:sp>
        <p:nvSpPr>
          <p:cNvPr id="48" name="TextBox 47">
            <a:extLst>
              <a:ext uri="{FF2B5EF4-FFF2-40B4-BE49-F238E27FC236}">
                <a16:creationId xmlns:a16="http://schemas.microsoft.com/office/drawing/2014/main" id="{6830E01E-6B02-B162-6A63-838BB97A8D21}"/>
              </a:ext>
            </a:extLst>
          </p:cNvPr>
          <p:cNvSpPr txBox="1"/>
          <p:nvPr/>
        </p:nvSpPr>
        <p:spPr>
          <a:xfrm>
            <a:off x="3158612" y="5034056"/>
            <a:ext cx="2022988" cy="523220"/>
          </a:xfrm>
          <a:prstGeom prst="rect">
            <a:avLst/>
          </a:prstGeom>
          <a:noFill/>
        </p:spPr>
        <p:txBody>
          <a:bodyPr wrap="square" rtlCol="0">
            <a:spAutoFit/>
          </a:bodyPr>
          <a:lstStyle/>
          <a:p>
            <a:r>
              <a:rPr lang="en-GB" sz="1400" dirty="0"/>
              <a:t>Limited monitoring of peak times</a:t>
            </a:r>
          </a:p>
        </p:txBody>
      </p:sp>
      <p:sp>
        <p:nvSpPr>
          <p:cNvPr id="49" name="TextBox 48">
            <a:extLst>
              <a:ext uri="{FF2B5EF4-FFF2-40B4-BE49-F238E27FC236}">
                <a16:creationId xmlns:a16="http://schemas.microsoft.com/office/drawing/2014/main" id="{DBF901B0-CB24-CE79-BEDD-54E409ADFD0C}"/>
              </a:ext>
            </a:extLst>
          </p:cNvPr>
          <p:cNvSpPr txBox="1"/>
          <p:nvPr/>
        </p:nvSpPr>
        <p:spPr>
          <a:xfrm>
            <a:off x="6237338" y="4063747"/>
            <a:ext cx="2255275" cy="523220"/>
          </a:xfrm>
          <a:prstGeom prst="rect">
            <a:avLst/>
          </a:prstGeom>
          <a:noFill/>
        </p:spPr>
        <p:txBody>
          <a:bodyPr wrap="square" rtlCol="0">
            <a:spAutoFit/>
          </a:bodyPr>
          <a:lstStyle/>
          <a:p>
            <a:r>
              <a:rPr lang="en-GB" sz="1400" dirty="0"/>
              <a:t>Reduced football in the retail park  </a:t>
            </a:r>
          </a:p>
        </p:txBody>
      </p:sp>
      <p:sp>
        <p:nvSpPr>
          <p:cNvPr id="50" name="TextBox 49">
            <a:extLst>
              <a:ext uri="{FF2B5EF4-FFF2-40B4-BE49-F238E27FC236}">
                <a16:creationId xmlns:a16="http://schemas.microsoft.com/office/drawing/2014/main" id="{0BB5DC3F-01F4-7A83-0BE6-AF2B13DCE51A}"/>
              </a:ext>
            </a:extLst>
          </p:cNvPr>
          <p:cNvSpPr txBox="1"/>
          <p:nvPr/>
        </p:nvSpPr>
        <p:spPr>
          <a:xfrm>
            <a:off x="6096000" y="5110756"/>
            <a:ext cx="1710813" cy="523220"/>
          </a:xfrm>
          <a:prstGeom prst="rect">
            <a:avLst/>
          </a:prstGeom>
          <a:noFill/>
        </p:spPr>
        <p:txBody>
          <a:bodyPr wrap="square" rtlCol="0">
            <a:spAutoFit/>
          </a:bodyPr>
          <a:lstStyle/>
          <a:p>
            <a:r>
              <a:rPr lang="en-GB" sz="1400" dirty="0"/>
              <a:t>Increased home working trends</a:t>
            </a:r>
          </a:p>
        </p:txBody>
      </p:sp>
      <p:cxnSp>
        <p:nvCxnSpPr>
          <p:cNvPr id="52" name="Straight Arrow Connector 51">
            <a:extLst>
              <a:ext uri="{FF2B5EF4-FFF2-40B4-BE49-F238E27FC236}">
                <a16:creationId xmlns:a16="http://schemas.microsoft.com/office/drawing/2014/main" id="{EBE60EC2-F724-9E26-F394-F4CCAE2C332F}"/>
              </a:ext>
            </a:extLst>
          </p:cNvPr>
          <p:cNvCxnSpPr>
            <a:cxnSpLocks/>
          </p:cNvCxnSpPr>
          <p:nvPr/>
        </p:nvCxnSpPr>
        <p:spPr>
          <a:xfrm>
            <a:off x="838200" y="2279189"/>
            <a:ext cx="1959077"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EEBEEFC1-7D61-BDB3-EA28-9D06AA9539F8}"/>
              </a:ext>
            </a:extLst>
          </p:cNvPr>
          <p:cNvCxnSpPr>
            <a:cxnSpLocks/>
            <a:stCxn id="39" idx="3"/>
          </p:cNvCxnSpPr>
          <p:nvPr/>
        </p:nvCxnSpPr>
        <p:spPr>
          <a:xfrm flipV="1">
            <a:off x="2433483" y="3113398"/>
            <a:ext cx="870156"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599FF4C9-E163-4FB9-E65E-9DF67D8A03C5}"/>
              </a:ext>
            </a:extLst>
          </p:cNvPr>
          <p:cNvCxnSpPr>
            <a:cxnSpLocks/>
          </p:cNvCxnSpPr>
          <p:nvPr/>
        </p:nvCxnSpPr>
        <p:spPr>
          <a:xfrm>
            <a:off x="4719484" y="2426266"/>
            <a:ext cx="1318751"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4E4B8629-A83A-7EEB-2AA4-77B32765D023}"/>
              </a:ext>
            </a:extLst>
          </p:cNvPr>
          <p:cNvCxnSpPr>
            <a:cxnSpLocks/>
          </p:cNvCxnSpPr>
          <p:nvPr/>
        </p:nvCxnSpPr>
        <p:spPr>
          <a:xfrm>
            <a:off x="5062998" y="3136084"/>
            <a:ext cx="129847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9" name="Straight Arrow Connector 58">
            <a:extLst>
              <a:ext uri="{FF2B5EF4-FFF2-40B4-BE49-F238E27FC236}">
                <a16:creationId xmlns:a16="http://schemas.microsoft.com/office/drawing/2014/main" id="{58A738C3-6712-E531-4FAE-708283B67968}"/>
              </a:ext>
            </a:extLst>
          </p:cNvPr>
          <p:cNvCxnSpPr/>
          <p:nvPr/>
        </p:nvCxnSpPr>
        <p:spPr>
          <a:xfrm>
            <a:off x="8257254" y="2433077"/>
            <a:ext cx="709151"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0" name="Straight Arrow Connector 59">
            <a:extLst>
              <a:ext uri="{FF2B5EF4-FFF2-40B4-BE49-F238E27FC236}">
                <a16:creationId xmlns:a16="http://schemas.microsoft.com/office/drawing/2014/main" id="{4721C981-A47F-E251-89D6-B2A298C4AF2C}"/>
              </a:ext>
            </a:extLst>
          </p:cNvPr>
          <p:cNvCxnSpPr>
            <a:cxnSpLocks/>
          </p:cNvCxnSpPr>
          <p:nvPr/>
        </p:nvCxnSpPr>
        <p:spPr>
          <a:xfrm>
            <a:off x="8092564" y="3267287"/>
            <a:ext cx="1196461"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D8E56E23-34DC-2F4B-72BA-DC2902F6FBDB}"/>
              </a:ext>
            </a:extLst>
          </p:cNvPr>
          <p:cNvCxnSpPr>
            <a:cxnSpLocks/>
          </p:cNvCxnSpPr>
          <p:nvPr/>
        </p:nvCxnSpPr>
        <p:spPr>
          <a:xfrm>
            <a:off x="1653049" y="4325357"/>
            <a:ext cx="1215512"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4" name="Straight Arrow Connector 63">
            <a:extLst>
              <a:ext uri="{FF2B5EF4-FFF2-40B4-BE49-F238E27FC236}">
                <a16:creationId xmlns:a16="http://schemas.microsoft.com/office/drawing/2014/main" id="{1F9F9280-9D3B-07AE-B2ED-03C74977D4EC}"/>
              </a:ext>
            </a:extLst>
          </p:cNvPr>
          <p:cNvCxnSpPr>
            <a:cxnSpLocks/>
          </p:cNvCxnSpPr>
          <p:nvPr/>
        </p:nvCxnSpPr>
        <p:spPr>
          <a:xfrm>
            <a:off x="1286797" y="5209079"/>
            <a:ext cx="128925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6" name="Straight Arrow Connector 65">
            <a:extLst>
              <a:ext uri="{FF2B5EF4-FFF2-40B4-BE49-F238E27FC236}">
                <a16:creationId xmlns:a16="http://schemas.microsoft.com/office/drawing/2014/main" id="{6FC345D8-6851-1BAA-1324-D58829BCC073}"/>
              </a:ext>
            </a:extLst>
          </p:cNvPr>
          <p:cNvCxnSpPr>
            <a:cxnSpLocks/>
          </p:cNvCxnSpPr>
          <p:nvPr/>
        </p:nvCxnSpPr>
        <p:spPr>
          <a:xfrm>
            <a:off x="4113571" y="4586967"/>
            <a:ext cx="164690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8" name="Straight Arrow Connector 67">
            <a:extLst>
              <a:ext uri="{FF2B5EF4-FFF2-40B4-BE49-F238E27FC236}">
                <a16:creationId xmlns:a16="http://schemas.microsoft.com/office/drawing/2014/main" id="{9D79311B-A543-A518-72AD-383915CBA06E}"/>
              </a:ext>
            </a:extLst>
          </p:cNvPr>
          <p:cNvCxnSpPr>
            <a:cxnSpLocks/>
          </p:cNvCxnSpPr>
          <p:nvPr/>
        </p:nvCxnSpPr>
        <p:spPr>
          <a:xfrm>
            <a:off x="4262284" y="5375264"/>
            <a:ext cx="128925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9" name="Straight Arrow Connector 68">
            <a:extLst>
              <a:ext uri="{FF2B5EF4-FFF2-40B4-BE49-F238E27FC236}">
                <a16:creationId xmlns:a16="http://schemas.microsoft.com/office/drawing/2014/main" id="{5C843DB5-9136-9AD5-68A5-D2598D57DDA1}"/>
              </a:ext>
            </a:extLst>
          </p:cNvPr>
          <p:cNvCxnSpPr>
            <a:cxnSpLocks/>
          </p:cNvCxnSpPr>
          <p:nvPr/>
        </p:nvCxnSpPr>
        <p:spPr>
          <a:xfrm>
            <a:off x="7322574" y="4446291"/>
            <a:ext cx="173662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72" name="Straight Arrow Connector 71">
            <a:extLst>
              <a:ext uri="{FF2B5EF4-FFF2-40B4-BE49-F238E27FC236}">
                <a16:creationId xmlns:a16="http://schemas.microsoft.com/office/drawing/2014/main" id="{4BE1BDA7-29C4-42A7-84A9-B598B98DBB05}"/>
              </a:ext>
            </a:extLst>
          </p:cNvPr>
          <p:cNvCxnSpPr>
            <a:cxnSpLocks/>
          </p:cNvCxnSpPr>
          <p:nvPr/>
        </p:nvCxnSpPr>
        <p:spPr>
          <a:xfrm>
            <a:off x="7447936" y="5478618"/>
            <a:ext cx="128925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5" name="Rectangle 74">
            <a:extLst>
              <a:ext uri="{FF2B5EF4-FFF2-40B4-BE49-F238E27FC236}">
                <a16:creationId xmlns:a16="http://schemas.microsoft.com/office/drawing/2014/main" id="{0DE030B8-DD72-C1E5-41FD-21F80378219B}"/>
              </a:ext>
            </a:extLst>
          </p:cNvPr>
          <p:cNvSpPr/>
          <p:nvPr/>
        </p:nvSpPr>
        <p:spPr>
          <a:xfrm>
            <a:off x="10055943" y="2540799"/>
            <a:ext cx="1842319" cy="242021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6" name="TextBox 75">
            <a:extLst>
              <a:ext uri="{FF2B5EF4-FFF2-40B4-BE49-F238E27FC236}">
                <a16:creationId xmlns:a16="http://schemas.microsoft.com/office/drawing/2014/main" id="{818B137E-BBBE-4868-F686-0A2664D08698}"/>
              </a:ext>
            </a:extLst>
          </p:cNvPr>
          <p:cNvSpPr txBox="1"/>
          <p:nvPr/>
        </p:nvSpPr>
        <p:spPr>
          <a:xfrm>
            <a:off x="10392397" y="2619470"/>
            <a:ext cx="1381431" cy="1200329"/>
          </a:xfrm>
          <a:prstGeom prst="rect">
            <a:avLst/>
          </a:prstGeom>
          <a:noFill/>
        </p:spPr>
        <p:txBody>
          <a:bodyPr wrap="square" rtlCol="0">
            <a:spAutoFit/>
          </a:bodyPr>
          <a:lstStyle/>
          <a:p>
            <a:r>
              <a:rPr lang="en-GB" b="1" dirty="0"/>
              <a:t>EFFECT</a:t>
            </a:r>
          </a:p>
          <a:p>
            <a:endParaRPr lang="en-GB" dirty="0"/>
          </a:p>
          <a:p>
            <a:r>
              <a:rPr lang="en-GB" b="1" dirty="0"/>
              <a:t>FALLING</a:t>
            </a:r>
            <a:r>
              <a:rPr lang="en-GB" dirty="0"/>
              <a:t> </a:t>
            </a:r>
          </a:p>
          <a:p>
            <a:r>
              <a:rPr lang="en-GB" b="1" dirty="0"/>
              <a:t>  SALES</a:t>
            </a:r>
          </a:p>
        </p:txBody>
      </p:sp>
      <p:cxnSp>
        <p:nvCxnSpPr>
          <p:cNvPr id="78" name="Straight Arrow Connector 77">
            <a:extLst>
              <a:ext uri="{FF2B5EF4-FFF2-40B4-BE49-F238E27FC236}">
                <a16:creationId xmlns:a16="http://schemas.microsoft.com/office/drawing/2014/main" id="{B3082EF0-FE1D-A203-4F7B-652D1EC4707E}"/>
              </a:ext>
            </a:extLst>
          </p:cNvPr>
          <p:cNvCxnSpPr/>
          <p:nvPr/>
        </p:nvCxnSpPr>
        <p:spPr>
          <a:xfrm>
            <a:off x="10376722" y="3819799"/>
            <a:ext cx="1150375" cy="58049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2" name="Rectangle 81">
            <a:extLst>
              <a:ext uri="{FF2B5EF4-FFF2-40B4-BE49-F238E27FC236}">
                <a16:creationId xmlns:a16="http://schemas.microsoft.com/office/drawing/2014/main" id="{19F8DB5F-DB2C-99BF-87FF-BC484BD9FE17}"/>
              </a:ext>
            </a:extLst>
          </p:cNvPr>
          <p:cNvSpPr/>
          <p:nvPr/>
        </p:nvSpPr>
        <p:spPr>
          <a:xfrm>
            <a:off x="10320188" y="4084649"/>
            <a:ext cx="197258" cy="7058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Rectangle 83">
            <a:extLst>
              <a:ext uri="{FF2B5EF4-FFF2-40B4-BE49-F238E27FC236}">
                <a16:creationId xmlns:a16="http://schemas.microsoft.com/office/drawing/2014/main" id="{441CC8BB-752F-EDD1-B8B6-11C55630BD56}"/>
              </a:ext>
            </a:extLst>
          </p:cNvPr>
          <p:cNvSpPr/>
          <p:nvPr/>
        </p:nvSpPr>
        <p:spPr>
          <a:xfrm>
            <a:off x="10644656" y="4346259"/>
            <a:ext cx="193569" cy="4442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6" name="Rectangle 85">
            <a:extLst>
              <a:ext uri="{FF2B5EF4-FFF2-40B4-BE49-F238E27FC236}">
                <a16:creationId xmlns:a16="http://schemas.microsoft.com/office/drawing/2014/main" id="{C919B54D-1CED-B2C4-E870-6A3988AB330F}"/>
              </a:ext>
            </a:extLst>
          </p:cNvPr>
          <p:cNvSpPr/>
          <p:nvPr/>
        </p:nvSpPr>
        <p:spPr>
          <a:xfrm>
            <a:off x="10921177" y="4446291"/>
            <a:ext cx="175755" cy="3442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 name="Rectangle 87">
            <a:extLst>
              <a:ext uri="{FF2B5EF4-FFF2-40B4-BE49-F238E27FC236}">
                <a16:creationId xmlns:a16="http://schemas.microsoft.com/office/drawing/2014/main" id="{47688D24-B4DB-251E-9875-39E7E3BBB26C}"/>
              </a:ext>
            </a:extLst>
          </p:cNvPr>
          <p:cNvSpPr/>
          <p:nvPr/>
        </p:nvSpPr>
        <p:spPr>
          <a:xfrm>
            <a:off x="11225362" y="4566194"/>
            <a:ext cx="143797" cy="2289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2233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7290E-3671-B562-8595-234D5D452CEA}"/>
              </a:ext>
            </a:extLst>
          </p:cNvPr>
          <p:cNvSpPr>
            <a:spLocks noGrp="1"/>
          </p:cNvSpPr>
          <p:nvPr>
            <p:ph type="title"/>
          </p:nvPr>
        </p:nvSpPr>
        <p:spPr>
          <a:xfrm>
            <a:off x="3057832" y="241620"/>
            <a:ext cx="5718812" cy="888360"/>
          </a:xfrm>
        </p:spPr>
        <p:txBody>
          <a:bodyPr anchor="b">
            <a:normAutofit/>
          </a:bodyPr>
          <a:lstStyle/>
          <a:p>
            <a:pPr algn="ctr"/>
            <a:r>
              <a:rPr lang="en-GB" sz="3200" dirty="0"/>
              <a:t>Key Findings </a:t>
            </a:r>
          </a:p>
        </p:txBody>
      </p:sp>
      <p:sp>
        <p:nvSpPr>
          <p:cNvPr id="3" name="Content Placeholder 2">
            <a:extLst>
              <a:ext uri="{FF2B5EF4-FFF2-40B4-BE49-F238E27FC236}">
                <a16:creationId xmlns:a16="http://schemas.microsoft.com/office/drawing/2014/main" id="{98AFAF03-05E4-A886-4F28-F6F4E49E95AE}"/>
              </a:ext>
            </a:extLst>
          </p:cNvPr>
          <p:cNvSpPr>
            <a:spLocks noGrp="1"/>
          </p:cNvSpPr>
          <p:nvPr>
            <p:ph idx="1"/>
          </p:nvPr>
        </p:nvSpPr>
        <p:spPr>
          <a:xfrm>
            <a:off x="695513" y="1028700"/>
            <a:ext cx="10800972" cy="4968977"/>
          </a:xfrm>
        </p:spPr>
        <p:txBody>
          <a:bodyPr anchor="t">
            <a:noAutofit/>
          </a:bodyPr>
          <a:lstStyle/>
          <a:p>
            <a:pPr marL="0" indent="0">
              <a:buNone/>
            </a:pPr>
            <a:r>
              <a:rPr lang="en-GB" sz="2000" dirty="0"/>
              <a:t>Key finding 1: </a:t>
            </a:r>
          </a:p>
          <a:p>
            <a:r>
              <a:rPr lang="en-GB" sz="2000" dirty="0"/>
              <a:t>Basil’s Bakery is affected by both internal and external problems, so the issue is not just one thing. </a:t>
            </a:r>
          </a:p>
          <a:p>
            <a:endParaRPr lang="en-GB" sz="2000" dirty="0"/>
          </a:p>
          <a:p>
            <a:pPr marL="0" indent="0">
              <a:buNone/>
            </a:pPr>
            <a:r>
              <a:rPr lang="en-GB" sz="2000" dirty="0"/>
              <a:t>Key findings 2:</a:t>
            </a:r>
          </a:p>
          <a:p>
            <a:r>
              <a:rPr lang="en-GB" sz="2000" dirty="0"/>
              <a:t>Fewer customers are visiting because of reduced football and more people working from home.</a:t>
            </a:r>
          </a:p>
          <a:p>
            <a:pPr marL="0" indent="0">
              <a:buNone/>
            </a:pPr>
            <a:endParaRPr lang="en-GB" sz="2000" dirty="0"/>
          </a:p>
          <a:p>
            <a:pPr marL="0" indent="0">
              <a:buNone/>
            </a:pPr>
            <a:r>
              <a:rPr lang="en-GB" sz="2000" dirty="0"/>
              <a:t>Key findings 3:</a:t>
            </a:r>
          </a:p>
          <a:p>
            <a:r>
              <a:rPr lang="en-GB" sz="2000" dirty="0"/>
              <a:t>The bakery has a weak system, with no online ordering or delivery, which is leading to lost sales.  </a:t>
            </a:r>
          </a:p>
          <a:p>
            <a:endParaRPr lang="en-GB" sz="2000" dirty="0"/>
          </a:p>
          <a:p>
            <a:pPr marL="0" indent="0">
              <a:buNone/>
            </a:pPr>
            <a:r>
              <a:rPr lang="en-GB" sz="2000" dirty="0"/>
              <a:t>Key findings 4:</a:t>
            </a:r>
          </a:p>
          <a:p>
            <a:r>
              <a:rPr lang="en-GB" sz="2000" dirty="0"/>
              <a:t>Rising costs such as rent, energy, and ingredients are reducing the bakery’s profit and making it harder to stay profitable.</a:t>
            </a:r>
          </a:p>
        </p:txBody>
      </p:sp>
    </p:spTree>
    <p:extLst>
      <p:ext uri="{BB962C8B-B14F-4D97-AF65-F5344CB8AC3E}">
        <p14:creationId xmlns:p14="http://schemas.microsoft.com/office/powerpoint/2010/main" val="3745398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C7A79-D4FF-B274-7C34-E615021442FA}"/>
              </a:ext>
            </a:extLst>
          </p:cNvPr>
          <p:cNvSpPr>
            <a:spLocks noGrp="1"/>
          </p:cNvSpPr>
          <p:nvPr>
            <p:ph type="title"/>
          </p:nvPr>
        </p:nvSpPr>
        <p:spPr>
          <a:xfrm>
            <a:off x="1616053" y="372775"/>
            <a:ext cx="8959893" cy="888360"/>
          </a:xfrm>
        </p:spPr>
        <p:txBody>
          <a:bodyPr anchor="b">
            <a:normAutofit/>
          </a:bodyPr>
          <a:lstStyle/>
          <a:p>
            <a:pPr algn="ctr"/>
            <a:r>
              <a:rPr lang="en-GB" sz="3200" dirty="0"/>
              <a:t>Reference List </a:t>
            </a:r>
          </a:p>
        </p:txBody>
      </p:sp>
      <p:sp>
        <p:nvSpPr>
          <p:cNvPr id="3" name="Content Placeholder 2">
            <a:extLst>
              <a:ext uri="{FF2B5EF4-FFF2-40B4-BE49-F238E27FC236}">
                <a16:creationId xmlns:a16="http://schemas.microsoft.com/office/drawing/2014/main" id="{BA537C40-4C1A-BBEB-2BAE-BBAADE0DC681}"/>
              </a:ext>
            </a:extLst>
          </p:cNvPr>
          <p:cNvSpPr>
            <a:spLocks noGrp="1"/>
          </p:cNvSpPr>
          <p:nvPr>
            <p:ph idx="1"/>
          </p:nvPr>
        </p:nvSpPr>
        <p:spPr>
          <a:xfrm>
            <a:off x="1616054" y="1336106"/>
            <a:ext cx="8959892" cy="4761123"/>
          </a:xfrm>
        </p:spPr>
        <p:txBody>
          <a:bodyPr anchor="t">
            <a:noAutofit/>
          </a:bodyPr>
          <a:lstStyle/>
          <a:p>
            <a:pPr marL="0" indent="0">
              <a:buNone/>
            </a:pPr>
            <a:r>
              <a:rPr lang="en-GB" sz="2000" dirty="0"/>
              <a:t>Johnson, G., Scholes, K. and Whittington, R. [2020]</a:t>
            </a:r>
          </a:p>
          <a:p>
            <a:pPr marL="0" indent="0">
              <a:buNone/>
            </a:pPr>
            <a:r>
              <a:rPr lang="en-GB" sz="2000" dirty="0"/>
              <a:t>Exploring Strategy. 12</a:t>
            </a:r>
            <a:r>
              <a:rPr lang="en-GB" sz="2000" baseline="30000" dirty="0"/>
              <a:t>th</a:t>
            </a:r>
            <a:r>
              <a:rPr lang="en-GB" sz="2000" dirty="0"/>
              <a:t> edn. Harlow: Pearson.</a:t>
            </a:r>
          </a:p>
          <a:p>
            <a:endParaRPr lang="en-GB" sz="2000" dirty="0"/>
          </a:p>
          <a:p>
            <a:pPr marL="0" indent="0">
              <a:buNone/>
            </a:pPr>
            <a:r>
              <a:rPr lang="en-GB" sz="2000" dirty="0"/>
              <a:t>Mind Tools [2025] PESTLE Analysis. Available at: </a:t>
            </a:r>
          </a:p>
          <a:p>
            <a:pPr marL="0" indent="0">
              <a:buNone/>
            </a:pPr>
            <a:r>
              <a:rPr lang="en-GB" sz="2000" dirty="0">
                <a:hlinkClick r:id="rId2">
                  <a:extLst>
                    <a:ext uri="{A12FA001-AC4F-418D-AE19-62706E023703}">
                      <ahyp:hlinkClr xmlns:ahyp="http://schemas.microsoft.com/office/drawing/2018/hyperlinkcolor" val="tx"/>
                    </a:ext>
                  </a:extLst>
                </a:hlinkClick>
              </a:rPr>
              <a:t>https://www.mindtools.com/pages/article/</a:t>
            </a:r>
            <a:endParaRPr lang="en-GB" sz="2000" dirty="0"/>
          </a:p>
          <a:p>
            <a:pPr marL="0" indent="0">
              <a:buNone/>
            </a:pPr>
            <a:r>
              <a:rPr lang="en-GB" sz="2000" dirty="0"/>
              <a:t>newTMC_09.htm [Accessed: 14 June 2026].</a:t>
            </a:r>
          </a:p>
          <a:p>
            <a:pPr marL="0" indent="0">
              <a:buNone/>
            </a:pPr>
            <a:endParaRPr lang="en-GB" sz="2000" dirty="0"/>
          </a:p>
          <a:p>
            <a:pPr marL="0" indent="0">
              <a:buNone/>
            </a:pPr>
            <a:r>
              <a:rPr lang="en-GB" sz="2000" dirty="0"/>
              <a:t>Mind Tools [2025] Cause and Effect Analysis </a:t>
            </a:r>
          </a:p>
          <a:p>
            <a:pPr marL="0" indent="0">
              <a:buNone/>
            </a:pPr>
            <a:r>
              <a:rPr lang="en-GB" sz="2000" dirty="0"/>
              <a:t>[Fishbone Diagram]. Available at: https//www.mindtools.com/a3mi00/cause-and-effect-analysis [Accessed 14 June 2026].</a:t>
            </a:r>
          </a:p>
          <a:p>
            <a:pPr marL="0" indent="0">
              <a:buNone/>
            </a:pPr>
            <a:r>
              <a:rPr lang="en-GB" sz="2000" dirty="0"/>
              <a:t>   </a:t>
            </a:r>
          </a:p>
        </p:txBody>
      </p:sp>
    </p:spTree>
    <p:extLst>
      <p:ext uri="{BB962C8B-B14F-4D97-AF65-F5344CB8AC3E}">
        <p14:creationId xmlns:p14="http://schemas.microsoft.com/office/powerpoint/2010/main" val="1608172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c48484fd1ed9645a7588859fd96b3cf9">
  <xsd:schema xmlns:xsd="http://www.w3.org/2001/XMLSchema" xmlns:xs="http://www.w3.org/2001/XMLSchema" xmlns:p="http://schemas.microsoft.com/office/2006/metadata/properties" xmlns:ns3="21f98238-5914-40fc-b2db-49ce196065c9" targetNamespace="http://schemas.microsoft.com/office/2006/metadata/properties" ma:root="true" ma:fieldsID="25fc391bc89b52c7a335f8f6196872e6"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1C73AC5D-F817-44EC-B27F-6811B4863E04}">
  <ds:schemaRefs>
    <ds:schemaRef ds:uri="http://schemas.microsoft.com/sharepoint/v3/contenttype/forms"/>
  </ds:schemaRefs>
</ds:datastoreItem>
</file>

<file path=customXml/itemProps2.xml><?xml version="1.0" encoding="utf-8"?>
<ds:datastoreItem xmlns:ds="http://schemas.openxmlformats.org/officeDocument/2006/customXml" ds:itemID="{82A27E62-472E-4860-AD4C-6C37826D58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8370B7-4786-4B6E-B513-70322DC45273}">
  <ds:schemaRefs>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http://purl.org/dc/dcmitype/"/>
    <ds:schemaRef ds:uri="http://purl.org/dc/terms/"/>
    <ds:schemaRef ds:uri="http://schemas.microsoft.com/office/infopath/2007/PartnerControls"/>
    <ds:schemaRef ds:uri="21f98238-5914-40fc-b2db-49ce196065c9"/>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326</TotalTime>
  <Words>946</Words>
  <Application>Microsoft Office PowerPoint</Application>
  <PresentationFormat>Widescreen</PresentationFormat>
  <Paragraphs>106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Overview of the presentation </vt:lpstr>
      <vt:lpstr>Overview of Basil’s Bakery  </vt:lpstr>
      <vt:lpstr>Problems Facing Basil’s Bakery  </vt:lpstr>
      <vt:lpstr>Critique of the PASTEL Framework</vt:lpstr>
      <vt:lpstr>Application of the PASTEL Framework </vt:lpstr>
      <vt:lpstr>Critique of the Cause and Effect  Model </vt:lpstr>
      <vt:lpstr>Cause and Effect Diagram- Basil’s Bakery </vt:lpstr>
      <vt:lpstr>Key Findings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Elisa Bianca Plesca (2509694)</dc:creator>
  <cp:lastModifiedBy>elisa plesca</cp:lastModifiedBy>
  <cp:revision>2</cp:revision>
  <dcterms:created xsi:type="dcterms:W3CDTF">2026-06-14T09:09:19Z</dcterms:created>
  <dcterms:modified xsi:type="dcterms:W3CDTF">2026-06-14T15:17:50Z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