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8" r:id="rId5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24/06/2016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24/06/2016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24/06/2016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24/06/2016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24/06/2016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24/06/2016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24/06/2016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24/06/2016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24/06/2016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24/06/2016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78026-035F-4ABF-AE93-DAEB31B169EB}" type="datetimeFigureOut">
              <a:rPr lang="en-GB" smtClean="0"/>
              <a:pPr/>
              <a:t>24/06/2016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4578026-035F-4ABF-AE93-DAEB31B169EB}" type="datetimeFigureOut">
              <a:rPr lang="en-GB" smtClean="0"/>
              <a:pPr/>
              <a:t>24/06/2016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F9024E8-3A48-44FE-91A0-2DEDD2A589F3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Supplier </a:t>
            </a:r>
            <a:r>
              <a:rPr lang="en-GB" dirty="0" smtClean="0"/>
              <a:t>and Relationship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</a:t>
            </a:r>
          </a:p>
          <a:p>
            <a:r>
              <a:rPr lang="en-GB" dirty="0" smtClean="0"/>
              <a:t>Andrew Thorn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Supplier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u="sng" dirty="0" smtClean="0"/>
              <a:t>Definition</a:t>
            </a:r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‘</a:t>
            </a:r>
            <a:r>
              <a:rPr lang="en-GB" i="1" dirty="0" smtClean="0"/>
              <a:t>Any activity that a buyer undertakes to improve a supplier’s performance and/or capabilities to meet the buyer’s short or long-term supply needs (</a:t>
            </a:r>
            <a:r>
              <a:rPr lang="en-GB" i="1" dirty="0" err="1" smtClean="0"/>
              <a:t>Handfield</a:t>
            </a:r>
            <a:r>
              <a:rPr lang="en-GB" i="1" dirty="0" smtClean="0"/>
              <a:t> et al, 2000)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Supplier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Requires both firms to commit financial, capital and personnel resources to the work, to share timely and sensitive information, and to create an effective means of measuring performance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Supplier Development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Identify critical products</a:t>
            </a:r>
          </a:p>
          <a:p>
            <a:pPr marL="514350" indent="-514350">
              <a:buAutoNum type="arabicPeriod"/>
            </a:pPr>
            <a:r>
              <a:rPr lang="en-GB" dirty="0" smtClean="0"/>
              <a:t>Identify critical suppliers</a:t>
            </a:r>
          </a:p>
          <a:p>
            <a:pPr marL="514350" indent="-514350">
              <a:buAutoNum type="arabicPeriod"/>
            </a:pPr>
            <a:r>
              <a:rPr lang="en-GB" dirty="0" smtClean="0"/>
              <a:t>Appraise supplier performance</a:t>
            </a:r>
          </a:p>
          <a:p>
            <a:pPr marL="514350" indent="-514350">
              <a:buAutoNum type="arabicPeriod"/>
            </a:pPr>
            <a:r>
              <a:rPr lang="en-GB" dirty="0" smtClean="0"/>
              <a:t>Determine the gap between present and desired supplier performance</a:t>
            </a:r>
          </a:p>
          <a:p>
            <a:pPr marL="514350" indent="-514350">
              <a:buAutoNum type="arabicPeriod"/>
            </a:pPr>
            <a:r>
              <a:rPr lang="en-GB" dirty="0" smtClean="0"/>
              <a:t>Form cross-functional supplier development team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Supplier Development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 startAt="6"/>
            </a:pPr>
            <a:r>
              <a:rPr lang="en-GB" dirty="0" smtClean="0"/>
              <a:t>Meet with supplier’s top management team</a:t>
            </a:r>
          </a:p>
          <a:p>
            <a:pPr marL="514350" indent="-514350">
              <a:buAutoNum type="arabicPeriod" startAt="6"/>
            </a:pPr>
            <a:r>
              <a:rPr lang="en-GB" dirty="0" smtClean="0"/>
              <a:t>Agree how the perceived gaps can be bridged</a:t>
            </a:r>
          </a:p>
          <a:p>
            <a:pPr marL="514350" indent="-514350">
              <a:buAutoNum type="arabicPeriod" startAt="6"/>
            </a:pPr>
            <a:r>
              <a:rPr lang="en-GB" dirty="0" smtClean="0"/>
              <a:t>Set deadlines for achieving improvement</a:t>
            </a:r>
          </a:p>
          <a:p>
            <a:pPr marL="514350" indent="-514350">
              <a:buAutoNum type="arabicPeriod" startAt="6"/>
            </a:pPr>
            <a:r>
              <a:rPr lang="en-GB" dirty="0" smtClean="0"/>
              <a:t>Monitor improvement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 critical suppliers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Managers need to assess how suppliers of strategic supplies are performing to determine which ones to develop</a:t>
            </a:r>
          </a:p>
          <a:p>
            <a:r>
              <a:rPr lang="en-GB" dirty="0" smtClean="0"/>
              <a:t>Suppliers are targeted if they fail to minimum performance objectives in quality, timely delivery, cost, technology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Supplier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buying firm meets with supplier representatives to determine the cause of the problem (S) and the required corrective action(s)</a:t>
            </a:r>
          </a:p>
          <a:p>
            <a:r>
              <a:rPr lang="en-GB" dirty="0" smtClean="0"/>
              <a:t>If supplier development is warranted, both firms must harness the resources to drive the improvements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 a Cross Functional Team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This team is responsible for appraising present and potential suppliers, identifying gaps and negotiating with suppliers to try to devise mutually acceptable resolution of problems.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Meet with Supplier’s Top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en-GB" dirty="0" smtClean="0"/>
              <a:t>Provides an insight into the extent to which a collaborative relationship with the buyer is required</a:t>
            </a:r>
          </a:p>
          <a:p>
            <a:r>
              <a:rPr lang="en-GB" dirty="0" smtClean="0"/>
              <a:t>Provides an opportunity for both sides to discuss areas of cooperation, exchange views frankly, and build trust</a:t>
            </a:r>
          </a:p>
          <a:p>
            <a:r>
              <a:rPr lang="en-GB" dirty="0" smtClean="0"/>
              <a:t>Approaching a supplier’s top management with a good business for improvement sets a professional tone that reinforces the relationship, fosters communication, provides specialised expertise, and develops trust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/>
          <a:lstStyle/>
          <a:p>
            <a:r>
              <a:rPr lang="en-GB" dirty="0" smtClean="0"/>
              <a:t>Identify Key Projects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en-GB" dirty="0" smtClean="0"/>
              <a:t>Opportunities must be evaluated in terms of feasibility, resource and time requirements, and potential return on investment</a:t>
            </a:r>
          </a:p>
          <a:p>
            <a:r>
              <a:rPr lang="en-GB" dirty="0" smtClean="0"/>
              <a:t>The goal is to decide whether they are achievable, and if so, what the goals should be</a:t>
            </a:r>
          </a:p>
          <a:p>
            <a:r>
              <a:rPr lang="en-GB" dirty="0" smtClean="0"/>
              <a:t>Additional criteria used to evaluate opportunities include willingness and ability of supplier to implement changes, duration of product/service life and strategic importance of the product/service and its impact on the business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Approaches to Supplier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Seconding of buyer’s staff to the supplier</a:t>
            </a:r>
          </a:p>
          <a:p>
            <a:r>
              <a:rPr lang="en-GB" dirty="0" smtClean="0"/>
              <a:t>Seconding of supplier’s staff to the buyer</a:t>
            </a:r>
          </a:p>
          <a:p>
            <a:r>
              <a:rPr lang="en-GB" dirty="0" smtClean="0"/>
              <a:t>Third-party quality assessment</a:t>
            </a:r>
          </a:p>
          <a:p>
            <a:r>
              <a:rPr lang="en-GB" dirty="0" smtClean="0"/>
              <a:t>Joint value analysis exercises</a:t>
            </a:r>
          </a:p>
          <a:p>
            <a:r>
              <a:rPr lang="en-GB" dirty="0" smtClean="0"/>
              <a:t>Loan of machinery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080120"/>
          </a:xfrm>
        </p:spPr>
        <p:txBody>
          <a:bodyPr/>
          <a:lstStyle/>
          <a:p>
            <a:r>
              <a:rPr lang="en-GB" dirty="0" smtClean="0"/>
              <a:t>Define details of Agreement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en-GB" dirty="0" smtClean="0"/>
              <a:t>After identifying a potential improvement project, the parties need to agree on the specific metrics for monitoring its success</a:t>
            </a:r>
          </a:p>
          <a:p>
            <a:r>
              <a:rPr lang="en-GB" dirty="0" smtClean="0"/>
              <a:t>The metrics may relate to cost, quality, delivery and performance targets</a:t>
            </a:r>
          </a:p>
          <a:p>
            <a:r>
              <a:rPr lang="en-GB" dirty="0" smtClean="0"/>
              <a:t>The agreement must also specify milestones and deadlines for improvements as well as the role of each party- who is responsible for the project’s success and how and when to deploy the allocated resources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Monitor Improvements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Handfield</a:t>
            </a:r>
            <a:r>
              <a:rPr lang="en-GB" dirty="0" smtClean="0"/>
              <a:t> et al, 2000 state that the pitfalls of supplier development fall into three categories:</a:t>
            </a:r>
          </a:p>
          <a:p>
            <a:pPr>
              <a:buNone/>
            </a:pPr>
            <a:r>
              <a:rPr lang="en-GB" dirty="0" smtClean="0"/>
              <a:t>	- Supplier specific </a:t>
            </a:r>
          </a:p>
          <a:p>
            <a:pPr>
              <a:buNone/>
            </a:pPr>
            <a:r>
              <a:rPr lang="en-GB" dirty="0" smtClean="0"/>
              <a:t>	- Buyer specific</a:t>
            </a:r>
          </a:p>
          <a:p>
            <a:pPr>
              <a:buNone/>
            </a:pPr>
            <a:r>
              <a:rPr lang="en-GB" dirty="0" smtClean="0"/>
              <a:t>	- Buyer supplier interface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en-GB" dirty="0" smtClean="0"/>
              <a:t>Supplier/Buyer Pitfalls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80728"/>
            <a:ext cx="8712968" cy="5688632"/>
          </a:xfrm>
        </p:spPr>
        <p:txBody>
          <a:bodyPr>
            <a:normAutofit/>
          </a:bodyPr>
          <a:lstStyle/>
          <a:p>
            <a:r>
              <a:rPr lang="en-GB" b="1" u="sng" dirty="0" smtClean="0"/>
              <a:t>Supplier-specific pitfalls</a:t>
            </a:r>
            <a:r>
              <a:rPr lang="en-GB" dirty="0" smtClean="0"/>
              <a:t>: - stem chiefly from the supplier’s lack of commitment, lack of technical or human resources</a:t>
            </a:r>
            <a:endParaRPr lang="en-GB" b="1" u="sng" dirty="0" smtClean="0"/>
          </a:p>
          <a:p>
            <a:r>
              <a:rPr lang="en-GB" b="1" u="sng" dirty="0" smtClean="0"/>
              <a:t>Buyer-specific pitfalls</a:t>
            </a:r>
            <a:r>
              <a:rPr lang="en-GB" dirty="0" smtClean="0"/>
              <a:t>: - come from a reluctance to fully commit to supplier development when the purchaser sees no obvious potential benefits in doing so, such as a supplier being considered of insufficient importance to justify the investment</a:t>
            </a:r>
            <a:endParaRPr lang="en-GB" b="1" u="sng" dirty="0" smtClean="0"/>
          </a:p>
          <a:p>
            <a:r>
              <a:rPr lang="en-GB" b="1" u="sng" dirty="0" smtClean="0"/>
              <a:t>Buyer-supplier interface pitfalls</a:t>
            </a:r>
            <a:r>
              <a:rPr lang="en-GB" dirty="0" smtClean="0"/>
              <a:t>: - are due to lack of mutual trust, poor alignment of organisational cultures and insufficient inducements to the supplier</a:t>
            </a:r>
            <a:endParaRPr lang="en-GB" b="1" u="sng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Examples of Supplier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Conducting training programmes with suppliers in best practice approaches</a:t>
            </a:r>
          </a:p>
          <a:p>
            <a:r>
              <a:rPr lang="en-GB" dirty="0" smtClean="0"/>
              <a:t>Enhancing working relationships by communication and team building events</a:t>
            </a:r>
          </a:p>
          <a:p>
            <a:r>
              <a:rPr lang="en-GB" dirty="0" smtClean="0"/>
              <a:t>Increasing performance goals with suppliers, for example to cut waste and improve delivery</a:t>
            </a:r>
          </a:p>
          <a:p>
            <a:r>
              <a:rPr lang="en-GB" dirty="0" smtClean="0"/>
              <a:t>Providing capital to assist in the development of a new project</a:t>
            </a:r>
          </a:p>
          <a:p>
            <a:r>
              <a:rPr lang="en-GB" dirty="0" smtClean="0"/>
              <a:t>Providing progress payments during the development of a project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22413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Barriers to Supplier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Poor communication and feedback</a:t>
            </a:r>
          </a:p>
          <a:p>
            <a:r>
              <a:rPr lang="en-GB" dirty="0" smtClean="0"/>
              <a:t>Complacency</a:t>
            </a:r>
          </a:p>
          <a:p>
            <a:r>
              <a:rPr lang="en-GB" dirty="0" smtClean="0"/>
              <a:t>Misguided improvement objectives</a:t>
            </a:r>
          </a:p>
          <a:p>
            <a:r>
              <a:rPr lang="en-GB" dirty="0" smtClean="0"/>
              <a:t>Credibility of customers</a:t>
            </a:r>
          </a:p>
          <a:p>
            <a:r>
              <a:rPr lang="en-GB" dirty="0" smtClean="0"/>
              <a:t>Misconception regarding purchasing power</a:t>
            </a:r>
          </a:p>
          <a:p>
            <a:r>
              <a:rPr lang="en-GB" dirty="0" smtClean="0"/>
              <a:t>Lack of clarity and commitment</a:t>
            </a:r>
          </a:p>
          <a:p>
            <a:r>
              <a:rPr lang="en-GB" dirty="0" smtClean="0"/>
              <a:t>Lack of unified approach</a:t>
            </a:r>
          </a:p>
          <a:p>
            <a:r>
              <a:rPr lang="en-GB" dirty="0" smtClean="0"/>
              <a:t>Misaligned sourcing and performance metrics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Barriers to Supplier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Concealment of problems</a:t>
            </a:r>
          </a:p>
          <a:p>
            <a:r>
              <a:rPr lang="en-GB" dirty="0" smtClean="0"/>
              <a:t>Initiative fatigue</a:t>
            </a:r>
          </a:p>
          <a:p>
            <a:r>
              <a:rPr lang="en-GB" dirty="0" smtClean="0"/>
              <a:t>Resource limitation</a:t>
            </a:r>
          </a:p>
          <a:p>
            <a:r>
              <a:rPr lang="en-GB" dirty="0" smtClean="0"/>
              <a:t>“Blame the supplier” culture</a:t>
            </a:r>
          </a:p>
          <a:p>
            <a:r>
              <a:rPr lang="en-GB" dirty="0" smtClean="0"/>
              <a:t>Lack of trust</a:t>
            </a:r>
          </a:p>
          <a:p>
            <a:r>
              <a:rPr lang="en-GB" dirty="0" smtClean="0"/>
              <a:t>Confidentiality issues</a:t>
            </a:r>
          </a:p>
          <a:p>
            <a:r>
              <a:rPr lang="en-GB" dirty="0" smtClean="0"/>
              <a:t>Legal issues</a:t>
            </a:r>
          </a:p>
          <a:p>
            <a:r>
              <a:rPr lang="en-GB" dirty="0" smtClean="0"/>
              <a:t>Imbalance of power in the relationship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/>
          <a:lstStyle/>
          <a:p>
            <a:r>
              <a:rPr lang="en-GB" dirty="0" smtClean="0"/>
              <a:t>Relationship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Relationship development differs from supplier development in that it involves give and take</a:t>
            </a:r>
          </a:p>
          <a:p>
            <a:r>
              <a:rPr lang="en-GB" dirty="0" smtClean="0"/>
              <a:t>It assumes that the development is about the relationship rather than the goods and services</a:t>
            </a:r>
          </a:p>
          <a:p>
            <a:r>
              <a:rPr lang="en-GB" dirty="0" smtClean="0"/>
              <a:t>It often starts from a good position whereas supplier development is reactive and focus on problem solving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52128"/>
          </a:xfrm>
        </p:spPr>
        <p:txBody>
          <a:bodyPr/>
          <a:lstStyle/>
          <a:p>
            <a:r>
              <a:rPr lang="en-GB" dirty="0" smtClean="0"/>
              <a:t>Relationship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	This was a key element in driving supplier relationship improvement.  Actions typically included: -</a:t>
            </a:r>
          </a:p>
          <a:p>
            <a:r>
              <a:rPr lang="en-GB" dirty="0" smtClean="0"/>
              <a:t>Information sharing and transparency between buyer and supplier, regarding future business and technology plans, investments, costs, schedules and so forth</a:t>
            </a:r>
          </a:p>
          <a:p>
            <a:r>
              <a:rPr lang="en-GB" dirty="0" smtClean="0"/>
              <a:t>Trust building, based on realistic commitments, honesty, and executive engagement and support in response to unforeseen events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Relationship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Approaches include: -</a:t>
            </a:r>
          </a:p>
          <a:p>
            <a:r>
              <a:rPr lang="en-GB" dirty="0" smtClean="0"/>
              <a:t>Buyers providing funds to suppliers</a:t>
            </a:r>
            <a:r>
              <a:rPr lang="en-GB" dirty="0"/>
              <a:t> </a:t>
            </a:r>
            <a:r>
              <a:rPr lang="en-GB" dirty="0" smtClean="0"/>
              <a:t>for improvements</a:t>
            </a:r>
          </a:p>
          <a:p>
            <a:r>
              <a:rPr lang="en-GB" dirty="0" smtClean="0"/>
              <a:t>Sharing technology</a:t>
            </a:r>
          </a:p>
          <a:p>
            <a:r>
              <a:rPr lang="en-GB" dirty="0" smtClean="0"/>
              <a:t>Making joint process improvements</a:t>
            </a:r>
          </a:p>
          <a:p>
            <a:r>
              <a:rPr lang="en-GB" dirty="0" smtClean="0"/>
              <a:t>Committing company resources to assist suppliers to develop “lean” practices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SRM provides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Smaller but higher performing supply bases with total cost reductions</a:t>
            </a:r>
          </a:p>
          <a:p>
            <a:r>
              <a:rPr lang="en-GB" dirty="0" smtClean="0"/>
              <a:t>Overhead cost reductions</a:t>
            </a:r>
          </a:p>
          <a:p>
            <a:r>
              <a:rPr lang="en-GB" dirty="0" smtClean="0"/>
              <a:t>Process improvements</a:t>
            </a:r>
          </a:p>
          <a:p>
            <a:r>
              <a:rPr lang="en-GB" dirty="0" smtClean="0"/>
              <a:t>Increased visibility into actual cost versus price resulting in joint improvement efforts</a:t>
            </a:r>
          </a:p>
          <a:p>
            <a:r>
              <a:rPr lang="en-GB" dirty="0" smtClean="0"/>
              <a:t>Year-on-year cost reductions to achieve performance targets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Effective SRM provides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Large cost savings related to joint product improvement projects</a:t>
            </a:r>
          </a:p>
          <a:p>
            <a:r>
              <a:rPr lang="en-GB" dirty="0" smtClean="0"/>
              <a:t>Increased supplier loyalty and achievement of product launches on-time and to cost</a:t>
            </a:r>
          </a:p>
          <a:p>
            <a:r>
              <a:rPr lang="en-GB" dirty="0" smtClean="0"/>
              <a:t>New product development in shorter than normal time intervals</a:t>
            </a:r>
          </a:p>
          <a:p>
            <a:r>
              <a:rPr lang="en-GB" dirty="0" smtClean="0"/>
              <a:t>Complexity reduction with suppliers</a:t>
            </a:r>
          </a:p>
          <a:p>
            <a:r>
              <a:rPr lang="en-GB" smtClean="0"/>
              <a:t>Quality improvement</a:t>
            </a:r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Cost of development opportunities costs borne by buyer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Travel to and from meetings and suppliers’ sites</a:t>
            </a:r>
          </a:p>
          <a:p>
            <a:r>
              <a:rPr lang="en-GB" dirty="0" smtClean="0"/>
              <a:t>Extra people to work on projects</a:t>
            </a:r>
          </a:p>
          <a:p>
            <a:r>
              <a:rPr lang="en-GB" dirty="0" smtClean="0"/>
              <a:t>Risk to our reputation if the project fails</a:t>
            </a:r>
          </a:p>
          <a:p>
            <a:r>
              <a:rPr lang="en-GB" dirty="0" smtClean="0"/>
              <a:t>Opportunity cost</a:t>
            </a:r>
          </a:p>
          <a:p>
            <a:r>
              <a:rPr lang="en-GB" dirty="0" smtClean="0"/>
              <a:t>Direct cost of machines, systems and materials applied to the project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704088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Costs of development opportunities costs borne by supplier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Time taken assessing customers’ proposals</a:t>
            </a:r>
          </a:p>
          <a:p>
            <a:r>
              <a:rPr lang="en-GB" dirty="0" smtClean="0"/>
              <a:t>Travel to and from meetings</a:t>
            </a:r>
          </a:p>
          <a:p>
            <a:r>
              <a:rPr lang="en-GB" dirty="0" smtClean="0"/>
              <a:t>Risk to supplier’s reputation if the project fails</a:t>
            </a:r>
          </a:p>
          <a:p>
            <a:r>
              <a:rPr lang="en-GB" dirty="0" smtClean="0"/>
              <a:t>Being tied to the customer and not able to work with others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	These costs are also in addition to those borne by buyers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29614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Benefits of development opportunities for the buyer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en-GB" dirty="0" smtClean="0"/>
              <a:t>Greater profit from reduced supply chain costs</a:t>
            </a:r>
          </a:p>
          <a:p>
            <a:r>
              <a:rPr lang="en-GB" dirty="0" smtClean="0"/>
              <a:t>Improvements in quality, punctuality, time to market, reliability, service</a:t>
            </a:r>
          </a:p>
          <a:p>
            <a:r>
              <a:rPr lang="en-GB" dirty="0" smtClean="0"/>
              <a:t>Reduced unit cost in absolute terms</a:t>
            </a:r>
          </a:p>
          <a:p>
            <a:r>
              <a:rPr lang="en-GB" dirty="0" smtClean="0"/>
              <a:t>Reduced unit cost against market trend</a:t>
            </a:r>
          </a:p>
          <a:p>
            <a:r>
              <a:rPr lang="en-GB" dirty="0" smtClean="0"/>
              <a:t>Reduced process cost from optimised transactions</a:t>
            </a:r>
          </a:p>
          <a:p>
            <a:r>
              <a:rPr lang="en-GB" dirty="0" smtClean="0"/>
              <a:t>Additional sales volumes through new opportunities or lower costs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Benefits of development opportunities for the supplier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Improvements in information on customer requirements</a:t>
            </a:r>
          </a:p>
          <a:p>
            <a:r>
              <a:rPr lang="en-GB" dirty="0" smtClean="0"/>
              <a:t>Greater profit from reduced supply chain costs</a:t>
            </a:r>
          </a:p>
          <a:p>
            <a:r>
              <a:rPr lang="en-GB" dirty="0" smtClean="0"/>
              <a:t>Reduced unit cost against market</a:t>
            </a:r>
          </a:p>
          <a:p>
            <a:r>
              <a:rPr lang="en-GB" dirty="0" smtClean="0"/>
              <a:t>Reduced process cost from optimised transactions</a:t>
            </a:r>
          </a:p>
          <a:p>
            <a:r>
              <a:rPr lang="en-GB" dirty="0" smtClean="0"/>
              <a:t>Additional sales volumes through new opportunities or lower costs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29614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Benefits of development opportunities for the supplier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Referrals from customers to other customers</a:t>
            </a:r>
          </a:p>
          <a:p>
            <a:r>
              <a:rPr lang="en-GB" dirty="0" smtClean="0"/>
              <a:t>Lower costs from using customer volume purchasing agreements</a:t>
            </a:r>
          </a:p>
          <a:p>
            <a:r>
              <a:rPr lang="en-GB" dirty="0" smtClean="0"/>
              <a:t>New ideas</a:t>
            </a:r>
          </a:p>
          <a:p>
            <a:r>
              <a:rPr lang="en-GB" dirty="0" smtClean="0"/>
              <a:t>Longer-term security of business and the planning advantages that it gives</a:t>
            </a:r>
          </a:p>
          <a:p>
            <a:r>
              <a:rPr lang="en-GB" dirty="0" smtClean="0"/>
              <a:t>Security to invest in equipment, processes and people</a:t>
            </a:r>
          </a:p>
          <a:p>
            <a:r>
              <a:rPr lang="en-GB" dirty="0" smtClean="0"/>
              <a:t>New customers</a:t>
            </a:r>
          </a:p>
          <a:p>
            <a:r>
              <a:rPr lang="en-GB" dirty="0" smtClean="0"/>
              <a:t>Use of knowledge from the development project with other customers</a:t>
            </a:r>
            <a:endParaRPr lang="en-GB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Cost of Quality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b="1" u="sng" dirty="0" smtClean="0"/>
              <a:t>Classifying Quality Costs</a:t>
            </a:r>
          </a:p>
          <a:p>
            <a:pPr marL="514350" indent="-514350">
              <a:buAutoNum type="arabicPeriod"/>
            </a:pPr>
            <a:r>
              <a:rPr lang="en-GB" dirty="0" smtClean="0"/>
              <a:t>Prevention costs</a:t>
            </a:r>
          </a:p>
          <a:p>
            <a:pPr marL="514350" indent="-514350">
              <a:buAutoNum type="arabicPeriod"/>
            </a:pPr>
            <a:r>
              <a:rPr lang="en-GB" dirty="0" smtClean="0"/>
              <a:t>Appraisal costs</a:t>
            </a:r>
          </a:p>
          <a:p>
            <a:pPr marL="514350" indent="-514350">
              <a:buAutoNum type="arabicPeriod"/>
            </a:pPr>
            <a:r>
              <a:rPr lang="en-GB" dirty="0" smtClean="0"/>
              <a:t>Internal failure costs</a:t>
            </a:r>
          </a:p>
          <a:p>
            <a:pPr marL="514350" indent="-514350">
              <a:buAutoNum type="arabicPeriod"/>
            </a:pPr>
            <a:r>
              <a:rPr lang="en-GB" dirty="0" smtClean="0"/>
              <a:t>External failure costs</a:t>
            </a: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Classifying Quality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Prevention costs</a:t>
            </a:r>
            <a:r>
              <a:rPr lang="en-GB" dirty="0" smtClean="0"/>
              <a:t>: - are the costs associated with the planning and operation of a quality management system to reduce the failure and appraisal costs</a:t>
            </a:r>
            <a:endParaRPr lang="en-GB" b="1" u="sng" dirty="0" smtClean="0"/>
          </a:p>
          <a:p>
            <a:r>
              <a:rPr lang="en-GB" b="1" u="sng" dirty="0" smtClean="0"/>
              <a:t>Appraisal costs</a:t>
            </a:r>
            <a:r>
              <a:rPr lang="en-GB" dirty="0" smtClean="0"/>
              <a:t>: - are the costs associated with verification activities to ensure conformance requirements</a:t>
            </a:r>
            <a:endParaRPr lang="en-GB" b="1" u="sng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Classifying Quality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Internal failure costs</a:t>
            </a:r>
            <a:r>
              <a:rPr lang="en-GB" dirty="0" smtClean="0"/>
              <a:t>: - are the costs associated with non-conformance of products or services prior to the customer receiving them</a:t>
            </a:r>
            <a:endParaRPr lang="en-GB" b="1" u="sng" dirty="0" smtClean="0"/>
          </a:p>
          <a:p>
            <a:r>
              <a:rPr lang="en-GB" b="1" u="sng" dirty="0" smtClean="0"/>
              <a:t>External failure costs</a:t>
            </a:r>
            <a:r>
              <a:rPr lang="en-GB" dirty="0" smtClean="0"/>
              <a:t>: - are the costs associated with the non-conformance of the products that a re detected by the customer</a:t>
            </a:r>
            <a:endParaRPr lang="en-GB" b="1" u="sng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Prevention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Supplier quality assurance</a:t>
            </a:r>
          </a:p>
          <a:p>
            <a:r>
              <a:rPr lang="en-GB" dirty="0" smtClean="0"/>
              <a:t>Education and training</a:t>
            </a:r>
          </a:p>
          <a:p>
            <a:r>
              <a:rPr lang="en-GB" dirty="0" smtClean="0"/>
              <a:t>Quality planning</a:t>
            </a:r>
          </a:p>
          <a:p>
            <a:r>
              <a:rPr lang="en-GB" dirty="0" smtClean="0"/>
              <a:t>Quality auditing</a:t>
            </a:r>
          </a:p>
          <a:p>
            <a:r>
              <a:rPr lang="en-GB" dirty="0" smtClean="0"/>
              <a:t>Maintenance of inspection and test equipment</a:t>
            </a:r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Appraisal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Incoming raw materials inspection</a:t>
            </a:r>
          </a:p>
          <a:p>
            <a:r>
              <a:rPr lang="en-GB" dirty="0" smtClean="0"/>
              <a:t>In-process inspection</a:t>
            </a:r>
          </a:p>
          <a:p>
            <a:r>
              <a:rPr lang="en-GB" dirty="0" smtClean="0"/>
              <a:t>Finished goods inspection</a:t>
            </a:r>
          </a:p>
          <a:p>
            <a:r>
              <a:rPr lang="en-GB" dirty="0" smtClean="0"/>
              <a:t>Data gathering</a:t>
            </a:r>
          </a:p>
          <a:p>
            <a:r>
              <a:rPr lang="en-GB" dirty="0" smtClean="0"/>
              <a:t>Process control costs</a:t>
            </a:r>
            <a:endParaRPr lang="en-GB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Internal Failure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Scrap </a:t>
            </a:r>
          </a:p>
          <a:p>
            <a:r>
              <a:rPr lang="en-GB" dirty="0" smtClean="0"/>
              <a:t>Rework</a:t>
            </a:r>
          </a:p>
          <a:p>
            <a:r>
              <a:rPr lang="en-GB" dirty="0" smtClean="0"/>
              <a:t>Downgrading on concession</a:t>
            </a:r>
          </a:p>
          <a:p>
            <a:r>
              <a:rPr lang="en-GB" dirty="0" smtClean="0"/>
              <a:t>Re-inspection costs</a:t>
            </a:r>
          </a:p>
          <a:p>
            <a:r>
              <a:rPr lang="en-GB" dirty="0" smtClean="0"/>
              <a:t>Replacement</a:t>
            </a:r>
          </a:p>
          <a:p>
            <a:r>
              <a:rPr lang="en-GB" dirty="0" smtClean="0"/>
              <a:t>Management time</a:t>
            </a:r>
          </a:p>
          <a:p>
            <a:r>
              <a:rPr lang="en-GB" dirty="0" smtClean="0"/>
              <a:t>Loss of production time</a:t>
            </a:r>
            <a:endParaRPr lang="en-GB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External Failure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Warranty claims</a:t>
            </a:r>
          </a:p>
          <a:p>
            <a:r>
              <a:rPr lang="en-GB" dirty="0" smtClean="0"/>
              <a:t>Loss of market share</a:t>
            </a:r>
          </a:p>
          <a:p>
            <a:r>
              <a:rPr lang="en-GB" dirty="0" smtClean="0"/>
              <a:t>Product liability</a:t>
            </a:r>
          </a:p>
          <a:p>
            <a:r>
              <a:rPr lang="en-GB" dirty="0" smtClean="0"/>
              <a:t>Returned goods</a:t>
            </a:r>
          </a:p>
          <a:p>
            <a:r>
              <a:rPr lang="en-GB" dirty="0" smtClean="0"/>
              <a:t>Customer complaints</a:t>
            </a:r>
          </a:p>
          <a:p>
            <a:r>
              <a:rPr lang="en-GB" dirty="0" smtClean="0"/>
              <a:t>Management time</a:t>
            </a:r>
            <a:endParaRPr lang="en-GB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Measuring Relationships </a:t>
            </a:r>
            <a:br>
              <a:rPr lang="en-GB" dirty="0" smtClean="0"/>
            </a:br>
            <a:r>
              <a:rPr lang="en-GB" dirty="0" smtClean="0"/>
              <a:t>and their Development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</a:t>
            </a:r>
          </a:p>
          <a:p>
            <a:r>
              <a:rPr lang="en-GB" dirty="0" smtClean="0"/>
              <a:t>Andrew Thorn</a:t>
            </a:r>
            <a:endParaRPr lang="en-GB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Measure Supplier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can’t manage what you don’t measure</a:t>
            </a:r>
          </a:p>
          <a:p>
            <a:r>
              <a:rPr lang="en-GB" dirty="0" smtClean="0"/>
              <a:t>If you measure suppliers, they will improve</a:t>
            </a:r>
          </a:p>
          <a:p>
            <a:r>
              <a:rPr lang="en-GB" dirty="0" smtClean="0"/>
              <a:t>You can uncover and remove hidden waste and cost drivers in the supply chain</a:t>
            </a:r>
          </a:p>
          <a:p>
            <a:r>
              <a:rPr lang="en-GB" dirty="0" smtClean="0"/>
              <a:t>You can facilitate supplier performance improvement</a:t>
            </a:r>
          </a:p>
          <a:p>
            <a:r>
              <a:rPr lang="en-GB" dirty="0" smtClean="0"/>
              <a:t>You can increase competitiveness by reducing order cycle times and inventory levels</a:t>
            </a:r>
            <a:endParaRPr lang="en-GB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Measure Supplier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en-GB" dirty="0" smtClean="0"/>
              <a:t>Ensuring contract performance</a:t>
            </a:r>
          </a:p>
          <a:p>
            <a:r>
              <a:rPr lang="en-GB" dirty="0" smtClean="0"/>
              <a:t>Identifying process improvement opportunities</a:t>
            </a:r>
          </a:p>
          <a:p>
            <a:r>
              <a:rPr lang="en-GB" dirty="0" smtClean="0"/>
              <a:t>Identifying cost savings</a:t>
            </a:r>
          </a:p>
          <a:p>
            <a:r>
              <a:rPr lang="en-GB" dirty="0" smtClean="0"/>
              <a:t>Demonstrating shortcomings on both sides (Buyer/supplier)</a:t>
            </a:r>
          </a:p>
          <a:p>
            <a:r>
              <a:rPr lang="en-GB" dirty="0" smtClean="0"/>
              <a:t>Learning for the future</a:t>
            </a:r>
          </a:p>
          <a:p>
            <a:r>
              <a:rPr lang="en-GB" dirty="0" smtClean="0"/>
              <a:t>Creating a benchmark against which to compare future performance</a:t>
            </a:r>
            <a:endParaRPr lang="en-GB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Performance Monitoring of Suppliers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en-GB" dirty="0" smtClean="0"/>
              <a:t>Performance monitoring of suppliers is a fundamental part of contract management</a:t>
            </a:r>
          </a:p>
          <a:p>
            <a:r>
              <a:rPr lang="en-GB" dirty="0" smtClean="0"/>
              <a:t>Relationship management is a key skill of purchasing and supply management professionals</a:t>
            </a:r>
          </a:p>
          <a:p>
            <a:r>
              <a:rPr lang="en-GB" dirty="0" smtClean="0"/>
              <a:t>Purchasing staff should perceive performance monitoring as a two way process and be open to feedback and suggestions for improvement from the supplier</a:t>
            </a:r>
            <a:endParaRPr lang="en-GB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Performance Monitoring of Suppliers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Buyers and suppliers should, jointly measure combined performance towards joint goals</a:t>
            </a:r>
          </a:p>
          <a:p>
            <a:r>
              <a:rPr lang="en-GB" dirty="0" smtClean="0"/>
              <a:t>The monitoring of suppliers’ performance should be against that which is agreed in the contract and supporting documentation such as service levels and partnering agreements</a:t>
            </a:r>
            <a:endParaRPr lang="en-GB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Performance Monitoring of Suppliers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r>
              <a:rPr lang="en-GB" dirty="0" smtClean="0"/>
              <a:t>Effective purchasing and supply management involves determining, the appropriate methods of managing the supply base-different are appropriate for different situations</a:t>
            </a:r>
          </a:p>
          <a:p>
            <a:r>
              <a:rPr lang="en-GB" dirty="0" smtClean="0"/>
              <a:t>Purchasing professionals should also monitor the performance of their main suppliers to ensure they remain familiar with growth, market share and financial performance </a:t>
            </a:r>
            <a:endParaRPr lang="en-GB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Performance Monitoring of Suppliers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	Measuring a supplier’s ability to comply with, and preferably exceed their contractual obligations i.e. Monitoring post contract</a:t>
            </a:r>
          </a:p>
          <a:p>
            <a:pPr>
              <a:buNone/>
            </a:pPr>
            <a:r>
              <a:rPr lang="en-GB" dirty="0" smtClean="0"/>
              <a:t>	This is sometimes referred to as ‘vendor rating’ especially where specific measures are used</a:t>
            </a:r>
          </a:p>
          <a:p>
            <a:pPr>
              <a:buNone/>
            </a:pPr>
            <a:r>
              <a:rPr lang="en-GB" dirty="0" smtClean="0"/>
              <a:t>	It is an aspect of supplier appraisal and can be extended to supplier selection</a:t>
            </a:r>
            <a:endParaRPr lang="en-GB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Performance Monitoring and </a:t>
            </a:r>
            <a:br>
              <a:rPr lang="en-GB" dirty="0" smtClean="0"/>
            </a:br>
            <a:r>
              <a:rPr lang="en-GB" dirty="0" smtClean="0"/>
              <a:t>Contract Monitoring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r>
              <a:rPr lang="en-GB" dirty="0" smtClean="0"/>
              <a:t>Contract management includes activities of a buyer during a contract period to ensure that the seller fulfils all his obligations under the contract</a:t>
            </a:r>
          </a:p>
          <a:p>
            <a:r>
              <a:rPr lang="en-GB" dirty="0" smtClean="0"/>
              <a:t>It is important to hold regular review meetings where both parties ask how they can make the contract perform better</a:t>
            </a:r>
          </a:p>
          <a:p>
            <a:r>
              <a:rPr lang="en-GB" dirty="0" smtClean="0"/>
              <a:t>These meetings should be two-way, with both parties learning from each other</a:t>
            </a:r>
            <a:endParaRPr lang="en-GB" dirty="0"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2413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Performance Monitoring and </a:t>
            </a:r>
            <a:br>
              <a:rPr lang="en-GB" dirty="0" smtClean="0"/>
            </a:br>
            <a:r>
              <a:rPr lang="en-GB" dirty="0" smtClean="0"/>
              <a:t>Contract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en-GB" dirty="0" smtClean="0"/>
              <a:t>The buying organisation needs to seek the supplier’s comments as to how well they are carrying out their side of the contract</a:t>
            </a:r>
          </a:p>
          <a:p>
            <a:r>
              <a:rPr lang="en-GB" dirty="0" smtClean="0"/>
              <a:t>It is vital that the buyer keeps managing the supplier and deals with problems as and when they arise</a:t>
            </a:r>
          </a:p>
          <a:p>
            <a:r>
              <a:rPr lang="en-GB" dirty="0" smtClean="0"/>
              <a:t>If the supplier starts to suffer financial problems, the supplier will ultimately try to make cutbacks regardless of what has been specified in the actual contract</a:t>
            </a:r>
          </a:p>
          <a:p>
            <a:r>
              <a:rPr lang="en-GB" dirty="0" smtClean="0"/>
              <a:t>The key is to address problems when they are still minor and therefore easier to resolve</a:t>
            </a:r>
            <a:endParaRPr lang="en-GB" dirty="0"/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Assessment of Supplier Performance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a number of key themes which might be used to assess supplier performance and which might be used as a yardstick for determining whether good practice is being achieved in specific situations</a:t>
            </a:r>
            <a:endParaRPr lang="en-GB" dirty="0"/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22413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Assessment of Supplier Performance Measures Used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en-GB" dirty="0" smtClean="0"/>
              <a:t>Product quality</a:t>
            </a:r>
          </a:p>
          <a:p>
            <a:r>
              <a:rPr lang="en-GB" dirty="0" smtClean="0"/>
              <a:t>MTBF (Mean Time Between Failure)</a:t>
            </a:r>
          </a:p>
          <a:p>
            <a:r>
              <a:rPr lang="en-GB" dirty="0" smtClean="0"/>
              <a:t>Percentage of incoming rejects (delivery accuracy)</a:t>
            </a:r>
          </a:p>
          <a:p>
            <a:r>
              <a:rPr lang="en-GB" dirty="0" smtClean="0"/>
              <a:t>Warranty claims</a:t>
            </a:r>
          </a:p>
          <a:p>
            <a:r>
              <a:rPr lang="en-GB" dirty="0" smtClean="0"/>
              <a:t>Service Quality (against agreed SLAs)</a:t>
            </a:r>
          </a:p>
          <a:p>
            <a:r>
              <a:rPr lang="en-GB" dirty="0" smtClean="0"/>
              <a:t>Call-out time</a:t>
            </a:r>
          </a:p>
          <a:p>
            <a:r>
              <a:rPr lang="en-GB" dirty="0" smtClean="0"/>
              <a:t>Customer service response time</a:t>
            </a:r>
            <a:endParaRPr lang="en-GB" dirty="0"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Assessment of Supplier Performance Measures Used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Performance against agreed delivery lead times</a:t>
            </a:r>
          </a:p>
          <a:p>
            <a:r>
              <a:rPr lang="en-GB" dirty="0" smtClean="0"/>
              <a:t>Relationship/Account Management</a:t>
            </a:r>
          </a:p>
          <a:p>
            <a:r>
              <a:rPr lang="en-GB" dirty="0" smtClean="0"/>
              <a:t>Accessibility and responsiveness of the supplier</a:t>
            </a:r>
          </a:p>
          <a:p>
            <a:r>
              <a:rPr lang="en-GB" dirty="0" smtClean="0"/>
              <a:t>Costs are maintained or reduced</a:t>
            </a:r>
            <a:endParaRPr lang="en-GB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Assess how suppliers see their relationships with buyers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Suppliers will measure and compare their customers performance</a:t>
            </a:r>
          </a:p>
          <a:p>
            <a:r>
              <a:rPr lang="en-GB" dirty="0" smtClean="0"/>
              <a:t>Suppliers will consider the risk of not getting paid and where they perceive that as a high risk, they will look for other customers</a:t>
            </a:r>
            <a:endParaRPr lang="en-GB" dirty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84976" cy="151216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H</a:t>
            </a:r>
            <a:r>
              <a:rPr lang="en-GB" dirty="0" smtClean="0"/>
              <a:t>ow </a:t>
            </a:r>
            <a:r>
              <a:rPr lang="en-GB" dirty="0" smtClean="0"/>
              <a:t>suppliers see their relationships with buyers during the contract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pPr>
              <a:buNone/>
            </a:pPr>
            <a:r>
              <a:rPr lang="en-GB" b="1" u="sng" dirty="0" smtClean="0"/>
              <a:t>Measure extent to which</a:t>
            </a:r>
            <a:r>
              <a:rPr lang="en-GB" dirty="0" smtClean="0"/>
              <a:t>:</a:t>
            </a:r>
          </a:p>
          <a:p>
            <a:r>
              <a:rPr lang="en-GB" dirty="0" smtClean="0"/>
              <a:t>Payment is received on time</a:t>
            </a:r>
          </a:p>
          <a:p>
            <a:r>
              <a:rPr lang="en-GB" dirty="0" smtClean="0"/>
              <a:t>Terms and conditions agreed to are fulfilled</a:t>
            </a:r>
          </a:p>
          <a:p>
            <a:r>
              <a:rPr lang="en-GB" dirty="0" smtClean="0"/>
              <a:t>The supplier is given the opportunity to perform well</a:t>
            </a:r>
          </a:p>
          <a:p>
            <a:r>
              <a:rPr lang="en-GB" dirty="0" smtClean="0"/>
              <a:t>Errors are tolerated</a:t>
            </a:r>
          </a:p>
          <a:p>
            <a:r>
              <a:rPr lang="en-GB" dirty="0" smtClean="0"/>
              <a:t>Cost and risk shared</a:t>
            </a:r>
          </a:p>
          <a:p>
            <a:r>
              <a:rPr lang="en-GB" dirty="0" smtClean="0"/>
              <a:t>Communication is good or on a need to know basis</a:t>
            </a:r>
          </a:p>
          <a:p>
            <a:pPr>
              <a:buNone/>
            </a:pPr>
            <a:endParaRPr lang="en-GB" b="1" u="sng" dirty="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Relationship Measures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It is difficult to fully and accurately understand how the other party, a person working for a supplier feels in a purchasing and supply relationship</a:t>
            </a:r>
          </a:p>
          <a:p>
            <a:r>
              <a:rPr lang="en-GB" dirty="0" smtClean="0"/>
              <a:t>How do you see us a customer?  Suppliers are tempted to give the buyer the reply they want</a:t>
            </a:r>
          </a:p>
          <a:p>
            <a:r>
              <a:rPr lang="en-GB" dirty="0" smtClean="0"/>
              <a:t>Truly attempting to assess the level of satisfaction in a relationship will be time consuming, costly and risky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94</TotalTime>
  <Words>1839</Words>
  <Application>Microsoft Office PowerPoint</Application>
  <PresentationFormat>On-screen Show (4:3)</PresentationFormat>
  <Paragraphs>247</Paragraphs>
  <Slides>49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0" baseType="lpstr">
      <vt:lpstr>Flow</vt:lpstr>
      <vt:lpstr>Supplier and Relationship Development</vt:lpstr>
      <vt:lpstr>Supplier Development</vt:lpstr>
      <vt:lpstr>Supplier Development</vt:lpstr>
      <vt:lpstr>Supplier Development Process</vt:lpstr>
      <vt:lpstr>Supplier Development Process</vt:lpstr>
      <vt:lpstr>Identify critical suppliers</vt:lpstr>
      <vt:lpstr>Supplier Performance</vt:lpstr>
      <vt:lpstr>Form a Cross Functional Team</vt:lpstr>
      <vt:lpstr>Meet with Supplier’s Top Management</vt:lpstr>
      <vt:lpstr>Identify Key Projects</vt:lpstr>
      <vt:lpstr>Approaches to Supplier Development</vt:lpstr>
      <vt:lpstr>Define details of Agreement</vt:lpstr>
      <vt:lpstr>Monitor Improvements</vt:lpstr>
      <vt:lpstr>Supplier/Buyer Pitfalls</vt:lpstr>
      <vt:lpstr>Examples of Supplier Development</vt:lpstr>
      <vt:lpstr>Barriers to Supplier Development</vt:lpstr>
      <vt:lpstr>Barriers to Supplier Development</vt:lpstr>
      <vt:lpstr>Relationship Development</vt:lpstr>
      <vt:lpstr>Relationship Development</vt:lpstr>
      <vt:lpstr>Relationship Development</vt:lpstr>
      <vt:lpstr>Effective SRM provides results</vt:lpstr>
      <vt:lpstr>Effective SRM provides results</vt:lpstr>
      <vt:lpstr>Cost of development opportunities costs borne by buyer</vt:lpstr>
      <vt:lpstr>Costs of development opportunities costs borne by supplier</vt:lpstr>
      <vt:lpstr>Benefits of development opportunities for the buyer</vt:lpstr>
      <vt:lpstr>Benefits of development opportunities for the supplier</vt:lpstr>
      <vt:lpstr>Benefits of development opportunities for the supplier</vt:lpstr>
      <vt:lpstr>Cost of Quality</vt:lpstr>
      <vt:lpstr>Classifying Quality Costs</vt:lpstr>
      <vt:lpstr>Classifying Quality Costs</vt:lpstr>
      <vt:lpstr>Prevention costs</vt:lpstr>
      <vt:lpstr>Appraisal Costs</vt:lpstr>
      <vt:lpstr>Internal Failure Costs</vt:lpstr>
      <vt:lpstr>External Failure costs</vt:lpstr>
      <vt:lpstr>Measuring Relationships  and their Development</vt:lpstr>
      <vt:lpstr>Why Measure Supplier Performance</vt:lpstr>
      <vt:lpstr>Why Measure Supplier Performance</vt:lpstr>
      <vt:lpstr>Performance Monitoring of Suppliers</vt:lpstr>
      <vt:lpstr>Performance Monitoring of Suppliers</vt:lpstr>
      <vt:lpstr>Performance Monitoring of Suppliers</vt:lpstr>
      <vt:lpstr>Performance Monitoring of Suppliers</vt:lpstr>
      <vt:lpstr>Performance Monitoring and  Contract Monitoring</vt:lpstr>
      <vt:lpstr>Performance Monitoring and  Contract Management</vt:lpstr>
      <vt:lpstr>Assessment of Supplier Performance</vt:lpstr>
      <vt:lpstr>Assessment of Supplier Performance Measures Used</vt:lpstr>
      <vt:lpstr>Assessment of Supplier Performance Measures Used</vt:lpstr>
      <vt:lpstr>Assess how suppliers see their relationships with buyers</vt:lpstr>
      <vt:lpstr>  How suppliers see their relationships with buyers during the contract</vt:lpstr>
      <vt:lpstr>Relationship Measures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CIPS Supplier and Relationship Development</dc:title>
  <dc:creator>Andrew</dc:creator>
  <cp:lastModifiedBy>Thorn, Andrew</cp:lastModifiedBy>
  <cp:revision>82</cp:revision>
  <dcterms:created xsi:type="dcterms:W3CDTF">2012-02-04T22:57:55Z</dcterms:created>
  <dcterms:modified xsi:type="dcterms:W3CDTF">2016-06-24T13:30:39Z</dcterms:modified>
</cp:coreProperties>
</file>