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57" r:id="rId2"/>
    <p:sldId id="263" r:id="rId3"/>
    <p:sldId id="261" r:id="rId4"/>
    <p:sldId id="262" r:id="rId5"/>
    <p:sldId id="259" r:id="rId6"/>
    <p:sldId id="264" r:id="rId7"/>
    <p:sldId id="260" r:id="rId8"/>
    <p:sldId id="270" r:id="rId9"/>
    <p:sldId id="266" r:id="rId10"/>
    <p:sldId id="265" r:id="rId11"/>
    <p:sldId id="267" r:id="rId12"/>
    <p:sldId id="268" r:id="rId13"/>
    <p:sldId id="271" r:id="rId14"/>
    <p:sldId id="272" r:id="rId15"/>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79" autoAdjust="0"/>
    <p:restoredTop sz="91466" autoAdjust="0"/>
  </p:normalViewPr>
  <p:slideViewPr>
    <p:cSldViewPr snapToGrid="0">
      <p:cViewPr>
        <p:scale>
          <a:sx n="51" d="100"/>
          <a:sy n="51" d="100"/>
        </p:scale>
        <p:origin x="1200" y="402"/>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4/26/2020</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4/26/2020</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aim of this presentation to too provide a critical reflection of my learning as a result of studying the Inter-cultural workplace module. Firstly, I will identify and introduce a reflective model that I will use to influence my reflection. I will follow the steps in the reflective model to reflect on my learnings throughout my studying of the module. Secondly, I aim to provide a summary of what I think they key aspects to this module are. </a:t>
            </a:r>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Graham Gibbs is a well know American sociologist, in 1988 he developed the reflection cycle model now know as ‘Gibbs reflective model. </a:t>
            </a:r>
            <a:r>
              <a:rPr lang="en-GB" sz="1200" b="0" i="0" kern="1200" dirty="0">
                <a:solidFill>
                  <a:schemeClr val="tx1"/>
                </a:solidFill>
                <a:effectLst/>
                <a:latin typeface="+mn-lt"/>
                <a:ea typeface="+mn-ea"/>
                <a:cs typeface="+mn-cs"/>
              </a:rPr>
              <a:t>(Rumson, 2018) The purpose of this reflective model is to guide the thinking of past experiences.  Using Gibbs method of reflection, it allows for a structured reflection of events. Splitting the thoughts into separate sections allowing the reflection to be more detailed. This enables the user to positively progress moving forward.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model is a great tool to work through experiences. It can be applied to a single event or experience or it can be applied to an ongoing event. I will be applying it to my experiences throughout studying the module over several weeks.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3</a:t>
            </a:fld>
            <a:endParaRPr lang="en-US"/>
          </a:p>
        </p:txBody>
      </p:sp>
    </p:spTree>
    <p:extLst>
      <p:ext uri="{BB962C8B-B14F-4D97-AF65-F5344CB8AC3E}">
        <p14:creationId xmlns:p14="http://schemas.microsoft.com/office/powerpoint/2010/main" val="3937284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During this Stage of reflection these are some key questions to ask yourself regarding the experience.</a:t>
            </a:r>
          </a:p>
          <a:p>
            <a:r>
              <a:rPr lang="en-US" dirty="0"/>
              <a:t>What happened?</a:t>
            </a:r>
          </a:p>
          <a:p>
            <a:r>
              <a:rPr lang="en-US" dirty="0"/>
              <a:t>Who was present?</a:t>
            </a:r>
          </a:p>
          <a:p>
            <a:r>
              <a:rPr lang="en-US" dirty="0"/>
              <a:t>What did you and others do?</a:t>
            </a:r>
          </a:p>
          <a:p>
            <a:r>
              <a:rPr lang="en-US" dirty="0"/>
              <a:t>Why were you there?</a:t>
            </a:r>
          </a:p>
          <a:p>
            <a:r>
              <a:rPr lang="en-US" dirty="0"/>
              <a:t>What did you want to happen? (</a:t>
            </a:r>
            <a:r>
              <a:rPr lang="en-GB" sz="1200" kern="1200" dirty="0">
                <a:solidFill>
                  <a:schemeClr val="tx1"/>
                </a:solidFill>
                <a:effectLst/>
                <a:latin typeface="+mn-lt"/>
                <a:ea typeface="+mn-ea"/>
                <a:cs typeface="+mn-cs"/>
              </a:rPr>
              <a:t>Mulder, P.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first stage of Gibbs’ reflective model is description. The experience I am reflection on is my studies of the Inter-cultural workplace module. These studies took place over several weeks. The studying of this module was carried out through two activities. Scheduled Learning which accounted for 20% of the overall learning and Independent learning which counted for 80%. The scheduled learning took place in classrooms with the lecturer and other students present .The majority of Independent learning took place at home while some time was spent on campus. </a:t>
            </a:r>
          </a:p>
          <a:p>
            <a:r>
              <a:rPr lang="en-GB" sz="1200" kern="1200" dirty="0">
                <a:solidFill>
                  <a:schemeClr val="tx1"/>
                </a:solidFill>
                <a:effectLst/>
                <a:latin typeface="+mn-lt"/>
                <a:ea typeface="+mn-ea"/>
                <a:cs typeface="+mn-cs"/>
              </a:rPr>
              <a:t>During the scheduled learning, my classmates and I spent time listing to the lecturer and working on tasks both as a group and independently. Independent learning allowed time for pre-lecture work, further reading, researching and writing assignments. I attended lectures throughout this module because I wanted to gain a greater understanding of the topic which helps contribute to my overall studies. From studying this topic I wanted to learn more about wider businesses environment and cultural issues faced in modern day business.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4</a:t>
            </a:fld>
            <a:endParaRPr lang="en-US"/>
          </a:p>
        </p:txBody>
      </p:sp>
    </p:spTree>
    <p:extLst>
      <p:ext uri="{BB962C8B-B14F-4D97-AF65-F5344CB8AC3E}">
        <p14:creationId xmlns:p14="http://schemas.microsoft.com/office/powerpoint/2010/main" val="3822894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Key questions during this stage:</a:t>
            </a:r>
          </a:p>
          <a:p>
            <a:r>
              <a:rPr lang="en-US" dirty="0"/>
              <a:t>What were your feelings during the situation?</a:t>
            </a:r>
          </a:p>
          <a:p>
            <a:r>
              <a:rPr lang="en-US" dirty="0"/>
              <a:t>What were your feelings before and after?</a:t>
            </a:r>
          </a:p>
          <a:p>
            <a:r>
              <a:rPr lang="en-US" dirty="0"/>
              <a:t>What were you thinking during the situation?</a:t>
            </a:r>
          </a:p>
          <a:p>
            <a:r>
              <a:rPr lang="en-US" dirty="0"/>
              <a:t>What do you think now?</a:t>
            </a:r>
          </a:p>
          <a:p>
            <a:endParaRPr lang="en-US" dirty="0"/>
          </a:p>
          <a:p>
            <a:r>
              <a:rPr lang="en-US" dirty="0"/>
              <a:t>The second Stage is reflection on feelings. Throughout the several weeks it is fair to say my feelings varied. Before I started studying this module, I was feeling optimistic and excitement. I think this was because I was keen to learn about the topic. Over the several weeks of learning this is where my feelings varied the most. Sometimes I would feel great, sometimes stressed. I believe these varied because sometimes I would not understand the work straight away which drew frustration and stress, but with help and research I was able to gain a better understanding taking away the stressfulness on the situation. At times during the module I remember feeling frustrated because I thought some of the work was boring and irrelevant, As my learning progressed, I could see how this work would fit into the topic taking away the frustration and leaving satisfaction. My feeling now looking back at the time spent studying are mixed. I feel happy with what I have learnt throughout, but I wonder if I could have learnt more if I would have out a little more effort in.  Overall, I feel good about the experiences I’ve had throughout this module. </a:t>
            </a:r>
          </a:p>
        </p:txBody>
      </p:sp>
      <p:sp>
        <p:nvSpPr>
          <p:cNvPr id="4" name="Slide Number Placeholder 3"/>
          <p:cNvSpPr>
            <a:spLocks noGrp="1"/>
          </p:cNvSpPr>
          <p:nvPr>
            <p:ph type="sldNum" sz="quarter" idx="10"/>
          </p:nvPr>
        </p:nvSpPr>
        <p:spPr/>
        <p:txBody>
          <a:bodyPr/>
          <a:lstStyle/>
          <a:p>
            <a:fld id="{5257B995-136A-4A15-87A5-26420C3C1021}" type="slidenum">
              <a:rPr lang="en-US" smtClean="0"/>
              <a:pPr/>
              <a:t>5</a:t>
            </a:fld>
            <a:endParaRPr lang="en-US"/>
          </a:p>
        </p:txBody>
      </p:sp>
    </p:spTree>
    <p:extLst>
      <p:ext uri="{BB962C8B-B14F-4D97-AF65-F5344CB8AC3E}">
        <p14:creationId xmlns:p14="http://schemas.microsoft.com/office/powerpoint/2010/main" val="15244507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a:t>Key questions:</a:t>
            </a:r>
          </a:p>
          <a:p>
            <a:r>
              <a:rPr lang="en-US" dirty="0"/>
              <a:t>What was good and bad about the experience?</a:t>
            </a:r>
          </a:p>
          <a:p>
            <a:r>
              <a:rPr lang="en-US" dirty="0"/>
              <a:t>What went well?</a:t>
            </a:r>
          </a:p>
          <a:p>
            <a:r>
              <a:rPr lang="en-US" dirty="0"/>
              <a:t>What didn’t go well?</a:t>
            </a:r>
          </a:p>
          <a:p>
            <a:r>
              <a:rPr lang="en-US" dirty="0"/>
              <a:t>What did you and others contribute? POS &amp; NEG</a:t>
            </a:r>
          </a:p>
          <a:p>
            <a:endParaRPr lang="en-US" dirty="0"/>
          </a:p>
          <a:p>
            <a:r>
              <a:rPr lang="en-US" dirty="0"/>
              <a:t>In my opinions there were several positives and negatives for both my learning and contributions of the module. Some of the positive factors that helped my learning were, A good lecturer who was always willing to help, and find time if needed to go over different aspects individually. The lecturer also replied to any questions in a timely manner even outside of class which really helped the learning experience. Secondly, The accessibility of resources. Having access to the materials through Moodle was very beneficial. The only negative factor regarding my learning throughout this module would be the balance between scheduled and independent learning. I would prefer to see a more even balance between the two. Sometimes I felt the workload that needed to be completed independently was challenging. </a:t>
            </a:r>
          </a:p>
          <a:p>
            <a:r>
              <a:rPr lang="en-US" dirty="0"/>
              <a:t>With regards to contribution I believe my classmates and I contributed regularly through group tasks which was a great boost to my learning. On the flip side Some contributions had a negative affect on my learning. For example, Outbursts when listening to the lecturer was distracting and off putting. However, I do not believe these contributions had any real affect on my learning. </a:t>
            </a:r>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6</a:t>
            </a:fld>
            <a:endParaRPr lang="en-US"/>
          </a:p>
        </p:txBody>
      </p:sp>
    </p:spTree>
    <p:extLst>
      <p:ext uri="{BB962C8B-B14F-4D97-AF65-F5344CB8AC3E}">
        <p14:creationId xmlns:p14="http://schemas.microsoft.com/office/powerpoint/2010/main" val="21244272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Key Questions:</a:t>
            </a:r>
          </a:p>
          <a:p>
            <a:r>
              <a:rPr lang="en-US" dirty="0"/>
              <a:t>Why did things go well?</a:t>
            </a:r>
          </a:p>
          <a:p>
            <a:r>
              <a:rPr lang="en-US" dirty="0"/>
              <a:t>Why didn’t things go well?</a:t>
            </a:r>
          </a:p>
          <a:p>
            <a:r>
              <a:rPr lang="en-US" dirty="0"/>
              <a:t>What sense can I make of the situation?</a:t>
            </a:r>
          </a:p>
          <a:p>
            <a:r>
              <a:rPr lang="en-US" dirty="0"/>
              <a:t>What </a:t>
            </a:r>
            <a:r>
              <a:rPr lang="en-US" dirty="0" err="1"/>
              <a:t>knowlefge</a:t>
            </a:r>
            <a:r>
              <a:rPr lang="en-US" dirty="0"/>
              <a:t> can help me understand the situation?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analysis of my experiences, I believe that there were many contributing factors that ensured my learning throughout the module was beneficial. Firstly, Organisation. The </a:t>
            </a:r>
            <a:r>
              <a:rPr lang="en-US" dirty="0" err="1"/>
              <a:t>organisation</a:t>
            </a:r>
            <a:r>
              <a:rPr lang="en-US" dirty="0"/>
              <a:t> of both the lecturer and I had a positive affect. For example, materials were always present on Moodle and communication between the lecturer and students was always clear. When assignment deadlines were changed dates were always communicated clearly ensuring no mix ups. Organisation on my part was also essential. Ensuring to keep up with the work and find time to do extra studying. Working on tasks as a group benefited me because it allowed my classmates and I to discuss and share ideas regarding the topic. According to </a:t>
            </a:r>
            <a:r>
              <a:rPr lang="en-US" sz="1200" kern="1200" dirty="0">
                <a:solidFill>
                  <a:schemeClr val="tx1"/>
                </a:solidFill>
                <a:effectLst/>
                <a:latin typeface="+mn-lt"/>
                <a:ea typeface="+mn-ea"/>
                <a:cs typeface="+mn-cs"/>
              </a:rPr>
              <a:t>Belbin’s theory on teamwork each person brings strengths and weaknesses to the group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Belbins</a:t>
            </a:r>
            <a:r>
              <a:rPr lang="en-GB" sz="1200" b="0" i="0" kern="1200" dirty="0">
                <a:solidFill>
                  <a:schemeClr val="tx1"/>
                </a:solidFill>
                <a:effectLst/>
                <a:latin typeface="+mn-lt"/>
                <a:ea typeface="+mn-ea"/>
                <a:cs typeface="+mn-cs"/>
              </a:rPr>
              <a:t> team roles, 2019)</a:t>
            </a:r>
            <a:r>
              <a:rPr lang="en-US" sz="1200" b="0" i="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 believe this is relevant to my experiences working in a team as we were able to use each others' strengths to get the work done. </a:t>
            </a:r>
            <a:r>
              <a:rPr lang="en-GB" sz="1200" kern="1200" dirty="0">
                <a:solidFill>
                  <a:schemeClr val="tx1"/>
                </a:solidFill>
                <a:effectLst/>
                <a:latin typeface="+mn-lt"/>
                <a:ea typeface="+mn-ea"/>
                <a:cs typeface="+mn-cs"/>
              </a:rPr>
              <a:t> </a:t>
            </a:r>
            <a:r>
              <a:rPr lang="en-US" dirty="0"/>
              <a:t>Things which in my opinion could have gone better are; Better attendance from me during the scheduled learning. Although work in available online it is important to be present in lectures to make sure I understood the content. </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7</a:t>
            </a:fld>
            <a:endParaRPr lang="en-US"/>
          </a:p>
        </p:txBody>
      </p:sp>
    </p:spTree>
    <p:extLst>
      <p:ext uri="{BB962C8B-B14F-4D97-AF65-F5344CB8AC3E}">
        <p14:creationId xmlns:p14="http://schemas.microsoft.com/office/powerpoint/2010/main" val="19830632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Questions:</a:t>
            </a:r>
          </a:p>
          <a:p>
            <a:r>
              <a:rPr lang="en-US" dirty="0"/>
              <a:t>What did I learn?</a:t>
            </a:r>
          </a:p>
          <a:p>
            <a:r>
              <a:rPr lang="en-US" dirty="0"/>
              <a:t>What skills do I need to develop to handle a similar situation better?</a:t>
            </a:r>
          </a:p>
          <a:p>
            <a:r>
              <a:rPr lang="en-US" dirty="0"/>
              <a:t>What else could I have done?</a:t>
            </a:r>
          </a:p>
          <a:p>
            <a:endParaRPr lang="en-US" dirty="0"/>
          </a:p>
          <a:p>
            <a:r>
              <a:rPr lang="en-US" dirty="0"/>
              <a:t>I have learnt several things throughout this module which I will discuss in part two of my presentation. Skills that I think I need to develop are concentration. Sometimes I would find my self loosing concentration easily, this is even more frequent in independent learning where there can be more distractions. Another skill I could develop is reading, this skill will benefit me moving forward an can be applied to many situations. To develop my knowledge reading is an essential skill and reading more frequently could really benefit me. </a:t>
            </a:r>
          </a:p>
          <a:p>
            <a:r>
              <a:rPr lang="en-US" dirty="0"/>
              <a:t>I believe I could have read up more on the topic in my spare time to expand my knowledge of the subject. </a:t>
            </a:r>
          </a:p>
        </p:txBody>
      </p:sp>
      <p:sp>
        <p:nvSpPr>
          <p:cNvPr id="4" name="Slide Number Placeholder 3"/>
          <p:cNvSpPr>
            <a:spLocks noGrp="1"/>
          </p:cNvSpPr>
          <p:nvPr>
            <p:ph type="sldNum" sz="quarter" idx="10"/>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1314507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Kew questions;</a:t>
            </a:r>
          </a:p>
          <a:p>
            <a:r>
              <a:rPr lang="en-US" dirty="0"/>
              <a:t>What would I have done differently? </a:t>
            </a:r>
          </a:p>
          <a:p>
            <a:r>
              <a:rPr lang="en-US" dirty="0"/>
              <a:t>How will I develop the required skills?</a:t>
            </a:r>
          </a:p>
          <a:p>
            <a:r>
              <a:rPr lang="en-US" dirty="0"/>
              <a:t>How can I make sure I act differently next time?</a:t>
            </a:r>
          </a:p>
          <a:p>
            <a:endParaRPr lang="en-US" dirty="0"/>
          </a:p>
          <a:p>
            <a:r>
              <a:rPr lang="en-US" dirty="0"/>
              <a:t>The action plan focuses on how I can use this reflection and progress forward. Firstly, to develop reading skills I think that I could find time to read more frequently.  Through reading I believe I can also develop concentration skills, which would benefit while studying. Distractions such as a mobile phone can be switched off ensure this does not cause distraction.</a:t>
            </a:r>
          </a:p>
          <a:p>
            <a:endParaRPr lang="en-US" dirty="0"/>
          </a:p>
          <a:p>
            <a:r>
              <a:rPr lang="en-US" dirty="0"/>
              <a:t>To make sure I act differently next time I will think back to this reflection to put these measures into place. Also, Thinking about what I wish to achieve will motivate me when studying. </a:t>
            </a:r>
          </a:p>
        </p:txBody>
      </p:sp>
      <p:sp>
        <p:nvSpPr>
          <p:cNvPr id="4" name="Slide Number Placeholder 3"/>
          <p:cNvSpPr>
            <a:spLocks noGrp="1"/>
          </p:cNvSpPr>
          <p:nvPr>
            <p:ph type="sldNum" sz="quarter" idx="10"/>
          </p:nvPr>
        </p:nvSpPr>
        <p:spPr/>
        <p:txBody>
          <a:bodyPr/>
          <a:lstStyle/>
          <a:p>
            <a:fld id="{5257B995-136A-4A15-87A5-26420C3C1021}" type="slidenum">
              <a:rPr lang="en-US" smtClean="0"/>
              <a:pPr/>
              <a:t>9</a:t>
            </a:fld>
            <a:endParaRPr lang="en-US"/>
          </a:p>
        </p:txBody>
      </p:sp>
    </p:spTree>
    <p:extLst>
      <p:ext uri="{BB962C8B-B14F-4D97-AF65-F5344CB8AC3E}">
        <p14:creationId xmlns:p14="http://schemas.microsoft.com/office/powerpoint/2010/main" val="964181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 this sections I will provide a summary of what I thought they key aspects to this module were. I have chosen to focus on three topics, Organisational culture, human resources management and Organisational flexibility and agility. </a:t>
            </a:r>
          </a:p>
        </p:txBody>
      </p:sp>
      <p:sp>
        <p:nvSpPr>
          <p:cNvPr id="4" name="Slide Number Placeholder 3"/>
          <p:cNvSpPr>
            <a:spLocks noGrp="1"/>
          </p:cNvSpPr>
          <p:nvPr>
            <p:ph type="sldNum" sz="quarter" idx="10"/>
          </p:nvPr>
        </p:nvSpPr>
        <p:spPr/>
        <p:txBody>
          <a:bodyPr/>
          <a:lstStyle/>
          <a:p>
            <a:fld id="{5257B995-136A-4A15-87A5-26420C3C1021}" type="slidenum">
              <a:rPr lang="en-US" smtClean="0"/>
              <a:pPr/>
              <a:t>10</a:t>
            </a:fld>
            <a:endParaRPr lang="en-US"/>
          </a:p>
        </p:txBody>
      </p:sp>
    </p:spTree>
    <p:extLst>
      <p:ext uri="{BB962C8B-B14F-4D97-AF65-F5344CB8AC3E}">
        <p14:creationId xmlns:p14="http://schemas.microsoft.com/office/powerpoint/2010/main" val="14438866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dirty="0"/>
              <a:t>Organisational culture in my opinion is a critical topic within the inter-cultural workplace. Organisational culture plays an important role within the business because it affects the employees and organizational processes throughout the business.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Mohelska</a:t>
            </a:r>
            <a:r>
              <a:rPr lang="en-GB" sz="1200" b="0" i="0" kern="1200" dirty="0">
                <a:solidFill>
                  <a:schemeClr val="tx1"/>
                </a:solidFill>
                <a:effectLst/>
                <a:latin typeface="+mn-lt"/>
                <a:ea typeface="+mn-ea"/>
                <a:cs typeface="+mn-cs"/>
              </a:rPr>
              <a:t> and </a:t>
            </a:r>
            <a:r>
              <a:rPr lang="en-GB" sz="1200" b="0" i="0" kern="1200" dirty="0" err="1">
                <a:solidFill>
                  <a:schemeClr val="tx1"/>
                </a:solidFill>
                <a:effectLst/>
                <a:latin typeface="+mn-lt"/>
                <a:ea typeface="+mn-ea"/>
                <a:cs typeface="+mn-cs"/>
              </a:rPr>
              <a:t>Sokolova</a:t>
            </a:r>
            <a:r>
              <a:rPr lang="en-GB" sz="1200" b="0" i="0" kern="1200" dirty="0">
                <a:solidFill>
                  <a:schemeClr val="tx1"/>
                </a:solidFill>
                <a:effectLst/>
                <a:latin typeface="+mn-lt"/>
                <a:ea typeface="+mn-ea"/>
                <a:cs typeface="+mn-cs"/>
              </a:rPr>
              <a:t>, 2014) </a:t>
            </a: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Handy’s</a:t>
            </a:r>
            <a:r>
              <a:rPr lang="en-GB" sz="1200" b="0" i="0" kern="1200" dirty="0">
                <a:solidFill>
                  <a:schemeClr val="tx1"/>
                </a:solidFill>
                <a:effectLst/>
                <a:latin typeface="+mn-lt"/>
                <a:ea typeface="+mn-ea"/>
                <a:cs typeface="+mn-cs"/>
              </a:rPr>
              <a:t> model of organisational culture identifies four different kinds of culture; Power, role, Task and Person </a:t>
            </a:r>
          </a:p>
          <a:p>
            <a:r>
              <a:rPr lang="en-GB" sz="1200" b="0" i="0" kern="1200" dirty="0">
                <a:solidFill>
                  <a:schemeClr val="tx1"/>
                </a:solidFill>
                <a:effectLst/>
                <a:latin typeface="+mn-lt"/>
                <a:ea typeface="+mn-ea"/>
                <a:cs typeface="+mn-cs"/>
              </a:rPr>
              <a:t>A power culture is where the power is usually held by a small number of people who's influence spreads throughout the organisation.  There a commonly fewer rules and regulation in a power culture because those with the power decide what happens.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Organisations using a role culture are more dependant on rules. They are often highly controlled environments with clear roles and responsibilities. The role culture is more commonly seen in organisations with a bigger chain of command. </a:t>
            </a:r>
          </a:p>
          <a:p>
            <a:endParaRPr lang="en-GB" sz="1200" b="0" i="0" kern="1200" dirty="0">
              <a:solidFill>
                <a:schemeClr val="tx1"/>
              </a:solidFill>
              <a:effectLst/>
              <a:latin typeface="+mn-lt"/>
              <a:ea typeface="+mn-ea"/>
              <a:cs typeface="+mn-cs"/>
            </a:endParaRPr>
          </a:p>
          <a:p>
            <a:r>
              <a:rPr lang="en-US" dirty="0"/>
              <a:t>A task culture is when teams within the business are formed to work on specific problems or scenarios. The effectiveness of this culture with highly depend on the individual teams. So when forming teams in this culture it is important to find a good mix and balance of skills. </a:t>
            </a:r>
          </a:p>
          <a:p>
            <a:endParaRPr lang="en-US" dirty="0"/>
          </a:p>
          <a:p>
            <a:r>
              <a:rPr lang="en-US" dirty="0"/>
              <a:t>The person culture is a culture where people see them selves to be superior to the business. The organization exists for people to work and these </a:t>
            </a:r>
            <a:r>
              <a:rPr lang="en-US" dirty="0" err="1"/>
              <a:t>organisations</a:t>
            </a:r>
            <a:r>
              <a:rPr lang="en-US" dirty="0"/>
              <a:t> are usually a collection of people who happen to work for the same organization. </a:t>
            </a:r>
          </a:p>
          <a:p>
            <a:endParaRPr lang="en-US" dirty="0"/>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11</a:t>
            </a:fld>
            <a:endParaRPr lang="en-US"/>
          </a:p>
        </p:txBody>
      </p:sp>
    </p:spTree>
    <p:extLst>
      <p:ext uri="{BB962C8B-B14F-4D97-AF65-F5344CB8AC3E}">
        <p14:creationId xmlns:p14="http://schemas.microsoft.com/office/powerpoint/2010/main" val="32049196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Another key aspect of the inter-cultural workplace is the effect that the internal and external business environment has Human resources Management. There are several internal and external factors that  may influence Human resources Management. The external factors are: Product markets, Global pressure and globalization, Patterns of employment, The legal environment and institutional factors. Internally the main factor that influences the Human resources Management is Organisational factors. </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Behenna</a:t>
            </a:r>
            <a:r>
              <a:rPr lang="en-GB" sz="1200" b="0" i="0" kern="1200" dirty="0">
                <a:solidFill>
                  <a:schemeClr val="tx1"/>
                </a:solidFill>
                <a:effectLst/>
                <a:latin typeface="+mn-lt"/>
                <a:ea typeface="+mn-ea"/>
                <a:cs typeface="+mn-cs"/>
              </a:rPr>
              <a:t>, 2020)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vital that human resources departments monitor both the macro environment  and micro environments to monitor the impacts to the business. There are a few methods to use when monitoring internal and external environments the most used methods are the SWOT and PESTLE analysis. SWOT analysis are important because it can be used to support HR planning and decision making. </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257B995-136A-4A15-87A5-26420C3C1021}" type="slidenum">
              <a:rPr lang="en-US" smtClean="0"/>
              <a:pPr/>
              <a:t>12</a:t>
            </a:fld>
            <a:endParaRPr lang="en-US"/>
          </a:p>
        </p:txBody>
      </p:sp>
    </p:spTree>
    <p:extLst>
      <p:ext uri="{BB962C8B-B14F-4D97-AF65-F5344CB8AC3E}">
        <p14:creationId xmlns:p14="http://schemas.microsoft.com/office/powerpoint/2010/main" val="384872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last key aspect I am going to mention is organisation agility and flexibility. Organisational flexibility can be described as working to the advantage of the employees lifestyle  where as organisational agility is working to the benefit of the business. </a:t>
            </a:r>
          </a:p>
          <a:p>
            <a:r>
              <a:rPr lang="en-GB" dirty="0"/>
              <a:t>John Atkinson introduced the ‘Flexible firm model’ in this model flexibility was broken down into three areas. </a:t>
            </a:r>
          </a:p>
          <a:p>
            <a:pPr marL="228600" indent="-228600">
              <a:buAutoNum type="arabicPeriod"/>
            </a:pPr>
            <a:r>
              <a:rPr lang="en-GB" dirty="0"/>
              <a:t>Functional flexibility – which allows for employees to be moved around quickly but efficiently. This area of flexibility can often require multitasking. </a:t>
            </a:r>
          </a:p>
          <a:p>
            <a:pPr marL="228600" indent="-228600">
              <a:buAutoNum type="arabicPeriod"/>
            </a:pPr>
            <a:r>
              <a:rPr lang="en-GB" dirty="0"/>
              <a:t>Numerical Flexibility – allows for the increase or decrease of employees in line with the short term changed in demand. In this area you would likely see a higher number of temporary, contract workers or short term contract workers.</a:t>
            </a:r>
          </a:p>
          <a:p>
            <a:pPr marL="228600" indent="-228600">
              <a:buAutoNum type="arabicPeriod"/>
            </a:pPr>
            <a:r>
              <a:rPr lang="en-GB" dirty="0"/>
              <a:t>Financial Flexibility – this </a:t>
            </a:r>
            <a:r>
              <a:rPr lang="en-GB" sz="1200" b="0" i="0" kern="1200" dirty="0">
                <a:solidFill>
                  <a:schemeClr val="tx1"/>
                </a:solidFill>
                <a:effectLst/>
                <a:latin typeface="+mn-lt"/>
                <a:ea typeface="+mn-ea"/>
                <a:cs typeface="+mn-cs"/>
              </a:rPr>
              <a:t>provides for pay levels to reflect the state of supply and demand in the external labour market. (</a:t>
            </a:r>
            <a:r>
              <a:rPr lang="en-GB" sz="1100" b="0" i="0" kern="1200" dirty="0">
                <a:solidFill>
                  <a:schemeClr val="tx1"/>
                </a:solidFill>
                <a:effectLst/>
                <a:latin typeface="+mn-lt"/>
                <a:ea typeface="+mn-ea"/>
                <a:cs typeface="+mn-cs"/>
              </a:rPr>
              <a:t>Smith, 2015) This area of flexibility often uses a flexible pay system that facilitates either or functional or numerical flexibility. </a:t>
            </a:r>
          </a:p>
          <a:p>
            <a:pPr marL="228600" indent="-228600">
              <a:buAutoNum type="arabicPeriod"/>
            </a:pPr>
            <a:endParaRPr lang="en-GB" sz="1100" b="0" i="0" kern="1200" dirty="0">
              <a:solidFill>
                <a:schemeClr val="tx1"/>
              </a:solidFill>
              <a:effectLst/>
              <a:latin typeface="+mn-lt"/>
              <a:ea typeface="+mn-ea"/>
              <a:cs typeface="+mn-cs"/>
            </a:endParaRPr>
          </a:p>
          <a:p>
            <a:pPr marL="0" indent="0">
              <a:buNone/>
            </a:pPr>
            <a:r>
              <a:rPr lang="en-GB" sz="1100" b="0" i="0" kern="1200" dirty="0">
                <a:solidFill>
                  <a:schemeClr val="tx1"/>
                </a:solidFill>
                <a:effectLst/>
                <a:latin typeface="+mn-lt"/>
                <a:ea typeface="+mn-ea"/>
                <a:cs typeface="+mn-cs"/>
              </a:rPr>
              <a:t>Organisation agility is having the capability to adapt and change the business inline with every changing environment. This could mean reacting to both the emergence of competition or the development in technologies. The way organisations adapt to flexibility and agility will also influence the culture with in the organisation. </a:t>
            </a:r>
          </a:p>
          <a:p>
            <a:pPr marL="0" indent="0">
              <a:buNone/>
            </a:pPr>
            <a:endParaRPr lang="en-GB" sz="11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33E963C-1534-4F8D-B2A7-66D81AA25953}" type="slidenum">
              <a:rPr lang="en-US" smtClean="0"/>
              <a:t>13</a:t>
            </a:fld>
            <a:endParaRPr lang="en-US"/>
          </a:p>
        </p:txBody>
      </p:sp>
    </p:spTree>
    <p:extLst>
      <p:ext uri="{BB962C8B-B14F-4D97-AF65-F5344CB8AC3E}">
        <p14:creationId xmlns:p14="http://schemas.microsoft.com/office/powerpoint/2010/main" val="658021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14</a:t>
            </a:fld>
            <a:endParaRPr lang="en-US"/>
          </a:p>
        </p:txBody>
      </p:sp>
    </p:spTree>
    <p:extLst>
      <p:ext uri="{BB962C8B-B14F-4D97-AF65-F5344CB8AC3E}">
        <p14:creationId xmlns:p14="http://schemas.microsoft.com/office/powerpoint/2010/main" val="2690647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4/26/2020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4/26/2020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4/26/2020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4/26/2020</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4/26/2020</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4/26/2020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slideLayout" Target="../slideLayouts/slideLayout2.xml"/><Relationship Id="rId7" Type="http://schemas.openxmlformats.org/officeDocument/2006/relationships/image" Target="../media/image11.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notesSlide" Target="../notesSlides/notesSlide11.xml"/><Relationship Id="rId9"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7.png"/><Relationship Id="rId5" Type="http://schemas.openxmlformats.org/officeDocument/2006/relationships/hyperlink" Target="https://www.toolshero.com/management/gibbs-reflective-cycle-graham-gibbs/" TargetMode="External"/><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956173" y="429054"/>
            <a:ext cx="8825658" cy="2088888"/>
          </a:xfrm>
        </p:spPr>
        <p:txBody>
          <a:bodyPr/>
          <a:lstStyle/>
          <a:p>
            <a:r>
              <a:rPr lang="en-US" sz="5400" dirty="0"/>
              <a:t>Critical Reflection of the Inter-Cultural Workplace</a:t>
            </a:r>
          </a:p>
        </p:txBody>
      </p:sp>
      <p:sp>
        <p:nvSpPr>
          <p:cNvPr id="6" name="Subtitle 5"/>
          <p:cNvSpPr>
            <a:spLocks noGrp="1"/>
          </p:cNvSpPr>
          <p:nvPr>
            <p:ph type="subTitle" idx="1"/>
          </p:nvPr>
        </p:nvSpPr>
        <p:spPr>
          <a:xfrm>
            <a:off x="956173" y="2842563"/>
            <a:ext cx="8825658" cy="3125100"/>
          </a:xfrm>
        </p:spPr>
        <p:txBody>
          <a:bodyPr>
            <a:normAutofit/>
          </a:bodyPr>
          <a:lstStyle/>
          <a:p>
            <a:r>
              <a:rPr lang="en-US" dirty="0"/>
              <a:t>Joshua Lewis (1805618)</a:t>
            </a:r>
          </a:p>
          <a:p>
            <a:r>
              <a:rPr lang="en-US" dirty="0"/>
              <a:t>Programme: Business Management</a:t>
            </a:r>
          </a:p>
          <a:p>
            <a:r>
              <a:rPr lang="en-US" dirty="0"/>
              <a:t>Module: The Inter-cultural Workplace</a:t>
            </a:r>
          </a:p>
          <a:p>
            <a:r>
              <a:rPr lang="en-US" dirty="0"/>
              <a:t>Module CODE: BMSP5002</a:t>
            </a:r>
          </a:p>
          <a:p>
            <a:r>
              <a:rPr lang="en-US" dirty="0"/>
              <a:t>Lecturer: Glenn Behenna </a:t>
            </a:r>
          </a:p>
        </p:txBody>
      </p:sp>
      <p:pic>
        <p:nvPicPr>
          <p:cNvPr id="2" name="Picture 1">
            <a:extLst>
              <a:ext uri="{FF2B5EF4-FFF2-40B4-BE49-F238E27FC236}">
                <a16:creationId xmlns:a16="http://schemas.microsoft.com/office/drawing/2014/main" id="{C816C02F-04C8-429F-BB9C-D38B1616F4E3}"/>
              </a:ext>
            </a:extLst>
          </p:cNvPr>
          <p:cNvPicPr>
            <a:picLocks noChangeAspect="1"/>
          </p:cNvPicPr>
          <p:nvPr/>
        </p:nvPicPr>
        <p:blipFill>
          <a:blip r:embed="rId5"/>
          <a:stretch>
            <a:fillRect/>
          </a:stretch>
        </p:blipFill>
        <p:spPr>
          <a:xfrm>
            <a:off x="9077719" y="3025444"/>
            <a:ext cx="2158108" cy="2061682"/>
          </a:xfrm>
          <a:prstGeom prst="rect">
            <a:avLst/>
          </a:prstGeom>
        </p:spPr>
      </p:pic>
      <p:pic>
        <p:nvPicPr>
          <p:cNvPr id="11" name="Audio 10">
            <a:hlinkClick r:id="" action="ppaction://media"/>
            <a:extLst>
              <a:ext uri="{FF2B5EF4-FFF2-40B4-BE49-F238E27FC236}">
                <a16:creationId xmlns:a16="http://schemas.microsoft.com/office/drawing/2014/main" id="{B9AFD362-FFED-4C02-B0E5-3AAFBC4CCD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37950" y="5967663"/>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20"/>
    </mc:Choice>
    <mc:Fallback>
      <p:transition spd="slow" advTm="5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nchor="t">
            <a:normAutofit/>
          </a:bodyPr>
          <a:lstStyle/>
          <a:p>
            <a:r>
              <a:rPr lang="en-US" dirty="0"/>
              <a:t>INTRODUCTION</a:t>
            </a:r>
          </a:p>
        </p:txBody>
      </p:sp>
      <p:sp>
        <p:nvSpPr>
          <p:cNvPr id="71" name="Content Placeholder 2">
            <a:extLst>
              <a:ext uri="{FF2B5EF4-FFF2-40B4-BE49-F238E27FC236}">
                <a16:creationId xmlns:a16="http://schemas.microsoft.com/office/drawing/2014/main" id="{A1004724-C0DA-4CF3-BE96-8803006343AB}"/>
              </a:ext>
            </a:extLst>
          </p:cNvPr>
          <p:cNvSpPr>
            <a:spLocks noGrp="1"/>
          </p:cNvSpPr>
          <p:nvPr>
            <p:ph sz="half" idx="1"/>
          </p:nvPr>
        </p:nvSpPr>
        <p:spPr>
          <a:xfrm>
            <a:off x="1103312" y="1853249"/>
            <a:ext cx="10052368" cy="4403090"/>
          </a:xfrm>
        </p:spPr>
        <p:txBody>
          <a:bodyPr>
            <a:normAutofit/>
          </a:bodyPr>
          <a:lstStyle/>
          <a:p>
            <a:pPr marL="0" indent="0">
              <a:buNone/>
            </a:pPr>
            <a:r>
              <a:rPr lang="en-US" sz="2800" dirty="0"/>
              <a:t>Aim; </a:t>
            </a:r>
          </a:p>
          <a:p>
            <a:r>
              <a:rPr lang="en-US" sz="2800" dirty="0"/>
              <a:t>To provide a critical reflection of my learnings as a result of studying the inter-cultural workplace module </a:t>
            </a:r>
          </a:p>
          <a:p>
            <a:pPr marL="0" indent="0">
              <a:buNone/>
            </a:pPr>
            <a:r>
              <a:rPr lang="en-US" sz="2800" dirty="0"/>
              <a:t>Objectives; </a:t>
            </a:r>
          </a:p>
          <a:p>
            <a:r>
              <a:rPr lang="en-US" sz="2800" dirty="0"/>
              <a:t>Identify a reflective model to aid my reflection</a:t>
            </a:r>
          </a:p>
          <a:p>
            <a:r>
              <a:rPr lang="en-US" sz="2800" dirty="0"/>
              <a:t>Use this model to carry out my reflection</a:t>
            </a:r>
          </a:p>
          <a:p>
            <a:r>
              <a:rPr lang="en-US" sz="2800" dirty="0"/>
              <a:t>Provide a summary of key aspects to this module</a:t>
            </a:r>
          </a:p>
          <a:p>
            <a:endParaRPr lang="en-US" sz="2000" dirty="0"/>
          </a:p>
        </p:txBody>
      </p:sp>
      <p:pic>
        <p:nvPicPr>
          <p:cNvPr id="12" name="Audio 11">
            <a:hlinkClick r:id="" action="ppaction://media"/>
            <a:extLst>
              <a:ext uri="{FF2B5EF4-FFF2-40B4-BE49-F238E27FC236}">
                <a16:creationId xmlns:a16="http://schemas.microsoft.com/office/drawing/2014/main" id="{0663107E-E3E6-43A2-80EF-B03632ABCC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274"/>
    </mc:Choice>
    <mc:Fallback>
      <p:transition spd="slow" advTm="19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nchor="t">
            <a:normAutofit/>
          </a:bodyPr>
          <a:lstStyle/>
          <a:p>
            <a:r>
              <a:rPr lang="en-US" dirty="0"/>
              <a:t>GIBBS REFLECTIVE MODEL </a:t>
            </a:r>
          </a:p>
        </p:txBody>
      </p:sp>
      <p:pic>
        <p:nvPicPr>
          <p:cNvPr id="1026" name="Picture 2" descr="A circular diagram showing the 6 stages of Gibbs' Reflective cycle">
            <a:extLst>
              <a:ext uri="{FF2B5EF4-FFF2-40B4-BE49-F238E27FC236}">
                <a16:creationId xmlns:a16="http://schemas.microsoft.com/office/drawing/2014/main" id="{7B6754CA-0B08-44D3-9371-AB902E0EBB7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203600" y="2060575"/>
            <a:ext cx="4195763" cy="419576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1" name="Content Placeholder 3">
            <a:extLst>
              <a:ext uri="{FF2B5EF4-FFF2-40B4-BE49-F238E27FC236}">
                <a16:creationId xmlns:a16="http://schemas.microsoft.com/office/drawing/2014/main" id="{25CB85E5-13D7-4C69-A077-28635AC923D6}"/>
              </a:ext>
            </a:extLst>
          </p:cNvPr>
          <p:cNvSpPr>
            <a:spLocks noGrp="1"/>
          </p:cNvSpPr>
          <p:nvPr>
            <p:ph sz="half" idx="2"/>
          </p:nvPr>
        </p:nvSpPr>
        <p:spPr>
          <a:xfrm>
            <a:off x="5654493" y="2056092"/>
            <a:ext cx="4572349" cy="4349190"/>
          </a:xfrm>
        </p:spPr>
        <p:txBody>
          <a:bodyPr/>
          <a:lstStyle/>
          <a:p>
            <a:r>
              <a:rPr lang="en-US" b="1" dirty="0"/>
              <a:t>Description </a:t>
            </a:r>
            <a:r>
              <a:rPr lang="en-US" dirty="0"/>
              <a:t>of the experience</a:t>
            </a:r>
          </a:p>
          <a:p>
            <a:r>
              <a:rPr lang="en-US" b="1" dirty="0"/>
              <a:t>Feelings </a:t>
            </a:r>
            <a:r>
              <a:rPr lang="en-US" dirty="0"/>
              <a:t>and thoughts about the Experience</a:t>
            </a:r>
          </a:p>
          <a:p>
            <a:r>
              <a:rPr lang="en-US" b="1" dirty="0"/>
              <a:t>Evaluation </a:t>
            </a:r>
            <a:r>
              <a:rPr lang="en-US" dirty="0"/>
              <a:t>of the experience </a:t>
            </a:r>
          </a:p>
          <a:p>
            <a:r>
              <a:rPr lang="en-US" b="1" dirty="0"/>
              <a:t>Analysis </a:t>
            </a:r>
            <a:r>
              <a:rPr lang="en-US" dirty="0"/>
              <a:t>to make sense of the situation</a:t>
            </a:r>
          </a:p>
          <a:p>
            <a:r>
              <a:rPr lang="en-US" b="1" dirty="0"/>
              <a:t>Conclusion </a:t>
            </a:r>
            <a:r>
              <a:rPr lang="en-US" dirty="0"/>
              <a:t>about what you learned and what you could have done differently</a:t>
            </a:r>
          </a:p>
          <a:p>
            <a:r>
              <a:rPr lang="en-US" b="1" dirty="0"/>
              <a:t>Action Plan </a:t>
            </a:r>
            <a:r>
              <a:rPr lang="en-US" dirty="0"/>
              <a:t>for how to deal with similar situation in the future  </a:t>
            </a:r>
            <a:r>
              <a:rPr lang="en-GB" dirty="0">
                <a:solidFill>
                  <a:srgbClr val="000000"/>
                </a:solidFill>
                <a:latin typeface="Open Sans"/>
              </a:rPr>
              <a:t>(Gibbs' reflective cycle, 2019)</a:t>
            </a:r>
            <a:endParaRPr lang="en-US" dirty="0"/>
          </a:p>
          <a:p>
            <a:endParaRPr lang="en-US" dirty="0"/>
          </a:p>
          <a:p>
            <a:pPr marL="0" indent="0">
              <a:buNone/>
            </a:pPr>
            <a:endParaRPr lang="en-US" dirty="0"/>
          </a:p>
        </p:txBody>
      </p:sp>
      <p:pic>
        <p:nvPicPr>
          <p:cNvPr id="14" name="Audio 13">
            <a:hlinkClick r:id="" action="ppaction://media"/>
            <a:extLst>
              <a:ext uri="{FF2B5EF4-FFF2-40B4-BE49-F238E27FC236}">
                <a16:creationId xmlns:a16="http://schemas.microsoft.com/office/drawing/2014/main" id="{6D6A6516-8D8D-4EC1-8A8C-136FB19F326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8363"/>
    </mc:Choice>
    <mc:Fallback>
      <p:transition spd="slow" advTm="58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DESCRIPTION</a:t>
            </a:r>
          </a:p>
        </p:txBody>
      </p:sp>
      <p:sp>
        <p:nvSpPr>
          <p:cNvPr id="3" name="Oval 2">
            <a:extLst>
              <a:ext uri="{FF2B5EF4-FFF2-40B4-BE49-F238E27FC236}">
                <a16:creationId xmlns:a16="http://schemas.microsoft.com/office/drawing/2014/main" id="{88CD21C0-D356-498F-B50B-132FA0867BFA}"/>
              </a:ext>
            </a:extLst>
          </p:cNvPr>
          <p:cNvSpPr/>
          <p:nvPr/>
        </p:nvSpPr>
        <p:spPr>
          <a:xfrm rot="20348606">
            <a:off x="443545" y="1802297"/>
            <a:ext cx="2680943" cy="1375594"/>
          </a:xfrm>
          <a:prstGeom prst="ellipse">
            <a:avLst/>
          </a:prstGeom>
          <a:ln>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What Happened?</a:t>
            </a:r>
          </a:p>
        </p:txBody>
      </p:sp>
      <p:sp>
        <p:nvSpPr>
          <p:cNvPr id="5" name="Oval 4">
            <a:extLst>
              <a:ext uri="{FF2B5EF4-FFF2-40B4-BE49-F238E27FC236}">
                <a16:creationId xmlns:a16="http://schemas.microsoft.com/office/drawing/2014/main" id="{1E74EC58-7A34-486F-8F92-A031738583E3}"/>
              </a:ext>
            </a:extLst>
          </p:cNvPr>
          <p:cNvSpPr/>
          <p:nvPr/>
        </p:nvSpPr>
        <p:spPr>
          <a:xfrm rot="674225">
            <a:off x="3559061" y="1703501"/>
            <a:ext cx="2741005" cy="1573185"/>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Who was Present?</a:t>
            </a:r>
            <a:endParaRPr lang="en-GB" dirty="0">
              <a:solidFill>
                <a:schemeClr val="tx1"/>
              </a:solidFill>
            </a:endParaRPr>
          </a:p>
        </p:txBody>
      </p:sp>
      <p:sp>
        <p:nvSpPr>
          <p:cNvPr id="6" name="Oval 5">
            <a:extLst>
              <a:ext uri="{FF2B5EF4-FFF2-40B4-BE49-F238E27FC236}">
                <a16:creationId xmlns:a16="http://schemas.microsoft.com/office/drawing/2014/main" id="{499463E0-EAED-4681-B3C2-F894317DCDD2}"/>
              </a:ext>
            </a:extLst>
          </p:cNvPr>
          <p:cNvSpPr/>
          <p:nvPr/>
        </p:nvSpPr>
        <p:spPr>
          <a:xfrm>
            <a:off x="2155686" y="3065024"/>
            <a:ext cx="2258018" cy="1400530"/>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did you and others do?</a:t>
            </a:r>
            <a:r>
              <a:rPr lang="en-GB" dirty="0"/>
              <a:t>?</a:t>
            </a:r>
          </a:p>
        </p:txBody>
      </p:sp>
      <p:sp>
        <p:nvSpPr>
          <p:cNvPr id="7" name="Oval 6">
            <a:extLst>
              <a:ext uri="{FF2B5EF4-FFF2-40B4-BE49-F238E27FC236}">
                <a16:creationId xmlns:a16="http://schemas.microsoft.com/office/drawing/2014/main" id="{4FEDD237-A9F1-479B-B9DF-DD2324CFF437}"/>
              </a:ext>
            </a:extLst>
          </p:cNvPr>
          <p:cNvSpPr/>
          <p:nvPr/>
        </p:nvSpPr>
        <p:spPr>
          <a:xfrm>
            <a:off x="411259" y="4318108"/>
            <a:ext cx="2285295" cy="1285461"/>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why were you there?</a:t>
            </a:r>
          </a:p>
        </p:txBody>
      </p:sp>
      <p:sp>
        <p:nvSpPr>
          <p:cNvPr id="8" name="Oval 7">
            <a:extLst>
              <a:ext uri="{FF2B5EF4-FFF2-40B4-BE49-F238E27FC236}">
                <a16:creationId xmlns:a16="http://schemas.microsoft.com/office/drawing/2014/main" id="{824C91DC-EE56-4862-8EAE-3FE85C99384B}"/>
              </a:ext>
            </a:extLst>
          </p:cNvPr>
          <p:cNvSpPr/>
          <p:nvPr/>
        </p:nvSpPr>
        <p:spPr>
          <a:xfrm>
            <a:off x="3432051" y="4301881"/>
            <a:ext cx="2485692" cy="1400530"/>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did you want to happen?</a:t>
            </a:r>
          </a:p>
        </p:txBody>
      </p:sp>
      <p:sp>
        <p:nvSpPr>
          <p:cNvPr id="9" name="TextBox 8">
            <a:extLst>
              <a:ext uri="{FF2B5EF4-FFF2-40B4-BE49-F238E27FC236}">
                <a16:creationId xmlns:a16="http://schemas.microsoft.com/office/drawing/2014/main" id="{228E1E96-1BA3-4BC3-A824-1844C2D05B45}"/>
              </a:ext>
            </a:extLst>
          </p:cNvPr>
          <p:cNvSpPr txBox="1"/>
          <p:nvPr/>
        </p:nvSpPr>
        <p:spPr>
          <a:xfrm>
            <a:off x="4398813" y="5661103"/>
            <a:ext cx="2258019" cy="369332"/>
          </a:xfrm>
          <a:prstGeom prst="rect">
            <a:avLst/>
          </a:prstGeom>
          <a:noFill/>
        </p:spPr>
        <p:txBody>
          <a:bodyPr wrap="square" rtlCol="0">
            <a:spAutoFit/>
          </a:bodyPr>
          <a:lstStyle/>
          <a:p>
            <a:r>
              <a:rPr lang="en-US" dirty="0">
                <a:solidFill>
                  <a:schemeClr val="bg1"/>
                </a:solidFill>
              </a:rPr>
              <a:t>(</a:t>
            </a:r>
            <a:r>
              <a:rPr lang="en-GB" dirty="0">
                <a:solidFill>
                  <a:schemeClr val="bg1"/>
                </a:solidFill>
              </a:rPr>
              <a:t>Mulder, P. 2018)</a:t>
            </a:r>
            <a:endParaRPr lang="en-US" dirty="0">
              <a:solidFill>
                <a:schemeClr val="bg1"/>
              </a:solidFill>
            </a:endParaRPr>
          </a:p>
        </p:txBody>
      </p:sp>
      <p:pic>
        <p:nvPicPr>
          <p:cNvPr id="12" name="Audio 11">
            <a:hlinkClick r:id="" action="ppaction://media"/>
            <a:extLst>
              <a:ext uri="{FF2B5EF4-FFF2-40B4-BE49-F238E27FC236}">
                <a16:creationId xmlns:a16="http://schemas.microsoft.com/office/drawing/2014/main" id="{F7B870B4-F063-4F73-B8ED-2E85A6F02A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225"/>
    </mc:Choice>
    <mc:Fallback>
      <p:transition spd="slow" advTm="71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608361"/>
            <a:ext cx="9404723" cy="1060782"/>
          </a:xfrm>
        </p:spPr>
        <p:txBody>
          <a:bodyPr/>
          <a:lstStyle/>
          <a:p>
            <a:r>
              <a:rPr lang="en-US" dirty="0"/>
              <a:t>FEELING</a:t>
            </a:r>
          </a:p>
        </p:txBody>
      </p:sp>
      <p:sp>
        <p:nvSpPr>
          <p:cNvPr id="3" name="Oval 2">
            <a:extLst>
              <a:ext uri="{FF2B5EF4-FFF2-40B4-BE49-F238E27FC236}">
                <a16:creationId xmlns:a16="http://schemas.microsoft.com/office/drawing/2014/main" id="{1C2299E1-505E-4814-B2E9-B493AEC0D6C0}"/>
              </a:ext>
            </a:extLst>
          </p:cNvPr>
          <p:cNvSpPr/>
          <p:nvPr/>
        </p:nvSpPr>
        <p:spPr>
          <a:xfrm>
            <a:off x="417707" y="1669143"/>
            <a:ext cx="3069546" cy="1335314"/>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Feelings during the situation?</a:t>
            </a:r>
          </a:p>
        </p:txBody>
      </p:sp>
      <p:sp>
        <p:nvSpPr>
          <p:cNvPr id="4" name="Oval 3">
            <a:extLst>
              <a:ext uri="{FF2B5EF4-FFF2-40B4-BE49-F238E27FC236}">
                <a16:creationId xmlns:a16="http://schemas.microsoft.com/office/drawing/2014/main" id="{648776D1-16B4-4111-B99A-9D0156DF34E3}"/>
              </a:ext>
            </a:extLst>
          </p:cNvPr>
          <p:cNvSpPr/>
          <p:nvPr/>
        </p:nvSpPr>
        <p:spPr>
          <a:xfrm rot="21430268">
            <a:off x="3599543" y="2129972"/>
            <a:ext cx="2830285" cy="1335314"/>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Feelings before and after?</a:t>
            </a:r>
          </a:p>
        </p:txBody>
      </p:sp>
      <p:sp>
        <p:nvSpPr>
          <p:cNvPr id="6" name="Oval 5">
            <a:extLst>
              <a:ext uri="{FF2B5EF4-FFF2-40B4-BE49-F238E27FC236}">
                <a16:creationId xmlns:a16="http://schemas.microsoft.com/office/drawing/2014/main" id="{B121E8ED-ACF2-42B9-B7EC-B9B5F03E5479}"/>
              </a:ext>
            </a:extLst>
          </p:cNvPr>
          <p:cNvSpPr/>
          <p:nvPr/>
        </p:nvSpPr>
        <p:spPr>
          <a:xfrm rot="20917431">
            <a:off x="1074057" y="3156858"/>
            <a:ext cx="2892739" cy="1473370"/>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were you thinking during the situation?</a:t>
            </a:r>
          </a:p>
        </p:txBody>
      </p:sp>
      <p:sp>
        <p:nvSpPr>
          <p:cNvPr id="7" name="Oval 6">
            <a:extLst>
              <a:ext uri="{FF2B5EF4-FFF2-40B4-BE49-F238E27FC236}">
                <a16:creationId xmlns:a16="http://schemas.microsoft.com/office/drawing/2014/main" id="{B44D627D-55E0-4330-8B20-555552D85B07}"/>
              </a:ext>
            </a:extLst>
          </p:cNvPr>
          <p:cNvSpPr/>
          <p:nvPr/>
        </p:nvSpPr>
        <p:spPr>
          <a:xfrm>
            <a:off x="3164114" y="4252772"/>
            <a:ext cx="3126529" cy="1473370"/>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do you think now?</a:t>
            </a:r>
          </a:p>
        </p:txBody>
      </p:sp>
      <p:sp>
        <p:nvSpPr>
          <p:cNvPr id="8" name="TextBox 7">
            <a:extLst>
              <a:ext uri="{FF2B5EF4-FFF2-40B4-BE49-F238E27FC236}">
                <a16:creationId xmlns:a16="http://schemas.microsoft.com/office/drawing/2014/main" id="{B4F25844-43F1-426E-986F-C4D88AE1953A}"/>
              </a:ext>
            </a:extLst>
          </p:cNvPr>
          <p:cNvSpPr txBox="1"/>
          <p:nvPr/>
        </p:nvSpPr>
        <p:spPr>
          <a:xfrm>
            <a:off x="4992624" y="5726142"/>
            <a:ext cx="2286000" cy="369332"/>
          </a:xfrm>
          <a:prstGeom prst="rect">
            <a:avLst/>
          </a:prstGeom>
          <a:noFill/>
        </p:spPr>
        <p:txBody>
          <a:bodyPr wrap="square" rtlCol="0">
            <a:spAutoFit/>
          </a:bodyPr>
          <a:lstStyle/>
          <a:p>
            <a:r>
              <a:rPr lang="en-US" dirty="0">
                <a:solidFill>
                  <a:schemeClr val="bg1"/>
                </a:solidFill>
              </a:rPr>
              <a:t>(</a:t>
            </a:r>
            <a:r>
              <a:rPr lang="en-GB" dirty="0">
                <a:solidFill>
                  <a:schemeClr val="bg1"/>
                </a:solidFill>
              </a:rPr>
              <a:t>Mulder, P. 2018)</a:t>
            </a:r>
            <a:endParaRPr lang="en-US" dirty="0">
              <a:solidFill>
                <a:schemeClr val="bg1"/>
              </a:solidFill>
            </a:endParaRPr>
          </a:p>
        </p:txBody>
      </p:sp>
      <p:pic>
        <p:nvPicPr>
          <p:cNvPr id="10" name="Audio 9">
            <a:hlinkClick r:id="" action="ppaction://media"/>
            <a:extLst>
              <a:ext uri="{FF2B5EF4-FFF2-40B4-BE49-F238E27FC236}">
                <a16:creationId xmlns:a16="http://schemas.microsoft.com/office/drawing/2014/main" id="{F162C51E-7C56-4133-81EC-6E3BC795F0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962"/>
    </mc:Choice>
    <mc:Fallback>
      <p:transition spd="slow" advTm="66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92034"/>
          </a:xfrm>
        </p:spPr>
        <p:txBody>
          <a:bodyPr/>
          <a:lstStyle/>
          <a:p>
            <a:r>
              <a:rPr lang="en-US" dirty="0"/>
              <a:t>EVALUATION</a:t>
            </a:r>
          </a:p>
        </p:txBody>
      </p:sp>
      <p:sp>
        <p:nvSpPr>
          <p:cNvPr id="3" name="Oval 2">
            <a:extLst>
              <a:ext uri="{FF2B5EF4-FFF2-40B4-BE49-F238E27FC236}">
                <a16:creationId xmlns:a16="http://schemas.microsoft.com/office/drawing/2014/main" id="{EF7F9DBD-BB06-4CEC-BB7F-BB578900DB6C}"/>
              </a:ext>
            </a:extLst>
          </p:cNvPr>
          <p:cNvSpPr/>
          <p:nvPr/>
        </p:nvSpPr>
        <p:spPr>
          <a:xfrm>
            <a:off x="438912" y="1755648"/>
            <a:ext cx="3127248" cy="1673352"/>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was good and bad about the experience?</a:t>
            </a:r>
          </a:p>
        </p:txBody>
      </p:sp>
      <p:sp>
        <p:nvSpPr>
          <p:cNvPr id="4" name="Oval 3">
            <a:extLst>
              <a:ext uri="{FF2B5EF4-FFF2-40B4-BE49-F238E27FC236}">
                <a16:creationId xmlns:a16="http://schemas.microsoft.com/office/drawing/2014/main" id="{398CE73D-969D-480C-AA81-6CAF0D8E7B3D}"/>
              </a:ext>
            </a:extLst>
          </p:cNvPr>
          <p:cNvSpPr/>
          <p:nvPr/>
        </p:nvSpPr>
        <p:spPr>
          <a:xfrm rot="530164">
            <a:off x="4205636" y="2144545"/>
            <a:ext cx="2783279" cy="1159429"/>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went well?</a:t>
            </a:r>
          </a:p>
        </p:txBody>
      </p:sp>
      <p:sp>
        <p:nvSpPr>
          <p:cNvPr id="6" name="Oval 5">
            <a:extLst>
              <a:ext uri="{FF2B5EF4-FFF2-40B4-BE49-F238E27FC236}">
                <a16:creationId xmlns:a16="http://schemas.microsoft.com/office/drawing/2014/main" id="{278D3F71-7A38-4A6E-8A26-E435AE8EE9DA}"/>
              </a:ext>
            </a:extLst>
          </p:cNvPr>
          <p:cNvSpPr/>
          <p:nvPr/>
        </p:nvSpPr>
        <p:spPr>
          <a:xfrm>
            <a:off x="2686943" y="3300547"/>
            <a:ext cx="3425952" cy="1573202"/>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didn’t go well?</a:t>
            </a:r>
          </a:p>
        </p:txBody>
      </p:sp>
      <p:sp>
        <p:nvSpPr>
          <p:cNvPr id="7" name="Oval 6">
            <a:extLst>
              <a:ext uri="{FF2B5EF4-FFF2-40B4-BE49-F238E27FC236}">
                <a16:creationId xmlns:a16="http://schemas.microsoft.com/office/drawing/2014/main" id="{C8EEBD50-7228-429D-965C-0D73F86B853A}"/>
              </a:ext>
            </a:extLst>
          </p:cNvPr>
          <p:cNvSpPr/>
          <p:nvPr/>
        </p:nvSpPr>
        <p:spPr>
          <a:xfrm>
            <a:off x="646111" y="4955610"/>
            <a:ext cx="4189099" cy="1673352"/>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did you and others contribute? Both Positive &amp; Negative</a:t>
            </a:r>
          </a:p>
        </p:txBody>
      </p:sp>
      <p:sp>
        <p:nvSpPr>
          <p:cNvPr id="9" name="TextBox 8">
            <a:extLst>
              <a:ext uri="{FF2B5EF4-FFF2-40B4-BE49-F238E27FC236}">
                <a16:creationId xmlns:a16="http://schemas.microsoft.com/office/drawing/2014/main" id="{78B9EB03-3E1E-4D07-9E58-E935086DF42D}"/>
              </a:ext>
            </a:extLst>
          </p:cNvPr>
          <p:cNvSpPr txBox="1"/>
          <p:nvPr/>
        </p:nvSpPr>
        <p:spPr>
          <a:xfrm>
            <a:off x="4615754" y="6103738"/>
            <a:ext cx="2226238" cy="369332"/>
          </a:xfrm>
          <a:prstGeom prst="rect">
            <a:avLst/>
          </a:prstGeom>
          <a:noFill/>
        </p:spPr>
        <p:txBody>
          <a:bodyPr wrap="square" rtlCol="0">
            <a:spAutoFit/>
          </a:bodyPr>
          <a:lstStyle/>
          <a:p>
            <a:r>
              <a:rPr lang="en-US" dirty="0">
                <a:solidFill>
                  <a:schemeClr val="bg1"/>
                </a:solidFill>
              </a:rPr>
              <a:t>(</a:t>
            </a:r>
            <a:r>
              <a:rPr lang="en-GB" dirty="0">
                <a:solidFill>
                  <a:schemeClr val="bg1"/>
                </a:solidFill>
              </a:rPr>
              <a:t>Mulder, P. 2018)</a:t>
            </a:r>
            <a:endParaRPr lang="en-US" dirty="0">
              <a:solidFill>
                <a:schemeClr val="bg1"/>
              </a:solidFill>
            </a:endParaRPr>
          </a:p>
        </p:txBody>
      </p:sp>
      <p:pic>
        <p:nvPicPr>
          <p:cNvPr id="10" name="Audio 9">
            <a:hlinkClick r:id="" action="ppaction://media"/>
            <a:extLst>
              <a:ext uri="{FF2B5EF4-FFF2-40B4-BE49-F238E27FC236}">
                <a16:creationId xmlns:a16="http://schemas.microsoft.com/office/drawing/2014/main" id="{ED4C7B64-FC30-4E1E-8D25-C5CFD19FBE0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4380"/>
    </mc:Choice>
    <mc:Fallback>
      <p:transition spd="slow" advTm="74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404723" cy="1039198"/>
          </a:xfrm>
        </p:spPr>
        <p:txBody>
          <a:bodyPr/>
          <a:lstStyle/>
          <a:p>
            <a:r>
              <a:rPr lang="en-US" dirty="0"/>
              <a:t>ANALYSIS</a:t>
            </a:r>
          </a:p>
        </p:txBody>
      </p:sp>
      <p:sp>
        <p:nvSpPr>
          <p:cNvPr id="2" name="Oval 1">
            <a:extLst>
              <a:ext uri="{FF2B5EF4-FFF2-40B4-BE49-F238E27FC236}">
                <a16:creationId xmlns:a16="http://schemas.microsoft.com/office/drawing/2014/main" id="{49BC58B6-BEF8-4E8D-ACD0-ED2AB7964CC2}"/>
              </a:ext>
            </a:extLst>
          </p:cNvPr>
          <p:cNvSpPr/>
          <p:nvPr/>
        </p:nvSpPr>
        <p:spPr>
          <a:xfrm rot="380031">
            <a:off x="486032" y="1651208"/>
            <a:ext cx="2967712" cy="1444764"/>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Why did things go well?</a:t>
            </a:r>
          </a:p>
        </p:txBody>
      </p:sp>
      <p:sp>
        <p:nvSpPr>
          <p:cNvPr id="5" name="Oval 4">
            <a:extLst>
              <a:ext uri="{FF2B5EF4-FFF2-40B4-BE49-F238E27FC236}">
                <a16:creationId xmlns:a16="http://schemas.microsoft.com/office/drawing/2014/main" id="{1E3D3AAC-731F-4EDD-8803-AA766E1D96FA}"/>
              </a:ext>
            </a:extLst>
          </p:cNvPr>
          <p:cNvSpPr/>
          <p:nvPr/>
        </p:nvSpPr>
        <p:spPr>
          <a:xfrm rot="20974980">
            <a:off x="3524381" y="2368297"/>
            <a:ext cx="3364992" cy="1234440"/>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Why didn’t things go well?</a:t>
            </a:r>
          </a:p>
        </p:txBody>
      </p:sp>
      <p:sp>
        <p:nvSpPr>
          <p:cNvPr id="6" name="Oval 5">
            <a:extLst>
              <a:ext uri="{FF2B5EF4-FFF2-40B4-BE49-F238E27FC236}">
                <a16:creationId xmlns:a16="http://schemas.microsoft.com/office/drawing/2014/main" id="{44A6B86D-1CCD-44F5-9859-9E91A333CA5E}"/>
              </a:ext>
            </a:extLst>
          </p:cNvPr>
          <p:cNvSpPr/>
          <p:nvPr/>
        </p:nvSpPr>
        <p:spPr>
          <a:xfrm rot="20713800">
            <a:off x="641208" y="3545184"/>
            <a:ext cx="2895983" cy="1223854"/>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sense can I make of the situation?</a:t>
            </a:r>
          </a:p>
        </p:txBody>
      </p:sp>
      <p:sp>
        <p:nvSpPr>
          <p:cNvPr id="7" name="Oval 6">
            <a:extLst>
              <a:ext uri="{FF2B5EF4-FFF2-40B4-BE49-F238E27FC236}">
                <a16:creationId xmlns:a16="http://schemas.microsoft.com/office/drawing/2014/main" id="{F1C786E2-413E-45E0-A2F4-A4AEB9EE60B0}"/>
              </a:ext>
            </a:extLst>
          </p:cNvPr>
          <p:cNvSpPr/>
          <p:nvPr/>
        </p:nvSpPr>
        <p:spPr>
          <a:xfrm>
            <a:off x="2322576" y="4707716"/>
            <a:ext cx="4114800" cy="1316736"/>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knowledge can help me understand the situation?</a:t>
            </a:r>
          </a:p>
        </p:txBody>
      </p:sp>
      <p:sp>
        <p:nvSpPr>
          <p:cNvPr id="8" name="TextBox 7">
            <a:extLst>
              <a:ext uri="{FF2B5EF4-FFF2-40B4-BE49-F238E27FC236}">
                <a16:creationId xmlns:a16="http://schemas.microsoft.com/office/drawing/2014/main" id="{D7B93C00-7788-44B4-9576-61493E272A50}"/>
              </a:ext>
            </a:extLst>
          </p:cNvPr>
          <p:cNvSpPr txBox="1"/>
          <p:nvPr/>
        </p:nvSpPr>
        <p:spPr>
          <a:xfrm>
            <a:off x="4788408" y="5920018"/>
            <a:ext cx="2615184" cy="369332"/>
          </a:xfrm>
          <a:prstGeom prst="rect">
            <a:avLst/>
          </a:prstGeom>
          <a:noFill/>
        </p:spPr>
        <p:txBody>
          <a:bodyPr wrap="square" rtlCol="0">
            <a:spAutoFit/>
          </a:bodyPr>
          <a:lstStyle/>
          <a:p>
            <a:r>
              <a:rPr lang="en-US" dirty="0">
                <a:solidFill>
                  <a:schemeClr val="bg1"/>
                </a:solidFill>
              </a:rPr>
              <a:t>(</a:t>
            </a:r>
            <a:r>
              <a:rPr lang="en-GB" dirty="0">
                <a:solidFill>
                  <a:schemeClr val="bg1"/>
                </a:solidFill>
              </a:rPr>
              <a:t>Mulder, P. 2018)</a:t>
            </a:r>
            <a:endParaRPr lang="en-US" dirty="0">
              <a:solidFill>
                <a:schemeClr val="bg1"/>
              </a:solidFill>
            </a:endParaRPr>
          </a:p>
        </p:txBody>
      </p:sp>
      <p:pic>
        <p:nvPicPr>
          <p:cNvPr id="11" name="Audio 10">
            <a:hlinkClick r:id="" action="ppaction://media"/>
            <a:extLst>
              <a:ext uri="{FF2B5EF4-FFF2-40B4-BE49-F238E27FC236}">
                <a16:creationId xmlns:a16="http://schemas.microsoft.com/office/drawing/2014/main" id="{4BE23A68-05F4-40C9-8BE5-E1ED727440E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601"/>
    </mc:Choice>
    <mc:Fallback>
      <p:transition spd="slow" advTm="72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6111" y="452718"/>
            <a:ext cx="9404723" cy="1046898"/>
          </a:xfrm>
        </p:spPr>
        <p:txBody>
          <a:bodyPr/>
          <a:lstStyle/>
          <a:p>
            <a:r>
              <a:rPr lang="en-US" dirty="0"/>
              <a:t>CONCLUSION</a:t>
            </a:r>
          </a:p>
        </p:txBody>
      </p:sp>
      <p:sp>
        <p:nvSpPr>
          <p:cNvPr id="6" name="Oval 5">
            <a:extLst>
              <a:ext uri="{FF2B5EF4-FFF2-40B4-BE49-F238E27FC236}">
                <a16:creationId xmlns:a16="http://schemas.microsoft.com/office/drawing/2014/main" id="{BA79CEC7-04C3-40E2-9A8A-E2F710A6567F}"/>
              </a:ext>
            </a:extLst>
          </p:cNvPr>
          <p:cNvSpPr/>
          <p:nvPr/>
        </p:nvSpPr>
        <p:spPr>
          <a:xfrm>
            <a:off x="646111" y="1769274"/>
            <a:ext cx="3712464" cy="1271016"/>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did I learn?</a:t>
            </a:r>
            <a:r>
              <a:rPr lang="en-GB" dirty="0"/>
              <a:t>?</a:t>
            </a:r>
          </a:p>
        </p:txBody>
      </p:sp>
      <p:sp>
        <p:nvSpPr>
          <p:cNvPr id="8" name="Oval 7">
            <a:extLst>
              <a:ext uri="{FF2B5EF4-FFF2-40B4-BE49-F238E27FC236}">
                <a16:creationId xmlns:a16="http://schemas.microsoft.com/office/drawing/2014/main" id="{6092902D-0BB7-4823-9596-3031DE28D0A8}"/>
              </a:ext>
            </a:extLst>
          </p:cNvPr>
          <p:cNvSpPr/>
          <p:nvPr/>
        </p:nvSpPr>
        <p:spPr>
          <a:xfrm rot="21193826">
            <a:off x="3803904" y="2550996"/>
            <a:ext cx="3749040" cy="1517904"/>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skills do I need to develop?</a:t>
            </a:r>
          </a:p>
        </p:txBody>
      </p:sp>
      <p:sp>
        <p:nvSpPr>
          <p:cNvPr id="9" name="Oval 8">
            <a:extLst>
              <a:ext uri="{FF2B5EF4-FFF2-40B4-BE49-F238E27FC236}">
                <a16:creationId xmlns:a16="http://schemas.microsoft.com/office/drawing/2014/main" id="{A59E08DA-6FFB-4788-B5DC-A7AE731E7177}"/>
              </a:ext>
            </a:extLst>
          </p:cNvPr>
          <p:cNvSpPr/>
          <p:nvPr/>
        </p:nvSpPr>
        <p:spPr>
          <a:xfrm rot="710323">
            <a:off x="752454" y="3794701"/>
            <a:ext cx="3712464" cy="1421622"/>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else could I have done?</a:t>
            </a:r>
          </a:p>
        </p:txBody>
      </p:sp>
      <p:sp>
        <p:nvSpPr>
          <p:cNvPr id="10" name="TextBox 9">
            <a:extLst>
              <a:ext uri="{FF2B5EF4-FFF2-40B4-BE49-F238E27FC236}">
                <a16:creationId xmlns:a16="http://schemas.microsoft.com/office/drawing/2014/main" id="{EDF1F946-F264-4E54-9E1B-0C1202F69212}"/>
              </a:ext>
            </a:extLst>
          </p:cNvPr>
          <p:cNvSpPr txBox="1"/>
          <p:nvPr/>
        </p:nvSpPr>
        <p:spPr>
          <a:xfrm>
            <a:off x="3291840" y="5582024"/>
            <a:ext cx="2804160" cy="369332"/>
          </a:xfrm>
          <a:prstGeom prst="rect">
            <a:avLst/>
          </a:prstGeom>
          <a:noFill/>
        </p:spPr>
        <p:txBody>
          <a:bodyPr wrap="square" rtlCol="0">
            <a:spAutoFit/>
          </a:bodyPr>
          <a:lstStyle/>
          <a:p>
            <a:r>
              <a:rPr lang="en-US" dirty="0">
                <a:solidFill>
                  <a:schemeClr val="bg1"/>
                </a:solidFill>
              </a:rPr>
              <a:t>(</a:t>
            </a:r>
            <a:r>
              <a:rPr lang="en-GB" dirty="0">
                <a:solidFill>
                  <a:schemeClr val="bg1"/>
                </a:solidFill>
              </a:rPr>
              <a:t>Mulder, P. 2018)</a:t>
            </a:r>
            <a:endParaRPr lang="en-US" dirty="0">
              <a:solidFill>
                <a:schemeClr val="bg1"/>
              </a:solidFill>
            </a:endParaRPr>
          </a:p>
        </p:txBody>
      </p:sp>
      <p:pic>
        <p:nvPicPr>
          <p:cNvPr id="14" name="Audio 13">
            <a:hlinkClick r:id="" action="ppaction://media"/>
            <a:extLst>
              <a:ext uri="{FF2B5EF4-FFF2-40B4-BE49-F238E27FC236}">
                <a16:creationId xmlns:a16="http://schemas.microsoft.com/office/drawing/2014/main" id="{B2CCB3B5-ACB6-4311-849D-4D73945948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14842844"/>
      </p:ext>
    </p:extLst>
  </p:cSld>
  <p:clrMapOvr>
    <a:masterClrMapping/>
  </p:clrMapOvr>
  <mc:AlternateContent xmlns:mc="http://schemas.openxmlformats.org/markup-compatibility/2006">
    <mc:Choice xmlns:p14="http://schemas.microsoft.com/office/powerpoint/2010/main" Requires="p14">
      <p:transition spd="slow" p14:dur="2000" advTm="44139"/>
    </mc:Choice>
    <mc:Fallback>
      <p:transition spd="slow" advTm="441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1" y="452718"/>
            <a:ext cx="9404723" cy="1065186"/>
          </a:xfrm>
        </p:spPr>
        <p:txBody>
          <a:bodyPr/>
          <a:lstStyle/>
          <a:p>
            <a:r>
              <a:rPr lang="en-US" dirty="0"/>
              <a:t>ACTION PLAN</a:t>
            </a:r>
          </a:p>
        </p:txBody>
      </p:sp>
      <p:sp>
        <p:nvSpPr>
          <p:cNvPr id="2" name="Oval 1">
            <a:extLst>
              <a:ext uri="{FF2B5EF4-FFF2-40B4-BE49-F238E27FC236}">
                <a16:creationId xmlns:a16="http://schemas.microsoft.com/office/drawing/2014/main" id="{A093B2A7-500D-4407-BB98-2553213121CC}"/>
              </a:ext>
            </a:extLst>
          </p:cNvPr>
          <p:cNvSpPr/>
          <p:nvPr/>
        </p:nvSpPr>
        <p:spPr>
          <a:xfrm>
            <a:off x="1011872" y="1687069"/>
            <a:ext cx="3456432" cy="1161288"/>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What would I have dine differently?</a:t>
            </a:r>
          </a:p>
        </p:txBody>
      </p:sp>
      <p:sp>
        <p:nvSpPr>
          <p:cNvPr id="5" name="Oval 4">
            <a:extLst>
              <a:ext uri="{FF2B5EF4-FFF2-40B4-BE49-F238E27FC236}">
                <a16:creationId xmlns:a16="http://schemas.microsoft.com/office/drawing/2014/main" id="{0A4650BE-2780-4315-8EE6-099673A6C680}"/>
              </a:ext>
            </a:extLst>
          </p:cNvPr>
          <p:cNvSpPr/>
          <p:nvPr/>
        </p:nvSpPr>
        <p:spPr>
          <a:xfrm>
            <a:off x="3620256" y="2932939"/>
            <a:ext cx="3456432" cy="1161288"/>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How will I develop the required skills</a:t>
            </a:r>
            <a:r>
              <a:rPr lang="en-GB" dirty="0"/>
              <a:t>?</a:t>
            </a:r>
          </a:p>
        </p:txBody>
      </p:sp>
      <p:sp>
        <p:nvSpPr>
          <p:cNvPr id="6" name="Oval 5">
            <a:extLst>
              <a:ext uri="{FF2B5EF4-FFF2-40B4-BE49-F238E27FC236}">
                <a16:creationId xmlns:a16="http://schemas.microsoft.com/office/drawing/2014/main" id="{9CAB50D2-72F0-4FF5-AC0C-C3E46C35AEF9}"/>
              </a:ext>
            </a:extLst>
          </p:cNvPr>
          <p:cNvSpPr/>
          <p:nvPr/>
        </p:nvSpPr>
        <p:spPr>
          <a:xfrm>
            <a:off x="1011871" y="4178809"/>
            <a:ext cx="3456433" cy="1348741"/>
          </a:xfrm>
          <a:prstGeom prst="ellipse">
            <a:avLst/>
          </a:prstGeom>
          <a:solidFill>
            <a:schemeClr val="tx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How can I make sure I act differently next time?</a:t>
            </a:r>
          </a:p>
        </p:txBody>
      </p:sp>
      <p:sp>
        <p:nvSpPr>
          <p:cNvPr id="7" name="TextBox 6">
            <a:extLst>
              <a:ext uri="{FF2B5EF4-FFF2-40B4-BE49-F238E27FC236}">
                <a16:creationId xmlns:a16="http://schemas.microsoft.com/office/drawing/2014/main" id="{1E5C6C5D-DF0E-4C5A-BA63-A8AA18CE3CA5}"/>
              </a:ext>
            </a:extLst>
          </p:cNvPr>
          <p:cNvSpPr txBox="1"/>
          <p:nvPr/>
        </p:nvSpPr>
        <p:spPr>
          <a:xfrm>
            <a:off x="3785616" y="5669280"/>
            <a:ext cx="2889504" cy="369332"/>
          </a:xfrm>
          <a:prstGeom prst="rect">
            <a:avLst/>
          </a:prstGeom>
          <a:noFill/>
        </p:spPr>
        <p:txBody>
          <a:bodyPr wrap="square" rtlCol="0">
            <a:spAutoFit/>
          </a:bodyPr>
          <a:lstStyle/>
          <a:p>
            <a:r>
              <a:rPr lang="en-US" dirty="0">
                <a:solidFill>
                  <a:schemeClr val="bg1"/>
                </a:solidFill>
              </a:rPr>
              <a:t>(</a:t>
            </a:r>
            <a:r>
              <a:rPr lang="en-GB" dirty="0">
                <a:solidFill>
                  <a:schemeClr val="bg1"/>
                </a:solidFill>
              </a:rPr>
              <a:t>Mulder, P. 2018)</a:t>
            </a:r>
            <a:endParaRPr lang="en-US" dirty="0">
              <a:solidFill>
                <a:schemeClr val="bg1"/>
              </a:solidFill>
            </a:endParaRPr>
          </a:p>
        </p:txBody>
      </p:sp>
      <p:pic>
        <p:nvPicPr>
          <p:cNvPr id="8" name="Audio 7">
            <a:hlinkClick r:id="" action="ppaction://media"/>
            <a:extLst>
              <a:ext uri="{FF2B5EF4-FFF2-40B4-BE49-F238E27FC236}">
                <a16:creationId xmlns:a16="http://schemas.microsoft.com/office/drawing/2014/main" id="{FA890610-7B67-4934-A8DC-1E9E634A82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579"/>
    </mc:Choice>
    <mc:Fallback>
      <p:transition spd="slow" advTm="38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311" y="433668"/>
            <a:ext cx="10383839" cy="842682"/>
          </a:xfrm>
        </p:spPr>
        <p:txBody>
          <a:bodyPr/>
          <a:lstStyle/>
          <a:p>
            <a:r>
              <a:rPr lang="en-US" sz="3600" dirty="0"/>
              <a:t>Key summary of the Inter-cultural Workplace</a:t>
            </a:r>
            <a:br>
              <a:rPr lang="en-US" sz="3200" dirty="0"/>
            </a:br>
            <a:endParaRPr lang="en-US" sz="3200" dirty="0"/>
          </a:p>
        </p:txBody>
      </p:sp>
      <p:sp>
        <p:nvSpPr>
          <p:cNvPr id="7" name="TextBox 6">
            <a:extLst>
              <a:ext uri="{FF2B5EF4-FFF2-40B4-BE49-F238E27FC236}">
                <a16:creationId xmlns:a16="http://schemas.microsoft.com/office/drawing/2014/main" id="{26D784C7-9940-4292-B188-42E64B4D2908}"/>
              </a:ext>
            </a:extLst>
          </p:cNvPr>
          <p:cNvSpPr txBox="1"/>
          <p:nvPr/>
        </p:nvSpPr>
        <p:spPr>
          <a:xfrm>
            <a:off x="1695450" y="1466850"/>
            <a:ext cx="619125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Organisational Culture</a:t>
            </a:r>
          </a:p>
          <a:p>
            <a:pPr marL="285750" indent="-285750">
              <a:buFont typeface="Arial" panose="020B0604020202020204" pitchFamily="34" charset="0"/>
              <a:buChar char="•"/>
            </a:pPr>
            <a:r>
              <a:rPr lang="en-GB" sz="2800" dirty="0"/>
              <a:t>Human Resources Management</a:t>
            </a:r>
          </a:p>
          <a:p>
            <a:pPr marL="285750" indent="-285750">
              <a:buFont typeface="Arial" panose="020B0604020202020204" pitchFamily="34" charset="0"/>
              <a:buChar char="•"/>
            </a:pPr>
            <a:r>
              <a:rPr lang="en-GB" sz="2800" dirty="0"/>
              <a:t>Organisational Flexibility &amp; Agility </a:t>
            </a:r>
          </a:p>
        </p:txBody>
      </p:sp>
      <p:pic>
        <p:nvPicPr>
          <p:cNvPr id="8" name="Audio 7">
            <a:hlinkClick r:id="" action="ppaction://media"/>
            <a:extLst>
              <a:ext uri="{FF2B5EF4-FFF2-40B4-BE49-F238E27FC236}">
                <a16:creationId xmlns:a16="http://schemas.microsoft.com/office/drawing/2014/main" id="{83B0C136-1231-4FDC-87ED-14FFC5838B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547"/>
    </mc:Choice>
    <mc:Fallback>
      <p:transition spd="slow" advTm="18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76032"/>
          </a:xfrm>
        </p:spPr>
        <p:txBody>
          <a:bodyPr/>
          <a:lstStyle/>
          <a:p>
            <a:r>
              <a:rPr lang="en-US" dirty="0"/>
              <a:t>Organisational culture</a:t>
            </a:r>
          </a:p>
        </p:txBody>
      </p:sp>
      <p:pic>
        <p:nvPicPr>
          <p:cNvPr id="4" name="Picture 3" descr="A screenshot of a cell phone&#10;&#10;Description automatically generated">
            <a:extLst>
              <a:ext uri="{FF2B5EF4-FFF2-40B4-BE49-F238E27FC236}">
                <a16:creationId xmlns:a16="http://schemas.microsoft.com/office/drawing/2014/main" id="{2D1DEA42-143F-4368-864F-3B28C737E61D}"/>
              </a:ext>
            </a:extLst>
          </p:cNvPr>
          <p:cNvPicPr>
            <a:picLocks noChangeAspect="1"/>
          </p:cNvPicPr>
          <p:nvPr/>
        </p:nvPicPr>
        <p:blipFill>
          <a:blip r:embed="rId5"/>
          <a:stretch>
            <a:fillRect/>
          </a:stretch>
        </p:blipFill>
        <p:spPr>
          <a:xfrm>
            <a:off x="1541460" y="1367118"/>
            <a:ext cx="3587674" cy="2476500"/>
          </a:xfrm>
          <a:prstGeom prst="rect">
            <a:avLst/>
          </a:prstGeom>
        </p:spPr>
      </p:pic>
      <p:pic>
        <p:nvPicPr>
          <p:cNvPr id="3074" name="Picture 2">
            <a:extLst>
              <a:ext uri="{FF2B5EF4-FFF2-40B4-BE49-F238E27FC236}">
                <a16:creationId xmlns:a16="http://schemas.microsoft.com/office/drawing/2014/main" id="{48501E2B-2131-4449-9113-3C5B09282B0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900" b="8900"/>
          <a:stretch/>
        </p:blipFill>
        <p:spPr bwMode="auto">
          <a:xfrm>
            <a:off x="5348472" y="1350678"/>
            <a:ext cx="3587674" cy="250937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75D74FCC-84D1-4FFB-9086-351A9749639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3191" b="6015"/>
          <a:stretch/>
        </p:blipFill>
        <p:spPr bwMode="auto">
          <a:xfrm>
            <a:off x="1519213" y="4052195"/>
            <a:ext cx="3632168" cy="247650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6D14BB0B-B13B-47B4-A457-16095190BF9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2773" b="5932"/>
          <a:stretch/>
        </p:blipFill>
        <p:spPr bwMode="auto">
          <a:xfrm>
            <a:off x="5348472" y="4026003"/>
            <a:ext cx="3587674" cy="252888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4E1065E-31A3-455C-B83E-A21DBB8451E6}"/>
              </a:ext>
            </a:extLst>
          </p:cNvPr>
          <p:cNvSpPr txBox="1"/>
          <p:nvPr/>
        </p:nvSpPr>
        <p:spPr>
          <a:xfrm>
            <a:off x="9163050" y="6229350"/>
            <a:ext cx="2495550" cy="369332"/>
          </a:xfrm>
          <a:prstGeom prst="rect">
            <a:avLst/>
          </a:prstGeom>
          <a:noFill/>
        </p:spPr>
        <p:txBody>
          <a:bodyPr wrap="square" rtlCol="0">
            <a:spAutoFit/>
          </a:bodyPr>
          <a:lstStyle/>
          <a:p>
            <a:r>
              <a:rPr lang="en-GB"/>
              <a:t>(Riley, 2018)</a:t>
            </a:r>
            <a:endParaRPr lang="en-GB" dirty="0"/>
          </a:p>
        </p:txBody>
      </p:sp>
      <p:pic>
        <p:nvPicPr>
          <p:cNvPr id="10" name="Audio 9">
            <a:hlinkClick r:id="" action="ppaction://media"/>
            <a:extLst>
              <a:ext uri="{FF2B5EF4-FFF2-40B4-BE49-F238E27FC236}">
                <a16:creationId xmlns:a16="http://schemas.microsoft.com/office/drawing/2014/main" id="{0FD95B64-EB4E-4839-8675-5B40278805E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7116"/>
    </mc:Choice>
    <mc:Fallback>
      <p:transition spd="slow" advTm="87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812" y="452718"/>
            <a:ext cx="11031539" cy="1400530"/>
          </a:xfrm>
        </p:spPr>
        <p:txBody>
          <a:bodyPr/>
          <a:lstStyle/>
          <a:p>
            <a:r>
              <a:rPr lang="en-US" dirty="0"/>
              <a:t>Human Resources Management </a:t>
            </a:r>
          </a:p>
        </p:txBody>
      </p:sp>
      <p:sp>
        <p:nvSpPr>
          <p:cNvPr id="2" name="TextBox 1">
            <a:extLst>
              <a:ext uri="{FF2B5EF4-FFF2-40B4-BE49-F238E27FC236}">
                <a16:creationId xmlns:a16="http://schemas.microsoft.com/office/drawing/2014/main" id="{6D6F6481-5645-4FB4-925B-7CA97CD8B890}"/>
              </a:ext>
            </a:extLst>
          </p:cNvPr>
          <p:cNvSpPr txBox="1"/>
          <p:nvPr/>
        </p:nvSpPr>
        <p:spPr>
          <a:xfrm>
            <a:off x="1352550" y="1651516"/>
            <a:ext cx="8972550" cy="954107"/>
          </a:xfrm>
          <a:prstGeom prst="rect">
            <a:avLst/>
          </a:prstGeom>
          <a:noFill/>
        </p:spPr>
        <p:txBody>
          <a:bodyPr wrap="square" rtlCol="0">
            <a:spAutoFit/>
          </a:bodyPr>
          <a:lstStyle/>
          <a:p>
            <a:r>
              <a:rPr lang="en-GB" sz="2800" dirty="0"/>
              <a:t>Factors that influence Human Resources Management</a:t>
            </a:r>
            <a:r>
              <a:rPr lang="en-GB" sz="2400" dirty="0"/>
              <a:t>:</a:t>
            </a:r>
          </a:p>
        </p:txBody>
      </p:sp>
      <p:sp>
        <p:nvSpPr>
          <p:cNvPr id="3" name="TextBox 2">
            <a:extLst>
              <a:ext uri="{FF2B5EF4-FFF2-40B4-BE49-F238E27FC236}">
                <a16:creationId xmlns:a16="http://schemas.microsoft.com/office/drawing/2014/main" id="{1B3106CF-0E6C-4019-9C7B-5077D326BF4E}"/>
              </a:ext>
            </a:extLst>
          </p:cNvPr>
          <p:cNvSpPr txBox="1"/>
          <p:nvPr/>
        </p:nvSpPr>
        <p:spPr>
          <a:xfrm>
            <a:off x="1285875" y="2808391"/>
            <a:ext cx="4210050" cy="830997"/>
          </a:xfrm>
          <a:prstGeom prst="rect">
            <a:avLst/>
          </a:prstGeom>
          <a:noFill/>
        </p:spPr>
        <p:txBody>
          <a:bodyPr wrap="square" rtlCol="0">
            <a:spAutoFit/>
          </a:bodyPr>
          <a:lstStyle/>
          <a:p>
            <a:r>
              <a:rPr lang="en-GB" sz="2400" u="sng" dirty="0"/>
              <a:t>Internally</a:t>
            </a:r>
          </a:p>
          <a:p>
            <a:pPr marL="342900" indent="-342900">
              <a:buFont typeface="Arial" panose="020B0604020202020204" pitchFamily="34" charset="0"/>
              <a:buChar char="•"/>
            </a:pPr>
            <a:r>
              <a:rPr lang="en-GB" sz="2400" dirty="0"/>
              <a:t>Organisational factors</a:t>
            </a:r>
          </a:p>
        </p:txBody>
      </p:sp>
      <p:sp>
        <p:nvSpPr>
          <p:cNvPr id="6" name="TextBox 5">
            <a:extLst>
              <a:ext uri="{FF2B5EF4-FFF2-40B4-BE49-F238E27FC236}">
                <a16:creationId xmlns:a16="http://schemas.microsoft.com/office/drawing/2014/main" id="{882AE490-4F2E-4158-9B9B-F0025087318D}"/>
              </a:ext>
            </a:extLst>
          </p:cNvPr>
          <p:cNvSpPr txBox="1"/>
          <p:nvPr/>
        </p:nvSpPr>
        <p:spPr>
          <a:xfrm>
            <a:off x="5495925" y="2808391"/>
            <a:ext cx="4762500" cy="2677656"/>
          </a:xfrm>
          <a:prstGeom prst="rect">
            <a:avLst/>
          </a:prstGeom>
          <a:noFill/>
        </p:spPr>
        <p:txBody>
          <a:bodyPr wrap="square" rtlCol="0">
            <a:spAutoFit/>
          </a:bodyPr>
          <a:lstStyle/>
          <a:p>
            <a:r>
              <a:rPr lang="en-GB" sz="2400" u="sng" dirty="0"/>
              <a:t>Externally</a:t>
            </a:r>
          </a:p>
          <a:p>
            <a:pPr marL="342900" indent="-342900">
              <a:buFont typeface="Arial" panose="020B0604020202020204" pitchFamily="34" charset="0"/>
              <a:buChar char="•"/>
            </a:pPr>
            <a:r>
              <a:rPr lang="en-GB" sz="2400" dirty="0"/>
              <a:t>Product markets</a:t>
            </a:r>
          </a:p>
          <a:p>
            <a:pPr marL="342900" indent="-342900">
              <a:buFont typeface="Arial" panose="020B0604020202020204" pitchFamily="34" charset="0"/>
              <a:buChar char="•"/>
            </a:pPr>
            <a:r>
              <a:rPr lang="en-GB" sz="2400" dirty="0"/>
              <a:t>Global pressure and globalisation</a:t>
            </a:r>
          </a:p>
          <a:p>
            <a:pPr marL="342900" indent="-342900">
              <a:buFont typeface="Arial" panose="020B0604020202020204" pitchFamily="34" charset="0"/>
              <a:buChar char="•"/>
            </a:pPr>
            <a:r>
              <a:rPr lang="en-GB" sz="2400" dirty="0"/>
              <a:t>Patterns of employment</a:t>
            </a:r>
          </a:p>
          <a:p>
            <a:pPr marL="342900" indent="-342900">
              <a:buFont typeface="Arial" panose="020B0604020202020204" pitchFamily="34" charset="0"/>
              <a:buChar char="•"/>
            </a:pPr>
            <a:r>
              <a:rPr lang="en-GB" sz="2400" dirty="0"/>
              <a:t>The legal environment</a:t>
            </a:r>
          </a:p>
          <a:p>
            <a:pPr marL="342900" indent="-342900">
              <a:buFont typeface="Arial" panose="020B0604020202020204" pitchFamily="34" charset="0"/>
              <a:buChar char="•"/>
            </a:pPr>
            <a:r>
              <a:rPr lang="en-GB" sz="2400" dirty="0"/>
              <a:t>Institutional factors</a:t>
            </a:r>
          </a:p>
        </p:txBody>
      </p:sp>
      <p:sp>
        <p:nvSpPr>
          <p:cNvPr id="7" name="TextBox 6">
            <a:extLst>
              <a:ext uri="{FF2B5EF4-FFF2-40B4-BE49-F238E27FC236}">
                <a16:creationId xmlns:a16="http://schemas.microsoft.com/office/drawing/2014/main" id="{33060AD3-6853-452E-9F5E-E3C706043621}"/>
              </a:ext>
            </a:extLst>
          </p:cNvPr>
          <p:cNvSpPr txBox="1"/>
          <p:nvPr/>
        </p:nvSpPr>
        <p:spPr>
          <a:xfrm>
            <a:off x="8782050" y="5346906"/>
            <a:ext cx="2686050" cy="369332"/>
          </a:xfrm>
          <a:prstGeom prst="rect">
            <a:avLst/>
          </a:prstGeom>
          <a:noFill/>
        </p:spPr>
        <p:txBody>
          <a:bodyPr wrap="square" rtlCol="0">
            <a:spAutoFit/>
          </a:bodyPr>
          <a:lstStyle/>
          <a:p>
            <a:r>
              <a:rPr lang="en-GB"/>
              <a:t>(Behenna, 2020)</a:t>
            </a:r>
            <a:endParaRPr lang="en-GB" dirty="0"/>
          </a:p>
        </p:txBody>
      </p:sp>
      <p:pic>
        <p:nvPicPr>
          <p:cNvPr id="8" name="Audio 7">
            <a:hlinkClick r:id="" action="ppaction://media"/>
            <a:extLst>
              <a:ext uri="{FF2B5EF4-FFF2-40B4-BE49-F238E27FC236}">
                <a16:creationId xmlns:a16="http://schemas.microsoft.com/office/drawing/2014/main" id="{81CEB63A-AE37-4824-A1C6-22D0A39CDD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3180"/>
    </mc:Choice>
    <mc:Fallback>
      <p:transition spd="slow" advTm="53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Organisation Flexibility &amp; Agility </a:t>
            </a:r>
          </a:p>
        </p:txBody>
      </p:sp>
      <p:pic>
        <p:nvPicPr>
          <p:cNvPr id="4098" name="Picture 2" descr="Flexible Firm Model">
            <a:extLst>
              <a:ext uri="{FF2B5EF4-FFF2-40B4-BE49-F238E27FC236}">
                <a16:creationId xmlns:a16="http://schemas.microsoft.com/office/drawing/2014/main" id="{9BE6F3DD-5BEF-47FA-883E-0E2E17933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6584" y="2619730"/>
            <a:ext cx="3772975" cy="37855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0367BD2-8A00-4FA3-97B9-D4918436DF83}"/>
              </a:ext>
            </a:extLst>
          </p:cNvPr>
          <p:cNvSpPr txBox="1"/>
          <p:nvPr/>
        </p:nvSpPr>
        <p:spPr>
          <a:xfrm>
            <a:off x="933450" y="1853248"/>
            <a:ext cx="4552950" cy="1569660"/>
          </a:xfrm>
          <a:prstGeom prst="rect">
            <a:avLst/>
          </a:prstGeom>
          <a:noFill/>
        </p:spPr>
        <p:txBody>
          <a:bodyPr wrap="square" rtlCol="0">
            <a:spAutoFit/>
          </a:bodyPr>
          <a:lstStyle/>
          <a:p>
            <a:pPr marL="342900" indent="-342900">
              <a:buAutoNum type="arabicPeriod"/>
            </a:pPr>
            <a:r>
              <a:rPr lang="en-GB" sz="3200" dirty="0"/>
              <a:t>Functional Flexibility</a:t>
            </a:r>
          </a:p>
          <a:p>
            <a:pPr marL="342900" indent="-342900">
              <a:buAutoNum type="arabicPeriod"/>
            </a:pPr>
            <a:r>
              <a:rPr lang="en-GB" sz="3200" dirty="0"/>
              <a:t>Numerical Flexibility</a:t>
            </a:r>
          </a:p>
          <a:p>
            <a:pPr marL="342900" indent="-342900">
              <a:buAutoNum type="arabicPeriod"/>
            </a:pPr>
            <a:r>
              <a:rPr lang="en-GB" sz="3200" dirty="0"/>
              <a:t>Financial Flexibility</a:t>
            </a:r>
          </a:p>
        </p:txBody>
      </p:sp>
      <p:sp>
        <p:nvSpPr>
          <p:cNvPr id="6" name="TextBox 5">
            <a:extLst>
              <a:ext uri="{FF2B5EF4-FFF2-40B4-BE49-F238E27FC236}">
                <a16:creationId xmlns:a16="http://schemas.microsoft.com/office/drawing/2014/main" id="{610F131C-C9DE-49F5-9B02-574E2615FA41}"/>
              </a:ext>
            </a:extLst>
          </p:cNvPr>
          <p:cNvSpPr txBox="1"/>
          <p:nvPr/>
        </p:nvSpPr>
        <p:spPr>
          <a:xfrm>
            <a:off x="6526584" y="1853248"/>
            <a:ext cx="3524250" cy="461665"/>
          </a:xfrm>
          <a:prstGeom prst="rect">
            <a:avLst/>
          </a:prstGeom>
          <a:noFill/>
        </p:spPr>
        <p:txBody>
          <a:bodyPr wrap="square" rtlCol="0">
            <a:spAutoFit/>
          </a:bodyPr>
          <a:lstStyle/>
          <a:p>
            <a:r>
              <a:rPr lang="en-GB" sz="2400" dirty="0"/>
              <a:t>Atkins Flexibility Model </a:t>
            </a:r>
          </a:p>
        </p:txBody>
      </p:sp>
      <p:pic>
        <p:nvPicPr>
          <p:cNvPr id="11" name="Audio 10">
            <a:hlinkClick r:id="" action="ppaction://media"/>
            <a:extLst>
              <a:ext uri="{FF2B5EF4-FFF2-40B4-BE49-F238E27FC236}">
                <a16:creationId xmlns:a16="http://schemas.microsoft.com/office/drawing/2014/main" id="{D81982ED-CB94-407B-AF41-C2B94BD40A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3470378"/>
      </p:ext>
    </p:extLst>
  </p:cSld>
  <p:clrMapOvr>
    <a:masterClrMapping/>
  </p:clrMapOvr>
  <mc:AlternateContent xmlns:mc="http://schemas.openxmlformats.org/markup-compatibility/2006">
    <mc:Choice xmlns:p14="http://schemas.microsoft.com/office/powerpoint/2010/main" Requires="p14">
      <p:transition spd="slow" p14:dur="2000" advTm="43824"/>
    </mc:Choice>
    <mc:Fallback>
      <p:transition spd="slow" advTm="43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4EAE0C-D25F-4E9E-930C-421F097EE5D0}"/>
              </a:ext>
            </a:extLst>
          </p:cNvPr>
          <p:cNvSpPr txBox="1"/>
          <p:nvPr/>
        </p:nvSpPr>
        <p:spPr>
          <a:xfrm>
            <a:off x="723900" y="2266950"/>
            <a:ext cx="9658350" cy="738664"/>
          </a:xfrm>
          <a:prstGeom prst="rect">
            <a:avLst/>
          </a:prstGeom>
          <a:noFill/>
        </p:spPr>
        <p:txBody>
          <a:bodyPr wrap="square" rtlCol="0">
            <a:spAutoFit/>
          </a:bodyPr>
          <a:lstStyle/>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0866F195-E58E-41CC-80E2-EA44360840D6}"/>
              </a:ext>
            </a:extLst>
          </p:cNvPr>
          <p:cNvSpPr txBox="1"/>
          <p:nvPr/>
        </p:nvSpPr>
        <p:spPr>
          <a:xfrm>
            <a:off x="971550" y="533400"/>
            <a:ext cx="9925050" cy="5570756"/>
          </a:xfrm>
          <a:prstGeom prst="rect">
            <a:avLst/>
          </a:prstGeom>
          <a:noFill/>
        </p:spPr>
        <p:txBody>
          <a:bodyPr wrap="square" rtlCol="0">
            <a:spAutoFit/>
          </a:bodyPr>
          <a:lstStyle/>
          <a:p>
            <a:r>
              <a:rPr lang="en-GB" sz="1600" dirty="0"/>
              <a:t>The university of Edinburgh. 2019. Gibbs' Reflective Cycle. [online] Available at: &lt;https://www.ed.ac.uk/reflection/reflectors-toolkit/reflecting-on-experience/gibbs-reflective-cycle&gt; [Accessed 24 April 2020].</a:t>
            </a:r>
          </a:p>
          <a:p>
            <a:endParaRPr lang="en-GB" sz="1600" dirty="0"/>
          </a:p>
          <a:p>
            <a:r>
              <a:rPr lang="en-GB" sz="1600" dirty="0"/>
              <a:t>Rumson, R., 2018. [online] e-learning network. Available at: &lt;https://www.eln.io/blog/gibbs-reflective-cycle-model-1988&gt; [Accessed 24 April 2020].</a:t>
            </a:r>
          </a:p>
          <a:p>
            <a:endParaRPr lang="en-GB" sz="1600" dirty="0"/>
          </a:p>
          <a:p>
            <a:r>
              <a:rPr lang="en-GB" sz="1600" dirty="0"/>
              <a:t>Mulder, P. (2018). </a:t>
            </a:r>
            <a:r>
              <a:rPr lang="en-GB" sz="1600" i="1" dirty="0"/>
              <a:t>Gibbs Reflective Cycle by Graham Gibbs</a:t>
            </a:r>
            <a:r>
              <a:rPr lang="en-GB" sz="1600" dirty="0"/>
              <a:t>. Retrieved from </a:t>
            </a:r>
            <a:r>
              <a:rPr lang="en-GB" sz="1600" dirty="0" err="1"/>
              <a:t>toolshero</a:t>
            </a:r>
            <a:r>
              <a:rPr lang="en-GB" sz="1600" dirty="0"/>
              <a:t>: </a:t>
            </a:r>
            <a:r>
              <a:rPr lang="en-GB" sz="1600" u="sng" dirty="0">
                <a:hlinkClick r:id="rId5"/>
              </a:rPr>
              <a:t>https://www.toolshero.com/management/gibbs-reflective-cycle-graham-gibbs/</a:t>
            </a:r>
            <a:endParaRPr lang="en-GB" sz="1600" u="sng" dirty="0"/>
          </a:p>
          <a:p>
            <a:endParaRPr lang="en-GB" sz="1600" u="sng" dirty="0"/>
          </a:p>
          <a:p>
            <a:r>
              <a:rPr lang="en-GB" dirty="0"/>
              <a:t>mindtools. 2019. </a:t>
            </a:r>
            <a:r>
              <a:rPr lang="en-GB" i="1" dirty="0" err="1"/>
              <a:t>Belbins</a:t>
            </a:r>
            <a:r>
              <a:rPr lang="en-GB" i="1" dirty="0"/>
              <a:t> Team Roles</a:t>
            </a:r>
            <a:r>
              <a:rPr lang="en-GB" dirty="0"/>
              <a:t>. [online] Available at: &lt;https://www.mindtools.com/pages/article/newLDR_83.htm&gt; [Accessed 28 April 2020].</a:t>
            </a:r>
            <a:endParaRPr lang="en-GB" sz="1600" u="sng" dirty="0"/>
          </a:p>
          <a:p>
            <a:r>
              <a:rPr lang="en-GB" sz="1600" dirty="0"/>
              <a:t>  </a:t>
            </a:r>
          </a:p>
          <a:p>
            <a:r>
              <a:rPr lang="en-GB" sz="1600" dirty="0" err="1"/>
              <a:t>Mohelska</a:t>
            </a:r>
            <a:r>
              <a:rPr lang="en-GB" sz="1600" dirty="0"/>
              <a:t>, H. and </a:t>
            </a:r>
            <a:r>
              <a:rPr lang="en-GB" sz="1600" dirty="0" err="1"/>
              <a:t>Sokolova</a:t>
            </a:r>
            <a:r>
              <a:rPr lang="en-GB" sz="1600" dirty="0"/>
              <a:t>, M., 2014. Organisational culture and leadership.</a:t>
            </a:r>
          </a:p>
          <a:p>
            <a:endParaRPr lang="en-GB" sz="1600" dirty="0"/>
          </a:p>
          <a:p>
            <a:r>
              <a:rPr lang="en-GB" sz="1600" dirty="0"/>
              <a:t>Riley, J., 2018. </a:t>
            </a:r>
            <a:r>
              <a:rPr lang="en-GB" sz="1600" i="1" dirty="0" err="1"/>
              <a:t>Handy's</a:t>
            </a:r>
            <a:r>
              <a:rPr lang="en-GB" sz="1600" i="1" dirty="0"/>
              <a:t> Model Of Organisational Culture</a:t>
            </a:r>
            <a:r>
              <a:rPr lang="en-GB" sz="1600" dirty="0"/>
              <a:t>. [online] Tutor2u. Available at: &lt;https://www.tutor2u.net/business/reference/models-of-organisational-culture-handy&gt; [Accessed 28 April 2020].</a:t>
            </a:r>
          </a:p>
          <a:p>
            <a:endParaRPr lang="en-GB" sz="1600" dirty="0"/>
          </a:p>
          <a:p>
            <a:r>
              <a:rPr lang="en-GB" sz="1600" dirty="0" err="1"/>
              <a:t>Behenna</a:t>
            </a:r>
            <a:r>
              <a:rPr lang="en-GB" sz="1600" dirty="0"/>
              <a:t>, G., 2020. </a:t>
            </a:r>
            <a:r>
              <a:rPr lang="en-GB" sz="1600" i="1" dirty="0"/>
              <a:t>The Intercultural Workplace</a:t>
            </a:r>
            <a:r>
              <a:rPr lang="en-GB" sz="1600" dirty="0"/>
              <a:t>.</a:t>
            </a:r>
          </a:p>
          <a:p>
            <a:endParaRPr lang="en-GB" sz="1600" dirty="0"/>
          </a:p>
          <a:p>
            <a:r>
              <a:rPr lang="en-GB" sz="1600" dirty="0"/>
              <a:t>Smith, H., 2015. </a:t>
            </a:r>
            <a:r>
              <a:rPr lang="en-GB" sz="1600" i="1" dirty="0"/>
              <a:t>Human Resource Management</a:t>
            </a:r>
            <a:r>
              <a:rPr lang="en-GB" sz="1600" dirty="0"/>
              <a:t>. </a:t>
            </a:r>
            <a:r>
              <a:rPr lang="en-GB" sz="1600" dirty="0" err="1"/>
              <a:t>HRManagement</a:t>
            </a:r>
            <a:r>
              <a:rPr lang="en-GB" sz="1600" dirty="0"/>
              <a:t>.</a:t>
            </a:r>
          </a:p>
        </p:txBody>
      </p:sp>
      <p:pic>
        <p:nvPicPr>
          <p:cNvPr id="6" name="Audio 5">
            <a:hlinkClick r:id="" action="ppaction://media"/>
            <a:extLst>
              <a:ext uri="{FF2B5EF4-FFF2-40B4-BE49-F238E27FC236}">
                <a16:creationId xmlns:a16="http://schemas.microsoft.com/office/drawing/2014/main" id="{B2819CC1-B507-4725-BCA6-EFEB502817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16756075"/>
      </p:ext>
    </p:extLst>
  </p:cSld>
  <p:clrMapOvr>
    <a:masterClrMapping/>
  </p:clrMapOvr>
  <mc:AlternateContent xmlns:mc="http://schemas.openxmlformats.org/markup-compatibility/2006">
    <mc:Choice xmlns:p14="http://schemas.microsoft.com/office/powerpoint/2010/main" Requires="p14">
      <p:transition spd="slow" p14:dur="2000" advTm="2515"/>
    </mc:Choice>
    <mc:Fallback>
      <p:transition spd="slow" advTm="2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2430</TotalTime>
  <Words>2763</Words>
  <Application>Microsoft Office PowerPoint</Application>
  <PresentationFormat>Widescreen</PresentationFormat>
  <Paragraphs>185</Paragraphs>
  <Slides>14</Slides>
  <Notes>14</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Open Sans</vt:lpstr>
      <vt:lpstr>Wingdings 3</vt:lpstr>
      <vt:lpstr>Business Strategy</vt:lpstr>
      <vt:lpstr>Critical Reflection of the Inter-Cultural Workplace</vt:lpstr>
      <vt:lpstr>INTRODUCTION</vt:lpstr>
      <vt:lpstr>GIBBS REFLECTIVE MODEL </vt:lpstr>
      <vt:lpstr>DESCRIPTION</vt:lpstr>
      <vt:lpstr>FEELING</vt:lpstr>
      <vt:lpstr>EVALUATION</vt:lpstr>
      <vt:lpstr>ANALYSIS</vt:lpstr>
      <vt:lpstr>CONCLUSION</vt:lpstr>
      <vt:lpstr>ACTION PLAN</vt:lpstr>
      <vt:lpstr>Key summary of the Inter-cultural Workplace </vt:lpstr>
      <vt:lpstr>Organisational culture</vt:lpstr>
      <vt:lpstr>Human Resources Management </vt:lpstr>
      <vt:lpstr>Organisation Flexibility &amp; Agility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Reflection of the Inter-Cultural Workplace</dc:title>
  <dc:creator>Joshua Lewis (1805618)</dc:creator>
  <cp:lastModifiedBy>Joshua Lewis (1805618)</cp:lastModifiedBy>
  <cp:revision>48</cp:revision>
  <dcterms:created xsi:type="dcterms:W3CDTF">2020-04-27T03:49:09Z</dcterms:created>
  <dcterms:modified xsi:type="dcterms:W3CDTF">2020-04-28T20:19:19Z</dcterms:modified>
</cp:coreProperties>
</file>