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FBE3376-C83D-4BF8-9D90-EF53F220FDBB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C89C867-FB26-47F9-9817-0996C9A3B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793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FA8084A-05D7-4FB5-AC2D-7CAACD7D0FE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D2753AC0-C160-4475-8E89-FA2551907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31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14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26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953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017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272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87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67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161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573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428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Westeros solution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981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Gross profit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108886"/>
            <a:ext cx="8915400" cy="37776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Gross Profit     </a:t>
            </a:r>
            <a:r>
              <a:rPr lang="en-GB" dirty="0"/>
              <a:t>x 100 =              %</a:t>
            </a:r>
          </a:p>
          <a:p>
            <a:pPr marL="0" indent="0">
              <a:buNone/>
            </a:pPr>
            <a:r>
              <a:rPr lang="en-GB" dirty="0"/>
              <a:t>Sales</a:t>
            </a:r>
          </a:p>
          <a:p>
            <a:r>
              <a:rPr lang="en-GB" b="1" dirty="0" smtClean="0"/>
              <a:t>2015</a:t>
            </a:r>
          </a:p>
          <a:p>
            <a:endParaRPr lang="en-GB" b="1" dirty="0" smtClean="0"/>
          </a:p>
          <a:p>
            <a:r>
              <a:rPr lang="en-GB" dirty="0" smtClean="0"/>
              <a:t>1100/9200 </a:t>
            </a:r>
            <a:r>
              <a:rPr lang="en-GB" dirty="0" smtClean="0"/>
              <a:t>x 100 = </a:t>
            </a:r>
            <a:r>
              <a:rPr lang="en-GB" dirty="0" smtClean="0">
                <a:solidFill>
                  <a:srgbClr val="FF0000"/>
                </a:solidFill>
              </a:rPr>
              <a:t>11.96</a:t>
            </a: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endParaRPr lang="en-GB" dirty="0"/>
          </a:p>
          <a:p>
            <a:r>
              <a:rPr lang="en-GB" dirty="0" smtClean="0"/>
              <a:t>1120/10,000 x 100  </a:t>
            </a:r>
            <a:r>
              <a:rPr lang="en-GB" dirty="0" smtClean="0"/>
              <a:t>= </a:t>
            </a:r>
            <a:r>
              <a:rPr lang="en-GB" dirty="0" smtClean="0">
                <a:solidFill>
                  <a:srgbClr val="FF0000"/>
                </a:solidFill>
              </a:rPr>
              <a:t>11.20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Gross profit margin is a key measure of profitability</a:t>
            </a:r>
          </a:p>
        </p:txBody>
      </p:sp>
    </p:spTree>
    <p:extLst>
      <p:ext uri="{BB962C8B-B14F-4D97-AF65-F5344CB8AC3E}">
        <p14:creationId xmlns:p14="http://schemas.microsoft.com/office/powerpoint/2010/main" val="1513434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 profit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Net Profit</a:t>
            </a:r>
            <a:r>
              <a:rPr lang="en-GB" dirty="0"/>
              <a:t> x 100 =</a:t>
            </a:r>
          </a:p>
          <a:p>
            <a:pPr marL="0" indent="0">
              <a:buNone/>
            </a:pPr>
            <a:r>
              <a:rPr lang="en-GB" dirty="0"/>
              <a:t>Sales</a:t>
            </a:r>
          </a:p>
          <a:p>
            <a:endParaRPr lang="en-GB" b="1" dirty="0" smtClean="0"/>
          </a:p>
          <a:p>
            <a:r>
              <a:rPr lang="en-GB" b="1" dirty="0" smtClean="0"/>
              <a:t>2015</a:t>
            </a:r>
          </a:p>
          <a:p>
            <a:endParaRPr lang="en-GB" dirty="0" smtClean="0"/>
          </a:p>
          <a:p>
            <a:r>
              <a:rPr lang="en-GB" dirty="0" smtClean="0"/>
              <a:t>164/9200 x 100 =  </a:t>
            </a:r>
            <a:r>
              <a:rPr lang="en-GB" dirty="0" smtClean="0">
                <a:solidFill>
                  <a:srgbClr val="FF0000"/>
                </a:solidFill>
              </a:rPr>
              <a:t>1.78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endParaRPr lang="en-GB" dirty="0"/>
          </a:p>
          <a:p>
            <a:r>
              <a:rPr lang="en-GB" dirty="0" smtClean="0"/>
              <a:t>145/10,000 x 100 =  </a:t>
            </a:r>
            <a:r>
              <a:rPr lang="en-GB" dirty="0" smtClean="0">
                <a:solidFill>
                  <a:srgbClr val="FF0000"/>
                </a:solidFill>
              </a:rPr>
              <a:t>1.45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685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Profit before interest/total assets less current liabilities </a:t>
            </a:r>
            <a:r>
              <a:rPr lang="en-US"/>
              <a:t>x </a:t>
            </a:r>
            <a:r>
              <a:rPr lang="en-US" smtClean="0"/>
              <a:t>100%</a:t>
            </a:r>
            <a:r>
              <a:rPr lang="en-US" dirty="0"/>
              <a:t/>
            </a:r>
            <a:br>
              <a:rPr lang="en-US" dirty="0"/>
            </a:br>
            <a:endParaRPr lang="en-GB" b="1" dirty="0" smtClean="0"/>
          </a:p>
          <a:p>
            <a:r>
              <a:rPr lang="en-GB" b="1" dirty="0" smtClean="0"/>
              <a:t>2015</a:t>
            </a:r>
          </a:p>
          <a:p>
            <a:endParaRPr lang="en-GB" dirty="0"/>
          </a:p>
          <a:p>
            <a:r>
              <a:rPr lang="en-GB" dirty="0" smtClean="0"/>
              <a:t>174/1661 X 100 = </a:t>
            </a:r>
            <a:r>
              <a:rPr lang="en-GB" dirty="0" smtClean="0">
                <a:solidFill>
                  <a:srgbClr val="FF0000"/>
                </a:solidFill>
              </a:rPr>
              <a:t>10.48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endParaRPr lang="en-GB" dirty="0"/>
          </a:p>
          <a:p>
            <a:r>
              <a:rPr lang="en-GB" dirty="0" smtClean="0"/>
              <a:t>154/2440 X 100 = </a:t>
            </a:r>
            <a:r>
              <a:rPr lang="en-GB" dirty="0" smtClean="0">
                <a:solidFill>
                  <a:srgbClr val="FF0000"/>
                </a:solidFill>
              </a:rPr>
              <a:t>6.31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167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 turnover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Sales/total assets less current liabilities = *******</a:t>
            </a:r>
          </a:p>
          <a:p>
            <a:endParaRPr lang="en-GB" b="1" dirty="0" smtClean="0"/>
          </a:p>
          <a:p>
            <a:r>
              <a:rPr lang="en-GB" b="1" dirty="0" smtClean="0"/>
              <a:t>2015</a:t>
            </a:r>
          </a:p>
          <a:p>
            <a:endParaRPr lang="en-GB" b="1" dirty="0" smtClean="0"/>
          </a:p>
          <a:p>
            <a:r>
              <a:rPr lang="en-GB" dirty="0" smtClean="0"/>
              <a:t>9200/1661 = </a:t>
            </a:r>
            <a:r>
              <a:rPr lang="en-GB" dirty="0" smtClean="0">
                <a:solidFill>
                  <a:srgbClr val="FF0000"/>
                </a:solidFill>
              </a:rPr>
              <a:t>5.54</a:t>
            </a:r>
            <a:r>
              <a:rPr lang="en-GB" dirty="0" smtClean="0"/>
              <a:t> (average £5 of sales per £1 of the average total of assets for the year)</a:t>
            </a: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endParaRPr lang="en-GB" b="1" dirty="0" smtClean="0"/>
          </a:p>
          <a:p>
            <a:r>
              <a:rPr lang="en-GB" dirty="0" smtClean="0"/>
              <a:t>10,000/2440 = </a:t>
            </a:r>
            <a:r>
              <a:rPr lang="en-GB" dirty="0" smtClean="0">
                <a:solidFill>
                  <a:srgbClr val="FF0000"/>
                </a:solidFill>
              </a:rPr>
              <a:t>4.10</a:t>
            </a:r>
            <a:r>
              <a:rPr lang="en-GB" dirty="0" smtClean="0"/>
              <a:t> (average £4 of sales per £1 of the average total of assets for the year)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847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Current Ratio = 	</a:t>
            </a:r>
            <a:r>
              <a:rPr lang="en-US" b="1" u="sng" dirty="0"/>
              <a:t>current assets/</a:t>
            </a:r>
            <a:r>
              <a:rPr lang="en-US" b="1" dirty="0"/>
              <a:t>             </a:t>
            </a:r>
          </a:p>
          <a:p>
            <a:pPr marL="0" indent="0">
              <a:buNone/>
            </a:pPr>
            <a:r>
              <a:rPr lang="en-US" b="1" dirty="0"/>
              <a:t>                       	</a:t>
            </a:r>
            <a:r>
              <a:rPr lang="en-US" b="1" dirty="0" smtClean="0"/>
              <a:t>current </a:t>
            </a:r>
            <a:r>
              <a:rPr lang="en-US" b="1" dirty="0"/>
              <a:t>liabilities</a:t>
            </a:r>
          </a:p>
          <a:p>
            <a:endParaRPr lang="en-GB" b="1" dirty="0" smtClean="0"/>
          </a:p>
          <a:p>
            <a:r>
              <a:rPr lang="en-GB" b="1" dirty="0" smtClean="0"/>
              <a:t>2015</a:t>
            </a:r>
            <a:endParaRPr lang="en-GB" dirty="0" smtClean="0"/>
          </a:p>
          <a:p>
            <a:endParaRPr lang="en-GB" b="1" dirty="0"/>
          </a:p>
          <a:p>
            <a:r>
              <a:rPr lang="en-GB" dirty="0" smtClean="0"/>
              <a:t>1598/637 = </a:t>
            </a:r>
            <a:r>
              <a:rPr lang="en-GB" dirty="0" smtClean="0">
                <a:solidFill>
                  <a:srgbClr val="FF0000"/>
                </a:solidFill>
              </a:rPr>
              <a:t>2.51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2016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2908/789 = </a:t>
            </a:r>
            <a:r>
              <a:rPr lang="en-GB" dirty="0" smtClean="0">
                <a:solidFill>
                  <a:srgbClr val="FF0000"/>
                </a:solidFill>
              </a:rPr>
              <a:t>3.69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023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Current assets – closing stock/current liabilities</a:t>
            </a:r>
          </a:p>
          <a:p>
            <a:r>
              <a:rPr lang="en-GB" b="1" dirty="0" smtClean="0"/>
              <a:t>2015</a:t>
            </a:r>
          </a:p>
          <a:p>
            <a:endParaRPr lang="en-GB" dirty="0"/>
          </a:p>
          <a:p>
            <a:r>
              <a:rPr lang="en-GB" dirty="0" smtClean="0"/>
              <a:t>1598-900/637 = </a:t>
            </a:r>
            <a:r>
              <a:rPr lang="en-GB" dirty="0" smtClean="0">
                <a:solidFill>
                  <a:srgbClr val="FF0000"/>
                </a:solidFill>
              </a:rPr>
              <a:t>1.10</a:t>
            </a: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endParaRPr lang="en-GB" dirty="0"/>
          </a:p>
          <a:p>
            <a:r>
              <a:rPr lang="en-GB" dirty="0" smtClean="0"/>
              <a:t>2908-880/789 = </a:t>
            </a:r>
            <a:r>
              <a:rPr lang="en-GB" dirty="0" smtClean="0">
                <a:solidFill>
                  <a:srgbClr val="FF0000"/>
                </a:solidFill>
              </a:rPr>
              <a:t>2.57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592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Debtors x 365/credit sales =     ******* days</a:t>
            </a:r>
          </a:p>
          <a:p>
            <a:endParaRPr lang="en-GB" dirty="0" smtClean="0"/>
          </a:p>
          <a:p>
            <a:r>
              <a:rPr lang="en-GB" b="1" dirty="0" smtClean="0"/>
              <a:t>2015</a:t>
            </a:r>
          </a:p>
          <a:p>
            <a:r>
              <a:rPr lang="en-GB" dirty="0" smtClean="0"/>
              <a:t>650 x 365/9200 = </a:t>
            </a:r>
            <a:r>
              <a:rPr lang="en-GB" dirty="0" smtClean="0">
                <a:solidFill>
                  <a:srgbClr val="FF0000"/>
                </a:solidFill>
              </a:rPr>
              <a:t>25.79</a:t>
            </a:r>
            <a:r>
              <a:rPr lang="en-GB" dirty="0" smtClean="0"/>
              <a:t> days</a:t>
            </a: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r>
              <a:rPr lang="en-GB" dirty="0" smtClean="0"/>
              <a:t>1990 x 365/10,000 = </a:t>
            </a:r>
            <a:r>
              <a:rPr lang="en-GB" dirty="0" smtClean="0">
                <a:solidFill>
                  <a:srgbClr val="FF0000"/>
                </a:solidFill>
              </a:rPr>
              <a:t>72.64</a:t>
            </a:r>
            <a:r>
              <a:rPr lang="en-GB" dirty="0" smtClean="0"/>
              <a:t> days</a:t>
            </a:r>
          </a:p>
          <a:p>
            <a:r>
              <a:rPr lang="en-GB" dirty="0" smtClean="0"/>
              <a:t>In 2015 the company’s debtors were paying well within the 30 day timeframe.  However, in 2016 the time taken to receive payment had declined to over 72 days which </a:t>
            </a:r>
            <a:r>
              <a:rPr lang="en-GB" dirty="0" smtClean="0"/>
              <a:t>could be concerning, or could be as a result in renegotiation of repayment terms. 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539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Creditor  x 365/ credit purchases  =   ***** </a:t>
            </a:r>
            <a:r>
              <a:rPr lang="en-GB" dirty="0" smtClean="0"/>
              <a:t>days</a:t>
            </a:r>
          </a:p>
          <a:p>
            <a:endParaRPr lang="en-GB" dirty="0"/>
          </a:p>
          <a:p>
            <a:r>
              <a:rPr lang="en-GB" b="1" dirty="0" smtClean="0"/>
              <a:t>2015</a:t>
            </a:r>
          </a:p>
          <a:p>
            <a:r>
              <a:rPr lang="en-GB" dirty="0" smtClean="0"/>
              <a:t>510 x 365/6000 = </a:t>
            </a:r>
            <a:r>
              <a:rPr lang="en-GB" dirty="0" smtClean="0">
                <a:solidFill>
                  <a:srgbClr val="FF0000"/>
                </a:solidFill>
              </a:rPr>
              <a:t>31.03</a:t>
            </a:r>
          </a:p>
          <a:p>
            <a:r>
              <a:rPr lang="en-GB" b="1" dirty="0" smtClean="0"/>
              <a:t>2016</a:t>
            </a:r>
          </a:p>
          <a:p>
            <a:r>
              <a:rPr lang="en-GB" dirty="0" smtClean="0"/>
              <a:t>660 x 365/6700 = </a:t>
            </a:r>
            <a:r>
              <a:rPr lang="en-GB" dirty="0" smtClean="0">
                <a:solidFill>
                  <a:srgbClr val="FF0000"/>
                </a:solidFill>
              </a:rPr>
              <a:t>35.96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573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Total debt/total assets  = ******</a:t>
            </a:r>
          </a:p>
          <a:p>
            <a:endParaRPr lang="en-GB" b="1" dirty="0" smtClean="0"/>
          </a:p>
          <a:p>
            <a:r>
              <a:rPr lang="en-GB" b="1" dirty="0" smtClean="0"/>
              <a:t>2015</a:t>
            </a:r>
          </a:p>
          <a:p>
            <a:endParaRPr lang="en-GB" dirty="0"/>
          </a:p>
          <a:p>
            <a:r>
              <a:rPr lang="en-GB" dirty="0" smtClean="0"/>
              <a:t>787/2298 = </a:t>
            </a:r>
            <a:r>
              <a:rPr lang="en-GB" dirty="0" smtClean="0">
                <a:solidFill>
                  <a:srgbClr val="FF0000"/>
                </a:solidFill>
              </a:rPr>
              <a:t>0.34</a:t>
            </a: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endParaRPr lang="en-GB" dirty="0"/>
          </a:p>
          <a:p>
            <a:r>
              <a:rPr lang="en-GB" dirty="0" smtClean="0"/>
              <a:t>989/3633 = </a:t>
            </a:r>
            <a:r>
              <a:rPr lang="en-GB" dirty="0" smtClean="0">
                <a:solidFill>
                  <a:srgbClr val="FF0000"/>
                </a:solidFill>
              </a:rPr>
              <a:t>0.27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234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Profit before interest/ interest =  ***</a:t>
            </a:r>
          </a:p>
          <a:p>
            <a:endParaRPr lang="en-GB" dirty="0"/>
          </a:p>
          <a:p>
            <a:r>
              <a:rPr lang="en-GB" b="1" dirty="0" smtClean="0"/>
              <a:t>2015</a:t>
            </a:r>
          </a:p>
          <a:p>
            <a:r>
              <a:rPr lang="en-GB" dirty="0" smtClean="0"/>
              <a:t>174/10 = </a:t>
            </a:r>
            <a:r>
              <a:rPr lang="en-GB" dirty="0" smtClean="0">
                <a:solidFill>
                  <a:srgbClr val="FF0000"/>
                </a:solidFill>
              </a:rPr>
              <a:t>17.40</a:t>
            </a:r>
          </a:p>
          <a:p>
            <a:endParaRPr lang="en-GB" dirty="0"/>
          </a:p>
          <a:p>
            <a:r>
              <a:rPr lang="en-GB" b="1" dirty="0" smtClean="0"/>
              <a:t>2016</a:t>
            </a:r>
          </a:p>
          <a:p>
            <a:r>
              <a:rPr lang="en-GB" dirty="0" smtClean="0"/>
              <a:t>154/9 = </a:t>
            </a:r>
            <a:r>
              <a:rPr lang="en-GB" dirty="0" smtClean="0">
                <a:solidFill>
                  <a:srgbClr val="FF0000"/>
                </a:solidFill>
              </a:rPr>
              <a:t>17.11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675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Westeros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6416" y="1271452"/>
            <a:ext cx="6591985" cy="46397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There has </a:t>
            </a:r>
            <a:r>
              <a:rPr lang="en-GB" dirty="0"/>
              <a:t>been an increase in the gross profit margin from 2014 to 2015.  However, there has been a reduction in the net profit margin.  </a:t>
            </a:r>
            <a:endParaRPr lang="en-GB" dirty="0" smtClean="0"/>
          </a:p>
          <a:p>
            <a:r>
              <a:rPr lang="en-GB" dirty="0" smtClean="0"/>
              <a:t>One </a:t>
            </a:r>
            <a:r>
              <a:rPr lang="en-GB" dirty="0"/>
              <a:t>reason for a reduction in the net profit margin could be increases in the expenses which the organisation has to pay. </a:t>
            </a:r>
            <a:r>
              <a:rPr lang="en-GB" dirty="0" smtClean="0"/>
              <a:t>The organisation should therefore look at its expenses.</a:t>
            </a:r>
          </a:p>
          <a:p>
            <a:r>
              <a:rPr lang="en-GB" dirty="0"/>
              <a:t>In 2014 the ROCE was low, and has reduced further in 2015. </a:t>
            </a:r>
            <a:endParaRPr lang="en-GB" dirty="0" smtClean="0"/>
          </a:p>
          <a:p>
            <a:r>
              <a:rPr lang="en-GB" dirty="0"/>
              <a:t>There has been a reduction in the asset turnover figure which signifies that the assets are not being used efficiently.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changes could be an industry wide reaction and therefore the ratios should be compared to other organisations within the same sector.		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092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Westeros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6416" y="2380735"/>
            <a:ext cx="6591985" cy="3530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current ratio has changed from 2014 to 2015, although both figures are within acceptable limits, and represent how quickly cash can be obtained to settle debts or pay expenses. 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quick ratio figures have also changed during the two periods from unacceptable limits in 2014 to an acceptable limit in 2015.  </a:t>
            </a:r>
            <a:endParaRPr lang="en-GB" dirty="0" smtClean="0"/>
          </a:p>
          <a:p>
            <a:r>
              <a:rPr lang="en-GB" dirty="0" smtClean="0"/>
              <a:t>2015 </a:t>
            </a:r>
            <a:r>
              <a:rPr lang="en-GB" dirty="0"/>
              <a:t>has seen an </a:t>
            </a:r>
            <a:r>
              <a:rPr lang="en-GB" dirty="0" smtClean="0"/>
              <a:t>increase </a:t>
            </a:r>
            <a:r>
              <a:rPr lang="en-GB" dirty="0"/>
              <a:t>in the number of days it takes to receive payment from </a:t>
            </a:r>
            <a:r>
              <a:rPr lang="en-GB" dirty="0" smtClean="0"/>
              <a:t>debtors.  </a:t>
            </a:r>
            <a:endParaRPr lang="en-GB" dirty="0" smtClean="0"/>
          </a:p>
          <a:p>
            <a:r>
              <a:rPr lang="en-GB" dirty="0" smtClean="0"/>
              <a:t>However</a:t>
            </a:r>
            <a:r>
              <a:rPr lang="en-GB" dirty="0"/>
              <a:t>, there is an improvement in the number of days it takes to pay </a:t>
            </a:r>
            <a:r>
              <a:rPr lang="en-GB" dirty="0" smtClean="0"/>
              <a:t>creditors, which would indicate that the organisation has the necessary cash to pay its creditors. </a:t>
            </a:r>
            <a:r>
              <a:rPr lang="en-GB" b="1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6883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334</TotalTime>
  <Words>503</Words>
  <Application>Microsoft Office PowerPoint</Application>
  <PresentationFormat>Widescreen</PresentationFormat>
  <Paragraphs>118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Gothic</vt:lpstr>
      <vt:lpstr>Wingdings 3</vt:lpstr>
      <vt:lpstr>Wisp</vt:lpstr>
      <vt:lpstr>Westeros solution</vt:lpstr>
      <vt:lpstr>Gross profit</vt:lpstr>
      <vt:lpstr>Net profit margin</vt:lpstr>
      <vt:lpstr>ROCE</vt:lpstr>
      <vt:lpstr>Asset turnover</vt:lpstr>
      <vt:lpstr>Current ratio</vt:lpstr>
      <vt:lpstr>Quick Ratio</vt:lpstr>
      <vt:lpstr>Debtor Days</vt:lpstr>
      <vt:lpstr>Creditor days</vt:lpstr>
      <vt:lpstr>Debt ratio</vt:lpstr>
      <vt:lpstr>Interest cover</vt:lpstr>
      <vt:lpstr>Westeros Solution</vt:lpstr>
      <vt:lpstr>Westeros Solution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Westeros solution</dc:title>
  <dc:creator>Marie Pitson</dc:creator>
  <cp:lastModifiedBy>Marie Pitson</cp:lastModifiedBy>
  <cp:revision>4</cp:revision>
  <cp:lastPrinted>2018-04-19T14:44:29Z</cp:lastPrinted>
  <dcterms:created xsi:type="dcterms:W3CDTF">2016-10-10T09:26:18Z</dcterms:created>
  <dcterms:modified xsi:type="dcterms:W3CDTF">2019-05-02T06:20:26Z</dcterms:modified>
</cp:coreProperties>
</file>