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403" r:id="rId3"/>
    <p:sldId id="272" r:id="rId4"/>
    <p:sldId id="261" r:id="rId5"/>
    <p:sldId id="406" r:id="rId6"/>
    <p:sldId id="409" r:id="rId7"/>
    <p:sldId id="392" r:id="rId8"/>
    <p:sldId id="402" r:id="rId9"/>
    <p:sldId id="407" r:id="rId10"/>
    <p:sldId id="307" r:id="rId11"/>
    <p:sldId id="292" r:id="rId12"/>
    <p:sldId id="410" r:id="rId13"/>
    <p:sldId id="399" r:id="rId14"/>
    <p:sldId id="400" r:id="rId15"/>
    <p:sldId id="396" r:id="rId16"/>
    <p:sldId id="408" r:id="rId17"/>
    <p:sldId id="401" r:id="rId18"/>
    <p:sldId id="404" r:id="rId19"/>
    <p:sldId id="41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34272"/>
    <a:srgbClr val="7F7F7F"/>
    <a:srgbClr val="BFBFBF"/>
    <a:srgbClr val="CC0001"/>
    <a:srgbClr val="F1F3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070" autoAdjust="0"/>
    <p:restoredTop sz="94660"/>
  </p:normalViewPr>
  <p:slideViewPr>
    <p:cSldViewPr snapToGrid="0" showGuides="1">
      <p:cViewPr>
        <p:scale>
          <a:sx n="99" d="100"/>
          <a:sy n="99" d="100"/>
        </p:scale>
        <p:origin x="456" y="8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8A184BA-11A9-46FC-A691-9F7B26CD6A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D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9C9786-0891-4D71-A6ED-E3548D70BCF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3495FA-4FDF-4ADC-B274-404D8AAE1450}" type="datetimeFigureOut">
              <a:rPr lang="en-ID" smtClean="0"/>
              <a:t>15/06/24</a:t>
            </a:fld>
            <a:endParaRPr lang="en-ID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73B460-37CF-42E7-B844-AE8BE455371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D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F660F-AE11-4EB5-A736-B59B13681E7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A9597-85A6-4B73-AB21-8D8C4B175FE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35715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9F8548-01B5-8844-86BB-7DC873B20241}" type="datetimeFigureOut">
              <a:rPr lang="en-CN" smtClean="0"/>
              <a:t>2024/6/15</a:t>
            </a:fld>
            <a:endParaRPr lang="en-C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DC606E-AAB1-EC4F-B6E6-B1D15F112D24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072202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8984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1351206" y="831020"/>
            <a:ext cx="3858969" cy="4703005"/>
          </a:xfrm>
          <a:custGeom>
            <a:avLst/>
            <a:gdLst>
              <a:gd name="connsiteX0" fmla="*/ 0 w 5372100"/>
              <a:gd name="connsiteY0" fmla="*/ 0 h 3276600"/>
              <a:gd name="connsiteX1" fmla="*/ 5372100 w 5372100"/>
              <a:gd name="connsiteY1" fmla="*/ 0 h 3276600"/>
              <a:gd name="connsiteX2" fmla="*/ 5372100 w 5372100"/>
              <a:gd name="connsiteY2" fmla="*/ 3276600 h 3276600"/>
              <a:gd name="connsiteX3" fmla="*/ 0 w 5372100"/>
              <a:gd name="connsiteY3" fmla="*/ 3276600 h 327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72100" h="3276600">
                <a:moveTo>
                  <a:pt x="0" y="0"/>
                </a:moveTo>
                <a:lnTo>
                  <a:pt x="5372100" y="0"/>
                </a:lnTo>
                <a:lnTo>
                  <a:pt x="5372100" y="3276600"/>
                </a:lnTo>
                <a:lnTo>
                  <a:pt x="0" y="327660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80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766B915-B27D-45DE-8F56-28C646DC6DE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96125" y="533399"/>
            <a:ext cx="5095875" cy="5124451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15696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/>
          <p:cNvSpPr>
            <a:spLocks noGrp="1"/>
          </p:cNvSpPr>
          <p:nvPr>
            <p:ph type="pic" sz="quarter" idx="10"/>
          </p:nvPr>
        </p:nvSpPr>
        <p:spPr>
          <a:xfrm>
            <a:off x="0" y="2609850"/>
            <a:ext cx="6096000" cy="4248150"/>
          </a:xfrm>
          <a:custGeom>
            <a:avLst/>
            <a:gdLst>
              <a:gd name="connsiteX0" fmla="*/ 0 w 2714201"/>
              <a:gd name="connsiteY0" fmla="*/ 0 h 4549994"/>
              <a:gd name="connsiteX1" fmla="*/ 2714201 w 2714201"/>
              <a:gd name="connsiteY1" fmla="*/ 0 h 4549994"/>
              <a:gd name="connsiteX2" fmla="*/ 2714201 w 2714201"/>
              <a:gd name="connsiteY2" fmla="*/ 4549994 h 4549994"/>
              <a:gd name="connsiteX3" fmla="*/ 0 w 2714201"/>
              <a:gd name="connsiteY3" fmla="*/ 4549994 h 4549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4201" h="4549994">
                <a:moveTo>
                  <a:pt x="0" y="0"/>
                </a:moveTo>
                <a:lnTo>
                  <a:pt x="2714201" y="0"/>
                </a:lnTo>
                <a:lnTo>
                  <a:pt x="2714201" y="4549994"/>
                </a:lnTo>
                <a:lnTo>
                  <a:pt x="0" y="4549994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8292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238AEDB-8FB8-473A-BC0A-DC6B3E01245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04900" y="774700"/>
            <a:ext cx="4152900" cy="6083300"/>
          </a:xfrm>
        </p:spPr>
        <p:txBody>
          <a:bodyPr/>
          <a:lstStyle/>
          <a:p>
            <a:endParaRPr lang="en-ID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5CA7890-5282-41CA-8D30-E7A33246E51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588062" y="774700"/>
            <a:ext cx="1603938" cy="2349500"/>
          </a:xfrm>
        </p:spPr>
        <p:txBody>
          <a:bodyPr/>
          <a:lstStyle/>
          <a:p>
            <a:endParaRPr lang="en-ID" dirty="0"/>
          </a:p>
        </p:txBody>
      </p:sp>
    </p:spTree>
    <p:extLst>
      <p:ext uri="{BB962C8B-B14F-4D97-AF65-F5344CB8AC3E}">
        <p14:creationId xmlns:p14="http://schemas.microsoft.com/office/powerpoint/2010/main" val="146171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8E79C4D-8286-4169-8F98-A500A4C99DF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867275" y="1476376"/>
            <a:ext cx="7324725" cy="3905248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178170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2451551-F779-4737-8C72-DFB0DE31C81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04265" y="929266"/>
            <a:ext cx="5096993" cy="3358955"/>
          </a:xfrm>
          <a:custGeom>
            <a:avLst/>
            <a:gdLst>
              <a:gd name="connsiteX0" fmla="*/ 0 w 5096993"/>
              <a:gd name="connsiteY0" fmla="*/ 0 h 3358955"/>
              <a:gd name="connsiteX1" fmla="*/ 5096993 w 5096993"/>
              <a:gd name="connsiteY1" fmla="*/ 0 h 3358955"/>
              <a:gd name="connsiteX2" fmla="*/ 5096993 w 5096993"/>
              <a:gd name="connsiteY2" fmla="*/ 3358955 h 3358955"/>
              <a:gd name="connsiteX3" fmla="*/ 0 w 5096993"/>
              <a:gd name="connsiteY3" fmla="*/ 3358955 h 3358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96993" h="3358955">
                <a:moveTo>
                  <a:pt x="0" y="0"/>
                </a:moveTo>
                <a:lnTo>
                  <a:pt x="5096993" y="0"/>
                </a:lnTo>
                <a:lnTo>
                  <a:pt x="5096993" y="3358955"/>
                </a:lnTo>
                <a:lnTo>
                  <a:pt x="0" y="3358955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354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AEA8EE15-9C4B-4B3C-8004-632BE47B98B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765548" y="571500"/>
            <a:ext cx="3217863" cy="5715000"/>
          </a:xfrm>
          <a:custGeom>
            <a:avLst/>
            <a:gdLst>
              <a:gd name="connsiteX0" fmla="*/ 0 w 3022560"/>
              <a:gd name="connsiteY0" fmla="*/ 0 h 6858000"/>
              <a:gd name="connsiteX1" fmla="*/ 3022560 w 3022560"/>
              <a:gd name="connsiteY1" fmla="*/ 0 h 6858000"/>
              <a:gd name="connsiteX2" fmla="*/ 3022560 w 3022560"/>
              <a:gd name="connsiteY2" fmla="*/ 6858000 h 6858000"/>
              <a:gd name="connsiteX3" fmla="*/ 0 w 30225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22560" h="6858000">
                <a:moveTo>
                  <a:pt x="0" y="0"/>
                </a:moveTo>
                <a:lnTo>
                  <a:pt x="3022560" y="0"/>
                </a:lnTo>
                <a:lnTo>
                  <a:pt x="302256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805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6096000" y="1171575"/>
            <a:ext cx="4833257" cy="4514850"/>
          </a:xfrm>
          <a:custGeom>
            <a:avLst/>
            <a:gdLst>
              <a:gd name="connsiteX0" fmla="*/ 0 w 5096993"/>
              <a:gd name="connsiteY0" fmla="*/ 0 h 3358955"/>
              <a:gd name="connsiteX1" fmla="*/ 5096993 w 5096993"/>
              <a:gd name="connsiteY1" fmla="*/ 0 h 3358955"/>
              <a:gd name="connsiteX2" fmla="*/ 5096993 w 5096993"/>
              <a:gd name="connsiteY2" fmla="*/ 3358955 h 3358955"/>
              <a:gd name="connsiteX3" fmla="*/ 0 w 5096993"/>
              <a:gd name="connsiteY3" fmla="*/ 3358955 h 3358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96993" h="3358955">
                <a:moveTo>
                  <a:pt x="0" y="0"/>
                </a:moveTo>
                <a:lnTo>
                  <a:pt x="5096993" y="0"/>
                </a:lnTo>
                <a:lnTo>
                  <a:pt x="5096993" y="3358955"/>
                </a:lnTo>
                <a:lnTo>
                  <a:pt x="0" y="3358955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1713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AC11DCE-3BE0-453C-8136-6E721F0DB73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724455"/>
            <a:ext cx="6357257" cy="4907087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9953971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DD5058-98FB-469F-8517-7756C0C66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2C5AB-0D54-48DB-BE54-5A70216F3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C65F4-B6F3-42EE-9DF2-ACF71AC8E6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A0331-F1DB-48A2-8463-E3B466FBE0C6}" type="datetimeFigureOut">
              <a:rPr lang="en-ID" smtClean="0"/>
              <a:t>15/06/24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B059-ACA5-419E-9758-7913B15102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76EC7-BC6E-4768-A6FC-8389F65ECE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775BD-F713-4B39-84B4-4500636CFD05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236214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5" r:id="rId6"/>
    <p:sldLayoutId id="2147483656" r:id="rId7"/>
    <p:sldLayoutId id="2147483657" r:id="rId8"/>
    <p:sldLayoutId id="2147483667" r:id="rId9"/>
    <p:sldLayoutId id="214748366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09B93A-DF31-4C83-86B2-0DE312384D38}"/>
              </a:ext>
            </a:extLst>
          </p:cNvPr>
          <p:cNvSpPr txBox="1"/>
          <p:nvPr/>
        </p:nvSpPr>
        <p:spPr>
          <a:xfrm>
            <a:off x="907523" y="896683"/>
            <a:ext cx="10185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Navigating Writing Anxiety: </a:t>
            </a:r>
          </a:p>
          <a:p>
            <a:pPr algn="ctr"/>
            <a:r>
              <a:rPr lang="en-GB" sz="5400" dirty="0"/>
              <a:t>Perspectives and Coping Strategies</a:t>
            </a:r>
            <a:r>
              <a:rPr lang="zh-CN" altLang="en-US" sz="5400" dirty="0"/>
              <a:t> </a:t>
            </a:r>
            <a:r>
              <a:rPr lang="en-US" altLang="zh-CN" sz="5400" dirty="0"/>
              <a:t>of Chinese Doctoral Students </a:t>
            </a:r>
            <a:br>
              <a:rPr lang="en-US" altLang="zh-CN" sz="5400" dirty="0"/>
            </a:br>
            <a:r>
              <a:rPr lang="en-US" altLang="zh-CN" sz="5400" dirty="0"/>
              <a:t>Studying in Wales</a:t>
            </a:r>
            <a:endParaRPr lang="en-US" sz="54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A54A7F-6FED-4745-AF8A-4A5A30BCD875}"/>
              </a:ext>
            </a:extLst>
          </p:cNvPr>
          <p:cNvSpPr txBox="1"/>
          <p:nvPr/>
        </p:nvSpPr>
        <p:spPr>
          <a:xfrm>
            <a:off x="10574291" y="276390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7013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F2269-06BC-44B2-B17B-C09F2AADF4F5}"/>
              </a:ext>
            </a:extLst>
          </p:cNvPr>
          <p:cNvSpPr txBox="1"/>
          <p:nvPr/>
        </p:nvSpPr>
        <p:spPr>
          <a:xfrm>
            <a:off x="708142" y="375064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2306448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01AB38-11DF-4B74-82D7-9C2CBD982B39}"/>
              </a:ext>
            </a:extLst>
          </p:cNvPr>
          <p:cNvSpPr/>
          <p:nvPr/>
        </p:nvSpPr>
        <p:spPr>
          <a:xfrm>
            <a:off x="947664" y="4396676"/>
            <a:ext cx="10296671" cy="142613"/>
          </a:xfrm>
          <a:prstGeom prst="rect">
            <a:avLst/>
          </a:prstGeom>
          <a:solidFill>
            <a:srgbClr val="234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BE1D76C-F92F-4825-B707-33D86564F910}"/>
              </a:ext>
            </a:extLst>
          </p:cNvPr>
          <p:cNvSpPr/>
          <p:nvPr/>
        </p:nvSpPr>
        <p:spPr>
          <a:xfrm>
            <a:off x="8392100" y="4937797"/>
            <a:ext cx="3219455" cy="782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Date: 18/06/2024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Presented by: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Yuxin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Xiu</a:t>
            </a:r>
            <a:endParaRPr lang="id-ID" sz="1600" dirty="0">
              <a:solidFill>
                <a:schemeClr val="tx1">
                  <a:lumMod val="75000"/>
                  <a:lumOff val="25000"/>
                </a:schemeClr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845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BA44BA8-0717-4C4A-9CAE-35715514C644}"/>
              </a:ext>
            </a:extLst>
          </p:cNvPr>
          <p:cNvSpPr/>
          <p:nvPr/>
        </p:nvSpPr>
        <p:spPr>
          <a:xfrm>
            <a:off x="7165735" y="329395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05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A06955-0827-4433-8A7C-1A94891B5022}"/>
              </a:ext>
            </a:extLst>
          </p:cNvPr>
          <p:cNvSpPr/>
          <p:nvPr/>
        </p:nvSpPr>
        <p:spPr>
          <a:xfrm>
            <a:off x="7165735" y="5080944"/>
            <a:ext cx="933887" cy="93388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06</a:t>
            </a:r>
          </a:p>
        </p:txBody>
      </p:sp>
      <p:sp>
        <p:nvSpPr>
          <p:cNvPr id="9" name="Freeform 48">
            <a:extLst>
              <a:ext uri="{FF2B5EF4-FFF2-40B4-BE49-F238E27FC236}">
                <a16:creationId xmlns:a16="http://schemas.microsoft.com/office/drawing/2014/main" id="{A9E41BDC-6C96-436C-A795-017F03CAEF27}"/>
              </a:ext>
            </a:extLst>
          </p:cNvPr>
          <p:cNvSpPr>
            <a:spLocks noEditPoints="1"/>
          </p:cNvSpPr>
          <p:nvPr/>
        </p:nvSpPr>
        <p:spPr bwMode="auto">
          <a:xfrm>
            <a:off x="7513842" y="529055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12">
            <a:extLst>
              <a:ext uri="{FF2B5EF4-FFF2-40B4-BE49-F238E27FC236}">
                <a16:creationId xmlns:a16="http://schemas.microsoft.com/office/drawing/2014/main" id="{6750948C-7D12-4F84-973C-DBE07358D89F}"/>
              </a:ext>
            </a:extLst>
          </p:cNvPr>
          <p:cNvSpPr>
            <a:spLocks noEditPoints="1"/>
          </p:cNvSpPr>
          <p:nvPr/>
        </p:nvSpPr>
        <p:spPr bwMode="auto">
          <a:xfrm>
            <a:off x="7513842" y="350473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8DE8A4-7F11-4953-96A2-C863D4E9320D}"/>
              </a:ext>
            </a:extLst>
          </p:cNvPr>
          <p:cNvSpPr/>
          <p:nvPr/>
        </p:nvSpPr>
        <p:spPr>
          <a:xfrm>
            <a:off x="7165735" y="150611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04</a:t>
            </a: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508464F5-E7B3-4BFB-B696-15EC1CEAF83A}"/>
              </a:ext>
            </a:extLst>
          </p:cNvPr>
          <p:cNvSpPr>
            <a:spLocks noEditPoints="1"/>
          </p:cNvSpPr>
          <p:nvPr/>
        </p:nvSpPr>
        <p:spPr bwMode="auto">
          <a:xfrm>
            <a:off x="7503115" y="169426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9891B0-2D62-4785-BDC5-BEE8E2073682}"/>
              </a:ext>
            </a:extLst>
          </p:cNvPr>
          <p:cNvSpPr txBox="1"/>
          <p:nvPr/>
        </p:nvSpPr>
        <p:spPr>
          <a:xfrm>
            <a:off x="4572059" y="489340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Contents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1B234C-44E2-1EFC-BD0A-F10723AF0811}"/>
              </a:ext>
            </a:extLst>
          </p:cNvPr>
          <p:cNvSpPr/>
          <p:nvPr/>
        </p:nvSpPr>
        <p:spPr>
          <a:xfrm>
            <a:off x="2026045" y="332062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02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96617E-A95A-5573-F9E4-991AF4506C7B}"/>
              </a:ext>
            </a:extLst>
          </p:cNvPr>
          <p:cNvSpPr/>
          <p:nvPr/>
        </p:nvSpPr>
        <p:spPr>
          <a:xfrm>
            <a:off x="2026045" y="5107614"/>
            <a:ext cx="933887" cy="93388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03</a:t>
            </a:r>
          </a:p>
        </p:txBody>
      </p:sp>
      <p:sp>
        <p:nvSpPr>
          <p:cNvPr id="21" name="Freeform 48">
            <a:extLst>
              <a:ext uri="{FF2B5EF4-FFF2-40B4-BE49-F238E27FC236}">
                <a16:creationId xmlns:a16="http://schemas.microsoft.com/office/drawing/2014/main" id="{31E2F68C-7B40-1E15-F84B-9DB9AF86CA1A}"/>
              </a:ext>
            </a:extLst>
          </p:cNvPr>
          <p:cNvSpPr>
            <a:spLocks noEditPoints="1"/>
          </p:cNvSpPr>
          <p:nvPr/>
        </p:nvSpPr>
        <p:spPr bwMode="auto">
          <a:xfrm>
            <a:off x="2374152" y="531722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112">
            <a:extLst>
              <a:ext uri="{FF2B5EF4-FFF2-40B4-BE49-F238E27FC236}">
                <a16:creationId xmlns:a16="http://schemas.microsoft.com/office/drawing/2014/main" id="{7F604A84-FD43-F69C-ACD6-30123AC8B9B6}"/>
              </a:ext>
            </a:extLst>
          </p:cNvPr>
          <p:cNvSpPr>
            <a:spLocks noEditPoints="1"/>
          </p:cNvSpPr>
          <p:nvPr/>
        </p:nvSpPr>
        <p:spPr bwMode="auto">
          <a:xfrm>
            <a:off x="2374152" y="353140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24B297-E58E-5F34-3704-6EBFDDFCDD9A}"/>
              </a:ext>
            </a:extLst>
          </p:cNvPr>
          <p:cNvSpPr txBox="1"/>
          <p:nvPr/>
        </p:nvSpPr>
        <p:spPr>
          <a:xfrm flipH="1">
            <a:off x="3297311" y="3645519"/>
            <a:ext cx="177189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900" dirty="0">
              <a:solidFill>
                <a:schemeClr val="tx1">
                  <a:lumMod val="95000"/>
                  <a:lumOff val="5000"/>
                </a:schemeClr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0D67405-9D83-60BF-846B-F025CD03456A}"/>
              </a:ext>
            </a:extLst>
          </p:cNvPr>
          <p:cNvSpPr txBox="1"/>
          <p:nvPr/>
        </p:nvSpPr>
        <p:spPr>
          <a:xfrm flipH="1">
            <a:off x="3297311" y="5571134"/>
            <a:ext cx="31492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 qualitative methodology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8CD26CB-9C1D-6B20-C4C9-E123525F6A7E}"/>
              </a:ext>
            </a:extLst>
          </p:cNvPr>
          <p:cNvSpPr/>
          <p:nvPr/>
        </p:nvSpPr>
        <p:spPr>
          <a:xfrm>
            <a:off x="2026045" y="153278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01</a:t>
            </a:r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0F776669-EFD8-81E8-A589-9BFD120BEBCD}"/>
              </a:ext>
            </a:extLst>
          </p:cNvPr>
          <p:cNvSpPr>
            <a:spLocks noEditPoints="1"/>
          </p:cNvSpPr>
          <p:nvPr/>
        </p:nvSpPr>
        <p:spPr bwMode="auto">
          <a:xfrm>
            <a:off x="2363425" y="172093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65E4D39-5AB4-B8AA-A2A4-87CC0889677A}"/>
              </a:ext>
            </a:extLst>
          </p:cNvPr>
          <p:cNvSpPr txBox="1"/>
          <p:nvPr/>
        </p:nvSpPr>
        <p:spPr>
          <a:xfrm flipH="1">
            <a:off x="8589400" y="1492026"/>
            <a:ext cx="2029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Research tools: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D90BC84-6528-F21F-1B90-413B489BA9B3}"/>
              </a:ext>
            </a:extLst>
          </p:cNvPr>
          <p:cNvSpPr txBox="1"/>
          <p:nvPr/>
        </p:nvSpPr>
        <p:spPr>
          <a:xfrm flipH="1">
            <a:off x="8589399" y="1853404"/>
            <a:ext cx="20290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Questionnaire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Interviews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Pilot research 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Sampling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133866D-395B-1029-43FD-9E0F7FC9CA9D}"/>
              </a:ext>
            </a:extLst>
          </p:cNvPr>
          <p:cNvSpPr txBox="1"/>
          <p:nvPr/>
        </p:nvSpPr>
        <p:spPr>
          <a:xfrm flipH="1">
            <a:off x="8651234" y="3274432"/>
            <a:ext cx="2029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Data analysis: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0C8E70D-1609-465E-E0E2-5493BB8A800D}"/>
              </a:ext>
            </a:extLst>
          </p:cNvPr>
          <p:cNvSpPr txBox="1"/>
          <p:nvPr/>
        </p:nvSpPr>
        <p:spPr>
          <a:xfrm flipH="1">
            <a:off x="8651234" y="3698333"/>
            <a:ext cx="2029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Descriptive data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Thematic analysis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1C705BC-BB61-2FB6-009D-D40F8B1AECDD}"/>
              </a:ext>
            </a:extLst>
          </p:cNvPr>
          <p:cNvSpPr txBox="1"/>
          <p:nvPr/>
        </p:nvSpPr>
        <p:spPr>
          <a:xfrm flipH="1">
            <a:off x="8651234" y="5290552"/>
            <a:ext cx="251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Ethical considerations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4BB1734-8C7B-8D90-7E0D-D9B834016B45}"/>
              </a:ext>
            </a:extLst>
          </p:cNvPr>
          <p:cNvSpPr txBox="1"/>
          <p:nvPr/>
        </p:nvSpPr>
        <p:spPr>
          <a:xfrm flipH="1">
            <a:off x="3313684" y="5121275"/>
            <a:ext cx="2917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Research methodology: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5B36536-411B-71CF-917B-BD2AD0EAB338}"/>
              </a:ext>
            </a:extLst>
          </p:cNvPr>
          <p:cNvSpPr txBox="1"/>
          <p:nvPr/>
        </p:nvSpPr>
        <p:spPr>
          <a:xfrm flipH="1">
            <a:off x="3308039" y="3293952"/>
            <a:ext cx="25167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 the research:</a:t>
            </a:r>
          </a:p>
          <a:p>
            <a:endParaRPr lang="en-US" sz="1600" b="1" dirty="0">
              <a:solidFill>
                <a:schemeClr val="accent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Research purpose and research questions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24BEB9D-CB5D-196B-2C95-9BD97BF14935}"/>
              </a:ext>
            </a:extLst>
          </p:cNvPr>
          <p:cNvSpPr txBox="1"/>
          <p:nvPr/>
        </p:nvSpPr>
        <p:spPr>
          <a:xfrm flipH="1">
            <a:off x="3221920" y="1542169"/>
            <a:ext cx="25167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Introduction:</a:t>
            </a:r>
          </a:p>
          <a:p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Background and context</a:t>
            </a:r>
          </a:p>
        </p:txBody>
      </p:sp>
    </p:spTree>
    <p:extLst>
      <p:ext uri="{BB962C8B-B14F-4D97-AF65-F5344CB8AC3E}">
        <p14:creationId xmlns:p14="http://schemas.microsoft.com/office/powerpoint/2010/main" val="2470361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FD9910F-9AEB-4989-8845-EF98E5D4C517}"/>
              </a:ext>
            </a:extLst>
          </p:cNvPr>
          <p:cNvSpPr/>
          <p:nvPr/>
        </p:nvSpPr>
        <p:spPr>
          <a:xfrm>
            <a:off x="10929257" y="5096203"/>
            <a:ext cx="727518" cy="590222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4BCC8CA-2894-481E-8593-CF1B03C1333E}"/>
              </a:ext>
            </a:extLst>
          </p:cNvPr>
          <p:cNvCxnSpPr>
            <a:cxnSpLocks/>
          </p:cNvCxnSpPr>
          <p:nvPr/>
        </p:nvCxnSpPr>
        <p:spPr>
          <a:xfrm>
            <a:off x="11118471" y="5399438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2DF16FE-3BF6-452D-8440-E27765F12804}"/>
              </a:ext>
            </a:extLst>
          </p:cNvPr>
          <p:cNvCxnSpPr/>
          <p:nvPr/>
        </p:nvCxnSpPr>
        <p:spPr>
          <a:xfrm>
            <a:off x="1294470" y="3167857"/>
            <a:ext cx="3103926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11A6C670-4EC4-436A-8EA6-62139C73C821}"/>
              </a:ext>
            </a:extLst>
          </p:cNvPr>
          <p:cNvSpPr/>
          <p:nvPr/>
        </p:nvSpPr>
        <p:spPr>
          <a:xfrm>
            <a:off x="306742" y="3303468"/>
            <a:ext cx="656158" cy="759331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 112">
            <a:extLst>
              <a:ext uri="{FF2B5EF4-FFF2-40B4-BE49-F238E27FC236}">
                <a16:creationId xmlns:a16="http://schemas.microsoft.com/office/drawing/2014/main" id="{32CE344A-8349-418B-832F-779428DCAED3}"/>
              </a:ext>
            </a:extLst>
          </p:cNvPr>
          <p:cNvSpPr>
            <a:spLocks noEditPoints="1"/>
          </p:cNvSpPr>
          <p:nvPr/>
        </p:nvSpPr>
        <p:spPr bwMode="auto">
          <a:xfrm>
            <a:off x="403428" y="3510433"/>
            <a:ext cx="404165" cy="371884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7FC824-843F-451C-A2D1-ECB650E277AB}"/>
              </a:ext>
            </a:extLst>
          </p:cNvPr>
          <p:cNvSpPr/>
          <p:nvPr/>
        </p:nvSpPr>
        <p:spPr>
          <a:xfrm>
            <a:off x="263625" y="466429"/>
            <a:ext cx="656158" cy="759331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D8B9D1C6-B1EB-43D8-B906-B688D484C0FF}"/>
              </a:ext>
            </a:extLst>
          </p:cNvPr>
          <p:cNvSpPr>
            <a:spLocks noEditPoints="1"/>
          </p:cNvSpPr>
          <p:nvPr/>
        </p:nvSpPr>
        <p:spPr bwMode="auto">
          <a:xfrm>
            <a:off x="368364" y="621316"/>
            <a:ext cx="446681" cy="400110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图片占位符 6">
            <a:extLst>
              <a:ext uri="{FF2B5EF4-FFF2-40B4-BE49-F238E27FC236}">
                <a16:creationId xmlns:a16="http://schemas.microsoft.com/office/drawing/2014/main" id="{0DA67017-873F-4699-A93B-607CA8710B3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1" r="14311"/>
          <a:stretch>
            <a:fillRect/>
          </a:stretch>
        </p:blipFill>
        <p:spPr>
          <a:xfrm>
            <a:off x="6543336" y="1130839"/>
            <a:ext cx="4833257" cy="451485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B70C6E-D525-D64F-720D-7B60CAD20AB8}"/>
              </a:ext>
            </a:extLst>
          </p:cNvPr>
          <p:cNvSpPr txBox="1"/>
          <p:nvPr/>
        </p:nvSpPr>
        <p:spPr>
          <a:xfrm>
            <a:off x="962900" y="607083"/>
            <a:ext cx="5539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What is anxiety?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15082B-CD0D-2C71-6812-8C474EF69C99}"/>
              </a:ext>
            </a:extLst>
          </p:cNvPr>
          <p:cNvSpPr txBox="1"/>
          <p:nvPr/>
        </p:nvSpPr>
        <p:spPr>
          <a:xfrm>
            <a:off x="348930" y="1268493"/>
            <a:ext cx="611168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A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multifaceted</a:t>
            </a:r>
            <a:r>
              <a:rPr lang="en-GB" sz="2000" b="0" i="0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construct that encompasses </a:t>
            </a:r>
            <a:r>
              <a:rPr lang="en-GB" sz="2000" b="0" i="0" u="sng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cognitive, physiological, and behavioural aspects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to the perceived future threats</a:t>
            </a:r>
            <a:r>
              <a:rPr lang="zh-CN" alt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altLang="zh-CN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(Cheng, 2004; </a:t>
            </a:r>
            <a:r>
              <a:rPr lang="en-GB" altLang="zh-CN" sz="20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Bourne</a:t>
            </a:r>
            <a:r>
              <a:rPr lang="en-GB" altLang="zh-CN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2011)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Exert both </a:t>
            </a:r>
            <a:r>
              <a:rPr lang="en-GB" sz="2000" b="0" i="0" u="sng" strike="noStrike" dirty="0">
                <a:effectLst/>
                <a:latin typeface="Calibri" panose="020F0502020204030204" pitchFamily="34" charset="0"/>
              </a:rPr>
              <a:t>debilitating and inhibiting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impact</a:t>
            </a:r>
            <a:r>
              <a:rPr lang="zh-CN" altLang="en-US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(Alpert and Haber, 1960)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State and trait anxiety</a:t>
            </a:r>
            <a:r>
              <a:rPr lang="zh-CN" altLang="en-US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zh-CN" sz="2000" dirty="0">
                <a:solidFill>
                  <a:srgbClr val="000000"/>
                </a:solidFill>
                <a:latin typeface="Calibri" panose="020F0502020204030204" pitchFamily="34" charset="0"/>
              </a:rPr>
              <a:t>(Spielberger, 1983)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96C01E-33F4-B5EA-8A31-0629349C74F1}"/>
              </a:ext>
            </a:extLst>
          </p:cNvPr>
          <p:cNvSpPr txBox="1"/>
          <p:nvPr/>
        </p:nvSpPr>
        <p:spPr>
          <a:xfrm>
            <a:off x="1026184" y="3406402"/>
            <a:ext cx="5539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What is writing anxiety?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E089A4-53C6-2F52-11E0-139F31AC95B2}"/>
              </a:ext>
            </a:extLst>
          </p:cNvPr>
          <p:cNvSpPr txBox="1"/>
          <p:nvPr/>
        </p:nvSpPr>
        <p:spPr>
          <a:xfrm>
            <a:off x="368364" y="4333955"/>
            <a:ext cx="61116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A specific form of </a:t>
            </a:r>
            <a:r>
              <a:rPr lang="en-GB" sz="2000" u="sng" dirty="0">
                <a:solidFill>
                  <a:srgbClr val="000000"/>
                </a:solidFill>
                <a:latin typeface="Calibri" panose="020F0502020204030204" pitchFamily="34" charset="0"/>
              </a:rPr>
              <a:t>academic anxiety</a:t>
            </a:r>
            <a:r>
              <a:rPr lang="zh-CN" altLang="en-US" sz="2000" u="sng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altLang="zh-CN" sz="2000" dirty="0">
                <a:solidFill>
                  <a:srgbClr val="000000"/>
                </a:solidFill>
                <a:latin typeface="Calibri" panose="020F0502020204030204" pitchFamily="34" charset="0"/>
              </a:rPr>
              <a:t>(</a:t>
            </a:r>
            <a:r>
              <a:rPr lang="en-GB" altLang="zh-CN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Pajares</a:t>
            </a:r>
            <a:r>
              <a:rPr lang="en-GB" altLang="zh-CN" sz="2000" dirty="0">
                <a:solidFill>
                  <a:srgbClr val="000000"/>
                </a:solidFill>
                <a:latin typeface="Calibri" panose="020F0502020204030204" pitchFamily="34" charset="0"/>
              </a:rPr>
              <a:t>, 2003)</a:t>
            </a:r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Positive/negative feelings towards writing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 situational anxiety</a:t>
            </a:r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D38C16-E0AD-1932-27BD-79369DD78696}"/>
              </a:ext>
            </a:extLst>
          </p:cNvPr>
          <p:cNvSpPr txBox="1"/>
          <p:nvPr/>
        </p:nvSpPr>
        <p:spPr>
          <a:xfrm>
            <a:off x="1144382" y="5521980"/>
            <a:ext cx="40965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N" sz="3600" b="1" dirty="0">
                <a:solidFill>
                  <a:srgbClr val="FF0000"/>
                </a:solidFill>
              </a:rPr>
              <a:t>W</a:t>
            </a:r>
            <a:r>
              <a:rPr lang="en-GB" sz="3600" b="1" dirty="0">
                <a:solidFill>
                  <a:srgbClr val="FF0000"/>
                </a:solidFill>
              </a:rPr>
              <a:t>h</a:t>
            </a:r>
            <a:r>
              <a:rPr lang="en-CN" sz="3600" b="1" dirty="0">
                <a:solidFill>
                  <a:srgbClr val="FF0000"/>
                </a:solidFill>
              </a:rPr>
              <a:t>y it is important?</a:t>
            </a:r>
          </a:p>
        </p:txBody>
      </p:sp>
    </p:spTree>
    <p:extLst>
      <p:ext uri="{BB962C8B-B14F-4D97-AF65-F5344CB8AC3E}">
        <p14:creationId xmlns:p14="http://schemas.microsoft.com/office/powerpoint/2010/main" val="382675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29" grpId="0" animBg="1"/>
      <p:bldP spid="30" grpId="0" animBg="1"/>
      <p:bldP spid="4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BD29A9C-8A92-493D-B6B8-25EFEBFE8BAA}"/>
              </a:ext>
            </a:extLst>
          </p:cNvPr>
          <p:cNvSpPr txBox="1"/>
          <p:nvPr/>
        </p:nvSpPr>
        <p:spPr>
          <a:xfrm>
            <a:off x="1227481" y="283664"/>
            <a:ext cx="4950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Anxiety issue among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C75B65A-48F5-4274-BD61-3C9E0AD59D35}"/>
              </a:ext>
            </a:extLst>
          </p:cNvPr>
          <p:cNvSpPr txBox="1"/>
          <p:nvPr/>
        </p:nvSpPr>
        <p:spPr>
          <a:xfrm>
            <a:off x="5738284" y="300703"/>
            <a:ext cx="40767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doctoral students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7B974D5-1066-4970-BC54-FFF38A678E9A}"/>
              </a:ext>
            </a:extLst>
          </p:cNvPr>
          <p:cNvCxnSpPr/>
          <p:nvPr/>
        </p:nvCxnSpPr>
        <p:spPr>
          <a:xfrm>
            <a:off x="6711063" y="4068661"/>
            <a:ext cx="3103926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D477ED0-FBE8-F6F0-2219-13C0D8D6918C}"/>
              </a:ext>
            </a:extLst>
          </p:cNvPr>
          <p:cNvSpPr txBox="1"/>
          <p:nvPr/>
        </p:nvSpPr>
        <p:spPr>
          <a:xfrm>
            <a:off x="563443" y="1062725"/>
            <a:ext cx="721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Cambria" panose="02040503050406030204" pitchFamily="18" charset="0"/>
              </a:rPr>
              <a:t>Table: The </a:t>
            </a:r>
            <a:r>
              <a:rPr lang="en-GB" b="0" i="0" u="none" strike="noStrike" dirty="0">
                <a:solidFill>
                  <a:schemeClr val="accent1"/>
                </a:solidFill>
                <a:effectLst/>
                <a:latin typeface="Cambria" panose="02040503050406030204" pitchFamily="18" charset="0"/>
              </a:rPr>
              <a:t>prevalence of any anxiety 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Cambria" panose="02040503050406030204" pitchFamily="18" charset="0"/>
              </a:rPr>
              <a:t>among graduates through the year.</a:t>
            </a:r>
            <a:endParaRPr lang="en-CN" dirty="0"/>
          </a:p>
        </p:txBody>
      </p:sp>
      <p:sp>
        <p:nvSpPr>
          <p:cNvPr id="6" name="Google Shape;1292;p31">
            <a:extLst>
              <a:ext uri="{FF2B5EF4-FFF2-40B4-BE49-F238E27FC236}">
                <a16:creationId xmlns:a16="http://schemas.microsoft.com/office/drawing/2014/main" id="{3B86D0B1-8334-C763-A43E-6D123A9C860F}"/>
              </a:ext>
            </a:extLst>
          </p:cNvPr>
          <p:cNvSpPr txBox="1">
            <a:spLocks/>
          </p:cNvSpPr>
          <p:nvPr/>
        </p:nvSpPr>
        <p:spPr>
          <a:xfrm>
            <a:off x="1541204" y="639870"/>
            <a:ext cx="6532181" cy="262243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800" dirty="0">
                <a:latin typeface="Cambria" panose="02040503050406030204" pitchFamily="18" charset="0"/>
              </a:rPr>
              <a:t>Data: 12 countries + 39,669 graduate students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800" dirty="0">
                <a:latin typeface="Cambria" panose="02040503050406030204" pitchFamily="18" charset="0"/>
              </a:rPr>
              <a:t>           50 studies from 2005-2021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en-US" sz="1800" dirty="0">
              <a:latin typeface="Cambria" panose="020405030504060302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E57C7CC-B35B-BD59-7231-35073F7D15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55" y="2258537"/>
            <a:ext cx="6350000" cy="337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B1EFB4D-AF52-BD95-CF7B-3EACD0AA54E7}"/>
              </a:ext>
            </a:extLst>
          </p:cNvPr>
          <p:cNvSpPr/>
          <p:nvPr/>
        </p:nvSpPr>
        <p:spPr>
          <a:xfrm>
            <a:off x="6882015" y="1432057"/>
            <a:ext cx="4580182" cy="5033137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7E1FC5-4081-0B3D-FA68-C05FD90D06DE}"/>
              </a:ext>
            </a:extLst>
          </p:cNvPr>
          <p:cNvSpPr txBox="1"/>
          <p:nvPr/>
        </p:nvSpPr>
        <p:spPr>
          <a:xfrm>
            <a:off x="7067962" y="1437171"/>
            <a:ext cx="439423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0000"/>
            <a:r>
              <a:rPr lang="en-US" sz="2400" dirty="0">
                <a:solidFill>
                  <a:schemeClr val="bg1"/>
                </a:solidFill>
              </a:rPr>
              <a:t>Meta-analysis results </a:t>
            </a:r>
          </a:p>
          <a:p>
            <a:pPr marL="450000"/>
            <a:r>
              <a:rPr lang="en-US" sz="2400" dirty="0">
                <a:solidFill>
                  <a:schemeClr val="bg1"/>
                </a:solidFill>
              </a:rPr>
              <a:t>(Chi, Cheng and Zhang, 2023)</a:t>
            </a:r>
          </a:p>
          <a:p>
            <a:pPr marL="450000"/>
            <a:endParaRPr lang="en-US" sz="2400" dirty="0">
              <a:solidFill>
                <a:schemeClr val="bg1"/>
              </a:solidFill>
            </a:endParaRPr>
          </a:p>
          <a:p>
            <a:pPr marL="4500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Higher</a:t>
            </a:r>
            <a:r>
              <a:rPr lang="en-US" sz="2400" dirty="0">
                <a:solidFill>
                  <a:schemeClr val="bg1"/>
                </a:solidFill>
              </a:rPr>
              <a:t> anxiety prevalence</a:t>
            </a:r>
          </a:p>
          <a:p>
            <a:pPr marL="4500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34.3%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of doctoral students </a:t>
            </a:r>
          </a:p>
          <a:p>
            <a:pPr marL="107100"/>
            <a:r>
              <a:rPr lang="en-US" sz="2400" dirty="0">
                <a:solidFill>
                  <a:schemeClr val="bg1"/>
                </a:solidFill>
              </a:rPr>
              <a:t>     suffered from anxiety</a:t>
            </a:r>
          </a:p>
          <a:p>
            <a:pPr marL="107100"/>
            <a:endParaRPr lang="en-US" sz="2400" dirty="0">
              <a:solidFill>
                <a:schemeClr val="bg1"/>
              </a:solidFill>
              <a:latin typeface="-webkit-standard"/>
            </a:endParaRPr>
          </a:p>
          <a:p>
            <a:pPr marL="107100" algn="ctr"/>
            <a:r>
              <a:rPr lang="en-US" sz="2400" dirty="0">
                <a:solidFill>
                  <a:schemeClr val="bg1"/>
                </a:solidFill>
                <a:latin typeface="-webkit-standard"/>
              </a:rPr>
              <a:t>  Anxiety to academic anxiety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       (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Ahmed </a:t>
            </a:r>
            <a:r>
              <a:rPr lang="en-GB" sz="2400" b="0" i="1" u="none" strike="noStrike" dirty="0">
                <a:solidFill>
                  <a:schemeClr val="bg1"/>
                </a:solidFill>
                <a:effectLst/>
              </a:rPr>
              <a:t>et al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, 2023)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A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median prevalence rate of around </a:t>
            </a: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32% 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of </a:t>
            </a: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academic anxiety 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among college students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CN" sz="2400" dirty="0"/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1D6CE224-09A0-4745-54B0-7895FB5E3B53}"/>
              </a:ext>
            </a:extLst>
          </p:cNvPr>
          <p:cNvSpPr/>
          <p:nvPr/>
        </p:nvSpPr>
        <p:spPr>
          <a:xfrm rot="5400000">
            <a:off x="6819112" y="3577234"/>
            <a:ext cx="719882" cy="48050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1750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占位符 2">
            <a:extLst>
              <a:ext uri="{FF2B5EF4-FFF2-40B4-BE49-F238E27FC236}">
                <a16:creationId xmlns:a16="http://schemas.microsoft.com/office/drawing/2014/main" id="{2B530162-E78E-4E6F-8561-DB8CCA9E450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1" r="31231"/>
          <a:stretch>
            <a:fillRect/>
          </a:stretch>
        </p:blipFill>
        <p:spPr>
          <a:xfrm>
            <a:off x="846836" y="768590"/>
            <a:ext cx="3217863" cy="5715000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A44BA8-0717-4C4A-9CAE-35715514C644}"/>
              </a:ext>
            </a:extLst>
          </p:cNvPr>
          <p:cNvSpPr/>
          <p:nvPr/>
        </p:nvSpPr>
        <p:spPr>
          <a:xfrm>
            <a:off x="4639794" y="2962481"/>
            <a:ext cx="1199308" cy="1175693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A06955-0827-4433-8A7C-1A94891B5022}"/>
              </a:ext>
            </a:extLst>
          </p:cNvPr>
          <p:cNvSpPr/>
          <p:nvPr/>
        </p:nvSpPr>
        <p:spPr>
          <a:xfrm>
            <a:off x="4678735" y="4872228"/>
            <a:ext cx="1199308" cy="1057925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48">
            <a:extLst>
              <a:ext uri="{FF2B5EF4-FFF2-40B4-BE49-F238E27FC236}">
                <a16:creationId xmlns:a16="http://schemas.microsoft.com/office/drawing/2014/main" id="{A9E41BDC-6C96-436C-A795-017F03CAEF27}"/>
              </a:ext>
            </a:extLst>
          </p:cNvPr>
          <p:cNvSpPr>
            <a:spLocks noEditPoints="1"/>
          </p:cNvSpPr>
          <p:nvPr/>
        </p:nvSpPr>
        <p:spPr bwMode="auto">
          <a:xfrm>
            <a:off x="5084633" y="495908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12">
            <a:extLst>
              <a:ext uri="{FF2B5EF4-FFF2-40B4-BE49-F238E27FC236}">
                <a16:creationId xmlns:a16="http://schemas.microsoft.com/office/drawing/2014/main" id="{6750948C-7D12-4F84-973C-DBE07358D89F}"/>
              </a:ext>
            </a:extLst>
          </p:cNvPr>
          <p:cNvSpPr>
            <a:spLocks noEditPoints="1"/>
          </p:cNvSpPr>
          <p:nvPr/>
        </p:nvSpPr>
        <p:spPr bwMode="auto">
          <a:xfrm>
            <a:off x="5084633" y="317326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8DE8A4-7F11-4953-96A2-C863D4E9320D}"/>
              </a:ext>
            </a:extLst>
          </p:cNvPr>
          <p:cNvSpPr/>
          <p:nvPr/>
        </p:nvSpPr>
        <p:spPr>
          <a:xfrm>
            <a:off x="4639794" y="1174641"/>
            <a:ext cx="1199308" cy="1175693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508464F5-E7B3-4BFB-B696-15EC1CEAF83A}"/>
              </a:ext>
            </a:extLst>
          </p:cNvPr>
          <p:cNvSpPr>
            <a:spLocks noEditPoints="1"/>
          </p:cNvSpPr>
          <p:nvPr/>
        </p:nvSpPr>
        <p:spPr bwMode="auto">
          <a:xfrm>
            <a:off x="5073906" y="136279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8A851B-BE59-4574-BACD-C5E22D4FD494}"/>
              </a:ext>
            </a:extLst>
          </p:cNvPr>
          <p:cNvSpPr txBox="1"/>
          <p:nvPr/>
        </p:nvSpPr>
        <p:spPr>
          <a:xfrm flipH="1">
            <a:off x="4699410" y="1643652"/>
            <a:ext cx="1008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Policy context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0F96E3-A3EB-4B40-824F-9BFDDAA2887F}"/>
              </a:ext>
            </a:extLst>
          </p:cNvPr>
          <p:cNvSpPr/>
          <p:nvPr/>
        </p:nvSpPr>
        <p:spPr>
          <a:xfrm>
            <a:off x="209989" y="3409766"/>
            <a:ext cx="1378099" cy="31656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C18072-7E27-4C87-A6BC-102C76F92EDA}"/>
              </a:ext>
            </a:extLst>
          </p:cNvPr>
          <p:cNvSpPr/>
          <p:nvPr/>
        </p:nvSpPr>
        <p:spPr>
          <a:xfrm>
            <a:off x="338627" y="4313765"/>
            <a:ext cx="101641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Cultures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1879038-A780-4B01-AC1C-3693D868485B}"/>
              </a:ext>
            </a:extLst>
          </p:cNvPr>
          <p:cNvSpPr/>
          <p:nvPr/>
        </p:nvSpPr>
        <p:spPr>
          <a:xfrm>
            <a:off x="343719" y="3636959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Writing anxiety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9891B0-2D62-4785-BDC5-BEE8E2073682}"/>
              </a:ext>
            </a:extLst>
          </p:cNvPr>
          <p:cNvSpPr txBox="1"/>
          <p:nvPr/>
        </p:nvSpPr>
        <p:spPr>
          <a:xfrm>
            <a:off x="570804" y="183815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Context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8BD497-EDBD-D2A4-D40B-DF3B733528B4}"/>
              </a:ext>
            </a:extLst>
          </p:cNvPr>
          <p:cNvSpPr txBox="1"/>
          <p:nvPr/>
        </p:nvSpPr>
        <p:spPr>
          <a:xfrm flipH="1">
            <a:off x="4588851" y="3409766"/>
            <a:ext cx="1250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Current challenges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9FA74A3-6FA7-EDB9-405C-D6A518299512}"/>
              </a:ext>
            </a:extLst>
          </p:cNvPr>
          <p:cNvSpPr txBox="1"/>
          <p:nvPr/>
        </p:nvSpPr>
        <p:spPr>
          <a:xfrm flipH="1">
            <a:off x="4567816" y="5291534"/>
            <a:ext cx="14211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Significance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1917819-896C-4615-2E98-B4E2470F1508}"/>
              </a:ext>
            </a:extLst>
          </p:cNvPr>
          <p:cNvSpPr txBox="1"/>
          <p:nvPr/>
        </p:nvSpPr>
        <p:spPr>
          <a:xfrm>
            <a:off x="6018520" y="1058876"/>
            <a:ext cx="609824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UK Government Initiatives to improve </a:t>
            </a:r>
            <a:r>
              <a:rPr lang="en-GB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w</a:t>
            </a:r>
            <a:r>
              <a:rPr lang="en-GB" b="1" dirty="0">
                <a:solidFill>
                  <a:srgbClr val="FF0000"/>
                </a:solidFill>
              </a:rPr>
              <a:t>ell-being</a:t>
            </a:r>
            <a:r>
              <a:rPr lang="en-GB" dirty="0"/>
              <a:t> in Higher Education Policy (Dodd </a:t>
            </a:r>
            <a:r>
              <a:rPr lang="en-GB" i="1" dirty="0"/>
              <a:t>et al.</a:t>
            </a:r>
            <a:r>
              <a:rPr lang="en-GB" dirty="0"/>
              <a:t>, 2021)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A Healthier Wales </a:t>
            </a:r>
            <a:r>
              <a:rPr lang="en-GB" dirty="0"/>
              <a:t>from the </a:t>
            </a:r>
            <a:r>
              <a:rPr lang="en-GB" i="1" dirty="0"/>
              <a:t>Well-being of Wales </a:t>
            </a:r>
            <a:r>
              <a:rPr lang="en-GB" dirty="0"/>
              <a:t>(2023): caring people’s physical and mental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>
                <a:solidFill>
                  <a:srgbClr val="FF0000"/>
                </a:solidFill>
              </a:rPr>
              <a:t>University</a:t>
            </a:r>
            <a:r>
              <a:rPr lang="en-GB" dirty="0"/>
              <a:t> in Wales: provide well-being support, including academic support, mental health resources, etc.</a:t>
            </a:r>
            <a:endParaRPr lang="en-CN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2D7140E-2D32-9603-4B16-8F8B955226FF}"/>
              </a:ext>
            </a:extLst>
          </p:cNvPr>
          <p:cNvSpPr txBox="1"/>
          <p:nvPr/>
        </p:nvSpPr>
        <p:spPr>
          <a:xfrm>
            <a:off x="6018520" y="2962481"/>
            <a:ext cx="60982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anxiety prevalence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Students’ mental health awareness</a:t>
            </a:r>
            <a:r>
              <a:rPr lang="zh-CN" altLang="en-US" dirty="0"/>
              <a:t> 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Anxiety across cultures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Doctoral students: face both academic and social stress</a:t>
            </a:r>
            <a:endParaRPr lang="en-CN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86A6DDC-B730-8128-3D48-0F42807C73E8}"/>
              </a:ext>
            </a:extLst>
          </p:cNvPr>
          <p:cNvSpPr txBox="1"/>
          <p:nvPr/>
        </p:nvSpPr>
        <p:spPr>
          <a:xfrm>
            <a:off x="6093760" y="4452265"/>
            <a:ext cx="609824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Academic exploration</a:t>
            </a:r>
          </a:p>
          <a:p>
            <a:r>
              <a:rPr lang="en-GB" dirty="0"/>
              <a:t>Writing anxiety across cultures</a:t>
            </a:r>
          </a:p>
          <a:p>
            <a:r>
              <a:rPr lang="en-GB" dirty="0"/>
              <a:t>Qualitative inquiry: a nuanced and deep understanding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Educational practice</a:t>
            </a:r>
          </a:p>
          <a:p>
            <a:r>
              <a:rPr lang="en-GB" dirty="0"/>
              <a:t>Educational practitioners: better educational strategies and materials, and student support system</a:t>
            </a:r>
          </a:p>
          <a:p>
            <a:r>
              <a:rPr lang="en-GB" dirty="0"/>
              <a:t>Students: well-being and self-efficacy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E086042-826C-8AF7-E259-3B061F748D51}"/>
              </a:ext>
            </a:extLst>
          </p:cNvPr>
          <p:cNvSpPr/>
          <p:nvPr/>
        </p:nvSpPr>
        <p:spPr>
          <a:xfrm>
            <a:off x="381590" y="4959082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Policy making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8B710B-08AD-4600-123D-B21E93546C86}"/>
              </a:ext>
            </a:extLst>
          </p:cNvPr>
          <p:cNvSpPr/>
          <p:nvPr/>
        </p:nvSpPr>
        <p:spPr>
          <a:xfrm>
            <a:off x="381589" y="5713505"/>
            <a:ext cx="10175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Educators, families and students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806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BD29A9C-8A92-493D-B6B8-25EFEBFE8BAA}"/>
              </a:ext>
            </a:extLst>
          </p:cNvPr>
          <p:cNvSpPr txBox="1"/>
          <p:nvPr/>
        </p:nvSpPr>
        <p:spPr>
          <a:xfrm>
            <a:off x="402855" y="414228"/>
            <a:ext cx="4950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Writing anxiety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C75B65A-48F5-4274-BD61-3C9E0AD59D35}"/>
              </a:ext>
            </a:extLst>
          </p:cNvPr>
          <p:cNvSpPr txBox="1"/>
          <p:nvPr/>
        </p:nvSpPr>
        <p:spPr>
          <a:xfrm>
            <a:off x="3736966" y="440559"/>
            <a:ext cx="84550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among Chinese PG students in the UK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7B974D5-1066-4970-BC54-FFF38A678E9A}"/>
              </a:ext>
            </a:extLst>
          </p:cNvPr>
          <p:cNvCxnSpPr/>
          <p:nvPr/>
        </p:nvCxnSpPr>
        <p:spPr>
          <a:xfrm>
            <a:off x="6711063" y="4068661"/>
            <a:ext cx="3103926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FB1EFB4D-AF52-BD95-CF7B-3EACD0AA54E7}"/>
              </a:ext>
            </a:extLst>
          </p:cNvPr>
          <p:cNvSpPr/>
          <p:nvPr/>
        </p:nvSpPr>
        <p:spPr>
          <a:xfrm>
            <a:off x="701023" y="1290636"/>
            <a:ext cx="10712807" cy="887540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477ED0-FBE8-F6F0-2219-13C0D8D6918C}"/>
              </a:ext>
            </a:extLst>
          </p:cNvPr>
          <p:cNvSpPr txBox="1"/>
          <p:nvPr/>
        </p:nvSpPr>
        <p:spPr>
          <a:xfrm>
            <a:off x="701021" y="1356906"/>
            <a:ext cx="114138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Issue 1: </a:t>
            </a:r>
            <a:r>
              <a:rPr lang="en-US" sz="2400" b="0" i="0" u="none" strike="noStrike" dirty="0">
                <a:solidFill>
                  <a:srgbClr val="FF0000"/>
                </a:solidFill>
                <a:effectLst/>
                <a:latin typeface="-webkit-standard"/>
              </a:rPr>
              <a:t>Academic writing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: demanding and challenging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(Martinez, Kock and Cass, 2011).</a:t>
            </a:r>
            <a:endParaRPr lang="en-US" sz="2400" dirty="0">
              <a:solidFill>
                <a:schemeClr val="bg1"/>
              </a:solidFill>
              <a:latin typeface="-webkit-standard"/>
            </a:endParaRPr>
          </a:p>
          <a:p>
            <a:pPr algn="l"/>
            <a:r>
              <a:rPr lang="en-US" sz="2400" dirty="0">
                <a:solidFill>
                  <a:schemeClr val="bg1"/>
                </a:solidFill>
                <a:latin typeface="-webkit-standard"/>
              </a:rPr>
              <a:t>Ideas </a:t>
            </a:r>
            <a:r>
              <a:rPr lang="en-US" sz="2400" dirty="0" err="1">
                <a:solidFill>
                  <a:schemeClr val="bg1"/>
                </a:solidFill>
                <a:latin typeface="-webkit-standard"/>
              </a:rPr>
              <a:t>o</a:t>
            </a:r>
            <a:r>
              <a:rPr lang="en-US" sz="2400" b="0" i="0" u="none" strike="noStrike" dirty="0" err="1">
                <a:solidFill>
                  <a:schemeClr val="bg1"/>
                </a:solidFill>
                <a:effectLst/>
                <a:latin typeface="-webkit-standard"/>
              </a:rPr>
              <a:t>rganisation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; logic; coherence; critical understanding </a:t>
            </a:r>
            <a:r>
              <a:rPr lang="en-US" altLang="zh-CN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–</a:t>
            </a:r>
            <a:r>
              <a:rPr lang="zh-CN" alt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</a:t>
            </a:r>
            <a:r>
              <a:rPr lang="en-US" altLang="zh-CN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feel overwhelmed 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-webkit-standard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C203E5-81F5-9CE9-FEA1-9785EC6B39DA}"/>
              </a:ext>
            </a:extLst>
          </p:cNvPr>
          <p:cNvSpPr/>
          <p:nvPr/>
        </p:nvSpPr>
        <p:spPr>
          <a:xfrm>
            <a:off x="701022" y="2443478"/>
            <a:ext cx="10712808" cy="17800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D108E3-E719-F3F7-B28B-3E6DD05EC031}"/>
              </a:ext>
            </a:extLst>
          </p:cNvPr>
          <p:cNvSpPr/>
          <p:nvPr/>
        </p:nvSpPr>
        <p:spPr>
          <a:xfrm>
            <a:off x="701020" y="4612084"/>
            <a:ext cx="10712809" cy="1981472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3741F2B1-B92F-E3FE-338E-FC27199048FC}"/>
              </a:ext>
            </a:extLst>
          </p:cNvPr>
          <p:cNvSpPr/>
          <p:nvPr/>
        </p:nvSpPr>
        <p:spPr>
          <a:xfrm rot="5400000">
            <a:off x="10625814" y="2151861"/>
            <a:ext cx="695603" cy="45950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8BE85C-C04E-0F69-3010-1D441EB67E8D}"/>
              </a:ext>
            </a:extLst>
          </p:cNvPr>
          <p:cNvSpPr txBox="1"/>
          <p:nvPr/>
        </p:nvSpPr>
        <p:spPr>
          <a:xfrm>
            <a:off x="701020" y="4612083"/>
            <a:ext cx="1047034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Issue3: Writing anxiety among </a:t>
            </a: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doctoral students</a:t>
            </a:r>
            <a:r>
              <a:rPr lang="zh-CN" alt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(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Huerta </a:t>
            </a:r>
            <a:r>
              <a:rPr lang="en-GB" sz="2400" b="0" i="1" u="none" strike="noStrike" dirty="0">
                <a:solidFill>
                  <a:schemeClr val="bg1"/>
                </a:solidFill>
                <a:effectLst/>
              </a:rPr>
              <a:t>et al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., 2017</a:t>
            </a:r>
            <a:r>
              <a:rPr lang="en-GB" sz="24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)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A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cademic pressure: time compression; academic stresses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Critical period: w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ork intensification, career uncertainty, and job-prospect insecurity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Imaginative educational outcomes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br>
              <a:rPr lang="en-US" sz="2400" dirty="0">
                <a:solidFill>
                  <a:schemeClr val="bg1"/>
                </a:solidFill>
              </a:rPr>
            </a:b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292DB6-BF81-5008-EDC0-3417C18ED9C1}"/>
              </a:ext>
            </a:extLst>
          </p:cNvPr>
          <p:cNvSpPr txBox="1"/>
          <p:nvPr/>
        </p:nvSpPr>
        <p:spPr>
          <a:xfrm>
            <a:off x="701021" y="2576443"/>
            <a:ext cx="107128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Issue 2: </a:t>
            </a:r>
            <a:r>
              <a:rPr lang="en-US" sz="2400" b="1" i="0" u="none" strike="noStrike" dirty="0">
                <a:solidFill>
                  <a:schemeClr val="bg1"/>
                </a:solidFill>
                <a:effectLst/>
                <a:latin typeface="-webkit-standard"/>
              </a:rPr>
              <a:t>International students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: additional cultural challenges </a:t>
            </a:r>
            <a:r>
              <a:rPr lang="zh-CN" alt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(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Lin </a:t>
            </a:r>
            <a:r>
              <a:rPr lang="en-GB" sz="2400" b="0" i="1" u="none" strike="noStrike" dirty="0">
                <a:solidFill>
                  <a:schemeClr val="bg1"/>
                </a:solidFill>
                <a:effectLst/>
              </a:rPr>
              <a:t>et al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., 2022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)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 High levels of anxiety and depression among Chinese international students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u="sng" dirty="0">
                <a:solidFill>
                  <a:schemeClr val="bg1"/>
                </a:solidFill>
                <a:latin typeface="-webkit-standard"/>
              </a:rPr>
              <a:t>C</a:t>
            </a:r>
            <a:r>
              <a:rPr lang="en-US" sz="2400" b="0" i="0" u="sng" strike="noStrike" dirty="0">
                <a:solidFill>
                  <a:schemeClr val="bg1"/>
                </a:solidFill>
                <a:effectLst/>
                <a:latin typeface="-webkit-standard"/>
              </a:rPr>
              <a:t>ultural differences, language barriers, and learning challenges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 contributed to their mental health issues. 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1D6CE224-09A0-4745-54B0-7895FB5E3B53}"/>
              </a:ext>
            </a:extLst>
          </p:cNvPr>
          <p:cNvSpPr/>
          <p:nvPr/>
        </p:nvSpPr>
        <p:spPr>
          <a:xfrm rot="5400000">
            <a:off x="10593812" y="4276916"/>
            <a:ext cx="695604" cy="45950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3229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 animBg="1"/>
      <p:bldP spid="7" grpId="0"/>
      <p:bldP spid="2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占位符 2">
            <a:extLst>
              <a:ext uri="{FF2B5EF4-FFF2-40B4-BE49-F238E27FC236}">
                <a16:creationId xmlns:a16="http://schemas.microsoft.com/office/drawing/2014/main" id="{2B530162-E78E-4E6F-8561-DB8CCA9E450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1" r="31231"/>
          <a:stretch>
            <a:fillRect/>
          </a:stretch>
        </p:blipFill>
        <p:spPr>
          <a:xfrm>
            <a:off x="1370350" y="434017"/>
            <a:ext cx="3217863" cy="5715000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A44BA8-0717-4C4A-9CAE-35715514C644}"/>
              </a:ext>
            </a:extLst>
          </p:cNvPr>
          <p:cNvSpPr/>
          <p:nvPr/>
        </p:nvSpPr>
        <p:spPr>
          <a:xfrm>
            <a:off x="5131321" y="296248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DFD791-48BF-4341-8887-2898C17E0DF1}"/>
              </a:ext>
            </a:extLst>
          </p:cNvPr>
          <p:cNvSpPr txBox="1"/>
          <p:nvPr/>
        </p:nvSpPr>
        <p:spPr>
          <a:xfrm flipH="1">
            <a:off x="5094205" y="3402935"/>
            <a:ext cx="1008120" cy="29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Personal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A06955-0827-4433-8A7C-1A94891B5022}"/>
              </a:ext>
            </a:extLst>
          </p:cNvPr>
          <p:cNvSpPr/>
          <p:nvPr/>
        </p:nvSpPr>
        <p:spPr>
          <a:xfrm>
            <a:off x="5131321" y="4749474"/>
            <a:ext cx="933887" cy="93388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95250D-4F81-4EC0-9924-B2F734181DFC}"/>
              </a:ext>
            </a:extLst>
          </p:cNvPr>
          <p:cNvSpPr txBox="1"/>
          <p:nvPr/>
        </p:nvSpPr>
        <p:spPr>
          <a:xfrm flipH="1">
            <a:off x="5094205" y="5189927"/>
            <a:ext cx="1008120" cy="29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Awareness</a:t>
            </a:r>
          </a:p>
        </p:txBody>
      </p:sp>
      <p:sp>
        <p:nvSpPr>
          <p:cNvPr id="9" name="Freeform 48">
            <a:extLst>
              <a:ext uri="{FF2B5EF4-FFF2-40B4-BE49-F238E27FC236}">
                <a16:creationId xmlns:a16="http://schemas.microsoft.com/office/drawing/2014/main" id="{A9E41BDC-6C96-436C-A795-017F03CAEF27}"/>
              </a:ext>
            </a:extLst>
          </p:cNvPr>
          <p:cNvSpPr>
            <a:spLocks noEditPoints="1"/>
          </p:cNvSpPr>
          <p:nvPr/>
        </p:nvSpPr>
        <p:spPr bwMode="auto">
          <a:xfrm>
            <a:off x="5479428" y="495908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12">
            <a:extLst>
              <a:ext uri="{FF2B5EF4-FFF2-40B4-BE49-F238E27FC236}">
                <a16:creationId xmlns:a16="http://schemas.microsoft.com/office/drawing/2014/main" id="{6750948C-7D12-4F84-973C-DBE07358D89F}"/>
              </a:ext>
            </a:extLst>
          </p:cNvPr>
          <p:cNvSpPr>
            <a:spLocks noEditPoints="1"/>
          </p:cNvSpPr>
          <p:nvPr/>
        </p:nvSpPr>
        <p:spPr bwMode="auto">
          <a:xfrm>
            <a:off x="5479428" y="317326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8DE8A4-7F11-4953-96A2-C863D4E9320D}"/>
              </a:ext>
            </a:extLst>
          </p:cNvPr>
          <p:cNvSpPr/>
          <p:nvPr/>
        </p:nvSpPr>
        <p:spPr>
          <a:xfrm>
            <a:off x="5131321" y="117464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508464F5-E7B3-4BFB-B696-15EC1CEAF83A}"/>
              </a:ext>
            </a:extLst>
          </p:cNvPr>
          <p:cNvSpPr>
            <a:spLocks noEditPoints="1"/>
          </p:cNvSpPr>
          <p:nvPr/>
        </p:nvSpPr>
        <p:spPr bwMode="auto">
          <a:xfrm>
            <a:off x="5468701" y="136279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8A851B-BE59-4574-BACD-C5E22D4FD494}"/>
              </a:ext>
            </a:extLst>
          </p:cNvPr>
          <p:cNvSpPr txBox="1"/>
          <p:nvPr/>
        </p:nvSpPr>
        <p:spPr>
          <a:xfrm flipH="1">
            <a:off x="5094205" y="1615095"/>
            <a:ext cx="1008120" cy="29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Academic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0F96E3-A3EB-4B40-824F-9BFDDAA2887F}"/>
              </a:ext>
            </a:extLst>
          </p:cNvPr>
          <p:cNvSpPr/>
          <p:nvPr/>
        </p:nvSpPr>
        <p:spPr>
          <a:xfrm>
            <a:off x="3212446" y="2962482"/>
            <a:ext cx="1378099" cy="31656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800D6D2-46EB-47E2-BD22-0793FB2ADEE9}"/>
              </a:ext>
            </a:extLst>
          </p:cNvPr>
          <p:cNvSpPr/>
          <p:nvPr/>
        </p:nvSpPr>
        <p:spPr>
          <a:xfrm>
            <a:off x="3340434" y="3639252"/>
            <a:ext cx="1016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Academic</a:t>
            </a:r>
            <a:r>
              <a:rPr lang="id-ID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background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C18072-7E27-4C87-A6BC-102C76F92EDA}"/>
              </a:ext>
            </a:extLst>
          </p:cNvPr>
          <p:cNvSpPr/>
          <p:nvPr/>
        </p:nvSpPr>
        <p:spPr>
          <a:xfrm>
            <a:off x="3339333" y="4500052"/>
            <a:ext cx="10164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Cultural</a:t>
            </a:r>
            <a:r>
              <a:rPr lang="id-ID" sz="1200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d-ID" sz="12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background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1879038-A780-4B01-AC1C-3693D868485B}"/>
              </a:ext>
            </a:extLst>
          </p:cNvPr>
          <p:cNvSpPr/>
          <p:nvPr/>
        </p:nvSpPr>
        <p:spPr>
          <a:xfrm>
            <a:off x="3339333" y="5360853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Personal interest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9891B0-2D62-4785-BDC5-BEE8E2073682}"/>
              </a:ext>
            </a:extLst>
          </p:cNvPr>
          <p:cNvSpPr txBox="1"/>
          <p:nvPr/>
        </p:nvSpPr>
        <p:spPr>
          <a:xfrm>
            <a:off x="574994" y="571829"/>
            <a:ext cx="39162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Researcher positionality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FB07E5-F43D-CFD8-D278-DFC535EF0C46}"/>
              </a:ext>
            </a:extLst>
          </p:cNvPr>
          <p:cNvSpPr txBox="1"/>
          <p:nvPr/>
        </p:nvSpPr>
        <p:spPr>
          <a:xfrm>
            <a:off x="6139441" y="1174642"/>
            <a:ext cx="61116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Methodological skills: knowledge acquisition and academic writing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education experiences in the Chinese and UK’s context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482BE5-7386-35E0-EA7C-C68161339287}"/>
              </a:ext>
            </a:extLst>
          </p:cNvPr>
          <p:cNvSpPr txBox="1"/>
          <p:nvPr/>
        </p:nvSpPr>
        <p:spPr>
          <a:xfrm>
            <a:off x="6250745" y="2891667"/>
            <a:ext cx="611168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experiences of meeting and coping with writing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Interests in the anxiety field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2D71C3-A0E8-B151-33A8-ED2BBAAC6C5B}"/>
              </a:ext>
            </a:extLst>
          </p:cNvPr>
          <p:cNvSpPr txBox="1"/>
          <p:nvPr/>
        </p:nvSpPr>
        <p:spPr>
          <a:xfrm>
            <a:off x="6233193" y="4730884"/>
            <a:ext cx="57391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Regularly verify her interpretations with the participants to increase trustworthiness </a:t>
            </a:r>
          </a:p>
        </p:txBody>
      </p:sp>
    </p:spTree>
    <p:extLst>
      <p:ext uri="{BB962C8B-B14F-4D97-AF65-F5344CB8AC3E}">
        <p14:creationId xmlns:p14="http://schemas.microsoft.com/office/powerpoint/2010/main" val="290959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0C85710-E99E-8263-F83C-8CEFD26FB1E2}"/>
              </a:ext>
            </a:extLst>
          </p:cNvPr>
          <p:cNvSpPr/>
          <p:nvPr/>
        </p:nvSpPr>
        <p:spPr>
          <a:xfrm>
            <a:off x="2661623" y="5014022"/>
            <a:ext cx="6274376" cy="1382355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4A3603-8476-4909-864E-D806DBB589DF}"/>
              </a:ext>
            </a:extLst>
          </p:cNvPr>
          <p:cNvSpPr/>
          <p:nvPr/>
        </p:nvSpPr>
        <p:spPr>
          <a:xfrm>
            <a:off x="1504409" y="1347343"/>
            <a:ext cx="10125936" cy="2608209"/>
          </a:xfrm>
          <a:prstGeom prst="rect">
            <a:avLst/>
          </a:prstGeom>
          <a:solidFill>
            <a:srgbClr val="234272"/>
          </a:solidFill>
          <a:ln w="3810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Raleway" panose="020B0503030101060003" pitchFamily="34" charset="0"/>
              </a:rPr>
              <a:t> 	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C5A06B-76D1-4BD5-BF6C-CBF18136B036}"/>
              </a:ext>
            </a:extLst>
          </p:cNvPr>
          <p:cNvSpPr/>
          <p:nvPr/>
        </p:nvSpPr>
        <p:spPr>
          <a:xfrm>
            <a:off x="4239249" y="1511304"/>
            <a:ext cx="2632451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2. Theory of </a:t>
            </a:r>
          </a:p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writing anxiety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9231AE-D4A1-4441-9ED5-D2887692787D}"/>
              </a:ext>
            </a:extLst>
          </p:cNvPr>
          <p:cNvSpPr/>
          <p:nvPr/>
        </p:nvSpPr>
        <p:spPr>
          <a:xfrm>
            <a:off x="1664386" y="1677341"/>
            <a:ext cx="215636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1. Definitions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2CD3E6E-E571-447D-827A-6A981EA33AC4}"/>
              </a:ext>
            </a:extLst>
          </p:cNvPr>
          <p:cNvSpPr/>
          <p:nvPr/>
        </p:nvSpPr>
        <p:spPr>
          <a:xfrm>
            <a:off x="1624958" y="2651094"/>
            <a:ext cx="2281394" cy="10348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1.1 Anxiety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1.2 Writing anxiety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1.3 Writing self-efficacy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AA0FD5-CC18-4161-98E4-DAFC36B85C4D}"/>
              </a:ext>
            </a:extLst>
          </p:cNvPr>
          <p:cNvSpPr/>
          <p:nvPr/>
        </p:nvSpPr>
        <p:spPr>
          <a:xfrm>
            <a:off x="6846572" y="1465319"/>
            <a:ext cx="430967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3. Writing anxiety </a:t>
            </a:r>
          </a:p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among  Chinese doctoral students in Wales</a:t>
            </a:r>
          </a:p>
          <a:p>
            <a:pPr algn="ctr" defTabSz="1450904"/>
            <a:endParaRPr lang="en-US" sz="2400" b="1" dirty="0">
              <a:solidFill>
                <a:schemeClr val="bg1"/>
              </a:solidFill>
              <a:latin typeface="Poppins" panose="00000500000000000000" pitchFamily="50" charset="0"/>
              <a:ea typeface="Roboto Slab" pitchFamily="2" charset="0"/>
              <a:cs typeface="Poppins" panose="00000500000000000000" pitchFamily="50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5406AB2-930B-4050-8214-0C089E47FE3E}"/>
              </a:ext>
            </a:extLst>
          </p:cNvPr>
          <p:cNvCxnSpPr>
            <a:cxnSpLocks/>
          </p:cNvCxnSpPr>
          <p:nvPr/>
        </p:nvCxnSpPr>
        <p:spPr>
          <a:xfrm>
            <a:off x="4026900" y="1213779"/>
            <a:ext cx="0" cy="274177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BD3EF33-5842-47FD-9964-20A45D3E44DA}"/>
              </a:ext>
            </a:extLst>
          </p:cNvPr>
          <p:cNvSpPr txBox="1"/>
          <p:nvPr/>
        </p:nvSpPr>
        <p:spPr>
          <a:xfrm>
            <a:off x="884047" y="554017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Literature review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B5435-AEB9-5DF8-8B76-6E34ACAE3CA3}"/>
              </a:ext>
            </a:extLst>
          </p:cNvPr>
          <p:cNvSpPr/>
          <p:nvPr/>
        </p:nvSpPr>
        <p:spPr>
          <a:xfrm>
            <a:off x="4209612" y="2663233"/>
            <a:ext cx="2521844" cy="10348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2.1 Factors and influences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2.2 Measures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2.3 Coping strategies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724AFC-19F6-2E16-7C43-B9AE15ED6252}"/>
              </a:ext>
            </a:extLst>
          </p:cNvPr>
          <p:cNvSpPr/>
          <p:nvPr/>
        </p:nvSpPr>
        <p:spPr>
          <a:xfrm>
            <a:off x="7107522" y="2679112"/>
            <a:ext cx="4188967" cy="71173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3.1 Writing anxiety among doctoral students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3.2 Writing anxiety across cultures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18DC4EE-9068-BE5F-3B3F-94B7166A391D}"/>
              </a:ext>
            </a:extLst>
          </p:cNvPr>
          <p:cNvCxnSpPr>
            <a:cxnSpLocks/>
          </p:cNvCxnSpPr>
          <p:nvPr/>
        </p:nvCxnSpPr>
        <p:spPr>
          <a:xfrm>
            <a:off x="6879692" y="1213779"/>
            <a:ext cx="0" cy="274177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7E4D6F96-69B3-9484-C30D-C04C97230C3D}"/>
              </a:ext>
            </a:extLst>
          </p:cNvPr>
          <p:cNvSpPr txBox="1"/>
          <p:nvPr/>
        </p:nvSpPr>
        <p:spPr>
          <a:xfrm>
            <a:off x="2661623" y="5182556"/>
            <a:ext cx="60982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quantitative studies with a lack of qualitative in-depth exploration (</a:t>
            </a:r>
            <a:r>
              <a:rPr lang="en-GB" dirty="0" err="1"/>
              <a:t>Yanti</a:t>
            </a:r>
            <a:r>
              <a:rPr lang="en-GB" dirty="0"/>
              <a:t> and </a:t>
            </a:r>
            <a:r>
              <a:rPr lang="en-GB" dirty="0" err="1"/>
              <a:t>Hidayati</a:t>
            </a:r>
            <a:r>
              <a:rPr lang="en-GB" dirty="0"/>
              <a:t>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specifically group of first-year doctoral students (</a:t>
            </a:r>
            <a:r>
              <a:rPr lang="en-GB" dirty="0" err="1"/>
              <a:t>Yanxia</a:t>
            </a:r>
            <a:r>
              <a:rPr lang="en-GB" dirty="0"/>
              <a:t>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8" name="Down Arrow 27">
            <a:extLst>
              <a:ext uri="{FF2B5EF4-FFF2-40B4-BE49-F238E27FC236}">
                <a16:creationId xmlns:a16="http://schemas.microsoft.com/office/drawing/2014/main" id="{B4DC9465-8999-DCFD-FBDB-09D830CC4640}"/>
              </a:ext>
            </a:extLst>
          </p:cNvPr>
          <p:cNvSpPr/>
          <p:nvPr/>
        </p:nvSpPr>
        <p:spPr>
          <a:xfrm>
            <a:off x="793185" y="3390845"/>
            <a:ext cx="497917" cy="72162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4D038C4-6086-9EB9-9085-6FCDA8F5213D}"/>
              </a:ext>
            </a:extLst>
          </p:cNvPr>
          <p:cNvSpPr txBox="1"/>
          <p:nvPr/>
        </p:nvSpPr>
        <p:spPr>
          <a:xfrm>
            <a:off x="793185" y="4327150"/>
            <a:ext cx="76361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Identified research gap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671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8F7F82A-CD07-45B1-8CAC-990A7359AD0E}"/>
              </a:ext>
            </a:extLst>
          </p:cNvPr>
          <p:cNvSpPr/>
          <p:nvPr/>
        </p:nvSpPr>
        <p:spPr>
          <a:xfrm>
            <a:off x="754512" y="596459"/>
            <a:ext cx="4313247" cy="1021659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3" name="图片占位符 2">
            <a:extLst>
              <a:ext uri="{FF2B5EF4-FFF2-40B4-BE49-F238E27FC236}">
                <a16:creationId xmlns:a16="http://schemas.microsoft.com/office/drawing/2014/main" id="{732D86FA-9807-4AC3-B909-AC0E2755A8F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" b="561"/>
          <a:stretch>
            <a:fillRect/>
          </a:stretch>
        </p:blipFill>
        <p:spPr>
          <a:xfrm>
            <a:off x="477042" y="1933891"/>
            <a:ext cx="5096993" cy="3358955"/>
          </a:xfr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BEF690C5-FDE2-4303-A33E-6D6D60C87B7B}"/>
              </a:ext>
            </a:extLst>
          </p:cNvPr>
          <p:cNvSpPr/>
          <p:nvPr/>
        </p:nvSpPr>
        <p:spPr>
          <a:xfrm>
            <a:off x="5119142" y="4680047"/>
            <a:ext cx="7323229" cy="1995255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374BAC7-8965-4CEE-9004-CB29B08DB8E6}"/>
              </a:ext>
            </a:extLst>
          </p:cNvPr>
          <p:cNvCxnSpPr>
            <a:cxnSpLocks/>
          </p:cNvCxnSpPr>
          <p:nvPr/>
        </p:nvCxnSpPr>
        <p:spPr>
          <a:xfrm>
            <a:off x="6239118" y="2358420"/>
            <a:ext cx="4749100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FB802506-D3A6-41F8-BC9D-FA9BA9A4A929}"/>
              </a:ext>
            </a:extLst>
          </p:cNvPr>
          <p:cNvSpPr txBox="1"/>
          <p:nvPr/>
        </p:nvSpPr>
        <p:spPr>
          <a:xfrm flipH="1">
            <a:off x="5378478" y="4955948"/>
            <a:ext cx="1502350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ea typeface="Lato" panose="020F0502020204030203" pitchFamily="34" charset="0"/>
                <a:cs typeface="Poppins Light" panose="00000400000000000000" pitchFamily="50" charset="0"/>
              </a:rPr>
              <a:t>Procedure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028D6B3-0E3D-467A-910C-A1147AFF79A4}"/>
              </a:ext>
            </a:extLst>
          </p:cNvPr>
          <p:cNvSpPr txBox="1"/>
          <p:nvPr/>
        </p:nvSpPr>
        <p:spPr>
          <a:xfrm>
            <a:off x="-101152" y="814900"/>
            <a:ext cx="5096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b="1" dirty="0">
                <a:solidFill>
                  <a:schemeClr val="bg1"/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About the research</a:t>
            </a:r>
            <a:endParaRPr lang="id-ID" sz="3200" b="1" dirty="0">
              <a:solidFill>
                <a:schemeClr val="bg1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D44CBC2-EDA3-4A03-A721-0569CFBED2E3}"/>
              </a:ext>
            </a:extLst>
          </p:cNvPr>
          <p:cNvSpPr/>
          <p:nvPr/>
        </p:nvSpPr>
        <p:spPr>
          <a:xfrm>
            <a:off x="5099655" y="2934854"/>
            <a:ext cx="727518" cy="590222"/>
          </a:xfrm>
          <a:prstGeom prst="rect">
            <a:avLst/>
          </a:prstGeom>
          <a:solidFill>
            <a:srgbClr val="7F7F7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BDF97D6-37FE-4CBB-818F-B5E3097EF55A}"/>
              </a:ext>
            </a:extLst>
          </p:cNvPr>
          <p:cNvCxnSpPr>
            <a:cxnSpLocks/>
          </p:cNvCxnSpPr>
          <p:nvPr/>
        </p:nvCxnSpPr>
        <p:spPr>
          <a:xfrm>
            <a:off x="5286011" y="3229965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8E5C6A4-2FE2-532F-02DE-0947B2DE6111}"/>
              </a:ext>
            </a:extLst>
          </p:cNvPr>
          <p:cNvSpPr txBox="1"/>
          <p:nvPr/>
        </p:nvSpPr>
        <p:spPr>
          <a:xfrm>
            <a:off x="6080311" y="1331786"/>
            <a:ext cx="611168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Research objectives</a:t>
            </a:r>
          </a:p>
          <a:p>
            <a:r>
              <a:rPr lang="en-GB" dirty="0"/>
              <a:t> To explore how Chinese 1</a:t>
            </a:r>
            <a:r>
              <a:rPr lang="en-GB" baseline="30000" dirty="0"/>
              <a:t>st</a:t>
            </a:r>
            <a:r>
              <a:rPr lang="en-GB" dirty="0"/>
              <a:t> year doctoral students in Wales understand and react to writing anxiety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786CAE-BEF6-C7EF-5214-022DDF1AAC04}"/>
              </a:ext>
            </a:extLst>
          </p:cNvPr>
          <p:cNvSpPr txBox="1"/>
          <p:nvPr/>
        </p:nvSpPr>
        <p:spPr>
          <a:xfrm>
            <a:off x="6080311" y="2500063"/>
            <a:ext cx="611168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1"/>
                </a:solidFill>
              </a:rPr>
              <a:t>Research questions (RQ):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RQ1: What factors do Chinese first-year doctoral students perceive as contributing to their writing anxiety during academic writing tasks?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RQ2: How do Chinese international first-year doctoral students cope with their writing anxiety?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17545-229A-BA81-5B9B-94B226EEBAD2}"/>
              </a:ext>
            </a:extLst>
          </p:cNvPr>
          <p:cNvSpPr txBox="1"/>
          <p:nvPr/>
        </p:nvSpPr>
        <p:spPr>
          <a:xfrm flipH="1">
            <a:off x="5378478" y="5662736"/>
            <a:ext cx="2516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Questionnaires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3D1425C-9DD1-B8FC-0BE6-0009DD4918E5}"/>
              </a:ext>
            </a:extLst>
          </p:cNvPr>
          <p:cNvCxnSpPr>
            <a:cxnSpLocks/>
          </p:cNvCxnSpPr>
          <p:nvPr/>
        </p:nvCxnSpPr>
        <p:spPr>
          <a:xfrm>
            <a:off x="7195291" y="5855636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17EFE9D-F69C-50BB-A020-F53EA25FFF24}"/>
              </a:ext>
            </a:extLst>
          </p:cNvPr>
          <p:cNvSpPr txBox="1"/>
          <p:nvPr/>
        </p:nvSpPr>
        <p:spPr>
          <a:xfrm flipH="1">
            <a:off x="7785613" y="5662736"/>
            <a:ext cx="2516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Interviews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1686BAC-8CB3-8B6E-1BB8-D4BB58E5A68C}"/>
              </a:ext>
            </a:extLst>
          </p:cNvPr>
          <p:cNvCxnSpPr>
            <a:cxnSpLocks/>
          </p:cNvCxnSpPr>
          <p:nvPr/>
        </p:nvCxnSpPr>
        <p:spPr>
          <a:xfrm>
            <a:off x="9136155" y="5855636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1366BB2-AE06-0753-4044-A5768033DC4D}"/>
              </a:ext>
            </a:extLst>
          </p:cNvPr>
          <p:cNvSpPr txBox="1"/>
          <p:nvPr/>
        </p:nvSpPr>
        <p:spPr>
          <a:xfrm flipH="1">
            <a:off x="9737250" y="5677674"/>
            <a:ext cx="2516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981534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93606D28-E145-4FB6-8C63-EC2E4D2A68DD}"/>
              </a:ext>
            </a:extLst>
          </p:cNvPr>
          <p:cNvSpPr txBox="1"/>
          <p:nvPr/>
        </p:nvSpPr>
        <p:spPr>
          <a:xfrm>
            <a:off x="837660" y="500665"/>
            <a:ext cx="5479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M</a:t>
            </a:r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ethodology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61A4D4B-A89A-4F11-8CD0-4FB4515B834E}"/>
              </a:ext>
            </a:extLst>
          </p:cNvPr>
          <p:cNvSpPr/>
          <p:nvPr/>
        </p:nvSpPr>
        <p:spPr>
          <a:xfrm>
            <a:off x="869942" y="1474317"/>
            <a:ext cx="2804105" cy="584771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8E1C492-5FC7-4DF9-A293-3AC78E4FE9CF}"/>
              </a:ext>
            </a:extLst>
          </p:cNvPr>
          <p:cNvSpPr txBox="1"/>
          <p:nvPr/>
        </p:nvSpPr>
        <p:spPr>
          <a:xfrm>
            <a:off x="837660" y="1585104"/>
            <a:ext cx="2553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  <a:latin typeface="Abadi" panose="020F0502020204030204" pitchFamily="34" charset="0"/>
                <a:cs typeface="Abadi" panose="020F0502020204030204" pitchFamily="34" charset="0"/>
              </a:rPr>
              <a:t>Philosophical stances</a:t>
            </a:r>
            <a:endParaRPr lang="en-ID" b="1" dirty="0">
              <a:solidFill>
                <a:schemeClr val="bg1"/>
              </a:solidFill>
              <a:latin typeface="Abadi" panose="020F0502020204030204" pitchFamily="34" charset="0"/>
              <a:cs typeface="Abad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2DD5FB-EAC2-ACF5-A1B4-22E42F10ED37}"/>
              </a:ext>
            </a:extLst>
          </p:cNvPr>
          <p:cNvSpPr txBox="1"/>
          <p:nvPr/>
        </p:nvSpPr>
        <p:spPr>
          <a:xfrm>
            <a:off x="3423925" y="1068915"/>
            <a:ext cx="6111688" cy="14296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0000">
              <a:lnSpc>
                <a:spcPct val="150000"/>
              </a:lnSpc>
            </a:pPr>
            <a:r>
              <a:rPr lang="en-GB" sz="2000" dirty="0"/>
              <a:t>Ontology: relativism</a:t>
            </a:r>
          </a:p>
          <a:p>
            <a:pPr marL="450000">
              <a:lnSpc>
                <a:spcPct val="150000"/>
              </a:lnSpc>
            </a:pPr>
            <a:r>
              <a:rPr lang="en-GB" sz="2000" dirty="0"/>
              <a:t>Epistemology: constructivism</a:t>
            </a:r>
          </a:p>
          <a:p>
            <a:pPr marL="450000">
              <a:lnSpc>
                <a:spcPct val="150000"/>
              </a:lnSpc>
            </a:pPr>
            <a:r>
              <a:rPr lang="en-GB" sz="2000" dirty="0"/>
              <a:t>Paradigm: interpretivism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8613F-6E35-C011-9BBF-4B7BF89EF995}"/>
              </a:ext>
            </a:extLst>
          </p:cNvPr>
          <p:cNvSpPr/>
          <p:nvPr/>
        </p:nvSpPr>
        <p:spPr>
          <a:xfrm>
            <a:off x="869942" y="2739837"/>
            <a:ext cx="2804105" cy="584771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F91453-6C3D-DCEF-0A20-627D14793E10}"/>
              </a:ext>
            </a:extLst>
          </p:cNvPr>
          <p:cNvSpPr txBox="1"/>
          <p:nvPr/>
        </p:nvSpPr>
        <p:spPr>
          <a:xfrm>
            <a:off x="761640" y="2857830"/>
            <a:ext cx="29124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  <a:latin typeface="Abadi" panose="020F0502020204030204" pitchFamily="34" charset="0"/>
                <a:cs typeface="Abadi" panose="020F0502020204030204" pitchFamily="34" charset="0"/>
              </a:rPr>
              <a:t>Qualitative methodology</a:t>
            </a:r>
            <a:endParaRPr lang="en-ID" b="1" dirty="0">
              <a:solidFill>
                <a:schemeClr val="bg1"/>
              </a:solidFill>
              <a:latin typeface="Abadi" panose="020F0502020204030204" pitchFamily="34" charset="0"/>
              <a:cs typeface="Abad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4E1EE0-E86A-790B-A356-C56088FE0218}"/>
              </a:ext>
            </a:extLst>
          </p:cNvPr>
          <p:cNvSpPr txBox="1"/>
          <p:nvPr/>
        </p:nvSpPr>
        <p:spPr>
          <a:xfrm>
            <a:off x="618203" y="3401931"/>
            <a:ext cx="611168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A</a:t>
            </a:r>
            <a:r>
              <a:rPr lang="en-GB" sz="2000" b="0" i="0" u="none" strike="noStrike" dirty="0">
                <a:effectLst/>
                <a:latin typeface="Aptos" panose="020B0004020202020204" pitchFamily="34" charset="0"/>
              </a:rPr>
              <a:t> phenomenological method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Students’ unique perspectives and lived experiences of writing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Researcher positionality: insider in data negotiation and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Pros: A deep understanding in rich and detailed narratives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Cons: Researcher bias</a:t>
            </a:r>
          </a:p>
        </p:txBody>
      </p:sp>
      <p:pic>
        <p:nvPicPr>
          <p:cNvPr id="15" name="图片占位符 6">
            <a:extLst>
              <a:ext uri="{FF2B5EF4-FFF2-40B4-BE49-F238E27FC236}">
                <a16:creationId xmlns:a16="http://schemas.microsoft.com/office/drawing/2014/main" id="{21C54931-D044-925A-6D50-DBA8574C7DA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1" r="14311"/>
          <a:stretch>
            <a:fillRect/>
          </a:stretch>
        </p:blipFill>
        <p:spPr>
          <a:xfrm>
            <a:off x="7197314" y="1164882"/>
            <a:ext cx="4415441" cy="4124559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3A19D5-0890-5507-38B2-0728611754C4}"/>
              </a:ext>
            </a:extLst>
          </p:cNvPr>
          <p:cNvSpPr txBox="1"/>
          <p:nvPr/>
        </p:nvSpPr>
        <p:spPr>
          <a:xfrm>
            <a:off x="3782349" y="2857830"/>
            <a:ext cx="6100548" cy="391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(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Creswell, 2014)</a:t>
            </a:r>
            <a:endParaRPr lang="en-GB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880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0E845BF-81D5-4EEA-AAC3-64982B7A4D8B}"/>
              </a:ext>
            </a:extLst>
          </p:cNvPr>
          <p:cNvSpPr/>
          <p:nvPr/>
        </p:nvSpPr>
        <p:spPr>
          <a:xfrm>
            <a:off x="5517808" y="1689027"/>
            <a:ext cx="1352258" cy="4015627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dirty="0"/>
              <a:t>Writing Anxiety</a:t>
            </a:r>
          </a:p>
          <a:p>
            <a:pPr algn="ctr"/>
            <a:r>
              <a:rPr lang="en-ID" dirty="0"/>
              <a:t>(WA)</a:t>
            </a:r>
          </a:p>
          <a:p>
            <a:pPr algn="ctr"/>
            <a:endParaRPr lang="en-ID" dirty="0"/>
          </a:p>
          <a:p>
            <a:pPr algn="ctr"/>
            <a:r>
              <a:rPr lang="en-ID" dirty="0"/>
              <a:t>Factors</a:t>
            </a:r>
          </a:p>
          <a:p>
            <a:pPr algn="ctr"/>
            <a:endParaRPr lang="en-ID" dirty="0"/>
          </a:p>
          <a:p>
            <a:pPr algn="ctr"/>
            <a:r>
              <a:rPr lang="en-ID" dirty="0"/>
              <a:t>Coping strategies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826C82B-53F5-4E40-964B-E615B070070A}"/>
              </a:ext>
            </a:extLst>
          </p:cNvPr>
          <p:cNvSpPr txBox="1"/>
          <p:nvPr/>
        </p:nvSpPr>
        <p:spPr>
          <a:xfrm>
            <a:off x="855413" y="931002"/>
            <a:ext cx="4845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Chosen methods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01E0E7-CBA3-860C-806F-E045437ED7FF}"/>
              </a:ext>
            </a:extLst>
          </p:cNvPr>
          <p:cNvSpPr txBox="1"/>
          <p:nvPr/>
        </p:nvSpPr>
        <p:spPr>
          <a:xfrm>
            <a:off x="635957" y="1842915"/>
            <a:ext cx="4582689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1. Questionnaire </a:t>
            </a:r>
          </a:p>
          <a:p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Leedy</a:t>
            </a:r>
            <a:r>
              <a:rPr lang="en-GB" sz="1800" kern="100" dirty="0"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, Ormrod and Johnson, 2014</a:t>
            </a:r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chemeClr val="accent1"/>
              </a:solidFill>
            </a:endParaRPr>
          </a:p>
          <a:p>
            <a:r>
              <a:rPr lang="en-GB" sz="2000" b="1" dirty="0"/>
              <a:t>Why</a:t>
            </a:r>
            <a:r>
              <a:rPr lang="en-GB" sz="2000" dirty="0"/>
              <a:t>: to understand the interviewees’ </a:t>
            </a:r>
          </a:p>
          <a:p>
            <a:r>
              <a:rPr lang="en-GB" sz="2000" dirty="0"/>
              <a:t>overall writing anxiety score and specific dimension  </a:t>
            </a:r>
          </a:p>
          <a:p>
            <a:r>
              <a:rPr lang="en-GB" sz="2000" b="1" dirty="0"/>
              <a:t>Measure</a:t>
            </a:r>
            <a:r>
              <a:rPr lang="en-GB" sz="2000" dirty="0"/>
              <a:t>: Foreign Language Writing Anxiety Scale (FLWAS) (Cheng, 2004)</a:t>
            </a:r>
          </a:p>
          <a:p>
            <a:r>
              <a:rPr lang="en-GB" sz="2000" b="1" dirty="0"/>
              <a:t>Pros</a:t>
            </a:r>
            <a:r>
              <a:rPr lang="en-GB" sz="2000" dirty="0"/>
              <a:t>: Numerical data to uncover overall trends</a:t>
            </a:r>
          </a:p>
          <a:p>
            <a:r>
              <a:rPr lang="en-GB" sz="2000" b="1" dirty="0"/>
              <a:t>Cons</a:t>
            </a:r>
            <a:r>
              <a:rPr lang="en-GB" sz="2000" dirty="0"/>
              <a:t>: Fixed questions and scales could not fully capture nuanced explanations</a:t>
            </a:r>
          </a:p>
          <a:p>
            <a:r>
              <a:rPr lang="en-GB" sz="2000" b="1" dirty="0"/>
              <a:t>Solution</a:t>
            </a:r>
            <a:r>
              <a:rPr lang="en-GB" sz="2000" dirty="0"/>
              <a:t>: In-depth qualitative inquiry is followed</a:t>
            </a:r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FE8E8D-D13A-7A14-0A1E-6989AEF1DCDF}"/>
              </a:ext>
            </a:extLst>
          </p:cNvPr>
          <p:cNvSpPr txBox="1"/>
          <p:nvPr/>
        </p:nvSpPr>
        <p:spPr>
          <a:xfrm>
            <a:off x="7268970" y="1203850"/>
            <a:ext cx="4337672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2. Interviews  </a:t>
            </a:r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Chenail</a:t>
            </a:r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, 2011</a:t>
            </a:r>
            <a:r>
              <a:rPr lang="en-GB" kern="100" dirty="0">
                <a:ea typeface="等线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endParaRPr lang="en-GB" sz="2000" b="1" dirty="0">
              <a:solidFill>
                <a:schemeClr val="accent1"/>
              </a:solidFill>
            </a:endParaRPr>
          </a:p>
          <a:p>
            <a:r>
              <a:rPr lang="en-GB" sz="2000" b="1" dirty="0"/>
              <a:t>Why</a:t>
            </a:r>
            <a:r>
              <a:rPr lang="en-GB" sz="2000" dirty="0"/>
              <a:t>: to </a:t>
            </a:r>
            <a:r>
              <a:rPr lang="en-GB" sz="2000" u="sng" dirty="0"/>
              <a:t>gain deeper insight </a:t>
            </a:r>
            <a:r>
              <a:rPr lang="en-GB" sz="2000" dirty="0"/>
              <a:t>into learners’ perspectives regarding contributing factors and coping strategies when facing writing anxiety</a:t>
            </a:r>
          </a:p>
          <a:p>
            <a:r>
              <a:rPr lang="en-GB" sz="2000" b="1" dirty="0"/>
              <a:t>Form</a:t>
            </a:r>
            <a:r>
              <a:rPr lang="en-GB" sz="2000" dirty="0"/>
              <a:t>: face-to-face and semi-structured</a:t>
            </a:r>
          </a:p>
          <a:p>
            <a:r>
              <a:rPr lang="en-GB" sz="2000" b="1" dirty="0"/>
              <a:t>Pros</a:t>
            </a:r>
            <a:r>
              <a:rPr lang="en-GB" sz="2000" dirty="0"/>
              <a:t>: flexibility with enough structures, encouraging open-ended responses</a:t>
            </a:r>
          </a:p>
          <a:p>
            <a:r>
              <a:rPr lang="en-GB" sz="2000" b="1" dirty="0"/>
              <a:t>Cons</a:t>
            </a:r>
            <a:r>
              <a:rPr lang="en-GB" sz="2000" dirty="0"/>
              <a:t>: Subjectivity impacts data collection and analysis; Familiarity with the participants</a:t>
            </a:r>
          </a:p>
          <a:p>
            <a:r>
              <a:rPr lang="en-GB" sz="2000" b="1" dirty="0"/>
              <a:t>Solution: </a:t>
            </a:r>
            <a:r>
              <a:rPr lang="en-GB" sz="2000" dirty="0"/>
              <a:t>Awareness of Researcher positionality and conduct a pilot research</a:t>
            </a:r>
            <a:r>
              <a:rPr lang="zh-CN" altLang="en-US" sz="2000" dirty="0"/>
              <a:t> </a:t>
            </a:r>
            <a:endParaRPr lang="en-GB" sz="2000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5292E08-1429-A32C-8697-1B8E8632DDE4}"/>
              </a:ext>
            </a:extLst>
          </p:cNvPr>
          <p:cNvCxnSpPr>
            <a:cxnSpLocks/>
          </p:cNvCxnSpPr>
          <p:nvPr/>
        </p:nvCxnSpPr>
        <p:spPr>
          <a:xfrm>
            <a:off x="5916712" y="2139000"/>
            <a:ext cx="496270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671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9826C82B-53F5-4E40-964B-E615B070070A}"/>
              </a:ext>
            </a:extLst>
          </p:cNvPr>
          <p:cNvSpPr txBox="1"/>
          <p:nvPr/>
        </p:nvSpPr>
        <p:spPr>
          <a:xfrm>
            <a:off x="891989" y="538450"/>
            <a:ext cx="4845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Sequence 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20CA5-AC8B-7F3B-5B9C-222CEA52F8C1}"/>
              </a:ext>
            </a:extLst>
          </p:cNvPr>
          <p:cNvSpPr/>
          <p:nvPr/>
        </p:nvSpPr>
        <p:spPr>
          <a:xfrm>
            <a:off x="905748" y="1575696"/>
            <a:ext cx="8838616" cy="2059921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01CD87-331C-FE16-5B4B-2D5112352DE7}"/>
              </a:ext>
            </a:extLst>
          </p:cNvPr>
          <p:cNvSpPr txBox="1"/>
          <p:nvPr/>
        </p:nvSpPr>
        <p:spPr>
          <a:xfrm flipH="1">
            <a:off x="1170594" y="1637496"/>
            <a:ext cx="5471782" cy="515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ea typeface="Lato" panose="020F0502020204030203" pitchFamily="34" charset="0"/>
                <a:cs typeface="Poppins Light" panose="00000400000000000000" pitchFamily="50" charset="0"/>
              </a:rPr>
              <a:t>Sequence of data collection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20994B-8C33-2B9E-1D5B-D81748CC7AFC}"/>
              </a:ext>
            </a:extLst>
          </p:cNvPr>
          <p:cNvSpPr txBox="1"/>
          <p:nvPr/>
        </p:nvSpPr>
        <p:spPr>
          <a:xfrm flipH="1">
            <a:off x="1170594" y="2255214"/>
            <a:ext cx="2516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Interview 1 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doctoral students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E3BA147-A5AC-EC0F-1220-433EF8860FBE}"/>
              </a:ext>
            </a:extLst>
          </p:cNvPr>
          <p:cNvCxnSpPr>
            <a:cxnSpLocks/>
          </p:cNvCxnSpPr>
          <p:nvPr/>
        </p:nvCxnSpPr>
        <p:spPr>
          <a:xfrm>
            <a:off x="2987407" y="2381540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56E2766-9282-A1D1-2531-108DDFCFA979}"/>
              </a:ext>
            </a:extLst>
          </p:cNvPr>
          <p:cNvSpPr txBox="1"/>
          <p:nvPr/>
        </p:nvSpPr>
        <p:spPr>
          <a:xfrm flipH="1">
            <a:off x="3857774" y="2214822"/>
            <a:ext cx="2516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Feedback &amp;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check understandability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4DF1F6A-71D8-7122-F6B1-160CEC991020}"/>
              </a:ext>
            </a:extLst>
          </p:cNvPr>
          <p:cNvCxnSpPr>
            <a:cxnSpLocks/>
          </p:cNvCxnSpPr>
          <p:nvPr/>
        </p:nvCxnSpPr>
        <p:spPr>
          <a:xfrm>
            <a:off x="5940357" y="2381540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D90D2FDF-112F-361F-5348-BD6EA897D46A}"/>
              </a:ext>
            </a:extLst>
          </p:cNvPr>
          <p:cNvSpPr txBox="1"/>
          <p:nvPr/>
        </p:nvSpPr>
        <p:spPr>
          <a:xfrm flipH="1">
            <a:off x="6639370" y="2109753"/>
            <a:ext cx="2516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Refine interview guide, such as question clarity and sequence, etc.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E1FCAB-0546-04AA-DC59-D148B736D265}"/>
              </a:ext>
            </a:extLst>
          </p:cNvPr>
          <p:cNvSpPr/>
          <p:nvPr/>
        </p:nvSpPr>
        <p:spPr>
          <a:xfrm>
            <a:off x="905749" y="3947451"/>
            <a:ext cx="9006348" cy="2504518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Timeline:</a:t>
            </a:r>
          </a:p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By end of July: Complete questionnaires and initial interviews.</a:t>
            </a:r>
            <a:endParaRPr lang="en-US" sz="2400" b="0" i="0" u="none" strike="noStrike" dirty="0">
              <a:effectLst/>
              <a:latin typeface="Calibri" panose="020F050202020403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August: Begin preliminary analysis.</a:t>
            </a:r>
            <a:endParaRPr lang="en-US" sz="2400" b="0" i="0" u="none" strike="noStrike" dirty="0">
              <a:effectLst/>
              <a:latin typeface="Calibri" panose="020F050202020403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September: Complete thematic analysis and draft findings</a:t>
            </a:r>
            <a:endParaRPr lang="en-US" sz="2400" b="0" i="0" u="none" strike="noStrike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512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7FC7DAB-74F6-46EA-B8CC-A9AAB1E48773}"/>
              </a:ext>
            </a:extLst>
          </p:cNvPr>
          <p:cNvSpPr/>
          <p:nvPr/>
        </p:nvSpPr>
        <p:spPr>
          <a:xfrm>
            <a:off x="368691" y="4562006"/>
            <a:ext cx="10995340" cy="1638801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316E282-8008-4070-BB1B-42824F640768}"/>
              </a:ext>
            </a:extLst>
          </p:cNvPr>
          <p:cNvSpPr txBox="1"/>
          <p:nvPr/>
        </p:nvSpPr>
        <p:spPr>
          <a:xfrm>
            <a:off x="757085" y="473296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Sampling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AA0BC8-8FA7-4A23-A574-D994CFC72194}"/>
              </a:ext>
            </a:extLst>
          </p:cNvPr>
          <p:cNvSpPr/>
          <p:nvPr/>
        </p:nvSpPr>
        <p:spPr>
          <a:xfrm>
            <a:off x="505597" y="1117717"/>
            <a:ext cx="1416577" cy="3067397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160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535569B-4399-48FA-BAD1-B5C7E031A4C2}"/>
              </a:ext>
            </a:extLst>
          </p:cNvPr>
          <p:cNvSpPr/>
          <p:nvPr/>
        </p:nvSpPr>
        <p:spPr>
          <a:xfrm>
            <a:off x="802709" y="1371628"/>
            <a:ext cx="1016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Location</a:t>
            </a:r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  <a:endParaRPr lang="id-ID" sz="1600" b="1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6A7E9-5634-0436-C4BF-901EE1076D74}"/>
              </a:ext>
            </a:extLst>
          </p:cNvPr>
          <p:cNvSpPr txBox="1"/>
          <p:nvPr/>
        </p:nvSpPr>
        <p:spPr>
          <a:xfrm>
            <a:off x="2030582" y="2294015"/>
            <a:ext cx="611159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D0D0D"/>
                </a:solidFill>
              </a:rPr>
              <a:t>T</a:t>
            </a:r>
            <a:r>
              <a:rPr lang="en-GB" sz="2000" b="0" i="0" u="none" strike="noStrike" dirty="0">
                <a:solidFill>
                  <a:srgbClr val="0D0D0D"/>
                </a:solidFill>
                <a:effectLst/>
              </a:rPr>
              <a:t>he first-year Chinese-nationality doctoral students </a:t>
            </a:r>
          </a:p>
          <a:p>
            <a:r>
              <a:rPr lang="en-GB" sz="2000" b="0" i="0" u="none" strike="noStrike" dirty="0">
                <a:solidFill>
                  <a:srgbClr val="0D0D0D"/>
                </a:solidFill>
                <a:effectLst/>
              </a:rPr>
              <a:t>studying in a </a:t>
            </a:r>
            <a:r>
              <a:rPr lang="en-GB" sz="2000" b="0" i="0" u="none" strike="noStrike" dirty="0">
                <a:effectLst/>
              </a:rPr>
              <a:t>Welsh university from different programs.</a:t>
            </a:r>
            <a:endParaRPr lang="en-GB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1C8C75-5B82-A405-0091-70BBFCF47E80}"/>
              </a:ext>
            </a:extLst>
          </p:cNvPr>
          <p:cNvSpPr/>
          <p:nvPr/>
        </p:nvSpPr>
        <p:spPr>
          <a:xfrm>
            <a:off x="818729" y="1844756"/>
            <a:ext cx="1016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Number</a:t>
            </a:r>
            <a:r>
              <a:rPr lang="id-ID" sz="1600" b="1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5E8CDC-3AAE-DA36-BA9C-66325CD95D3C}"/>
              </a:ext>
            </a:extLst>
          </p:cNvPr>
          <p:cNvSpPr txBox="1"/>
          <p:nvPr/>
        </p:nvSpPr>
        <p:spPr>
          <a:xfrm>
            <a:off x="2027180" y="1864563"/>
            <a:ext cx="54817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6 participants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3C1B1A-3876-2BA6-1757-59BB21415A35}"/>
              </a:ext>
            </a:extLst>
          </p:cNvPr>
          <p:cNvSpPr/>
          <p:nvPr/>
        </p:nvSpPr>
        <p:spPr>
          <a:xfrm>
            <a:off x="804155" y="2365036"/>
            <a:ext cx="1016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Who</a:t>
            </a:r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?</a:t>
            </a:r>
            <a:endParaRPr lang="id-ID" sz="1600" b="1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01EB2E-1CA8-2B63-F0C8-262A9BB5F2F8}"/>
              </a:ext>
            </a:extLst>
          </p:cNvPr>
          <p:cNvSpPr/>
          <p:nvPr/>
        </p:nvSpPr>
        <p:spPr>
          <a:xfrm>
            <a:off x="756474" y="3096834"/>
            <a:ext cx="1016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Sampling </a:t>
            </a:r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methods</a:t>
            </a:r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  <a:endParaRPr lang="id-ID" sz="1600" b="1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00A2A0-4D32-C9C2-2CDA-F7645610D1CE}"/>
              </a:ext>
            </a:extLst>
          </p:cNvPr>
          <p:cNvSpPr txBox="1"/>
          <p:nvPr/>
        </p:nvSpPr>
        <p:spPr>
          <a:xfrm>
            <a:off x="2028665" y="1352726"/>
            <a:ext cx="929336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A university in Swansea, Wales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A9063E-C97C-9797-9E35-F165F8556266}"/>
              </a:ext>
            </a:extLst>
          </p:cNvPr>
          <p:cNvSpPr txBox="1"/>
          <p:nvPr/>
        </p:nvSpPr>
        <p:spPr>
          <a:xfrm>
            <a:off x="1922174" y="3006910"/>
            <a:ext cx="9293363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D0D0D"/>
                </a:solidFill>
              </a:rPr>
              <a:t>1. Convenience sampling: easily accessible and available participants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(Emerson, 2015)</a:t>
            </a:r>
            <a:endParaRPr lang="en-GB" sz="2000" dirty="0">
              <a:solidFill>
                <a:srgbClr val="0D0D0D"/>
              </a:solidFill>
            </a:endParaRPr>
          </a:p>
          <a:p>
            <a:r>
              <a:rPr lang="en-GB" sz="2000" dirty="0">
                <a:solidFill>
                  <a:srgbClr val="0D0D0D"/>
                </a:solidFill>
              </a:rPr>
              <a:t>2. Purposive sampling: specifically targeting first-year Chinese doctoral students who can provide in-depth information to the research questions </a:t>
            </a:r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Farrokhi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Mahmoudi-Hamidabad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2012).</a:t>
            </a:r>
            <a:endParaRPr lang="en-GB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rgbClr val="0D0D0D"/>
              </a:solidFill>
            </a:endParaRPr>
          </a:p>
          <a:p>
            <a:pPr marL="457200" indent="-457200">
              <a:buAutoNum type="arabicPeriod"/>
            </a:pPr>
            <a:endParaRPr lang="en-GB" sz="2000" dirty="0">
              <a:solidFill>
                <a:srgbClr val="0D0D0D"/>
              </a:solidFill>
            </a:endParaRPr>
          </a:p>
          <a:p>
            <a:endParaRPr lang="en-GB" sz="20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F819F7A-4305-4101-ADB8-B9CEDA753B78}"/>
              </a:ext>
            </a:extLst>
          </p:cNvPr>
          <p:cNvSpPr/>
          <p:nvPr/>
        </p:nvSpPr>
        <p:spPr>
          <a:xfrm>
            <a:off x="976295" y="3935969"/>
            <a:ext cx="574935" cy="624243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160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6E9F95A-6345-48A2-8ACB-8315502287DC}"/>
              </a:ext>
            </a:extLst>
          </p:cNvPr>
          <p:cNvCxnSpPr>
            <a:cxnSpLocks/>
          </p:cNvCxnSpPr>
          <p:nvPr/>
        </p:nvCxnSpPr>
        <p:spPr>
          <a:xfrm>
            <a:off x="1263763" y="4041690"/>
            <a:ext cx="0" cy="38251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65973942-7563-BD43-CD2B-7A5DE01E808C}"/>
              </a:ext>
            </a:extLst>
          </p:cNvPr>
          <p:cNvSpPr txBox="1"/>
          <p:nvPr/>
        </p:nvSpPr>
        <p:spPr>
          <a:xfrm>
            <a:off x="439696" y="4745005"/>
            <a:ext cx="9293363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0000" algn="ctr"/>
            <a:r>
              <a:rPr lang="en-GB" sz="2400" dirty="0">
                <a:solidFill>
                  <a:schemeClr val="bg1"/>
                </a:solidFill>
              </a:rPr>
              <a:t>   </a:t>
            </a:r>
            <a:r>
              <a:rPr lang="en-GB" sz="2000" b="1" dirty="0">
                <a:solidFill>
                  <a:schemeClr val="accent2"/>
                </a:solidFill>
              </a:rPr>
              <a:t>Information sheet       consent form</a:t>
            </a:r>
          </a:p>
          <a:p>
            <a:pPr marL="45000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Data collection: video recording</a:t>
            </a:r>
          </a:p>
          <a:p>
            <a:pPr marL="450000"/>
            <a:r>
              <a:rPr lang="en-GB" sz="2000" dirty="0"/>
              <a:t>To capture the communication cues, including body language and facial expressions</a:t>
            </a:r>
          </a:p>
          <a:p>
            <a:pPr marL="450000" algn="ctr"/>
            <a:endParaRPr lang="en-GB" sz="2400" dirty="0">
              <a:solidFill>
                <a:schemeClr val="bg1"/>
              </a:solidFill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2F32460-4288-6770-D033-BCA7173CDB7D}"/>
              </a:ext>
            </a:extLst>
          </p:cNvPr>
          <p:cNvCxnSpPr>
            <a:cxnSpLocks/>
          </p:cNvCxnSpPr>
          <p:nvPr/>
        </p:nvCxnSpPr>
        <p:spPr>
          <a:xfrm>
            <a:off x="5484546" y="5011619"/>
            <a:ext cx="309896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47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80D5242-5A21-4B13-B990-42CC139ABE93}"/>
              </a:ext>
            </a:extLst>
          </p:cNvPr>
          <p:cNvSpPr/>
          <p:nvPr/>
        </p:nvSpPr>
        <p:spPr>
          <a:xfrm>
            <a:off x="7749325" y="1236435"/>
            <a:ext cx="3982424" cy="470903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C716C4A-FA13-4F6E-BA0A-CFD5E9E73DDD}"/>
              </a:ext>
            </a:extLst>
          </p:cNvPr>
          <p:cNvSpPr/>
          <p:nvPr/>
        </p:nvSpPr>
        <p:spPr>
          <a:xfrm>
            <a:off x="2799011" y="1543988"/>
            <a:ext cx="4513502" cy="4093924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0AAB0EF-8511-4B53-881E-D40ED082429A}"/>
              </a:ext>
            </a:extLst>
          </p:cNvPr>
          <p:cNvSpPr/>
          <p:nvPr/>
        </p:nvSpPr>
        <p:spPr>
          <a:xfrm>
            <a:off x="19703" y="1543988"/>
            <a:ext cx="2447925" cy="4229100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99A3FD2-89E4-463D-905C-D4C9BC9717D2}"/>
              </a:ext>
            </a:extLst>
          </p:cNvPr>
          <p:cNvSpPr txBox="1"/>
          <p:nvPr/>
        </p:nvSpPr>
        <p:spPr>
          <a:xfrm flipH="1">
            <a:off x="250086" y="3130058"/>
            <a:ext cx="1698388" cy="1304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Lato" panose="020F0502020204030203" pitchFamily="34" charset="0"/>
                <a:cs typeface="Poppins" panose="00000500000000000000" pitchFamily="50" charset="0"/>
              </a:rPr>
              <a:t>Interviews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Lato" panose="020F0502020204030203" pitchFamily="34" charset="0"/>
                <a:cs typeface="Poppins" panose="00000500000000000000" pitchFamily="50" charset="0"/>
              </a:rPr>
              <a:t>in thematic analysis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9E3A249-F53B-45B9-8656-4557F3590CB1}"/>
              </a:ext>
            </a:extLst>
          </p:cNvPr>
          <p:cNvSpPr txBox="1"/>
          <p:nvPr/>
        </p:nvSpPr>
        <p:spPr>
          <a:xfrm flipH="1">
            <a:off x="208327" y="1966856"/>
            <a:ext cx="2070676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Lato" panose="020F0502020204030203" pitchFamily="34" charset="0"/>
                <a:cs typeface="Poppins" panose="00000500000000000000" pitchFamily="50" charset="0"/>
              </a:rPr>
              <a:t>Questionnaire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C81A761-5665-43A1-A050-100A77236A09}"/>
              </a:ext>
            </a:extLst>
          </p:cNvPr>
          <p:cNvSpPr txBox="1"/>
          <p:nvPr/>
        </p:nvSpPr>
        <p:spPr>
          <a:xfrm>
            <a:off x="748707" y="571395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Data analysis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FFB1387-D6E1-4459-BAFE-D9A1CD495FDD}"/>
              </a:ext>
            </a:extLst>
          </p:cNvPr>
          <p:cNvCxnSpPr/>
          <p:nvPr/>
        </p:nvCxnSpPr>
        <p:spPr>
          <a:xfrm flipH="1">
            <a:off x="10254027" y="6221747"/>
            <a:ext cx="14777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B68DAFF-6C7D-0441-70AA-F4344383DC83}"/>
              </a:ext>
            </a:extLst>
          </p:cNvPr>
          <p:cNvSpPr txBox="1"/>
          <p:nvPr/>
        </p:nvSpPr>
        <p:spPr>
          <a:xfrm>
            <a:off x="2781995" y="1829191"/>
            <a:ext cx="463594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Descriptive data in table, including each participant’s demographic information and writing anxiety score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6D2C8E-E54D-2CDC-EB2F-E785FE99B11C}"/>
              </a:ext>
            </a:extLst>
          </p:cNvPr>
          <p:cNvSpPr txBox="1"/>
          <p:nvPr/>
        </p:nvSpPr>
        <p:spPr>
          <a:xfrm>
            <a:off x="2801698" y="3016711"/>
            <a:ext cx="4924468" cy="3447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Thematic analysis</a:t>
            </a:r>
          </a:p>
          <a:p>
            <a:r>
              <a:rPr lang="en-GB" sz="2000" dirty="0"/>
              <a:t>Why?</a:t>
            </a:r>
          </a:p>
          <a:p>
            <a:r>
              <a:rPr lang="en-GB" sz="2000" dirty="0"/>
              <a:t>1. Widely-used method in qualitative research </a:t>
            </a:r>
          </a:p>
          <a:p>
            <a:r>
              <a:rPr lang="en-GB" sz="2000" dirty="0"/>
              <a:t>2. Reveal complexities and depths of data</a:t>
            </a:r>
          </a:p>
          <a:p>
            <a:r>
              <a:rPr lang="en-GB" sz="2000" dirty="0"/>
              <a:t>3. Flexibility and creativity</a:t>
            </a:r>
          </a:p>
          <a:p>
            <a:endParaRPr lang="en-GB" sz="2000" dirty="0"/>
          </a:p>
          <a:p>
            <a:r>
              <a:rPr lang="en-GB" sz="2000" dirty="0"/>
              <a:t>(Braun and Clarke, 2006)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729C5C-70CD-A9E2-B88F-0A1ED134F975}"/>
              </a:ext>
            </a:extLst>
          </p:cNvPr>
          <p:cNvSpPr txBox="1"/>
          <p:nvPr/>
        </p:nvSpPr>
        <p:spPr>
          <a:xfrm>
            <a:off x="7845099" y="1437076"/>
            <a:ext cx="3785866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Procedure</a:t>
            </a:r>
          </a:p>
          <a:p>
            <a:endParaRPr lang="en-GB" sz="2000" dirty="0"/>
          </a:p>
          <a:p>
            <a:r>
              <a:rPr lang="en-GB" sz="2000" dirty="0"/>
              <a:t>1. Familiar with data</a:t>
            </a:r>
          </a:p>
          <a:p>
            <a:r>
              <a:rPr lang="en-GB" sz="2000" dirty="0"/>
              <a:t>2. Annotate with preliminary note </a:t>
            </a:r>
          </a:p>
          <a:p>
            <a:r>
              <a:rPr lang="en-GB" sz="2000" dirty="0"/>
              <a:t>and highlight in different colours</a:t>
            </a:r>
          </a:p>
          <a:p>
            <a:r>
              <a:rPr lang="en-GB" sz="2000" dirty="0"/>
              <a:t>3. Coding to segment thematic responses</a:t>
            </a:r>
          </a:p>
          <a:p>
            <a:r>
              <a:rPr lang="en-GB" sz="2000" dirty="0"/>
              <a:t>4. Code to broader themes</a:t>
            </a:r>
          </a:p>
          <a:p>
            <a:r>
              <a:rPr lang="en-GB" sz="2000" dirty="0"/>
              <a:t>5. Keep refining and expanding</a:t>
            </a:r>
          </a:p>
          <a:p>
            <a:r>
              <a:rPr lang="en-GB" sz="2000" dirty="0"/>
              <a:t>6. Present data through themes </a:t>
            </a:r>
          </a:p>
          <a:p>
            <a:endParaRPr lang="en-GB" sz="2000" dirty="0"/>
          </a:p>
          <a:p>
            <a:r>
              <a:rPr lang="en-GB" sz="2000" dirty="0"/>
              <a:t>Note: Iterative nature; Careful and reflective application</a:t>
            </a:r>
          </a:p>
          <a:p>
            <a:r>
              <a:rPr lang="en-GB" sz="2000" dirty="0"/>
              <a:t>(Braun and Clarke, 2012)</a:t>
            </a:r>
          </a:p>
          <a:p>
            <a:endParaRPr lang="en-GB" sz="2000" dirty="0"/>
          </a:p>
          <a:p>
            <a:r>
              <a:rPr lang="en-GB" sz="2000" dirty="0"/>
              <a:t>            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457200" indent="-457200">
              <a:buAutoNum type="arabicPeriod"/>
            </a:pPr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9AA99B7-E961-0F6C-85FC-A059039E9773}"/>
              </a:ext>
            </a:extLst>
          </p:cNvPr>
          <p:cNvSpPr/>
          <p:nvPr/>
        </p:nvSpPr>
        <p:spPr>
          <a:xfrm>
            <a:off x="7014721" y="3016711"/>
            <a:ext cx="840033" cy="731146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4F931BA-350D-434A-95EF-B9468AD9F62D}"/>
              </a:ext>
            </a:extLst>
          </p:cNvPr>
          <p:cNvCxnSpPr>
            <a:cxnSpLocks/>
          </p:cNvCxnSpPr>
          <p:nvPr/>
        </p:nvCxnSpPr>
        <p:spPr>
          <a:xfrm>
            <a:off x="7278208" y="3372765"/>
            <a:ext cx="354806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516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828AA8B-B27A-41A7-B4C3-DBE59F218A51}"/>
              </a:ext>
            </a:extLst>
          </p:cNvPr>
          <p:cNvSpPr/>
          <p:nvPr/>
        </p:nvSpPr>
        <p:spPr>
          <a:xfrm>
            <a:off x="-1" y="1846167"/>
            <a:ext cx="1886857" cy="31656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90DBD00-45E6-4FFF-8B75-C1F3B7D9ED1C}"/>
              </a:ext>
            </a:extLst>
          </p:cNvPr>
          <p:cNvSpPr/>
          <p:nvPr/>
        </p:nvSpPr>
        <p:spPr>
          <a:xfrm>
            <a:off x="361682" y="2446178"/>
            <a:ext cx="1016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Video </a:t>
            </a:r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recording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E6777E-4CDB-4F88-AEE5-B564E8F377B5}"/>
              </a:ext>
            </a:extLst>
          </p:cNvPr>
          <p:cNvSpPr/>
          <p:nvPr/>
        </p:nvSpPr>
        <p:spPr>
          <a:xfrm>
            <a:off x="361682" y="3318353"/>
            <a:ext cx="12551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Ethical</a:t>
            </a:r>
            <a:r>
              <a:rPr lang="id-ID" sz="1200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d-ID" sz="12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consideration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47805B8-275E-4B8B-AC41-039EF25D8918}"/>
              </a:ext>
            </a:extLst>
          </p:cNvPr>
          <p:cNvSpPr/>
          <p:nvPr/>
        </p:nvSpPr>
        <p:spPr>
          <a:xfrm>
            <a:off x="360582" y="4086185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Data protection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A80D4FA-F7E6-4BE3-B561-28854510D08E}"/>
              </a:ext>
            </a:extLst>
          </p:cNvPr>
          <p:cNvSpPr/>
          <p:nvPr/>
        </p:nvSpPr>
        <p:spPr>
          <a:xfrm>
            <a:off x="5117967" y="6133546"/>
            <a:ext cx="127771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0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lacus nulla</a:t>
            </a:r>
            <a:endParaRPr lang="id-ID" sz="10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77A2402-C2D0-413B-B109-541769590C1C}"/>
              </a:ext>
            </a:extLst>
          </p:cNvPr>
          <p:cNvSpPr/>
          <p:nvPr/>
        </p:nvSpPr>
        <p:spPr>
          <a:xfrm>
            <a:off x="6560077" y="6133545"/>
            <a:ext cx="13456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0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netus nibh aliquet</a:t>
            </a:r>
            <a:endParaRPr lang="id-ID" sz="10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C28C2CE-50F6-4340-A08B-C71AB7160812}"/>
              </a:ext>
            </a:extLst>
          </p:cNvPr>
          <p:cNvCxnSpPr/>
          <p:nvPr/>
        </p:nvCxnSpPr>
        <p:spPr>
          <a:xfrm flipH="1">
            <a:off x="7905749" y="6306702"/>
            <a:ext cx="14777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898E83A8-30D3-4C37-811B-DB8168BF68AB}"/>
              </a:ext>
            </a:extLst>
          </p:cNvPr>
          <p:cNvSpPr txBox="1"/>
          <p:nvPr/>
        </p:nvSpPr>
        <p:spPr>
          <a:xfrm>
            <a:off x="513874" y="445596"/>
            <a:ext cx="5582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Ethic consideration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1CDC6E-D374-09AE-B7EF-28C0C9DC9274}"/>
              </a:ext>
            </a:extLst>
          </p:cNvPr>
          <p:cNvSpPr/>
          <p:nvPr/>
        </p:nvSpPr>
        <p:spPr>
          <a:xfrm>
            <a:off x="2201999" y="1138739"/>
            <a:ext cx="8972763" cy="5518915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0B411C-E585-02EA-6B42-EF9D721A2E3C}"/>
              </a:ext>
            </a:extLst>
          </p:cNvPr>
          <p:cNvSpPr txBox="1"/>
          <p:nvPr/>
        </p:nvSpPr>
        <p:spPr>
          <a:xfrm>
            <a:off x="2352235" y="1397632"/>
            <a:ext cx="8241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>
                <a:solidFill>
                  <a:schemeClr val="bg1"/>
                </a:solidFill>
              </a:rPr>
              <a:t>Ethical considerations of sensitive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Risks: negative memory or psychological discomfort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Mitigation: participants’ right to withdraw; access to mental health support services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3D64E3-2367-87E9-66CC-45FBDB9F25D4}"/>
              </a:ext>
            </a:extLst>
          </p:cNvPr>
          <p:cNvSpPr txBox="1"/>
          <p:nvPr/>
        </p:nvSpPr>
        <p:spPr>
          <a:xfrm>
            <a:off x="2352235" y="2745862"/>
            <a:ext cx="808688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>
                <a:solidFill>
                  <a:schemeClr val="bg1"/>
                </a:solidFill>
              </a:rPr>
              <a:t>Ethical considerations of data protection-comply with relevant laws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Anonymity: pseudonyms to prevent participant identification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Confidentiality: only the researcher and supervisor have access to pseudonymised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Stored on encrypted devices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B1ED56-F135-2E37-2BF3-DFBD1ACA070C}"/>
              </a:ext>
            </a:extLst>
          </p:cNvPr>
          <p:cNvSpPr txBox="1"/>
          <p:nvPr/>
        </p:nvSpPr>
        <p:spPr>
          <a:xfrm>
            <a:off x="2352235" y="4500576"/>
            <a:ext cx="867193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u="sng" dirty="0">
                <a:solidFill>
                  <a:schemeClr val="bg1"/>
                </a:solidFill>
              </a:rPr>
              <a:t>Potential impact on interviewing researcher’s colleague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Right to withdraw at any stage of the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Before: negotiate the scope of interview; start with warm-up chatting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During: Participants’ autonomy to skip questions or stop interviews; regular check-ins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After: debriefing to discuss experiences and address concerns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8330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0F2269-06BC-44B2-B17B-C09F2AADF4F5}"/>
              </a:ext>
            </a:extLst>
          </p:cNvPr>
          <p:cNvSpPr txBox="1"/>
          <p:nvPr/>
        </p:nvSpPr>
        <p:spPr>
          <a:xfrm>
            <a:off x="708142" y="375064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2306448</a:t>
            </a:r>
          </a:p>
        </p:txBody>
      </p:sp>
      <p:pic>
        <p:nvPicPr>
          <p:cNvPr id="6" name="Picture 5" descr="A diagram of a research method&#10;&#10;Description automatically generated">
            <a:extLst>
              <a:ext uri="{FF2B5EF4-FFF2-40B4-BE49-F238E27FC236}">
                <a16:creationId xmlns:a16="http://schemas.microsoft.com/office/drawing/2014/main" id="{0263B02F-4307-AE58-731C-BF6B81C41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3196" y="-80866"/>
            <a:ext cx="7602594" cy="6938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2366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0899B69-8AD4-4459-8489-403DD8F55967}"/>
              </a:ext>
            </a:extLst>
          </p:cNvPr>
          <p:cNvSpPr/>
          <p:nvPr/>
        </p:nvSpPr>
        <p:spPr>
          <a:xfrm>
            <a:off x="4531218" y="3627298"/>
            <a:ext cx="3543533" cy="172111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646F3A-FB55-4D5E-A062-7CF66EB8E658}"/>
              </a:ext>
            </a:extLst>
          </p:cNvPr>
          <p:cNvSpPr/>
          <p:nvPr/>
        </p:nvSpPr>
        <p:spPr>
          <a:xfrm>
            <a:off x="1003300" y="3627298"/>
            <a:ext cx="5092700" cy="172111"/>
          </a:xfrm>
          <a:prstGeom prst="rect">
            <a:avLst/>
          </a:prstGeom>
          <a:solidFill>
            <a:srgbClr val="234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E02AACC-C6C9-45F3-A894-D51842E210EF}"/>
              </a:ext>
            </a:extLst>
          </p:cNvPr>
          <p:cNvSpPr/>
          <p:nvPr/>
        </p:nvSpPr>
        <p:spPr>
          <a:xfrm>
            <a:off x="7391316" y="3627298"/>
            <a:ext cx="3543533" cy="172111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C3299A-1BBB-4132-9C76-A0D80363F52E}"/>
              </a:ext>
            </a:extLst>
          </p:cNvPr>
          <p:cNvSpPr txBox="1"/>
          <p:nvPr/>
        </p:nvSpPr>
        <p:spPr>
          <a:xfrm>
            <a:off x="574994" y="184558"/>
            <a:ext cx="19216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Yuxin</a:t>
            </a:r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 </a:t>
            </a:r>
            <a:r>
              <a:rPr lang="id-ID" sz="1000" spc="3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Xiu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4A70FA-579D-47C5-BE56-538D372DE5A3}"/>
              </a:ext>
            </a:extLst>
          </p:cNvPr>
          <p:cNvSpPr txBox="1"/>
          <p:nvPr/>
        </p:nvSpPr>
        <p:spPr>
          <a:xfrm>
            <a:off x="4730515" y="184558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Presentation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FB94BE-A075-EFEB-8FED-3706D1F608AF}"/>
              </a:ext>
            </a:extLst>
          </p:cNvPr>
          <p:cNvSpPr txBox="1"/>
          <p:nvPr/>
        </p:nvSpPr>
        <p:spPr>
          <a:xfrm>
            <a:off x="318287" y="1931979"/>
            <a:ext cx="119693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Thank 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0AC169-C28B-3A07-FD2E-40E6F84181A3}"/>
              </a:ext>
            </a:extLst>
          </p:cNvPr>
          <p:cNvSpPr txBox="1"/>
          <p:nvPr/>
        </p:nvSpPr>
        <p:spPr>
          <a:xfrm>
            <a:off x="4730515" y="4156454"/>
            <a:ext cx="119693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For listening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D170B-86A7-1CB1-DFD7-8D53B62B26F0}"/>
              </a:ext>
            </a:extLst>
          </p:cNvPr>
          <p:cNvSpPr txBox="1"/>
          <p:nvPr/>
        </p:nvSpPr>
        <p:spPr>
          <a:xfrm>
            <a:off x="3968496" y="3244334"/>
            <a:ext cx="8485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627329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09B93A-DF31-4C83-86B2-0DE312384D38}"/>
              </a:ext>
            </a:extLst>
          </p:cNvPr>
          <p:cNvSpPr txBox="1"/>
          <p:nvPr/>
        </p:nvSpPr>
        <p:spPr>
          <a:xfrm>
            <a:off x="-3347294" y="621285"/>
            <a:ext cx="10185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References</a:t>
            </a: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A54A7F-6FED-4745-AF8A-4A5A30BCD875}"/>
              </a:ext>
            </a:extLst>
          </p:cNvPr>
          <p:cNvSpPr txBox="1"/>
          <p:nvPr/>
        </p:nvSpPr>
        <p:spPr>
          <a:xfrm>
            <a:off x="10574291" y="276390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7013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F2269-06BC-44B2-B17B-C09F2AADF4F5}"/>
              </a:ext>
            </a:extLst>
          </p:cNvPr>
          <p:cNvSpPr txBox="1"/>
          <p:nvPr/>
        </p:nvSpPr>
        <p:spPr>
          <a:xfrm>
            <a:off x="708142" y="375064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2306448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31F774-E62B-1290-5D41-6E759782FE70}"/>
              </a:ext>
            </a:extLst>
          </p:cNvPr>
          <p:cNvSpPr txBox="1"/>
          <p:nvPr/>
        </p:nvSpPr>
        <p:spPr>
          <a:xfrm>
            <a:off x="139030" y="1216223"/>
            <a:ext cx="11557261" cy="5274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Ahmed, I., Hazell, C.M., Edwards, B.,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Glazebrook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C. and Davies, E.B. (2023) ‘A systematic review and meta-analysis of studies exploring prevalence of non-specific anxiety in undergraduate university students’, 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BMC psychiatry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 23(1), p.240.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Alpert, R. and Haber, R. (1960) ‘Anxiety in academic achievement situations’,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Abnormal and Social Psychology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61, pp.207-215.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Bourne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E.J. (2011)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 anxiety and phobia workbook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New Harbinger Publications.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Braun, V. and Clarke, V. (2006) ‘Using thematic analysis in psychology’, 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Qualitative Research in Psychology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3(2</a:t>
            </a:r>
            <a:r>
              <a:rPr lang="en-GB" sz="1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), 77-101.</a:t>
            </a:r>
            <a:endParaRPr lang="en-CN" sz="1200" kern="100" dirty="0"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Braun, V. and Clarke, V. (2012) </a:t>
            </a:r>
            <a:r>
              <a:rPr lang="en-GB" sz="1200" i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Thematic analysis</a:t>
            </a:r>
            <a:r>
              <a:rPr lang="en-GB" sz="1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. American Psychological Association.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Chenail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R.J. (2011) ‘Interviewing the investigator: Strategies for addressing instrumentation and researcher bias concerns in qualitative research’,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Qualitative report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16(1), pp. 255-262.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Cheng, Y.-S. (2004) ‘A measure of second language writing anxiety: Scale development and preliminary validation’,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Second Language Writing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13(4), pp.313–335.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Chi, T., Cheng, L. and Zhang, Z. (2023) ‘Global prevalence and trend of anxiety among graduate students: A systematic review and meta</a:t>
            </a:r>
            <a:r>
              <a:rPr lang="en-GB" sz="1200" kern="100" dirty="0">
                <a:effectLst/>
                <a:ea typeface="DengXian" panose="02010600030101010101" pitchFamily="2" charset="-122"/>
                <a:cs typeface="Cambria Math" panose="02040503050406030204" pitchFamily="18" charset="0"/>
              </a:rPr>
              <a:t>‐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analysis’, 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</a:rPr>
              <a:t>Brain and </a:t>
            </a:r>
            <a:r>
              <a:rPr lang="en-GB" sz="1200" b="0" i="1" u="none" strike="noStrike" dirty="0" err="1">
                <a:solidFill>
                  <a:srgbClr val="222222"/>
                </a:solidFill>
                <a:effectLst/>
              </a:rPr>
              <a:t>Behavior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</a:rPr>
              <a:t>13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(4), p.e2909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Creswell, J.W. (2014).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Research Design: Qualitative, quantitative, and Mixed Methods Approaches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London: Sage.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Dodd, A.L., Priestley, M., Tyrrell, K.,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Cygan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S., Newell, C. and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Byrom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N.C. (2021) ‘University student well-being in the United Kingdom: a scoping review of its conceptualisation and measurement’, 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Mental Health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 30(3), pp.375-387.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Emerson, R.W. (2015) ‘Convenience sampling, random sampling, and snowball sampling: How does sampling affect the validity of research?’,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visual impairment &amp; blindness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109(2), pp.164-168.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Farrokhi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F. and </a:t>
            </a: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Mahmoudi-Hamidabad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A. (2012) ‘Rethinking convenience sampling: Defining quality criteria’,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Theory &amp; practice in language studies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(4).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CN" sz="1200" dirty="0"/>
          </a:p>
        </p:txBody>
      </p:sp>
    </p:spTree>
    <p:extLst>
      <p:ext uri="{BB962C8B-B14F-4D97-AF65-F5344CB8AC3E}">
        <p14:creationId xmlns:p14="http://schemas.microsoft.com/office/powerpoint/2010/main" val="932410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5DA5E6-AD0D-87FB-A630-DBA6A384E7F9}"/>
              </a:ext>
            </a:extLst>
          </p:cNvPr>
          <p:cNvSpPr txBox="1"/>
          <p:nvPr/>
        </p:nvSpPr>
        <p:spPr>
          <a:xfrm>
            <a:off x="477673" y="382137"/>
            <a:ext cx="11177516" cy="4728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Huerta, M., Goodson, P., </a:t>
            </a:r>
            <a:r>
              <a:rPr lang="en-GB" sz="1200" b="0" i="0" u="none" strike="noStrike" dirty="0" err="1">
                <a:solidFill>
                  <a:srgbClr val="222222"/>
                </a:solidFill>
                <a:effectLst/>
              </a:rPr>
              <a:t>Beigi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 M. and </a:t>
            </a:r>
            <a:r>
              <a:rPr lang="en-GB" sz="1200" b="0" i="0" u="none" strike="noStrike" dirty="0" err="1">
                <a:solidFill>
                  <a:srgbClr val="222222"/>
                </a:solidFill>
                <a:effectLst/>
              </a:rPr>
              <a:t>Chlup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 D. (2017) ’Graduate students as academic writers: Writing anxiety, self-efficacy and emotional intelligence’,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</a:rPr>
              <a:t>Higher Education Research &amp; Development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sz="1200" b="0" u="none" strike="noStrike" dirty="0">
                <a:solidFill>
                  <a:srgbClr val="222222"/>
                </a:solidFill>
                <a:effectLst/>
              </a:rPr>
              <a:t>36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(4), pp.716-729.</a:t>
            </a:r>
            <a:endParaRPr lang="en-GB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Leedy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P.D., Ormrod, J.E. and Johnson, L.R. (2014)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Practical research: Planning and design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London: Pearson Education.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Lin, C., Tong, Y., Bai, Y., Zhao, Z., Quan, W., Liu, Z., Wang, J., Song, Y., Tian, J. and Dong, W. (2022) ‘Prevalence and correlates of depression and anxiety among Chinese international students in US colleges during the COVID-19 pandemic: A cross-sectional study’, </a:t>
            </a:r>
            <a:r>
              <a:rPr lang="en-GB" sz="1200" i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Plos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one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 17(4), p.e0267081.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Martinez, C.T., Kock, N. and Cass, J. (2011) ‘Pain and pleasure in short essay writing: Factors predicting university students' writing anxiety and writing self‐efficacy’,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Journal of Adolescent &amp; Adult Literacy</a:t>
            </a:r>
            <a:r>
              <a:rPr lang="en-GB" sz="1200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54(5), pp.351-360.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Pajares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F. (2003) ‘Self-efficacy beliefs, motivation, and achievement in writing: A review of the literature’,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Reading &amp;Writing Quarterly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19(2), pp.139-158.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Pimsarn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P. (2013) ‘EFL students’ writing apprehension.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International Journal of Arts and Sciences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6(4), pp.99.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Spielberger, C. D. (1983)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Manual for the stat-trait anxiety inventory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Palo Alto, CA.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Yanti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G.S. and </a:t>
            </a: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Hidayati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N. (2021) ‘Students’ Writing Anxiety and Its Implication to Local Context’,</a:t>
            </a:r>
            <a:r>
              <a:rPr lang="en-GB" sz="1200" kern="100" dirty="0">
                <a:solidFill>
                  <a:srgbClr val="222222"/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Polingua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(Scientific Journal of Linguistics, Literature and Language Education)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GB" sz="1200" kern="100" dirty="0">
                <a:solidFill>
                  <a:srgbClr val="222222"/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10(2), pp.</a:t>
            </a:r>
            <a:r>
              <a:rPr lang="en-GB" sz="1200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62-68.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Yanxia</a:t>
            </a:r>
            <a:r>
              <a:rPr lang="en-GB" sz="1200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, Y. (2017) ‘Test anxiety analysis of Chinese college students in computer-based spoken English test’, </a:t>
            </a:r>
            <a:r>
              <a:rPr lang="en-GB" sz="1200" i="1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Journal of Educational Technology &amp; Society</a:t>
            </a:r>
            <a:r>
              <a:rPr lang="en-GB" sz="1200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, 20(2), pp.63-73.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CN" sz="1200" dirty="0"/>
          </a:p>
        </p:txBody>
      </p:sp>
    </p:spTree>
    <p:extLst>
      <p:ext uri="{BB962C8B-B14F-4D97-AF65-F5344CB8AC3E}">
        <p14:creationId xmlns:p14="http://schemas.microsoft.com/office/powerpoint/2010/main" val="3002321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11286</TotalTime>
  <Words>2074</Words>
  <Application>Microsoft Macintosh PowerPoint</Application>
  <PresentationFormat>Widescreen</PresentationFormat>
  <Paragraphs>274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3" baseType="lpstr">
      <vt:lpstr>-webkit-standard</vt:lpstr>
      <vt:lpstr>等线</vt:lpstr>
      <vt:lpstr>Abadi</vt:lpstr>
      <vt:lpstr>Aptos</vt:lpstr>
      <vt:lpstr>Arial</vt:lpstr>
      <vt:lpstr>Calibri</vt:lpstr>
      <vt:lpstr>Calibri Light</vt:lpstr>
      <vt:lpstr>Cambria</vt:lpstr>
      <vt:lpstr>Lato</vt:lpstr>
      <vt:lpstr>Poppins</vt:lpstr>
      <vt:lpstr>Poppins Light</vt:lpstr>
      <vt:lpstr>Raleway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fourtyonestd</dc:creator>
  <cp:lastModifiedBy>Yuxin Xiu (2306448)</cp:lastModifiedBy>
  <cp:revision>45</cp:revision>
  <dcterms:created xsi:type="dcterms:W3CDTF">2021-01-21T18:32:40Z</dcterms:created>
  <dcterms:modified xsi:type="dcterms:W3CDTF">2024-06-17T16:34:42Z</dcterms:modified>
</cp:coreProperties>
</file>