
<file path=[Content_Types].xml><?xml version="1.0" encoding="utf-8"?>
<Types xmlns="http://schemas.openxmlformats.org/package/2006/content-types">
  <Default Extension="COM" ContentType="image/jpeg"/>
  <Default Extension="jpeg" ContentType="image/jpeg"/>
  <Default Extension="mp4" ContentType="video/mp4"/>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4" r:id="rId1"/>
  </p:sldMasterIdLst>
  <p:notesMasterIdLst>
    <p:notesMasterId r:id="rId9"/>
  </p:notesMasterIdLst>
  <p:sldIdLst>
    <p:sldId id="256" r:id="rId2"/>
    <p:sldId id="259" r:id="rId3"/>
    <p:sldId id="264" r:id="rId4"/>
    <p:sldId id="265" r:id="rId5"/>
    <p:sldId id="266" r:id="rId6"/>
    <p:sldId id="267" r:id="rId7"/>
    <p:sldId id="263"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D19169-A379-45F8-AEAF-1B0B8C33DAE3}" v="49" dt="2023-02-18T23:12:47.7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483" autoAdjust="0"/>
    <p:restoredTop sz="76827" autoAdjust="0"/>
  </p:normalViewPr>
  <p:slideViewPr>
    <p:cSldViewPr snapToGrid="0">
      <p:cViewPr varScale="1">
        <p:scale>
          <a:sx n="72" d="100"/>
          <a:sy n="72" d="100"/>
        </p:scale>
        <p:origin x="17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515BEB-882E-4530-BB4D-C35057100E8A}" type="datetimeFigureOut">
              <a:rPr lang="en-GB" smtClean="0"/>
              <a:t>18/02/2023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311321-F451-42C3-AA82-DBFCFFDF8126}" type="slidenum">
              <a:rPr lang="en-GB" smtClean="0"/>
              <a:t>‹#›</a:t>
            </a:fld>
            <a:endParaRPr lang="en-GB"/>
          </a:p>
        </p:txBody>
      </p:sp>
    </p:spTree>
    <p:extLst>
      <p:ext uri="{BB962C8B-B14F-4D97-AF65-F5344CB8AC3E}">
        <p14:creationId xmlns:p14="http://schemas.microsoft.com/office/powerpoint/2010/main" val="32314050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311321-F451-42C3-AA82-DBFCFFDF8126}" type="slidenum">
              <a:rPr lang="en-GB" smtClean="0"/>
              <a:t>2</a:t>
            </a:fld>
            <a:endParaRPr lang="en-GB"/>
          </a:p>
        </p:txBody>
      </p:sp>
    </p:spTree>
    <p:extLst>
      <p:ext uri="{BB962C8B-B14F-4D97-AF65-F5344CB8AC3E}">
        <p14:creationId xmlns:p14="http://schemas.microsoft.com/office/powerpoint/2010/main" val="39749993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ee021</a:t>
            </a:r>
          </a:p>
        </p:txBody>
      </p:sp>
      <p:sp>
        <p:nvSpPr>
          <p:cNvPr id="4" name="Slide Number Placeholder 3"/>
          <p:cNvSpPr>
            <a:spLocks noGrp="1"/>
          </p:cNvSpPr>
          <p:nvPr>
            <p:ph type="sldNum" sz="quarter" idx="5"/>
          </p:nvPr>
        </p:nvSpPr>
        <p:spPr/>
        <p:txBody>
          <a:bodyPr/>
          <a:lstStyle/>
          <a:p>
            <a:fld id="{56311321-F451-42C3-AA82-DBFCFFDF8126}" type="slidenum">
              <a:rPr lang="en-GB" smtClean="0"/>
              <a:t>3</a:t>
            </a:fld>
            <a:endParaRPr lang="en-GB"/>
          </a:p>
        </p:txBody>
      </p:sp>
    </p:spTree>
    <p:extLst>
      <p:ext uri="{BB962C8B-B14F-4D97-AF65-F5344CB8AC3E}">
        <p14:creationId xmlns:p14="http://schemas.microsoft.com/office/powerpoint/2010/main" val="26098800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311321-F451-42C3-AA82-DBFCFFDF8126}" type="slidenum">
              <a:rPr lang="en-GB" smtClean="0"/>
              <a:t>5</a:t>
            </a:fld>
            <a:endParaRPr lang="en-GB"/>
          </a:p>
        </p:txBody>
      </p:sp>
    </p:spTree>
    <p:extLst>
      <p:ext uri="{BB962C8B-B14F-4D97-AF65-F5344CB8AC3E}">
        <p14:creationId xmlns:p14="http://schemas.microsoft.com/office/powerpoint/2010/main" val="288856748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6D0F569-AC90-44EB-9EF4-4E5C2F5D823C}" type="datetime1">
              <a:rPr lang="en-US" smtClean="0"/>
              <a:t>2/18/2023</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F3450C42-9A0B-4425-92C2-70FCF7C45734}" type="slidenum">
              <a:rPr lang="en-US" smtClean="0"/>
              <a:t>‹#›</a:t>
            </a:fld>
            <a:endParaRPr lang="en-US" dirty="0"/>
          </a:p>
        </p:txBody>
      </p:sp>
    </p:spTree>
    <p:extLst>
      <p:ext uri="{BB962C8B-B14F-4D97-AF65-F5344CB8AC3E}">
        <p14:creationId xmlns:p14="http://schemas.microsoft.com/office/powerpoint/2010/main" val="24100816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1" name="drumroll.wav"/>
          </p:stSnd>
        </p:sndAc>
      </p:transition>
    </mc:Choice>
    <mc:Fallback xmlns="">
      <p:transition spd="slow">
        <p:fade/>
        <p:sndAc>
          <p:stSnd>
            <p:snd r:embed="rId3" name="drumroll.wav"/>
          </p:stSnd>
        </p:sndAc>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2D79EF-17C8-45D8-9866-DAF5723FC604}" type="datetime1">
              <a:rPr lang="en-US" smtClean="0"/>
              <a:t>2/18/2023</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F3450C42-9A0B-4425-92C2-70FCF7C45734}" type="slidenum">
              <a:rPr lang="en-US" smtClean="0"/>
              <a:t>‹#›</a:t>
            </a:fld>
            <a:endParaRPr lang="en-US" dirty="0"/>
          </a:p>
        </p:txBody>
      </p:sp>
    </p:spTree>
    <p:extLst>
      <p:ext uri="{BB962C8B-B14F-4D97-AF65-F5344CB8AC3E}">
        <p14:creationId xmlns:p14="http://schemas.microsoft.com/office/powerpoint/2010/main" val="9464237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1" name="drumroll.wav"/>
          </p:stSnd>
        </p:sndAc>
      </p:transition>
    </mc:Choice>
    <mc:Fallback xmlns="">
      <p:transition spd="slow">
        <p:fade/>
        <p:sndAc>
          <p:stSnd>
            <p:snd r:embed="rId3" name="drumroll.wav"/>
          </p:stSnd>
        </p:sndAc>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FFC2ADC-3680-4013-A757-E4663495DB98}" type="datetime1">
              <a:rPr lang="en-US" smtClean="0"/>
              <a:t>2/18/2023</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F3450C42-9A0B-4425-92C2-70FCF7C45734}" type="slidenum">
              <a:rPr lang="en-US" smtClean="0"/>
              <a:t>‹#›</a:t>
            </a:fld>
            <a:endParaRPr lang="en-US" dirty="0"/>
          </a:p>
        </p:txBody>
      </p:sp>
    </p:spTree>
    <p:extLst>
      <p:ext uri="{BB962C8B-B14F-4D97-AF65-F5344CB8AC3E}">
        <p14:creationId xmlns:p14="http://schemas.microsoft.com/office/powerpoint/2010/main" val="12353303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1" name="drumroll.wav"/>
          </p:stSnd>
        </p:sndAc>
      </p:transition>
    </mc:Choice>
    <mc:Fallback xmlns="">
      <p:transition spd="slow">
        <p:fade/>
        <p:sndAc>
          <p:stSnd>
            <p:snd r:embed="rId3" name="drumroll.wav"/>
          </p:stSnd>
        </p:sndAc>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751BA94-5DCA-4F19-960F-0FB2BD5EE85A}" type="datetime1">
              <a:rPr lang="en-US" smtClean="0"/>
              <a:t>2/18/2023</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F3450C42-9A0B-4425-92C2-70FCF7C45734}" type="slidenum">
              <a:rPr lang="en-US" smtClean="0"/>
              <a:t>‹#›</a:t>
            </a:fld>
            <a:endParaRPr lang="en-US" dirty="0"/>
          </a:p>
        </p:txBody>
      </p:sp>
    </p:spTree>
    <p:extLst>
      <p:ext uri="{BB962C8B-B14F-4D97-AF65-F5344CB8AC3E}">
        <p14:creationId xmlns:p14="http://schemas.microsoft.com/office/powerpoint/2010/main" val="8071244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1" name="drumroll.wav"/>
          </p:stSnd>
        </p:sndAc>
      </p:transition>
    </mc:Choice>
    <mc:Fallback xmlns="">
      <p:transition spd="slow">
        <p:fade/>
        <p:sndAc>
          <p:stSnd>
            <p:snd r:embed="rId3" name="drumroll.wav"/>
          </p:stSnd>
        </p:sndAc>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BED947-38D9-44AC-8B89-E79758333B77}" type="datetime1">
              <a:rPr lang="en-US" smtClean="0"/>
              <a:t>2/18/2023</a:t>
            </a:fld>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F3450C42-9A0B-4425-92C2-70FCF7C45734}" type="slidenum">
              <a:rPr lang="en-US" smtClean="0"/>
              <a:t>‹#›</a:t>
            </a:fld>
            <a:endParaRPr lang="en-US" dirty="0"/>
          </a:p>
        </p:txBody>
      </p:sp>
    </p:spTree>
    <p:extLst>
      <p:ext uri="{BB962C8B-B14F-4D97-AF65-F5344CB8AC3E}">
        <p14:creationId xmlns:p14="http://schemas.microsoft.com/office/powerpoint/2010/main" val="41768621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1" name="drumroll.wav"/>
          </p:stSnd>
        </p:sndAc>
      </p:transition>
    </mc:Choice>
    <mc:Fallback xmlns="">
      <p:transition spd="slow">
        <p:fade/>
        <p:sndAc>
          <p:stSnd>
            <p:snd r:embed="rId3" name="drumroll.wav"/>
          </p:stSnd>
        </p:sndAc>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81E23F-BD3C-4F23-B116-2B758120C8AC}" type="datetime1">
              <a:rPr lang="en-US" smtClean="0"/>
              <a:t>2/18/2023</a:t>
            </a:fld>
            <a:endParaRPr lang="en-US" dirty="0"/>
          </a:p>
        </p:txBody>
      </p:sp>
      <p:sp>
        <p:nvSpPr>
          <p:cNvPr id="4" name="Footer Placeholder 3"/>
          <p:cNvSpPr>
            <a:spLocks noGrp="1"/>
          </p:cNvSpPr>
          <p:nvPr>
            <p:ph type="ftr" sz="quarter" idx="11"/>
          </p:nvPr>
        </p:nvSpPr>
        <p:spPr/>
        <p:txBody>
          <a:bodyPr/>
          <a:lstStyle/>
          <a:p>
            <a:r>
              <a:rPr lang="en-US"/>
              <a:t>Sample Footer Text</a:t>
            </a:r>
            <a:endParaRPr lang="en-US" dirty="0"/>
          </a:p>
        </p:txBody>
      </p:sp>
      <p:sp>
        <p:nvSpPr>
          <p:cNvPr id="5" name="Slide Number Placeholder 4"/>
          <p:cNvSpPr>
            <a:spLocks noGrp="1"/>
          </p:cNvSpPr>
          <p:nvPr>
            <p:ph type="sldNum" sz="quarter" idx="12"/>
          </p:nvPr>
        </p:nvSpPr>
        <p:spPr/>
        <p:txBody>
          <a:bodyPr/>
          <a:lstStyle/>
          <a:p>
            <a:fld id="{F3450C42-9A0B-4425-92C2-70FCF7C45734}" type="slidenum">
              <a:rPr lang="en-US" smtClean="0"/>
              <a:t>‹#›</a:t>
            </a:fld>
            <a:endParaRPr lang="en-US" dirty="0"/>
          </a:p>
        </p:txBody>
      </p:sp>
    </p:spTree>
    <p:extLst>
      <p:ext uri="{BB962C8B-B14F-4D97-AF65-F5344CB8AC3E}">
        <p14:creationId xmlns:p14="http://schemas.microsoft.com/office/powerpoint/2010/main" val="17375853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1" name="drumroll.wav"/>
          </p:stSnd>
        </p:sndAc>
      </p:transition>
    </mc:Choice>
    <mc:Fallback xmlns="">
      <p:transition spd="slow">
        <p:fade/>
        <p:sndAc>
          <p:stSnd>
            <p:snd r:embed="rId3" name="drumroll.wav"/>
          </p:stSnd>
        </p:sndAc>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3CFAA9-6D59-4D98-869E-ACBDB83B2CA4}" type="datetime1">
              <a:rPr lang="en-US" smtClean="0"/>
              <a:t>2/18/2023</a:t>
            </a:fld>
            <a:endParaRPr lang="en-US"/>
          </a:p>
        </p:txBody>
      </p:sp>
      <p:sp>
        <p:nvSpPr>
          <p:cNvPr id="3" name="Footer Placeholder 2"/>
          <p:cNvSpPr>
            <a:spLocks noGrp="1"/>
          </p:cNvSpPr>
          <p:nvPr>
            <p:ph type="ftr" sz="quarter" idx="11"/>
          </p:nvPr>
        </p:nvSpPr>
        <p:spPr/>
        <p:txBody>
          <a:bodyPr/>
          <a:lstStyle/>
          <a:p>
            <a:r>
              <a:rPr lang="en-US"/>
              <a:t>Sample Footer Text</a:t>
            </a:r>
            <a:endParaRPr lang="en-US" dirty="0"/>
          </a:p>
        </p:txBody>
      </p:sp>
      <p:sp>
        <p:nvSpPr>
          <p:cNvPr id="4" name="Slide Number Placeholder 3"/>
          <p:cNvSpPr>
            <a:spLocks noGrp="1"/>
          </p:cNvSpPr>
          <p:nvPr>
            <p:ph type="sldNum" sz="quarter" idx="12"/>
          </p:nvPr>
        </p:nvSpPr>
        <p:spPr/>
        <p:txBody>
          <a:bodyPr/>
          <a:lstStyle/>
          <a:p>
            <a:fld id="{F3450C42-9A0B-4425-92C2-70FCF7C45734}" type="slidenum">
              <a:rPr lang="en-US" smtClean="0"/>
              <a:t>‹#›</a:t>
            </a:fld>
            <a:endParaRPr lang="en-US" dirty="0"/>
          </a:p>
        </p:txBody>
      </p:sp>
    </p:spTree>
    <p:extLst>
      <p:ext uri="{BB962C8B-B14F-4D97-AF65-F5344CB8AC3E}">
        <p14:creationId xmlns:p14="http://schemas.microsoft.com/office/powerpoint/2010/main" val="21231627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1" name="drumroll.wav"/>
          </p:stSnd>
        </p:sndAc>
      </p:transition>
    </mc:Choice>
    <mc:Fallback xmlns="">
      <p:transition spd="slow">
        <p:fade/>
        <p:sndAc>
          <p:stSnd>
            <p:snd r:embed="rId3" name="drumroll.wav"/>
          </p:stSnd>
        </p:sndAc>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C410804-27E3-430A-BB42-B831260DE39A}" type="datetime1">
              <a:rPr lang="en-US" smtClean="0"/>
              <a:t>2/18/2023</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F3450C42-9A0B-4425-92C2-70FCF7C45734}" type="slidenum">
              <a:rPr lang="en-US" smtClean="0"/>
              <a:t>‹#›</a:t>
            </a:fld>
            <a:endParaRPr lang="en-US" dirty="0"/>
          </a:p>
        </p:txBody>
      </p:sp>
    </p:spTree>
    <p:extLst>
      <p:ext uri="{BB962C8B-B14F-4D97-AF65-F5344CB8AC3E}">
        <p14:creationId xmlns:p14="http://schemas.microsoft.com/office/powerpoint/2010/main" val="14279653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1" name="drumroll.wav"/>
          </p:stSnd>
        </p:sndAc>
      </p:transition>
    </mc:Choice>
    <mc:Fallback xmlns="">
      <p:transition spd="slow">
        <p:fade/>
        <p:sndAc>
          <p:stSnd>
            <p:snd r:embed="rId3" name="drumroll.wav"/>
          </p:stSnd>
        </p:sndAc>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0E22DE3-3D1A-4D53-B9A6-6C7463B8C992}" type="datetime1">
              <a:rPr lang="en-US" smtClean="0"/>
              <a:t>2/18/2023</a:t>
            </a:fld>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F3450C42-9A0B-4425-92C2-70FCF7C45734}" type="slidenum">
              <a:rPr lang="en-US" smtClean="0"/>
              <a:t>‹#›</a:t>
            </a:fld>
            <a:endParaRPr lang="en-US" dirty="0"/>
          </a:p>
        </p:txBody>
      </p:sp>
    </p:spTree>
    <p:extLst>
      <p:ext uri="{BB962C8B-B14F-4D97-AF65-F5344CB8AC3E}">
        <p14:creationId xmlns:p14="http://schemas.microsoft.com/office/powerpoint/2010/main" val="15875033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1" name="drumroll.wav"/>
          </p:stSnd>
        </p:sndAc>
      </p:transition>
    </mc:Choice>
    <mc:Fallback xmlns="">
      <p:transition spd="slow">
        <p:fade/>
        <p:sndAc>
          <p:stSnd>
            <p:snd r:embed="rId3" name="drumroll.wav"/>
          </p:stSnd>
        </p:sndAc>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CD8B30-1B71-45A1-8314-D59C86F581E1}" type="datetime1">
              <a:rPr lang="en-US" smtClean="0"/>
              <a:pPr/>
              <a:t>2/18/2023</a:t>
            </a:fld>
            <a:endParaRPr lang="en-US" b="1" dirty="0"/>
          </a:p>
        </p:txBody>
      </p:sp>
      <p:sp>
        <p:nvSpPr>
          <p:cNvPr id="5" name="Footer Placeholder 4"/>
          <p:cNvSpPr>
            <a:spLocks noGrp="1"/>
          </p:cNvSpPr>
          <p:nvPr>
            <p:ph type="ftr" sz="quarter" idx="11"/>
          </p:nvPr>
        </p:nvSpPr>
        <p:spPr/>
        <p:txBody>
          <a:bodyPr/>
          <a:lstStyle/>
          <a:p>
            <a:r>
              <a:rPr lang="en-US"/>
              <a:t>Sample Footer Text</a:t>
            </a:r>
            <a:endParaRPr lang="en-US" b="1" dirty="0"/>
          </a:p>
        </p:txBody>
      </p:sp>
      <p:sp>
        <p:nvSpPr>
          <p:cNvPr id="6" name="Slide Number Placeholder 5"/>
          <p:cNvSpPr>
            <a:spLocks noGrp="1"/>
          </p:cNvSpPr>
          <p:nvPr>
            <p:ph type="sldNum" sz="quarter" idx="12"/>
          </p:nvPr>
        </p:nvSpPr>
        <p:spPr/>
        <p:txBody>
          <a:bodyPr/>
          <a:lstStyle/>
          <a:p>
            <a:fld id="{F3450C42-9A0B-4425-92C2-70FCF7C45734}" type="slidenum">
              <a:rPr lang="en-US" smtClean="0"/>
              <a:pPr/>
              <a:t>‹#›</a:t>
            </a:fld>
            <a:endParaRPr lang="en-US" b="1" dirty="0"/>
          </a:p>
        </p:txBody>
      </p:sp>
    </p:spTree>
    <p:extLst>
      <p:ext uri="{BB962C8B-B14F-4D97-AF65-F5344CB8AC3E}">
        <p14:creationId xmlns:p14="http://schemas.microsoft.com/office/powerpoint/2010/main" val="47755287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CD8B30-1B71-45A1-8314-D59C86F581E1}" type="datetime1">
              <a:rPr lang="en-US" smtClean="0"/>
              <a:pPr/>
              <a:t>2/18/2023</a:t>
            </a:fld>
            <a:endParaRPr lang="en-US" b="1" dirty="0"/>
          </a:p>
        </p:txBody>
      </p:sp>
      <p:sp>
        <p:nvSpPr>
          <p:cNvPr id="5" name="Footer Placeholder 4"/>
          <p:cNvSpPr>
            <a:spLocks noGrp="1"/>
          </p:cNvSpPr>
          <p:nvPr>
            <p:ph type="ftr" sz="quarter" idx="11"/>
          </p:nvPr>
        </p:nvSpPr>
        <p:spPr/>
        <p:txBody>
          <a:bodyPr/>
          <a:lstStyle/>
          <a:p>
            <a:r>
              <a:rPr lang="en-US"/>
              <a:t>Sample Footer Text</a:t>
            </a:r>
            <a:endParaRPr lang="en-US" b="1" dirty="0"/>
          </a:p>
        </p:txBody>
      </p:sp>
      <p:sp>
        <p:nvSpPr>
          <p:cNvPr id="6" name="Slide Number Placeholder 5"/>
          <p:cNvSpPr>
            <a:spLocks noGrp="1"/>
          </p:cNvSpPr>
          <p:nvPr>
            <p:ph type="sldNum" sz="quarter" idx="12"/>
          </p:nvPr>
        </p:nvSpPr>
        <p:spPr/>
        <p:txBody>
          <a:bodyPr/>
          <a:lstStyle/>
          <a:p>
            <a:fld id="{F3450C42-9A0B-4425-92C2-70FCF7C45734}" type="slidenum">
              <a:rPr lang="en-US" smtClean="0"/>
              <a:pPr/>
              <a:t>‹#›</a:t>
            </a:fld>
            <a:endParaRPr lang="en-US" b="1"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04277537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CD8B30-1B71-45A1-8314-D59C86F581E1}" type="datetime1">
              <a:rPr lang="en-US" smtClean="0"/>
              <a:pPr/>
              <a:t>2/18/2023</a:t>
            </a:fld>
            <a:endParaRPr lang="en-US" b="1" dirty="0"/>
          </a:p>
        </p:txBody>
      </p:sp>
      <p:sp>
        <p:nvSpPr>
          <p:cNvPr id="5" name="Footer Placeholder 4"/>
          <p:cNvSpPr>
            <a:spLocks noGrp="1"/>
          </p:cNvSpPr>
          <p:nvPr>
            <p:ph type="ftr" sz="quarter" idx="11"/>
          </p:nvPr>
        </p:nvSpPr>
        <p:spPr/>
        <p:txBody>
          <a:bodyPr/>
          <a:lstStyle/>
          <a:p>
            <a:r>
              <a:rPr lang="en-US"/>
              <a:t>Sample Footer Text</a:t>
            </a:r>
            <a:endParaRPr lang="en-US" b="1" dirty="0"/>
          </a:p>
        </p:txBody>
      </p:sp>
      <p:sp>
        <p:nvSpPr>
          <p:cNvPr id="6" name="Slide Number Placeholder 5"/>
          <p:cNvSpPr>
            <a:spLocks noGrp="1"/>
          </p:cNvSpPr>
          <p:nvPr>
            <p:ph type="sldNum" sz="quarter" idx="12"/>
          </p:nvPr>
        </p:nvSpPr>
        <p:spPr/>
        <p:txBody>
          <a:bodyPr/>
          <a:lstStyle/>
          <a:p>
            <a:fld id="{F3450C42-9A0B-4425-92C2-70FCF7C45734}" type="slidenum">
              <a:rPr lang="en-US" smtClean="0"/>
              <a:pPr/>
              <a:t>‹#›</a:t>
            </a:fld>
            <a:endParaRPr lang="en-US" b="1" dirty="0"/>
          </a:p>
        </p:txBody>
      </p:sp>
    </p:spTree>
    <p:extLst>
      <p:ext uri="{BB962C8B-B14F-4D97-AF65-F5344CB8AC3E}">
        <p14:creationId xmlns:p14="http://schemas.microsoft.com/office/powerpoint/2010/main" val="268164590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CD8B30-1B71-45A1-8314-D59C86F581E1}" type="datetime1">
              <a:rPr lang="en-US" smtClean="0"/>
              <a:pPr/>
              <a:t>2/18/2023</a:t>
            </a:fld>
            <a:endParaRPr lang="en-US" b="1" dirty="0"/>
          </a:p>
        </p:txBody>
      </p:sp>
      <p:sp>
        <p:nvSpPr>
          <p:cNvPr id="5" name="Footer Placeholder 4"/>
          <p:cNvSpPr>
            <a:spLocks noGrp="1"/>
          </p:cNvSpPr>
          <p:nvPr>
            <p:ph type="ftr" sz="quarter" idx="11"/>
          </p:nvPr>
        </p:nvSpPr>
        <p:spPr/>
        <p:txBody>
          <a:bodyPr/>
          <a:lstStyle/>
          <a:p>
            <a:r>
              <a:rPr lang="en-US"/>
              <a:t>Sample Footer Text</a:t>
            </a:r>
            <a:endParaRPr lang="en-US" b="1" dirty="0"/>
          </a:p>
        </p:txBody>
      </p:sp>
      <p:sp>
        <p:nvSpPr>
          <p:cNvPr id="6" name="Slide Number Placeholder 5"/>
          <p:cNvSpPr>
            <a:spLocks noGrp="1"/>
          </p:cNvSpPr>
          <p:nvPr>
            <p:ph type="sldNum" sz="quarter" idx="12"/>
          </p:nvPr>
        </p:nvSpPr>
        <p:spPr/>
        <p:txBody>
          <a:bodyPr/>
          <a:lstStyle/>
          <a:p>
            <a:fld id="{F3450C42-9A0B-4425-92C2-70FCF7C45734}" type="slidenum">
              <a:rPr lang="en-US" smtClean="0"/>
              <a:pPr/>
              <a:t>‹#›</a:t>
            </a:fld>
            <a:endParaRPr lang="en-US" b="1"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9872695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CD8B30-1B71-45A1-8314-D59C86F581E1}" type="datetime1">
              <a:rPr lang="en-US" smtClean="0"/>
              <a:pPr/>
              <a:t>2/18/2023</a:t>
            </a:fld>
            <a:endParaRPr lang="en-US" b="1" dirty="0"/>
          </a:p>
        </p:txBody>
      </p:sp>
      <p:sp>
        <p:nvSpPr>
          <p:cNvPr id="5" name="Footer Placeholder 4"/>
          <p:cNvSpPr>
            <a:spLocks noGrp="1"/>
          </p:cNvSpPr>
          <p:nvPr>
            <p:ph type="ftr" sz="quarter" idx="11"/>
          </p:nvPr>
        </p:nvSpPr>
        <p:spPr/>
        <p:txBody>
          <a:bodyPr/>
          <a:lstStyle/>
          <a:p>
            <a:r>
              <a:rPr lang="en-US"/>
              <a:t>Sample Footer Text</a:t>
            </a:r>
            <a:endParaRPr lang="en-US" b="1" dirty="0"/>
          </a:p>
        </p:txBody>
      </p:sp>
      <p:sp>
        <p:nvSpPr>
          <p:cNvPr id="6" name="Slide Number Placeholder 5"/>
          <p:cNvSpPr>
            <a:spLocks noGrp="1"/>
          </p:cNvSpPr>
          <p:nvPr>
            <p:ph type="sldNum" sz="quarter" idx="12"/>
          </p:nvPr>
        </p:nvSpPr>
        <p:spPr/>
        <p:txBody>
          <a:bodyPr/>
          <a:lstStyle/>
          <a:p>
            <a:fld id="{F3450C42-9A0B-4425-92C2-70FCF7C45734}" type="slidenum">
              <a:rPr lang="en-US" smtClean="0"/>
              <a:pPr/>
              <a:t>‹#›</a:t>
            </a:fld>
            <a:endParaRPr lang="en-US" b="1" dirty="0"/>
          </a:p>
        </p:txBody>
      </p:sp>
    </p:spTree>
    <p:extLst>
      <p:ext uri="{BB962C8B-B14F-4D97-AF65-F5344CB8AC3E}">
        <p14:creationId xmlns:p14="http://schemas.microsoft.com/office/powerpoint/2010/main" val="234633491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6BA7D41-E8B7-4A0B-B861-3EC4AE88917D}" type="datetime1">
              <a:rPr lang="en-US" smtClean="0"/>
              <a:t>2/18/2023</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F3450C42-9A0B-4425-92C2-70FCF7C45734}" type="slidenum">
              <a:rPr lang="en-US" smtClean="0"/>
              <a:t>‹#›</a:t>
            </a:fld>
            <a:endParaRPr lang="en-US" dirty="0"/>
          </a:p>
        </p:txBody>
      </p:sp>
    </p:spTree>
    <p:extLst>
      <p:ext uri="{BB962C8B-B14F-4D97-AF65-F5344CB8AC3E}">
        <p14:creationId xmlns:p14="http://schemas.microsoft.com/office/powerpoint/2010/main" val="10603201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1" name="drumroll.wav"/>
          </p:stSnd>
        </p:sndAc>
      </p:transition>
    </mc:Choice>
    <mc:Fallback xmlns="">
      <p:transition spd="slow">
        <p:fade/>
        <p:sndAc>
          <p:stSnd>
            <p:snd r:embed="rId3" name="drumroll.wav"/>
          </p:stSnd>
        </p:sndAc>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C34823-0B19-4B4E-A643-7A3B0A3D24D6}" type="datetime1">
              <a:rPr lang="en-US" smtClean="0"/>
              <a:t>2/18/2023</a:t>
            </a:fld>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F3450C42-9A0B-4425-92C2-70FCF7C45734}" type="slidenum">
              <a:rPr lang="en-US" smtClean="0"/>
              <a:t>‹#›</a:t>
            </a:fld>
            <a:endParaRPr lang="en-US" dirty="0"/>
          </a:p>
        </p:txBody>
      </p:sp>
    </p:spTree>
    <p:extLst>
      <p:ext uri="{BB962C8B-B14F-4D97-AF65-F5344CB8AC3E}">
        <p14:creationId xmlns:p14="http://schemas.microsoft.com/office/powerpoint/2010/main" val="33358213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1" name="drumroll.wav"/>
          </p:stSnd>
        </p:sndAc>
      </p:transition>
    </mc:Choice>
    <mc:Fallback xmlns="">
      <p:transition spd="slow">
        <p:fade/>
        <p:sndAc>
          <p:stSnd>
            <p:snd r:embed="rId3" name="drumroll.wav"/>
          </p:stSnd>
        </p:sndAc>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audio" Target="../media/audio1.wav"/><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audio" Target="../media/audio1.wav"/><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ECD8B30-1B71-45A1-8314-D59C86F581E1}" type="datetime1">
              <a:rPr lang="en-US" smtClean="0"/>
              <a:pPr/>
              <a:t>2/18/2023</a:t>
            </a:fld>
            <a:endParaRPr lang="en-US" b="1"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Sample Footer Text</a:t>
            </a:r>
            <a:endParaRPr lang="en-US" b="1"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3450C42-9A0B-4425-92C2-70FCF7C45734}" type="slidenum">
              <a:rPr lang="en-US" smtClean="0"/>
              <a:pPr/>
              <a:t>‹#›</a:t>
            </a:fld>
            <a:endParaRPr lang="en-US" b="1" dirty="0"/>
          </a:p>
        </p:txBody>
      </p:sp>
    </p:spTree>
    <p:extLst>
      <p:ext uri="{BB962C8B-B14F-4D97-AF65-F5344CB8AC3E}">
        <p14:creationId xmlns:p14="http://schemas.microsoft.com/office/powerpoint/2010/main" val="1979710878"/>
      </p:ext>
    </p:extLst>
  </p:cSld>
  <p:clrMap bg1="lt1" tx1="dk1" bg2="lt2" tx2="dk2" accent1="accent1" accent2="accent2" accent3="accent3" accent4="accent4" accent5="accent5" accent6="accent6" hlink="hlink" folHlink="folHlink"/>
  <p:sldLayoutIdLst>
    <p:sldLayoutId id="2147483915" r:id="rId1"/>
    <p:sldLayoutId id="2147483916" r:id="rId2"/>
    <p:sldLayoutId id="2147483917" r:id="rId3"/>
    <p:sldLayoutId id="2147483918" r:id="rId4"/>
    <p:sldLayoutId id="2147483919" r:id="rId5"/>
    <p:sldLayoutId id="2147483920" r:id="rId6"/>
    <p:sldLayoutId id="2147483921" r:id="rId7"/>
    <p:sldLayoutId id="2147483922" r:id="rId8"/>
    <p:sldLayoutId id="2147483923" r:id="rId9"/>
    <p:sldLayoutId id="2147483924" r:id="rId10"/>
    <p:sldLayoutId id="2147483925" r:id="rId11"/>
    <p:sldLayoutId id="2147483926" r:id="rId12"/>
    <p:sldLayoutId id="2147483927" r:id="rId13"/>
    <p:sldLayoutId id="2147483928" r:id="rId14"/>
    <p:sldLayoutId id="2147483929" r:id="rId15"/>
    <p:sldLayoutId id="2147483930" r:id="rId16"/>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18" name="drumroll.wav"/>
          </p:stSnd>
        </p:sndAc>
      </p:transition>
    </mc:Choice>
    <mc:Fallback xmlns="">
      <p:transition spd="slow">
        <p:fade/>
        <p:sndAc>
          <p:stSnd>
            <p:snd r:embed="rId19" name="drumroll.wav"/>
          </p:stSnd>
        </p:sndAc>
      </p:transition>
    </mc:Fallback>
  </mc:AlternateConten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audio" Target="../media/audio1.wav"/><Relationship Id="rId5" Type="http://schemas.openxmlformats.org/officeDocument/2006/relationships/image" Target="../media/image1.png"/><Relationship Id="rId4" Type="http://schemas.openxmlformats.org/officeDocument/2006/relationships/audio" Target="../media/audio1.wav"/></Relationships>
</file>

<file path=ppt/slides/_rels/slide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audio" Target="../media/audio1.wav"/><Relationship Id="rId5" Type="http://schemas.openxmlformats.org/officeDocument/2006/relationships/image" Target="cid:873a61ba-f726-4617-ab6e-6c556a999b85@GBRP265.PROD.OUTLOOK.COM" TargetMode="Externa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audio" Target="../media/audio1.wav"/></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6.xml"/><Relationship Id="rId5" Type="http://schemas.openxmlformats.org/officeDocument/2006/relationships/audio" Target="../media/audio1.wav"/><Relationship Id="rId4" Type="http://schemas.openxmlformats.org/officeDocument/2006/relationships/image" Target="cid:2372f10c-61b7-4808-94b1-bbcac7ccb9c7@GBRP265.PROD.OUTLOOK.COM" TargetMode="External"/></Relationships>
</file>

<file path=ppt/slides/_rels/slide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audio" Target="../media/audio1.wav"/><Relationship Id="rId4" Type="http://schemas.openxmlformats.org/officeDocument/2006/relationships/image" Target="../media/image4.COM"/></Relationships>
</file>

<file path=ppt/slides/_rels/slide6.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audio" Target="../media/audio1.wav"/><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DC1C1-7135-FC2D-89B4-4599F71C2CE8}"/>
              </a:ext>
            </a:extLst>
          </p:cNvPr>
          <p:cNvSpPr>
            <a:spLocks noGrp="1"/>
          </p:cNvSpPr>
          <p:nvPr>
            <p:ph type="ctrTitle"/>
          </p:nvPr>
        </p:nvSpPr>
        <p:spPr>
          <a:xfrm>
            <a:off x="6585200" y="967167"/>
            <a:ext cx="4151306" cy="2374516"/>
          </a:xfrm>
        </p:spPr>
        <p:txBody>
          <a:bodyPr>
            <a:normAutofit/>
          </a:bodyPr>
          <a:lstStyle/>
          <a:p>
            <a:r>
              <a:rPr lang="en-GB" sz="3700" dirty="0"/>
              <a:t>Working with children in a social care setting</a:t>
            </a:r>
          </a:p>
        </p:txBody>
      </p:sp>
      <p:sp>
        <p:nvSpPr>
          <p:cNvPr id="3" name="Subtitle 2">
            <a:extLst>
              <a:ext uri="{FF2B5EF4-FFF2-40B4-BE49-F238E27FC236}">
                <a16:creationId xmlns:a16="http://schemas.microsoft.com/office/drawing/2014/main" id="{ABD3DFE8-C282-DA48-E7CF-8943855E1B5E}"/>
              </a:ext>
            </a:extLst>
          </p:cNvPr>
          <p:cNvSpPr>
            <a:spLocks noGrp="1"/>
          </p:cNvSpPr>
          <p:nvPr>
            <p:ph type="subTitle" idx="1"/>
          </p:nvPr>
        </p:nvSpPr>
        <p:spPr>
          <a:xfrm>
            <a:off x="6579647" y="3529159"/>
            <a:ext cx="4162489" cy="1606576"/>
          </a:xfrm>
        </p:spPr>
        <p:txBody>
          <a:bodyPr>
            <a:normAutofit/>
          </a:bodyPr>
          <a:lstStyle/>
          <a:p>
            <a:pPr>
              <a:lnSpc>
                <a:spcPct val="110000"/>
              </a:lnSpc>
            </a:pPr>
            <a:r>
              <a:rPr lang="en-GB" sz="1200" b="1" dirty="0">
                <a:solidFill>
                  <a:schemeClr val="tx1"/>
                </a:solidFill>
                <a:latin typeface="Arial Nova" panose="020B0504020202020204" pitchFamily="34" charset="0"/>
              </a:rPr>
              <a:t>Name : Neelam Ashraf 2126021</a:t>
            </a:r>
          </a:p>
          <a:p>
            <a:pPr>
              <a:lnSpc>
                <a:spcPct val="110000"/>
              </a:lnSpc>
            </a:pPr>
            <a:r>
              <a:rPr lang="en-GB" sz="1200" b="1" dirty="0">
                <a:solidFill>
                  <a:schemeClr val="tx1"/>
                </a:solidFill>
                <a:latin typeface="Arial Nova" panose="020B0504020202020204" pitchFamily="34" charset="0"/>
              </a:rPr>
              <a:t> Module code :Lchs4006</a:t>
            </a:r>
          </a:p>
          <a:p>
            <a:pPr>
              <a:lnSpc>
                <a:spcPct val="110000"/>
              </a:lnSpc>
            </a:pPr>
            <a:r>
              <a:rPr lang="en-GB" sz="1200" b="1" dirty="0">
                <a:solidFill>
                  <a:schemeClr val="tx1"/>
                </a:solidFill>
                <a:latin typeface="Arial Nova" panose="020B0504020202020204" pitchFamily="34" charset="0"/>
              </a:rPr>
              <a:t>Module Title: Psychology in health and social care</a:t>
            </a:r>
          </a:p>
          <a:p>
            <a:pPr>
              <a:lnSpc>
                <a:spcPct val="110000"/>
              </a:lnSpc>
            </a:pPr>
            <a:r>
              <a:rPr lang="en-GB" sz="1200" b="1" dirty="0">
                <a:solidFill>
                  <a:schemeClr val="tx1"/>
                </a:solidFill>
                <a:latin typeface="Arial Nova" panose="020B0504020202020204" pitchFamily="34" charset="0"/>
              </a:rPr>
              <a:t>Lecturer: Kennedy </a:t>
            </a:r>
            <a:r>
              <a:rPr lang="en-GB" sz="1200" b="1" dirty="0" err="1">
                <a:solidFill>
                  <a:schemeClr val="tx1"/>
                </a:solidFill>
                <a:latin typeface="Arial Nova" panose="020B0504020202020204" pitchFamily="34" charset="0"/>
              </a:rPr>
              <a:t>Obohwemu</a:t>
            </a:r>
            <a:endParaRPr lang="en-GB" sz="1200" b="1" dirty="0">
              <a:solidFill>
                <a:schemeClr val="tx1"/>
              </a:solidFill>
              <a:latin typeface="Arial Nova" panose="020B0504020202020204" pitchFamily="34" charset="0"/>
            </a:endParaRPr>
          </a:p>
        </p:txBody>
      </p:sp>
      <p:pic>
        <p:nvPicPr>
          <p:cNvPr id="4" name="Video 3" descr="Two people sitting at a table with a computer&#10;&#10;Description automatically generated with low confidence">
            <a:extLst>
              <a:ext uri="{FF2B5EF4-FFF2-40B4-BE49-F238E27FC236}">
                <a16:creationId xmlns:a16="http://schemas.microsoft.com/office/drawing/2014/main" id="{E69650F8-0B08-4979-F2FA-6EC5038908EC}"/>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srcRect t="284" r="-1" b="-1"/>
          <a:stretch/>
        </p:blipFill>
        <p:spPr>
          <a:xfrm>
            <a:off x="1130029" y="1744802"/>
            <a:ext cx="4960442" cy="2782324"/>
          </a:xfrm>
          <a:prstGeom prst="rect">
            <a:avLst/>
          </a:prstGeom>
        </p:spPr>
      </p:pic>
    </p:spTree>
    <p:extLst>
      <p:ext uri="{BB962C8B-B14F-4D97-AF65-F5344CB8AC3E}">
        <p14:creationId xmlns:p14="http://schemas.microsoft.com/office/powerpoint/2010/main" val="20087937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4" name="drumroll.wav"/>
          </p:stSnd>
        </p:sndAc>
      </p:transition>
    </mc:Choice>
    <mc:Fallback xmlns="">
      <p:transition spd="slow">
        <p:fade/>
        <p:sndAc>
          <p:stSnd>
            <p:snd r:embed="rId6" name="drumroll.wav"/>
          </p:stSnd>
        </p:sndAc>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1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D279-05E0-498C-BB92-59050C2E1B36}"/>
              </a:ext>
            </a:extLst>
          </p:cNvPr>
          <p:cNvSpPr>
            <a:spLocks noGrp="1"/>
          </p:cNvSpPr>
          <p:nvPr>
            <p:ph type="title"/>
          </p:nvPr>
        </p:nvSpPr>
        <p:spPr/>
        <p:txBody>
          <a:bodyPr>
            <a:normAutofit/>
          </a:bodyPr>
          <a:lstStyle/>
          <a:p>
            <a:r>
              <a:rPr lang="en-GB" dirty="0"/>
              <a:t>Introduction</a:t>
            </a:r>
          </a:p>
        </p:txBody>
      </p:sp>
      <p:sp>
        <p:nvSpPr>
          <p:cNvPr id="3" name="Content Placeholder 2">
            <a:extLst>
              <a:ext uri="{FF2B5EF4-FFF2-40B4-BE49-F238E27FC236}">
                <a16:creationId xmlns:a16="http://schemas.microsoft.com/office/drawing/2014/main" id="{556DC948-EEB7-0F4B-B75C-44E8855D5616}"/>
              </a:ext>
            </a:extLst>
          </p:cNvPr>
          <p:cNvSpPr>
            <a:spLocks noGrp="1"/>
          </p:cNvSpPr>
          <p:nvPr>
            <p:ph idx="1"/>
          </p:nvPr>
        </p:nvSpPr>
        <p:spPr>
          <a:xfrm>
            <a:off x="1451579" y="2015734"/>
            <a:ext cx="4162555" cy="3450613"/>
          </a:xfrm>
        </p:spPr>
        <p:txBody>
          <a:bodyPr>
            <a:normAutofit lnSpcReduction="10000"/>
          </a:bodyPr>
          <a:lstStyle/>
          <a:p>
            <a:r>
              <a:rPr lang="en-GB" dirty="0"/>
              <a:t>The proposed presentation aims to present two creche activities for children while their mothers attend a weekly one-hour support session for children aged: 7-11 years.</a:t>
            </a:r>
          </a:p>
          <a:p>
            <a:r>
              <a:rPr lang="en-GB" dirty="0"/>
              <a:t>Moreover psychological theory and literature have been used to present and explain the choice of activities.</a:t>
            </a:r>
          </a:p>
          <a:p>
            <a:r>
              <a:rPr lang="en-GB" dirty="0"/>
              <a:t>According to </a:t>
            </a:r>
            <a:r>
              <a:rPr lang="en-GB" dirty="0" err="1"/>
              <a:t>Piagt’s</a:t>
            </a:r>
            <a:r>
              <a:rPr lang="en-GB" dirty="0"/>
              <a:t> concrete operational stage.</a:t>
            </a:r>
          </a:p>
          <a:p>
            <a:endParaRPr lang="en-GB" dirty="0"/>
          </a:p>
          <a:p>
            <a:endParaRPr lang="en-GB" dirty="0"/>
          </a:p>
          <a:p>
            <a:endParaRPr lang="en-GB" dirty="0"/>
          </a:p>
        </p:txBody>
      </p:sp>
      <p:pic>
        <p:nvPicPr>
          <p:cNvPr id="5" name="Picture 4">
            <a:extLst>
              <a:ext uri="{FF2B5EF4-FFF2-40B4-BE49-F238E27FC236}">
                <a16:creationId xmlns:a16="http://schemas.microsoft.com/office/drawing/2014/main" id="{9AAFB8C6-8198-EB4E-39D0-707B7CC288CE}"/>
              </a:ext>
            </a:extLst>
          </p:cNvPr>
          <p:cNvPicPr/>
          <p:nvPr/>
        </p:nvPicPr>
        <p:blipFill>
          <a:blip r:embed="rId4" r:link="rId5">
            <a:extLst>
              <a:ext uri="{28A0092B-C50C-407E-A947-70E740481C1C}">
                <a14:useLocalDpi xmlns:a14="http://schemas.microsoft.com/office/drawing/2010/main" val="0"/>
              </a:ext>
            </a:extLst>
          </a:blip>
          <a:stretch>
            <a:fillRect/>
          </a:stretch>
        </p:blipFill>
        <p:spPr bwMode="auto">
          <a:xfrm>
            <a:off x="6094411" y="2680746"/>
            <a:ext cx="4960443" cy="2120589"/>
          </a:xfrm>
          <a:prstGeom prst="rect">
            <a:avLst/>
          </a:prstGeom>
          <a:noFill/>
        </p:spPr>
      </p:pic>
    </p:spTree>
    <p:extLst>
      <p:ext uri="{BB962C8B-B14F-4D97-AF65-F5344CB8AC3E}">
        <p14:creationId xmlns:p14="http://schemas.microsoft.com/office/powerpoint/2010/main" val="6927151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3" name="drumroll.wav"/>
          </p:stSnd>
        </p:sndAc>
      </p:transition>
    </mc:Choice>
    <mc:Fallback xmlns="">
      <p:transition spd="slow">
        <p:fade/>
        <p:sndAc>
          <p:stSnd>
            <p:snd r:embed="rId6" name="drumroll.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7F4F8-2593-A1FB-1893-1EB15E2AF95E}"/>
              </a:ext>
            </a:extLst>
          </p:cNvPr>
          <p:cNvSpPr>
            <a:spLocks noGrp="1"/>
          </p:cNvSpPr>
          <p:nvPr>
            <p:ph type="title"/>
          </p:nvPr>
        </p:nvSpPr>
        <p:spPr>
          <a:xfrm>
            <a:off x="1452477" y="875172"/>
            <a:ext cx="5698067" cy="4479852"/>
          </a:xfrm>
        </p:spPr>
        <p:txBody>
          <a:bodyPr vert="horz" lIns="91440" tIns="45720" rIns="91440" bIns="45720" rtlCol="0" anchor="ctr">
            <a:normAutofit/>
          </a:bodyPr>
          <a:lstStyle/>
          <a:p>
            <a:pPr algn="r">
              <a:lnSpc>
                <a:spcPct val="90000"/>
              </a:lnSpc>
            </a:pPr>
            <a:r>
              <a:rPr lang="en-US" sz="1400" b="0" i="0"/>
              <a:t>Activity 1</a:t>
            </a:r>
            <a:br>
              <a:rPr lang="en-US" sz="1400" b="0" i="0"/>
            </a:br>
            <a:r>
              <a:rPr lang="en-US" sz="1400" b="0" i="0"/>
              <a:t>-Blocks, Jigsaws, and shape sorters Activity</a:t>
            </a:r>
            <a:br>
              <a:rPr lang="en-US" sz="1400" b="0" i="0"/>
            </a:br>
            <a:r>
              <a:rPr lang="en-US" sz="1400" b="0" i="0"/>
              <a:t>-Three factor-based activities could run with the children at the refugee center while their mothers attend a weekly support session.</a:t>
            </a:r>
            <a:br>
              <a:rPr lang="en-US" sz="1400" b="0" i="0"/>
            </a:br>
            <a:br>
              <a:rPr lang="en-US" sz="1400" b="0" i="0"/>
            </a:br>
            <a:r>
              <a:rPr lang="en-US" sz="1400" b="0" i="0"/>
              <a:t>-One of the activity factors that the staff needs to do with children includes a blocks activity in which each child is provided with a set of blocks and challenged to build something creative, such as a castle or a city.</a:t>
            </a:r>
            <a:br>
              <a:rPr lang="en-US" sz="1400" b="0" i="0"/>
            </a:br>
            <a:br>
              <a:rPr lang="en-US" sz="1400" b="0" i="0"/>
            </a:br>
            <a:r>
              <a:rPr lang="en-US" sz="1400" b="0" i="0"/>
              <a:t>-Similarly, the staff needs to use the jigsaw factor to provide each child with a puzzle of diverse difficulty levels based on age and experience (Lee and Wood, 2021). This factor encourages them to work together to complete the puzzle, taking turns and helping each other where necessary.</a:t>
            </a:r>
            <a:br>
              <a:rPr lang="en-US" sz="1400" b="0" i="0"/>
            </a:br>
            <a:br>
              <a:rPr lang="en-US" sz="1400" b="0" i="0"/>
            </a:br>
            <a:r>
              <a:rPr lang="en-US" sz="1400" b="0" i="0"/>
              <a:t>-Moreover, the third activity that staff needs to do is the shape sorters activity, which includes giving each child a set of shape sorters and challenging them to sort their corresponding slots.</a:t>
            </a:r>
            <a:br>
              <a:rPr lang="en-US" sz="1400" b="0" i="0"/>
            </a:br>
            <a:br>
              <a:rPr lang="en-US" sz="1400" b="0" i="0"/>
            </a:br>
            <a:endParaRPr lang="en-US" sz="1400" b="0" i="0"/>
          </a:p>
        </p:txBody>
      </p:sp>
    </p:spTree>
    <p:extLst>
      <p:ext uri="{BB962C8B-B14F-4D97-AF65-F5344CB8AC3E}">
        <p14:creationId xmlns:p14="http://schemas.microsoft.com/office/powerpoint/2010/main" val="19154045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3" name="drumroll.wav"/>
          </p:stSnd>
        </p:sndAc>
      </p:transition>
    </mc:Choice>
    <mc:Fallback xmlns="">
      <p:transition spd="slow">
        <p:fade/>
        <p:sndAc>
          <p:stSnd>
            <p:snd r:embed="rId4" name="drumroll.wav"/>
          </p:stSnd>
        </p:sndAc>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39BBA2E-DF90-E06F-D964-DA8B1F929DC0}"/>
              </a:ext>
            </a:extLst>
          </p:cNvPr>
          <p:cNvPicPr/>
          <p:nvPr/>
        </p:nvPicPr>
        <p:blipFill rotWithShape="1">
          <a:blip r:embed="rId3" r:link="rId4">
            <a:extLst>
              <a:ext uri="{28A0092B-C50C-407E-A947-70E740481C1C}">
                <a14:useLocalDpi xmlns:a14="http://schemas.microsoft.com/office/drawing/2010/main" val="0"/>
              </a:ext>
            </a:extLst>
          </a:blip>
          <a:srcRect l="1211" t="2965" r="13879" b="-1"/>
          <a:stretch>
            <a:fillRect/>
          </a:stretch>
        </p:blipFill>
        <p:spPr bwMode="auto">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p:spPr>
      </p:pic>
      <p:sp>
        <p:nvSpPr>
          <p:cNvPr id="2" name="Title 1">
            <a:extLst>
              <a:ext uri="{FF2B5EF4-FFF2-40B4-BE49-F238E27FC236}">
                <a16:creationId xmlns:a16="http://schemas.microsoft.com/office/drawing/2014/main" id="{50DC5849-B1CE-A36C-38E0-8F2B1E593A4C}"/>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lnSpc>
                <a:spcPct val="90000"/>
              </a:lnSpc>
            </a:pPr>
            <a:r>
              <a:rPr lang="en-US" sz="1600"/>
              <a:t>-These activities fulfill the theory of Vygotsky’s social development theory which discusses the cognitive development of the child through social interaction when a child interacts with these activities their development is more effectively impacted.</a:t>
            </a:r>
            <a:br>
              <a:rPr lang="en-US" sz="1600"/>
            </a:br>
            <a:br>
              <a:rPr lang="en-US" sz="1600"/>
            </a:br>
            <a:endParaRPr lang="en-US" sz="1600"/>
          </a:p>
        </p:txBody>
      </p:sp>
    </p:spTree>
    <p:extLst>
      <p:ext uri="{BB962C8B-B14F-4D97-AF65-F5344CB8AC3E}">
        <p14:creationId xmlns:p14="http://schemas.microsoft.com/office/powerpoint/2010/main" val="283784514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2" name="drumroll.wav"/>
          </p:stSnd>
        </p:sndAc>
      </p:transition>
    </mc:Choice>
    <mc:Fallback xmlns="">
      <p:transition spd="slow">
        <p:fade/>
        <p:sndAc>
          <p:stSnd>
            <p:snd r:embed="rId5" name="drumroll.wav"/>
          </p:stSnd>
        </p:sndAc>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FE324-95C7-9FDC-9F2C-65678E0EDEC4}"/>
              </a:ext>
            </a:extLst>
          </p:cNvPr>
          <p:cNvSpPr>
            <a:spLocks noGrp="1"/>
          </p:cNvSpPr>
          <p:nvPr>
            <p:ph type="title"/>
          </p:nvPr>
        </p:nvSpPr>
        <p:spPr>
          <a:xfrm>
            <a:off x="677334" y="609600"/>
            <a:ext cx="8596668" cy="5373950"/>
          </a:xfrm>
        </p:spPr>
        <p:txBody>
          <a:bodyPr/>
          <a:lstStyle/>
          <a:p>
            <a:r>
              <a:rPr lang="en-GB"/>
              <a:t>Activity 2</a:t>
            </a:r>
            <a:br>
              <a:rPr lang="en-GB"/>
            </a:br>
            <a:r>
              <a:rPr lang="en-GB" sz="1100">
                <a:solidFill>
                  <a:schemeClr val="tx1"/>
                </a:solidFill>
                <a:latin typeface="Arial" panose="020B0604020202020204" pitchFamily="34" charset="0"/>
                <a:cs typeface="Arial" panose="020B0604020202020204" pitchFamily="34" charset="0"/>
              </a:rPr>
              <a:t>running jumping and swinging activity</a:t>
            </a:r>
            <a:br>
              <a:rPr lang="en-GB" sz="1100">
                <a:solidFill>
                  <a:schemeClr val="tx1"/>
                </a:solidFill>
                <a:latin typeface="Arial" panose="020B0604020202020204" pitchFamily="34" charset="0"/>
                <a:cs typeface="Arial" panose="020B0604020202020204" pitchFamily="34" charset="0"/>
              </a:rPr>
            </a:br>
            <a:r>
              <a:rPr lang="en-GB" sz="1100">
                <a:solidFill>
                  <a:schemeClr val="tx1"/>
                </a:solidFill>
                <a:latin typeface="Arial" panose="020B0604020202020204" pitchFamily="34" charset="0"/>
                <a:cs typeface="Arial" panose="020B0604020202020204" pitchFamily="34" charset="0"/>
              </a:rPr>
              <a:t>.this could include factors </a:t>
            </a:r>
            <a:r>
              <a:rPr lang="en-GB" sz="1200">
                <a:solidFill>
                  <a:schemeClr val="tx1"/>
                </a:solidFill>
                <a:latin typeface="Arial" panose="020B0604020202020204" pitchFamily="34" charset="0"/>
                <a:cs typeface="Arial" panose="020B0604020202020204" pitchFamily="34" charset="0"/>
              </a:rPr>
              <a:t>like jumping over cones, crawling under tables, and running around cones. Timing each child as they complete the course and encouraging friendly competition can also use in this activity(James et al.,2022).</a:t>
            </a:r>
            <a:br>
              <a:rPr lang="en-GB" sz="1200">
                <a:solidFill>
                  <a:schemeClr val="tx1"/>
                </a:solidFill>
                <a:latin typeface="Arial" panose="020B0604020202020204" pitchFamily="34" charset="0"/>
                <a:cs typeface="Arial" panose="020B0604020202020204" pitchFamily="34" charset="0"/>
              </a:rPr>
            </a:br>
            <a:r>
              <a:rPr lang="en-GB" sz="1200">
                <a:solidFill>
                  <a:schemeClr val="tx1"/>
                </a:solidFill>
                <a:latin typeface="Arial" panose="020B0604020202020204" pitchFamily="34" charset="0"/>
                <a:cs typeface="Arial" panose="020B0604020202020204" pitchFamily="34" charset="0"/>
              </a:rPr>
              <a:t>.Running is a great way for children to get some exercise and improve their physical coordination and the staff needs to engage children in it. jumping activities include providing each child with a skipping rope and challenging them to see how many jumps they can do in a row.</a:t>
            </a:r>
            <a:br>
              <a:rPr lang="en-GB" sz="1200">
                <a:solidFill>
                  <a:schemeClr val="tx1"/>
                </a:solidFill>
                <a:latin typeface="Arial" panose="020B0604020202020204" pitchFamily="34" charset="0"/>
                <a:cs typeface="Arial" panose="020B0604020202020204" pitchFamily="34" charset="0"/>
              </a:rPr>
            </a:br>
            <a:r>
              <a:rPr lang="en-GB" sz="1200">
                <a:solidFill>
                  <a:schemeClr val="tx1"/>
                </a:solidFill>
                <a:latin typeface="Arial" panose="020B0604020202020204" pitchFamily="34" charset="0"/>
                <a:cs typeface="Arial" panose="020B0604020202020204" pitchFamily="34" charset="0"/>
              </a:rPr>
              <a:t>.in the swinging activity, individuals are provided with a swing and challenged to see how high they can swing. Swinging can be a fun way to improve coordination and balance and help calm and soothe children (El-Kholy et  al .,2022).</a:t>
            </a:r>
            <a:br>
              <a:rPr lang="en-GB" sz="1200">
                <a:solidFill>
                  <a:schemeClr val="tx1"/>
                </a:solidFill>
                <a:latin typeface="Arial" panose="020B0604020202020204" pitchFamily="34" charset="0"/>
                <a:cs typeface="Arial" panose="020B0604020202020204" pitchFamily="34" charset="0"/>
              </a:rPr>
            </a:br>
            <a:r>
              <a:rPr lang="en-GB" sz="1200">
                <a:solidFill>
                  <a:schemeClr val="tx1"/>
                </a:solidFill>
                <a:latin typeface="Arial" panose="020B0604020202020204" pitchFamily="34" charset="0"/>
                <a:cs typeface="Arial" panose="020B0604020202020204" pitchFamily="34" charset="0"/>
              </a:rPr>
              <a:t>.in these activities ensure children ‘s safety..</a:t>
            </a:r>
            <a:br>
              <a:rPr lang="en-GB" sz="1200">
                <a:solidFill>
                  <a:schemeClr val="tx1"/>
                </a:solidFill>
                <a:latin typeface="Arial" panose="020B0604020202020204" pitchFamily="34" charset="0"/>
                <a:cs typeface="Arial" panose="020B0604020202020204" pitchFamily="34" charset="0"/>
              </a:rPr>
            </a:br>
            <a:r>
              <a:rPr lang="en-GB" sz="1200">
                <a:solidFill>
                  <a:schemeClr val="tx1"/>
                </a:solidFill>
                <a:latin typeface="Arial" panose="020B0604020202020204" pitchFamily="34" charset="0"/>
                <a:cs typeface="Arial" panose="020B0604020202020204" pitchFamily="34" charset="0"/>
              </a:rPr>
              <a:t>.these activities help in the growth of children and their intelligence as Piaget’s theory states..</a:t>
            </a:r>
            <a:br>
              <a:rPr lang="en-GB" sz="1200">
                <a:solidFill>
                  <a:schemeClr val="tx1"/>
                </a:solidFill>
                <a:latin typeface="Arial" panose="020B0604020202020204" pitchFamily="34" charset="0"/>
                <a:cs typeface="Arial" panose="020B0604020202020204" pitchFamily="34" charset="0"/>
              </a:rPr>
            </a:br>
            <a:r>
              <a:rPr lang="en-GB" sz="1200">
                <a:solidFill>
                  <a:schemeClr val="tx1"/>
                </a:solidFill>
                <a:latin typeface="Arial" panose="020B0604020202020204" pitchFamily="34" charset="0"/>
                <a:cs typeface="Arial" panose="020B0604020202020204" pitchFamily="34" charset="0"/>
              </a:rPr>
              <a:t>						</a:t>
            </a:r>
            <a:br>
              <a:rPr lang="en-GB" sz="1200">
                <a:solidFill>
                  <a:schemeClr val="tx1"/>
                </a:solidFill>
                <a:latin typeface="Arial" panose="020B0604020202020204" pitchFamily="34" charset="0"/>
                <a:cs typeface="Arial" panose="020B0604020202020204" pitchFamily="34" charset="0"/>
              </a:rPr>
            </a:br>
            <a:br>
              <a:rPr lang="en-GB" sz="1200">
                <a:solidFill>
                  <a:schemeClr val="tx1"/>
                </a:solidFill>
                <a:latin typeface="Arial" panose="020B0604020202020204" pitchFamily="34" charset="0"/>
                <a:cs typeface="Arial" panose="020B0604020202020204" pitchFamily="34" charset="0"/>
              </a:rPr>
            </a:br>
            <a:endParaRPr lang="en-GB" dirty="0"/>
          </a:p>
        </p:txBody>
      </p:sp>
      <p:pic>
        <p:nvPicPr>
          <p:cNvPr id="3" name="Picture 2">
            <a:extLst>
              <a:ext uri="{FF2B5EF4-FFF2-40B4-BE49-F238E27FC236}">
                <a16:creationId xmlns:a16="http://schemas.microsoft.com/office/drawing/2014/main" id="{2DAC429C-232C-494E-2BDB-A73B9CBAEFFD}"/>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2762250" y="3185409"/>
            <a:ext cx="6667500" cy="2577215"/>
          </a:xfrm>
          <a:prstGeom prst="rect">
            <a:avLst/>
          </a:prstGeom>
          <a:noFill/>
          <a:ln>
            <a:noFill/>
          </a:ln>
        </p:spPr>
      </p:pic>
    </p:spTree>
    <p:extLst>
      <p:ext uri="{BB962C8B-B14F-4D97-AF65-F5344CB8AC3E}">
        <p14:creationId xmlns:p14="http://schemas.microsoft.com/office/powerpoint/2010/main" val="9630646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3" name="drumroll.wav"/>
          </p:stSnd>
        </p:sndAc>
      </p:transition>
    </mc:Choice>
    <mc:Fallback xmlns="">
      <p:transition spd="slow">
        <p:fade/>
        <p:sndAc>
          <p:stSnd>
            <p:snd r:embed="rId5" name="drumroll.wav"/>
          </p:stSnd>
        </p:sndAc>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C11DE-6FA9-1F8B-07B9-8C9019FC63DC}"/>
              </a:ext>
            </a:extLst>
          </p:cNvPr>
          <p:cNvSpPr>
            <a:spLocks noGrp="1"/>
          </p:cNvSpPr>
          <p:nvPr>
            <p:ph type="title"/>
          </p:nvPr>
        </p:nvSpPr>
        <p:spPr>
          <a:xfrm>
            <a:off x="677334" y="609600"/>
            <a:ext cx="8596668" cy="3799840"/>
          </a:xfrm>
        </p:spPr>
        <p:txBody>
          <a:bodyPr>
            <a:normAutofit fontScale="90000"/>
          </a:bodyPr>
          <a:lstStyle/>
          <a:p>
            <a:r>
              <a:rPr lang="en-GB" dirty="0"/>
              <a:t>Conclusion</a:t>
            </a:r>
            <a:br>
              <a:rPr lang="en-GB" dirty="0"/>
            </a:br>
            <a:r>
              <a:rPr lang="en-GB" dirty="0"/>
              <a:t>it has been concluded that these activities can provide a fun and engaging distraction while their mothers attend their support sessions. they can also help children to get some </a:t>
            </a:r>
            <a:r>
              <a:rPr lang="en-GB" dirty="0" err="1"/>
              <a:t>exercise,improve</a:t>
            </a:r>
            <a:r>
              <a:rPr lang="en-GB" dirty="0"/>
              <a:t> their physical coordination and have fun.</a:t>
            </a:r>
          </a:p>
        </p:txBody>
      </p:sp>
    </p:spTree>
    <p:extLst>
      <p:ext uri="{BB962C8B-B14F-4D97-AF65-F5344CB8AC3E}">
        <p14:creationId xmlns:p14="http://schemas.microsoft.com/office/powerpoint/2010/main" val="23751058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2" name="drumroll.wav"/>
          </p:stSnd>
        </p:sndAc>
      </p:transition>
    </mc:Choice>
    <mc:Fallback xmlns="">
      <p:transition spd="slow">
        <p:fade/>
        <p:sndAc>
          <p:stSnd>
            <p:snd r:embed="rId3" name="drumroll.wav"/>
          </p:stSnd>
        </p:sndAc>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C4F82-EF3E-AFBF-E36C-2CB30B35650E}"/>
              </a:ext>
            </a:extLst>
          </p:cNvPr>
          <p:cNvSpPr>
            <a:spLocks noGrp="1"/>
          </p:cNvSpPr>
          <p:nvPr>
            <p:ph type="title"/>
          </p:nvPr>
        </p:nvSpPr>
        <p:spPr>
          <a:xfrm>
            <a:off x="893523" y="804519"/>
            <a:ext cx="3160501" cy="4431360"/>
          </a:xfrm>
        </p:spPr>
        <p:txBody>
          <a:bodyPr anchor="ctr">
            <a:normAutofit/>
          </a:bodyPr>
          <a:lstStyle/>
          <a:p>
            <a:r>
              <a:rPr lang="en-GB" dirty="0"/>
              <a:t>References</a:t>
            </a:r>
          </a:p>
        </p:txBody>
      </p:sp>
      <p:sp>
        <p:nvSpPr>
          <p:cNvPr id="3" name="Content Placeholder 2">
            <a:extLst>
              <a:ext uri="{FF2B5EF4-FFF2-40B4-BE49-F238E27FC236}">
                <a16:creationId xmlns:a16="http://schemas.microsoft.com/office/drawing/2014/main" id="{5D4906E5-A6D7-559B-C0A9-56C4F1A796DD}"/>
              </a:ext>
            </a:extLst>
          </p:cNvPr>
          <p:cNvSpPr>
            <a:spLocks noGrp="1"/>
          </p:cNvSpPr>
          <p:nvPr>
            <p:ph idx="1"/>
          </p:nvPr>
        </p:nvSpPr>
        <p:spPr>
          <a:xfrm>
            <a:off x="4813897" y="2892481"/>
            <a:ext cx="6102559" cy="4431359"/>
          </a:xfrm>
        </p:spPr>
        <p:txBody>
          <a:bodyPr anchor="ctr">
            <a:normAutofit/>
          </a:bodyPr>
          <a:lstStyle/>
          <a:p>
            <a:pPr>
              <a:lnSpc>
                <a:spcPct val="110000"/>
              </a:lnSpc>
            </a:pPr>
            <a:r>
              <a:rPr lang="en-GB" sz="1300" dirty="0">
                <a:latin typeface="Arial Nova" panose="020B0504020202020204" pitchFamily="34" charset="0"/>
              </a:rPr>
              <a:t>El-</a:t>
            </a:r>
            <a:r>
              <a:rPr lang="en-GB" sz="1300" dirty="0" err="1">
                <a:latin typeface="Arial Nova" panose="020B0504020202020204" pitchFamily="34" charset="0"/>
              </a:rPr>
              <a:t>Kholy</a:t>
            </a:r>
            <a:r>
              <a:rPr lang="en-GB" sz="1300" dirty="0">
                <a:latin typeface="Arial Nova" panose="020B0504020202020204" pitchFamily="34" charset="0"/>
              </a:rPr>
              <a:t>, S.A., </a:t>
            </a:r>
            <a:r>
              <a:rPr lang="en-GB" sz="1300" dirty="0" err="1">
                <a:latin typeface="Arial Nova" panose="020B0504020202020204" pitchFamily="34" charset="0"/>
              </a:rPr>
              <a:t>Moust</a:t>
            </a:r>
            <a:r>
              <a:rPr lang="en-GB" sz="1300" dirty="0">
                <a:latin typeface="Arial Nova" panose="020B0504020202020204" pitchFamily="34" charset="0"/>
              </a:rPr>
              <a:t> </a:t>
            </a:r>
            <a:r>
              <a:rPr lang="en-GB" sz="1300" dirty="0" err="1">
                <a:latin typeface="Arial Nova" panose="020B0504020202020204" pitchFamily="34" charset="0"/>
              </a:rPr>
              <a:t>andafa</a:t>
            </a:r>
            <a:r>
              <a:rPr lang="en-GB" sz="1300" dirty="0">
                <a:latin typeface="Arial Nova" panose="020B0504020202020204" pitchFamily="34" charset="0"/>
              </a:rPr>
              <a:t>, Y.M and Abou El –Ela, M.A., 2022. Urban park design and children’s physical activity levels: an investigation of design characteristics of green areas and playgrounds. Journal of Engineering and Applied Science, 69(1),p.93..</a:t>
            </a:r>
          </a:p>
          <a:p>
            <a:pPr>
              <a:lnSpc>
                <a:spcPct val="110000"/>
              </a:lnSpc>
            </a:pPr>
            <a:r>
              <a:rPr lang="en-GB" sz="1300" dirty="0">
                <a:latin typeface="Arial Nova" panose="020B0504020202020204" pitchFamily="34" charset="0"/>
              </a:rPr>
              <a:t>James, M.E., </a:t>
            </a:r>
            <a:r>
              <a:rPr lang="en-GB" sz="1300" dirty="0" err="1">
                <a:latin typeface="Arial Nova" panose="020B0504020202020204" pitchFamily="34" charset="0"/>
              </a:rPr>
              <a:t>Jianopoulos</a:t>
            </a:r>
            <a:r>
              <a:rPr lang="en-GB" sz="1300" dirty="0">
                <a:latin typeface="Arial Nova" panose="020B0504020202020204" pitchFamily="34" charset="0"/>
              </a:rPr>
              <a:t>, E., Ross, T., </a:t>
            </a:r>
            <a:r>
              <a:rPr lang="en-GB" sz="1300" dirty="0" err="1">
                <a:latin typeface="Arial Nova" panose="020B0504020202020204" pitchFamily="34" charset="0"/>
              </a:rPr>
              <a:t>Buiung</a:t>
            </a:r>
            <a:r>
              <a:rPr lang="en-GB" sz="1300" dirty="0">
                <a:latin typeface="Arial Nova" panose="020B0504020202020204" pitchFamily="34" charset="0"/>
              </a:rPr>
              <a:t>, R. and Arbour-</a:t>
            </a:r>
            <a:r>
              <a:rPr lang="en-GB" sz="1300" dirty="0" err="1">
                <a:latin typeface="Arial Nova" panose="020B0504020202020204" pitchFamily="34" charset="0"/>
              </a:rPr>
              <a:t>Nicitopoulos</a:t>
            </a:r>
            <a:r>
              <a:rPr lang="en-GB" sz="1300" dirty="0">
                <a:latin typeface="Arial Nova" panose="020B0504020202020204" pitchFamily="34" charset="0"/>
              </a:rPr>
              <a:t>, K.P.,2022. Children’s Usage of inclusive Playgrounds: A Naturalistic Observation study of play. International journal of environmental research and public health, 19(20), p.13648.</a:t>
            </a:r>
          </a:p>
          <a:p>
            <a:pPr>
              <a:lnSpc>
                <a:spcPct val="110000"/>
              </a:lnSpc>
            </a:pPr>
            <a:r>
              <a:rPr lang="en-GB" sz="1300" dirty="0">
                <a:latin typeface="Arial Nova" panose="020B0504020202020204" pitchFamily="34" charset="0"/>
              </a:rPr>
              <a:t>Kuhl, P.K., Lim, S.S., Guerriero, S. And Van Damme ,D., 2019. Shapes, blocks, puzzles, and origami: From spatial play to Stem learning.</a:t>
            </a:r>
          </a:p>
          <a:p>
            <a:pPr>
              <a:lnSpc>
                <a:spcPct val="110000"/>
              </a:lnSpc>
            </a:pPr>
            <a:r>
              <a:rPr lang="en-GB" sz="1300" dirty="0">
                <a:latin typeface="Arial Nova" panose="020B0504020202020204" pitchFamily="34" charset="0"/>
              </a:rPr>
              <a:t>Lee, j. and Wood, E.,2021.Examining parent-child spatial play. Interaction using traditional toys and touch screen tablets. Parenting, 21(4),pp.304-331.</a:t>
            </a:r>
          </a:p>
          <a:p>
            <a:pPr>
              <a:lnSpc>
                <a:spcPct val="110000"/>
              </a:lnSpc>
            </a:pPr>
            <a:r>
              <a:rPr lang="en-GB" sz="1300" dirty="0">
                <a:latin typeface="Arial Nova" panose="020B0504020202020204" pitchFamily="34" charset="0"/>
              </a:rPr>
              <a:t> </a:t>
            </a:r>
          </a:p>
        </p:txBody>
      </p:sp>
    </p:spTree>
    <p:extLst>
      <p:ext uri="{BB962C8B-B14F-4D97-AF65-F5344CB8AC3E}">
        <p14:creationId xmlns:p14="http://schemas.microsoft.com/office/powerpoint/2010/main" val="131787217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sndAc>
          <p:stSnd>
            <p:snd r:embed="rId2" name="drumroll.wav"/>
          </p:stSnd>
        </p:sndAc>
      </p:transition>
    </mc:Choice>
    <mc:Fallback xmlns="">
      <p:transition spd="slow">
        <p:fade/>
        <p:sndAc>
          <p:stSnd>
            <p:snd r:embed="rId3" name="drumroll.wav"/>
          </p:stSnd>
        </p:sndAc>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625</TotalTime>
  <Words>723</Words>
  <Application>Microsoft Office PowerPoint</Application>
  <PresentationFormat>Widescreen</PresentationFormat>
  <Paragraphs>24</Paragraphs>
  <Slides>7</Slides>
  <Notes>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Arial Nova</vt:lpstr>
      <vt:lpstr>Calibri</vt:lpstr>
      <vt:lpstr>Trebuchet MS</vt:lpstr>
      <vt:lpstr>Wingdings 3</vt:lpstr>
      <vt:lpstr>Facet</vt:lpstr>
      <vt:lpstr>Working with children in a social care setting</vt:lpstr>
      <vt:lpstr>Introduction</vt:lpstr>
      <vt:lpstr>Activity 1 -Blocks, Jigsaws, and shape sorters Activity -Three factor-based activities could run with the children at the refugee center while their mothers attend a weekly support session.  -One of the activity factors that the staff needs to do with children includes a blocks activity in which each child is provided with a set of blocks and challenged to build something creative, such as a castle or a city.  -Similarly, the staff needs to use the jigsaw factor to provide each child with a puzzle of diverse difficulty levels based on age and experience (Lee and Wood, 2021). This factor encourages them to work together to complete the puzzle, taking turns and helping each other where necessary.  -Moreover, the third activity that staff needs to do is the shape sorters activity, which includes giving each child a set of shape sorters and challenging them to sort their corresponding slots.  </vt:lpstr>
      <vt:lpstr>-These activities fulfill the theory of Vygotsky’s social development theory which discusses the cognitive development of the child through social interaction when a child interacts with these activities their development is more effectively impacted.  </vt:lpstr>
      <vt:lpstr>Activity 2 running jumping and swinging activity .this could include factors like jumping over cones, crawling under tables, and running around cones. Timing each child as they complete the course and encouraging friendly competition can also use in this activity(James et al.,2022). .Running is a great way for children to get some exercise and improve their physical coordination and the staff needs to engage children in it. jumping activities include providing each child with a skipping rope and challenging them to see how many jumps they can do in a row. .in the swinging activity, individuals are provided with a swing and challenged to see how high they can swing. Swinging can be a fun way to improve coordination and balance and help calm and soothe children (El-Kholy et  al .,2022). .in these activities ensure children ‘s safety.. .these activities help in the growth of children and their intelligence as Piaget’s theory states..         </vt:lpstr>
      <vt:lpstr>Conclusion it has been concluded that these activities can provide a fun and engaging distraction while their mothers attend their support sessions. they can also help children to get some exercise,improve their physical coordination and have fun.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Neelam Ashraf (2126021)</dc:creator>
  <cp:lastModifiedBy>Neelam Ashraf (2126021)</cp:lastModifiedBy>
  <cp:revision>2</cp:revision>
  <dcterms:created xsi:type="dcterms:W3CDTF">2023-02-10T09:24:55Z</dcterms:created>
  <dcterms:modified xsi:type="dcterms:W3CDTF">2023-02-18T23:21:45Z</dcterms:modified>
</cp:coreProperties>
</file>