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8" d="100"/>
          <a:sy n="68" d="100"/>
        </p:scale>
        <p:origin x="-1784"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handoutMaster" Target="handoutMasters/handout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27/07/20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27/07/20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27/07/20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27/07/20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27/07/20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27/07/20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27/07/20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27/07/20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27/07/20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27/07/20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27/07/20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27/07/20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investopedia.com/terms/m/mooreslaw.asp"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digiday.com/media/washington-posts-robot-reporter-published-500-articles-last-year/"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cdn2.hubspot.net/hubfs/2252493/Whitepapers/OBI4wan_Whitepaper_Chatbots_EN.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forbes.com/sites/forbesagencycouncil/2019/08/21/how-artificial-intelligence-is-transforming-digital-marketing/%231314d89021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t>
            </a:r>
            <a:r>
              <a:rPr lang="is-IS" b="1">
                <a:solidFill>
                  <a:srgbClr val="FFFF00"/>
                </a:solidFill>
              </a:rPr>
              <a:t>LCMB7010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8</a:t>
            </a:r>
            <a:endParaRPr lang="en-GB" altLang="en-US" dirty="0">
              <a:solidFill>
                <a:schemeClr val="accent2"/>
              </a:solidFill>
            </a:endParaRPr>
          </a:p>
          <a:p>
            <a:pPr eaLnBrk="1" hangingPunct="1"/>
            <a:r>
              <a:rPr lang="en-GB" altLang="en-US" dirty="0">
                <a:solidFill>
                  <a:schemeClr val="accent2"/>
                </a:solidFill>
              </a:rPr>
              <a:t>How Artificial Intelligence Is Transforming Digital Marketing</a:t>
            </a:r>
          </a:p>
          <a:p>
            <a:pPr eaLnBrk="1" hangingPunct="1"/>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a:t>Content</a:t>
            </a:r>
            <a:r>
              <a:rPr lang="en-GB" dirty="0" smtClean="0"/>
              <a:t>: How </a:t>
            </a:r>
            <a:r>
              <a:rPr lang="en-GB" dirty="0"/>
              <a:t>Artificial Intelligence Is Transforming Digital Marketing</a:t>
            </a:r>
          </a:p>
          <a:p>
            <a:pPr marL="0" indent="0">
              <a:buNone/>
            </a:pPr>
            <a:r>
              <a:rPr lang="en-GB" dirty="0" smtClean="0"/>
              <a:t>Learning Objectives:</a:t>
            </a:r>
            <a:endParaRPr lang="en-GB" sz="2800" dirty="0" smtClean="0"/>
          </a:p>
          <a:p>
            <a:pPr marL="0" indent="0">
              <a:buNone/>
            </a:pPr>
            <a:r>
              <a:rPr lang="en-GB" sz="2800" dirty="0" smtClean="0"/>
              <a:t>Impacts of Artificial </a:t>
            </a:r>
            <a:r>
              <a:rPr lang="en-GB" sz="2800" dirty="0"/>
              <a:t>Intelligence </a:t>
            </a:r>
            <a:r>
              <a:rPr lang="en-GB" sz="2800" dirty="0" smtClean="0"/>
              <a:t>on Marketing</a:t>
            </a:r>
          </a:p>
          <a:p>
            <a:pPr marL="0" indent="0">
              <a:buNone/>
            </a:pPr>
            <a:r>
              <a:rPr lang="en-GB" sz="2800" dirty="0" smtClean="0"/>
              <a:t>AI on Content </a:t>
            </a:r>
            <a:r>
              <a:rPr lang="en-GB" sz="2800" dirty="0" err="1"/>
              <a:t>Curation</a:t>
            </a:r>
            <a:r>
              <a:rPr lang="en-GB" sz="2800" dirty="0"/>
              <a:t> And Generation</a:t>
            </a:r>
            <a:endParaRPr lang="en-GB" sz="2800" dirty="0" smtClean="0"/>
          </a:p>
          <a:p>
            <a:pPr marL="0" indent="0">
              <a:buNone/>
            </a:pPr>
            <a:r>
              <a:rPr lang="en-US" sz="2800" dirty="0" smtClean="0">
                <a:latin typeface="Arial" charset="0"/>
              </a:rPr>
              <a:t>AI</a:t>
            </a:r>
            <a:r>
              <a:rPr lang="en-US" sz="2800" dirty="0">
                <a:latin typeface="Arial" charset="0"/>
              </a:rPr>
              <a:t>-Enhanced Digital </a:t>
            </a:r>
            <a:r>
              <a:rPr lang="en-US" sz="2800" dirty="0" smtClean="0">
                <a:latin typeface="Arial" charset="0"/>
              </a:rPr>
              <a:t>Advertising</a:t>
            </a:r>
          </a:p>
          <a:p>
            <a:pPr marL="0" indent="0">
              <a:buNone/>
            </a:pPr>
            <a:r>
              <a:rPr lang="en-US" sz="2800" dirty="0"/>
              <a:t>Behavior Analysis And Predictive Analytics</a:t>
            </a: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pPr lvl="0">
              <a:spcBef>
                <a:spcPct val="20000"/>
              </a:spcBef>
            </a:pPr>
            <a:r>
              <a:rPr lang="en-GB" sz="3200" dirty="0">
                <a:solidFill>
                  <a:prstClr val="black"/>
                </a:solidFill>
                <a:ea typeface="+mn-ea"/>
                <a:cs typeface="+mn-cs"/>
              </a:rPr>
              <a:t>Impacts of Artificial Intelligence on Marketing</a:t>
            </a:r>
            <a:br>
              <a:rPr lang="en-GB" sz="3200" dirty="0">
                <a:solidFill>
                  <a:prstClr val="black"/>
                </a:solidFill>
                <a:ea typeface="+mn-ea"/>
                <a:cs typeface="+mn-cs"/>
              </a:rPr>
            </a:br>
            <a:endParaRPr lang="en-US" sz="3200" dirty="0"/>
          </a:p>
        </p:txBody>
      </p:sp>
      <p:sp>
        <p:nvSpPr>
          <p:cNvPr id="3" name="Content Placeholder 2"/>
          <p:cNvSpPr>
            <a:spLocks noGrp="1"/>
          </p:cNvSpPr>
          <p:nvPr>
            <p:ph idx="1"/>
          </p:nvPr>
        </p:nvSpPr>
        <p:spPr>
          <a:xfrm>
            <a:off x="457200" y="764704"/>
            <a:ext cx="8229600" cy="4752529"/>
          </a:xfrm>
        </p:spPr>
        <p:txBody>
          <a:bodyPr/>
          <a:lstStyle/>
          <a:p>
            <a:r>
              <a:rPr lang="en-US" dirty="0"/>
              <a:t>AI marketing is a method of leveraging technology to improve the customer journey. It can also be used to boost the return on investment (ROI) of marketing campaigns. This is accomplished by using big data analytics, machine learning, and other processes to gain insight into your target audience.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058021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Impacts of Artificial Intelligence on Marketing</a:t>
            </a:r>
            <a:br>
              <a:rPr lang="en-GB" dirty="0">
                <a:solidFill>
                  <a:prstClr val="black"/>
                </a:solidFill>
              </a:rPr>
            </a:br>
            <a:endParaRPr lang="en-US" dirty="0"/>
          </a:p>
        </p:txBody>
      </p:sp>
      <p:sp>
        <p:nvSpPr>
          <p:cNvPr id="3" name="Content Placeholder 2"/>
          <p:cNvSpPr>
            <a:spLocks noGrp="1"/>
          </p:cNvSpPr>
          <p:nvPr>
            <p:ph idx="1"/>
          </p:nvPr>
        </p:nvSpPr>
        <p:spPr/>
        <p:txBody>
          <a:bodyPr/>
          <a:lstStyle/>
          <a:p>
            <a:r>
              <a:rPr lang="en-US" dirty="0" smtClean="0"/>
              <a:t>AI can be </a:t>
            </a:r>
            <a:r>
              <a:rPr lang="en-US" dirty="0"/>
              <a:t>used to automate processes that were once dependent on humans. Content generation, PPC ads, and even web design are all possible applications for AI marketing. Right now, our agency primarily uses AI to help with our video marketing efforts.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263734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AI And Digital Marketing</a:t>
            </a:r>
            <a:endParaRPr lang="en-US" dirty="0"/>
          </a:p>
        </p:txBody>
      </p:sp>
      <p:sp>
        <p:nvSpPr>
          <p:cNvPr id="3" name="Content Placeholder 2"/>
          <p:cNvSpPr>
            <a:spLocks noGrp="1"/>
          </p:cNvSpPr>
          <p:nvPr>
            <p:ph idx="1"/>
          </p:nvPr>
        </p:nvSpPr>
        <p:spPr/>
        <p:txBody>
          <a:bodyPr/>
          <a:lstStyle/>
          <a:p>
            <a:r>
              <a:rPr lang="en-US" dirty="0"/>
              <a:t>AI can streamline and optimize marketing campaigns. It can also eliminate the risk of human error. While much of the digital marketing world is still dependent on human ingenuity, an AI program might be able to generate a report using nothing but data.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888794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AI And Digital Marketing</a:t>
            </a:r>
            <a:endParaRPr lang="en-US" dirty="0"/>
          </a:p>
        </p:txBody>
      </p:sp>
      <p:sp>
        <p:nvSpPr>
          <p:cNvPr id="3" name="Content Placeholder 2"/>
          <p:cNvSpPr>
            <a:spLocks noGrp="1"/>
          </p:cNvSpPr>
          <p:nvPr>
            <p:ph idx="1"/>
          </p:nvPr>
        </p:nvSpPr>
        <p:spPr/>
        <p:txBody>
          <a:bodyPr/>
          <a:lstStyle/>
          <a:p>
            <a:r>
              <a:rPr lang="en-US" dirty="0"/>
              <a:t>Empathy, compassion and storytelling are all attributes that machines can't emulate, at least not yet. At the end of the day, AI is not bound by human limitations. If </a:t>
            </a:r>
            <a:r>
              <a:rPr lang="en-US" dirty="0">
                <a:hlinkClick r:id="rId2"/>
              </a:rPr>
              <a:t>Moore's Law</a:t>
            </a:r>
            <a:r>
              <a:rPr lang="en-US" dirty="0"/>
              <a:t> holds steady for a while, there's no telling what AI will be able to do in the near future.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027769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 on Content </a:t>
            </a:r>
            <a:r>
              <a:rPr lang="en-GB" dirty="0" err="1"/>
              <a:t>Curation</a:t>
            </a:r>
            <a:r>
              <a:rPr lang="en-GB" dirty="0"/>
              <a:t> And Generation</a:t>
            </a:r>
            <a:br>
              <a:rPr lang="en-GB" dirty="0"/>
            </a:br>
            <a:endParaRPr lang="en-US" dirty="0"/>
          </a:p>
        </p:txBody>
      </p:sp>
      <p:sp>
        <p:nvSpPr>
          <p:cNvPr id="3" name="Content Placeholder 2"/>
          <p:cNvSpPr>
            <a:spLocks noGrp="1"/>
          </p:cNvSpPr>
          <p:nvPr>
            <p:ph idx="1"/>
          </p:nvPr>
        </p:nvSpPr>
        <p:spPr/>
        <p:txBody>
          <a:bodyPr/>
          <a:lstStyle/>
          <a:p>
            <a:r>
              <a:rPr lang="en-US" sz="2400" dirty="0"/>
              <a:t>AI has the potential to both curate and generate content, then place it in front of the right people on the right platforms. This technology is already </a:t>
            </a:r>
            <a:r>
              <a:rPr lang="en-US" sz="2400" dirty="0">
                <a:hlinkClick r:id="rId2"/>
              </a:rPr>
              <a:t>automating content generation</a:t>
            </a:r>
            <a:r>
              <a:rPr lang="en-US" sz="2400" dirty="0"/>
              <a:t> on a basic level, but eventually, AI could generate viable topics for writers, or even develop initial drafts of content based on certain parameters.</a:t>
            </a:r>
          </a:p>
          <a:p>
            <a:r>
              <a:rPr lang="en-US" sz="2400" dirty="0"/>
              <a:t>On the strategy side, AI has the potential to help marketers map out an end-to-end content strategy. Some marketing tools are already providing this feature.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885016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AI-Enhanced Digital Advertising</a:t>
            </a:r>
            <a:endParaRPr lang="en-US" dirty="0"/>
          </a:p>
        </p:txBody>
      </p:sp>
      <p:sp>
        <p:nvSpPr>
          <p:cNvPr id="3" name="Content Placeholder 2"/>
          <p:cNvSpPr>
            <a:spLocks noGrp="1"/>
          </p:cNvSpPr>
          <p:nvPr>
            <p:ph idx="1"/>
          </p:nvPr>
        </p:nvSpPr>
        <p:spPr>
          <a:xfrm>
            <a:off x="457200" y="1196752"/>
            <a:ext cx="8229600" cy="4320481"/>
          </a:xfrm>
        </p:spPr>
        <p:txBody>
          <a:bodyPr/>
          <a:lstStyle/>
          <a:p>
            <a:r>
              <a:rPr lang="en-US" dirty="0" smtClean="0"/>
              <a:t>Today's </a:t>
            </a:r>
            <a:r>
              <a:rPr lang="en-US" dirty="0"/>
              <a:t>digital advertising strategies would be impossible without a rudimentary form of AI. Even electronic billboards can be powered by AI-based delivery systems</a:t>
            </a:r>
            <a:r>
              <a:rPr lang="en-US" dirty="0" smtClean="0"/>
              <a:t>.</a:t>
            </a:r>
          </a:p>
          <a:p>
            <a:r>
              <a:rPr lang="en-US" dirty="0"/>
              <a:t>These systems operate autonomously, placing the right kinds of ads in front of the right kinds of people based on complex algorithms and big data. This is what's known as "programmatic advertising."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83782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AI-Enhanced Digital Advertising</a:t>
            </a:r>
            <a:endParaRPr lang="en-US" dirty="0"/>
          </a:p>
        </p:txBody>
      </p:sp>
      <p:sp>
        <p:nvSpPr>
          <p:cNvPr id="3" name="Content Placeholder 2"/>
          <p:cNvSpPr>
            <a:spLocks noGrp="1"/>
          </p:cNvSpPr>
          <p:nvPr>
            <p:ph idx="1"/>
          </p:nvPr>
        </p:nvSpPr>
        <p:spPr/>
        <p:txBody>
          <a:bodyPr/>
          <a:lstStyle/>
          <a:p>
            <a:r>
              <a:rPr lang="en-US" sz="2400" dirty="0"/>
              <a:t>Consumers and business to business (B2B) buyers are overwhelmed every day with advertisements. Most of them are irrelevant, so they simply close the ad or move on to their next task. When this happens, advertisers lose money</a:t>
            </a:r>
            <a:r>
              <a:rPr lang="en-US" sz="2400" dirty="0" smtClean="0"/>
              <a:t>.</a:t>
            </a:r>
          </a:p>
          <a:p>
            <a:r>
              <a:rPr lang="en-US" sz="2400" dirty="0"/>
              <a:t>With AI, businesses can optimize their return on investment by only placing ads in front of relevant viewers. Ads can be bought automatically, then personalized at scale. Many advertisers are already using this technology.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072650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Chatbots</a:t>
            </a:r>
            <a:endParaRPr lang="en-US" dirty="0"/>
          </a:p>
        </p:txBody>
      </p:sp>
      <p:sp>
        <p:nvSpPr>
          <p:cNvPr id="3" name="Content Placeholder 2"/>
          <p:cNvSpPr>
            <a:spLocks noGrp="1"/>
          </p:cNvSpPr>
          <p:nvPr>
            <p:ph idx="1"/>
          </p:nvPr>
        </p:nvSpPr>
        <p:spPr>
          <a:xfrm>
            <a:off x="457200" y="1196752"/>
            <a:ext cx="8229600" cy="4320481"/>
          </a:xfrm>
        </p:spPr>
        <p:txBody>
          <a:bodyPr/>
          <a:lstStyle/>
          <a:p>
            <a:r>
              <a:rPr lang="en-US" sz="2800" dirty="0"/>
              <a:t>If there's one type of AI that businesses see as a </a:t>
            </a:r>
            <a:r>
              <a:rPr lang="en-US" sz="2800" dirty="0">
                <a:hlinkClick r:id="rId2"/>
              </a:rPr>
              <a:t>game-changer</a:t>
            </a:r>
            <a:r>
              <a:rPr lang="en-US" sz="2800" dirty="0"/>
              <a:t>, it's </a:t>
            </a:r>
            <a:r>
              <a:rPr lang="en-US" sz="2800" dirty="0" err="1"/>
              <a:t>chatbots</a:t>
            </a:r>
            <a:r>
              <a:rPr lang="en-US" sz="2800" dirty="0"/>
              <a:t>. </a:t>
            </a:r>
            <a:r>
              <a:rPr lang="en-US" sz="2800" dirty="0" err="1"/>
              <a:t>Chatbots</a:t>
            </a:r>
            <a:r>
              <a:rPr lang="en-US" sz="2800" dirty="0"/>
              <a:t> are already on numerous websites, as they excel at answering customers' frequently asked questions</a:t>
            </a:r>
            <a:r>
              <a:rPr lang="en-US" sz="2800" dirty="0" smtClean="0"/>
              <a:t>.</a:t>
            </a:r>
          </a:p>
          <a:p>
            <a:r>
              <a:rPr lang="en-US" sz="2800" dirty="0"/>
              <a:t>The real potential lies in smart </a:t>
            </a:r>
            <a:r>
              <a:rPr lang="en-US" sz="2800" dirty="0" err="1"/>
              <a:t>chatbots</a:t>
            </a:r>
            <a:r>
              <a:rPr lang="en-US" sz="2800" dirty="0"/>
              <a:t>, as opposed to the simple ones you regularly see now. These are AI-powered systems that communicate with humans using real-time, originally generated responses.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187638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Behavior Analysis And Predictive Analytics</a:t>
            </a:r>
            <a:r>
              <a:rPr lang="en-GB" dirty="0"/>
              <a:t/>
            </a:r>
            <a:br>
              <a:rPr lang="en-GB" dirty="0"/>
            </a:br>
            <a:endParaRPr lang="en-US" dirty="0"/>
          </a:p>
        </p:txBody>
      </p:sp>
      <p:sp>
        <p:nvSpPr>
          <p:cNvPr id="3" name="Content Placeholder 2"/>
          <p:cNvSpPr>
            <a:spLocks noGrp="1"/>
          </p:cNvSpPr>
          <p:nvPr>
            <p:ph idx="1"/>
          </p:nvPr>
        </p:nvSpPr>
        <p:spPr/>
        <p:txBody>
          <a:bodyPr/>
          <a:lstStyle/>
          <a:p>
            <a:r>
              <a:rPr lang="en-US" dirty="0"/>
              <a:t>More and more companies are hiring professionals like data scientists and programmers for their marketing departments. That's because their skills will soon be the backbone of most marketing campaigns.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653628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Behavior Analysis And Predictive Analytics</a:t>
            </a:r>
            <a:r>
              <a:rPr lang="en-GB" dirty="0"/>
              <a:t/>
            </a:r>
            <a:br>
              <a:rPr lang="en-GB" dirty="0"/>
            </a:br>
            <a:endParaRPr lang="en-US" dirty="0"/>
          </a:p>
        </p:txBody>
      </p:sp>
      <p:sp>
        <p:nvSpPr>
          <p:cNvPr id="3" name="Content Placeholder 2"/>
          <p:cNvSpPr>
            <a:spLocks noGrp="1"/>
          </p:cNvSpPr>
          <p:nvPr>
            <p:ph idx="1"/>
          </p:nvPr>
        </p:nvSpPr>
        <p:spPr/>
        <p:txBody>
          <a:bodyPr/>
          <a:lstStyle/>
          <a:p>
            <a:r>
              <a:rPr lang="en-US" sz="2400" dirty="0"/>
              <a:t>The internet is like a giant behavioral science laboratory, but there are so many data sets that humans alone can't possibly hope to analyze them all. That's where AI comes in.</a:t>
            </a:r>
          </a:p>
          <a:p>
            <a:r>
              <a:rPr lang="en-US" sz="2400" dirty="0"/>
              <a:t>Using machine learning and big data analysis, AI is able to provide businesses with deep insights into their customers. Not only will businesses be able to hyper-personalize interactions, but </a:t>
            </a:r>
            <a:r>
              <a:rPr lang="en-US" sz="2400" dirty="0" smtClean="0"/>
              <a:t>also </a:t>
            </a:r>
            <a:r>
              <a:rPr lang="en-US" sz="2400" dirty="0"/>
              <a:t>be able to predict future customer behaviors based on the data collected.</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42200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sz="2000" dirty="0"/>
              <a:t>Jason Hall(2020), How Artificial Intelligence Is Transforming Digital </a:t>
            </a:r>
            <a:r>
              <a:rPr lang="en-US" sz="2000" dirty="0" err="1" smtClean="0"/>
              <a:t>Marketing”,Forbes</a:t>
            </a:r>
            <a:r>
              <a:rPr lang="en-US" sz="2000" dirty="0" smtClean="0"/>
              <a:t>.</a:t>
            </a:r>
          </a:p>
          <a:p>
            <a:r>
              <a:rPr lang="en-US" sz="2000" dirty="0" smtClean="0">
                <a:hlinkClick r:id="rId2"/>
              </a:rPr>
              <a:t>https</a:t>
            </a:r>
            <a:r>
              <a:rPr lang="en-US" sz="2000" dirty="0">
                <a:hlinkClick r:id="rId2"/>
              </a:rPr>
              <a:t>://www.forbes.com/sites/forbesagencycouncil/2019/08/21/how-artificial-intelligence-is-transforming-digital-marketing/#</a:t>
            </a:r>
            <a:r>
              <a:rPr lang="en-US" sz="2000" dirty="0" smtClean="0">
                <a:hlinkClick r:id="rId2"/>
              </a:rPr>
              <a:t>1314d89021e1</a:t>
            </a:r>
            <a:endParaRPr lang="en-US" sz="2000" dirty="0" smtClean="0"/>
          </a:p>
          <a:p>
            <a:r>
              <a:rPr lang="en-US" sz="2000" dirty="0">
                <a:solidFill>
                  <a:srgbClr val="000000"/>
                </a:solidFill>
              </a:rPr>
              <a:t>Stuart </a:t>
            </a:r>
            <a:r>
              <a:rPr lang="en-US" sz="2000" dirty="0" err="1">
                <a:solidFill>
                  <a:srgbClr val="000000"/>
                </a:solidFill>
              </a:rPr>
              <a:t>Russel</a:t>
            </a:r>
            <a:r>
              <a:rPr lang="en-US" sz="2000" dirty="0">
                <a:solidFill>
                  <a:srgbClr val="000000"/>
                </a:solidFill>
              </a:rPr>
              <a:t> and  Peter </a:t>
            </a:r>
            <a:r>
              <a:rPr lang="en-US" sz="2000" dirty="0" err="1">
                <a:solidFill>
                  <a:srgbClr val="000000"/>
                </a:solidFill>
              </a:rPr>
              <a:t>Norvig,Artificial</a:t>
            </a:r>
            <a:r>
              <a:rPr lang="en-US" sz="2000" dirty="0">
                <a:solidFill>
                  <a:srgbClr val="000000"/>
                </a:solidFill>
              </a:rPr>
              <a:t> Intelligence: A Modern Approach (3rd Edition) 3rd Edition </a:t>
            </a:r>
          </a:p>
          <a:p>
            <a:r>
              <a:rPr lang="en-US" sz="2000" dirty="0">
                <a:solidFill>
                  <a:srgbClr val="000000"/>
                </a:solidFill>
              </a:rPr>
              <a:t>Rich, Elaine ,Knight, Kevin, Artificial </a:t>
            </a:r>
            <a:r>
              <a:rPr lang="en-US" sz="2000" dirty="0" err="1">
                <a:solidFill>
                  <a:srgbClr val="000000"/>
                </a:solidFill>
              </a:rPr>
              <a:t>Intelligenec</a:t>
            </a:r>
            <a:r>
              <a:rPr lang="en-US" sz="2000">
                <a:solidFill>
                  <a:srgbClr val="000000"/>
                </a:solidFill>
              </a:rPr>
              <a:t>, Publisher: McGraw-Hill Education, 1991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7370311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2193</TotalTime>
  <Words>657</Words>
  <Application>Microsoft Macintosh PowerPoint</Application>
  <PresentationFormat>On-screen Show (4:3)</PresentationFormat>
  <Paragraphs>68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Module Code LCMB7010</vt:lpstr>
      <vt:lpstr>Topic </vt:lpstr>
      <vt:lpstr>Impacts of Artificial Intelligence on Marketing </vt:lpstr>
      <vt:lpstr>Impacts of Artificial Intelligence on Marketing </vt:lpstr>
      <vt:lpstr>AI And Digital Marketing</vt:lpstr>
      <vt:lpstr>AI And Digital Marketing</vt:lpstr>
      <vt:lpstr>AI on Content Curation And Generation </vt:lpstr>
      <vt:lpstr>AI-Enhanced Digital Advertising</vt:lpstr>
      <vt:lpstr>AI-Enhanced Digital Advertising</vt:lpstr>
      <vt:lpstr>Chatbots</vt:lpstr>
      <vt:lpstr>Behavior Analysis And Predictive Analytics </vt:lpstr>
      <vt:lpstr>Behavior Analysis And Predictive Analytics </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147</cp:revision>
  <cp:lastPrinted>2018-07-09T15:27:01Z</cp:lastPrinted>
  <dcterms:created xsi:type="dcterms:W3CDTF">2002-10-07T19:43:58Z</dcterms:created>
  <dcterms:modified xsi:type="dcterms:W3CDTF">2020-07-27T12:44:56Z</dcterms:modified>
</cp:coreProperties>
</file>