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EEBAEC-D1C7-4DB6-DEBC-B01741B761BF}" v="16" dt="2025-12-09T18:06:34.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EC38F1B-E41C-4FC2-A008-50E159824ABC}" type="datetimeFigureOut">
              <a:rPr lang="en-GB" smtClean="0"/>
              <a:t>09/12/2025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2451073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C38F1B-E41C-4FC2-A008-50E159824ABC}"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422705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C38F1B-E41C-4FC2-A008-50E159824ABC}"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1588430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C38F1B-E41C-4FC2-A008-50E159824ABC}"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3572850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C38F1B-E41C-4FC2-A008-50E159824ABC}" type="datetimeFigureOut">
              <a:rPr lang="en-GB" smtClean="0"/>
              <a:t>09/12/2025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1553096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C38F1B-E41C-4FC2-A008-50E159824ABC}" type="datetimeFigureOut">
              <a:rPr lang="en-GB" smtClean="0"/>
              <a:t>09/12/2025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1510957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C38F1B-E41C-4FC2-A008-50E159824ABC}" type="datetimeFigureOut">
              <a:rPr lang="en-GB" smtClean="0"/>
              <a:t>09/12/2025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3459575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C38F1B-E41C-4FC2-A008-50E159824ABC}"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1032367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C38F1B-E41C-4FC2-A008-50E159824ABC}"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1958607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C38F1B-E41C-4FC2-A008-50E159824ABC}"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4259377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EC38F1B-E41C-4FC2-A008-50E159824ABC}"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1752525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EC38F1B-E41C-4FC2-A008-50E159824ABC}"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1986215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C38F1B-E41C-4FC2-A008-50E159824ABC}"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10795595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EC38F1B-E41C-4FC2-A008-50E159824ABC}" type="datetimeFigureOut">
              <a:rPr lang="en-GB" smtClean="0"/>
              <a:t>09/12/2025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18752597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EC38F1B-E41C-4FC2-A008-50E159824ABC}" type="datetimeFigureOut">
              <a:rPr lang="en-GB" smtClean="0"/>
              <a:t>09/12/2025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38050150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EC38F1B-E41C-4FC2-A008-50E159824ABC}"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2966275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EC38F1B-E41C-4FC2-A008-50E159824ABC}"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1B7C2DA-AEAB-48E2-820D-0841F2A624F3}" type="slidenum">
              <a:rPr lang="en-GB" smtClean="0"/>
              <a:t>‹#›</a:t>
            </a:fld>
            <a:endParaRPr lang="en-GB"/>
          </a:p>
        </p:txBody>
      </p:sp>
    </p:spTree>
    <p:extLst>
      <p:ext uri="{BB962C8B-B14F-4D97-AF65-F5344CB8AC3E}">
        <p14:creationId xmlns:p14="http://schemas.microsoft.com/office/powerpoint/2010/main" val="2294356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EC38F1B-E41C-4FC2-A008-50E159824ABC}" type="datetimeFigureOut">
              <a:rPr lang="en-GB" smtClean="0"/>
              <a:t>09/12/2025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1B7C2DA-AEAB-48E2-820D-0841F2A624F3}" type="slidenum">
              <a:rPr lang="en-GB" smtClean="0"/>
              <a:t>‹#›</a:t>
            </a:fld>
            <a:endParaRPr lang="en-GB"/>
          </a:p>
        </p:txBody>
      </p:sp>
    </p:spTree>
    <p:extLst>
      <p:ext uri="{BB962C8B-B14F-4D97-AF65-F5344CB8AC3E}">
        <p14:creationId xmlns:p14="http://schemas.microsoft.com/office/powerpoint/2010/main" val="27915296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B3725-8FDB-88A7-A12A-F4943C5829AA}"/>
              </a:ext>
            </a:extLst>
          </p:cNvPr>
          <p:cNvSpPr>
            <a:spLocks noGrp="1"/>
          </p:cNvSpPr>
          <p:nvPr>
            <p:ph type="ctrTitle"/>
          </p:nvPr>
        </p:nvSpPr>
        <p:spPr>
          <a:xfrm>
            <a:off x="1154955" y="1408767"/>
            <a:ext cx="8825658" cy="2677648"/>
          </a:xfrm>
        </p:spPr>
        <p:txBody>
          <a:bodyPr/>
          <a:lstStyle/>
          <a:p>
            <a:r>
              <a:rPr lang="en-GB" dirty="0"/>
              <a:t>Care Plan for a Fictional Patient with Type 2 Diabetes</a:t>
            </a:r>
          </a:p>
        </p:txBody>
      </p:sp>
      <p:sp>
        <p:nvSpPr>
          <p:cNvPr id="3" name="Subtitle 2">
            <a:extLst>
              <a:ext uri="{FF2B5EF4-FFF2-40B4-BE49-F238E27FC236}">
                <a16:creationId xmlns:a16="http://schemas.microsoft.com/office/drawing/2014/main" id="{11515FE2-30E3-164C-95D5-2CC5A38F3E98}"/>
              </a:ext>
            </a:extLst>
          </p:cNvPr>
          <p:cNvSpPr>
            <a:spLocks noGrp="1"/>
          </p:cNvSpPr>
          <p:nvPr>
            <p:ph type="subTitle" idx="1"/>
          </p:nvPr>
        </p:nvSpPr>
        <p:spPr>
          <a:xfrm>
            <a:off x="1154955" y="4215567"/>
            <a:ext cx="9058132" cy="1759029"/>
          </a:xfrm>
        </p:spPr>
        <p:txBody>
          <a:bodyPr/>
          <a:lstStyle/>
          <a:p>
            <a:r>
              <a:rPr lang="en-US" dirty="0">
                <a:ea typeface="+mn-lt"/>
                <a:cs typeface="+mn-lt"/>
              </a:rPr>
              <a:t>Student’s Name : Huma Zafar</a:t>
            </a:r>
            <a:endParaRPr lang="en-US" dirty="0"/>
          </a:p>
          <a:p>
            <a:r>
              <a:rPr lang="en-US" dirty="0">
                <a:ea typeface="+mn-lt"/>
                <a:cs typeface="+mn-lt"/>
              </a:rPr>
              <a:t>Student ID :  2323344</a:t>
            </a:r>
            <a:endParaRPr lang="en-US" dirty="0"/>
          </a:p>
          <a:p>
            <a:r>
              <a:rPr lang="en-US" dirty="0">
                <a:ea typeface="+mn-lt"/>
                <a:cs typeface="+mn-lt"/>
              </a:rPr>
              <a:t>Course Code :  Introduction to Physiology (BMHP5023_LON)</a:t>
            </a:r>
            <a:endParaRPr lang="en-US" dirty="0"/>
          </a:p>
          <a:p>
            <a:r>
              <a:rPr lang="en-US" dirty="0">
                <a:ea typeface="+mn-lt"/>
                <a:cs typeface="+mn-lt"/>
              </a:rPr>
              <a:t>Lecturer Name :  </a:t>
            </a:r>
            <a:r>
              <a:rPr lang="en-US" b="1" dirty="0">
                <a:ea typeface="+mn-lt"/>
                <a:cs typeface="+mn-lt"/>
              </a:rPr>
              <a:t>Shaila Hussain </a:t>
            </a:r>
            <a:endParaRPr lang="en-US" dirty="0">
              <a:ea typeface="+mn-lt"/>
              <a:cs typeface="+mn-lt"/>
            </a:endParaRPr>
          </a:p>
          <a:p>
            <a:endParaRPr lang="en-US" dirty="0"/>
          </a:p>
        </p:txBody>
      </p:sp>
      <p:pic>
        <p:nvPicPr>
          <p:cNvPr id="4" name="Playground 4">
            <a:hlinkClick r:id="" action="ppaction://media"/>
            <a:extLst>
              <a:ext uri="{FF2B5EF4-FFF2-40B4-BE49-F238E27FC236}">
                <a16:creationId xmlns:a16="http://schemas.microsoft.com/office/drawing/2014/main" id="{1F0E89FC-6161-912F-2852-4D0AD957C0C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10790" y="3354468"/>
            <a:ext cx="730250" cy="730250"/>
          </a:xfrm>
          <a:prstGeom prst="rect">
            <a:avLst/>
          </a:prstGeom>
        </p:spPr>
      </p:pic>
    </p:spTree>
    <p:extLst>
      <p:ext uri="{BB962C8B-B14F-4D97-AF65-F5344CB8AC3E}">
        <p14:creationId xmlns:p14="http://schemas.microsoft.com/office/powerpoint/2010/main" val="5526332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5712F-3B99-C273-5E94-E0D2200F6B60}"/>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9DA920F5-A927-2DD9-2C45-7F37BB5B4220}"/>
              </a:ext>
            </a:extLst>
          </p:cNvPr>
          <p:cNvSpPr>
            <a:spLocks noGrp="1"/>
          </p:cNvSpPr>
          <p:nvPr>
            <p:ph idx="1"/>
          </p:nvPr>
        </p:nvSpPr>
        <p:spPr/>
        <p:txBody>
          <a:bodyPr>
            <a:normAutofit fontScale="92500" lnSpcReduction="10000"/>
          </a:bodyPr>
          <a:lstStyle/>
          <a:p>
            <a:r>
              <a:rPr lang="en-GB" dirty="0"/>
              <a:t>This presentation elaborates a total care plan of a fictional patient with Type 2 Diabetes Mellitus (T2DM). </a:t>
            </a:r>
          </a:p>
          <a:p>
            <a:r>
              <a:rPr lang="en-GB" dirty="0"/>
              <a:t>The presentation incorporates anatomy and physiology, how the condition affects the body systems, the demographics and risk factors of the patients and the recommendations made by NHS and NICE guidelines using evidence. </a:t>
            </a:r>
          </a:p>
          <a:p>
            <a:r>
              <a:rPr lang="en-GB" dirty="0"/>
              <a:t>This presentation is intended to show that patient-centred care applied in a structured manner would yield better results, fewer complications, and, in general, empower individuals to control their condition. </a:t>
            </a:r>
          </a:p>
          <a:p>
            <a:r>
              <a:rPr lang="en-GB" dirty="0"/>
              <a:t>The care plan is based on the best practice in diabetes care, and it corresponds to the national standards through the combination of lifestyle interventions, pharmacological management, and regular check-ups (NICE, 2022).</a:t>
            </a:r>
          </a:p>
        </p:txBody>
      </p:sp>
    </p:spTree>
    <p:extLst>
      <p:ext uri="{BB962C8B-B14F-4D97-AF65-F5344CB8AC3E}">
        <p14:creationId xmlns:p14="http://schemas.microsoft.com/office/powerpoint/2010/main" val="335538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5CBCB-C49F-08C7-6B9C-305CCD48FD7E}"/>
              </a:ext>
            </a:extLst>
          </p:cNvPr>
          <p:cNvSpPr>
            <a:spLocks noGrp="1"/>
          </p:cNvSpPr>
          <p:nvPr>
            <p:ph type="title"/>
          </p:nvPr>
        </p:nvSpPr>
        <p:spPr/>
        <p:txBody>
          <a:bodyPr/>
          <a:lstStyle/>
          <a:p>
            <a:r>
              <a:rPr lang="en-US" dirty="0"/>
              <a:t>Patient profile</a:t>
            </a:r>
            <a:endParaRPr lang="en-GB" dirty="0"/>
          </a:p>
        </p:txBody>
      </p:sp>
      <p:sp>
        <p:nvSpPr>
          <p:cNvPr id="3" name="Content Placeholder 2">
            <a:extLst>
              <a:ext uri="{FF2B5EF4-FFF2-40B4-BE49-F238E27FC236}">
                <a16:creationId xmlns:a16="http://schemas.microsoft.com/office/drawing/2014/main" id="{E9195D3A-DE40-06F7-251F-83CC093280B8}"/>
              </a:ext>
            </a:extLst>
          </p:cNvPr>
          <p:cNvSpPr>
            <a:spLocks noGrp="1"/>
          </p:cNvSpPr>
          <p:nvPr>
            <p:ph idx="1"/>
          </p:nvPr>
        </p:nvSpPr>
        <p:spPr/>
        <p:txBody>
          <a:bodyPr>
            <a:normAutofit lnSpcReduction="10000"/>
          </a:bodyPr>
          <a:lstStyle/>
          <a:p>
            <a:r>
              <a:rPr lang="en-GB" dirty="0"/>
              <a:t>Our fictional patient, Mr Assayed, is a man of South Asian origin, aged 52 years old, living in an urban setting.</a:t>
            </a:r>
          </a:p>
          <a:p>
            <a:r>
              <a:rPr lang="en-GB" dirty="0"/>
              <a:t> He comes with fatigue and polyuria, as well as blurred vision. His BMI is 32, which suggests obesity and a family history of diabetes. </a:t>
            </a:r>
          </a:p>
          <a:p>
            <a:r>
              <a:rPr lang="en-GB" dirty="0"/>
              <a:t>The importance of these demographic characteristics is that South Asian peoples are predisposed to incur insulin resistance and develop Type 2Diabetes Mellitus  earlier than Caucasian populations.</a:t>
            </a:r>
          </a:p>
          <a:p>
            <a:r>
              <a:rPr lang="en-GB" dirty="0"/>
              <a:t> His lifestyle and eating habits are also risky factors that make him even more susceptible. This picture emphasises the need to design individual patient-specific care plans based on their ethnicity, lifestyle, and socioeconomic background (Diabetes UK, 2023).</a:t>
            </a:r>
          </a:p>
        </p:txBody>
      </p:sp>
    </p:spTree>
    <p:extLst>
      <p:ext uri="{BB962C8B-B14F-4D97-AF65-F5344CB8AC3E}">
        <p14:creationId xmlns:p14="http://schemas.microsoft.com/office/powerpoint/2010/main" val="788129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10BB0-7BFB-5585-F493-D1CA30BE1F47}"/>
              </a:ext>
            </a:extLst>
          </p:cNvPr>
          <p:cNvSpPr>
            <a:spLocks noGrp="1"/>
          </p:cNvSpPr>
          <p:nvPr>
            <p:ph type="title"/>
          </p:nvPr>
        </p:nvSpPr>
        <p:spPr/>
        <p:txBody>
          <a:bodyPr/>
          <a:lstStyle/>
          <a:p>
            <a:r>
              <a:rPr lang="en-GB" dirty="0"/>
              <a:t>Appropriate Anatomy and Physiology.</a:t>
            </a:r>
            <a:br>
              <a:rPr lang="en-GB" dirty="0"/>
            </a:br>
            <a:endParaRPr lang="en-GB" dirty="0"/>
          </a:p>
        </p:txBody>
      </p:sp>
      <p:sp>
        <p:nvSpPr>
          <p:cNvPr id="3" name="Content Placeholder 2">
            <a:extLst>
              <a:ext uri="{FF2B5EF4-FFF2-40B4-BE49-F238E27FC236}">
                <a16:creationId xmlns:a16="http://schemas.microsoft.com/office/drawing/2014/main" id="{461CBDD7-9788-BE94-91F9-895C6C0AEE32}"/>
              </a:ext>
            </a:extLst>
          </p:cNvPr>
          <p:cNvSpPr>
            <a:spLocks noGrp="1"/>
          </p:cNvSpPr>
          <p:nvPr>
            <p:ph idx="1"/>
          </p:nvPr>
        </p:nvSpPr>
        <p:spPr/>
        <p:txBody>
          <a:bodyPr>
            <a:normAutofit fontScale="92500" lnSpcReduction="10000"/>
          </a:bodyPr>
          <a:lstStyle/>
          <a:p>
            <a:r>
              <a:rPr lang="en-GB" dirty="0"/>
              <a:t>Regulation of glucose in the body consists of insulin secretion by the pancreatic beta cells, the uptake of glucose by the muscle and adipose tissue and the storage of glycogen in the liver. </a:t>
            </a:r>
          </a:p>
          <a:p>
            <a:r>
              <a:rPr lang="en-GB" dirty="0"/>
              <a:t>During Type 2 Diabetes, there is insulin resistance, which is the inefficiency of tissues to respond to insulin. </a:t>
            </a:r>
          </a:p>
          <a:p>
            <a:r>
              <a:rPr lang="en-GB" dirty="0"/>
              <a:t>Beta-cell dysfunction deteriorates insulin release in the long term, exacerbating hyperglycaemia. This deregulation occurs with several systems: cardiovascular (atherosclerosis), renal (nephropathy), nervous (neuropathy), and ocular (retinopathy). </a:t>
            </a:r>
          </a:p>
          <a:p>
            <a:r>
              <a:rPr lang="en-GB" dirty="0"/>
              <a:t>Knowledge of these physiological processes is essential to create interventions that can be used to achieve glycaemic and complication control (NICE, 2022).</a:t>
            </a:r>
          </a:p>
        </p:txBody>
      </p:sp>
      <p:pic>
        <p:nvPicPr>
          <p:cNvPr id="5" name="Playground">
            <a:hlinkClick r:id="" action="ppaction://media"/>
            <a:extLst>
              <a:ext uri="{FF2B5EF4-FFF2-40B4-BE49-F238E27FC236}">
                <a16:creationId xmlns:a16="http://schemas.microsoft.com/office/drawing/2014/main" id="{2356BFE2-B52A-8D18-3013-96F075E54A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15417" y="2695790"/>
            <a:ext cx="730250" cy="730250"/>
          </a:xfrm>
          <a:prstGeom prst="rect">
            <a:avLst/>
          </a:prstGeom>
        </p:spPr>
      </p:pic>
    </p:spTree>
    <p:extLst>
      <p:ext uri="{BB962C8B-B14F-4D97-AF65-F5344CB8AC3E}">
        <p14:creationId xmlns:p14="http://schemas.microsoft.com/office/powerpoint/2010/main" val="315750102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1FCBF-B9F6-D40D-842F-5141E60844DD}"/>
              </a:ext>
            </a:extLst>
          </p:cNvPr>
          <p:cNvSpPr>
            <a:spLocks noGrp="1"/>
          </p:cNvSpPr>
          <p:nvPr>
            <p:ph type="title"/>
          </p:nvPr>
        </p:nvSpPr>
        <p:spPr/>
        <p:txBody>
          <a:bodyPr>
            <a:normAutofit fontScale="90000"/>
          </a:bodyPr>
          <a:lstStyle/>
          <a:p>
            <a:r>
              <a:rPr lang="en-GB" dirty="0"/>
              <a:t>The Effect of Type 2 Diabetes on the Body.</a:t>
            </a:r>
            <a:br>
              <a:rPr lang="en-GB" dirty="0"/>
            </a:br>
            <a:endParaRPr lang="en-GB" dirty="0"/>
          </a:p>
        </p:txBody>
      </p:sp>
      <p:sp>
        <p:nvSpPr>
          <p:cNvPr id="3" name="Content Placeholder 2">
            <a:extLst>
              <a:ext uri="{FF2B5EF4-FFF2-40B4-BE49-F238E27FC236}">
                <a16:creationId xmlns:a16="http://schemas.microsoft.com/office/drawing/2014/main" id="{16BF12FB-1AB4-E0D7-B11E-83E69C6260EF}"/>
              </a:ext>
            </a:extLst>
          </p:cNvPr>
          <p:cNvSpPr>
            <a:spLocks noGrp="1"/>
          </p:cNvSpPr>
          <p:nvPr>
            <p:ph idx="1"/>
          </p:nvPr>
        </p:nvSpPr>
        <p:spPr/>
        <p:txBody>
          <a:bodyPr>
            <a:normAutofit/>
          </a:bodyPr>
          <a:lstStyle/>
          <a:p>
            <a:r>
              <a:rPr lang="en-GB" dirty="0"/>
              <a:t> Type 2 Diabetes Mellitus has a systemic effect. Chronic hyperglycaemia destroys small blood vessels, resulting in microvascular issues including retinopathy, nephropathy and neuropathy. </a:t>
            </a:r>
          </a:p>
          <a:p>
            <a:r>
              <a:rPr lang="en-GB" dirty="0"/>
              <a:t>Macrovascular complications is coronary artery disease, stroke, and peripheral vascular disease with marked consequences of morbidity and mortality.</a:t>
            </a:r>
          </a:p>
          <a:p>
            <a:r>
              <a:rPr lang="en-GB" dirty="0"/>
              <a:t> The patient can also experience interference with the normal repair of the wound as a result of immunological disorders and frequent infections. Such complications point to the possibility of early diagnosis, strong glycaemic control, and frequent screening to reduce the risks in the long term (NHS England, 2023).</a:t>
            </a:r>
          </a:p>
        </p:txBody>
      </p:sp>
    </p:spTree>
    <p:extLst>
      <p:ext uri="{BB962C8B-B14F-4D97-AF65-F5344CB8AC3E}">
        <p14:creationId xmlns:p14="http://schemas.microsoft.com/office/powerpoint/2010/main" val="846007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E9AE7-06CF-CFB4-7063-097400648E7D}"/>
              </a:ext>
            </a:extLst>
          </p:cNvPr>
          <p:cNvSpPr>
            <a:spLocks noGrp="1"/>
          </p:cNvSpPr>
          <p:nvPr>
            <p:ph type="title"/>
          </p:nvPr>
        </p:nvSpPr>
        <p:spPr/>
        <p:txBody>
          <a:bodyPr/>
          <a:lstStyle/>
          <a:p>
            <a:r>
              <a:rPr lang="en-US" dirty="0"/>
              <a:t>Risk factors</a:t>
            </a:r>
            <a:br>
              <a:rPr lang="en-US" dirty="0"/>
            </a:br>
            <a:endParaRPr lang="en-GB" dirty="0"/>
          </a:p>
        </p:txBody>
      </p:sp>
      <p:sp>
        <p:nvSpPr>
          <p:cNvPr id="3" name="Content Placeholder 2">
            <a:extLst>
              <a:ext uri="{FF2B5EF4-FFF2-40B4-BE49-F238E27FC236}">
                <a16:creationId xmlns:a16="http://schemas.microsoft.com/office/drawing/2014/main" id="{009B9130-3B35-FCF2-37A6-D279C677302A}"/>
              </a:ext>
            </a:extLst>
          </p:cNvPr>
          <p:cNvSpPr>
            <a:spLocks noGrp="1"/>
          </p:cNvSpPr>
          <p:nvPr>
            <p:ph idx="1"/>
          </p:nvPr>
        </p:nvSpPr>
        <p:spPr/>
        <p:txBody>
          <a:bodyPr>
            <a:normAutofit fontScale="92500" lnSpcReduction="10000"/>
          </a:bodyPr>
          <a:lstStyle/>
          <a:p>
            <a:r>
              <a:rPr lang="en-GB" dirty="0"/>
              <a:t>Risk factors of Type2Diabetes Mellitus encompass both the non-modifiable and modifiable factors. </a:t>
            </a:r>
          </a:p>
          <a:p>
            <a:r>
              <a:rPr lang="en-GB" dirty="0"/>
              <a:t>The other non-modifiable risks are family history, family history and age. </a:t>
            </a:r>
          </a:p>
          <a:p>
            <a:r>
              <a:rPr lang="en-GB" dirty="0"/>
              <a:t>Obesity, improper diet, physical inactivity, smoking, and hypertension are some of the modifiable risks. </a:t>
            </a:r>
          </a:p>
          <a:p>
            <a:r>
              <a:rPr lang="en-GB" dirty="0"/>
              <a:t>Other social factors, like socioeconomic status and access to healthy food, also contribute to this. </a:t>
            </a:r>
          </a:p>
          <a:p>
            <a:r>
              <a:rPr lang="en-GB" dirty="0"/>
              <a:t>In the case of Mr. Ahmed, the main modifiable risks include obesity and a sedentary lifestyle, but his ethnicity and family history are non-modifiable.</a:t>
            </a:r>
          </a:p>
          <a:p>
            <a:r>
              <a:rPr lang="en-GB" dirty="0"/>
              <a:t> The primary aspect of effective care planning involves the ability to address modifiable risks with the help of lifestyle interventions (Diabetes UK, 2023).</a:t>
            </a:r>
          </a:p>
          <a:p>
            <a:endParaRPr lang="en-GB" dirty="0"/>
          </a:p>
        </p:txBody>
      </p:sp>
      <p:pic>
        <p:nvPicPr>
          <p:cNvPr id="4" name="Playground 2">
            <a:hlinkClick r:id="" action="ppaction://media"/>
            <a:extLst>
              <a:ext uri="{FF2B5EF4-FFF2-40B4-BE49-F238E27FC236}">
                <a16:creationId xmlns:a16="http://schemas.microsoft.com/office/drawing/2014/main" id="{60E246CF-211C-C50C-9207-74014BE8D9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15417" y="2695790"/>
            <a:ext cx="730250" cy="730250"/>
          </a:xfrm>
          <a:prstGeom prst="rect">
            <a:avLst/>
          </a:prstGeom>
        </p:spPr>
      </p:pic>
    </p:spTree>
    <p:extLst>
      <p:ext uri="{BB962C8B-B14F-4D97-AF65-F5344CB8AC3E}">
        <p14:creationId xmlns:p14="http://schemas.microsoft.com/office/powerpoint/2010/main" val="16198501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DBBF2-8BCE-2E8B-6247-D3576AE0B2C3}"/>
              </a:ext>
            </a:extLst>
          </p:cNvPr>
          <p:cNvSpPr>
            <a:spLocks noGrp="1"/>
          </p:cNvSpPr>
          <p:nvPr>
            <p:ph type="title"/>
          </p:nvPr>
        </p:nvSpPr>
        <p:spPr/>
        <p:txBody>
          <a:bodyPr/>
          <a:lstStyle/>
          <a:p>
            <a:r>
              <a:rPr lang="en-GB" dirty="0"/>
              <a:t>Lifestyle &amp; Self-Management</a:t>
            </a:r>
            <a:br>
              <a:rPr lang="en-GB" dirty="0"/>
            </a:br>
            <a:endParaRPr lang="en-GB" dirty="0"/>
          </a:p>
        </p:txBody>
      </p:sp>
      <p:sp>
        <p:nvSpPr>
          <p:cNvPr id="3" name="Content Placeholder 2">
            <a:extLst>
              <a:ext uri="{FF2B5EF4-FFF2-40B4-BE49-F238E27FC236}">
                <a16:creationId xmlns:a16="http://schemas.microsoft.com/office/drawing/2014/main" id="{75CC74B0-C169-900D-3442-0A0CFD61EEAD}"/>
              </a:ext>
            </a:extLst>
          </p:cNvPr>
          <p:cNvSpPr>
            <a:spLocks noGrp="1"/>
          </p:cNvSpPr>
          <p:nvPr>
            <p:ph idx="1"/>
          </p:nvPr>
        </p:nvSpPr>
        <p:spPr/>
        <p:txBody>
          <a:bodyPr>
            <a:normAutofit lnSpcReduction="10000"/>
          </a:bodyPr>
          <a:lstStyle/>
          <a:p>
            <a:r>
              <a:rPr lang="en-GB" dirty="0"/>
              <a:t>The management of Type 2 Diabetes Mellitus is based on lifestyle modification. </a:t>
            </a:r>
          </a:p>
          <a:p>
            <a:r>
              <a:rPr lang="en-GB" dirty="0"/>
              <a:t>There are culturally-based education programmes like DESMOND, which enable patients to get knowledge about their condition. </a:t>
            </a:r>
          </a:p>
          <a:p>
            <a:r>
              <a:rPr lang="en-GB" dirty="0"/>
              <a:t>Some of the diet modifications involve the dietary intake of refined carbohydrates, fibre intake and portion control. </a:t>
            </a:r>
          </a:p>
          <a:p>
            <a:r>
              <a:rPr lang="en-GB" dirty="0"/>
              <a:t>The physical activity guidelines invite the use of an exercise of at least 150 minutes of moderate exercise every week. </a:t>
            </a:r>
          </a:p>
          <a:p>
            <a:r>
              <a:rPr lang="en-GB" dirty="0"/>
              <a:t>There is also a need to stop smoking and drink moderately. Some patients are remitted through these interventions, hence the role of lifestyle in the management of diabetes (NHS England, 2023).</a:t>
            </a:r>
          </a:p>
        </p:txBody>
      </p:sp>
    </p:spTree>
    <p:extLst>
      <p:ext uri="{BB962C8B-B14F-4D97-AF65-F5344CB8AC3E}">
        <p14:creationId xmlns:p14="http://schemas.microsoft.com/office/powerpoint/2010/main" val="2449113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6C0B7-66EA-6F3B-D2A8-46B518611AC8}"/>
              </a:ext>
            </a:extLst>
          </p:cNvPr>
          <p:cNvSpPr>
            <a:spLocks noGrp="1"/>
          </p:cNvSpPr>
          <p:nvPr>
            <p:ph type="title"/>
          </p:nvPr>
        </p:nvSpPr>
        <p:spPr/>
        <p:txBody>
          <a:bodyPr/>
          <a:lstStyle/>
          <a:p>
            <a:r>
              <a:rPr lang="en-GB" dirty="0"/>
              <a:t>Pharmacological Management.</a:t>
            </a:r>
            <a:br>
              <a:rPr lang="en-GB" dirty="0"/>
            </a:br>
            <a:endParaRPr lang="en-GB" dirty="0"/>
          </a:p>
        </p:txBody>
      </p:sp>
      <p:sp>
        <p:nvSpPr>
          <p:cNvPr id="3" name="Content Placeholder 2">
            <a:extLst>
              <a:ext uri="{FF2B5EF4-FFF2-40B4-BE49-F238E27FC236}">
                <a16:creationId xmlns:a16="http://schemas.microsoft.com/office/drawing/2014/main" id="{2760E207-1CD4-2771-5ED8-8D274DF83520}"/>
              </a:ext>
            </a:extLst>
          </p:cNvPr>
          <p:cNvSpPr>
            <a:spLocks noGrp="1"/>
          </p:cNvSpPr>
          <p:nvPr>
            <p:ph idx="1"/>
          </p:nvPr>
        </p:nvSpPr>
        <p:spPr/>
        <p:txBody>
          <a:bodyPr>
            <a:normAutofit/>
          </a:bodyPr>
          <a:lstStyle/>
          <a:p>
            <a:r>
              <a:rPr lang="en-GB" dirty="0"/>
              <a:t>Treatment starts with pharmacological therapy metformin, provided it is not contraindicated. </a:t>
            </a:r>
          </a:p>
          <a:p>
            <a:r>
              <a:rPr lang="en-GB" dirty="0"/>
              <a:t>In case of metformin intolerance, one can resort to the use of sulfonylureas, SGLT2 inhibitors or GLP-1 receptor agonists.</a:t>
            </a:r>
          </a:p>
          <a:p>
            <a:r>
              <a:rPr lang="en-GB" dirty="0"/>
              <a:t> Guidelines in the NICE are that people be given individualised HbA1c levels, which are usually approximately 48 mmol/mol (6.5 per cent).</a:t>
            </a:r>
          </a:p>
          <a:p>
            <a:r>
              <a:rPr lang="en-GB" dirty="0"/>
              <a:t> Insulin therapy can be taken in case of symptomatic hyperglycaemia, or if oral agents fail. </a:t>
            </a:r>
          </a:p>
          <a:p>
            <a:r>
              <a:rPr lang="en-GB" dirty="0"/>
              <a:t>Decisions made on treatment ought to take into account preferences (of patients), comorbidities, and risk of hypoglycaemia (NICE, 2022).</a:t>
            </a:r>
          </a:p>
        </p:txBody>
      </p:sp>
    </p:spTree>
    <p:extLst>
      <p:ext uri="{BB962C8B-B14F-4D97-AF65-F5344CB8AC3E}">
        <p14:creationId xmlns:p14="http://schemas.microsoft.com/office/powerpoint/2010/main" val="3170717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C47E0-3523-4D1B-91BC-3B2347E572EB}"/>
              </a:ext>
            </a:extLst>
          </p:cNvPr>
          <p:cNvSpPr>
            <a:spLocks noGrp="1"/>
          </p:cNvSpPr>
          <p:nvPr>
            <p:ph type="title"/>
          </p:nvPr>
        </p:nvSpPr>
        <p:spPr/>
        <p:txBody>
          <a:bodyPr>
            <a:normAutofit fontScale="90000"/>
          </a:bodyPr>
          <a:lstStyle/>
          <a:p>
            <a:r>
              <a:rPr lang="en-GB" dirty="0"/>
              <a:t>Observation and Resolution of complications.</a:t>
            </a:r>
            <a:br>
              <a:rPr lang="en-GB" dirty="0"/>
            </a:br>
            <a:endParaRPr lang="en-GB" dirty="0"/>
          </a:p>
        </p:txBody>
      </p:sp>
      <p:sp>
        <p:nvSpPr>
          <p:cNvPr id="3" name="Content Placeholder 2">
            <a:extLst>
              <a:ext uri="{FF2B5EF4-FFF2-40B4-BE49-F238E27FC236}">
                <a16:creationId xmlns:a16="http://schemas.microsoft.com/office/drawing/2014/main" id="{BF61F41B-B473-6360-23C4-7AA368038FA0}"/>
              </a:ext>
            </a:extLst>
          </p:cNvPr>
          <p:cNvSpPr>
            <a:spLocks noGrp="1"/>
          </p:cNvSpPr>
          <p:nvPr>
            <p:ph idx="1"/>
          </p:nvPr>
        </p:nvSpPr>
        <p:spPr/>
        <p:txBody>
          <a:bodyPr/>
          <a:lstStyle/>
          <a:p>
            <a:r>
              <a:rPr lang="en-GB" dirty="0"/>
              <a:t>Monitoring: HbA1c test on a regular basis, 3-6 times a year. Retinal screening, kidney function test, and foot check are necessary activities that should be done annually to identify complications at early stages.</a:t>
            </a:r>
          </a:p>
          <a:p>
            <a:r>
              <a:rPr lang="en-GB" dirty="0"/>
              <a:t> Cardiovascular risk is decreased by blood pressure and lipid management. </a:t>
            </a:r>
          </a:p>
          <a:p>
            <a:r>
              <a:rPr lang="en-GB" dirty="0"/>
              <a:t>To eliminate the risk of infection, vaccination against influenza and pneumococcal is advised. These interventions make sure that care is holistic and that they follow the NHS guidelines on management of diabetes (Diabetes UK, 2023).</a:t>
            </a:r>
          </a:p>
        </p:txBody>
      </p:sp>
    </p:spTree>
    <p:extLst>
      <p:ext uri="{BB962C8B-B14F-4D97-AF65-F5344CB8AC3E}">
        <p14:creationId xmlns:p14="http://schemas.microsoft.com/office/powerpoint/2010/main" val="3716515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93A4E-96B9-BD19-DF2E-EE240CE7E5D8}"/>
              </a:ext>
            </a:extLst>
          </p:cNvPr>
          <p:cNvSpPr>
            <a:spLocks noGrp="1"/>
          </p:cNvSpPr>
          <p:nvPr>
            <p:ph type="title"/>
          </p:nvPr>
        </p:nvSpPr>
        <p:spPr/>
        <p:txBody>
          <a:bodyPr/>
          <a:lstStyle/>
          <a:p>
            <a:r>
              <a:rPr lang="en-GB" dirty="0"/>
              <a:t>Psychosocial &amp; Ethical Issues.</a:t>
            </a:r>
            <a:br>
              <a:rPr lang="en-GB" dirty="0"/>
            </a:br>
            <a:endParaRPr lang="en-GB" dirty="0"/>
          </a:p>
        </p:txBody>
      </p:sp>
      <p:sp>
        <p:nvSpPr>
          <p:cNvPr id="3" name="Content Placeholder 2">
            <a:extLst>
              <a:ext uri="{FF2B5EF4-FFF2-40B4-BE49-F238E27FC236}">
                <a16:creationId xmlns:a16="http://schemas.microsoft.com/office/drawing/2014/main" id="{8FD8F91C-5A03-4FC4-2EA9-165547C576CE}"/>
              </a:ext>
            </a:extLst>
          </p:cNvPr>
          <p:cNvSpPr>
            <a:spLocks noGrp="1"/>
          </p:cNvSpPr>
          <p:nvPr>
            <p:ph idx="1"/>
          </p:nvPr>
        </p:nvSpPr>
        <p:spPr/>
        <p:txBody>
          <a:bodyPr>
            <a:normAutofit/>
          </a:bodyPr>
          <a:lstStyle/>
          <a:p>
            <a:r>
              <a:rPr lang="en-GB" dirty="0"/>
              <a:t>Psychosocial factors should be taken into consideration when treating diabetes.</a:t>
            </a:r>
          </a:p>
          <a:p>
            <a:r>
              <a:rPr lang="en-GB" dirty="0"/>
              <a:t> There can be a stigmatization, culture-related problems, or mental health problems like depression.</a:t>
            </a:r>
          </a:p>
          <a:p>
            <a:r>
              <a:rPr lang="en-GB" dirty="0"/>
              <a:t> Shared decision-making provides power to patients and culturally sensitive care. </a:t>
            </a:r>
          </a:p>
          <a:p>
            <a:r>
              <a:rPr lang="en-GB" dirty="0"/>
              <a:t>Other major ethical considerations are fair access and observance of patient autonomy. </a:t>
            </a:r>
          </a:p>
          <a:p>
            <a:r>
              <a:rPr lang="en-GB" dirty="0"/>
              <a:t>Effective care planning requires the support of mental health and the need to address social determinants (NICE, 2022).</a:t>
            </a:r>
          </a:p>
          <a:p>
            <a:endParaRPr lang="en-GB" dirty="0"/>
          </a:p>
        </p:txBody>
      </p:sp>
    </p:spTree>
    <p:extLst>
      <p:ext uri="{BB962C8B-B14F-4D97-AF65-F5344CB8AC3E}">
        <p14:creationId xmlns:p14="http://schemas.microsoft.com/office/powerpoint/2010/main" val="2527671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7CEF5-1607-8A48-9819-75899CE79F1A}"/>
              </a:ext>
            </a:extLst>
          </p:cNvPr>
          <p:cNvSpPr>
            <a:spLocks noGrp="1"/>
          </p:cNvSpPr>
          <p:nvPr>
            <p:ph type="title"/>
          </p:nvPr>
        </p:nvSpPr>
        <p:spPr/>
        <p:txBody>
          <a:bodyPr/>
          <a:lstStyle/>
          <a:p>
            <a:r>
              <a:rPr lang="en-GB" dirty="0"/>
              <a:t>Summary of Care Plan</a:t>
            </a:r>
            <a:br>
              <a:rPr lang="en-GB" dirty="0"/>
            </a:br>
            <a:endParaRPr lang="en-GB" dirty="0"/>
          </a:p>
        </p:txBody>
      </p:sp>
      <p:sp>
        <p:nvSpPr>
          <p:cNvPr id="3" name="Content Placeholder 2">
            <a:extLst>
              <a:ext uri="{FF2B5EF4-FFF2-40B4-BE49-F238E27FC236}">
                <a16:creationId xmlns:a16="http://schemas.microsoft.com/office/drawing/2014/main" id="{BC908C1E-A020-2ED0-C788-8B57F620C4E8}"/>
              </a:ext>
            </a:extLst>
          </p:cNvPr>
          <p:cNvSpPr>
            <a:spLocks noGrp="1"/>
          </p:cNvSpPr>
          <p:nvPr>
            <p:ph idx="1"/>
          </p:nvPr>
        </p:nvSpPr>
        <p:spPr/>
        <p:txBody>
          <a:bodyPr/>
          <a:lstStyle/>
          <a:p>
            <a:r>
              <a:rPr lang="en-GB" dirty="0"/>
              <a:t>The care plan involves the combination of lifestyle modifications, pharmacological intervention and frequent monitoring. </a:t>
            </a:r>
          </a:p>
          <a:p>
            <a:r>
              <a:rPr lang="en-GB" dirty="0"/>
              <a:t>It is culturally-driven, evidence-based and patient-centred. The objectives are to attain remission (where feasible), avoid complications and enhance the quality of life. </a:t>
            </a:r>
          </a:p>
          <a:p>
            <a:r>
              <a:rPr lang="en-GB" dirty="0"/>
              <a:t>Adhering to NHS and NICE guidelines, healthcare providers may provide the same be of good quality and consistency, which empowers the patients to deal with their condition (NHS England, 2023).</a:t>
            </a:r>
          </a:p>
        </p:txBody>
      </p:sp>
    </p:spTree>
    <p:extLst>
      <p:ext uri="{BB962C8B-B14F-4D97-AF65-F5344CB8AC3E}">
        <p14:creationId xmlns:p14="http://schemas.microsoft.com/office/powerpoint/2010/main" val="2066793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6CDE1-CBCB-807B-03B3-E2DDCFD8DE89}"/>
              </a:ext>
            </a:extLst>
          </p:cNvPr>
          <p:cNvSpPr>
            <a:spLocks noGrp="1"/>
          </p:cNvSpPr>
          <p:nvPr>
            <p:ph type="title"/>
          </p:nvPr>
        </p:nvSpPr>
        <p:spPr/>
        <p:txBody>
          <a:bodyPr/>
          <a:lstStyle/>
          <a:p>
            <a:r>
              <a:rPr lang="en-US" dirty="0"/>
              <a:t>References</a:t>
            </a:r>
            <a:br>
              <a:rPr lang="en-US" dirty="0"/>
            </a:br>
            <a:endParaRPr lang="en-GB" dirty="0"/>
          </a:p>
        </p:txBody>
      </p:sp>
      <p:sp>
        <p:nvSpPr>
          <p:cNvPr id="3" name="Content Placeholder 2">
            <a:extLst>
              <a:ext uri="{FF2B5EF4-FFF2-40B4-BE49-F238E27FC236}">
                <a16:creationId xmlns:a16="http://schemas.microsoft.com/office/drawing/2014/main" id="{54D9443A-853F-7407-63D4-EA9398DB6896}"/>
              </a:ext>
            </a:extLst>
          </p:cNvPr>
          <p:cNvSpPr>
            <a:spLocks noGrp="1"/>
          </p:cNvSpPr>
          <p:nvPr>
            <p:ph idx="1"/>
          </p:nvPr>
        </p:nvSpPr>
        <p:spPr/>
        <p:txBody>
          <a:bodyPr/>
          <a:lstStyle/>
          <a:p>
            <a:r>
              <a:rPr lang="en-GB" dirty="0"/>
              <a:t>Diabetes UK. (2023). Diabetes care plan. Retrieved from https://www.diabetes.org.uk/guide-to-diabetes/managing-your-diabetes/care-plan</a:t>
            </a:r>
          </a:p>
          <a:p>
            <a:r>
              <a:rPr lang="en-GB" dirty="0"/>
              <a:t>National Institute for Health and Care Excellence (NICE). (2022). Type 2 diabetes in adults: management (NG28). Retrieved from https://www.nice.org.uk/guidance/ng28</a:t>
            </a:r>
          </a:p>
          <a:p>
            <a:r>
              <a:rPr lang="en-GB" dirty="0"/>
              <a:t>NHS England. (2023). My Type 2 Diabetes Care Plan. Retrieved from https://www.england.nhs.uk/north-west/wp-content/uploads/sites/48/2023/03/Diabetes-LD-Care-Plan-CWP.pdf</a:t>
            </a:r>
          </a:p>
          <a:p>
            <a:endParaRPr lang="en-GB" dirty="0"/>
          </a:p>
        </p:txBody>
      </p:sp>
    </p:spTree>
    <p:extLst>
      <p:ext uri="{BB962C8B-B14F-4D97-AF65-F5344CB8AC3E}">
        <p14:creationId xmlns:p14="http://schemas.microsoft.com/office/powerpoint/2010/main" val="26497769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TotalTime>
  <Words>1215</Words>
  <Application>Microsoft Office PowerPoint</Application>
  <PresentationFormat>Widescreen</PresentationFormat>
  <Paragraphs>59</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 Boardroom</vt:lpstr>
      <vt:lpstr>Care Plan for a Fictional Patient with Type 2 Diabetes</vt:lpstr>
      <vt:lpstr>Introduction</vt:lpstr>
      <vt:lpstr>Patient profile</vt:lpstr>
      <vt:lpstr>Appropriate Anatomy and Physiology. </vt:lpstr>
      <vt:lpstr>The Effect of Type 2 Diabetes on the Body. </vt:lpstr>
      <vt:lpstr>Risk factors </vt:lpstr>
      <vt:lpstr>Lifestyle &amp; Self-Management </vt:lpstr>
      <vt:lpstr>Pharmacological Management. </vt:lpstr>
      <vt:lpstr>Observation and Resolution of complications. </vt:lpstr>
      <vt:lpstr>Psychosocial &amp; Ethical Issues. </vt:lpstr>
      <vt:lpstr>Summary of Care Plan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dc:creator>
  <cp:lastModifiedBy>Admin</cp:lastModifiedBy>
  <cp:revision>20</cp:revision>
  <dcterms:created xsi:type="dcterms:W3CDTF">2025-12-02T18:42:36Z</dcterms:created>
  <dcterms:modified xsi:type="dcterms:W3CDTF">2025-12-09T18:06:36Z</dcterms:modified>
</cp:coreProperties>
</file>