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3"/>
  </p:notesMasterIdLst>
  <p:handoutMasterIdLst>
    <p:handoutMasterId r:id="rId24"/>
  </p:handoutMasterIdLst>
  <p:sldIdLst>
    <p:sldId id="259" r:id="rId5"/>
    <p:sldId id="281" r:id="rId6"/>
    <p:sldId id="295" r:id="rId7"/>
    <p:sldId id="313" r:id="rId8"/>
    <p:sldId id="311" r:id="rId9"/>
    <p:sldId id="314" r:id="rId10"/>
    <p:sldId id="315" r:id="rId11"/>
    <p:sldId id="316" r:id="rId12"/>
    <p:sldId id="317" r:id="rId13"/>
    <p:sldId id="318" r:id="rId14"/>
    <p:sldId id="319" r:id="rId15"/>
    <p:sldId id="320" r:id="rId16"/>
    <p:sldId id="321" r:id="rId17"/>
    <p:sldId id="309" r:id="rId18"/>
    <p:sldId id="322" r:id="rId19"/>
    <p:sldId id="300" r:id="rId20"/>
    <p:sldId id="323" r:id="rId21"/>
    <p:sldId id="301"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598"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D97DD4-887D-4278-95C2-B4C88E4A0F5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23CDB57-4813-40CD-9D2D-87462DF07F64}">
      <dgm:prSet/>
      <dgm:spPr/>
      <dgm:t>
        <a:bodyPr/>
        <a:lstStyle/>
        <a:p>
          <a:r>
            <a:rPr lang="en-GB"/>
            <a:t>Holistic solutions</a:t>
          </a:r>
          <a:endParaRPr lang="en-US"/>
        </a:p>
      </dgm:t>
    </dgm:pt>
    <dgm:pt modelId="{70F85E9B-72E0-4C93-85DF-64536185CAC4}" type="parTrans" cxnId="{5F46E809-9252-4CF2-993F-7EAD18E7BB1A}">
      <dgm:prSet/>
      <dgm:spPr/>
      <dgm:t>
        <a:bodyPr/>
        <a:lstStyle/>
        <a:p>
          <a:endParaRPr lang="en-US"/>
        </a:p>
      </dgm:t>
    </dgm:pt>
    <dgm:pt modelId="{FF9E2E38-6E4D-40C7-9F5C-8A14B8924E89}" type="sibTrans" cxnId="{5F46E809-9252-4CF2-993F-7EAD18E7BB1A}">
      <dgm:prSet/>
      <dgm:spPr/>
      <dgm:t>
        <a:bodyPr/>
        <a:lstStyle/>
        <a:p>
          <a:endParaRPr lang="en-US"/>
        </a:p>
      </dgm:t>
    </dgm:pt>
    <dgm:pt modelId="{D965142D-646A-4C4E-B3A5-C0313B263A26}">
      <dgm:prSet/>
      <dgm:spPr/>
      <dgm:t>
        <a:bodyPr/>
        <a:lstStyle/>
        <a:p>
          <a:r>
            <a:rPr lang="en-GB"/>
            <a:t>Long-Term support</a:t>
          </a:r>
          <a:endParaRPr lang="en-US"/>
        </a:p>
      </dgm:t>
    </dgm:pt>
    <dgm:pt modelId="{D6FA2C5C-303B-42BB-8A0B-9AE3F2116621}" type="parTrans" cxnId="{3F039A7F-3AAA-4D2F-BAFE-AA4AD0D995FE}">
      <dgm:prSet/>
      <dgm:spPr/>
      <dgm:t>
        <a:bodyPr/>
        <a:lstStyle/>
        <a:p>
          <a:endParaRPr lang="en-US"/>
        </a:p>
      </dgm:t>
    </dgm:pt>
    <dgm:pt modelId="{C1973D33-6B72-401B-AE13-C5E9950E4899}" type="sibTrans" cxnId="{3F039A7F-3AAA-4D2F-BAFE-AA4AD0D995FE}">
      <dgm:prSet/>
      <dgm:spPr/>
      <dgm:t>
        <a:bodyPr/>
        <a:lstStyle/>
        <a:p>
          <a:endParaRPr lang="en-US"/>
        </a:p>
      </dgm:t>
    </dgm:pt>
    <dgm:pt modelId="{0766AB48-9D2E-474A-8825-B1F0B6C5D731}">
      <dgm:prSet/>
      <dgm:spPr/>
      <dgm:t>
        <a:bodyPr/>
        <a:lstStyle/>
        <a:p>
          <a:r>
            <a:rPr lang="en-GB"/>
            <a:t>Community Engagement</a:t>
          </a:r>
          <a:endParaRPr lang="en-US"/>
        </a:p>
      </dgm:t>
    </dgm:pt>
    <dgm:pt modelId="{11AA5EF4-EA97-41BF-83A8-9988EADE158E}" type="parTrans" cxnId="{B5359264-A620-45B2-A9F8-6105C6450A94}">
      <dgm:prSet/>
      <dgm:spPr/>
      <dgm:t>
        <a:bodyPr/>
        <a:lstStyle/>
        <a:p>
          <a:endParaRPr lang="en-US"/>
        </a:p>
      </dgm:t>
    </dgm:pt>
    <dgm:pt modelId="{4FCFC06E-942F-4267-AB76-C99D7292083D}" type="sibTrans" cxnId="{B5359264-A620-45B2-A9F8-6105C6450A94}">
      <dgm:prSet/>
      <dgm:spPr/>
      <dgm:t>
        <a:bodyPr/>
        <a:lstStyle/>
        <a:p>
          <a:endParaRPr lang="en-US"/>
        </a:p>
      </dgm:t>
    </dgm:pt>
    <dgm:pt modelId="{9F7BA8FD-83DB-4BDD-AF8B-A3D3090B9008}" type="pres">
      <dgm:prSet presAssocID="{70D97DD4-887D-4278-95C2-B4C88E4A0F52}" presName="root" presStyleCnt="0">
        <dgm:presLayoutVars>
          <dgm:dir/>
          <dgm:resizeHandles val="exact"/>
        </dgm:presLayoutVars>
      </dgm:prSet>
      <dgm:spPr/>
    </dgm:pt>
    <dgm:pt modelId="{9CF06663-C0BF-4B3C-A070-E5096D0D73EF}" type="pres">
      <dgm:prSet presAssocID="{223CDB57-4813-40CD-9D2D-87462DF07F64}" presName="compNode" presStyleCnt="0"/>
      <dgm:spPr/>
    </dgm:pt>
    <dgm:pt modelId="{8439817F-34A4-412D-ACDE-D1779736D381}" type="pres">
      <dgm:prSet presAssocID="{223CDB57-4813-40CD-9D2D-87462DF07F64}" presName="bgRect" presStyleLbl="bgShp" presStyleIdx="0" presStyleCnt="3"/>
      <dgm:spPr/>
    </dgm:pt>
    <dgm:pt modelId="{CD71B22B-4BC6-4C6E-A44C-E43F33F23B27}" type="pres">
      <dgm:prSet presAssocID="{223CDB57-4813-40CD-9D2D-87462DF07F6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sign"/>
        </a:ext>
      </dgm:extLst>
    </dgm:pt>
    <dgm:pt modelId="{0C733275-BBAA-46DA-BFDB-FA455027E6E4}" type="pres">
      <dgm:prSet presAssocID="{223CDB57-4813-40CD-9D2D-87462DF07F64}" presName="spaceRect" presStyleCnt="0"/>
      <dgm:spPr/>
    </dgm:pt>
    <dgm:pt modelId="{C1BEA66A-64FF-4A62-906F-13A55215985C}" type="pres">
      <dgm:prSet presAssocID="{223CDB57-4813-40CD-9D2D-87462DF07F64}" presName="parTx" presStyleLbl="revTx" presStyleIdx="0" presStyleCnt="3">
        <dgm:presLayoutVars>
          <dgm:chMax val="0"/>
          <dgm:chPref val="0"/>
        </dgm:presLayoutVars>
      </dgm:prSet>
      <dgm:spPr/>
    </dgm:pt>
    <dgm:pt modelId="{D14CA3AC-DD1F-4F50-AF84-775502446A6D}" type="pres">
      <dgm:prSet presAssocID="{FF9E2E38-6E4D-40C7-9F5C-8A14B8924E89}" presName="sibTrans" presStyleCnt="0"/>
      <dgm:spPr/>
    </dgm:pt>
    <dgm:pt modelId="{CA04C6D4-BAF2-4118-8F2B-0252D2E966B0}" type="pres">
      <dgm:prSet presAssocID="{D965142D-646A-4C4E-B3A5-C0313B263A26}" presName="compNode" presStyleCnt="0"/>
      <dgm:spPr/>
    </dgm:pt>
    <dgm:pt modelId="{012A5B69-4B5A-482D-B2EE-6C441C8ECA7B}" type="pres">
      <dgm:prSet presAssocID="{D965142D-646A-4C4E-B3A5-C0313B263A26}" presName="bgRect" presStyleLbl="bgShp" presStyleIdx="1" presStyleCnt="3"/>
      <dgm:spPr/>
    </dgm:pt>
    <dgm:pt modelId="{91FC5B4D-6FA4-41E1-A0DF-AFA4D25BA055}" type="pres">
      <dgm:prSet presAssocID="{D965142D-646A-4C4E-B3A5-C0313B263A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mily"/>
        </a:ext>
      </dgm:extLst>
    </dgm:pt>
    <dgm:pt modelId="{5A685C65-A73C-48E4-BD70-F54D547EF69C}" type="pres">
      <dgm:prSet presAssocID="{D965142D-646A-4C4E-B3A5-C0313B263A26}" presName="spaceRect" presStyleCnt="0"/>
      <dgm:spPr/>
    </dgm:pt>
    <dgm:pt modelId="{01811D10-2A16-4273-B30B-CF57A5D3685E}" type="pres">
      <dgm:prSet presAssocID="{D965142D-646A-4C4E-B3A5-C0313B263A26}" presName="parTx" presStyleLbl="revTx" presStyleIdx="1" presStyleCnt="3">
        <dgm:presLayoutVars>
          <dgm:chMax val="0"/>
          <dgm:chPref val="0"/>
        </dgm:presLayoutVars>
      </dgm:prSet>
      <dgm:spPr/>
    </dgm:pt>
    <dgm:pt modelId="{16633687-DF6E-48A9-877B-E2E02A61AED0}" type="pres">
      <dgm:prSet presAssocID="{C1973D33-6B72-401B-AE13-C5E9950E4899}" presName="sibTrans" presStyleCnt="0"/>
      <dgm:spPr/>
    </dgm:pt>
    <dgm:pt modelId="{16DE0F99-6917-4D13-8882-EC7827828CAC}" type="pres">
      <dgm:prSet presAssocID="{0766AB48-9D2E-474A-8825-B1F0B6C5D731}" presName="compNode" presStyleCnt="0"/>
      <dgm:spPr/>
    </dgm:pt>
    <dgm:pt modelId="{4F568B5C-847B-41AA-8415-D80042E1BF62}" type="pres">
      <dgm:prSet presAssocID="{0766AB48-9D2E-474A-8825-B1F0B6C5D731}" presName="bgRect" presStyleLbl="bgShp" presStyleIdx="2" presStyleCnt="3"/>
      <dgm:spPr/>
    </dgm:pt>
    <dgm:pt modelId="{6B75DE65-4EFD-4208-8703-E756042F06F1}" type="pres">
      <dgm:prSet presAssocID="{0766AB48-9D2E-474A-8825-B1F0B6C5D73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og"/>
        </a:ext>
      </dgm:extLst>
    </dgm:pt>
    <dgm:pt modelId="{D5DBAEB3-2180-4EC6-A705-C8BC0804770A}" type="pres">
      <dgm:prSet presAssocID="{0766AB48-9D2E-474A-8825-B1F0B6C5D731}" presName="spaceRect" presStyleCnt="0"/>
      <dgm:spPr/>
    </dgm:pt>
    <dgm:pt modelId="{A59EDAEB-012A-4751-BC7E-3C7443F04DC6}" type="pres">
      <dgm:prSet presAssocID="{0766AB48-9D2E-474A-8825-B1F0B6C5D731}" presName="parTx" presStyleLbl="revTx" presStyleIdx="2" presStyleCnt="3">
        <dgm:presLayoutVars>
          <dgm:chMax val="0"/>
          <dgm:chPref val="0"/>
        </dgm:presLayoutVars>
      </dgm:prSet>
      <dgm:spPr/>
    </dgm:pt>
  </dgm:ptLst>
  <dgm:cxnLst>
    <dgm:cxn modelId="{5F46E809-9252-4CF2-993F-7EAD18E7BB1A}" srcId="{70D97DD4-887D-4278-95C2-B4C88E4A0F52}" destId="{223CDB57-4813-40CD-9D2D-87462DF07F64}" srcOrd="0" destOrd="0" parTransId="{70F85E9B-72E0-4C93-85DF-64536185CAC4}" sibTransId="{FF9E2E38-6E4D-40C7-9F5C-8A14B8924E89}"/>
    <dgm:cxn modelId="{08FBD35B-39F7-42E5-B725-F77B5E235C99}" type="presOf" srcId="{223CDB57-4813-40CD-9D2D-87462DF07F64}" destId="{C1BEA66A-64FF-4A62-906F-13A55215985C}" srcOrd="0" destOrd="0" presId="urn:microsoft.com/office/officeart/2018/2/layout/IconVerticalSolidList"/>
    <dgm:cxn modelId="{EF16A35C-761C-47B2-B4A7-B0A170DEA819}" type="presOf" srcId="{0766AB48-9D2E-474A-8825-B1F0B6C5D731}" destId="{A59EDAEB-012A-4751-BC7E-3C7443F04DC6}" srcOrd="0" destOrd="0" presId="urn:microsoft.com/office/officeart/2018/2/layout/IconVerticalSolidList"/>
    <dgm:cxn modelId="{FDFBC45D-65C6-4E7A-9A78-37349113796B}" type="presOf" srcId="{D965142D-646A-4C4E-B3A5-C0313B263A26}" destId="{01811D10-2A16-4273-B30B-CF57A5D3685E}" srcOrd="0" destOrd="0" presId="urn:microsoft.com/office/officeart/2018/2/layout/IconVerticalSolidList"/>
    <dgm:cxn modelId="{B5359264-A620-45B2-A9F8-6105C6450A94}" srcId="{70D97DD4-887D-4278-95C2-B4C88E4A0F52}" destId="{0766AB48-9D2E-474A-8825-B1F0B6C5D731}" srcOrd="2" destOrd="0" parTransId="{11AA5EF4-EA97-41BF-83A8-9988EADE158E}" sibTransId="{4FCFC06E-942F-4267-AB76-C99D7292083D}"/>
    <dgm:cxn modelId="{82407F6D-7ECB-4106-AACB-E281914149A9}" type="presOf" srcId="{70D97DD4-887D-4278-95C2-B4C88E4A0F52}" destId="{9F7BA8FD-83DB-4BDD-AF8B-A3D3090B9008}" srcOrd="0" destOrd="0" presId="urn:microsoft.com/office/officeart/2018/2/layout/IconVerticalSolidList"/>
    <dgm:cxn modelId="{3F039A7F-3AAA-4D2F-BAFE-AA4AD0D995FE}" srcId="{70D97DD4-887D-4278-95C2-B4C88E4A0F52}" destId="{D965142D-646A-4C4E-B3A5-C0313B263A26}" srcOrd="1" destOrd="0" parTransId="{D6FA2C5C-303B-42BB-8A0B-9AE3F2116621}" sibTransId="{C1973D33-6B72-401B-AE13-C5E9950E4899}"/>
    <dgm:cxn modelId="{B0B086DE-06BF-4AE7-A5B0-13A4C079D348}" type="presParOf" srcId="{9F7BA8FD-83DB-4BDD-AF8B-A3D3090B9008}" destId="{9CF06663-C0BF-4B3C-A070-E5096D0D73EF}" srcOrd="0" destOrd="0" presId="urn:microsoft.com/office/officeart/2018/2/layout/IconVerticalSolidList"/>
    <dgm:cxn modelId="{5942A1BC-026C-4307-BBF7-0449A2A38BC9}" type="presParOf" srcId="{9CF06663-C0BF-4B3C-A070-E5096D0D73EF}" destId="{8439817F-34A4-412D-ACDE-D1779736D381}" srcOrd="0" destOrd="0" presId="urn:microsoft.com/office/officeart/2018/2/layout/IconVerticalSolidList"/>
    <dgm:cxn modelId="{AB710271-A504-4601-BDD8-03205AAF739E}" type="presParOf" srcId="{9CF06663-C0BF-4B3C-A070-E5096D0D73EF}" destId="{CD71B22B-4BC6-4C6E-A44C-E43F33F23B27}" srcOrd="1" destOrd="0" presId="urn:microsoft.com/office/officeart/2018/2/layout/IconVerticalSolidList"/>
    <dgm:cxn modelId="{9AB60EB0-7A0D-4500-AE90-C4C0491D1838}" type="presParOf" srcId="{9CF06663-C0BF-4B3C-A070-E5096D0D73EF}" destId="{0C733275-BBAA-46DA-BFDB-FA455027E6E4}" srcOrd="2" destOrd="0" presId="urn:microsoft.com/office/officeart/2018/2/layout/IconVerticalSolidList"/>
    <dgm:cxn modelId="{C078731A-0DE0-41F3-86C2-ADCF804BF75C}" type="presParOf" srcId="{9CF06663-C0BF-4B3C-A070-E5096D0D73EF}" destId="{C1BEA66A-64FF-4A62-906F-13A55215985C}" srcOrd="3" destOrd="0" presId="urn:microsoft.com/office/officeart/2018/2/layout/IconVerticalSolidList"/>
    <dgm:cxn modelId="{B89380E3-1007-46F6-9662-104B77706A6C}" type="presParOf" srcId="{9F7BA8FD-83DB-4BDD-AF8B-A3D3090B9008}" destId="{D14CA3AC-DD1F-4F50-AF84-775502446A6D}" srcOrd="1" destOrd="0" presId="urn:microsoft.com/office/officeart/2018/2/layout/IconVerticalSolidList"/>
    <dgm:cxn modelId="{4806D89C-80C7-4019-A408-07815334CC15}" type="presParOf" srcId="{9F7BA8FD-83DB-4BDD-AF8B-A3D3090B9008}" destId="{CA04C6D4-BAF2-4118-8F2B-0252D2E966B0}" srcOrd="2" destOrd="0" presId="urn:microsoft.com/office/officeart/2018/2/layout/IconVerticalSolidList"/>
    <dgm:cxn modelId="{56260667-0912-4AED-8F65-A28F45365534}" type="presParOf" srcId="{CA04C6D4-BAF2-4118-8F2B-0252D2E966B0}" destId="{012A5B69-4B5A-482D-B2EE-6C441C8ECA7B}" srcOrd="0" destOrd="0" presId="urn:microsoft.com/office/officeart/2018/2/layout/IconVerticalSolidList"/>
    <dgm:cxn modelId="{92C39271-6255-4BCA-896F-B26215CACAAF}" type="presParOf" srcId="{CA04C6D4-BAF2-4118-8F2B-0252D2E966B0}" destId="{91FC5B4D-6FA4-41E1-A0DF-AFA4D25BA055}" srcOrd="1" destOrd="0" presId="urn:microsoft.com/office/officeart/2018/2/layout/IconVerticalSolidList"/>
    <dgm:cxn modelId="{7780D5D4-141A-4E16-BD4F-C358A6976A26}" type="presParOf" srcId="{CA04C6D4-BAF2-4118-8F2B-0252D2E966B0}" destId="{5A685C65-A73C-48E4-BD70-F54D547EF69C}" srcOrd="2" destOrd="0" presId="urn:microsoft.com/office/officeart/2018/2/layout/IconVerticalSolidList"/>
    <dgm:cxn modelId="{1FB38A0D-3E3F-4E83-B7E5-88D72B112FBC}" type="presParOf" srcId="{CA04C6D4-BAF2-4118-8F2B-0252D2E966B0}" destId="{01811D10-2A16-4273-B30B-CF57A5D3685E}" srcOrd="3" destOrd="0" presId="urn:microsoft.com/office/officeart/2018/2/layout/IconVerticalSolidList"/>
    <dgm:cxn modelId="{B366F67E-FA06-488B-9181-28FF733F7F84}" type="presParOf" srcId="{9F7BA8FD-83DB-4BDD-AF8B-A3D3090B9008}" destId="{16633687-DF6E-48A9-877B-E2E02A61AED0}" srcOrd="3" destOrd="0" presId="urn:microsoft.com/office/officeart/2018/2/layout/IconVerticalSolidList"/>
    <dgm:cxn modelId="{1A08A3CA-0D20-4C8D-B5E9-7132C2C6CA1E}" type="presParOf" srcId="{9F7BA8FD-83DB-4BDD-AF8B-A3D3090B9008}" destId="{16DE0F99-6917-4D13-8882-EC7827828CAC}" srcOrd="4" destOrd="0" presId="urn:microsoft.com/office/officeart/2018/2/layout/IconVerticalSolidList"/>
    <dgm:cxn modelId="{A9C8A63F-BB0E-4D3D-8A55-93452C286AF7}" type="presParOf" srcId="{16DE0F99-6917-4D13-8882-EC7827828CAC}" destId="{4F568B5C-847B-41AA-8415-D80042E1BF62}" srcOrd="0" destOrd="0" presId="urn:microsoft.com/office/officeart/2018/2/layout/IconVerticalSolidList"/>
    <dgm:cxn modelId="{1C345264-EA6B-4F30-A836-F1A30C896DF1}" type="presParOf" srcId="{16DE0F99-6917-4D13-8882-EC7827828CAC}" destId="{6B75DE65-4EFD-4208-8703-E756042F06F1}" srcOrd="1" destOrd="0" presId="urn:microsoft.com/office/officeart/2018/2/layout/IconVerticalSolidList"/>
    <dgm:cxn modelId="{C153DE1E-EAA4-491A-BE82-7884A94DFB54}" type="presParOf" srcId="{16DE0F99-6917-4D13-8882-EC7827828CAC}" destId="{D5DBAEB3-2180-4EC6-A705-C8BC0804770A}" srcOrd="2" destOrd="0" presId="urn:microsoft.com/office/officeart/2018/2/layout/IconVerticalSolidList"/>
    <dgm:cxn modelId="{89A97240-2492-4C8D-98A2-6BAB089DB552}" type="presParOf" srcId="{16DE0F99-6917-4D13-8882-EC7827828CAC}" destId="{A59EDAEB-012A-4751-BC7E-3C7443F04DC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9817F-34A4-412D-ACDE-D1779736D381}">
      <dsp:nvSpPr>
        <dsp:cNvPr id="0" name=""/>
        <dsp:cNvSpPr/>
      </dsp:nvSpPr>
      <dsp:spPr>
        <a:xfrm>
          <a:off x="0" y="531"/>
          <a:ext cx="1069281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71B22B-4BC6-4C6E-A44C-E43F33F23B27}">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BEA66A-64FF-4A62-906F-13A55215985C}">
      <dsp:nvSpPr>
        <dsp:cNvPr id="0" name=""/>
        <dsp:cNvSpPr/>
      </dsp:nvSpPr>
      <dsp:spPr>
        <a:xfrm>
          <a:off x="1435590" y="531"/>
          <a:ext cx="925721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Holistic solutions</a:t>
          </a:r>
          <a:endParaRPr lang="en-US" sz="2500" kern="1200"/>
        </a:p>
      </dsp:txBody>
      <dsp:txXfrm>
        <a:off x="1435590" y="531"/>
        <a:ext cx="9257219" cy="1242935"/>
      </dsp:txXfrm>
    </dsp:sp>
    <dsp:sp modelId="{012A5B69-4B5A-482D-B2EE-6C441C8ECA7B}">
      <dsp:nvSpPr>
        <dsp:cNvPr id="0" name=""/>
        <dsp:cNvSpPr/>
      </dsp:nvSpPr>
      <dsp:spPr>
        <a:xfrm>
          <a:off x="0" y="1554201"/>
          <a:ext cx="1069281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FC5B4D-6FA4-41E1-A0DF-AFA4D25BA05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811D10-2A16-4273-B30B-CF57A5D3685E}">
      <dsp:nvSpPr>
        <dsp:cNvPr id="0" name=""/>
        <dsp:cNvSpPr/>
      </dsp:nvSpPr>
      <dsp:spPr>
        <a:xfrm>
          <a:off x="1435590" y="1554201"/>
          <a:ext cx="925721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Long-Term support</a:t>
          </a:r>
          <a:endParaRPr lang="en-US" sz="2500" kern="1200"/>
        </a:p>
      </dsp:txBody>
      <dsp:txXfrm>
        <a:off x="1435590" y="1554201"/>
        <a:ext cx="9257219" cy="1242935"/>
      </dsp:txXfrm>
    </dsp:sp>
    <dsp:sp modelId="{4F568B5C-847B-41AA-8415-D80042E1BF62}">
      <dsp:nvSpPr>
        <dsp:cNvPr id="0" name=""/>
        <dsp:cNvSpPr/>
      </dsp:nvSpPr>
      <dsp:spPr>
        <a:xfrm>
          <a:off x="0" y="3107870"/>
          <a:ext cx="1069281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5DE65-4EFD-4208-8703-E756042F06F1}">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EDAEB-012A-4751-BC7E-3C7443F04DC6}">
      <dsp:nvSpPr>
        <dsp:cNvPr id="0" name=""/>
        <dsp:cNvSpPr/>
      </dsp:nvSpPr>
      <dsp:spPr>
        <a:xfrm>
          <a:off x="1435590" y="3107870"/>
          <a:ext cx="925721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Community Engagement</a:t>
          </a:r>
          <a:endParaRPr lang="en-US" sz="2500" kern="1200"/>
        </a:p>
      </dsp:txBody>
      <dsp:txXfrm>
        <a:off x="1435590" y="3107870"/>
        <a:ext cx="925721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11/01/2024</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11/01/2024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pPr rtl="0"/>
            <a:fld id="{848F8AC0-B329-4373-BBD0-89392C5748D6}" type="datetime1">
              <a:rPr lang="en-GB" smtClean="0"/>
              <a:t>11/01/2024</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a:t>
            </a:fld>
            <a:endParaRPr lang="en-GB" dirty="0"/>
          </a:p>
        </p:txBody>
      </p:sp>
    </p:spTree>
    <p:extLst>
      <p:ext uri="{BB962C8B-B14F-4D97-AF65-F5344CB8AC3E}">
        <p14:creationId xmlns:p14="http://schemas.microsoft.com/office/powerpoint/2010/main" val="39335639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5.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eg"/><Relationship Id="rId5" Type="http://schemas.openxmlformats.org/officeDocument/2006/relationships/hyperlink" Target="https://www.pexels.com/photo/homeless-homelessness-man-sleep-631304/"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nd/3.0/" TargetMode="External"/><Relationship Id="rId5" Type="http://schemas.openxmlformats.org/officeDocument/2006/relationships/hyperlink" Target="https://policyoptions.irpp.org/magazines/may-2020/covid-19-has-proven-canada-can-cure-homelessness/" TargetMode="Externa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microsoft.com/office/2007/relationships/media" Target="../media/media9.m4a"/><Relationship Id="rId7" Type="http://schemas.openxmlformats.org/officeDocument/2006/relationships/image" Target="../media/image2.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2.png"/><Relationship Id="rId5" Type="http://schemas.openxmlformats.org/officeDocument/2006/relationships/slideLayout" Target="../slideLayouts/slideLayout13.xml"/><Relationship Id="rId4" Type="http://schemas.openxmlformats.org/officeDocument/2006/relationships/audio" Target="../media/media9.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9.xml"/><Relationship Id="rId7" Type="http://schemas.openxmlformats.org/officeDocument/2006/relationships/diagramColors" Target="../diagrams/colors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2.xml"/><Relationship Id="rId7" Type="http://schemas.openxmlformats.org/officeDocument/2006/relationships/image" Target="../media/image28.jpe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7.xml.rels><?xml version="1.0" encoding="UTF-8" standalone="yes"?>
<Relationships xmlns="http://schemas.openxmlformats.org/package/2006/relationships"><Relationship Id="rId8" Type="http://schemas.openxmlformats.org/officeDocument/2006/relationships/hyperlink" Target="https://assets.publishing.service.gov.uk/media/5f68c436d3bf7f723618781c/Evaluation_of_the_Implementation_of_the_Homelessness_Reduction_Act_Final_Report.pdf" TargetMode="External"/><Relationship Id="rId3" Type="http://schemas.openxmlformats.org/officeDocument/2006/relationships/slideLayout" Target="../slideLayouts/slideLayout6.xml"/><Relationship Id="rId7" Type="http://schemas.openxmlformats.org/officeDocument/2006/relationships/hyperlink" Target="https://www.homelesshub.ca/resource/what-homelessness#:~:text=Most%20people%20who%20are%20homeless,obtaining%20permanent%20housing%20extremely%20challenging."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homelesshub.ca/about-homelessness/education-training-employment/education" TargetMode="External"/><Relationship Id="rId5" Type="http://schemas.openxmlformats.org/officeDocument/2006/relationships/hyperlink" Target="https://www.local.gov.uk/sites/default/files/documents/22.7%20HEALTH%20AND%20HOMELESSNESS_v08_WEB_0.PDF" TargetMode="External"/><Relationship Id="rId4" Type="http://schemas.openxmlformats.org/officeDocument/2006/relationships/hyperlink" Target="https://www.ncbi.nlm.nih.gov/pmc/articles/PMC3766254/#:~:text=Social%20forces%20such%20as%20addictions,homelessness%20through%20their%20dynamic%20relations." TargetMode="External"/><Relationship Id="rId9"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2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a:ext>
            </a:extLst>
          </a:blip>
          <a:srcRect/>
          <a:stretch/>
        </p:blipFill>
        <p:spPr>
          <a:xfrm>
            <a:off x="2623279" y="0"/>
            <a:ext cx="9568721"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520697" y="1040001"/>
            <a:ext cx="3338625" cy="3150159"/>
          </a:xfrm>
        </p:spPr>
        <p:txBody>
          <a:bodyPr rtlCol="0">
            <a:normAutofit/>
          </a:bodyPr>
          <a:lstStyle/>
          <a:p>
            <a:pPr rtl="0"/>
            <a:r>
              <a:rPr lang="en-GB" dirty="0"/>
              <a:t>HOMELESS </a:t>
            </a:r>
            <a:br>
              <a:rPr lang="en-GB" dirty="0"/>
            </a:br>
            <a:r>
              <a:rPr lang="en-GB" dirty="0"/>
              <a:t>project presentation</a:t>
            </a: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104458" y="3112453"/>
            <a:ext cx="3497262" cy="1801812"/>
          </a:xfrm>
        </p:spPr>
        <p:txBody>
          <a:bodyPr rtlCol="0"/>
          <a:lstStyle/>
          <a:p>
            <a:pPr rtl="0"/>
            <a:r>
              <a:rPr lang="en-GB" dirty="0"/>
              <a:t>Mihaela Geanina Oneamoise</a:t>
            </a:r>
          </a:p>
          <a:p>
            <a:pPr rtl="0"/>
            <a:r>
              <a:rPr lang="en-GB" dirty="0"/>
              <a:t>              2232227</a:t>
            </a:r>
          </a:p>
          <a:p>
            <a:pPr rtl="0"/>
            <a:r>
              <a:rPr lang="en-GB" dirty="0"/>
              <a:t>Module: Integrating Project</a:t>
            </a:r>
          </a:p>
        </p:txBody>
      </p:sp>
      <p:pic>
        <p:nvPicPr>
          <p:cNvPr id="18" name="Audio 17">
            <a:hlinkClick r:id="" action="ppaction://media"/>
            <a:extLst>
              <a:ext uri="{FF2B5EF4-FFF2-40B4-BE49-F238E27FC236}">
                <a16:creationId xmlns:a16="http://schemas.microsoft.com/office/drawing/2014/main" id="{390346D9-2089-83F7-B2C4-A7A26DC999C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565879" y="4013359"/>
            <a:ext cx="2057400" cy="2057400"/>
          </a:xfrm>
          <a:prstGeom prst="ellipse">
            <a:avLst/>
          </a:prstGeom>
        </p:spPr>
      </p:pic>
    </p:spTree>
    <p:extLst>
      <p:ext uri="{BB962C8B-B14F-4D97-AF65-F5344CB8AC3E}">
        <p14:creationId xmlns:p14="http://schemas.microsoft.com/office/powerpoint/2010/main" val="170963834"/>
      </p:ext>
    </p:extLst>
  </p:cSld>
  <p:clrMapOvr>
    <a:masterClrMapping/>
  </p:clrMapOvr>
  <mc:AlternateContent xmlns:mc="http://schemas.openxmlformats.org/markup-compatibility/2006">
    <mc:Choice xmlns:p14="http://schemas.microsoft.com/office/powerpoint/2010/main" Requires="p14">
      <p:transition spd="slow" p14:dur="2000" advTm="12429"/>
    </mc:Choice>
    <mc:Fallback>
      <p:transition spd="slow" advTm="12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5" y="675167"/>
            <a:ext cx="3761862" cy="3055078"/>
          </a:xfrm>
        </p:spPr>
        <p:txBody>
          <a:bodyPr rtlCol="0"/>
          <a:lstStyle/>
          <a:p>
            <a:pPr rtl="0"/>
            <a:r>
              <a:rPr lang="en-GB" dirty="0"/>
              <a:t>What is homeless?</a:t>
            </a:r>
          </a:p>
        </p:txBody>
      </p:sp>
      <p:pic>
        <p:nvPicPr>
          <p:cNvPr id="5" name="Content Placeholder 4" descr="A person sleeping on a bench">
            <a:extLst>
              <a:ext uri="{FF2B5EF4-FFF2-40B4-BE49-F238E27FC236}">
                <a16:creationId xmlns:a16="http://schemas.microsoft.com/office/drawing/2014/main" id="{3C61EE45-8DD0-E17C-9206-93DBD0809595}"/>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tretch>
            <a:fillRect/>
          </a:stretch>
        </p:blipFill>
        <p:spPr>
          <a:xfrm>
            <a:off x="4970588" y="484505"/>
            <a:ext cx="4306979" cy="5797550"/>
          </a:xfrm>
        </p:spPr>
      </p:pic>
      <p:sp>
        <p:nvSpPr>
          <p:cNvPr id="39" name="Footer Placeholder 38">
            <a:extLst>
              <a:ext uri="{FF2B5EF4-FFF2-40B4-BE49-F238E27FC236}">
                <a16:creationId xmlns:a16="http://schemas.microsoft.com/office/drawing/2014/main" id="{F98A8A15-91B5-4554-95A4-612A5FC0ECC7}"/>
              </a:ext>
            </a:extLst>
          </p:cNvPr>
          <p:cNvSpPr>
            <a:spLocks noGrp="1"/>
          </p:cNvSpPr>
          <p:nvPr>
            <p:ph type="ftr" sz="quarter" idx="11"/>
          </p:nvPr>
        </p:nvSpPr>
        <p:spPr>
          <a:xfrm>
            <a:off x="154429" y="6398878"/>
            <a:ext cx="4497315" cy="365125"/>
          </a:xfrm>
        </p:spPr>
        <p:txBody>
          <a:bodyPr rtlCol="0"/>
          <a:lstStyle/>
          <a:p>
            <a:pPr rtl="0"/>
            <a:r>
              <a:rPr lang="en-GB"/>
              <a:t>Sample Footer Text</a:t>
            </a:r>
          </a:p>
        </p:txBody>
      </p:sp>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rotWithShape="1">
          <a:blip r:embed="rId6"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rotWithShape="1">
          <a:blip r:embed="rId7" cstate="screen">
            <a:extLst>
              <a:ext uri="{28A0092B-C50C-407E-A947-70E740481C1C}">
                <a14:useLocalDpi xmlns:a14="http://schemas.microsoft.com/office/drawing/2010/main"/>
              </a:ext>
            </a:extLst>
          </a:blip>
          <a:srcRect/>
          <a:stretch/>
        </p:blipFill>
        <p:spPr>
          <a:xfrm>
            <a:off x="9531096" y="3383280"/>
            <a:ext cx="2660904" cy="3474720"/>
          </a:xfrm>
        </p:spPr>
      </p:pic>
      <p:sp>
        <p:nvSpPr>
          <p:cNvPr id="38" name="Date Placeholder 37">
            <a:extLst>
              <a:ext uri="{FF2B5EF4-FFF2-40B4-BE49-F238E27FC236}">
                <a16:creationId xmlns:a16="http://schemas.microsoft.com/office/drawing/2014/main" id="{4F07F2C9-B12E-4D08-B90F-5E6AA687A577}"/>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2</a:t>
            </a:fld>
            <a:endParaRPr lang="en-GB" dirty="0"/>
          </a:p>
        </p:txBody>
      </p:sp>
      <p:pic>
        <p:nvPicPr>
          <p:cNvPr id="18" name="Audio 17">
            <a:hlinkClick r:id="" action="ppaction://media"/>
            <a:extLst>
              <a:ext uri="{FF2B5EF4-FFF2-40B4-BE49-F238E27FC236}">
                <a16:creationId xmlns:a16="http://schemas.microsoft.com/office/drawing/2014/main" id="{08446FA8-B200-913A-43B1-E2B468AEEC6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989584" y="1371600"/>
            <a:ext cx="2057400" cy="2057400"/>
          </a:xfrm>
          <a:prstGeom prst="ellipse">
            <a:avLst/>
          </a:prstGeom>
        </p:spPr>
      </p:pic>
    </p:spTree>
    <p:extLst>
      <p:ext uri="{BB962C8B-B14F-4D97-AF65-F5344CB8AC3E}">
        <p14:creationId xmlns:p14="http://schemas.microsoft.com/office/powerpoint/2010/main" val="2976291157"/>
      </p:ext>
    </p:extLst>
  </p:cSld>
  <p:clrMapOvr>
    <a:masterClrMapping/>
  </p:clrMapOvr>
  <mc:AlternateContent xmlns:mc="http://schemas.openxmlformats.org/markup-compatibility/2006">
    <mc:Choice xmlns:p14="http://schemas.microsoft.com/office/powerpoint/2010/main" Requires="p14">
      <p:transition spd="slow" p14:dur="2000" advTm="22204"/>
    </mc:Choice>
    <mc:Fallback>
      <p:transition spd="slow" advTm="22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5693734" y="557304"/>
            <a:ext cx="5355265" cy="1625731"/>
          </a:xfrm>
        </p:spPr>
        <p:txBody>
          <a:bodyPr rtlCol="0"/>
          <a:lstStyle/>
          <a:p>
            <a:pPr rtl="0"/>
            <a:r>
              <a:rPr lang="en-GB" dirty="0"/>
              <a:t>Introduction</a:t>
            </a:r>
          </a:p>
        </p:txBody>
      </p:sp>
      <p:pic>
        <p:nvPicPr>
          <p:cNvPr id="7" name="Picture Placeholder 6" descr="Aerial view of city buildings">
            <a:extLst>
              <a:ext uri="{FF2B5EF4-FFF2-40B4-BE49-F238E27FC236}">
                <a16:creationId xmlns:a16="http://schemas.microsoft.com/office/drawing/2014/main" id="{F718B2F1-208E-4A1D-9716-513B0D7093E4}"/>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a:xfrm>
            <a:off x="1" y="0"/>
            <a:ext cx="4742121" cy="3434316"/>
          </a:xfrm>
        </p:spPr>
      </p:pic>
      <p:pic>
        <p:nvPicPr>
          <p:cNvPr id="9" name="Picture Placeholder 8" descr="A picture containing blue glass buildings with reflection">
            <a:extLst>
              <a:ext uri="{FF2B5EF4-FFF2-40B4-BE49-F238E27FC236}">
                <a16:creationId xmlns:a16="http://schemas.microsoft.com/office/drawing/2014/main" id="{D8F748D4-DB82-42E3-894A-0552C0FD2AB9}"/>
              </a:ext>
            </a:extLst>
          </p:cNvPr>
          <p:cNvPicPr>
            <a:picLocks noGrp="1" noChangeAspect="1"/>
          </p:cNvPicPr>
          <p:nvPr>
            <p:ph type="pic" sz="quarter" idx="14"/>
          </p:nvPr>
        </p:nvPicPr>
        <p:blipFill rotWithShape="1">
          <a:blip r:embed="rId5" cstate="screen">
            <a:extLst>
              <a:ext uri="{28A0092B-C50C-407E-A947-70E740481C1C}">
                <a14:useLocalDpi xmlns:a14="http://schemas.microsoft.com/office/drawing/2010/main"/>
              </a:ext>
            </a:extLst>
          </a:blip>
          <a:srcRect/>
          <a:stretch/>
        </p:blipFill>
        <p:spPr>
          <a:xfrm>
            <a:off x="-5" y="3432620"/>
            <a:ext cx="5178056" cy="3425380"/>
          </a:xfrm>
        </p:spPr>
      </p:pic>
      <p:sp>
        <p:nvSpPr>
          <p:cNvPr id="3" name="Content Placeholder 2">
            <a:extLst>
              <a:ext uri="{FF2B5EF4-FFF2-40B4-BE49-F238E27FC236}">
                <a16:creationId xmlns:a16="http://schemas.microsoft.com/office/drawing/2014/main" id="{AF5130D8-AD6A-4638-9059-326759848895}"/>
              </a:ext>
            </a:extLst>
          </p:cNvPr>
          <p:cNvSpPr>
            <a:spLocks noGrp="1"/>
          </p:cNvSpPr>
          <p:nvPr>
            <p:ph idx="1"/>
          </p:nvPr>
        </p:nvSpPr>
        <p:spPr>
          <a:xfrm>
            <a:off x="5693734" y="2183035"/>
            <a:ext cx="5355266" cy="4121845"/>
          </a:xfrm>
        </p:spPr>
        <p:txBody>
          <a:bodyPr rtlCol="0">
            <a:normAutofit/>
          </a:bodyPr>
          <a:lstStyle/>
          <a:p>
            <a:pPr rtl="0"/>
            <a:r>
              <a:rPr lang="en-GB" dirty="0"/>
              <a:t>When a person or family lacks stable and adequate housing, either temporarily or permanently, with no clear means of obtaining it soon due to various societal factors such as prejudice and insufficient affordable accommodation along with personal issues ranging from cognitive difficulties to financial struggles is referred to as homelessness.</a:t>
            </a:r>
          </a:p>
        </p:txBody>
      </p:sp>
      <p:sp>
        <p:nvSpPr>
          <p:cNvPr id="182" name="Footer Placeholder 181">
            <a:extLst>
              <a:ext uri="{FF2B5EF4-FFF2-40B4-BE49-F238E27FC236}">
                <a16:creationId xmlns:a16="http://schemas.microsoft.com/office/drawing/2014/main" id="{8BB1C063-9855-4E9A-936C-931C7C65E3C1}"/>
              </a:ext>
            </a:extLst>
          </p:cNvPr>
          <p:cNvSpPr>
            <a:spLocks noGrp="1"/>
          </p:cNvSpPr>
          <p:nvPr>
            <p:ph type="ftr" sz="quarter" idx="11"/>
          </p:nvPr>
        </p:nvSpPr>
        <p:spPr>
          <a:xfrm>
            <a:off x="154429" y="6398878"/>
            <a:ext cx="4497315" cy="365125"/>
          </a:xfrm>
        </p:spPr>
        <p:txBody>
          <a:bodyPr rtlCol="0"/>
          <a:lstStyle/>
          <a:p>
            <a:pPr rtl="0"/>
            <a:r>
              <a:rPr lang="en-GB"/>
              <a:t>Sample Footer Text</a:t>
            </a:r>
          </a:p>
        </p:txBody>
      </p:sp>
      <p:sp>
        <p:nvSpPr>
          <p:cNvPr id="181" name="Date Placeholder 180">
            <a:extLst>
              <a:ext uri="{FF2B5EF4-FFF2-40B4-BE49-F238E27FC236}">
                <a16:creationId xmlns:a16="http://schemas.microsoft.com/office/drawing/2014/main" id="{374E17A0-656A-4A3F-B8F1-F9FF01F33E5C}"/>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3</a:t>
            </a:fld>
            <a:endParaRPr lang="en-GB" dirty="0"/>
          </a:p>
        </p:txBody>
      </p:sp>
      <p:pic>
        <p:nvPicPr>
          <p:cNvPr id="11" name="Audio 10">
            <a:hlinkClick r:id="" action="ppaction://media"/>
            <a:extLst>
              <a:ext uri="{FF2B5EF4-FFF2-40B4-BE49-F238E27FC236}">
                <a16:creationId xmlns:a16="http://schemas.microsoft.com/office/drawing/2014/main" id="{27DCDF0F-7164-81B9-ABD5-851516282C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6699504" y="1060337"/>
            <a:ext cx="2057400" cy="2057400"/>
          </a:xfrm>
          <a:prstGeom prst="ellipse">
            <a:avLst/>
          </a:prstGeom>
        </p:spPr>
      </p:pic>
    </p:spTree>
    <p:extLst>
      <p:ext uri="{BB962C8B-B14F-4D97-AF65-F5344CB8AC3E}">
        <p14:creationId xmlns:p14="http://schemas.microsoft.com/office/powerpoint/2010/main" val="17902528"/>
      </p:ext>
    </p:extLst>
  </p:cSld>
  <p:clrMapOvr>
    <a:masterClrMapping/>
  </p:clrMapOvr>
  <mc:AlternateContent xmlns:mc="http://schemas.openxmlformats.org/markup-compatibility/2006">
    <mc:Choice xmlns:p14="http://schemas.microsoft.com/office/powerpoint/2010/main" Requires="p14">
      <p:transition spd="slow" p14:dur="2000" advTm="24421"/>
    </mc:Choice>
    <mc:Fallback>
      <p:transition spd="slow" advTm="24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128B7EE-1BC0-9D09-8089-0FD5804352A0}"/>
              </a:ext>
            </a:extLst>
          </p:cNvPr>
          <p:cNvSpPr txBox="1"/>
          <p:nvPr/>
        </p:nvSpPr>
        <p:spPr>
          <a:xfrm>
            <a:off x="5083790" y="1064715"/>
            <a:ext cx="6153912" cy="3922755"/>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2800" b="1" dirty="0">
                <a:solidFill>
                  <a:schemeClr val="tx2"/>
                </a:solidFill>
                <a:effectLst/>
                <a:latin typeface="+mj-lt"/>
                <a:ea typeface="+mj-ea"/>
                <a:cs typeface="+mj-cs"/>
              </a:rPr>
              <a:t>The problem of homelessness is multifaceted and has a global impact. It can arise from different causes, such as poverty, joblessness, mental health problems or insufficient availability of affordable housing</a:t>
            </a:r>
            <a:endParaRPr lang="en-US" sz="2800" b="1" dirty="0">
              <a:solidFill>
                <a:schemeClr val="tx2"/>
              </a:solidFill>
              <a:latin typeface="+mj-lt"/>
              <a:ea typeface="+mj-ea"/>
              <a:cs typeface="+mj-cs"/>
            </a:endParaRPr>
          </a:p>
        </p:txBody>
      </p:sp>
      <p:sp>
        <p:nvSpPr>
          <p:cNvPr id="13" name="Subtitle 2">
            <a:extLst>
              <a:ext uri="{FF2B5EF4-FFF2-40B4-BE49-F238E27FC236}">
                <a16:creationId xmlns:a16="http://schemas.microsoft.com/office/drawing/2014/main" id="{964CC54D-2F62-00EA-0CC9-3C665A3F947D}"/>
              </a:ext>
            </a:extLst>
          </p:cNvPr>
          <p:cNvSpPr>
            <a:spLocks noGrp="1"/>
          </p:cNvSpPr>
          <p:nvPr>
            <p:ph type="subTitle" idx="1"/>
          </p:nvPr>
        </p:nvSpPr>
        <p:spPr>
          <a:xfrm>
            <a:off x="1314431" y="1615439"/>
            <a:ext cx="676930" cy="470005"/>
          </a:xfrm>
        </p:spPr>
        <p:txBody>
          <a:bodyPr/>
          <a:lstStyle/>
          <a:p>
            <a:endParaRPr lang="en-US" dirty="0"/>
          </a:p>
        </p:txBody>
      </p:sp>
      <p:pic>
        <p:nvPicPr>
          <p:cNvPr id="7" name="Picture 6" descr="A person on the sidewalk&#10;&#10;Description automatically generated">
            <a:extLst>
              <a:ext uri="{FF2B5EF4-FFF2-40B4-BE49-F238E27FC236}">
                <a16:creationId xmlns:a16="http://schemas.microsoft.com/office/drawing/2014/main" id="{BF33F294-31D6-58CF-5448-C05DCC47994F}"/>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2508" r="43819"/>
          <a:stretch/>
        </p:blipFill>
        <p:spPr>
          <a:xfrm>
            <a:off x="16822" y="10"/>
            <a:ext cx="4811317" cy="685798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noFill/>
        </p:spPr>
      </p:pic>
      <p:sp>
        <p:nvSpPr>
          <p:cNvPr id="3" name="Footer Placeholder 2">
            <a:extLst>
              <a:ext uri="{FF2B5EF4-FFF2-40B4-BE49-F238E27FC236}">
                <a16:creationId xmlns:a16="http://schemas.microsoft.com/office/drawing/2014/main" id="{A2AF48F4-EC71-11BC-26A9-CCBFB06657A5}"/>
              </a:ext>
            </a:extLst>
          </p:cNvPr>
          <p:cNvSpPr>
            <a:spLocks noGrp="1"/>
          </p:cNvSpPr>
          <p:nvPr>
            <p:ph type="ftr" sz="quarter" idx="11"/>
          </p:nvPr>
        </p:nvSpPr>
        <p:spPr>
          <a:xfrm>
            <a:off x="154429" y="6398878"/>
            <a:ext cx="4497315" cy="365125"/>
          </a:xfrm>
        </p:spPr>
        <p:txBody>
          <a:bodyPr vert="horz" lIns="91440" tIns="45720" rIns="91440" bIns="45720" rtlCol="0" anchor="ctr">
            <a:normAutofit/>
          </a:bodyPr>
          <a:lstStyle/>
          <a:p>
            <a:pPr>
              <a:spcAft>
                <a:spcPts val="600"/>
              </a:spcAft>
            </a:pPr>
            <a:r>
              <a:rPr lang="en-GB" b="1" kern="1200" spc="30" baseline="0">
                <a:latin typeface="+mj-lt"/>
                <a:ea typeface="+mn-ea"/>
                <a:cs typeface="+mn-cs"/>
              </a:rPr>
              <a:t>Sample Footer Text</a:t>
            </a:r>
          </a:p>
        </p:txBody>
      </p:sp>
      <p:sp>
        <p:nvSpPr>
          <p:cNvPr id="2" name="Date Placeholder 1">
            <a:extLst>
              <a:ext uri="{FF2B5EF4-FFF2-40B4-BE49-F238E27FC236}">
                <a16:creationId xmlns:a16="http://schemas.microsoft.com/office/drawing/2014/main" id="{5019F107-164E-2B81-ECCB-31B541CE0ADD}"/>
              </a:ext>
            </a:extLst>
          </p:cNvPr>
          <p:cNvSpPr>
            <a:spLocks noGrp="1"/>
          </p:cNvSpPr>
          <p:nvPr>
            <p:ph type="dt" sz="half" idx="10"/>
          </p:nvPr>
        </p:nvSpPr>
        <p:spPr>
          <a:xfrm>
            <a:off x="7337102" y="6398878"/>
            <a:ext cx="4193908" cy="365125"/>
          </a:xfrm>
        </p:spPr>
        <p:txBody>
          <a:bodyPr vert="horz" lIns="91440" tIns="45720" rIns="91440" bIns="45720" rtlCol="0" anchor="ctr">
            <a:normAutofit/>
          </a:bodyPr>
          <a:lstStyle/>
          <a:p>
            <a:pPr>
              <a:spcAft>
                <a:spcPts val="600"/>
              </a:spcAft>
            </a:pPr>
            <a:r>
              <a:rPr lang="en-GB" kern="1200">
                <a:latin typeface="+mn-lt"/>
                <a:ea typeface="+mn-ea"/>
                <a:cs typeface="+mn-cs"/>
              </a:rPr>
              <a:t>2/7/20XX</a:t>
            </a:r>
          </a:p>
        </p:txBody>
      </p:sp>
      <p:sp>
        <p:nvSpPr>
          <p:cNvPr id="4" name="Slide Number Placeholder 3">
            <a:extLst>
              <a:ext uri="{FF2B5EF4-FFF2-40B4-BE49-F238E27FC236}">
                <a16:creationId xmlns:a16="http://schemas.microsoft.com/office/drawing/2014/main" id="{CEF9B2FB-40C6-E24E-53F4-4297D34BB8CC}"/>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GB" smtClean="0"/>
              <a:pPr>
                <a:spcAft>
                  <a:spcPts val="600"/>
                </a:spcAft>
              </a:pPr>
              <a:t>4</a:t>
            </a:fld>
            <a:endParaRPr lang="en-GB"/>
          </a:p>
        </p:txBody>
      </p:sp>
      <p:sp>
        <p:nvSpPr>
          <p:cNvPr id="8" name="TextBox 7">
            <a:extLst>
              <a:ext uri="{FF2B5EF4-FFF2-40B4-BE49-F238E27FC236}">
                <a16:creationId xmlns:a16="http://schemas.microsoft.com/office/drawing/2014/main" id="{269FBA1E-8619-D0F6-F6E5-86D0F17FBBF4}"/>
              </a:ext>
            </a:extLst>
          </p:cNvPr>
          <p:cNvSpPr txBox="1"/>
          <p:nvPr/>
        </p:nvSpPr>
        <p:spPr>
          <a:xfrm>
            <a:off x="10093349" y="6657945"/>
            <a:ext cx="209865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olicyoptions.irpp.org/magazines/may-2020/covid-19-has-proven-canada-can-cure-homelessn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14" name="Audio 13">
            <a:hlinkClick r:id="" action="ppaction://media"/>
            <a:extLst>
              <a:ext uri="{FF2B5EF4-FFF2-40B4-BE49-F238E27FC236}">
                <a16:creationId xmlns:a16="http://schemas.microsoft.com/office/drawing/2014/main" id="{430C4CA9-735A-B845-7939-83E9445530D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634224" y="430784"/>
            <a:ext cx="2057400" cy="2057400"/>
          </a:xfrm>
          <a:prstGeom prst="ellipse">
            <a:avLst/>
          </a:prstGeom>
        </p:spPr>
      </p:pic>
    </p:spTree>
    <p:extLst>
      <p:ext uri="{BB962C8B-B14F-4D97-AF65-F5344CB8AC3E}">
        <p14:creationId xmlns:p14="http://schemas.microsoft.com/office/powerpoint/2010/main" val="2873749801"/>
      </p:ext>
    </p:extLst>
  </p:cSld>
  <p:clrMapOvr>
    <a:masterClrMapping/>
  </p:clrMapOvr>
  <mc:AlternateContent xmlns:mc="http://schemas.openxmlformats.org/markup-compatibility/2006">
    <mc:Choice xmlns:p14="http://schemas.microsoft.com/office/powerpoint/2010/main" Requires="p14">
      <p:transition spd="slow" p14:dur="2000" advTm="18852"/>
    </mc:Choice>
    <mc:Fallback>
      <p:transition spd="slow" advTm="18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White puzzle with one red piece">
            <a:extLst>
              <a:ext uri="{FF2B5EF4-FFF2-40B4-BE49-F238E27FC236}">
                <a16:creationId xmlns:a16="http://schemas.microsoft.com/office/drawing/2014/main" id="{97C159D0-5859-AEB5-0F37-37E5015E3398}"/>
              </a:ext>
            </a:extLst>
          </p:cNvPr>
          <p:cNvPicPr>
            <a:picLocks noChangeAspect="1"/>
          </p:cNvPicPr>
          <p:nvPr/>
        </p:nvPicPr>
        <p:blipFill rotWithShape="1">
          <a:blip r:embed="rId4"/>
          <a:srcRect t="9530" b="18125"/>
          <a:stretch/>
        </p:blipFill>
        <p:spPr>
          <a:xfrm>
            <a:off x="838200" y="2500829"/>
            <a:ext cx="10692810" cy="3676134"/>
          </a:xfrm>
          <a:prstGeom prst="rect">
            <a:avLst/>
          </a:prstGeom>
          <a:noFill/>
        </p:spPr>
      </p:pic>
      <p:sp>
        <p:nvSpPr>
          <p:cNvPr id="5" name="TextBox 4">
            <a:extLst>
              <a:ext uri="{FF2B5EF4-FFF2-40B4-BE49-F238E27FC236}">
                <a16:creationId xmlns:a16="http://schemas.microsoft.com/office/drawing/2014/main" id="{CEDE1A2E-1088-89BE-DF0D-85AC567FAF9F}"/>
              </a:ext>
            </a:extLst>
          </p:cNvPr>
          <p:cNvSpPr txBox="1"/>
          <p:nvPr/>
        </p:nvSpPr>
        <p:spPr>
          <a:xfrm>
            <a:off x="1054865" y="896758"/>
            <a:ext cx="9906000" cy="1382156"/>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2400" dirty="0">
                <a:solidFill>
                  <a:schemeClr val="tx2"/>
                </a:solidFill>
                <a:latin typeface="Arial Nova" panose="020B0504020202020204" pitchFamily="34" charset="0"/>
                <a:ea typeface="+mj-ea"/>
                <a:cs typeface="+mj-cs"/>
              </a:rPr>
              <a:t>The prevalence of homelessness is on the rise in all countries, including the United Kingdom. Despite various programs being implemented to resolve this significant issue, many nations lack adequate resources to help every homeless person. </a:t>
            </a:r>
          </a:p>
        </p:txBody>
      </p:sp>
      <p:sp>
        <p:nvSpPr>
          <p:cNvPr id="3" name="Footer Placeholder 2">
            <a:extLst>
              <a:ext uri="{FF2B5EF4-FFF2-40B4-BE49-F238E27FC236}">
                <a16:creationId xmlns:a16="http://schemas.microsoft.com/office/drawing/2014/main" id="{88EFA8C0-9F7F-52E8-23D2-74162E52B6CA}"/>
              </a:ext>
            </a:extLst>
          </p:cNvPr>
          <p:cNvSpPr>
            <a:spLocks noGrp="1"/>
          </p:cNvSpPr>
          <p:nvPr>
            <p:ph type="ftr" sz="quarter" idx="11"/>
          </p:nvPr>
        </p:nvSpPr>
        <p:spPr>
          <a:xfrm>
            <a:off x="154429" y="6398878"/>
            <a:ext cx="4497315" cy="365125"/>
          </a:xfrm>
        </p:spPr>
        <p:txBody>
          <a:bodyPr vert="horz" lIns="91440" tIns="45720" rIns="91440" bIns="45720" rtlCol="0" anchor="ctr">
            <a:normAutofit/>
          </a:bodyPr>
          <a:lstStyle/>
          <a:p>
            <a:pPr>
              <a:spcAft>
                <a:spcPts val="600"/>
              </a:spcAft>
            </a:pPr>
            <a:r>
              <a:rPr lang="en-GB" b="1" kern="1200" spc="30" baseline="0">
                <a:latin typeface="+mj-lt"/>
                <a:ea typeface="+mn-ea"/>
                <a:cs typeface="+mn-cs"/>
              </a:rPr>
              <a:t>Sample Footer Text</a:t>
            </a:r>
          </a:p>
        </p:txBody>
      </p:sp>
      <p:sp>
        <p:nvSpPr>
          <p:cNvPr id="2" name="Date Placeholder 1">
            <a:extLst>
              <a:ext uri="{FF2B5EF4-FFF2-40B4-BE49-F238E27FC236}">
                <a16:creationId xmlns:a16="http://schemas.microsoft.com/office/drawing/2014/main" id="{8D8BB144-1D04-B82A-0AA4-F5377350657A}"/>
              </a:ext>
            </a:extLst>
          </p:cNvPr>
          <p:cNvSpPr>
            <a:spLocks noGrp="1"/>
          </p:cNvSpPr>
          <p:nvPr>
            <p:ph type="dt" sz="half" idx="10"/>
          </p:nvPr>
        </p:nvSpPr>
        <p:spPr>
          <a:xfrm>
            <a:off x="7337102" y="6398878"/>
            <a:ext cx="4193908" cy="365125"/>
          </a:xfrm>
        </p:spPr>
        <p:txBody>
          <a:bodyPr vert="horz" lIns="91440" tIns="45720" rIns="91440" bIns="45720" rtlCol="0" anchor="ctr">
            <a:normAutofit/>
          </a:bodyPr>
          <a:lstStyle/>
          <a:p>
            <a:pPr>
              <a:spcAft>
                <a:spcPts val="600"/>
              </a:spcAft>
            </a:pPr>
            <a:r>
              <a:rPr lang="en-GB" kern="1200">
                <a:latin typeface="+mn-lt"/>
                <a:ea typeface="+mn-ea"/>
                <a:cs typeface="+mn-cs"/>
              </a:rPr>
              <a:t>2/7/20XX</a:t>
            </a:r>
          </a:p>
        </p:txBody>
      </p:sp>
      <p:sp>
        <p:nvSpPr>
          <p:cNvPr id="4" name="Slide Number Placeholder 3">
            <a:extLst>
              <a:ext uri="{FF2B5EF4-FFF2-40B4-BE49-F238E27FC236}">
                <a16:creationId xmlns:a16="http://schemas.microsoft.com/office/drawing/2014/main" id="{8C8B095A-6CD5-908C-087D-1B16FC11C33A}"/>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GB" smtClean="0"/>
              <a:pPr>
                <a:spcAft>
                  <a:spcPts val="600"/>
                </a:spcAft>
              </a:pPr>
              <a:t>5</a:t>
            </a:fld>
            <a:endParaRPr lang="en-GB"/>
          </a:p>
        </p:txBody>
      </p:sp>
      <p:pic>
        <p:nvPicPr>
          <p:cNvPr id="9" name="Audio 8">
            <a:hlinkClick r:id="" action="ppaction://media"/>
            <a:extLst>
              <a:ext uri="{FF2B5EF4-FFF2-40B4-BE49-F238E27FC236}">
                <a16:creationId xmlns:a16="http://schemas.microsoft.com/office/drawing/2014/main" id="{0AA3593A-1FD6-DC67-1CC1-8D22CF3F916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3742944" y="-469564"/>
            <a:ext cx="2057400" cy="2057400"/>
          </a:xfrm>
          <a:prstGeom prst="ellipse">
            <a:avLst/>
          </a:prstGeom>
        </p:spPr>
      </p:pic>
    </p:spTree>
    <p:extLst>
      <p:ext uri="{BB962C8B-B14F-4D97-AF65-F5344CB8AC3E}">
        <p14:creationId xmlns:p14="http://schemas.microsoft.com/office/powerpoint/2010/main" val="517376394"/>
      </p:ext>
    </p:extLst>
  </p:cSld>
  <p:clrMapOvr>
    <a:masterClrMapping/>
  </p:clrMapOvr>
  <mc:AlternateContent xmlns:mc="http://schemas.openxmlformats.org/markup-compatibility/2006">
    <mc:Choice xmlns:p14="http://schemas.microsoft.com/office/powerpoint/2010/main" Requires="p14">
      <p:transition spd="slow" p14:dur="2000" advTm="26297"/>
    </mc:Choice>
    <mc:Fallback>
      <p:transition spd="slow" advTm="26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D9AFFB-F53D-93A4-CF1A-803D25C7509D}"/>
              </a:ext>
            </a:extLst>
          </p:cNvPr>
          <p:cNvSpPr txBox="1"/>
          <p:nvPr/>
        </p:nvSpPr>
        <p:spPr>
          <a:xfrm>
            <a:off x="5083790" y="1064715"/>
            <a:ext cx="6153912" cy="3922755"/>
          </a:xfrm>
          <a:prstGeom prst="rect">
            <a:avLst/>
          </a:prstGeom>
        </p:spPr>
        <p:txBody>
          <a:bodyPr vert="horz" lIns="91440" tIns="45720" rIns="91440" bIns="45720" rtlCol="0" anchor="ctr">
            <a:normAutofit/>
          </a:bodyPr>
          <a:lstStyle/>
          <a:p>
            <a:pPr marL="228600" indent="-228600" algn="r">
              <a:lnSpc>
                <a:spcPct val="90000"/>
              </a:lnSpc>
              <a:spcBef>
                <a:spcPct val="0"/>
              </a:spcBef>
              <a:spcAft>
                <a:spcPts val="600"/>
              </a:spcAft>
              <a:buSzPct val="80000"/>
            </a:pPr>
            <a:r>
              <a:rPr lang="en-US" sz="2400" dirty="0">
                <a:solidFill>
                  <a:schemeClr val="tx2"/>
                </a:solidFill>
                <a:latin typeface="Arial Nova" panose="020B0504020202020204" pitchFamily="34" charset="0"/>
                <a:ea typeface="+mj-ea"/>
                <a:cs typeface="+mj-cs"/>
              </a:rPr>
              <a:t> On the other hand, defining homelessness is straightforward as it simply means lacking a place to call home due to various social and economic factors that may lead one into poverty or unstable housing situations.</a:t>
            </a:r>
          </a:p>
        </p:txBody>
      </p:sp>
      <p:sp>
        <p:nvSpPr>
          <p:cNvPr id="16" name="Subtitle 2">
            <a:extLst>
              <a:ext uri="{FF2B5EF4-FFF2-40B4-BE49-F238E27FC236}">
                <a16:creationId xmlns:a16="http://schemas.microsoft.com/office/drawing/2014/main" id="{C6997E53-2F7B-8815-E7C1-6400865809D8}"/>
              </a:ext>
            </a:extLst>
          </p:cNvPr>
          <p:cNvSpPr>
            <a:spLocks noGrp="1"/>
          </p:cNvSpPr>
          <p:nvPr>
            <p:ph type="subTitle" idx="1"/>
          </p:nvPr>
        </p:nvSpPr>
        <p:spPr>
          <a:xfrm>
            <a:off x="5083790" y="5033339"/>
            <a:ext cx="6157951" cy="943386"/>
          </a:xfrm>
        </p:spPr>
        <p:txBody>
          <a:bodyPr/>
          <a:lstStyle/>
          <a:p>
            <a:r>
              <a:rPr lang="en-US" dirty="0"/>
              <a:t>HOMELESS</a:t>
            </a:r>
          </a:p>
        </p:txBody>
      </p:sp>
      <p:pic>
        <p:nvPicPr>
          <p:cNvPr id="7" name="Picture 6" descr="Two people holding each other's hands">
            <a:extLst>
              <a:ext uri="{FF2B5EF4-FFF2-40B4-BE49-F238E27FC236}">
                <a16:creationId xmlns:a16="http://schemas.microsoft.com/office/drawing/2014/main" id="{4F969C6A-3E36-55BF-038F-EB95B1EA907D}"/>
              </a:ext>
            </a:extLst>
          </p:cNvPr>
          <p:cNvPicPr>
            <a:picLocks noChangeAspect="1"/>
          </p:cNvPicPr>
          <p:nvPr/>
        </p:nvPicPr>
        <p:blipFill rotWithShape="1">
          <a:blip r:embed="rId4"/>
          <a:srcRect l="23531" r="29639" b="-1"/>
          <a:stretch/>
        </p:blipFill>
        <p:spPr>
          <a:xfrm>
            <a:off x="16822" y="10"/>
            <a:ext cx="4811317" cy="685798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noFill/>
        </p:spPr>
      </p:pic>
      <p:sp>
        <p:nvSpPr>
          <p:cNvPr id="3" name="Footer Placeholder 2">
            <a:extLst>
              <a:ext uri="{FF2B5EF4-FFF2-40B4-BE49-F238E27FC236}">
                <a16:creationId xmlns:a16="http://schemas.microsoft.com/office/drawing/2014/main" id="{C59C41E8-4FF7-D5BE-BD7E-4598E900B8C9}"/>
              </a:ext>
            </a:extLst>
          </p:cNvPr>
          <p:cNvSpPr>
            <a:spLocks noGrp="1"/>
          </p:cNvSpPr>
          <p:nvPr>
            <p:ph type="ftr" sz="quarter" idx="11"/>
          </p:nvPr>
        </p:nvSpPr>
        <p:spPr>
          <a:xfrm>
            <a:off x="154429" y="6398878"/>
            <a:ext cx="4497315" cy="365125"/>
          </a:xfrm>
        </p:spPr>
        <p:txBody>
          <a:bodyPr vert="horz" lIns="91440" tIns="45720" rIns="91440" bIns="45720" rtlCol="0" anchor="ctr">
            <a:normAutofit/>
          </a:bodyPr>
          <a:lstStyle/>
          <a:p>
            <a:pPr>
              <a:spcAft>
                <a:spcPts val="600"/>
              </a:spcAft>
            </a:pPr>
            <a:r>
              <a:rPr lang="en-GB" b="1" kern="1200" spc="30" baseline="0">
                <a:latin typeface="+mj-lt"/>
                <a:ea typeface="+mn-ea"/>
                <a:cs typeface="+mn-cs"/>
              </a:rPr>
              <a:t>Sample Footer Text</a:t>
            </a:r>
          </a:p>
        </p:txBody>
      </p:sp>
      <p:sp>
        <p:nvSpPr>
          <p:cNvPr id="2" name="Date Placeholder 1">
            <a:extLst>
              <a:ext uri="{FF2B5EF4-FFF2-40B4-BE49-F238E27FC236}">
                <a16:creationId xmlns:a16="http://schemas.microsoft.com/office/drawing/2014/main" id="{AFFA2DE2-F799-CEAA-C0A5-528B70039AF5}"/>
              </a:ext>
            </a:extLst>
          </p:cNvPr>
          <p:cNvSpPr>
            <a:spLocks noGrp="1"/>
          </p:cNvSpPr>
          <p:nvPr>
            <p:ph type="dt" sz="half" idx="10"/>
          </p:nvPr>
        </p:nvSpPr>
        <p:spPr>
          <a:xfrm>
            <a:off x="7337102" y="6398878"/>
            <a:ext cx="4193908" cy="365125"/>
          </a:xfrm>
        </p:spPr>
        <p:txBody>
          <a:bodyPr vert="horz" lIns="91440" tIns="45720" rIns="91440" bIns="45720" rtlCol="0" anchor="ctr">
            <a:normAutofit/>
          </a:bodyPr>
          <a:lstStyle/>
          <a:p>
            <a:pPr>
              <a:spcAft>
                <a:spcPts val="600"/>
              </a:spcAft>
            </a:pPr>
            <a:r>
              <a:rPr lang="en-GB" kern="1200">
                <a:latin typeface="+mn-lt"/>
                <a:ea typeface="+mn-ea"/>
                <a:cs typeface="+mn-cs"/>
              </a:rPr>
              <a:t>2/7/20XX</a:t>
            </a:r>
          </a:p>
        </p:txBody>
      </p:sp>
      <p:sp>
        <p:nvSpPr>
          <p:cNvPr id="4" name="Slide Number Placeholder 3">
            <a:extLst>
              <a:ext uri="{FF2B5EF4-FFF2-40B4-BE49-F238E27FC236}">
                <a16:creationId xmlns:a16="http://schemas.microsoft.com/office/drawing/2014/main" id="{4A7B6853-7FBE-455E-AC3E-DFCCD2EF92AB}"/>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GB" smtClean="0"/>
              <a:pPr>
                <a:spcAft>
                  <a:spcPts val="600"/>
                </a:spcAft>
              </a:pPr>
              <a:t>6</a:t>
            </a:fld>
            <a:endParaRPr lang="en-GB"/>
          </a:p>
        </p:txBody>
      </p:sp>
      <p:pic>
        <p:nvPicPr>
          <p:cNvPr id="10" name="Recorded Sound">
            <a:hlinkClick r:id="" action="ppaction://media"/>
            <a:extLst>
              <a:ext uri="{FF2B5EF4-FFF2-40B4-BE49-F238E27FC236}">
                <a16:creationId xmlns:a16="http://schemas.microsoft.com/office/drawing/2014/main" id="{3F230C85-E2AC-85C0-34F7-6BDD135917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680960" y="1295400"/>
            <a:ext cx="406400" cy="406400"/>
          </a:xfrm>
          <a:prstGeom prst="rect">
            <a:avLst/>
          </a:prstGeom>
        </p:spPr>
      </p:pic>
    </p:spTree>
    <p:extLst>
      <p:ext uri="{BB962C8B-B14F-4D97-AF65-F5344CB8AC3E}">
        <p14:creationId xmlns:p14="http://schemas.microsoft.com/office/powerpoint/2010/main" val="100655741"/>
      </p:ext>
    </p:extLst>
  </p:cSld>
  <p:clrMapOvr>
    <a:masterClrMapping/>
  </p:clrMapOvr>
  <mc:AlternateContent xmlns:mc="http://schemas.openxmlformats.org/markup-compatibility/2006">
    <mc:Choice xmlns:p14="http://schemas.microsoft.com/office/powerpoint/2010/main" Requires="p14">
      <p:transition spd="slow" p14:dur="2000" advTm="24189"/>
    </mc:Choice>
    <mc:Fallback>
      <p:transition spd="slow" advTm="24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54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51B1D-14AD-3135-6299-08A596F4D6E6}"/>
              </a:ext>
            </a:extLst>
          </p:cNvPr>
          <p:cNvSpPr>
            <a:spLocks noGrp="1"/>
          </p:cNvSpPr>
          <p:nvPr>
            <p:ph type="title"/>
          </p:nvPr>
        </p:nvSpPr>
        <p:spPr>
          <a:xfrm>
            <a:off x="5146159" y="685800"/>
            <a:ext cx="6238688" cy="1382233"/>
          </a:xfrm>
        </p:spPr>
        <p:txBody>
          <a:bodyPr anchor="ctr">
            <a:normAutofit/>
          </a:bodyPr>
          <a:lstStyle/>
          <a:p>
            <a:r>
              <a:rPr lang="en-GB" dirty="0"/>
              <a:t>education</a:t>
            </a:r>
          </a:p>
        </p:txBody>
      </p:sp>
      <p:pic>
        <p:nvPicPr>
          <p:cNvPr id="8" name="Picture 7">
            <a:extLst>
              <a:ext uri="{FF2B5EF4-FFF2-40B4-BE49-F238E27FC236}">
                <a16:creationId xmlns:a16="http://schemas.microsoft.com/office/drawing/2014/main" id="{37EBAD3F-347D-A642-51E4-329F5289A4F8}"/>
              </a:ext>
            </a:extLst>
          </p:cNvPr>
          <p:cNvPicPr>
            <a:picLocks noChangeAspect="1"/>
          </p:cNvPicPr>
          <p:nvPr/>
        </p:nvPicPr>
        <p:blipFill rotWithShape="1">
          <a:blip r:embed="rId4"/>
          <a:srcRect l="49949" r="4895" b="2"/>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4" name="Footer Placeholder 3">
            <a:extLst>
              <a:ext uri="{FF2B5EF4-FFF2-40B4-BE49-F238E27FC236}">
                <a16:creationId xmlns:a16="http://schemas.microsoft.com/office/drawing/2014/main" id="{8854C164-B63F-5BD9-C69D-7FD2C6F72F15}"/>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dirty="0"/>
              <a:t>Education homeless</a:t>
            </a:r>
            <a:endParaRPr lang="en-GB"/>
          </a:p>
        </p:txBody>
      </p:sp>
      <p:sp>
        <p:nvSpPr>
          <p:cNvPr id="3" name="Content Placeholder 2">
            <a:extLst>
              <a:ext uri="{FF2B5EF4-FFF2-40B4-BE49-F238E27FC236}">
                <a16:creationId xmlns:a16="http://schemas.microsoft.com/office/drawing/2014/main" id="{36182BAB-A22E-26B8-19DC-66559F073725}"/>
              </a:ext>
            </a:extLst>
          </p:cNvPr>
          <p:cNvSpPr>
            <a:spLocks noGrp="1"/>
          </p:cNvSpPr>
          <p:nvPr>
            <p:ph idx="1"/>
          </p:nvPr>
        </p:nvSpPr>
        <p:spPr>
          <a:xfrm>
            <a:off x="5054718" y="1793949"/>
            <a:ext cx="6238687" cy="4022650"/>
          </a:xfrm>
        </p:spPr>
        <p:txBody>
          <a:bodyPr>
            <a:normAutofit/>
          </a:bodyPr>
          <a:lstStyle/>
          <a:p>
            <a:pPr>
              <a:lnSpc>
                <a:spcPct val="90000"/>
              </a:lnSpc>
            </a:pPr>
            <a:r>
              <a:rPr lang="en-GB" dirty="0"/>
              <a:t>Those with lower educational levels are at higher risk for poverty, unemployment, and underemployment , making it even more challenging to escape the cycle of homelessness. Furthermore, withdrawing from school is often one of many consequences faced by youths who experience homelessness. In some cases where a young person becomes homeless due to certain circumstances or factors beyond their control will also suffer in terms of academic performance.</a:t>
            </a:r>
          </a:p>
          <a:p>
            <a:pPr>
              <a:lnSpc>
                <a:spcPct val="90000"/>
              </a:lnSpc>
            </a:pPr>
            <a:endParaRPr lang="en-GB" dirty="0"/>
          </a:p>
        </p:txBody>
      </p:sp>
      <p:sp>
        <p:nvSpPr>
          <p:cNvPr id="5" name="Date Placeholder 4">
            <a:extLst>
              <a:ext uri="{FF2B5EF4-FFF2-40B4-BE49-F238E27FC236}">
                <a16:creationId xmlns:a16="http://schemas.microsoft.com/office/drawing/2014/main" id="{BAEAB907-39ED-C25C-0259-D67684F13391}"/>
              </a:ext>
            </a:extLst>
          </p:cNvPr>
          <p:cNvSpPr>
            <a:spLocks noGrp="1"/>
          </p:cNvSpPr>
          <p:nvPr>
            <p:ph type="dt" sz="half" idx="10"/>
          </p:nvPr>
        </p:nvSpPr>
        <p:spPr>
          <a:xfrm>
            <a:off x="7843663" y="6398878"/>
            <a:ext cx="4193908" cy="365125"/>
          </a:xfrm>
        </p:spPr>
        <p:txBody>
          <a:bodyPr anchor="ctr">
            <a:normAutofit/>
          </a:bodyPr>
          <a:lstStyle/>
          <a:p>
            <a:pPr rtl="0">
              <a:spcAft>
                <a:spcPts val="600"/>
              </a:spcAft>
            </a:pPr>
            <a:r>
              <a:rPr lang="en-GB"/>
              <a:t>2/7/20XX</a:t>
            </a:r>
          </a:p>
        </p:txBody>
      </p:sp>
      <p:sp>
        <p:nvSpPr>
          <p:cNvPr id="6" name="Slide Number Placeholder 5">
            <a:extLst>
              <a:ext uri="{FF2B5EF4-FFF2-40B4-BE49-F238E27FC236}">
                <a16:creationId xmlns:a16="http://schemas.microsoft.com/office/drawing/2014/main" id="{082F8109-EE11-8BAD-B007-91A2D7AEDA0F}"/>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7</a:t>
            </a:fld>
            <a:endParaRPr lang="en-GB"/>
          </a:p>
        </p:txBody>
      </p:sp>
      <p:pic>
        <p:nvPicPr>
          <p:cNvPr id="18" name="Recorded Sound">
            <a:hlinkClick r:id="" action="ppaction://media"/>
            <a:extLst>
              <a:ext uri="{FF2B5EF4-FFF2-40B4-BE49-F238E27FC236}">
                <a16:creationId xmlns:a16="http://schemas.microsoft.com/office/drawing/2014/main" id="{11BFB343-A5A7-429A-668B-6BAD3ED15D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40800" y="1264050"/>
            <a:ext cx="406400" cy="406400"/>
          </a:xfrm>
          <a:prstGeom prst="rect">
            <a:avLst/>
          </a:prstGeom>
        </p:spPr>
      </p:pic>
    </p:spTree>
    <p:extLst>
      <p:ext uri="{BB962C8B-B14F-4D97-AF65-F5344CB8AC3E}">
        <p14:creationId xmlns:p14="http://schemas.microsoft.com/office/powerpoint/2010/main" val="3679448506"/>
      </p:ext>
    </p:extLst>
  </p:cSld>
  <p:clrMapOvr>
    <a:masterClrMapping/>
  </p:clrMapOvr>
  <mc:AlternateContent xmlns:mc="http://schemas.openxmlformats.org/markup-compatibility/2006">
    <mc:Choice xmlns:p14="http://schemas.microsoft.com/office/powerpoint/2010/main" Requires="p14">
      <p:transition spd="slow" p14:dur="2000" advTm="52940"/>
    </mc:Choice>
    <mc:Fallback>
      <p:transition spd="slow" advTm="52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145"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5C9E4-E40C-40CA-18AB-30C8E5B578BB}"/>
              </a:ext>
            </a:extLst>
          </p:cNvPr>
          <p:cNvSpPr>
            <a:spLocks noGrp="1"/>
          </p:cNvSpPr>
          <p:nvPr>
            <p:ph type="title"/>
          </p:nvPr>
        </p:nvSpPr>
        <p:spPr>
          <a:xfrm>
            <a:off x="5146159" y="685800"/>
            <a:ext cx="6238688" cy="1382233"/>
          </a:xfrm>
        </p:spPr>
        <p:txBody>
          <a:bodyPr anchor="ctr">
            <a:normAutofit/>
          </a:bodyPr>
          <a:lstStyle/>
          <a:p>
            <a:r>
              <a:rPr lang="en-GB" dirty="0"/>
              <a:t>education</a:t>
            </a:r>
          </a:p>
        </p:txBody>
      </p:sp>
      <p:pic>
        <p:nvPicPr>
          <p:cNvPr id="8" name="Video 7" descr="Children Drawing And Colouring">
            <a:extLst>
              <a:ext uri="{FF2B5EF4-FFF2-40B4-BE49-F238E27FC236}">
                <a16:creationId xmlns:a16="http://schemas.microsoft.com/office/drawing/2014/main" id="{3C1D93C2-3BAE-EFF6-901B-016CF84FEF5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l="34704" r="24376" b="1"/>
          <a:stretch/>
        </p:blipFill>
        <p:spPr>
          <a:xfrm>
            <a:off x="0" y="2265"/>
            <a:ext cx="4966447" cy="6826976"/>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4" name="Footer Placeholder 3">
            <a:extLst>
              <a:ext uri="{FF2B5EF4-FFF2-40B4-BE49-F238E27FC236}">
                <a16:creationId xmlns:a16="http://schemas.microsoft.com/office/drawing/2014/main" id="{B65D30EF-788A-1E29-3C76-78785DEBD2F5}"/>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3" name="Content Placeholder 2">
            <a:extLst>
              <a:ext uri="{FF2B5EF4-FFF2-40B4-BE49-F238E27FC236}">
                <a16:creationId xmlns:a16="http://schemas.microsoft.com/office/drawing/2014/main" id="{D1BF9ABB-FE9D-271E-17DC-6A1416632CDA}"/>
              </a:ext>
            </a:extLst>
          </p:cNvPr>
          <p:cNvSpPr>
            <a:spLocks noGrp="1"/>
          </p:cNvSpPr>
          <p:nvPr>
            <p:ph idx="1"/>
          </p:nvPr>
        </p:nvSpPr>
        <p:spPr>
          <a:xfrm>
            <a:off x="5146158" y="2301949"/>
            <a:ext cx="6238687" cy="4022650"/>
          </a:xfrm>
        </p:spPr>
        <p:txBody>
          <a:bodyPr>
            <a:normAutofit/>
          </a:bodyPr>
          <a:lstStyle/>
          <a:p>
            <a:r>
              <a:rPr lang="en-GB" dirty="0"/>
              <a:t>Keeping their children in school is often a challenge for families who are homeless. These households tend to move frequently and reside in distant family shelters, causing the kids to switch schools on numerous occasions. Furthermore, due to financial constraints amid homelessness, such families find it challenging to provide quality education for their young ones.</a:t>
            </a:r>
          </a:p>
        </p:txBody>
      </p:sp>
      <p:sp>
        <p:nvSpPr>
          <p:cNvPr id="5" name="Date Placeholder 4">
            <a:extLst>
              <a:ext uri="{FF2B5EF4-FFF2-40B4-BE49-F238E27FC236}">
                <a16:creationId xmlns:a16="http://schemas.microsoft.com/office/drawing/2014/main" id="{6EEF5BD8-8FC9-C0BF-7BFF-48A083E87149}"/>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sp>
        <p:nvSpPr>
          <p:cNvPr id="6" name="Slide Number Placeholder 5">
            <a:extLst>
              <a:ext uri="{FF2B5EF4-FFF2-40B4-BE49-F238E27FC236}">
                <a16:creationId xmlns:a16="http://schemas.microsoft.com/office/drawing/2014/main" id="{D3B4FD0E-DC6F-5855-9518-B67F444FEA18}"/>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8</a:t>
            </a:fld>
            <a:endParaRPr lang="en-GB"/>
          </a:p>
        </p:txBody>
      </p:sp>
      <p:pic>
        <p:nvPicPr>
          <p:cNvPr id="12" name="Audio 11">
            <a:hlinkClick r:id="" action="ppaction://media"/>
            <a:extLst>
              <a:ext uri="{FF2B5EF4-FFF2-40B4-BE49-F238E27FC236}">
                <a16:creationId xmlns:a16="http://schemas.microsoft.com/office/drawing/2014/main" id="{BD4150D0-3BBC-7967-5E84-4A5C66ED494E}"/>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203125" t="-203125" r="-203125" b="-203125"/>
          <a:stretch>
            <a:fillRect/>
          </a:stretch>
        </p:blipFill>
        <p:spPr>
          <a:xfrm>
            <a:off x="8477504" y="348216"/>
            <a:ext cx="2057400" cy="2057400"/>
          </a:xfrm>
          <a:prstGeom prst="ellipse">
            <a:avLst/>
          </a:prstGeom>
        </p:spPr>
      </p:pic>
    </p:spTree>
    <p:extLst>
      <p:ext uri="{BB962C8B-B14F-4D97-AF65-F5344CB8AC3E}">
        <p14:creationId xmlns:p14="http://schemas.microsoft.com/office/powerpoint/2010/main" val="554185355"/>
      </p:ext>
    </p:extLst>
  </p:cSld>
  <p:clrMapOvr>
    <a:masterClrMapping/>
  </p:clrMapOvr>
  <mc:AlternateContent xmlns:mc="http://schemas.openxmlformats.org/markup-compatibility/2006">
    <mc:Choice xmlns:p14="http://schemas.microsoft.com/office/powerpoint/2010/main" Requires="p14">
      <p:transition spd="slow" p14:dur="2000" advTm="30529"/>
    </mc:Choice>
    <mc:Fallback>
      <p:transition spd="slow" advTm="30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001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8"/>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8"/>
                                        </p:tgtEl>
                                      </p:cBhvr>
                                    </p:cmd>
                                  </p:childTnLst>
                                </p:cTn>
                              </p:par>
                            </p:childTnLst>
                          </p:cTn>
                        </p:par>
                      </p:childTnLst>
                    </p:cTn>
                  </p:par>
                </p:childTnLst>
              </p:cTn>
              <p:nextCondLst>
                <p:cond evt="onClick" delay="0">
                  <p:tgtEl>
                    <p:spTgt spid="8"/>
                  </p:tgtEl>
                </p:cond>
              </p:nextCondLst>
            </p:seq>
            <p:video>
              <p:cMediaNode mute="1">
                <p:cTn id="15" repeatCount="indefinite" fill="hold" display="0">
                  <p:stCondLst>
                    <p:cond delay="indefinite"/>
                  </p:stCondLst>
                </p:cTn>
                <p:tgtEl>
                  <p:spTgt spid="8"/>
                </p:tgtEl>
              </p:cMediaNode>
            </p:video>
            <p:audio isNarration="1">
              <p:cMediaNode vol="80000" showWhenStopped="0">
                <p:cTn id="16" fill="hold" display="0">
                  <p:stCondLst>
                    <p:cond delay="indefinite"/>
                  </p:stCondLst>
                  <p:endCondLst>
                    <p:cond evt="onStopAudio" delay="0">
                      <p:tgtEl>
                        <p:sldTgt/>
                      </p:tgtEl>
                    </p:cond>
                  </p:endCondLst>
                </p:cTn>
                <p:tgtEl>
                  <p:spTgt spid="12"/>
                </p:tgtEl>
              </p:cMediaNode>
            </p:audio>
          </p:childTnLst>
        </p:cTn>
      </p:par>
    </p:tnLst>
  </p:timing>
  <p:extLst>
    <p:ext uri="{E180D4A7-C9FB-4DFB-919C-405C955672EB}">
      <p14:showEvtLst xmlns:p14="http://schemas.microsoft.com/office/powerpoint/2010/main">
        <p14:playEvt time="89" objId="8"/>
        <p14:playEvt time="10247" objId="8"/>
        <p14:playEvt time="20253" objId="8"/>
        <p14:stopEvt time="30506" objId="8"/>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6888D9AC-FB01-D88C-9351-FAC0B6C0D997}"/>
              </a:ext>
            </a:extLst>
          </p:cNvPr>
          <p:cNvSpPr/>
          <p:nvPr/>
        </p:nvSpPr>
        <p:spPr>
          <a:xfrm>
            <a:off x="5146159" y="685800"/>
            <a:ext cx="6238688" cy="13822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4400" i="1" cap="all" dirty="0">
                <a:solidFill>
                  <a:schemeClr val="bg1"/>
                </a:solidFill>
                <a:latin typeface="+mj-lt"/>
                <a:ea typeface="+mj-ea"/>
                <a:cs typeface="+mj-cs"/>
              </a:rPr>
              <a:t>A few barriers to education are :</a:t>
            </a:r>
          </a:p>
        </p:txBody>
      </p:sp>
      <p:pic>
        <p:nvPicPr>
          <p:cNvPr id="9" name="Picture 8" descr="A cut-out of a house with shadow at the back">
            <a:extLst>
              <a:ext uri="{FF2B5EF4-FFF2-40B4-BE49-F238E27FC236}">
                <a16:creationId xmlns:a16="http://schemas.microsoft.com/office/drawing/2014/main" id="{8FFE46E2-6A18-2FBB-E097-BEFA6A65E98C}"/>
              </a:ext>
            </a:extLst>
          </p:cNvPr>
          <p:cNvPicPr>
            <a:picLocks noChangeAspect="1"/>
          </p:cNvPicPr>
          <p:nvPr/>
        </p:nvPicPr>
        <p:blipFill rotWithShape="1">
          <a:blip r:embed="rId4"/>
          <a:srcRect l="21521" r="31509"/>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3" name="Footer Placeholder 2">
            <a:extLst>
              <a:ext uri="{FF2B5EF4-FFF2-40B4-BE49-F238E27FC236}">
                <a16:creationId xmlns:a16="http://schemas.microsoft.com/office/drawing/2014/main" id="{3A28A3AD-6095-9455-CD79-3EB6DE8DE906}"/>
              </a:ext>
            </a:extLst>
          </p:cNvPr>
          <p:cNvSpPr>
            <a:spLocks noGrp="1"/>
          </p:cNvSpPr>
          <p:nvPr>
            <p:ph type="ftr" sz="quarter" idx="11"/>
          </p:nvPr>
        </p:nvSpPr>
        <p:spPr>
          <a:xfrm>
            <a:off x="154429" y="6398878"/>
            <a:ext cx="4497315" cy="365125"/>
          </a:xfrm>
        </p:spPr>
        <p:txBody>
          <a:bodyPr vert="horz" lIns="91440" tIns="45720" rIns="91440" bIns="45720" rtlCol="0" anchor="ctr">
            <a:normAutofit/>
          </a:bodyPr>
          <a:lstStyle/>
          <a:p>
            <a:pPr>
              <a:spcAft>
                <a:spcPts val="600"/>
              </a:spcAft>
            </a:pPr>
            <a:r>
              <a:rPr lang="en-GB"/>
              <a:t>Sample Footer Text</a:t>
            </a:r>
          </a:p>
        </p:txBody>
      </p:sp>
      <p:sp>
        <p:nvSpPr>
          <p:cNvPr id="7" name="TextBox 6">
            <a:extLst>
              <a:ext uri="{FF2B5EF4-FFF2-40B4-BE49-F238E27FC236}">
                <a16:creationId xmlns:a16="http://schemas.microsoft.com/office/drawing/2014/main" id="{2A65DA09-A0C1-948B-32F1-700036FA2750}"/>
              </a:ext>
            </a:extLst>
          </p:cNvPr>
          <p:cNvSpPr txBox="1"/>
          <p:nvPr/>
        </p:nvSpPr>
        <p:spPr>
          <a:xfrm>
            <a:off x="5146158" y="2301949"/>
            <a:ext cx="6238687" cy="4022650"/>
          </a:xfrm>
          <a:prstGeom prst="rect">
            <a:avLst/>
          </a:prstGeom>
        </p:spPr>
        <p:txBody>
          <a:bodyPr vert="horz" lIns="91440" tIns="45720" rIns="91440" bIns="45720" rtlCol="0">
            <a:normAutofit fontScale="92500" lnSpcReduction="10000"/>
          </a:bodyPr>
          <a:lstStyle/>
          <a:p>
            <a:pPr marL="342900" indent="-342900">
              <a:lnSpc>
                <a:spcPct val="90000"/>
              </a:lnSpc>
              <a:spcBef>
                <a:spcPts val="1000"/>
              </a:spcBef>
              <a:spcAft>
                <a:spcPts val="1000"/>
              </a:spcAft>
              <a:buSzPct val="80000"/>
              <a:buFont typeface="Arial" panose="020B0604020202020204" pitchFamily="34" charset="0"/>
              <a:buChar char="•"/>
              <a:tabLst>
                <a:tab pos="457200" algn="l"/>
              </a:tabLst>
            </a:pPr>
            <a:endParaRPr lang="en-US" sz="2000" b="1" kern="1200" dirty="0">
              <a:solidFill>
                <a:schemeClr val="tx2"/>
              </a:solidFill>
              <a:effectLst/>
              <a:latin typeface="+mn-lt"/>
              <a:ea typeface="+mn-ea"/>
              <a:cs typeface="+mn-cs"/>
            </a:endParaRPr>
          </a:p>
          <a:p>
            <a:pPr marL="342900" indent="-342900">
              <a:lnSpc>
                <a:spcPct val="90000"/>
              </a:lnSpc>
              <a:spcBef>
                <a:spcPts val="1000"/>
              </a:spcBef>
              <a:spcAft>
                <a:spcPts val="1000"/>
              </a:spcAft>
              <a:buSzPct val="80000"/>
              <a:buFont typeface="Arial" panose="020B0604020202020204" pitchFamily="34" charset="0"/>
              <a:buChar char="•"/>
              <a:tabLst>
                <a:tab pos="457200" algn="l"/>
              </a:tabLst>
            </a:pPr>
            <a:r>
              <a:rPr lang="en-US" sz="2000" b="1" kern="1200" dirty="0">
                <a:solidFill>
                  <a:schemeClr val="tx2"/>
                </a:solidFill>
                <a:effectLst/>
                <a:latin typeface="+mn-lt"/>
                <a:ea typeface="+mn-ea"/>
                <a:cs typeface="+mn-cs"/>
              </a:rPr>
              <a:t>Housing instability</a:t>
            </a:r>
          </a:p>
          <a:p>
            <a:pPr marL="342900" indent="-342900">
              <a:lnSpc>
                <a:spcPct val="90000"/>
              </a:lnSpc>
              <a:spcBef>
                <a:spcPts val="1000"/>
              </a:spcBef>
              <a:spcAft>
                <a:spcPts val="1000"/>
              </a:spcAft>
              <a:buSzPct val="80000"/>
              <a:buFont typeface="Arial" panose="020B0604020202020204" pitchFamily="34" charset="0"/>
              <a:buChar char="•"/>
              <a:tabLst>
                <a:tab pos="457200" algn="l"/>
              </a:tabLst>
            </a:pPr>
            <a:r>
              <a:rPr lang="en-US" sz="2000" b="1" kern="1200" dirty="0">
                <a:solidFill>
                  <a:schemeClr val="tx2"/>
                </a:solidFill>
                <a:effectLst/>
                <a:latin typeface="+mn-lt"/>
                <a:ea typeface="+mn-ea"/>
                <a:cs typeface="+mn-cs"/>
              </a:rPr>
              <a:t>Displacement</a:t>
            </a:r>
          </a:p>
          <a:p>
            <a:pPr marL="342900" indent="-342900">
              <a:lnSpc>
                <a:spcPct val="90000"/>
              </a:lnSpc>
              <a:spcBef>
                <a:spcPts val="1000"/>
              </a:spcBef>
              <a:spcAft>
                <a:spcPts val="1000"/>
              </a:spcAft>
              <a:buSzPct val="80000"/>
              <a:buFont typeface="Arial" panose="020B0604020202020204" pitchFamily="34" charset="0"/>
              <a:buChar char="•"/>
              <a:tabLst>
                <a:tab pos="457200" algn="l"/>
              </a:tabLst>
            </a:pPr>
            <a:r>
              <a:rPr lang="en-US" sz="2000" b="1" kern="1200" dirty="0">
                <a:solidFill>
                  <a:schemeClr val="tx2"/>
                </a:solidFill>
                <a:effectLst/>
                <a:latin typeface="+mn-lt"/>
                <a:ea typeface="+mn-ea"/>
                <a:cs typeface="+mn-cs"/>
              </a:rPr>
              <a:t>Negative familial relationships including lack of parental support.</a:t>
            </a:r>
          </a:p>
          <a:p>
            <a:pPr marL="342900" indent="-342900">
              <a:lnSpc>
                <a:spcPct val="90000"/>
              </a:lnSpc>
              <a:spcBef>
                <a:spcPts val="1000"/>
              </a:spcBef>
              <a:spcAft>
                <a:spcPts val="1000"/>
              </a:spcAft>
              <a:buSzPct val="80000"/>
              <a:buFont typeface="Arial" panose="020B0604020202020204" pitchFamily="34" charset="0"/>
              <a:buChar char="•"/>
              <a:tabLst>
                <a:tab pos="457200" algn="l"/>
              </a:tabLst>
            </a:pPr>
            <a:r>
              <a:rPr lang="en-US" sz="2000" b="1" kern="1200" dirty="0">
                <a:solidFill>
                  <a:schemeClr val="tx2"/>
                </a:solidFill>
                <a:effectLst/>
                <a:latin typeface="+mn-lt"/>
                <a:ea typeface="+mn-ea"/>
                <a:cs typeface="+mn-cs"/>
              </a:rPr>
              <a:t>Domestic violence</a:t>
            </a:r>
          </a:p>
          <a:p>
            <a:pPr marL="342900" indent="-342900">
              <a:lnSpc>
                <a:spcPct val="90000"/>
              </a:lnSpc>
              <a:spcBef>
                <a:spcPts val="1000"/>
              </a:spcBef>
              <a:spcAft>
                <a:spcPts val="1000"/>
              </a:spcAft>
              <a:buSzPct val="80000"/>
              <a:buFont typeface="Arial" panose="020B0604020202020204" pitchFamily="34" charset="0"/>
              <a:buChar char="•"/>
              <a:tabLst>
                <a:tab pos="457200" algn="l"/>
              </a:tabLst>
            </a:pPr>
            <a:r>
              <a:rPr lang="en-US" sz="2000" b="1" kern="1200" dirty="0">
                <a:solidFill>
                  <a:schemeClr val="tx2"/>
                </a:solidFill>
                <a:effectLst/>
                <a:latin typeface="+mn-lt"/>
                <a:ea typeface="+mn-ea"/>
                <a:cs typeface="+mn-cs"/>
              </a:rPr>
              <a:t>Health conditions and learning disabilities.</a:t>
            </a:r>
          </a:p>
          <a:p>
            <a:pPr marL="342900" indent="-342900">
              <a:lnSpc>
                <a:spcPct val="90000"/>
              </a:lnSpc>
              <a:spcBef>
                <a:spcPts val="1000"/>
              </a:spcBef>
              <a:spcAft>
                <a:spcPts val="1000"/>
              </a:spcAft>
              <a:buSzPct val="80000"/>
              <a:buFont typeface="Arial" panose="020B0604020202020204" pitchFamily="34" charset="0"/>
              <a:buChar char="•"/>
              <a:tabLst>
                <a:tab pos="457200" algn="l"/>
              </a:tabLst>
            </a:pPr>
            <a:r>
              <a:rPr lang="en-US" sz="2000" b="1" kern="1200" dirty="0">
                <a:solidFill>
                  <a:schemeClr val="tx2"/>
                </a:solidFill>
                <a:effectLst/>
                <a:latin typeface="+mn-lt"/>
                <a:ea typeface="+mn-ea"/>
                <a:cs typeface="+mn-cs"/>
              </a:rPr>
              <a:t>School enrolment policies</a:t>
            </a:r>
          </a:p>
          <a:p>
            <a:pPr marL="342900" indent="-342900">
              <a:lnSpc>
                <a:spcPct val="90000"/>
              </a:lnSpc>
              <a:spcBef>
                <a:spcPts val="1000"/>
              </a:spcBef>
              <a:spcAft>
                <a:spcPts val="1000"/>
              </a:spcAft>
              <a:buSzPct val="80000"/>
              <a:buFont typeface="Arial" panose="020B0604020202020204" pitchFamily="34" charset="0"/>
              <a:buChar char="•"/>
              <a:tabLst>
                <a:tab pos="457200" algn="l"/>
              </a:tabLst>
            </a:pPr>
            <a:r>
              <a:rPr lang="en-US" sz="2000" b="1" kern="1200" dirty="0">
                <a:solidFill>
                  <a:schemeClr val="tx2"/>
                </a:solidFill>
                <a:latin typeface="+mn-lt"/>
                <a:ea typeface="+mn-ea"/>
                <a:cs typeface="+mn-cs"/>
              </a:rPr>
              <a:t>Discrimination</a:t>
            </a:r>
            <a:endParaRPr lang="en-US" sz="2000" b="1" kern="1200" dirty="0">
              <a:solidFill>
                <a:schemeClr val="tx2"/>
              </a:solidFill>
              <a:effectLst/>
              <a:latin typeface="+mn-lt"/>
              <a:ea typeface="+mn-ea"/>
              <a:cs typeface="+mn-cs"/>
            </a:endParaRPr>
          </a:p>
        </p:txBody>
      </p:sp>
      <p:sp>
        <p:nvSpPr>
          <p:cNvPr id="2" name="Date Placeholder 1">
            <a:extLst>
              <a:ext uri="{FF2B5EF4-FFF2-40B4-BE49-F238E27FC236}">
                <a16:creationId xmlns:a16="http://schemas.microsoft.com/office/drawing/2014/main" id="{B7776D0B-E54F-8167-CD1E-158FA8B25EE5}"/>
              </a:ext>
            </a:extLst>
          </p:cNvPr>
          <p:cNvSpPr>
            <a:spLocks noGrp="1"/>
          </p:cNvSpPr>
          <p:nvPr>
            <p:ph type="dt" sz="half" idx="10"/>
          </p:nvPr>
        </p:nvSpPr>
        <p:spPr>
          <a:xfrm>
            <a:off x="7337102" y="6398878"/>
            <a:ext cx="4193908" cy="365125"/>
          </a:xfrm>
        </p:spPr>
        <p:txBody>
          <a:bodyPr vert="horz" lIns="91440" tIns="45720" rIns="91440" bIns="45720" rtlCol="0" anchor="ctr">
            <a:normAutofit/>
          </a:bodyPr>
          <a:lstStyle/>
          <a:p>
            <a:pPr>
              <a:spcAft>
                <a:spcPts val="600"/>
              </a:spcAft>
            </a:pPr>
            <a:r>
              <a:rPr lang="en-GB" kern="1200">
                <a:latin typeface="+mn-lt"/>
                <a:ea typeface="+mn-ea"/>
                <a:cs typeface="+mn-cs"/>
              </a:rPr>
              <a:t>2/7/20XX</a:t>
            </a:r>
          </a:p>
        </p:txBody>
      </p:sp>
      <p:sp>
        <p:nvSpPr>
          <p:cNvPr id="4" name="Slide Number Placeholder 3">
            <a:extLst>
              <a:ext uri="{FF2B5EF4-FFF2-40B4-BE49-F238E27FC236}">
                <a16:creationId xmlns:a16="http://schemas.microsoft.com/office/drawing/2014/main" id="{15D988FE-BF85-5403-FB22-55E45776832D}"/>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GB" smtClean="0"/>
              <a:pPr>
                <a:spcAft>
                  <a:spcPts val="600"/>
                </a:spcAft>
              </a:pPr>
              <a:t>9</a:t>
            </a:fld>
            <a:endParaRPr lang="en-GB"/>
          </a:p>
        </p:txBody>
      </p:sp>
      <p:pic>
        <p:nvPicPr>
          <p:cNvPr id="8" name="Audio 7">
            <a:hlinkClick r:id="" action="ppaction://media"/>
            <a:extLst>
              <a:ext uri="{FF2B5EF4-FFF2-40B4-BE49-F238E27FC236}">
                <a16:creationId xmlns:a16="http://schemas.microsoft.com/office/drawing/2014/main" id="{662BB102-8763-7E5E-7D52-A09C62E3F9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451344" y="1376916"/>
            <a:ext cx="2057400" cy="2057400"/>
          </a:xfrm>
          <a:prstGeom prst="ellipse">
            <a:avLst/>
          </a:prstGeom>
        </p:spPr>
      </p:pic>
    </p:spTree>
    <p:extLst>
      <p:ext uri="{BB962C8B-B14F-4D97-AF65-F5344CB8AC3E}">
        <p14:creationId xmlns:p14="http://schemas.microsoft.com/office/powerpoint/2010/main" val="520392823"/>
      </p:ext>
    </p:extLst>
  </p:cSld>
  <p:clrMapOvr>
    <a:masterClrMapping/>
  </p:clrMapOvr>
  <mc:AlternateContent xmlns:mc="http://schemas.openxmlformats.org/markup-compatibility/2006">
    <mc:Choice xmlns:p14="http://schemas.microsoft.com/office/powerpoint/2010/main" Requires="p14">
      <p:transition spd="slow" p14:dur="2000" advTm="25431"/>
    </mc:Choice>
    <mc:Fallback>
      <p:transition spd="slow" advTm="25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20597-D1F2-2647-9289-246880A857AD}"/>
              </a:ext>
            </a:extLst>
          </p:cNvPr>
          <p:cNvSpPr>
            <a:spLocks noGrp="1"/>
          </p:cNvSpPr>
          <p:nvPr>
            <p:ph type="title"/>
          </p:nvPr>
        </p:nvSpPr>
        <p:spPr>
          <a:xfrm>
            <a:off x="5146159" y="685800"/>
            <a:ext cx="6238688" cy="1382233"/>
          </a:xfrm>
        </p:spPr>
        <p:txBody>
          <a:bodyPr anchor="ctr">
            <a:normAutofit/>
          </a:bodyPr>
          <a:lstStyle/>
          <a:p>
            <a:r>
              <a:rPr lang="en-GB" dirty="0"/>
              <a:t>planning</a:t>
            </a:r>
          </a:p>
        </p:txBody>
      </p:sp>
      <p:pic>
        <p:nvPicPr>
          <p:cNvPr id="8" name="Picture 7" descr="Top view of cubes connected with black lines">
            <a:extLst>
              <a:ext uri="{FF2B5EF4-FFF2-40B4-BE49-F238E27FC236}">
                <a16:creationId xmlns:a16="http://schemas.microsoft.com/office/drawing/2014/main" id="{47A51A73-E169-C396-6448-3B69DCB0CC2A}"/>
              </a:ext>
            </a:extLst>
          </p:cNvPr>
          <p:cNvPicPr>
            <a:picLocks noChangeAspect="1"/>
          </p:cNvPicPr>
          <p:nvPr/>
        </p:nvPicPr>
        <p:blipFill rotWithShape="1">
          <a:blip r:embed="rId4"/>
          <a:srcRect l="27759" r="17835" b="-1"/>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4" name="Footer Placeholder 3">
            <a:extLst>
              <a:ext uri="{FF2B5EF4-FFF2-40B4-BE49-F238E27FC236}">
                <a16:creationId xmlns:a16="http://schemas.microsoft.com/office/drawing/2014/main" id="{C32195DF-1C13-39B1-B418-3FFA6A304BB6}"/>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3" name="Content Placeholder 2">
            <a:extLst>
              <a:ext uri="{FF2B5EF4-FFF2-40B4-BE49-F238E27FC236}">
                <a16:creationId xmlns:a16="http://schemas.microsoft.com/office/drawing/2014/main" id="{3007A4F5-C495-F7C3-EDD7-4D0111F05F38}"/>
              </a:ext>
            </a:extLst>
          </p:cNvPr>
          <p:cNvSpPr>
            <a:spLocks noGrp="1"/>
          </p:cNvSpPr>
          <p:nvPr>
            <p:ph idx="1"/>
          </p:nvPr>
        </p:nvSpPr>
        <p:spPr>
          <a:xfrm>
            <a:off x="5146158" y="2301949"/>
            <a:ext cx="6238687" cy="4022650"/>
          </a:xfrm>
        </p:spPr>
        <p:txBody>
          <a:bodyPr>
            <a:normAutofit/>
          </a:bodyPr>
          <a:lstStyle/>
          <a:p>
            <a:r>
              <a:rPr lang="en-GB" dirty="0"/>
              <a:t>The act of devising a plan helps communities establish objectives and determine their priorities. This blueprint may incorporate specific goals, an outlined course of action with set timelines for achieving said aims, as well as mechanisms to track progress along the way.</a:t>
            </a:r>
          </a:p>
          <a:p>
            <a:endParaRPr lang="en-GB" dirty="0"/>
          </a:p>
        </p:txBody>
      </p:sp>
      <p:sp>
        <p:nvSpPr>
          <p:cNvPr id="5" name="Date Placeholder 4">
            <a:extLst>
              <a:ext uri="{FF2B5EF4-FFF2-40B4-BE49-F238E27FC236}">
                <a16:creationId xmlns:a16="http://schemas.microsoft.com/office/drawing/2014/main" id="{D84BBB7B-D40E-92FD-51AB-94B8E36D876E}"/>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sp>
        <p:nvSpPr>
          <p:cNvPr id="6" name="Slide Number Placeholder 5">
            <a:extLst>
              <a:ext uri="{FF2B5EF4-FFF2-40B4-BE49-F238E27FC236}">
                <a16:creationId xmlns:a16="http://schemas.microsoft.com/office/drawing/2014/main" id="{EEFDD2E1-8437-C7D3-E39F-C41119228DAC}"/>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10</a:t>
            </a:fld>
            <a:endParaRPr lang="en-GB"/>
          </a:p>
        </p:txBody>
      </p:sp>
      <p:pic>
        <p:nvPicPr>
          <p:cNvPr id="13" name="Audio 12">
            <a:hlinkClick r:id="" action="ppaction://media"/>
            <a:extLst>
              <a:ext uri="{FF2B5EF4-FFF2-40B4-BE49-F238E27FC236}">
                <a16:creationId xmlns:a16="http://schemas.microsoft.com/office/drawing/2014/main" id="{93EF764A-1AD3-490E-C490-D9AA1F19AA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6577584" y="1039333"/>
            <a:ext cx="2057400" cy="2057400"/>
          </a:xfrm>
          <a:prstGeom prst="ellipse">
            <a:avLst/>
          </a:prstGeom>
        </p:spPr>
      </p:pic>
    </p:spTree>
    <p:extLst>
      <p:ext uri="{BB962C8B-B14F-4D97-AF65-F5344CB8AC3E}">
        <p14:creationId xmlns:p14="http://schemas.microsoft.com/office/powerpoint/2010/main" val="2427185045"/>
      </p:ext>
    </p:extLst>
  </p:cSld>
  <p:clrMapOvr>
    <a:masterClrMapping/>
  </p:clrMapOvr>
  <mc:AlternateContent xmlns:mc="http://schemas.openxmlformats.org/markup-compatibility/2006">
    <mc:Choice xmlns:p14="http://schemas.microsoft.com/office/powerpoint/2010/main" Requires="p14">
      <p:transition spd="slow" p14:dur="2000" advTm="42772"/>
    </mc:Choice>
    <mc:Fallback>
      <p:transition spd="slow" advTm="42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AEE24-CA53-1F54-E06B-C9DA50C55B83}"/>
              </a:ext>
            </a:extLst>
          </p:cNvPr>
          <p:cNvSpPr>
            <a:spLocks noGrp="1"/>
          </p:cNvSpPr>
          <p:nvPr>
            <p:ph type="title"/>
          </p:nvPr>
        </p:nvSpPr>
        <p:spPr>
          <a:xfrm>
            <a:off x="5146159" y="685800"/>
            <a:ext cx="6238688" cy="1382233"/>
          </a:xfrm>
        </p:spPr>
        <p:txBody>
          <a:bodyPr anchor="ctr">
            <a:normAutofit/>
          </a:bodyPr>
          <a:lstStyle/>
          <a:p>
            <a:r>
              <a:rPr lang="en-GB" dirty="0"/>
              <a:t>Homeless solution</a:t>
            </a:r>
          </a:p>
        </p:txBody>
      </p:sp>
      <p:pic>
        <p:nvPicPr>
          <p:cNvPr id="8" name="Picture 7" descr="Hands holding each other's wrists and interlinked to form a circle">
            <a:extLst>
              <a:ext uri="{FF2B5EF4-FFF2-40B4-BE49-F238E27FC236}">
                <a16:creationId xmlns:a16="http://schemas.microsoft.com/office/drawing/2014/main" id="{E193C849-9780-553F-C296-D6D64E2F0E90}"/>
              </a:ext>
            </a:extLst>
          </p:cNvPr>
          <p:cNvPicPr>
            <a:picLocks noChangeAspect="1"/>
          </p:cNvPicPr>
          <p:nvPr/>
        </p:nvPicPr>
        <p:blipFill rotWithShape="1">
          <a:blip r:embed="rId4"/>
          <a:srcRect l="28035" r="23545"/>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4" name="Footer Placeholder 3">
            <a:extLst>
              <a:ext uri="{FF2B5EF4-FFF2-40B4-BE49-F238E27FC236}">
                <a16:creationId xmlns:a16="http://schemas.microsoft.com/office/drawing/2014/main" id="{39330FD3-D207-765E-0D4A-F7BD69A08C6F}"/>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3" name="Content Placeholder 2">
            <a:extLst>
              <a:ext uri="{FF2B5EF4-FFF2-40B4-BE49-F238E27FC236}">
                <a16:creationId xmlns:a16="http://schemas.microsoft.com/office/drawing/2014/main" id="{57D19E7C-66B8-8432-99C5-39162D6AF213}"/>
              </a:ext>
            </a:extLst>
          </p:cNvPr>
          <p:cNvSpPr>
            <a:spLocks noGrp="1"/>
          </p:cNvSpPr>
          <p:nvPr>
            <p:ph idx="1"/>
          </p:nvPr>
        </p:nvSpPr>
        <p:spPr>
          <a:xfrm>
            <a:off x="5146158" y="2301949"/>
            <a:ext cx="6238687" cy="4022650"/>
          </a:xfrm>
        </p:spPr>
        <p:txBody>
          <a:bodyPr>
            <a:normAutofit/>
          </a:bodyPr>
          <a:lstStyle/>
          <a:p>
            <a:r>
              <a:rPr lang="en-GB" spc="25" dirty="0">
                <a:effectLst/>
              </a:rPr>
              <a:t>Implementing a homelessness solution requires a diverse strategy. This can involve actions such as affordable housing, mental health support, job training programmes, and community engagement. Collaboration between the government and the local communities is essential for successful implementation.</a:t>
            </a:r>
            <a:endParaRPr lang="en-GB" dirty="0">
              <a:effectLst/>
            </a:endParaRPr>
          </a:p>
          <a:p>
            <a:endParaRPr lang="en-GB" dirty="0"/>
          </a:p>
        </p:txBody>
      </p:sp>
      <p:sp>
        <p:nvSpPr>
          <p:cNvPr id="5" name="Date Placeholder 4">
            <a:extLst>
              <a:ext uri="{FF2B5EF4-FFF2-40B4-BE49-F238E27FC236}">
                <a16:creationId xmlns:a16="http://schemas.microsoft.com/office/drawing/2014/main" id="{B2582D68-6BC1-753F-77E4-9D5F1F9C07C7}"/>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sp>
        <p:nvSpPr>
          <p:cNvPr id="6" name="Slide Number Placeholder 5">
            <a:extLst>
              <a:ext uri="{FF2B5EF4-FFF2-40B4-BE49-F238E27FC236}">
                <a16:creationId xmlns:a16="http://schemas.microsoft.com/office/drawing/2014/main" id="{CC3F7E9C-346F-E40C-B7EF-CEBDBF1721F1}"/>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11</a:t>
            </a:fld>
            <a:endParaRPr lang="en-GB"/>
          </a:p>
        </p:txBody>
      </p:sp>
      <p:pic>
        <p:nvPicPr>
          <p:cNvPr id="11" name="Audio 10">
            <a:hlinkClick r:id="" action="ppaction://media"/>
            <a:extLst>
              <a:ext uri="{FF2B5EF4-FFF2-40B4-BE49-F238E27FC236}">
                <a16:creationId xmlns:a16="http://schemas.microsoft.com/office/drawing/2014/main" id="{D1B6235D-83D2-5F01-CA3E-C8611ADA189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989824" y="887984"/>
            <a:ext cx="2057400" cy="2057400"/>
          </a:xfrm>
          <a:prstGeom prst="ellipse">
            <a:avLst/>
          </a:prstGeom>
        </p:spPr>
      </p:pic>
    </p:spTree>
    <p:extLst>
      <p:ext uri="{BB962C8B-B14F-4D97-AF65-F5344CB8AC3E}">
        <p14:creationId xmlns:p14="http://schemas.microsoft.com/office/powerpoint/2010/main" val="1350198457"/>
      </p:ext>
    </p:extLst>
  </p:cSld>
  <p:clrMapOvr>
    <a:masterClrMapping/>
  </p:clrMapOvr>
  <mc:AlternateContent xmlns:mc="http://schemas.openxmlformats.org/markup-compatibility/2006">
    <mc:Choice xmlns:p14="http://schemas.microsoft.com/office/powerpoint/2010/main" Requires="p14">
      <p:transition spd="slow" p14:dur="2000" advTm="30122"/>
    </mc:Choice>
    <mc:Fallback>
      <p:transition spd="slow" advTm="30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2F366-8066-8C0F-4E08-E139CBBD7049}"/>
              </a:ext>
            </a:extLst>
          </p:cNvPr>
          <p:cNvSpPr>
            <a:spLocks noGrp="1"/>
          </p:cNvSpPr>
          <p:nvPr>
            <p:ph type="title"/>
          </p:nvPr>
        </p:nvSpPr>
        <p:spPr>
          <a:xfrm>
            <a:off x="5146159" y="685800"/>
            <a:ext cx="6238688" cy="1382233"/>
          </a:xfrm>
        </p:spPr>
        <p:txBody>
          <a:bodyPr anchor="ctr">
            <a:normAutofit/>
          </a:bodyPr>
          <a:lstStyle/>
          <a:p>
            <a:r>
              <a:rPr lang="en-GB" dirty="0"/>
              <a:t>How can I help?</a:t>
            </a:r>
          </a:p>
        </p:txBody>
      </p:sp>
      <p:pic>
        <p:nvPicPr>
          <p:cNvPr id="8" name="Picture 7" descr="A purple and white background with lines and dots&#10;&#10;Description automatically generated">
            <a:extLst>
              <a:ext uri="{FF2B5EF4-FFF2-40B4-BE49-F238E27FC236}">
                <a16:creationId xmlns:a16="http://schemas.microsoft.com/office/drawing/2014/main" id="{4F49E332-9A81-3E74-3A49-643E15E32F79}"/>
              </a:ext>
            </a:extLst>
          </p:cNvPr>
          <p:cNvPicPr>
            <a:picLocks noChangeAspect="1"/>
          </p:cNvPicPr>
          <p:nvPr/>
        </p:nvPicPr>
        <p:blipFill rotWithShape="1">
          <a:blip r:embed="rId4"/>
          <a:srcRect l="17360" r="10099"/>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4" name="Footer Placeholder 3">
            <a:extLst>
              <a:ext uri="{FF2B5EF4-FFF2-40B4-BE49-F238E27FC236}">
                <a16:creationId xmlns:a16="http://schemas.microsoft.com/office/drawing/2014/main" id="{414C5759-40CE-85BF-1349-42744EB8DC5A}"/>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3" name="Content Placeholder 2">
            <a:extLst>
              <a:ext uri="{FF2B5EF4-FFF2-40B4-BE49-F238E27FC236}">
                <a16:creationId xmlns:a16="http://schemas.microsoft.com/office/drawing/2014/main" id="{4C7BDA1B-ADC6-0FA0-A5D9-F5F7B6C370C7}"/>
              </a:ext>
            </a:extLst>
          </p:cNvPr>
          <p:cNvSpPr>
            <a:spLocks noGrp="1"/>
          </p:cNvSpPr>
          <p:nvPr>
            <p:ph idx="1"/>
          </p:nvPr>
        </p:nvSpPr>
        <p:spPr>
          <a:xfrm>
            <a:off x="5146158" y="2301949"/>
            <a:ext cx="6238687" cy="4022650"/>
          </a:xfrm>
        </p:spPr>
        <p:txBody>
          <a:bodyPr>
            <a:normAutofit/>
          </a:bodyPr>
          <a:lstStyle/>
          <a:p>
            <a:r>
              <a:rPr lang="en-GB" dirty="0"/>
              <a:t>How can I personally make a difference? One way is by volunteering my time at homeless shelters, donating to local charities and providing necessities such as clothing and food.</a:t>
            </a:r>
          </a:p>
        </p:txBody>
      </p:sp>
      <p:sp>
        <p:nvSpPr>
          <p:cNvPr id="5" name="Date Placeholder 4">
            <a:extLst>
              <a:ext uri="{FF2B5EF4-FFF2-40B4-BE49-F238E27FC236}">
                <a16:creationId xmlns:a16="http://schemas.microsoft.com/office/drawing/2014/main" id="{F7496305-B014-4F71-DA1F-B4C2C99A02A3}"/>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sp>
        <p:nvSpPr>
          <p:cNvPr id="6" name="Slide Number Placeholder 5">
            <a:extLst>
              <a:ext uri="{FF2B5EF4-FFF2-40B4-BE49-F238E27FC236}">
                <a16:creationId xmlns:a16="http://schemas.microsoft.com/office/drawing/2014/main" id="{F0E1AB52-8C65-48E2-9F48-BE4C57A5C31E}"/>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12</a:t>
            </a:fld>
            <a:endParaRPr lang="en-GB"/>
          </a:p>
        </p:txBody>
      </p:sp>
      <p:pic>
        <p:nvPicPr>
          <p:cNvPr id="17" name="Audio 16">
            <a:hlinkClick r:id="" action="ppaction://media"/>
            <a:extLst>
              <a:ext uri="{FF2B5EF4-FFF2-40B4-BE49-F238E27FC236}">
                <a16:creationId xmlns:a16="http://schemas.microsoft.com/office/drawing/2014/main" id="{4613D9D1-24E5-292E-42D1-236E665F026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28306401"/>
      </p:ext>
    </p:extLst>
  </p:cSld>
  <p:clrMapOvr>
    <a:masterClrMapping/>
  </p:clrMapOvr>
  <mc:AlternateContent xmlns:mc="http://schemas.openxmlformats.org/markup-compatibility/2006">
    <mc:Choice xmlns:p14="http://schemas.microsoft.com/office/powerpoint/2010/main" Requires="p14">
      <p:transition spd="slow" p14:dur="2000" advTm="65127"/>
    </mc:Choice>
    <mc:Fallback>
      <p:transition spd="slow" advTm="65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8FB4ECD-CBBE-A863-AA7B-1F437BFA781F}"/>
              </a:ext>
            </a:extLst>
          </p:cNvPr>
          <p:cNvSpPr>
            <a:spLocks noGrp="1"/>
          </p:cNvSpPr>
          <p:nvPr>
            <p:ph type="title"/>
          </p:nvPr>
        </p:nvSpPr>
        <p:spPr>
          <a:xfrm>
            <a:off x="5146159" y="685800"/>
            <a:ext cx="6238688" cy="1382233"/>
          </a:xfrm>
        </p:spPr>
        <p:txBody>
          <a:bodyPr vert="horz" lIns="91440" tIns="45720" rIns="91440" bIns="45720" rtlCol="0" anchor="ctr">
            <a:normAutofit/>
          </a:bodyPr>
          <a:lstStyle/>
          <a:p>
            <a:r>
              <a:rPr lang="en-US"/>
              <a:t>Homeless-helps</a:t>
            </a:r>
          </a:p>
        </p:txBody>
      </p:sp>
      <p:pic>
        <p:nvPicPr>
          <p:cNvPr id="7" name="Picture 6" descr="Plant growing in a concrete crack">
            <a:extLst>
              <a:ext uri="{FF2B5EF4-FFF2-40B4-BE49-F238E27FC236}">
                <a16:creationId xmlns:a16="http://schemas.microsoft.com/office/drawing/2014/main" id="{75E748EB-543D-FC28-A8FD-1945D3D2E9AB}"/>
              </a:ext>
            </a:extLst>
          </p:cNvPr>
          <p:cNvPicPr>
            <a:picLocks noChangeAspect="1"/>
          </p:cNvPicPr>
          <p:nvPr/>
        </p:nvPicPr>
        <p:blipFill rotWithShape="1">
          <a:blip r:embed="rId4"/>
          <a:srcRect l="16656" r="34923"/>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3" name="Footer Placeholder 2">
            <a:extLst>
              <a:ext uri="{FF2B5EF4-FFF2-40B4-BE49-F238E27FC236}">
                <a16:creationId xmlns:a16="http://schemas.microsoft.com/office/drawing/2014/main" id="{38575319-823A-0E33-670A-A8A141524F63}"/>
              </a:ext>
            </a:extLst>
          </p:cNvPr>
          <p:cNvSpPr>
            <a:spLocks noGrp="1"/>
          </p:cNvSpPr>
          <p:nvPr>
            <p:ph type="ftr" sz="quarter" idx="11"/>
          </p:nvPr>
        </p:nvSpPr>
        <p:spPr>
          <a:xfrm>
            <a:off x="154429" y="6398878"/>
            <a:ext cx="4497315" cy="365125"/>
          </a:xfrm>
        </p:spPr>
        <p:txBody>
          <a:bodyPr vert="horz" lIns="91440" tIns="45720" rIns="91440" bIns="45720" rtlCol="0" anchor="ctr">
            <a:normAutofit/>
          </a:bodyPr>
          <a:lstStyle/>
          <a:p>
            <a:pPr>
              <a:spcAft>
                <a:spcPts val="600"/>
              </a:spcAft>
            </a:pPr>
            <a:r>
              <a:rPr lang="en-GB"/>
              <a:t>Sample Footer Text</a:t>
            </a:r>
          </a:p>
        </p:txBody>
      </p:sp>
      <p:sp>
        <p:nvSpPr>
          <p:cNvPr id="5" name="TextBox 4">
            <a:extLst>
              <a:ext uri="{FF2B5EF4-FFF2-40B4-BE49-F238E27FC236}">
                <a16:creationId xmlns:a16="http://schemas.microsoft.com/office/drawing/2014/main" id="{B7B87BB6-CE75-20B8-2E15-9443F21F1050}"/>
              </a:ext>
            </a:extLst>
          </p:cNvPr>
          <p:cNvSpPr txBox="1"/>
          <p:nvPr/>
        </p:nvSpPr>
        <p:spPr>
          <a:xfrm>
            <a:off x="5146158" y="2301949"/>
            <a:ext cx="6238687" cy="4022650"/>
          </a:xfrm>
          <a:prstGeom prst="rect">
            <a:avLst/>
          </a:prstGeom>
        </p:spPr>
        <p:txBody>
          <a:bodyPr vert="horz" lIns="91440" tIns="45720" rIns="91440" bIns="45720" rtlCol="0">
            <a:normAutofit/>
          </a:bodyPr>
          <a:lstStyle/>
          <a:p>
            <a:pPr marL="228600" indent="-228600">
              <a:spcBef>
                <a:spcPts val="1000"/>
              </a:spcBef>
              <a:buSzPct val="80000"/>
            </a:pPr>
            <a:r>
              <a:rPr lang="en-US" sz="2400" kern="1200">
                <a:solidFill>
                  <a:schemeClr val="tx2"/>
                </a:solidFill>
                <a:latin typeface="+mn-lt"/>
                <a:ea typeface="+mn-ea"/>
                <a:cs typeface="+mn-cs"/>
              </a:rPr>
              <a:t>Another option is to support organizations that offer sustainable solutions like job training or housing assistance. Additionally, spreading awareness of homelessness issues and advocating for supportive policies will help create positive change.</a:t>
            </a:r>
          </a:p>
        </p:txBody>
      </p:sp>
      <p:sp>
        <p:nvSpPr>
          <p:cNvPr id="2" name="Date Placeholder 1">
            <a:extLst>
              <a:ext uri="{FF2B5EF4-FFF2-40B4-BE49-F238E27FC236}">
                <a16:creationId xmlns:a16="http://schemas.microsoft.com/office/drawing/2014/main" id="{CA694D47-586B-234D-8A36-4EE92356160E}"/>
              </a:ext>
            </a:extLst>
          </p:cNvPr>
          <p:cNvSpPr>
            <a:spLocks noGrp="1"/>
          </p:cNvSpPr>
          <p:nvPr>
            <p:ph type="dt" sz="half" idx="10"/>
          </p:nvPr>
        </p:nvSpPr>
        <p:spPr>
          <a:xfrm>
            <a:off x="7337102" y="6398878"/>
            <a:ext cx="4193908" cy="365125"/>
          </a:xfrm>
        </p:spPr>
        <p:txBody>
          <a:bodyPr vert="horz" lIns="91440" tIns="45720" rIns="91440" bIns="45720" rtlCol="0" anchor="ctr">
            <a:normAutofit/>
          </a:bodyPr>
          <a:lstStyle/>
          <a:p>
            <a:pPr>
              <a:spcAft>
                <a:spcPts val="600"/>
              </a:spcAft>
            </a:pPr>
            <a:r>
              <a:rPr lang="en-GB" kern="1200">
                <a:latin typeface="+mn-lt"/>
                <a:ea typeface="+mn-ea"/>
                <a:cs typeface="+mn-cs"/>
              </a:rPr>
              <a:t>2/7/20XX</a:t>
            </a:r>
          </a:p>
        </p:txBody>
      </p:sp>
      <p:sp>
        <p:nvSpPr>
          <p:cNvPr id="4" name="Slide Number Placeholder 3">
            <a:extLst>
              <a:ext uri="{FF2B5EF4-FFF2-40B4-BE49-F238E27FC236}">
                <a16:creationId xmlns:a16="http://schemas.microsoft.com/office/drawing/2014/main" id="{8A80907C-C0E4-A54F-C8F0-2DECEAF30FC3}"/>
              </a:ext>
            </a:extLst>
          </p:cNvPr>
          <p:cNvSpPr>
            <a:spLocks noGrp="1"/>
          </p:cNvSpPr>
          <p:nvPr>
            <p:ph type="sldNum" sz="quarter" idx="12"/>
          </p:nvPr>
        </p:nvSpPr>
        <p:spPr>
          <a:xfrm>
            <a:off x="11602477" y="6398878"/>
            <a:ext cx="470887" cy="365125"/>
          </a:xfrm>
        </p:spPr>
        <p:txBody>
          <a:bodyPr vert="horz" lIns="91440" tIns="45720" rIns="91440" bIns="45720" rtlCol="0" anchor="ctr">
            <a:normAutofit/>
          </a:bodyPr>
          <a:lstStyle/>
          <a:p>
            <a:pPr>
              <a:spcAft>
                <a:spcPts val="600"/>
              </a:spcAft>
            </a:pPr>
            <a:fld id="{312CC964-A50B-4C29-B4E4-2C30BB34CCF3}" type="slidenum">
              <a:rPr lang="en-GB" smtClean="0"/>
              <a:pPr>
                <a:spcAft>
                  <a:spcPts val="600"/>
                </a:spcAft>
              </a:pPr>
              <a:t>13</a:t>
            </a:fld>
            <a:endParaRPr lang="en-GB"/>
          </a:p>
        </p:txBody>
      </p:sp>
      <p:pic>
        <p:nvPicPr>
          <p:cNvPr id="13" name="Audio 12">
            <a:hlinkClick r:id="" action="ppaction://media"/>
            <a:extLst>
              <a:ext uri="{FF2B5EF4-FFF2-40B4-BE49-F238E27FC236}">
                <a16:creationId xmlns:a16="http://schemas.microsoft.com/office/drawing/2014/main" id="{DDC4B76E-9FC8-A45C-D2A2-084AB69AAE2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7659123"/>
      </p:ext>
    </p:extLst>
  </p:cSld>
  <p:clrMapOvr>
    <a:masterClrMapping/>
  </p:clrMapOvr>
  <mc:AlternateContent xmlns:mc="http://schemas.openxmlformats.org/markup-compatibility/2006">
    <mc:Choice xmlns:p14="http://schemas.microsoft.com/office/powerpoint/2010/main" Requires="p14">
      <p:transition spd="slow" p14:dur="2000" advTm="22711"/>
    </mc:Choice>
    <mc:Fallback>
      <p:transition spd="slow" advTm="22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B7DCE3-A62E-497E-8A96-DF8D1A4904FD}"/>
              </a:ext>
            </a:extLst>
          </p:cNvPr>
          <p:cNvSpPr>
            <a:spLocks noGrp="1"/>
          </p:cNvSpPr>
          <p:nvPr>
            <p:ph type="title"/>
          </p:nvPr>
        </p:nvSpPr>
        <p:spPr>
          <a:xfrm>
            <a:off x="1349829" y="0"/>
            <a:ext cx="9906000" cy="1382156"/>
          </a:xfrm>
        </p:spPr>
        <p:txBody>
          <a:bodyPr rtlCol="0"/>
          <a:lstStyle/>
          <a:p>
            <a:pPr rtl="0"/>
            <a:r>
              <a:rPr lang="en-GB" dirty="0"/>
              <a:t>CHART</a:t>
            </a:r>
          </a:p>
        </p:txBody>
      </p:sp>
      <p:sp>
        <p:nvSpPr>
          <p:cNvPr id="4" name="Footer Placeholder 3">
            <a:extLst>
              <a:ext uri="{FF2B5EF4-FFF2-40B4-BE49-F238E27FC236}">
                <a16:creationId xmlns:a16="http://schemas.microsoft.com/office/drawing/2014/main" id="{B9FB3C1C-0A06-4533-8DA4-50514E5F9E9D}"/>
              </a:ext>
            </a:extLst>
          </p:cNvPr>
          <p:cNvSpPr>
            <a:spLocks noGrp="1"/>
          </p:cNvSpPr>
          <p:nvPr>
            <p:ph type="ftr" sz="quarter" idx="11"/>
          </p:nvPr>
        </p:nvSpPr>
        <p:spPr>
          <a:xfrm>
            <a:off x="154429" y="6398878"/>
            <a:ext cx="4497315" cy="365125"/>
          </a:xfrm>
        </p:spPr>
        <p:txBody>
          <a:bodyPr rtlCol="0">
            <a:normAutofit/>
          </a:bodyPr>
          <a:lstStyle/>
          <a:p>
            <a:pPr rtl="0"/>
            <a:endParaRPr lang="en-GB" dirty="0"/>
          </a:p>
        </p:txBody>
      </p:sp>
      <p:sp>
        <p:nvSpPr>
          <p:cNvPr id="5" name="Date Placeholder 4">
            <a:extLst>
              <a:ext uri="{FF2B5EF4-FFF2-40B4-BE49-F238E27FC236}">
                <a16:creationId xmlns:a16="http://schemas.microsoft.com/office/drawing/2014/main" id="{581A4C2F-12B6-403A-AAD2-73AC2A19E01E}"/>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6" name="Slide Number Placeholder 5">
            <a:extLst>
              <a:ext uri="{FF2B5EF4-FFF2-40B4-BE49-F238E27FC236}">
                <a16:creationId xmlns:a16="http://schemas.microsoft.com/office/drawing/2014/main" id="{F1D8EAF4-7E41-4FEA-B534-06CE08821DB2}"/>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14</a:t>
            </a:fld>
            <a:endParaRPr lang="en-GB" dirty="0"/>
          </a:p>
        </p:txBody>
      </p:sp>
      <p:pic>
        <p:nvPicPr>
          <p:cNvPr id="10" name="Content Placeholder 9" descr="A graph of blue bars&#10;&#10;Description automatically generated">
            <a:extLst>
              <a:ext uri="{FF2B5EF4-FFF2-40B4-BE49-F238E27FC236}">
                <a16:creationId xmlns:a16="http://schemas.microsoft.com/office/drawing/2014/main" id="{CA658808-60C8-82A0-B6EB-6F2D952104D1}"/>
              </a:ext>
            </a:extLst>
          </p:cNvPr>
          <p:cNvPicPr>
            <a:picLocks noGrp="1" noChangeAspect="1"/>
          </p:cNvPicPr>
          <p:nvPr>
            <p:ph idx="1"/>
          </p:nvPr>
        </p:nvPicPr>
        <p:blipFill>
          <a:blip r:embed="rId4"/>
          <a:stretch>
            <a:fillRect/>
          </a:stretch>
        </p:blipFill>
        <p:spPr>
          <a:xfrm>
            <a:off x="2198914" y="1295401"/>
            <a:ext cx="9332096" cy="4738688"/>
          </a:xfrm>
        </p:spPr>
      </p:pic>
      <p:pic>
        <p:nvPicPr>
          <p:cNvPr id="12" name="Audio 11">
            <a:hlinkClick r:id="" action="ppaction://media"/>
            <a:extLst>
              <a:ext uri="{FF2B5EF4-FFF2-40B4-BE49-F238E27FC236}">
                <a16:creationId xmlns:a16="http://schemas.microsoft.com/office/drawing/2014/main" id="{9031DF13-67A2-EFAA-0FC8-498951F867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2633633"/>
      </p:ext>
    </p:extLst>
  </p:cSld>
  <p:clrMapOvr>
    <a:masterClrMapping/>
  </p:clrMapOvr>
  <mc:AlternateContent xmlns:mc="http://schemas.openxmlformats.org/markup-compatibility/2006">
    <mc:Choice xmlns:p14="http://schemas.microsoft.com/office/powerpoint/2010/main" Requires="p14">
      <p:transition spd="slow" p14:dur="2000" advTm="66022"/>
    </mc:Choice>
    <mc:Fallback>
      <p:transition spd="slow" advTm="66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6E84E-9A15-69E8-50FC-7395097DB053}"/>
              </a:ext>
            </a:extLst>
          </p:cNvPr>
          <p:cNvSpPr>
            <a:spLocks noGrp="1"/>
          </p:cNvSpPr>
          <p:nvPr>
            <p:ph type="title"/>
          </p:nvPr>
        </p:nvSpPr>
        <p:spPr>
          <a:xfrm>
            <a:off x="1143000" y="533401"/>
            <a:ext cx="9906000" cy="1382156"/>
          </a:xfrm>
        </p:spPr>
        <p:txBody>
          <a:bodyPr anchor="ctr">
            <a:normAutofit/>
          </a:bodyPr>
          <a:lstStyle/>
          <a:p>
            <a:r>
              <a:rPr lang="en-GB" dirty="0"/>
              <a:t>recommendation</a:t>
            </a:r>
          </a:p>
        </p:txBody>
      </p:sp>
      <p:sp>
        <p:nvSpPr>
          <p:cNvPr id="4" name="Footer Placeholder 3">
            <a:extLst>
              <a:ext uri="{FF2B5EF4-FFF2-40B4-BE49-F238E27FC236}">
                <a16:creationId xmlns:a16="http://schemas.microsoft.com/office/drawing/2014/main" id="{727E0139-A95D-2AFD-0EE3-2EE4D7217E9F}"/>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5" name="Date Placeholder 4">
            <a:extLst>
              <a:ext uri="{FF2B5EF4-FFF2-40B4-BE49-F238E27FC236}">
                <a16:creationId xmlns:a16="http://schemas.microsoft.com/office/drawing/2014/main" id="{322D6DC1-CF0D-923E-1826-86D2879A5896}"/>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sp>
        <p:nvSpPr>
          <p:cNvPr id="6" name="Slide Number Placeholder 5">
            <a:extLst>
              <a:ext uri="{FF2B5EF4-FFF2-40B4-BE49-F238E27FC236}">
                <a16:creationId xmlns:a16="http://schemas.microsoft.com/office/drawing/2014/main" id="{B37B207E-7CAE-87FC-F6F2-E61BA4FA4856}"/>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15</a:t>
            </a:fld>
            <a:endParaRPr lang="en-GB"/>
          </a:p>
        </p:txBody>
      </p:sp>
      <p:graphicFrame>
        <p:nvGraphicFramePr>
          <p:cNvPr id="8" name="Content Placeholder 2">
            <a:extLst>
              <a:ext uri="{FF2B5EF4-FFF2-40B4-BE49-F238E27FC236}">
                <a16:creationId xmlns:a16="http://schemas.microsoft.com/office/drawing/2014/main" id="{AFC74CB2-7234-4CB1-B2A0-565BD8BE335E}"/>
              </a:ext>
            </a:extLst>
          </p:cNvPr>
          <p:cNvGraphicFramePr>
            <a:graphicFrameLocks noGrp="1"/>
          </p:cNvGraphicFramePr>
          <p:nvPr>
            <p:ph idx="1"/>
            <p:extLst>
              <p:ext uri="{D42A27DB-BD31-4B8C-83A1-F6EECF244321}">
                <p14:modId xmlns:p14="http://schemas.microsoft.com/office/powerpoint/2010/main" val="642271240"/>
              </p:ext>
            </p:extLst>
          </p:nvPr>
        </p:nvGraphicFramePr>
        <p:xfrm>
          <a:off x="838200" y="1825625"/>
          <a:ext cx="1069281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Audio 10">
            <a:hlinkClick r:id="" action="ppaction://media"/>
            <a:extLst>
              <a:ext uri="{FF2B5EF4-FFF2-40B4-BE49-F238E27FC236}">
                <a16:creationId xmlns:a16="http://schemas.microsoft.com/office/drawing/2014/main" id="{289ED0EA-9629-69F3-5D14-0E626BE4DFC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6308402" y="288544"/>
            <a:ext cx="2057400" cy="2057400"/>
          </a:xfrm>
          <a:prstGeom prst="ellipse">
            <a:avLst/>
          </a:prstGeom>
        </p:spPr>
      </p:pic>
    </p:spTree>
    <p:extLst>
      <p:ext uri="{BB962C8B-B14F-4D97-AF65-F5344CB8AC3E}">
        <p14:creationId xmlns:p14="http://schemas.microsoft.com/office/powerpoint/2010/main" val="1512684344"/>
      </p:ext>
    </p:extLst>
  </p:cSld>
  <p:clrMapOvr>
    <a:masterClrMapping/>
  </p:clrMapOvr>
  <mc:AlternateContent xmlns:mc="http://schemas.openxmlformats.org/markup-compatibility/2006">
    <mc:Choice xmlns:p14="http://schemas.microsoft.com/office/powerpoint/2010/main" Requires="p14">
      <p:transition spd="slow" p14:dur="2000" advTm="12180"/>
    </mc:Choice>
    <mc:Fallback>
      <p:transition spd="slow" advTm="12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1143001" y="533400"/>
            <a:ext cx="5496636" cy="1685898"/>
          </a:xfrm>
        </p:spPr>
        <p:txBody>
          <a:bodyPr rtlCol="0"/>
          <a:lstStyle/>
          <a:p>
            <a:pPr rtl="0"/>
            <a:r>
              <a:rPr lang="en-GB"/>
              <a:t>Summary</a:t>
            </a:r>
          </a:p>
        </p:txBody>
      </p:sp>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1143001" y="2229347"/>
            <a:ext cx="5496636" cy="3821743"/>
          </a:xfrm>
        </p:spPr>
        <p:txBody>
          <a:bodyPr rtlCol="0"/>
          <a:lstStyle/>
          <a:p>
            <a:r>
              <a:rPr lang="en-GB" dirty="0"/>
              <a:t>A comprehensive approach is necessary to combat homelessness, which must incorporate immediate support services, mental health provisions, employment prospects and affordable housing initiatives. This multifaceted strategy requires community engagement and government backing in order to effectively address this deeply entrenched societal crisis.</a:t>
            </a:r>
          </a:p>
          <a:p>
            <a:pPr rtl="0"/>
            <a:endParaRPr lang="en-GB" dirty="0"/>
          </a:p>
        </p:txBody>
      </p:sp>
      <p:sp>
        <p:nvSpPr>
          <p:cNvPr id="17" name="Footer Placeholder 16">
            <a:extLst>
              <a:ext uri="{FF2B5EF4-FFF2-40B4-BE49-F238E27FC236}">
                <a16:creationId xmlns:a16="http://schemas.microsoft.com/office/drawing/2014/main" id="{A372FF69-5317-4BE5-B218-0E85D7FE0FB1}"/>
              </a:ext>
            </a:extLst>
          </p:cNvPr>
          <p:cNvSpPr>
            <a:spLocks noGrp="1"/>
          </p:cNvSpPr>
          <p:nvPr>
            <p:ph type="ftr" sz="quarter" idx="11"/>
          </p:nvPr>
        </p:nvSpPr>
        <p:spPr>
          <a:xfrm>
            <a:off x="154429" y="6398878"/>
            <a:ext cx="4497315" cy="365125"/>
          </a:xfrm>
        </p:spPr>
        <p:txBody>
          <a:bodyPr rtlCol="0"/>
          <a:lstStyle/>
          <a:p>
            <a:pPr rtl="0"/>
            <a:r>
              <a:rPr lang="en-GB"/>
              <a:t>Sample Footer Text</a:t>
            </a:r>
          </a:p>
        </p:txBody>
      </p:sp>
      <p:pic>
        <p:nvPicPr>
          <p:cNvPr id="68" name="Picture Placeholder 67" descr="View of city buildings over the water">
            <a:extLst>
              <a:ext uri="{FF2B5EF4-FFF2-40B4-BE49-F238E27FC236}">
                <a16:creationId xmlns:a16="http://schemas.microsoft.com/office/drawing/2014/main" id="{C700B77F-91C5-4642-9ABF-EA81F3CF6916}"/>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a:ext>
            </a:extLst>
          </a:blip>
          <a:srcRect/>
          <a:stretch/>
        </p:blipFill>
        <p:spPr>
          <a:xfrm>
            <a:off x="7186070" y="0"/>
            <a:ext cx="2463897" cy="3429000"/>
          </a:xfrm>
        </p:spPr>
      </p:pic>
      <p:pic>
        <p:nvPicPr>
          <p:cNvPr id="72" name="Picture Placeholder 71" descr="A picture containing blue glass buildings with reflection">
            <a:extLst>
              <a:ext uri="{FF2B5EF4-FFF2-40B4-BE49-F238E27FC236}">
                <a16:creationId xmlns:a16="http://schemas.microsoft.com/office/drawing/2014/main" id="{781FD203-6B96-4232-92C2-850AD4DA0F7D}"/>
              </a:ext>
            </a:extLst>
          </p:cNvPr>
          <p:cNvPicPr>
            <a:picLocks noGrp="1" noChangeAspect="1"/>
          </p:cNvPicPr>
          <p:nvPr>
            <p:ph type="pic" sz="quarter" idx="13"/>
          </p:nvPr>
        </p:nvPicPr>
        <p:blipFill rotWithShape="1">
          <a:blip r:embed="rId5">
            <a:extLst>
              <a:ext uri="{28A0092B-C50C-407E-A947-70E740481C1C}">
                <a14:useLocalDpi xmlns:a14="http://schemas.microsoft.com/office/drawing/2010/main"/>
              </a:ext>
            </a:extLst>
          </a:blip>
          <a:srcRect/>
          <a:stretch/>
        </p:blipFill>
        <p:spPr>
          <a:xfrm>
            <a:off x="9649155" y="0"/>
            <a:ext cx="2539797" cy="3429000"/>
          </a:xfrm>
        </p:spPr>
      </p:pic>
      <p:pic>
        <p:nvPicPr>
          <p:cNvPr id="74" name="Picture Placeholder 73" descr="Aerial view of city buildings at sunset">
            <a:extLst>
              <a:ext uri="{FF2B5EF4-FFF2-40B4-BE49-F238E27FC236}">
                <a16:creationId xmlns:a16="http://schemas.microsoft.com/office/drawing/2014/main" id="{A84AF2F7-9744-4960-8C3C-77190198196B}"/>
              </a:ext>
            </a:extLst>
          </p:cNvPr>
          <p:cNvPicPr>
            <a:picLocks noGrp="1" noChangeAspect="1"/>
          </p:cNvPicPr>
          <p:nvPr>
            <p:ph type="pic" sz="quarter" idx="16"/>
          </p:nvPr>
        </p:nvPicPr>
        <p:blipFill rotWithShape="1">
          <a:blip r:embed="rId6">
            <a:extLst>
              <a:ext uri="{28A0092B-C50C-407E-A947-70E740481C1C}">
                <a14:useLocalDpi xmlns:a14="http://schemas.microsoft.com/office/drawing/2010/main"/>
              </a:ext>
            </a:extLst>
          </a:blip>
          <a:srcRect/>
          <a:stretch/>
        </p:blipFill>
        <p:spPr>
          <a:xfrm>
            <a:off x="7186070" y="3383280"/>
            <a:ext cx="2463897" cy="3474720"/>
          </a:xfrm>
        </p:spPr>
      </p:pic>
      <p:pic>
        <p:nvPicPr>
          <p:cNvPr id="78" name="Picture Placeholder 77" descr="View of city buildings over the water from a track">
            <a:extLst>
              <a:ext uri="{FF2B5EF4-FFF2-40B4-BE49-F238E27FC236}">
                <a16:creationId xmlns:a16="http://schemas.microsoft.com/office/drawing/2014/main" id="{D76BFBCE-A55E-4F19-9A0A-78307FDBE964}"/>
              </a:ext>
            </a:extLst>
          </p:cNvPr>
          <p:cNvPicPr>
            <a:picLocks noGrp="1" noChangeAspect="1"/>
          </p:cNvPicPr>
          <p:nvPr>
            <p:ph type="pic" sz="quarter" idx="15"/>
          </p:nvPr>
        </p:nvPicPr>
        <p:blipFill rotWithShape="1">
          <a:blip r:embed="rId7">
            <a:extLst>
              <a:ext uri="{28A0092B-C50C-407E-A947-70E740481C1C}">
                <a14:useLocalDpi xmlns:a14="http://schemas.microsoft.com/office/drawing/2010/main"/>
              </a:ext>
            </a:extLst>
          </a:blip>
          <a:srcRect/>
          <a:stretch/>
        </p:blipFill>
        <p:spPr>
          <a:xfrm>
            <a:off x="9649155" y="3383280"/>
            <a:ext cx="2539797" cy="3474720"/>
          </a:xfrm>
        </p:spPr>
      </p:pic>
      <p:sp>
        <p:nvSpPr>
          <p:cNvPr id="16" name="Date Placeholder 15">
            <a:extLst>
              <a:ext uri="{FF2B5EF4-FFF2-40B4-BE49-F238E27FC236}">
                <a16:creationId xmlns:a16="http://schemas.microsoft.com/office/drawing/2014/main" id="{4A857185-E16C-40A5-8032-8049177473D1}"/>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16</a:t>
            </a:fld>
            <a:endParaRPr lang="en-GB" dirty="0"/>
          </a:p>
        </p:txBody>
      </p:sp>
      <p:pic>
        <p:nvPicPr>
          <p:cNvPr id="6" name="Audio 5">
            <a:hlinkClick r:id="" action="ppaction://media"/>
            <a:extLst>
              <a:ext uri="{FF2B5EF4-FFF2-40B4-BE49-F238E27FC236}">
                <a16:creationId xmlns:a16="http://schemas.microsoft.com/office/drawing/2014/main" id="{14D836DE-D163-A25B-F99F-4CC6F92538C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2862619" y="1026753"/>
            <a:ext cx="2057400" cy="2057400"/>
          </a:xfrm>
          <a:prstGeom prst="ellipse">
            <a:avLst/>
          </a:prstGeom>
        </p:spPr>
      </p:pic>
    </p:spTree>
    <p:extLst>
      <p:ext uri="{BB962C8B-B14F-4D97-AF65-F5344CB8AC3E}">
        <p14:creationId xmlns:p14="http://schemas.microsoft.com/office/powerpoint/2010/main" val="3495264433"/>
      </p:ext>
    </p:extLst>
  </p:cSld>
  <p:clrMapOvr>
    <a:masterClrMapping/>
  </p:clrMapOvr>
  <mc:AlternateContent xmlns:mc="http://schemas.openxmlformats.org/markup-compatibility/2006">
    <mc:Choice xmlns:p14="http://schemas.microsoft.com/office/powerpoint/2010/main" Requires="p14">
      <p:transition spd="slow" p14:dur="2000" advTm="35430"/>
    </mc:Choice>
    <mc:Fallback>
      <p:transition spd="slow" advTm="35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96E5F-E412-D4D9-D612-2E3BAD63C6A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49DC84C-647F-286C-ADBE-B34BB90758F6}"/>
              </a:ext>
            </a:extLst>
          </p:cNvPr>
          <p:cNvSpPr>
            <a:spLocks noGrp="1"/>
          </p:cNvSpPr>
          <p:nvPr>
            <p:ph idx="1"/>
          </p:nvPr>
        </p:nvSpPr>
        <p:spPr>
          <a:xfrm>
            <a:off x="1143000" y="2009775"/>
            <a:ext cx="9906000" cy="4314824"/>
          </a:xfrm>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[Accessed 10 1 2024]. </a:t>
            </a:r>
            <a:r>
              <a:rPr lang="en-GB" sz="1800" u="sng" dirty="0" err="1">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4"/>
              </a:rPr>
              <a:t>Analyzing</a:t>
            </a:r>
            <a:r>
              <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4"/>
              </a:rPr>
              <a:t> the impact of social factors on homelessness: a Fuzzy Cognitive Map approach - PMC (nih.gov)</a:t>
            </a:r>
            <a:endPar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u="sng" dirty="0">
              <a:solidFill>
                <a:srgbClr val="0000FF"/>
              </a:solidFill>
              <a:latin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[Accessed 10 1 2024]. </a:t>
            </a:r>
            <a:r>
              <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5"/>
              </a:rPr>
              <a:t>22.7 HEALTH AND HOMELESSNESS_v08_WEB_0.PDF (local.gov.uk)</a:t>
            </a:r>
            <a:endPar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u="sng" dirty="0">
              <a:solidFill>
                <a:srgbClr val="0000FF"/>
              </a:solidFill>
              <a:latin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[Accessed 10 1 2024]. </a:t>
            </a:r>
            <a:r>
              <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6"/>
              </a:rPr>
              <a:t>Education | The Homeless Hub</a:t>
            </a:r>
            <a:endPar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u="sng" dirty="0">
              <a:solidFill>
                <a:srgbClr val="0000FF"/>
              </a:solidFill>
              <a:latin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[Accessed 11 1 2024]. </a:t>
            </a:r>
            <a:r>
              <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7"/>
              </a:rPr>
              <a:t>What is Homelessness? | The Homeless Hub</a:t>
            </a:r>
            <a:endPar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u="sng" dirty="0">
              <a:solidFill>
                <a:srgbClr val="0000FF"/>
              </a:solidFill>
              <a:latin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11 1 2024]. </a:t>
            </a:r>
            <a:r>
              <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8"/>
              </a:rPr>
              <a:t>Evaluation of the Implementation of the Homelessness Reduction Act: Final Report (publishing.service.gov.uk)</a:t>
            </a:r>
            <a:endParaRPr lang="en-GB" dirty="0"/>
          </a:p>
        </p:txBody>
      </p:sp>
      <p:sp>
        <p:nvSpPr>
          <p:cNvPr id="4" name="Footer Placeholder 3">
            <a:extLst>
              <a:ext uri="{FF2B5EF4-FFF2-40B4-BE49-F238E27FC236}">
                <a16:creationId xmlns:a16="http://schemas.microsoft.com/office/drawing/2014/main" id="{1A729203-ABF7-0841-05FA-12316860D8FD}"/>
              </a:ext>
            </a:extLst>
          </p:cNvPr>
          <p:cNvSpPr>
            <a:spLocks noGrp="1"/>
          </p:cNvSpPr>
          <p:nvPr>
            <p:ph type="ftr" sz="quarter" idx="11"/>
          </p:nvPr>
        </p:nvSpPr>
        <p:spPr/>
        <p:txBody>
          <a:bodyPr/>
          <a:lstStyle/>
          <a:p>
            <a:pPr rtl="0"/>
            <a:r>
              <a:rPr lang="en-GB"/>
              <a:t>Sample Footer Text</a:t>
            </a:r>
          </a:p>
        </p:txBody>
      </p:sp>
      <p:sp>
        <p:nvSpPr>
          <p:cNvPr id="5" name="Date Placeholder 4">
            <a:extLst>
              <a:ext uri="{FF2B5EF4-FFF2-40B4-BE49-F238E27FC236}">
                <a16:creationId xmlns:a16="http://schemas.microsoft.com/office/drawing/2014/main" id="{FADBF716-6AEC-43E0-F299-8759B9A72F11}"/>
              </a:ext>
            </a:extLst>
          </p:cNvPr>
          <p:cNvSpPr>
            <a:spLocks noGrp="1"/>
          </p:cNvSpPr>
          <p:nvPr>
            <p:ph type="dt" sz="half" idx="10"/>
          </p:nvPr>
        </p:nvSpPr>
        <p:spPr/>
        <p:txBody>
          <a:bodyPr/>
          <a:lstStyle/>
          <a:p>
            <a:pPr rtl="0"/>
            <a:r>
              <a:rPr lang="en-GB"/>
              <a:t>2/7/20XX</a:t>
            </a:r>
          </a:p>
        </p:txBody>
      </p:sp>
      <p:sp>
        <p:nvSpPr>
          <p:cNvPr id="6" name="Slide Number Placeholder 5">
            <a:extLst>
              <a:ext uri="{FF2B5EF4-FFF2-40B4-BE49-F238E27FC236}">
                <a16:creationId xmlns:a16="http://schemas.microsoft.com/office/drawing/2014/main" id="{3EE8EF6B-DB64-2401-26A1-17A35FFE17CF}"/>
              </a:ext>
            </a:extLst>
          </p:cNvPr>
          <p:cNvSpPr>
            <a:spLocks noGrp="1"/>
          </p:cNvSpPr>
          <p:nvPr>
            <p:ph type="sldNum" sz="quarter" idx="12"/>
          </p:nvPr>
        </p:nvSpPr>
        <p:spPr/>
        <p:txBody>
          <a:bodyPr/>
          <a:lstStyle/>
          <a:p>
            <a:pPr rtl="0"/>
            <a:fld id="{312CC964-A50B-4C29-B4E4-2C30BB34CCF3}" type="slidenum">
              <a:rPr lang="en-GB" smtClean="0"/>
              <a:t>17</a:t>
            </a:fld>
            <a:endParaRPr lang="en-GB" dirty="0"/>
          </a:p>
        </p:txBody>
      </p:sp>
      <p:pic>
        <p:nvPicPr>
          <p:cNvPr id="9" name="Audio 8">
            <a:hlinkClick r:id="" action="ppaction://media"/>
            <a:extLst>
              <a:ext uri="{FF2B5EF4-FFF2-40B4-BE49-F238E27FC236}">
                <a16:creationId xmlns:a16="http://schemas.microsoft.com/office/drawing/2014/main" id="{BFCCCEAF-D21D-6332-A4ED-D7962D6FD5B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4921504" y="359664"/>
            <a:ext cx="2057400" cy="2057400"/>
          </a:xfrm>
          <a:prstGeom prst="ellipse">
            <a:avLst/>
          </a:prstGeom>
        </p:spPr>
      </p:pic>
    </p:spTree>
    <p:extLst>
      <p:ext uri="{BB962C8B-B14F-4D97-AF65-F5344CB8AC3E}">
        <p14:creationId xmlns:p14="http://schemas.microsoft.com/office/powerpoint/2010/main" val="4163811180"/>
      </p:ext>
    </p:extLst>
  </p:cSld>
  <p:clrMapOvr>
    <a:masterClrMapping/>
  </p:clrMapOvr>
  <mc:AlternateContent xmlns:mc="http://schemas.openxmlformats.org/markup-compatibility/2006">
    <mc:Choice xmlns:p14="http://schemas.microsoft.com/office/powerpoint/2010/main" Requires="p14">
      <p:transition spd="slow" p14:dur="2000" advTm="30005"/>
    </mc:Choice>
    <mc:Fallback>
      <p:transition spd="slow" advTm="30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rtlCol="0"/>
          <a:lstStyle/>
          <a:p>
            <a:pPr rtl="0"/>
            <a:r>
              <a:rPr lang="en-GB" dirty="0"/>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a:xfrm>
            <a:off x="0" y="-7444"/>
            <a:ext cx="4966447" cy="6846394"/>
          </a:xfrm>
        </p:spPr>
      </p:pic>
      <p:sp>
        <p:nvSpPr>
          <p:cNvPr id="35" name="Footer Placeholder 2">
            <a:extLst>
              <a:ext uri="{FF2B5EF4-FFF2-40B4-BE49-F238E27FC236}">
                <a16:creationId xmlns:a16="http://schemas.microsoft.com/office/drawing/2014/main" id="{B7DBC9F7-37C7-4A2D-ACBC-EBDA35886D84}"/>
              </a:ext>
            </a:extLst>
          </p:cNvPr>
          <p:cNvSpPr>
            <a:spLocks noGrp="1"/>
          </p:cNvSpPr>
          <p:nvPr>
            <p:ph type="ftr" sz="quarter" idx="11"/>
          </p:nvPr>
        </p:nvSpPr>
        <p:spPr>
          <a:xfrm>
            <a:off x="154429" y="6398878"/>
            <a:ext cx="4497315" cy="365125"/>
          </a:xfrm>
        </p:spPr>
        <p:txBody>
          <a:bodyPr rtlCol="0"/>
          <a:lstStyle>
            <a:lvl1pPr>
              <a:defRPr>
                <a:solidFill>
                  <a:schemeClr val="bg1"/>
                </a:solidFill>
              </a:defRPr>
            </a:lvl1pPr>
          </a:lstStyle>
          <a:p>
            <a:pPr rtl="0"/>
            <a:r>
              <a:rPr lang="en-GB"/>
              <a:t>Sample Footer Text</a:t>
            </a:r>
          </a:p>
        </p:txBody>
      </p:sp>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146158" y="2301949"/>
            <a:ext cx="6238687" cy="4022650"/>
          </a:xfrm>
        </p:spPr>
        <p:txBody>
          <a:bodyPr rtlCol="0"/>
          <a:lstStyle/>
          <a:p>
            <a:pPr rtl="0"/>
            <a:r>
              <a:rPr lang="en-GB" dirty="0"/>
              <a:t>Presenter Name: Mihaela Geanina Oneamoise</a:t>
            </a:r>
          </a:p>
          <a:p>
            <a:pPr rtl="0"/>
            <a:r>
              <a:rPr lang="en-GB" dirty="0"/>
              <a:t>Email Address : 2232227</a:t>
            </a:r>
            <a:r>
              <a:rPr lang="en-GB" b="0" i="0" dirty="0">
                <a:solidFill>
                  <a:srgbClr val="242130"/>
                </a:solidFill>
                <a:effectLst/>
                <a:latin typeface="Source Sans Pro" panose="020B0503030403020204" pitchFamily="34" charset="0"/>
              </a:rPr>
              <a:t>@student.uwtsd.ac.uk</a:t>
            </a:r>
            <a:endParaRPr lang="en-GB" dirty="0"/>
          </a:p>
          <a:p>
            <a:pPr rtl="0"/>
            <a:endParaRPr lang="en-GB" dirty="0"/>
          </a:p>
        </p:txBody>
      </p:sp>
      <p:sp>
        <p:nvSpPr>
          <p:cNvPr id="7" name="Date Placeholder 6">
            <a:extLst>
              <a:ext uri="{FF2B5EF4-FFF2-40B4-BE49-F238E27FC236}">
                <a16:creationId xmlns:a16="http://schemas.microsoft.com/office/drawing/2014/main" id="{FF14FC5E-CD12-447F-80A6-B27D30095D2C}"/>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9" name="Slide Number Placeholder 8">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18</a:t>
            </a:fld>
            <a:endParaRPr lang="en-GB" dirty="0"/>
          </a:p>
        </p:txBody>
      </p:sp>
      <p:pic>
        <p:nvPicPr>
          <p:cNvPr id="5" name="Audio 4">
            <a:hlinkClick r:id="" action="ppaction://media"/>
            <a:extLst>
              <a:ext uri="{FF2B5EF4-FFF2-40B4-BE49-F238E27FC236}">
                <a16:creationId xmlns:a16="http://schemas.microsoft.com/office/drawing/2014/main" id="{78CFAC13-A308-64E0-9227-1E9EF00FDD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6577584" y="1156291"/>
            <a:ext cx="2057400" cy="2057400"/>
          </a:xfrm>
          <a:prstGeom prst="ellipse">
            <a:avLst/>
          </a:prstGeom>
        </p:spPr>
      </p:pic>
    </p:spTree>
    <p:extLst>
      <p:ext uri="{BB962C8B-B14F-4D97-AF65-F5344CB8AC3E}">
        <p14:creationId xmlns:p14="http://schemas.microsoft.com/office/powerpoint/2010/main" val="3043070934"/>
      </p:ext>
    </p:extLst>
  </p:cSld>
  <p:clrMapOvr>
    <a:masterClrMapping/>
  </p:clrMapOvr>
  <mc:AlternateContent xmlns:mc="http://schemas.openxmlformats.org/markup-compatibility/2006">
    <mc:Choice xmlns:p14="http://schemas.microsoft.com/office/powerpoint/2010/main" Requires="p14">
      <p:transition spd="slow" p14:dur="2000" advTm="16364"/>
    </mc:Choice>
    <mc:Fallback>
      <p:transition spd="slow" advTm="16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3.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{879CD341-6950-4281-BB05-F543189F9CD1}tf22797433_win32</Template>
  <TotalTime>11070</TotalTime>
  <Words>792</Words>
  <Application>Microsoft Office PowerPoint</Application>
  <PresentationFormat>Widescreen</PresentationFormat>
  <Paragraphs>105</Paragraphs>
  <Slides>18</Slides>
  <Notes>1</Notes>
  <HiddenSlides>0</HiddenSlides>
  <MMClips>19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Arial Nova</vt:lpstr>
      <vt:lpstr>Calibri</vt:lpstr>
      <vt:lpstr>Source Sans Pro</vt:lpstr>
      <vt:lpstr>Univers Condensed Light</vt:lpstr>
      <vt:lpstr>Walbaum Display Light</vt:lpstr>
      <vt:lpstr>AngleLinesVTI</vt:lpstr>
      <vt:lpstr>HOMELESS  project presentation</vt:lpstr>
      <vt:lpstr>What is homeless?</vt:lpstr>
      <vt:lpstr>Introduction</vt:lpstr>
      <vt:lpstr>PowerPoint Presentation</vt:lpstr>
      <vt:lpstr>PowerPoint Presentation</vt:lpstr>
      <vt:lpstr>PowerPoint Presentation</vt:lpstr>
      <vt:lpstr>education</vt:lpstr>
      <vt:lpstr>education</vt:lpstr>
      <vt:lpstr>PowerPoint Presentation</vt:lpstr>
      <vt:lpstr>planning</vt:lpstr>
      <vt:lpstr>Homeless solution</vt:lpstr>
      <vt:lpstr>How can I help?</vt:lpstr>
      <vt:lpstr>Homeless-helps</vt:lpstr>
      <vt:lpstr>CHART</vt:lpstr>
      <vt:lpstr>recommendation</vt:lpstr>
      <vt:lpstr>Summary</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HOMELESS</dc:title>
  <dc:creator>Mihaela Geanina Oneamoise (2232227)</dc:creator>
  <cp:lastModifiedBy>Mihaela Geanina</cp:lastModifiedBy>
  <cp:revision>9</cp:revision>
  <dcterms:created xsi:type="dcterms:W3CDTF">2024-01-03T19:45:26Z</dcterms:created>
  <dcterms:modified xsi:type="dcterms:W3CDTF">2024-01-12T10:36:59Z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