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9"/>
  </p:notesMasterIdLst>
  <p:sldIdLst>
    <p:sldId id="256" r:id="rId3"/>
    <p:sldId id="264" r:id="rId4"/>
    <p:sldId id="265" r:id="rId5"/>
    <p:sldId id="266" r:id="rId6"/>
    <p:sldId id="267" r:id="rId7"/>
    <p:sldId id="268" r:id="rId8"/>
    <p:sldId id="269" r:id="rId9"/>
    <p:sldId id="270" r:id="rId10"/>
    <p:sldId id="271" r:id="rId11"/>
    <p:sldId id="272" r:id="rId12"/>
    <p:sldId id="273" r:id="rId13"/>
    <p:sldId id="275" r:id="rId14"/>
    <p:sldId id="276" r:id="rId15"/>
    <p:sldId id="277" r:id="rId16"/>
    <p:sldId id="274" r:id="rId17"/>
    <p:sldId id="289"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0" autoAdjust="0"/>
    <p:restoredTop sz="94599"/>
  </p:normalViewPr>
  <p:slideViewPr>
    <p:cSldViewPr>
      <p:cViewPr varScale="1">
        <p:scale>
          <a:sx n="95" d="100"/>
          <a:sy n="95" d="100"/>
        </p:scale>
        <p:origin x="1608" y="1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0A0B3E-7E51-4F31-B757-C6D1E6624A0D}" type="datetimeFigureOut">
              <a:rPr lang="en-GB" smtClean="0"/>
              <a:t>28/03/2021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D56C16-6DAD-4639-AB48-CA4A4E6B26EA}" type="slidenum">
              <a:rPr lang="en-GB" smtClean="0"/>
              <a:t>‹#›</a:t>
            </a:fld>
            <a:endParaRPr lang="en-GB"/>
          </a:p>
        </p:txBody>
      </p:sp>
    </p:spTree>
    <p:extLst>
      <p:ext uri="{BB962C8B-B14F-4D97-AF65-F5344CB8AC3E}">
        <p14:creationId xmlns:p14="http://schemas.microsoft.com/office/powerpoint/2010/main" val="3019846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D56C16-6DAD-4639-AB48-CA4A4E6B26EA}" type="slidenum">
              <a:rPr lang="en-GB" smtClean="0"/>
              <a:t>1</a:t>
            </a:fld>
            <a:endParaRPr lang="en-GB"/>
          </a:p>
        </p:txBody>
      </p:sp>
    </p:spTree>
    <p:extLst>
      <p:ext uri="{BB962C8B-B14F-4D97-AF65-F5344CB8AC3E}">
        <p14:creationId xmlns:p14="http://schemas.microsoft.com/office/powerpoint/2010/main" val="1552254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8F5BF28F-AD1E-49F1-8A00-2D961B4C0B56}" type="datetimeFigureOut">
              <a:rPr lang="en-GB"/>
              <a:pPr>
                <a:defRPr/>
              </a:pPr>
              <a:t>28/03/2021</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325CEAE-229B-49D6-BE43-1A21C1D2413F}" type="slidenum">
              <a:rPr lang="en-GB"/>
              <a:pPr>
                <a:defRPr/>
              </a:pPr>
              <a:t>‹#›</a:t>
            </a:fld>
            <a:endParaRPr lang="en-GB"/>
          </a:p>
        </p:txBody>
      </p:sp>
    </p:spTree>
    <p:extLst>
      <p:ext uri="{BB962C8B-B14F-4D97-AF65-F5344CB8AC3E}">
        <p14:creationId xmlns:p14="http://schemas.microsoft.com/office/powerpoint/2010/main" val="197098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7076875-EEA1-4144-8DCE-7CAE93481DDC}" type="datetimeFigureOut">
              <a:rPr lang="en-GB"/>
              <a:pPr>
                <a:defRPr/>
              </a:pPr>
              <a:t>28/03/2021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5BB61E1-D031-4C89-8B34-C4698E893B9C}" type="slidenum">
              <a:rPr lang="en-GB"/>
              <a:pPr>
                <a:defRPr/>
              </a:pPr>
              <a:t>‹#›</a:t>
            </a:fld>
            <a:endParaRPr lang="en-GB"/>
          </a:p>
        </p:txBody>
      </p:sp>
    </p:spTree>
    <p:extLst>
      <p:ext uri="{BB962C8B-B14F-4D97-AF65-F5344CB8AC3E}">
        <p14:creationId xmlns:p14="http://schemas.microsoft.com/office/powerpoint/2010/main" val="4119954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42120AC2-6F7D-47FA-BDA7-A2CEEA4B86D9}" type="datetimeFigureOut">
              <a:rPr lang="en-GB"/>
              <a:pPr>
                <a:defRPr/>
              </a:pPr>
              <a:t>28/03/2021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419B1E74-D8B1-439B-97AF-B7D6477E5C1C}" type="slidenum">
              <a:rPr lang="en-GB"/>
              <a:pPr>
                <a:defRPr/>
              </a:pPr>
              <a:t>‹#›</a:t>
            </a:fld>
            <a:endParaRPr lang="en-GB" dirty="0"/>
          </a:p>
        </p:txBody>
      </p:sp>
    </p:spTree>
    <p:extLst>
      <p:ext uri="{BB962C8B-B14F-4D97-AF65-F5344CB8AC3E}">
        <p14:creationId xmlns:p14="http://schemas.microsoft.com/office/powerpoint/2010/main" val="2769854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0F615E0-4FA8-420F-9139-4531ED4BE9D9}" type="datetimeFigureOut">
              <a:rPr lang="en-GB"/>
              <a:pPr>
                <a:defRPr/>
              </a:pPr>
              <a:t>28/03/2021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1CB0839-29C7-402C-8B1C-ED6AEDF92D60}" type="slidenum">
              <a:rPr lang="en-GB"/>
              <a:pPr>
                <a:defRPr/>
              </a:pPr>
              <a:t>‹#›</a:t>
            </a:fld>
            <a:endParaRPr lang="en-GB" dirty="0"/>
          </a:p>
        </p:txBody>
      </p:sp>
    </p:spTree>
    <p:extLst>
      <p:ext uri="{BB962C8B-B14F-4D97-AF65-F5344CB8AC3E}">
        <p14:creationId xmlns:p14="http://schemas.microsoft.com/office/powerpoint/2010/main" val="2580790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9FA850C-2A35-4725-9A5C-BDF38420544A}" type="datetimeFigureOut">
              <a:rPr lang="en-GB"/>
              <a:pPr>
                <a:defRPr/>
              </a:pPr>
              <a:t>28/03/2021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ED7E72D6-7E5F-4A8C-8116-8DA0C4167B34}" type="slidenum">
              <a:rPr lang="en-GB"/>
              <a:pPr>
                <a:defRPr/>
              </a:pPr>
              <a:t>‹#›</a:t>
            </a:fld>
            <a:endParaRPr lang="en-GB" dirty="0"/>
          </a:p>
        </p:txBody>
      </p:sp>
    </p:spTree>
    <p:extLst>
      <p:ext uri="{BB962C8B-B14F-4D97-AF65-F5344CB8AC3E}">
        <p14:creationId xmlns:p14="http://schemas.microsoft.com/office/powerpoint/2010/main" val="3540506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E8E57B6D-774B-42B5-AE26-659F67BB2F06}" type="datetimeFigureOut">
              <a:rPr lang="en-GB"/>
              <a:pPr>
                <a:defRPr/>
              </a:pPr>
              <a:t>28/03/2021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5D385043-4704-40C3-95C2-54245A146C17}" type="slidenum">
              <a:rPr lang="en-GB"/>
              <a:pPr>
                <a:defRPr/>
              </a:pPr>
              <a:t>‹#›</a:t>
            </a:fld>
            <a:endParaRPr lang="en-GB" dirty="0"/>
          </a:p>
        </p:txBody>
      </p:sp>
    </p:spTree>
    <p:extLst>
      <p:ext uri="{BB962C8B-B14F-4D97-AF65-F5344CB8AC3E}">
        <p14:creationId xmlns:p14="http://schemas.microsoft.com/office/powerpoint/2010/main" val="3155009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3047E6A-A717-45F7-8457-D47937270B5D}" type="datetimeFigureOut">
              <a:rPr lang="en-GB"/>
              <a:pPr>
                <a:defRPr/>
              </a:pPr>
              <a:t>28/03/2021</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E47619AA-52EF-4CD5-9DFD-727F107A0C0F}" type="slidenum">
              <a:rPr lang="en-GB"/>
              <a:pPr>
                <a:defRPr/>
              </a:pPr>
              <a:t>‹#›</a:t>
            </a:fld>
            <a:endParaRPr lang="en-GB" dirty="0"/>
          </a:p>
        </p:txBody>
      </p:sp>
    </p:spTree>
    <p:extLst>
      <p:ext uri="{BB962C8B-B14F-4D97-AF65-F5344CB8AC3E}">
        <p14:creationId xmlns:p14="http://schemas.microsoft.com/office/powerpoint/2010/main" val="613634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1857291-CED6-460F-AEC4-F90D913590C5}" type="datetimeFigureOut">
              <a:rPr lang="en-GB"/>
              <a:pPr>
                <a:defRPr/>
              </a:pPr>
              <a:t>28/03/2021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F4963C7B-6022-42B6-A72A-13F836300EA3}" type="slidenum">
              <a:rPr lang="en-GB"/>
              <a:pPr>
                <a:defRPr/>
              </a:pPr>
              <a:t>‹#›</a:t>
            </a:fld>
            <a:endParaRPr lang="en-GB" dirty="0"/>
          </a:p>
        </p:txBody>
      </p:sp>
    </p:spTree>
    <p:extLst>
      <p:ext uri="{BB962C8B-B14F-4D97-AF65-F5344CB8AC3E}">
        <p14:creationId xmlns:p14="http://schemas.microsoft.com/office/powerpoint/2010/main" val="2928435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24E561A-C3C0-4AEC-9E2A-B2CB3607A080}" type="datetimeFigureOut">
              <a:rPr lang="en-GB"/>
              <a:pPr>
                <a:defRPr/>
              </a:pPr>
              <a:t>28/03/2021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7463805-D024-410A-9B62-668285555C6A}" type="slidenum">
              <a:rPr lang="en-GB"/>
              <a:pPr>
                <a:defRPr/>
              </a:pPr>
              <a:t>‹#›</a:t>
            </a:fld>
            <a:endParaRPr lang="en-GB" dirty="0"/>
          </a:p>
        </p:txBody>
      </p:sp>
    </p:spTree>
    <p:extLst>
      <p:ext uri="{BB962C8B-B14F-4D97-AF65-F5344CB8AC3E}">
        <p14:creationId xmlns:p14="http://schemas.microsoft.com/office/powerpoint/2010/main" val="509012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475B7A0-F987-4835-A6BD-3CC3B49ED08F}" type="datetimeFigureOut">
              <a:rPr lang="en-GB"/>
              <a:pPr>
                <a:defRPr/>
              </a:pPr>
              <a:t>28/03/2021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819890B-E9E2-499F-A8DC-3F5DCED9CB20}" type="slidenum">
              <a:rPr lang="en-GB"/>
              <a:pPr>
                <a:defRPr/>
              </a:pPr>
              <a:t>‹#›</a:t>
            </a:fld>
            <a:endParaRPr lang="en-GB" dirty="0"/>
          </a:p>
        </p:txBody>
      </p:sp>
    </p:spTree>
    <p:extLst>
      <p:ext uri="{BB962C8B-B14F-4D97-AF65-F5344CB8AC3E}">
        <p14:creationId xmlns:p14="http://schemas.microsoft.com/office/powerpoint/2010/main" val="2128535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0DDBCC0-743B-4D99-ADAF-49C61111FDBB}" type="datetimeFigureOut">
              <a:rPr lang="en-GB"/>
              <a:pPr>
                <a:defRPr/>
              </a:pPr>
              <a:t>28/03/2021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7B1655CD-C487-4B7E-A42A-11CF157AF06A}" type="slidenum">
              <a:rPr lang="en-GB"/>
              <a:pPr>
                <a:defRPr/>
              </a:pPr>
              <a:t>‹#›</a:t>
            </a:fld>
            <a:endParaRPr lang="en-GB" dirty="0"/>
          </a:p>
        </p:txBody>
      </p:sp>
    </p:spTree>
    <p:extLst>
      <p:ext uri="{BB962C8B-B14F-4D97-AF65-F5344CB8AC3E}">
        <p14:creationId xmlns:p14="http://schemas.microsoft.com/office/powerpoint/2010/main" val="12482418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3F0279-4E4C-4BB2-980F-9FEE1B04FEB6}"/>
              </a:ext>
            </a:extLst>
          </p:cNvPr>
          <p:cNvSpPr>
            <a:spLocks noGrp="1"/>
          </p:cNvSpPr>
          <p:nvPr>
            <p:ph type="dt" sz="half" idx="10"/>
          </p:nvPr>
        </p:nvSpPr>
        <p:spPr>
          <a:xfrm>
            <a:off x="395288" y="6524625"/>
            <a:ext cx="971550" cy="219075"/>
          </a:xfrm>
        </p:spPr>
        <p:txBody>
          <a:bodyPr/>
          <a:lstStyle>
            <a:lvl1pPr>
              <a:defRPr/>
            </a:lvl1pPr>
          </a:lstStyle>
          <a:p>
            <a:pPr>
              <a:defRPr/>
            </a:pPr>
            <a:fld id="{DA569721-F93D-4A9C-AA09-71B5E4ADA540}" type="datetime1">
              <a:rPr lang="en-GB" altLang="en-US"/>
              <a:pPr>
                <a:defRPr/>
              </a:pPr>
              <a:t>28/03/2021</a:t>
            </a:fld>
            <a:endParaRPr lang="en-GB" altLang="en-US"/>
          </a:p>
        </p:txBody>
      </p:sp>
      <p:sp>
        <p:nvSpPr>
          <p:cNvPr id="5" name="Footer Placeholder 4">
            <a:extLst>
              <a:ext uri="{FF2B5EF4-FFF2-40B4-BE49-F238E27FC236}">
                <a16:creationId xmlns:a16="http://schemas.microsoft.com/office/drawing/2014/main" id="{63CEAB11-0193-4D2A-A531-B541DE2CB52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6C32C359-EEDB-4ED6-BE0D-3BF9EDDEA6B6}"/>
              </a:ext>
            </a:extLst>
          </p:cNvPr>
          <p:cNvSpPr>
            <a:spLocks noGrp="1"/>
          </p:cNvSpPr>
          <p:nvPr>
            <p:ph type="sldNum" sz="quarter" idx="12"/>
          </p:nvPr>
        </p:nvSpPr>
        <p:spPr/>
        <p:txBody>
          <a:bodyPr/>
          <a:lstStyle>
            <a:lvl1pPr>
              <a:defRPr/>
            </a:lvl1pPr>
          </a:lstStyle>
          <a:p>
            <a:fld id="{83845AAF-652A-4E03-B5B1-D2F221B8A996}" type="slidenum">
              <a:rPr lang="en-GB" altLang="en-US"/>
              <a:pPr/>
              <a:t>‹#›</a:t>
            </a:fld>
            <a:endParaRPr lang="en-GB" altLang="en-US"/>
          </a:p>
        </p:txBody>
      </p:sp>
    </p:spTree>
    <p:extLst>
      <p:ext uri="{BB962C8B-B14F-4D97-AF65-F5344CB8AC3E}">
        <p14:creationId xmlns:p14="http://schemas.microsoft.com/office/powerpoint/2010/main" val="1572844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319124-0FC0-42DE-957E-ABDD95CA35B8}"/>
              </a:ext>
            </a:extLst>
          </p:cNvPr>
          <p:cNvSpPr>
            <a:spLocks noGrp="1"/>
          </p:cNvSpPr>
          <p:nvPr>
            <p:ph type="dt" sz="half" idx="10"/>
          </p:nvPr>
        </p:nvSpPr>
        <p:spPr/>
        <p:txBody>
          <a:bodyPr/>
          <a:lstStyle>
            <a:lvl1pPr>
              <a:defRPr/>
            </a:lvl1pPr>
          </a:lstStyle>
          <a:p>
            <a:pPr>
              <a:defRPr/>
            </a:pPr>
            <a:fld id="{F8B12291-102A-4261-ADE6-922B31463F4A}" type="datetime1">
              <a:rPr lang="en-GB" altLang="en-US"/>
              <a:pPr>
                <a:defRPr/>
              </a:pPr>
              <a:t>28/03/2021</a:t>
            </a:fld>
            <a:endParaRPr lang="en-GB" altLang="en-US"/>
          </a:p>
        </p:txBody>
      </p:sp>
      <p:sp>
        <p:nvSpPr>
          <p:cNvPr id="5" name="Footer Placeholder 4">
            <a:extLst>
              <a:ext uri="{FF2B5EF4-FFF2-40B4-BE49-F238E27FC236}">
                <a16:creationId xmlns:a16="http://schemas.microsoft.com/office/drawing/2014/main" id="{516405A2-C959-4EB6-865C-5444F347BA0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3CD29CD-D5B9-43D4-BD36-843DFB5BF74D}"/>
              </a:ext>
            </a:extLst>
          </p:cNvPr>
          <p:cNvSpPr>
            <a:spLocks noGrp="1"/>
          </p:cNvSpPr>
          <p:nvPr>
            <p:ph type="sldNum" sz="quarter" idx="12"/>
          </p:nvPr>
        </p:nvSpPr>
        <p:spPr/>
        <p:txBody>
          <a:bodyPr/>
          <a:lstStyle>
            <a:lvl1pPr>
              <a:defRPr/>
            </a:lvl1pPr>
          </a:lstStyle>
          <a:p>
            <a:fld id="{3192429D-719E-47A1-9CC6-A3CE1911F2EF}" type="slidenum">
              <a:rPr lang="en-GB" altLang="en-US"/>
              <a:pPr/>
              <a:t>‹#›</a:t>
            </a:fld>
            <a:endParaRPr lang="en-GB" altLang="en-US"/>
          </a:p>
        </p:txBody>
      </p:sp>
    </p:spTree>
    <p:extLst>
      <p:ext uri="{BB962C8B-B14F-4D97-AF65-F5344CB8AC3E}">
        <p14:creationId xmlns:p14="http://schemas.microsoft.com/office/powerpoint/2010/main" val="1664596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3590D0A0-5BDB-48A5-BF4A-16E08CE52C45}" type="datetime1">
              <a:rPr lang="en-GB" altLang="en-US"/>
              <a:pPr>
                <a:defRPr/>
              </a:pPr>
              <a:t>28/03/2021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A3D60A97-3E01-4BCE-8632-9773CC0E49A6}" type="slidenum">
              <a:rPr lang="en-GB" altLang="en-US"/>
              <a:pPr/>
              <a:t>‹#›</a:t>
            </a:fld>
            <a:endParaRPr lang="en-GB" altLang="en-US"/>
          </a:p>
        </p:txBody>
      </p:sp>
    </p:spTree>
    <p:extLst>
      <p:ext uri="{BB962C8B-B14F-4D97-AF65-F5344CB8AC3E}">
        <p14:creationId xmlns:p14="http://schemas.microsoft.com/office/powerpoint/2010/main" val="3263142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AF06BC9-43F6-488E-B148-75EF5D5E7428}" type="datetime1">
              <a:rPr lang="en-GB" altLang="en-US"/>
              <a:pPr>
                <a:defRPr/>
              </a:pPr>
              <a:t>28/03/2021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7A79D7D-D7CC-4D70-A138-69A712D5AFD5}" type="slidenum">
              <a:rPr lang="en-GB" altLang="en-US"/>
              <a:pPr/>
              <a:t>‹#›</a:t>
            </a:fld>
            <a:endParaRPr lang="en-GB" altLang="en-US"/>
          </a:p>
        </p:txBody>
      </p:sp>
    </p:spTree>
    <p:extLst>
      <p:ext uri="{BB962C8B-B14F-4D97-AF65-F5344CB8AC3E}">
        <p14:creationId xmlns:p14="http://schemas.microsoft.com/office/powerpoint/2010/main" val="2396331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278D3506-1F11-470E-B7AF-1F7DF66DBFE5}" type="datetime1">
              <a:rPr lang="en-GB" altLang="en-US"/>
              <a:pPr>
                <a:defRPr/>
              </a:pPr>
              <a:t>28/03/2021</a:t>
            </a:fld>
            <a:endParaRPr lang="en-GB" altLang="en-US"/>
          </a:p>
        </p:txBody>
      </p:sp>
      <p:sp>
        <p:nvSpPr>
          <p:cNvPr id="8"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3524EAB6-A63B-49B0-B7DF-1829A129DF4E}" type="slidenum">
              <a:rPr lang="en-GB" altLang="en-US"/>
              <a:pPr/>
              <a:t>‹#›</a:t>
            </a:fld>
            <a:endParaRPr lang="en-GB" altLang="en-US"/>
          </a:p>
        </p:txBody>
      </p:sp>
    </p:spTree>
    <p:extLst>
      <p:ext uri="{BB962C8B-B14F-4D97-AF65-F5344CB8AC3E}">
        <p14:creationId xmlns:p14="http://schemas.microsoft.com/office/powerpoint/2010/main" val="304184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6D022434-4AEB-4C6F-9139-AF398C534246}" type="datetime1">
              <a:rPr lang="en-GB" altLang="en-US"/>
              <a:pPr>
                <a:defRPr/>
              </a:pPr>
              <a:t>28/03/2021</a:t>
            </a:fld>
            <a:endParaRPr lang="en-GB" altLang="en-US"/>
          </a:p>
        </p:txBody>
      </p:sp>
      <p:sp>
        <p:nvSpPr>
          <p:cNvPr id="4"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1CB18E9-1F16-4192-ADE4-418121386F97}" type="slidenum">
              <a:rPr lang="en-GB" altLang="en-US"/>
              <a:pPr/>
              <a:t>‹#›</a:t>
            </a:fld>
            <a:endParaRPr lang="en-GB" altLang="en-US"/>
          </a:p>
        </p:txBody>
      </p:sp>
    </p:spTree>
    <p:extLst>
      <p:ext uri="{BB962C8B-B14F-4D97-AF65-F5344CB8AC3E}">
        <p14:creationId xmlns:p14="http://schemas.microsoft.com/office/powerpoint/2010/main" val="2685885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70482984-227D-452D-A86B-3DE0CCA4E039}" type="datetime1">
              <a:rPr lang="en-GB" altLang="en-US"/>
              <a:pPr>
                <a:defRPr/>
              </a:pPr>
              <a:t>28/03/2021</a:t>
            </a:fld>
            <a:endParaRPr lang="en-GB" altLang="en-US"/>
          </a:p>
        </p:txBody>
      </p:sp>
      <p:sp>
        <p:nvSpPr>
          <p:cNvPr id="3"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60A96E16-A388-4192-90D3-592A6F8A4862}" type="slidenum">
              <a:rPr lang="en-GB" altLang="en-US"/>
              <a:pPr/>
              <a:t>‹#›</a:t>
            </a:fld>
            <a:endParaRPr lang="en-GB" altLang="en-US"/>
          </a:p>
        </p:txBody>
      </p:sp>
    </p:spTree>
    <p:extLst>
      <p:ext uri="{BB962C8B-B14F-4D97-AF65-F5344CB8AC3E}">
        <p14:creationId xmlns:p14="http://schemas.microsoft.com/office/powerpoint/2010/main" val="31985566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8B2EC82-1FDA-49FE-A6AC-8F232CC4667E}" type="datetime1">
              <a:rPr lang="en-GB" altLang="en-US"/>
              <a:pPr>
                <a:defRPr/>
              </a:pPr>
              <a:t>28/03/2021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4E086CC4-60A0-4D93-A9B9-F3E2646584D6}" type="slidenum">
              <a:rPr lang="en-GB" altLang="en-US"/>
              <a:pPr/>
              <a:t>‹#›</a:t>
            </a:fld>
            <a:endParaRPr lang="en-GB" altLang="en-US"/>
          </a:p>
        </p:txBody>
      </p:sp>
    </p:spTree>
    <p:extLst>
      <p:ext uri="{BB962C8B-B14F-4D97-AF65-F5344CB8AC3E}">
        <p14:creationId xmlns:p14="http://schemas.microsoft.com/office/powerpoint/2010/main" val="18339909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5DFDFEA8-865B-42CB-9A91-93F8BFA87807}" type="datetime1">
              <a:rPr lang="en-GB" altLang="en-US"/>
              <a:pPr>
                <a:defRPr/>
              </a:pPr>
              <a:t>28/03/2021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FEAF4A50-D2F0-4218-8AB5-A51560FCDD15}" type="slidenum">
              <a:rPr lang="en-GB" altLang="en-US"/>
              <a:pPr/>
              <a:t>‹#›</a:t>
            </a:fld>
            <a:endParaRPr lang="en-GB" altLang="en-US"/>
          </a:p>
        </p:txBody>
      </p:sp>
    </p:spTree>
    <p:extLst>
      <p:ext uri="{BB962C8B-B14F-4D97-AF65-F5344CB8AC3E}">
        <p14:creationId xmlns:p14="http://schemas.microsoft.com/office/powerpoint/2010/main" val="589116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F92D489-DA9E-457F-BC7E-4F50532945B8}" type="datetime1">
              <a:rPr lang="en-GB" altLang="en-US"/>
              <a:pPr>
                <a:defRPr/>
              </a:pPr>
              <a:t>28/03/2021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21A0C02-CC89-4103-8D03-BCE6687F93D9}" type="slidenum">
              <a:rPr lang="en-GB" altLang="en-US"/>
              <a:pPr/>
              <a:t>‹#›</a:t>
            </a:fld>
            <a:endParaRPr lang="en-GB" altLang="en-US"/>
          </a:p>
        </p:txBody>
      </p:sp>
    </p:spTree>
    <p:extLst>
      <p:ext uri="{BB962C8B-B14F-4D97-AF65-F5344CB8AC3E}">
        <p14:creationId xmlns:p14="http://schemas.microsoft.com/office/powerpoint/2010/main" val="33827165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A7991817-FF5C-4FA6-A634-E7C56B7287E5}" type="datetime1">
              <a:rPr lang="en-GB" altLang="en-US"/>
              <a:pPr>
                <a:defRPr/>
              </a:pPr>
              <a:t>28/03/2021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9901E461-1DD0-4DF4-A636-3D9338756DF0}" type="slidenum">
              <a:rPr lang="en-GB" altLang="en-US"/>
              <a:pPr/>
              <a:t>‹#›</a:t>
            </a:fld>
            <a:endParaRPr lang="en-GB" altLang="en-US"/>
          </a:p>
        </p:txBody>
      </p:sp>
    </p:spTree>
    <p:extLst>
      <p:ext uri="{BB962C8B-B14F-4D97-AF65-F5344CB8AC3E}">
        <p14:creationId xmlns:p14="http://schemas.microsoft.com/office/powerpoint/2010/main" val="146708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n-lt"/>
                <a:cs typeface="+mn-cs"/>
              </a:defRPr>
            </a:lvl1pPr>
          </a:lstStyle>
          <a:p>
            <a:pPr>
              <a:defRPr/>
            </a:pPr>
            <a:fld id="{0E033CD6-4A19-44F1-9070-CCAC16D670D5}" type="datetimeFigureOut">
              <a:rPr lang="en-GB"/>
              <a:pPr>
                <a:defRPr/>
              </a:pPr>
              <a:t>28/03/2021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n-lt"/>
                <a:cs typeface="+mn-cs"/>
              </a:defRPr>
            </a:lvl1pPr>
          </a:lstStyle>
          <a:p>
            <a:pPr>
              <a:defRPr/>
            </a:pPr>
            <a:fld id="{34C2319A-AC50-4E18-8628-CF6BE16E8F54}" type="slidenum">
              <a:rPr lang="en-GB"/>
              <a:pPr>
                <a:defRPr/>
              </a:pPr>
              <a:t>‹#›</a:t>
            </a:fld>
            <a:endParaRPr lang="en-GB" dirty="0"/>
          </a:p>
        </p:txBody>
      </p:sp>
    </p:spTree>
    <p:extLst>
      <p:ext uri="{BB962C8B-B14F-4D97-AF65-F5344CB8AC3E}">
        <p14:creationId xmlns:p14="http://schemas.microsoft.com/office/powerpoint/2010/main" val="41567193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0BB7D34-0DEC-4D58-BF3E-29A1943B1BD0}" type="datetime1">
              <a:rPr lang="en-GB" altLang="en-US"/>
              <a:pPr>
                <a:defRPr/>
              </a:pPr>
              <a:t>28/03/2021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698BF39-75B2-4F43-9B25-178AFB07CAC9}" type="slidenum">
              <a:rPr lang="en-GB" altLang="en-US"/>
              <a:pPr/>
              <a:t>‹#›</a:t>
            </a:fld>
            <a:endParaRPr lang="en-GB" altLang="en-US"/>
          </a:p>
        </p:txBody>
      </p:sp>
    </p:spTree>
    <p:extLst>
      <p:ext uri="{BB962C8B-B14F-4D97-AF65-F5344CB8AC3E}">
        <p14:creationId xmlns:p14="http://schemas.microsoft.com/office/powerpoint/2010/main" val="5735657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045915"/>
            <a:ext cx="7772400" cy="1470025"/>
          </a:xfrm>
        </p:spPr>
        <p:txBody>
          <a:bodyPr/>
          <a:lstStyle/>
          <a:p>
            <a:r>
              <a:rPr lang="en-GB" dirty="0"/>
              <a:t>The Key Elements of a good  Business Plan</a:t>
            </a:r>
          </a:p>
        </p:txBody>
      </p:sp>
    </p:spTree>
    <p:extLst>
      <p:ext uri="{BB962C8B-B14F-4D97-AF65-F5344CB8AC3E}">
        <p14:creationId xmlns:p14="http://schemas.microsoft.com/office/powerpoint/2010/main" val="4195047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A8AB9-05BA-4CF9-8BA1-FC206DFB5B22}"/>
              </a:ext>
            </a:extLst>
          </p:cNvPr>
          <p:cNvSpPr>
            <a:spLocks noGrp="1"/>
          </p:cNvSpPr>
          <p:nvPr>
            <p:ph type="title"/>
          </p:nvPr>
        </p:nvSpPr>
        <p:spPr>
          <a:xfrm>
            <a:off x="0" y="260648"/>
            <a:ext cx="8686800" cy="692696"/>
          </a:xfrm>
        </p:spPr>
        <p:txBody>
          <a:bodyPr/>
          <a:lstStyle/>
          <a:p>
            <a:br>
              <a:rPr lang="en-GB" sz="3200" dirty="0"/>
            </a:br>
            <a:r>
              <a:rPr lang="en-GB" sz="3200" dirty="0"/>
              <a:t>The Key Elements of a Business Plan</a:t>
            </a:r>
            <a:br>
              <a:rPr lang="en-GB" dirty="0"/>
            </a:br>
            <a:endParaRPr lang="en-GB" dirty="0"/>
          </a:p>
        </p:txBody>
      </p:sp>
      <p:sp>
        <p:nvSpPr>
          <p:cNvPr id="3" name="Content Placeholder 2">
            <a:extLst>
              <a:ext uri="{FF2B5EF4-FFF2-40B4-BE49-F238E27FC236}">
                <a16:creationId xmlns:a16="http://schemas.microsoft.com/office/drawing/2014/main" id="{5C080877-640E-4BB5-A110-D49707ABDE40}"/>
              </a:ext>
            </a:extLst>
          </p:cNvPr>
          <p:cNvSpPr>
            <a:spLocks noGrp="1"/>
          </p:cNvSpPr>
          <p:nvPr>
            <p:ph idx="1"/>
          </p:nvPr>
        </p:nvSpPr>
        <p:spPr>
          <a:xfrm>
            <a:off x="107504" y="1088740"/>
            <a:ext cx="9036496" cy="4680520"/>
          </a:xfrm>
        </p:spPr>
        <p:txBody>
          <a:bodyPr/>
          <a:lstStyle/>
          <a:p>
            <a:r>
              <a:rPr lang="en-GB" sz="2000" dirty="0"/>
              <a:t>Executive Summary</a:t>
            </a:r>
          </a:p>
          <a:p>
            <a:r>
              <a:rPr lang="en-GB" sz="2000" dirty="0"/>
              <a:t>Company Profile</a:t>
            </a:r>
          </a:p>
          <a:p>
            <a:r>
              <a:rPr lang="en-GB" sz="2000" dirty="0"/>
              <a:t>Market Analysis</a:t>
            </a:r>
          </a:p>
          <a:p>
            <a:r>
              <a:rPr lang="en-GB" sz="2000" dirty="0"/>
              <a:t>Customer Profiles</a:t>
            </a:r>
          </a:p>
          <a:p>
            <a:r>
              <a:rPr lang="en-GB" sz="2000" dirty="0"/>
              <a:t>Business analysis using Porters Five forces, PESTLE analysis, SWOT, etc. </a:t>
            </a:r>
          </a:p>
          <a:p>
            <a:r>
              <a:rPr lang="en-GB" sz="2000" dirty="0"/>
              <a:t>Competitor Profile and Competitor intelligence Mapping.</a:t>
            </a:r>
          </a:p>
          <a:p>
            <a:r>
              <a:rPr lang="en-GB" sz="2000" dirty="0"/>
              <a:t>Marketing and Sales Strategies</a:t>
            </a:r>
          </a:p>
          <a:p>
            <a:r>
              <a:rPr lang="en-GB" sz="2000" dirty="0"/>
              <a:t>Organizational Structure and Management</a:t>
            </a:r>
          </a:p>
          <a:p>
            <a:r>
              <a:rPr lang="en-GB" sz="2000" dirty="0"/>
              <a:t>Products and Services.</a:t>
            </a:r>
          </a:p>
          <a:p>
            <a:r>
              <a:rPr lang="en-GB" sz="2000" dirty="0"/>
              <a:t>Financial plan and funding requirements.</a:t>
            </a:r>
          </a:p>
          <a:p>
            <a:r>
              <a:rPr lang="en-GB" sz="2000" dirty="0"/>
              <a:t>Legal and compliance issues</a:t>
            </a:r>
          </a:p>
          <a:p>
            <a:r>
              <a:rPr lang="en-GB" sz="2000" dirty="0"/>
              <a:t>Questions? </a:t>
            </a:r>
          </a:p>
          <a:p>
            <a:endParaRPr lang="en-GB" sz="2000" dirty="0"/>
          </a:p>
          <a:p>
            <a:endParaRPr lang="en-GB" sz="2000" dirty="0"/>
          </a:p>
        </p:txBody>
      </p:sp>
    </p:spTree>
    <p:extLst>
      <p:ext uri="{BB962C8B-B14F-4D97-AF65-F5344CB8AC3E}">
        <p14:creationId xmlns:p14="http://schemas.microsoft.com/office/powerpoint/2010/main" val="3822486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618E-C63A-44E1-826F-C46295469EF7}"/>
              </a:ext>
            </a:extLst>
          </p:cNvPr>
          <p:cNvSpPr>
            <a:spLocks noGrp="1"/>
          </p:cNvSpPr>
          <p:nvPr>
            <p:ph type="title"/>
          </p:nvPr>
        </p:nvSpPr>
        <p:spPr>
          <a:xfrm>
            <a:off x="109700" y="692696"/>
            <a:ext cx="8856984" cy="980728"/>
          </a:xfrm>
        </p:spPr>
        <p:txBody>
          <a:bodyPr/>
          <a:lstStyle/>
          <a:p>
            <a:r>
              <a:rPr lang="en-GB" dirty="0"/>
              <a:t>Elements of the plan should address the following.</a:t>
            </a:r>
          </a:p>
        </p:txBody>
      </p:sp>
      <p:sp>
        <p:nvSpPr>
          <p:cNvPr id="3" name="Content Placeholder 2">
            <a:extLst>
              <a:ext uri="{FF2B5EF4-FFF2-40B4-BE49-F238E27FC236}">
                <a16:creationId xmlns:a16="http://schemas.microsoft.com/office/drawing/2014/main" id="{DDB7CE44-73FD-46F1-A88D-3A21F920D0FC}"/>
              </a:ext>
            </a:extLst>
          </p:cNvPr>
          <p:cNvSpPr>
            <a:spLocks noGrp="1"/>
          </p:cNvSpPr>
          <p:nvPr>
            <p:ph idx="1"/>
          </p:nvPr>
        </p:nvSpPr>
        <p:spPr>
          <a:xfrm>
            <a:off x="179512" y="1916832"/>
            <a:ext cx="8784976" cy="4464497"/>
          </a:xfrm>
        </p:spPr>
        <p:txBody>
          <a:bodyPr/>
          <a:lstStyle/>
          <a:p>
            <a:r>
              <a:rPr lang="en-GB" sz="2500" dirty="0"/>
              <a:t>What the future financial performance may look like.</a:t>
            </a:r>
          </a:p>
          <a:p>
            <a:r>
              <a:rPr lang="en-GB" sz="2500" dirty="0"/>
              <a:t>What is the economic situation of the owners of the business and present investors?</a:t>
            </a:r>
          </a:p>
          <a:p>
            <a:r>
              <a:rPr lang="en-GB" sz="2500" dirty="0"/>
              <a:t>What are the various risks that can affect the business and how will the owners overcome them?</a:t>
            </a:r>
          </a:p>
          <a:p>
            <a:r>
              <a:rPr lang="en-GB" sz="2500" dirty="0"/>
              <a:t>What are the market trends, competitor behaviour and customer requirements and how will your business prioritise and provide the customer requirements?</a:t>
            </a:r>
          </a:p>
        </p:txBody>
      </p:sp>
    </p:spTree>
    <p:extLst>
      <p:ext uri="{BB962C8B-B14F-4D97-AF65-F5344CB8AC3E}">
        <p14:creationId xmlns:p14="http://schemas.microsoft.com/office/powerpoint/2010/main" val="1973874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E8ECB-A2E3-4385-8615-A7927541BD24}"/>
              </a:ext>
            </a:extLst>
          </p:cNvPr>
          <p:cNvSpPr>
            <a:spLocks noGrp="1"/>
          </p:cNvSpPr>
          <p:nvPr>
            <p:ph type="title"/>
          </p:nvPr>
        </p:nvSpPr>
        <p:spPr/>
        <p:txBody>
          <a:bodyPr/>
          <a:lstStyle/>
          <a:p>
            <a:r>
              <a:rPr lang="en-GB" dirty="0"/>
              <a:t>Company Profile</a:t>
            </a:r>
          </a:p>
        </p:txBody>
      </p:sp>
      <p:sp>
        <p:nvSpPr>
          <p:cNvPr id="3" name="Content Placeholder 2">
            <a:extLst>
              <a:ext uri="{FF2B5EF4-FFF2-40B4-BE49-F238E27FC236}">
                <a16:creationId xmlns:a16="http://schemas.microsoft.com/office/drawing/2014/main" id="{D33B5E70-FAC5-439D-9060-6BC80B09AA5D}"/>
              </a:ext>
            </a:extLst>
          </p:cNvPr>
          <p:cNvSpPr>
            <a:spLocks noGrp="1"/>
          </p:cNvSpPr>
          <p:nvPr>
            <p:ph idx="1"/>
          </p:nvPr>
        </p:nvSpPr>
        <p:spPr/>
        <p:txBody>
          <a:bodyPr/>
          <a:lstStyle/>
          <a:p>
            <a:r>
              <a:rPr lang="en-GB" dirty="0"/>
              <a:t>This should describe amongst other things the following: Company overview and history, vision and mission statement, key resources and potential availability, business location and production facilities, products and services, key customer and the issue the business is expected to resolve, market to serve, etc. </a:t>
            </a:r>
          </a:p>
        </p:txBody>
      </p:sp>
    </p:spTree>
    <p:extLst>
      <p:ext uri="{BB962C8B-B14F-4D97-AF65-F5344CB8AC3E}">
        <p14:creationId xmlns:p14="http://schemas.microsoft.com/office/powerpoint/2010/main" val="3049550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6B40C-1BEE-44AC-9ED5-CA1B394B90A4}"/>
              </a:ext>
            </a:extLst>
          </p:cNvPr>
          <p:cNvSpPr>
            <a:spLocks noGrp="1"/>
          </p:cNvSpPr>
          <p:nvPr>
            <p:ph type="title"/>
          </p:nvPr>
        </p:nvSpPr>
        <p:spPr/>
        <p:txBody>
          <a:bodyPr/>
          <a:lstStyle/>
          <a:p>
            <a:r>
              <a:rPr lang="en-GB" dirty="0"/>
              <a:t>Market Analysis</a:t>
            </a:r>
          </a:p>
        </p:txBody>
      </p:sp>
      <p:sp>
        <p:nvSpPr>
          <p:cNvPr id="3" name="Content Placeholder 2">
            <a:extLst>
              <a:ext uri="{FF2B5EF4-FFF2-40B4-BE49-F238E27FC236}">
                <a16:creationId xmlns:a16="http://schemas.microsoft.com/office/drawing/2014/main" id="{9F2A70C0-F17A-4EB0-ADF2-AE1D6B379540}"/>
              </a:ext>
            </a:extLst>
          </p:cNvPr>
          <p:cNvSpPr>
            <a:spLocks noGrp="1"/>
          </p:cNvSpPr>
          <p:nvPr>
            <p:ph idx="1"/>
          </p:nvPr>
        </p:nvSpPr>
        <p:spPr/>
        <p:txBody>
          <a:bodyPr/>
          <a:lstStyle/>
          <a:p>
            <a:r>
              <a:rPr lang="en-GB" dirty="0"/>
              <a:t>Define clearly the Market the business is going to serve, the size and needs of this market. </a:t>
            </a:r>
          </a:p>
          <a:p>
            <a:r>
              <a:rPr lang="en-GB" dirty="0"/>
              <a:t>Competitor analysis, their potential influence, strengths and weaknesses, threats, products or services, marketing strategies, pricing plans, etc. </a:t>
            </a:r>
          </a:p>
        </p:txBody>
      </p:sp>
    </p:spTree>
    <p:extLst>
      <p:ext uri="{BB962C8B-B14F-4D97-AF65-F5344CB8AC3E}">
        <p14:creationId xmlns:p14="http://schemas.microsoft.com/office/powerpoint/2010/main" val="529162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F4AF1-128B-4C90-B8E8-BECC894ED3F4}"/>
              </a:ext>
            </a:extLst>
          </p:cNvPr>
          <p:cNvSpPr>
            <a:spLocks noGrp="1"/>
          </p:cNvSpPr>
          <p:nvPr>
            <p:ph type="title"/>
          </p:nvPr>
        </p:nvSpPr>
        <p:spPr>
          <a:xfrm>
            <a:off x="457200" y="274638"/>
            <a:ext cx="8229600" cy="562074"/>
          </a:xfrm>
        </p:spPr>
        <p:txBody>
          <a:bodyPr/>
          <a:lstStyle/>
          <a:p>
            <a:r>
              <a:rPr lang="en-GB" dirty="0"/>
              <a:t>Customer profiles.</a:t>
            </a:r>
          </a:p>
        </p:txBody>
      </p:sp>
      <p:sp>
        <p:nvSpPr>
          <p:cNvPr id="3" name="Content Placeholder 2">
            <a:extLst>
              <a:ext uri="{FF2B5EF4-FFF2-40B4-BE49-F238E27FC236}">
                <a16:creationId xmlns:a16="http://schemas.microsoft.com/office/drawing/2014/main" id="{8C503ADC-E1CE-4318-81E1-C79137D7C0A4}"/>
              </a:ext>
            </a:extLst>
          </p:cNvPr>
          <p:cNvSpPr>
            <a:spLocks noGrp="1"/>
          </p:cNvSpPr>
          <p:nvPr>
            <p:ph idx="1"/>
          </p:nvPr>
        </p:nvSpPr>
        <p:spPr>
          <a:xfrm>
            <a:off x="457200" y="836712"/>
            <a:ext cx="8229600" cy="4680521"/>
          </a:xfrm>
        </p:spPr>
        <p:txBody>
          <a:bodyPr/>
          <a:lstStyle/>
          <a:p>
            <a:r>
              <a:rPr lang="en-GB" sz="3000" dirty="0"/>
              <a:t>This is some form of a summary of the customer and should include things like their demographic details (age, gender, education, occupation, race, ), job profile, responsibilities, needs, challenges, hobbies, etc. </a:t>
            </a:r>
          </a:p>
          <a:p>
            <a:r>
              <a:rPr lang="en-GB" sz="3000" dirty="0"/>
              <a:t>Description of the problem they may be solving by using your product may be essential, whether they will be willing to recommend your product, etc</a:t>
            </a:r>
          </a:p>
        </p:txBody>
      </p:sp>
    </p:spTree>
    <p:extLst>
      <p:ext uri="{BB962C8B-B14F-4D97-AF65-F5344CB8AC3E}">
        <p14:creationId xmlns:p14="http://schemas.microsoft.com/office/powerpoint/2010/main" val="4265798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96ED6-9E74-45A7-8576-2C6B68056526}"/>
              </a:ext>
            </a:extLst>
          </p:cNvPr>
          <p:cNvSpPr>
            <a:spLocks noGrp="1"/>
          </p:cNvSpPr>
          <p:nvPr>
            <p:ph type="title"/>
          </p:nvPr>
        </p:nvSpPr>
        <p:spPr>
          <a:xfrm>
            <a:off x="457200" y="116632"/>
            <a:ext cx="8229600" cy="864096"/>
          </a:xfrm>
        </p:spPr>
        <p:txBody>
          <a:bodyPr/>
          <a:lstStyle/>
          <a:p>
            <a:r>
              <a:rPr lang="en-GB" dirty="0"/>
              <a:t>Competitor Profiles</a:t>
            </a:r>
          </a:p>
        </p:txBody>
      </p:sp>
      <p:sp>
        <p:nvSpPr>
          <p:cNvPr id="3" name="Content Placeholder 2">
            <a:extLst>
              <a:ext uri="{FF2B5EF4-FFF2-40B4-BE49-F238E27FC236}">
                <a16:creationId xmlns:a16="http://schemas.microsoft.com/office/drawing/2014/main" id="{69836394-606D-453C-9D15-D4D9FCC201F5}"/>
              </a:ext>
            </a:extLst>
          </p:cNvPr>
          <p:cNvSpPr>
            <a:spLocks noGrp="1"/>
          </p:cNvSpPr>
          <p:nvPr>
            <p:ph idx="1"/>
          </p:nvPr>
        </p:nvSpPr>
        <p:spPr>
          <a:xfrm>
            <a:off x="35496" y="980728"/>
            <a:ext cx="8928992" cy="4536505"/>
          </a:xfrm>
        </p:spPr>
        <p:txBody>
          <a:bodyPr/>
          <a:lstStyle/>
          <a:p>
            <a:r>
              <a:rPr lang="en-GB" dirty="0"/>
              <a:t>This involves all the details you have gathered about your competitors/competition. </a:t>
            </a:r>
          </a:p>
          <a:p>
            <a:r>
              <a:rPr lang="en-GB" dirty="0"/>
              <a:t>Market share, sales numbers, business strategies, key sources of raw materials and suppliers, etc.</a:t>
            </a:r>
          </a:p>
          <a:p>
            <a:r>
              <a:rPr lang="en-GB" dirty="0"/>
              <a:t>All this information should be used to build a competitor analysis data which should specify the weaknesses of their business strategy, product, etc. </a:t>
            </a:r>
          </a:p>
          <a:p>
            <a:pPr marL="0" indent="0">
              <a:buNone/>
            </a:pPr>
            <a:endParaRPr lang="en-GB" dirty="0"/>
          </a:p>
        </p:txBody>
      </p:sp>
    </p:spTree>
    <p:extLst>
      <p:ext uri="{BB962C8B-B14F-4D97-AF65-F5344CB8AC3E}">
        <p14:creationId xmlns:p14="http://schemas.microsoft.com/office/powerpoint/2010/main" val="205647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CB0AB-C72E-4319-AC2B-EC16BEB5C22B}"/>
              </a:ext>
            </a:extLst>
          </p:cNvPr>
          <p:cNvSpPr>
            <a:spLocks noGrp="1"/>
          </p:cNvSpPr>
          <p:nvPr>
            <p:ph type="title"/>
          </p:nvPr>
        </p:nvSpPr>
        <p:spPr/>
        <p:txBody>
          <a:bodyPr/>
          <a:lstStyle/>
          <a:p>
            <a:r>
              <a:rPr lang="en-GB" dirty="0"/>
              <a:t>Marketing Strategies. </a:t>
            </a:r>
          </a:p>
        </p:txBody>
      </p:sp>
      <p:sp>
        <p:nvSpPr>
          <p:cNvPr id="3" name="Content Placeholder 2">
            <a:extLst>
              <a:ext uri="{FF2B5EF4-FFF2-40B4-BE49-F238E27FC236}">
                <a16:creationId xmlns:a16="http://schemas.microsoft.com/office/drawing/2014/main" id="{E972DE41-F771-4E16-9E8A-4BA7329DCFD2}"/>
              </a:ext>
            </a:extLst>
          </p:cNvPr>
          <p:cNvSpPr>
            <a:spLocks noGrp="1"/>
          </p:cNvSpPr>
          <p:nvPr>
            <p:ph idx="1"/>
          </p:nvPr>
        </p:nvSpPr>
        <p:spPr>
          <a:xfrm>
            <a:off x="457200" y="1340768"/>
            <a:ext cx="8229600" cy="4176465"/>
          </a:xfrm>
        </p:spPr>
        <p:txBody>
          <a:bodyPr/>
          <a:lstStyle/>
          <a:p>
            <a:r>
              <a:rPr lang="en-GB" dirty="0"/>
              <a:t>How do you plan to market and sell your product?</a:t>
            </a:r>
          </a:p>
          <a:p>
            <a:r>
              <a:rPr lang="en-GB" dirty="0"/>
              <a:t>What is your market, what are your target customers, your marketing or communication channels, marketing goals, marketing budgets, resources etc?</a:t>
            </a:r>
          </a:p>
          <a:p>
            <a:r>
              <a:rPr lang="en-GB" dirty="0"/>
              <a:t>What are your sales targets, sales tools, resources etc.</a:t>
            </a:r>
          </a:p>
        </p:txBody>
      </p:sp>
    </p:spTree>
    <p:extLst>
      <p:ext uri="{BB962C8B-B14F-4D97-AF65-F5344CB8AC3E}">
        <p14:creationId xmlns:p14="http://schemas.microsoft.com/office/powerpoint/2010/main" val="4202640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49393-34D8-49FF-B6B7-16FB8FCA62F2}"/>
              </a:ext>
            </a:extLst>
          </p:cNvPr>
          <p:cNvSpPr>
            <a:spLocks noGrp="1"/>
          </p:cNvSpPr>
          <p:nvPr>
            <p:ph type="title"/>
          </p:nvPr>
        </p:nvSpPr>
        <p:spPr>
          <a:xfrm>
            <a:off x="457200" y="188640"/>
            <a:ext cx="8229600" cy="720080"/>
          </a:xfrm>
        </p:spPr>
        <p:txBody>
          <a:bodyPr/>
          <a:lstStyle/>
          <a:p>
            <a:r>
              <a:rPr lang="en-GB" dirty="0"/>
              <a:t>Organisational Structure.</a:t>
            </a:r>
          </a:p>
        </p:txBody>
      </p:sp>
      <p:sp>
        <p:nvSpPr>
          <p:cNvPr id="3" name="Content Placeholder 2">
            <a:extLst>
              <a:ext uri="{FF2B5EF4-FFF2-40B4-BE49-F238E27FC236}">
                <a16:creationId xmlns:a16="http://schemas.microsoft.com/office/drawing/2014/main" id="{3E3DB154-DD0E-4E85-8751-4D497B0DBB10}"/>
              </a:ext>
            </a:extLst>
          </p:cNvPr>
          <p:cNvSpPr>
            <a:spLocks noGrp="1"/>
          </p:cNvSpPr>
          <p:nvPr>
            <p:ph idx="1"/>
          </p:nvPr>
        </p:nvSpPr>
        <p:spPr>
          <a:xfrm>
            <a:off x="107504" y="908720"/>
            <a:ext cx="9036496" cy="4608513"/>
          </a:xfrm>
        </p:spPr>
        <p:txBody>
          <a:bodyPr/>
          <a:lstStyle/>
          <a:p>
            <a:r>
              <a:rPr lang="en-GB" dirty="0"/>
              <a:t>Who are the key personnel and how are you going to recruit or organise them to achieve the organisations goals and objectives?</a:t>
            </a:r>
          </a:p>
          <a:p>
            <a:r>
              <a:rPr lang="en-GB" dirty="0"/>
              <a:t>Use an organisational chart if possible to present your team, their roles and responsibilities, etc. </a:t>
            </a:r>
          </a:p>
          <a:p>
            <a:r>
              <a:rPr lang="en-GB" dirty="0"/>
              <a:t>Show a clear hierarchy and explain how different departments will function including the different communication channels.  </a:t>
            </a:r>
          </a:p>
        </p:txBody>
      </p:sp>
    </p:spTree>
    <p:extLst>
      <p:ext uri="{BB962C8B-B14F-4D97-AF65-F5344CB8AC3E}">
        <p14:creationId xmlns:p14="http://schemas.microsoft.com/office/powerpoint/2010/main" val="1004385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CD68B-D81A-4C3A-BF05-DD1BDC05C995}"/>
              </a:ext>
            </a:extLst>
          </p:cNvPr>
          <p:cNvSpPr>
            <a:spLocks noGrp="1"/>
          </p:cNvSpPr>
          <p:nvPr>
            <p:ph type="title"/>
          </p:nvPr>
        </p:nvSpPr>
        <p:spPr>
          <a:xfrm>
            <a:off x="457200" y="116632"/>
            <a:ext cx="8229600" cy="792088"/>
          </a:xfrm>
        </p:spPr>
        <p:txBody>
          <a:bodyPr/>
          <a:lstStyle/>
          <a:p>
            <a:r>
              <a:rPr lang="en-GB" dirty="0"/>
              <a:t>Products and Services.</a:t>
            </a:r>
          </a:p>
        </p:txBody>
      </p:sp>
      <p:sp>
        <p:nvSpPr>
          <p:cNvPr id="3" name="Content Placeholder 2">
            <a:extLst>
              <a:ext uri="{FF2B5EF4-FFF2-40B4-BE49-F238E27FC236}">
                <a16:creationId xmlns:a16="http://schemas.microsoft.com/office/drawing/2014/main" id="{82E987D3-42FF-4457-BD37-56B898887269}"/>
              </a:ext>
            </a:extLst>
          </p:cNvPr>
          <p:cNvSpPr>
            <a:spLocks noGrp="1"/>
          </p:cNvSpPr>
          <p:nvPr>
            <p:ph idx="1"/>
          </p:nvPr>
        </p:nvSpPr>
        <p:spPr>
          <a:xfrm>
            <a:off x="107504" y="836712"/>
            <a:ext cx="8928992" cy="4896544"/>
          </a:xfrm>
        </p:spPr>
        <p:txBody>
          <a:bodyPr/>
          <a:lstStyle/>
          <a:p>
            <a:r>
              <a:rPr lang="en-GB" sz="3000" dirty="0"/>
              <a:t>What are your products and services and how are they going to benefit the customer? How are they different from what is currently in the market?</a:t>
            </a:r>
          </a:p>
          <a:p>
            <a:r>
              <a:rPr lang="en-GB" sz="3000" dirty="0"/>
              <a:t>How will they be produced and designed. If there are any unique features that adds value other than shareholder value or might be interesting to other stakeholders (e.g. sustainable resources used), try to explain that to the audience. </a:t>
            </a:r>
          </a:p>
        </p:txBody>
      </p:sp>
    </p:spTree>
    <p:extLst>
      <p:ext uri="{BB962C8B-B14F-4D97-AF65-F5344CB8AC3E}">
        <p14:creationId xmlns:p14="http://schemas.microsoft.com/office/powerpoint/2010/main" val="3952396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50A7E-D2FE-4F8F-8F7F-9B0A908809AE}"/>
              </a:ext>
            </a:extLst>
          </p:cNvPr>
          <p:cNvSpPr>
            <a:spLocks noGrp="1"/>
          </p:cNvSpPr>
          <p:nvPr>
            <p:ph type="title"/>
          </p:nvPr>
        </p:nvSpPr>
        <p:spPr/>
        <p:txBody>
          <a:bodyPr/>
          <a:lstStyle/>
          <a:p>
            <a:r>
              <a:rPr lang="en-GB" dirty="0"/>
              <a:t>Financial Plan/Milestones</a:t>
            </a:r>
          </a:p>
        </p:txBody>
      </p:sp>
      <p:sp>
        <p:nvSpPr>
          <p:cNvPr id="3" name="Content Placeholder 2">
            <a:extLst>
              <a:ext uri="{FF2B5EF4-FFF2-40B4-BE49-F238E27FC236}">
                <a16:creationId xmlns:a16="http://schemas.microsoft.com/office/drawing/2014/main" id="{45E21836-F764-42BE-942D-C6223D9A2A26}"/>
              </a:ext>
            </a:extLst>
          </p:cNvPr>
          <p:cNvSpPr>
            <a:spLocks noGrp="1"/>
          </p:cNvSpPr>
          <p:nvPr>
            <p:ph idx="1"/>
          </p:nvPr>
        </p:nvSpPr>
        <p:spPr/>
        <p:txBody>
          <a:bodyPr/>
          <a:lstStyle/>
          <a:p>
            <a:r>
              <a:rPr lang="en-GB" dirty="0"/>
              <a:t>This section is very important to the investors. </a:t>
            </a:r>
          </a:p>
          <a:p>
            <a:r>
              <a:rPr lang="en-GB" dirty="0"/>
              <a:t>Provide both historical and current projections of cash flow, profit and loss and balance sheet information. </a:t>
            </a:r>
          </a:p>
          <a:p>
            <a:r>
              <a:rPr lang="en-GB" dirty="0"/>
              <a:t>Also include funding requirements and potential returns and share percentages. </a:t>
            </a:r>
          </a:p>
        </p:txBody>
      </p:sp>
    </p:spTree>
    <p:extLst>
      <p:ext uri="{BB962C8B-B14F-4D97-AF65-F5344CB8AC3E}">
        <p14:creationId xmlns:p14="http://schemas.microsoft.com/office/powerpoint/2010/main" val="1749397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A5959-BE5E-48FE-8403-F0476A122273}"/>
              </a:ext>
            </a:extLst>
          </p:cNvPr>
          <p:cNvSpPr>
            <a:spLocks noGrp="1"/>
          </p:cNvSpPr>
          <p:nvPr>
            <p:ph type="title"/>
          </p:nvPr>
        </p:nvSpPr>
        <p:spPr>
          <a:xfrm>
            <a:off x="457200" y="116632"/>
            <a:ext cx="8229600" cy="792088"/>
          </a:xfrm>
        </p:spPr>
        <p:txBody>
          <a:bodyPr/>
          <a:lstStyle/>
          <a:p>
            <a:r>
              <a:rPr lang="en-GB" dirty="0"/>
              <a:t>Financial Plan/Milestones</a:t>
            </a:r>
          </a:p>
        </p:txBody>
      </p:sp>
      <p:sp>
        <p:nvSpPr>
          <p:cNvPr id="3" name="Content Placeholder 2">
            <a:extLst>
              <a:ext uri="{FF2B5EF4-FFF2-40B4-BE49-F238E27FC236}">
                <a16:creationId xmlns:a16="http://schemas.microsoft.com/office/drawing/2014/main" id="{8014687C-0C96-4462-929A-CB54803BFA1A}"/>
              </a:ext>
            </a:extLst>
          </p:cNvPr>
          <p:cNvSpPr>
            <a:spLocks noGrp="1"/>
          </p:cNvSpPr>
          <p:nvPr>
            <p:ph idx="1"/>
          </p:nvPr>
        </p:nvSpPr>
        <p:spPr>
          <a:xfrm>
            <a:off x="107504" y="908720"/>
            <a:ext cx="9036496" cy="4608513"/>
          </a:xfrm>
        </p:spPr>
        <p:txBody>
          <a:bodyPr/>
          <a:lstStyle/>
          <a:p>
            <a:pPr eaLnBrk="1" hangingPunct="1">
              <a:lnSpc>
                <a:spcPct val="80000"/>
              </a:lnSpc>
            </a:pPr>
            <a:r>
              <a:rPr lang="en-US" altLang="en-US" dirty="0"/>
              <a:t>Provide a projection of your revenue and expenses over the next 3-5 years</a:t>
            </a:r>
          </a:p>
          <a:p>
            <a:pPr lvl="1" eaLnBrk="1" hangingPunct="1">
              <a:lnSpc>
                <a:spcPct val="80000"/>
              </a:lnSpc>
            </a:pPr>
            <a:r>
              <a:rPr lang="en-US" altLang="en-US" sz="3200" dirty="0"/>
              <a:t>How do you make money?</a:t>
            </a:r>
          </a:p>
          <a:p>
            <a:pPr lvl="1" eaLnBrk="1" hangingPunct="1">
              <a:lnSpc>
                <a:spcPct val="80000"/>
              </a:lnSpc>
            </a:pPr>
            <a:r>
              <a:rPr lang="en-US" altLang="en-US" sz="3200" dirty="0"/>
              <a:t>How much money do you make each year, for the next 3 years?</a:t>
            </a:r>
          </a:p>
          <a:p>
            <a:pPr lvl="1" eaLnBrk="1" hangingPunct="1">
              <a:lnSpc>
                <a:spcPct val="80000"/>
              </a:lnSpc>
            </a:pPr>
            <a:r>
              <a:rPr lang="en-US" altLang="en-US" sz="3200" dirty="0"/>
              <a:t>What are your expenses over the next 3 years?</a:t>
            </a:r>
          </a:p>
          <a:p>
            <a:pPr lvl="2" eaLnBrk="1" hangingPunct="1">
              <a:lnSpc>
                <a:spcPct val="80000"/>
              </a:lnSpc>
            </a:pPr>
            <a:r>
              <a:rPr lang="en-US" altLang="en-US" sz="3200" dirty="0"/>
              <a:t>E.g., Development, Marketing/Sales, Staff/Salaries, Office Space, Legal, Inventory, etc.</a:t>
            </a:r>
          </a:p>
          <a:p>
            <a:endParaRPr lang="en-GB" dirty="0"/>
          </a:p>
        </p:txBody>
      </p:sp>
    </p:spTree>
    <p:extLst>
      <p:ext uri="{BB962C8B-B14F-4D97-AF65-F5344CB8AC3E}">
        <p14:creationId xmlns:p14="http://schemas.microsoft.com/office/powerpoint/2010/main" val="3466481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854C9-DF15-4B62-B865-DE8F8580EB2C}"/>
              </a:ext>
            </a:extLst>
          </p:cNvPr>
          <p:cNvSpPr>
            <a:spLocks noGrp="1"/>
          </p:cNvSpPr>
          <p:nvPr>
            <p:ph type="title"/>
          </p:nvPr>
        </p:nvSpPr>
        <p:spPr>
          <a:xfrm>
            <a:off x="457200" y="116632"/>
            <a:ext cx="8229600" cy="720080"/>
          </a:xfrm>
        </p:spPr>
        <p:txBody>
          <a:bodyPr/>
          <a:lstStyle/>
          <a:p>
            <a:r>
              <a:rPr lang="en-GB" dirty="0"/>
              <a:t>Financial Plan/Milestones</a:t>
            </a:r>
          </a:p>
        </p:txBody>
      </p:sp>
      <p:sp>
        <p:nvSpPr>
          <p:cNvPr id="3" name="Content Placeholder 2">
            <a:extLst>
              <a:ext uri="{FF2B5EF4-FFF2-40B4-BE49-F238E27FC236}">
                <a16:creationId xmlns:a16="http://schemas.microsoft.com/office/drawing/2014/main" id="{2AD16C4A-ECFC-4DD5-A1AE-2E104C18A965}"/>
              </a:ext>
            </a:extLst>
          </p:cNvPr>
          <p:cNvSpPr>
            <a:spLocks noGrp="1"/>
          </p:cNvSpPr>
          <p:nvPr>
            <p:ph idx="1"/>
          </p:nvPr>
        </p:nvSpPr>
        <p:spPr>
          <a:xfrm>
            <a:off x="107504" y="836712"/>
            <a:ext cx="8856984" cy="4680521"/>
          </a:xfrm>
        </p:spPr>
        <p:txBody>
          <a:bodyPr/>
          <a:lstStyle/>
          <a:p>
            <a:pPr lvl="1" eaLnBrk="1" hangingPunct="1">
              <a:lnSpc>
                <a:spcPct val="80000"/>
              </a:lnSpc>
            </a:pPr>
            <a:r>
              <a:rPr lang="en-US" altLang="en-US" sz="3200" dirty="0"/>
              <a:t>When will your business turn a profit? </a:t>
            </a:r>
          </a:p>
          <a:p>
            <a:pPr lvl="2" eaLnBrk="1" hangingPunct="1">
              <a:lnSpc>
                <a:spcPct val="80000"/>
              </a:lnSpc>
            </a:pPr>
            <a:r>
              <a:rPr lang="en-US" altLang="en-US" sz="3200" dirty="0"/>
              <a:t>When does your revenue exceed expenses?</a:t>
            </a:r>
          </a:p>
          <a:p>
            <a:pPr lvl="1" eaLnBrk="1" hangingPunct="1">
              <a:lnSpc>
                <a:spcPct val="80000"/>
              </a:lnSpc>
            </a:pPr>
            <a:r>
              <a:rPr lang="en-US" altLang="en-US" sz="3200" dirty="0"/>
              <a:t>When does your competitive advantage take effect? When does it end?</a:t>
            </a:r>
          </a:p>
          <a:p>
            <a:pPr lvl="1" eaLnBrk="1" hangingPunct="1">
              <a:lnSpc>
                <a:spcPct val="80000"/>
              </a:lnSpc>
            </a:pPr>
            <a:r>
              <a:rPr lang="en-US" altLang="en-US" sz="3200" dirty="0"/>
              <a:t>How much revenue will you earn in year 3? In year 4? In year 5?</a:t>
            </a:r>
          </a:p>
          <a:p>
            <a:pPr lvl="1" eaLnBrk="1" hangingPunct="1">
              <a:lnSpc>
                <a:spcPct val="80000"/>
              </a:lnSpc>
            </a:pPr>
            <a:r>
              <a:rPr lang="en-US" altLang="en-US" sz="3200" dirty="0"/>
              <a:t>When will you complete hiring employees?</a:t>
            </a:r>
          </a:p>
          <a:p>
            <a:pPr lvl="1" eaLnBrk="1" hangingPunct="1">
              <a:lnSpc>
                <a:spcPct val="80000"/>
              </a:lnSpc>
            </a:pPr>
            <a:r>
              <a:rPr lang="en-US" altLang="en-US" sz="3200" dirty="0"/>
              <a:t>When will you need to raise more money to grow your business?</a:t>
            </a:r>
          </a:p>
          <a:p>
            <a:endParaRPr lang="en-GB" dirty="0"/>
          </a:p>
        </p:txBody>
      </p:sp>
    </p:spTree>
    <p:extLst>
      <p:ext uri="{BB962C8B-B14F-4D97-AF65-F5344CB8AC3E}">
        <p14:creationId xmlns:p14="http://schemas.microsoft.com/office/powerpoint/2010/main" val="3149722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D5B46-6E54-4FA7-AAD7-844DB442A254}"/>
              </a:ext>
            </a:extLst>
          </p:cNvPr>
          <p:cNvSpPr>
            <a:spLocks noGrp="1"/>
          </p:cNvSpPr>
          <p:nvPr>
            <p:ph type="title"/>
          </p:nvPr>
        </p:nvSpPr>
        <p:spPr/>
        <p:txBody>
          <a:bodyPr/>
          <a:lstStyle/>
          <a:p>
            <a:r>
              <a:rPr lang="en-GB" dirty="0"/>
              <a:t>Legal and Compliance</a:t>
            </a:r>
          </a:p>
        </p:txBody>
      </p:sp>
      <p:sp>
        <p:nvSpPr>
          <p:cNvPr id="3" name="Content Placeholder 2">
            <a:extLst>
              <a:ext uri="{FF2B5EF4-FFF2-40B4-BE49-F238E27FC236}">
                <a16:creationId xmlns:a16="http://schemas.microsoft.com/office/drawing/2014/main" id="{AA0A7D14-68E8-41BA-BFC2-460E85626E0D}"/>
              </a:ext>
            </a:extLst>
          </p:cNvPr>
          <p:cNvSpPr>
            <a:spLocks noGrp="1"/>
          </p:cNvSpPr>
          <p:nvPr>
            <p:ph idx="1"/>
          </p:nvPr>
        </p:nvSpPr>
        <p:spPr/>
        <p:txBody>
          <a:bodyPr/>
          <a:lstStyle/>
          <a:p>
            <a:r>
              <a:rPr lang="en-GB" dirty="0"/>
              <a:t>What are the key legal and compliance issues that can affect your business?</a:t>
            </a:r>
          </a:p>
          <a:p>
            <a:r>
              <a:rPr lang="en-GB" dirty="0"/>
              <a:t>How will you ensure that your business is compliant?</a:t>
            </a:r>
          </a:p>
        </p:txBody>
      </p:sp>
    </p:spTree>
    <p:extLst>
      <p:ext uri="{BB962C8B-B14F-4D97-AF65-F5344CB8AC3E}">
        <p14:creationId xmlns:p14="http://schemas.microsoft.com/office/powerpoint/2010/main" val="4191534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CE342-41D6-4545-A19D-9B042B82F8FB}"/>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14302883-D9C9-431E-A698-F30B99258BF7}"/>
              </a:ext>
            </a:extLst>
          </p:cNvPr>
          <p:cNvSpPr>
            <a:spLocks noGrp="1"/>
          </p:cNvSpPr>
          <p:nvPr>
            <p:ph idx="1"/>
          </p:nvPr>
        </p:nvSpPr>
        <p:spPr/>
        <p:txBody>
          <a:bodyPr/>
          <a:lstStyle/>
          <a:p>
            <a:r>
              <a:rPr lang="en-GB" sz="4000" dirty="0"/>
              <a:t>Give the audience the opportunity to ask questions and be prepared to answer them.</a:t>
            </a:r>
          </a:p>
          <a:p>
            <a:r>
              <a:rPr lang="en-GB" sz="4000" dirty="0"/>
              <a:t>Be polite and honest to all investors and you should feel free to say no when necessary.  </a:t>
            </a:r>
          </a:p>
        </p:txBody>
      </p:sp>
    </p:spTree>
    <p:extLst>
      <p:ext uri="{BB962C8B-B14F-4D97-AF65-F5344CB8AC3E}">
        <p14:creationId xmlns:p14="http://schemas.microsoft.com/office/powerpoint/2010/main" val="793963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68313" y="188913"/>
            <a:ext cx="8229600" cy="1944687"/>
          </a:xfrm>
        </p:spPr>
        <p:txBody>
          <a:bodyPr/>
          <a:lstStyle/>
          <a:p>
            <a:r>
              <a:rPr lang="en-GB" altLang="en-US" dirty="0">
                <a:solidFill>
                  <a:srgbClr val="92D050"/>
                </a:solidFill>
              </a:rPr>
              <a:t>Thank you! </a:t>
            </a:r>
          </a:p>
        </p:txBody>
      </p:sp>
      <p:sp>
        <p:nvSpPr>
          <p:cNvPr id="24579" name="Content Placeholder 2"/>
          <p:cNvSpPr>
            <a:spLocks noGrp="1"/>
          </p:cNvSpPr>
          <p:nvPr>
            <p:ph idx="1"/>
          </p:nvPr>
        </p:nvSpPr>
        <p:spPr>
          <a:xfrm>
            <a:off x="323850" y="1484313"/>
            <a:ext cx="8229600" cy="4032250"/>
          </a:xfrm>
        </p:spPr>
        <p:txBody>
          <a:bodyPr/>
          <a:lstStyle/>
          <a:p>
            <a:pPr marL="0" indent="0" algn="ctr">
              <a:buFont typeface="Arial" pitchFamily="34" charset="0"/>
              <a:buNone/>
            </a:pPr>
            <a:endParaRPr lang="en-US" altLang="en-US" dirty="0"/>
          </a:p>
          <a:p>
            <a:pPr marL="0" indent="0" algn="ctr">
              <a:buNone/>
            </a:pPr>
            <a:endParaRPr lang="en-US" altLang="en-US" dirty="0"/>
          </a:p>
          <a:p>
            <a:pPr marL="0" indent="0" algn="ctr">
              <a:buFont typeface="Arial" pitchFamily="34" charset="0"/>
              <a:buNone/>
            </a:pPr>
            <a:endParaRPr lang="en-US" altLang="en-US" dirty="0"/>
          </a:p>
          <a:p>
            <a:pPr marL="0" indent="0" algn="ctr">
              <a:buFont typeface="Arial" pitchFamily="34" charset="0"/>
              <a:buNone/>
            </a:pPr>
            <a:r>
              <a:rPr lang="en-US" altLang="en-US" sz="4000" dirty="0">
                <a:solidFill>
                  <a:srgbClr val="FF0000"/>
                </a:solidFill>
              </a:rPr>
              <a:t>Any Question? </a:t>
            </a:r>
          </a:p>
        </p:txBody>
      </p:sp>
      <p:sp>
        <p:nvSpPr>
          <p:cNvPr id="4" name="Date Placeholder 3">
            <a:extLst>
              <a:ext uri="{FF2B5EF4-FFF2-40B4-BE49-F238E27FC236}">
                <a16:creationId xmlns:a16="http://schemas.microsoft.com/office/drawing/2014/main" id="{85CBE143-3E7F-4D04-924B-CDD50CB376B2}"/>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9BD9932-A557-429D-8E76-A17DC0EA07FA}"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28/03/2021</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3095</TotalTime>
  <Words>821</Words>
  <Application>Microsoft Macintosh PowerPoint</Application>
  <PresentationFormat>On-screen Show (4:3)</PresentationFormat>
  <Paragraphs>72</Paragraphs>
  <Slides>16</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Arial</vt:lpstr>
      <vt:lpstr>Calibri</vt:lpstr>
      <vt:lpstr>Myriad Pro</vt:lpstr>
      <vt:lpstr>SftWP July 15</vt:lpstr>
      <vt:lpstr>20140311PresentationUWTSDTemplate</vt:lpstr>
      <vt:lpstr>The Key Elements of a good  Business Plan</vt:lpstr>
      <vt:lpstr> The Key Elements of a Business Plan </vt:lpstr>
      <vt:lpstr>Elements of the plan should address the following.</vt:lpstr>
      <vt:lpstr>Company Profile</vt:lpstr>
      <vt:lpstr>Market Analysis</vt:lpstr>
      <vt:lpstr>Customer profiles.</vt:lpstr>
      <vt:lpstr>Competitor Profiles</vt:lpstr>
      <vt:lpstr>Marketing Strategies. </vt:lpstr>
      <vt:lpstr>Organisational Structure.</vt:lpstr>
      <vt:lpstr>Products and Services.</vt:lpstr>
      <vt:lpstr>Financial Plan/Milestones</vt:lpstr>
      <vt:lpstr>Financial Plan/Milestones</vt:lpstr>
      <vt:lpstr>Financial Plan/Milestones</vt:lpstr>
      <vt:lpstr>Legal and Compliance</vt:lpstr>
      <vt:lpstr>Questions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Afzal Munna</cp:lastModifiedBy>
  <cp:revision>30</cp:revision>
  <dcterms:created xsi:type="dcterms:W3CDTF">2015-10-27T10:51:31Z</dcterms:created>
  <dcterms:modified xsi:type="dcterms:W3CDTF">2021-03-28T22:15:02Z</dcterms:modified>
</cp:coreProperties>
</file>