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7"/>
  </p:notesMasterIdLst>
  <p:handoutMasterIdLst>
    <p:handoutMasterId r:id="rId68"/>
  </p:handoutMasterIdLst>
  <p:sldIdLst>
    <p:sldId id="258" r:id="rId5"/>
    <p:sldId id="614" r:id="rId6"/>
    <p:sldId id="445" r:id="rId7"/>
    <p:sldId id="279" r:id="rId8"/>
    <p:sldId id="281" r:id="rId9"/>
    <p:sldId id="283" r:id="rId10"/>
    <p:sldId id="289" r:id="rId11"/>
    <p:sldId id="290" r:id="rId12"/>
    <p:sldId id="288" r:id="rId13"/>
    <p:sldId id="293" r:id="rId14"/>
    <p:sldId id="550" r:id="rId15"/>
    <p:sldId id="300" r:id="rId16"/>
    <p:sldId id="331" r:id="rId17"/>
    <p:sldId id="299" r:id="rId18"/>
    <p:sldId id="604" r:id="rId19"/>
    <p:sldId id="295" r:id="rId20"/>
    <p:sldId id="327" r:id="rId21"/>
    <p:sldId id="273" r:id="rId22"/>
    <p:sldId id="291" r:id="rId23"/>
    <p:sldId id="310" r:id="rId24"/>
    <p:sldId id="308" r:id="rId25"/>
    <p:sldId id="613" r:id="rId26"/>
    <p:sldId id="309" r:id="rId27"/>
    <p:sldId id="311" r:id="rId28"/>
    <p:sldId id="312" r:id="rId29"/>
    <p:sldId id="307" r:id="rId30"/>
    <p:sldId id="292" r:id="rId31"/>
    <p:sldId id="301" r:id="rId32"/>
    <p:sldId id="303" r:id="rId33"/>
    <p:sldId id="304" r:id="rId34"/>
    <p:sldId id="305" r:id="rId35"/>
    <p:sldId id="306" r:id="rId36"/>
    <p:sldId id="603" r:id="rId37"/>
    <p:sldId id="286" r:id="rId38"/>
    <p:sldId id="294" r:id="rId39"/>
    <p:sldId id="298" r:id="rId40"/>
    <p:sldId id="328" r:id="rId41"/>
    <p:sldId id="285" r:id="rId42"/>
    <p:sldId id="506" r:id="rId43"/>
    <p:sldId id="608" r:id="rId44"/>
    <p:sldId id="609" r:id="rId45"/>
    <p:sldId id="610" r:id="rId46"/>
    <p:sldId id="612" r:id="rId47"/>
    <p:sldId id="282" r:id="rId48"/>
    <p:sldId id="321" r:id="rId49"/>
    <p:sldId id="322" r:id="rId50"/>
    <p:sldId id="323" r:id="rId51"/>
    <p:sldId id="330" r:id="rId52"/>
    <p:sldId id="325" r:id="rId53"/>
    <p:sldId id="329" r:id="rId54"/>
    <p:sldId id="326" r:id="rId55"/>
    <p:sldId id="287" r:id="rId56"/>
    <p:sldId id="316" r:id="rId57"/>
    <p:sldId id="315" r:id="rId58"/>
    <p:sldId id="317" r:id="rId59"/>
    <p:sldId id="318" r:id="rId60"/>
    <p:sldId id="319" r:id="rId61"/>
    <p:sldId id="320" r:id="rId62"/>
    <p:sldId id="605" r:id="rId63"/>
    <p:sldId id="611" r:id="rId64"/>
    <p:sldId id="275" r:id="rId65"/>
    <p:sldId id="280"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B0DFC8-5E70-458E-8157-8D061A1FE8DB}" v="3" dt="2022-10-19T09:02:36.2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C6BF7A5F-BD76-49D3-9C02-84CFCE78B786}"/>
    <pc:docChg chg="undo custSel modSld sldOrd">
      <pc:chgData name="Aishat Bakre" userId="839b68a6-4a2b-45ef-9a5a-14f954bfea5f" providerId="ADAL" clId="{C6BF7A5F-BD76-49D3-9C02-84CFCE78B786}" dt="2022-10-18T10:34:41.350" v="2" actId="20578"/>
      <pc:docMkLst>
        <pc:docMk/>
      </pc:docMkLst>
      <pc:sldChg chg="ord">
        <pc:chgData name="Aishat Bakre" userId="839b68a6-4a2b-45ef-9a5a-14f954bfea5f" providerId="ADAL" clId="{C6BF7A5F-BD76-49D3-9C02-84CFCE78B786}" dt="2022-10-18T10:34:41.350" v="2" actId="20578"/>
        <pc:sldMkLst>
          <pc:docMk/>
          <pc:sldMk cId="3633727900" sldId="277"/>
        </pc:sldMkLst>
      </pc:sldChg>
    </pc:docChg>
  </pc:docChgLst>
  <pc:docChgLst>
    <pc:chgData name="Aishat Bakre" userId="839b68a6-4a2b-45ef-9a5a-14f954bfea5f" providerId="ADAL" clId="{94B0DFC8-5E70-458E-8157-8D061A1FE8DB}"/>
    <pc:docChg chg="custSel addSld delSld modSld">
      <pc:chgData name="Aishat Bakre" userId="839b68a6-4a2b-45ef-9a5a-14f954bfea5f" providerId="ADAL" clId="{94B0DFC8-5E70-458E-8157-8D061A1FE8DB}" dt="2022-10-19T09:02:38.716" v="82" actId="2696"/>
      <pc:docMkLst>
        <pc:docMk/>
      </pc:docMkLst>
      <pc:sldChg chg="modSp mod">
        <pc:chgData name="Aishat Bakre" userId="839b68a6-4a2b-45ef-9a5a-14f954bfea5f" providerId="ADAL" clId="{94B0DFC8-5E70-458E-8157-8D061A1FE8DB}" dt="2022-10-19T09:01:36.301" v="78" actId="20577"/>
        <pc:sldMkLst>
          <pc:docMk/>
          <pc:sldMk cId="2318802762" sldId="258"/>
        </pc:sldMkLst>
        <pc:spChg chg="mod">
          <ac:chgData name="Aishat Bakre" userId="839b68a6-4a2b-45ef-9a5a-14f954bfea5f" providerId="ADAL" clId="{94B0DFC8-5E70-458E-8157-8D061A1FE8DB}" dt="2022-10-19T09:01:36.301" v="78" actId="20577"/>
          <ac:spMkLst>
            <pc:docMk/>
            <pc:sldMk cId="2318802762" sldId="258"/>
            <ac:spMk id="7" creationId="{4EE2E764-804F-3FDA-3D7D-02B1626EBE85}"/>
          </ac:spMkLst>
        </pc:spChg>
      </pc:sldChg>
      <pc:sldChg chg="del">
        <pc:chgData name="Aishat Bakre" userId="839b68a6-4a2b-45ef-9a5a-14f954bfea5f" providerId="ADAL" clId="{94B0DFC8-5E70-458E-8157-8D061A1FE8DB}" dt="2022-10-19T09:02:06.769" v="80" actId="2696"/>
        <pc:sldMkLst>
          <pc:docMk/>
          <pc:sldMk cId="3633727900" sldId="277"/>
        </pc:sldMkLst>
      </pc:sldChg>
      <pc:sldChg chg="del">
        <pc:chgData name="Aishat Bakre" userId="839b68a6-4a2b-45ef-9a5a-14f954bfea5f" providerId="ADAL" clId="{94B0DFC8-5E70-458E-8157-8D061A1FE8DB}" dt="2022-10-19T09:02:38.716" v="82" actId="2696"/>
        <pc:sldMkLst>
          <pc:docMk/>
          <pc:sldMk cId="189325486" sldId="278"/>
        </pc:sldMkLst>
      </pc:sldChg>
      <pc:sldChg chg="modSp mod">
        <pc:chgData name="Aishat Bakre" userId="839b68a6-4a2b-45ef-9a5a-14f954bfea5f" providerId="ADAL" clId="{94B0DFC8-5E70-458E-8157-8D061A1FE8DB}" dt="2022-10-18T08:36:31.380" v="1" actId="20577"/>
        <pc:sldMkLst>
          <pc:docMk/>
          <pc:sldMk cId="4124702695" sldId="295"/>
        </pc:sldMkLst>
        <pc:spChg chg="mod">
          <ac:chgData name="Aishat Bakre" userId="839b68a6-4a2b-45ef-9a5a-14f954bfea5f" providerId="ADAL" clId="{94B0DFC8-5E70-458E-8157-8D061A1FE8DB}" dt="2022-10-18T08:36:31.380" v="1" actId="20577"/>
          <ac:spMkLst>
            <pc:docMk/>
            <pc:sldMk cId="4124702695" sldId="295"/>
            <ac:spMk id="3" creationId="{02B48C8E-B0FA-43F8-807D-95680D507157}"/>
          </ac:spMkLst>
        </pc:spChg>
      </pc:sldChg>
      <pc:sldChg chg="modSp mod">
        <pc:chgData name="Aishat Bakre" userId="839b68a6-4a2b-45ef-9a5a-14f954bfea5f" providerId="ADAL" clId="{94B0DFC8-5E70-458E-8157-8D061A1FE8DB}" dt="2022-10-18T08:42:47.219" v="74" actId="27636"/>
        <pc:sldMkLst>
          <pc:docMk/>
          <pc:sldMk cId="1524128628" sldId="301"/>
        </pc:sldMkLst>
        <pc:spChg chg="mod">
          <ac:chgData name="Aishat Bakre" userId="839b68a6-4a2b-45ef-9a5a-14f954bfea5f" providerId="ADAL" clId="{94B0DFC8-5E70-458E-8157-8D061A1FE8DB}" dt="2022-10-18T08:42:47.219" v="74" actId="27636"/>
          <ac:spMkLst>
            <pc:docMk/>
            <pc:sldMk cId="1524128628" sldId="301"/>
            <ac:spMk id="3" creationId="{301FF101-07DA-4FC8-873D-897A13EBD45D}"/>
          </ac:spMkLst>
        </pc:spChg>
      </pc:sldChg>
      <pc:sldChg chg="modSp mod">
        <pc:chgData name="Aishat Bakre" userId="839b68a6-4a2b-45ef-9a5a-14f954bfea5f" providerId="ADAL" clId="{94B0DFC8-5E70-458E-8157-8D061A1FE8DB}" dt="2022-10-18T08:41:26.531" v="19" actId="20577"/>
        <pc:sldMkLst>
          <pc:docMk/>
          <pc:sldMk cId="616841008" sldId="309"/>
        </pc:sldMkLst>
        <pc:spChg chg="mod">
          <ac:chgData name="Aishat Bakre" userId="839b68a6-4a2b-45ef-9a5a-14f954bfea5f" providerId="ADAL" clId="{94B0DFC8-5E70-458E-8157-8D061A1FE8DB}" dt="2022-10-18T08:41:26.531" v="19" actId="20577"/>
          <ac:spMkLst>
            <pc:docMk/>
            <pc:sldMk cId="616841008" sldId="309"/>
            <ac:spMk id="3" creationId="{70E5B091-7213-4414-B671-1FB5F4D718DA}"/>
          </ac:spMkLst>
        </pc:spChg>
      </pc:sldChg>
      <pc:sldChg chg="add">
        <pc:chgData name="Aishat Bakre" userId="839b68a6-4a2b-45ef-9a5a-14f954bfea5f" providerId="ADAL" clId="{94B0DFC8-5E70-458E-8157-8D061A1FE8DB}" dt="2022-10-19T09:02:36.234" v="81"/>
        <pc:sldMkLst>
          <pc:docMk/>
          <pc:sldMk cId="293363242" sldId="445"/>
        </pc:sldMkLst>
      </pc:sldChg>
      <pc:sldChg chg="modSp mod modNotesTx">
        <pc:chgData name="Aishat Bakre" userId="839b68a6-4a2b-45ef-9a5a-14f954bfea5f" providerId="ADAL" clId="{94B0DFC8-5E70-458E-8157-8D061A1FE8DB}" dt="2022-10-18T08:40:52.303" v="13"/>
        <pc:sldMkLst>
          <pc:docMk/>
          <pc:sldMk cId="480171170" sldId="613"/>
        </pc:sldMkLst>
        <pc:spChg chg="mod">
          <ac:chgData name="Aishat Bakre" userId="839b68a6-4a2b-45ef-9a5a-14f954bfea5f" providerId="ADAL" clId="{94B0DFC8-5E70-458E-8157-8D061A1FE8DB}" dt="2022-10-18T08:38:42.670" v="9" actId="20577"/>
          <ac:spMkLst>
            <pc:docMk/>
            <pc:sldMk cId="480171170" sldId="613"/>
            <ac:spMk id="3" creationId="{46AA71A5-B013-4F47-8B6B-61F66AA6E590}"/>
          </ac:spMkLst>
        </pc:spChg>
      </pc:sldChg>
      <pc:sldChg chg="add">
        <pc:chgData name="Aishat Bakre" userId="839b68a6-4a2b-45ef-9a5a-14f954bfea5f" providerId="ADAL" clId="{94B0DFC8-5E70-458E-8157-8D061A1FE8DB}" dt="2022-10-19T09:02:03.762" v="79"/>
        <pc:sldMkLst>
          <pc:docMk/>
          <pc:sldMk cId="312796283" sldId="61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19/10/2022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19/10/2022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ajmc.com/view/nov06-2390ps348-s352"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cancer.gov/publications/dictionaries/cancer-terms/def/cell"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ncbi.nlm.nih.gov/books/NBK2037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cancer.gov/publications/dictionaries/cancer-terms/def/immune-system"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medlineplus.gov/genetics/chromosome/mitochondrial-dna/"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medlineplus.gov/images/PX00004O_PRESENTATION.jpeg"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health.ri.gov/diseases/infectious/"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byjus.com/biology/infectious-diseases/"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2JWku3Kjpq0" TargetMode="External"/><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youtube.com/watch?v=9axOFtPqS0c" TargetMode="External"/><Relationship Id="rId2" Type="http://schemas.openxmlformats.org/officeDocument/2006/relationships/slide" Target="../slides/slide61.xml"/><Relationship Id="rId1" Type="http://schemas.openxmlformats.org/officeDocument/2006/relationships/notesMaster" Target="../notesMasters/notesMaster1.xml"/><Relationship Id="rId5" Type="http://schemas.openxmlformats.org/officeDocument/2006/relationships/hyperlink" Target="https://www.youtube.com/watch?v=Wmrlpa1XyMI" TargetMode="External"/><Relationship Id="rId4" Type="http://schemas.openxmlformats.org/officeDocument/2006/relationships/hyperlink" Target="https://www.youtube.com/watch?v=2JWku3Kjpq0"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sciencedirect.com/science/article/pii/B9780128036785005166#cebib0010"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Pathogens are micro-organism that cause infectious diseases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They are viruses, bacteria, fungi, parasites and, rarely, prions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Microorganisms that are capable of causing disease are called </a:t>
            </a:r>
            <a:r>
              <a:rPr lang="en-GB" b="1"/>
              <a:t>pathogens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8</a:t>
            </a:fld>
            <a:endParaRPr lang="en-GB"/>
          </a:p>
        </p:txBody>
      </p:sp>
    </p:spTree>
    <p:extLst>
      <p:ext uri="{BB962C8B-B14F-4D97-AF65-F5344CB8AC3E}">
        <p14:creationId xmlns:p14="http://schemas.microsoft.com/office/powerpoint/2010/main" val="4203801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474747"/>
                </a:solidFill>
                <a:effectLst/>
                <a:latin typeface="Gentona Book"/>
              </a:rPr>
              <a:t>According to the US federal agency Centres for Medicare &amp; Medicaid Services (CMS) (2022), vulnerable populations are populations that face health, financial, educational, and/or housing disparities, such as “facing barriers that make it difficult to get health coverage and basic health care services”</a:t>
            </a:r>
            <a:endParaRPr lang="en-GB"/>
          </a:p>
          <a:p>
            <a:endParaRPr lang="en-GB"/>
          </a:p>
          <a:p>
            <a:r>
              <a:rPr lang="en-GB"/>
              <a:t>Vulnerable populations are defined as those at greater risk for poor health status and healthcare access, experience significant disparities in life expectancy, access to and use of healthcare services, morbidity, and mortality.</a:t>
            </a:r>
          </a:p>
          <a:p>
            <a:r>
              <a:rPr lang="en-GB"/>
              <a:t>There are some groups who have been identified by the federal regulations as “vulnerable populations”: pregnant women and </a:t>
            </a:r>
            <a:r>
              <a:rPr lang="en-GB" err="1"/>
              <a:t>fetuses</a:t>
            </a:r>
            <a:r>
              <a:rPr lang="en-GB"/>
              <a:t>, minors, prisoners, persons with diminished mental capacity, and those who are educationally or economically disadvantaged.</a:t>
            </a:r>
          </a:p>
          <a:p>
            <a:r>
              <a:rPr lang="en-GB" b="0" i="0">
                <a:solidFill>
                  <a:srgbClr val="212529"/>
                </a:solidFill>
                <a:effectLst/>
                <a:latin typeface="Roboto" panose="02000000000000000000" pitchFamily="2" charset="0"/>
              </a:rPr>
              <a:t>Vulnerable populations include the economically disadvantaged, racial and ethnic minorities, the uninsured, low-income children, the elderly, the homeless, those with human immunodeficiency virus (HIV), and those with other chronic health conditions, including severe mental illness</a:t>
            </a:r>
            <a:endParaRPr lang="en-GB"/>
          </a:p>
          <a:p>
            <a:r>
              <a:rPr lang="en-GB">
                <a:hlinkClick r:id="rId3"/>
              </a:rPr>
              <a:t>Vulnerable Populations: Who Are They? (ajmc.com)</a:t>
            </a:r>
            <a:endParaRPr lang="en-GB"/>
          </a:p>
          <a:p>
            <a:endParaRPr lang="en-GB"/>
          </a:p>
          <a:p>
            <a:r>
              <a:rPr lang="en-GB" b="0" i="0">
                <a:solidFill>
                  <a:srgbClr val="202124"/>
                </a:solidFill>
                <a:effectLst/>
                <a:latin typeface="arial" panose="020B0604020202020204" pitchFamily="34" charset="0"/>
              </a:rPr>
              <a:t>The Global Burden of Disease (GBD) </a:t>
            </a:r>
            <a:r>
              <a:rPr lang="en-GB" b="1" i="0">
                <a:solidFill>
                  <a:srgbClr val="202124"/>
                </a:solidFill>
                <a:effectLst/>
                <a:latin typeface="arial" panose="020B0604020202020204" pitchFamily="34" charset="0"/>
              </a:rPr>
              <a:t>provides a tool to quantify health loss from hundreds of diseases, injuries, and risk factors</a:t>
            </a:r>
            <a:r>
              <a:rPr lang="en-GB" b="0" i="0">
                <a:solidFill>
                  <a:srgbClr val="202124"/>
                </a:solidFill>
                <a:effectLst/>
                <a:latin typeface="arial" panose="020B0604020202020204" pitchFamily="34" charset="0"/>
              </a:rPr>
              <a:t>, so that health systems can be improved and disparities can be eliminated.</a:t>
            </a:r>
          </a:p>
          <a:p>
            <a:r>
              <a:rPr lang="en-GB" b="0" i="0">
                <a:solidFill>
                  <a:srgbClr val="202124"/>
                </a:solidFill>
                <a:effectLst/>
                <a:latin typeface="arial" panose="020B0604020202020204" pitchFamily="34" charset="0"/>
              </a:rPr>
              <a:t>Global Burden of Disease (GBD) is </a:t>
            </a:r>
            <a:r>
              <a:rPr lang="en-GB" b="1" i="0">
                <a:solidFill>
                  <a:srgbClr val="202124"/>
                </a:solidFill>
                <a:effectLst/>
                <a:latin typeface="arial" panose="020B0604020202020204" pitchFamily="34" charset="0"/>
              </a:rPr>
              <a:t>an indicator used by experts to know the number of people dying prematurely due to a particular disease as well as the number of years spent by them in a state of 'disability' owing to the disease</a:t>
            </a:r>
            <a:r>
              <a:rPr lang="en-GB" b="0" i="0">
                <a:solidFill>
                  <a:srgbClr val="202124"/>
                </a:solidFill>
                <a:effectLst/>
                <a:latin typeface="arial" panose="020B0604020202020204" pitchFamily="34" charset="0"/>
              </a:rPr>
              <a:t>.</a:t>
            </a:r>
            <a:endParaRPr lang="en-GB"/>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10</a:t>
            </a:fld>
            <a:endParaRPr lang="en-GB"/>
          </a:p>
        </p:txBody>
      </p:sp>
    </p:spTree>
    <p:extLst>
      <p:ext uri="{BB962C8B-B14F-4D97-AF65-F5344CB8AC3E}">
        <p14:creationId xmlns:p14="http://schemas.microsoft.com/office/powerpoint/2010/main" val="4279352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F7F0950-DD71-48EC-948F-2D6829375BC3}" type="slidenum">
              <a:rPr lang="en-US" altLang="en-US" smtClean="0"/>
              <a:pPr/>
              <a:t>11</a:t>
            </a:fld>
            <a:endParaRPr lang="en-US" altLang="en-US"/>
          </a:p>
        </p:txBody>
      </p:sp>
    </p:spTree>
    <p:extLst>
      <p:ext uri="{BB962C8B-B14F-4D97-AF65-F5344CB8AC3E}">
        <p14:creationId xmlns:p14="http://schemas.microsoft.com/office/powerpoint/2010/main" val="371927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a:solidFill>
                  <a:srgbClr val="202124"/>
                </a:solidFill>
                <a:effectLst/>
                <a:latin typeface="arial" panose="020B0604020202020204" pitchFamily="34" charset="0"/>
              </a:rPr>
              <a:t>A cell is the smallest unit that can live on its own and that makes up all living organisms and the tissues of the body</a:t>
            </a:r>
            <a:r>
              <a:rPr lang="en-GB" b="0" i="0">
                <a:solidFill>
                  <a:srgbClr val="202124"/>
                </a:solidFill>
                <a:effectLst/>
                <a:latin typeface="arial" panose="020B0604020202020204" pitchFamily="34" charset="0"/>
              </a:rPr>
              <a:t>. </a:t>
            </a:r>
          </a:p>
          <a:p>
            <a:r>
              <a:rPr lang="en-GB" b="0" i="0">
                <a:solidFill>
                  <a:srgbClr val="202124"/>
                </a:solidFill>
                <a:effectLst/>
                <a:latin typeface="arial" panose="020B0604020202020204" pitchFamily="34" charset="0"/>
              </a:rPr>
              <a:t>A cell has three main parts: the cell membrane, the nucleus, and the cytoplasm</a:t>
            </a:r>
          </a:p>
          <a:p>
            <a:r>
              <a:rPr lang="en-GB" b="0" i="0">
                <a:solidFill>
                  <a:srgbClr val="202124"/>
                </a:solidFill>
                <a:effectLst/>
                <a:latin typeface="arial" panose="020B0604020202020204" pitchFamily="34" charset="0"/>
              </a:rPr>
              <a:t>The cell membrane surrounds the cell and controls the substances that go into and out of the cell.</a:t>
            </a:r>
          </a:p>
          <a:p>
            <a:r>
              <a:rPr lang="en-GB">
                <a:hlinkClick r:id="rId3"/>
              </a:rPr>
              <a:t>Definition of cell - NCI Dictionary of Cancer Terms - NCI</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15</a:t>
            </a:fld>
            <a:endParaRPr lang="en-GB"/>
          </a:p>
        </p:txBody>
      </p:sp>
    </p:spTree>
    <p:extLst>
      <p:ext uri="{BB962C8B-B14F-4D97-AF65-F5344CB8AC3E}">
        <p14:creationId xmlns:p14="http://schemas.microsoft.com/office/powerpoint/2010/main" val="463384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Understanding Emerging and Re-emerging Infectious Diseases - NIH Curriculum Supplement Series - NCBI Bookshelf</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16</a:t>
            </a:fld>
            <a:endParaRPr lang="en-GB"/>
          </a:p>
        </p:txBody>
      </p:sp>
    </p:spTree>
    <p:extLst>
      <p:ext uri="{BB962C8B-B14F-4D97-AF65-F5344CB8AC3E}">
        <p14:creationId xmlns:p14="http://schemas.microsoft.com/office/powerpoint/2010/main" val="2599730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immune system is a complex network of organs, cells and proteins that defends the body against infection, whilst protecting the body's own cells. The immune system keeps a record of every germ (microbe) it has ever defeated so it can recognise and destroy the microbe quickly if it enters the body again.</a:t>
            </a:r>
          </a:p>
          <a:p>
            <a:endParaRPr lang="en-GB"/>
          </a:p>
          <a:p>
            <a:r>
              <a:rPr lang="en-GB"/>
              <a:t>A complex network of cells, tissues, organs, and the substances they make that helps the body fight infections and other diseases. The immune system includes white blood cells and organs and tissues of the lymph system,</a:t>
            </a:r>
          </a:p>
          <a:p>
            <a:r>
              <a:rPr lang="en-GB">
                <a:hlinkClick r:id="rId3"/>
              </a:rPr>
              <a:t>Definition of immune system - NCI Dictionary of Cancer Terms - NCI</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18</a:t>
            </a:fld>
            <a:endParaRPr lang="en-GB"/>
          </a:p>
        </p:txBody>
      </p:sp>
    </p:spTree>
    <p:extLst>
      <p:ext uri="{BB962C8B-B14F-4D97-AF65-F5344CB8AC3E}">
        <p14:creationId xmlns:p14="http://schemas.microsoft.com/office/powerpoint/2010/main" val="420001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A Micro-organism</a:t>
            </a:r>
            <a:r>
              <a:rPr lang="en-GB" b="0" i="0">
                <a:solidFill>
                  <a:srgbClr val="4D5156"/>
                </a:solidFill>
                <a:effectLst/>
                <a:latin typeface="arial" panose="020B0604020202020204" pitchFamily="34" charset="0"/>
              </a:rPr>
              <a:t> or microbe, is an organism of microscopic size, which may exist in its single-celled form or as a colony of cells. </a:t>
            </a:r>
          </a:p>
          <a:p>
            <a:r>
              <a:rPr lang="en-GB" b="0" i="0">
                <a:solidFill>
                  <a:srgbClr val="4D5156"/>
                </a:solidFill>
                <a:effectLst/>
                <a:latin typeface="arial" panose="020B0604020202020204" pitchFamily="34" charset="0"/>
              </a:rPr>
              <a:t>They are organism that cannot be seen with the naked eye except with the use of a microscope.</a:t>
            </a:r>
          </a:p>
          <a:p>
            <a:r>
              <a:rPr lang="en-GB" b="0" i="0">
                <a:solidFill>
                  <a:srgbClr val="000000"/>
                </a:solidFill>
                <a:effectLst/>
                <a:latin typeface="Tahoma" panose="020B0604030504040204" pitchFamily="34" charset="0"/>
              </a:rPr>
              <a:t>Microorganisms or microbes are microscopic organisms that exist as unicellular, multicellular, or cell clusters. Microorganism are widespread in nature and are beneficial to life, but some can cause serious harm. They can be divided into some major types: bacteria, fungi, protozoa, algae, and viruses.</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19</a:t>
            </a:fld>
            <a:endParaRPr lang="en-GB"/>
          </a:p>
        </p:txBody>
      </p:sp>
    </p:spTree>
    <p:extLst>
      <p:ext uri="{BB962C8B-B14F-4D97-AF65-F5344CB8AC3E}">
        <p14:creationId xmlns:p14="http://schemas.microsoft.com/office/powerpoint/2010/main" val="3180955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20</a:t>
            </a:fld>
            <a:endParaRPr lang="en-GB"/>
          </a:p>
        </p:txBody>
      </p:sp>
    </p:spTree>
    <p:extLst>
      <p:ext uri="{BB962C8B-B14F-4D97-AF65-F5344CB8AC3E}">
        <p14:creationId xmlns:p14="http://schemas.microsoft.com/office/powerpoint/2010/main" val="3088019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https://medlineplus.gov/genetics/understanding/basics</a:t>
            </a:r>
          </a:p>
          <a:p>
            <a:r>
              <a:rPr lang="en-GB" b="0" i="0">
                <a:solidFill>
                  <a:srgbClr val="444444"/>
                </a:solidFill>
                <a:effectLst/>
                <a:latin typeface="Lucida Grande"/>
              </a:rPr>
              <a:t>DNA, or deoxyribonucleic acid, is the hereditary material in humans and almost all other organisms. Nearly every cell in a person’s body has the same DNA. Most DNA is located in the cell nucleus (where it is called nuclear DNA), but a small amount of DNA can also be found in the mitochondria (where it is called </a:t>
            </a:r>
            <a:r>
              <a:rPr lang="en-GB" b="0" i="0" u="none" strike="noStrike">
                <a:solidFill>
                  <a:srgbClr val="006699"/>
                </a:solidFill>
                <a:effectLst/>
                <a:latin typeface="Lucida Grande"/>
                <a:hlinkClick r:id="rId3"/>
              </a:rPr>
              <a:t>mitochondrial DNA</a:t>
            </a:r>
            <a:r>
              <a:rPr lang="en-GB" b="0" i="0">
                <a:solidFill>
                  <a:srgbClr val="444444"/>
                </a:solidFill>
                <a:effectLst/>
                <a:latin typeface="Lucida Grande"/>
              </a:rPr>
              <a:t> or </a:t>
            </a:r>
            <a:r>
              <a:rPr lang="en-GB" b="0" i="0" err="1">
                <a:solidFill>
                  <a:srgbClr val="444444"/>
                </a:solidFill>
                <a:effectLst/>
                <a:latin typeface="Lucida Grande"/>
              </a:rPr>
              <a:t>mtDNA</a:t>
            </a:r>
            <a:r>
              <a:rPr lang="en-GB" b="0" i="0">
                <a:solidFill>
                  <a:srgbClr val="444444"/>
                </a:solidFill>
                <a:effectLst/>
                <a:latin typeface="Lucida Grande"/>
              </a:rPr>
              <a:t>). </a:t>
            </a:r>
            <a:r>
              <a:rPr lang="en-GB" b="0" i="0" u="none" strike="noStrike">
                <a:solidFill>
                  <a:srgbClr val="006699"/>
                </a:solidFill>
                <a:effectLst/>
                <a:latin typeface="Lucida Grande"/>
                <a:hlinkClick r:id="rId4" tooltip="Show image"/>
              </a:rPr>
              <a:t>Mitochondria</a:t>
            </a:r>
            <a:r>
              <a:rPr lang="en-GB" b="0" i="0">
                <a:solidFill>
                  <a:srgbClr val="444444"/>
                </a:solidFill>
                <a:effectLst/>
                <a:latin typeface="Lucida Grande"/>
              </a:rPr>
              <a:t> are structures within cells that convert the energy from food into a form that cells can use.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22</a:t>
            </a:fld>
            <a:endParaRPr lang="en-GB"/>
          </a:p>
        </p:txBody>
      </p:sp>
    </p:spTree>
    <p:extLst>
      <p:ext uri="{BB962C8B-B14F-4D97-AF65-F5344CB8AC3E}">
        <p14:creationId xmlns:p14="http://schemas.microsoft.com/office/powerpoint/2010/main" val="4178221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Infectious Diseases - A to Z List: Department of Health (ri.gov)</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32</a:t>
            </a:fld>
            <a:endParaRPr lang="en-GB"/>
          </a:p>
        </p:txBody>
      </p:sp>
    </p:spTree>
    <p:extLst>
      <p:ext uri="{BB962C8B-B14F-4D97-AF65-F5344CB8AC3E}">
        <p14:creationId xmlns:p14="http://schemas.microsoft.com/office/powerpoint/2010/main" val="4134194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Wingdings" panose="05000000000000000000" pitchFamily="2" charset="2"/>
              <a:buChar char="§"/>
            </a:pPr>
            <a:r>
              <a:rPr lang="en-GB" sz="1200"/>
              <a:t>Disease can be due to exogenous factors meaning outside the body </a:t>
            </a:r>
            <a:r>
              <a:rPr lang="en-GB" sz="1200" err="1"/>
              <a:t>e.g</a:t>
            </a:r>
            <a:r>
              <a:rPr lang="en-GB" sz="1200"/>
              <a:t> viral infection.</a:t>
            </a:r>
          </a:p>
          <a:p>
            <a:pPr marL="457200" indent="-457200">
              <a:buFont typeface="Wingdings" panose="05000000000000000000" pitchFamily="2" charset="2"/>
              <a:buChar char="§"/>
            </a:pPr>
            <a:endParaRPr lang="en-GB" sz="1200"/>
          </a:p>
          <a:p>
            <a:pPr marL="457200" indent="-457200">
              <a:buFont typeface="Wingdings" panose="05000000000000000000" pitchFamily="2" charset="2"/>
              <a:buChar char="§"/>
            </a:pPr>
            <a:r>
              <a:rPr lang="en-GB" sz="1200"/>
              <a:t>Disease can be due to endogenous factors meaning inside the body </a:t>
            </a:r>
            <a:r>
              <a:rPr lang="en-GB" sz="1200" err="1"/>
              <a:t>e.g</a:t>
            </a:r>
            <a:r>
              <a:rPr lang="en-GB" sz="1200"/>
              <a:t>, inadequate thyroid function</a:t>
            </a:r>
          </a:p>
          <a:p>
            <a:pPr marL="457200" indent="-457200">
              <a:buFont typeface="Wingdings" panose="05000000000000000000" pitchFamily="2" charset="2"/>
              <a:buChar char="§"/>
            </a:pPr>
            <a:r>
              <a:rPr lang="en-GB" sz="1200"/>
              <a:t> </a:t>
            </a: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33</a:t>
            </a:fld>
            <a:endParaRPr lang="en-GB"/>
          </a:p>
        </p:txBody>
      </p:sp>
    </p:spTree>
    <p:extLst>
      <p:ext uri="{BB962C8B-B14F-4D97-AF65-F5344CB8AC3E}">
        <p14:creationId xmlns:p14="http://schemas.microsoft.com/office/powerpoint/2010/main" val="35722409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a:solidFill>
                  <a:schemeClr val="tx1"/>
                </a:solidFill>
                <a:effectLst/>
                <a:latin typeface="+mn-lt"/>
                <a:ea typeface="+mn-ea"/>
                <a:cs typeface="+mn-cs"/>
              </a:rPr>
              <a:t>Agent</a:t>
            </a:r>
            <a:r>
              <a:rPr lang="en-GB" sz="1200" b="0" i="0" kern="1200">
                <a:solidFill>
                  <a:schemeClr val="tx1"/>
                </a:solidFill>
                <a:effectLst/>
                <a:latin typeface="+mn-lt"/>
                <a:ea typeface="+mn-ea"/>
                <a:cs typeface="+mn-cs"/>
              </a:rPr>
              <a:t> originally referred to an infectious microorganism or pathogen: a virus, bacterium, parasite, or other microbe. Generally, the agent must be present for disease to occur; however, presence of that agent alone is not always sufficient to cause disease. A variety of factors influence whether exposure to an organism will result in disease, including the organism’s pathogenicity (ability to cause disease) and dose.</a:t>
            </a:r>
            <a:endParaRPr lang="en-GB" sz="1200" b="1" i="0" kern="1200">
              <a:solidFill>
                <a:schemeClr val="tx1"/>
              </a:solidFill>
              <a:effectLst/>
              <a:latin typeface="+mn-lt"/>
              <a:ea typeface="+mn-ea"/>
              <a:cs typeface="+mn-cs"/>
            </a:endParaRPr>
          </a:p>
          <a:p>
            <a:endParaRPr lang="en-GB" sz="1200" b="1" i="0" kern="1200">
              <a:solidFill>
                <a:schemeClr val="tx1"/>
              </a:solidFill>
              <a:effectLst/>
              <a:latin typeface="+mn-lt"/>
              <a:ea typeface="+mn-ea"/>
              <a:cs typeface="+mn-cs"/>
            </a:endParaRPr>
          </a:p>
          <a:p>
            <a:endParaRPr lang="en-GB" sz="1200" b="1"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Host</a:t>
            </a:r>
            <a:r>
              <a:rPr lang="en-GB" sz="1200" b="0" i="0" kern="1200">
                <a:solidFill>
                  <a:schemeClr val="tx1"/>
                </a:solidFill>
                <a:effectLst/>
                <a:latin typeface="+mn-lt"/>
                <a:ea typeface="+mn-ea"/>
                <a:cs typeface="+mn-cs"/>
              </a:rPr>
              <a:t> refers to the human who can get the disease. A variety of factors intrinsic to the host, sometimes called risk factors, can influence an individual’s exposure, susceptibility, or response to a causative agent.</a:t>
            </a:r>
          </a:p>
          <a:p>
            <a:r>
              <a:rPr lang="en-GB" sz="1200" b="1" i="0" kern="1200">
                <a:solidFill>
                  <a:schemeClr val="tx1"/>
                </a:solidFill>
                <a:effectLst/>
                <a:latin typeface="+mn-lt"/>
                <a:ea typeface="+mn-ea"/>
                <a:cs typeface="+mn-cs"/>
              </a:rPr>
              <a:t>Environment</a:t>
            </a:r>
            <a:r>
              <a:rPr lang="en-GB" sz="1200" b="0" i="0" kern="1200">
                <a:solidFill>
                  <a:schemeClr val="tx1"/>
                </a:solidFill>
                <a:effectLst/>
                <a:latin typeface="+mn-lt"/>
                <a:ea typeface="+mn-ea"/>
                <a:cs typeface="+mn-cs"/>
              </a:rPr>
              <a:t> refers to extrinsic factors that affect the agent and the opportunity for exposure. Environmental factors include physical factors such as geology and climate, biologic factors such as insects that transmit the agent, and socioeconomic factors such as crowding, sanitation, and the availability of health services.</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35</a:t>
            </a:fld>
            <a:endParaRPr lang="en-GB"/>
          </a:p>
        </p:txBody>
      </p:sp>
    </p:spTree>
    <p:extLst>
      <p:ext uri="{BB962C8B-B14F-4D97-AF65-F5344CB8AC3E}">
        <p14:creationId xmlns:p14="http://schemas.microsoft.com/office/powerpoint/2010/main" val="1327253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5360570-2B09-DB43-BBE0-DA076DA911F1}" type="slidenum">
              <a:rPr lang="en-US" altLang="en-US" smtClean="0"/>
              <a:pPr>
                <a:defRPr/>
              </a:pPr>
              <a:t>39</a:t>
            </a:fld>
            <a:endParaRPr lang="en-US" altLang="en-US"/>
          </a:p>
        </p:txBody>
      </p:sp>
    </p:spTree>
    <p:extLst>
      <p:ext uri="{BB962C8B-B14F-4D97-AF65-F5344CB8AC3E}">
        <p14:creationId xmlns:p14="http://schemas.microsoft.com/office/powerpoint/2010/main" val="18933670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Infectious Diseases: Types, Causes, Symptoms And Preventions (byjus.com)</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44</a:t>
            </a:fld>
            <a:endParaRPr lang="en-GB"/>
          </a:p>
        </p:txBody>
      </p:sp>
    </p:spTree>
    <p:extLst>
      <p:ext uri="{BB962C8B-B14F-4D97-AF65-F5344CB8AC3E}">
        <p14:creationId xmlns:p14="http://schemas.microsoft.com/office/powerpoint/2010/main" val="1944481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t>
            </a:r>
          </a:p>
        </p:txBody>
      </p:sp>
      <p:sp>
        <p:nvSpPr>
          <p:cNvPr id="4" name="Slide Number Placeholder 3"/>
          <p:cNvSpPr>
            <a:spLocks noGrp="1"/>
          </p:cNvSpPr>
          <p:nvPr>
            <p:ph type="sldNum" sz="quarter" idx="5"/>
          </p:nvPr>
        </p:nvSpPr>
        <p:spPr/>
        <p:txBody>
          <a:bodyPr/>
          <a:lstStyle/>
          <a:p>
            <a:fld id="{17EA8173-6EA7-483C-A1E0-CFB4950086E9}" type="slidenum">
              <a:rPr lang="en-GB" smtClean="0"/>
              <a:t>48</a:t>
            </a:fld>
            <a:endParaRPr lang="en-GB"/>
          </a:p>
        </p:txBody>
      </p:sp>
    </p:spTree>
    <p:extLst>
      <p:ext uri="{BB962C8B-B14F-4D97-AF65-F5344CB8AC3E}">
        <p14:creationId xmlns:p14="http://schemas.microsoft.com/office/powerpoint/2010/main" val="1122535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hlinkClick r:id="rId3"/>
              </a:rPr>
              <a:t>Infectious Diseases - How do we control them? – YouTube</a:t>
            </a:r>
            <a:endParaRPr lang="en-GB" sz="1200"/>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52</a:t>
            </a:fld>
            <a:endParaRPr lang="en-GB"/>
          </a:p>
        </p:txBody>
      </p:sp>
    </p:spTree>
    <p:extLst>
      <p:ext uri="{BB962C8B-B14F-4D97-AF65-F5344CB8AC3E}">
        <p14:creationId xmlns:p14="http://schemas.microsoft.com/office/powerpoint/2010/main" val="2938572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a:solidFill>
                  <a:schemeClr val="tx1"/>
                </a:solidFill>
                <a:effectLst/>
                <a:latin typeface="+mn-lt"/>
                <a:ea typeface="+mn-ea"/>
                <a:cs typeface="+mn-cs"/>
              </a:rPr>
              <a:t>Agent</a:t>
            </a:r>
            <a:r>
              <a:rPr lang="en-GB" sz="1200" b="0" i="0" kern="1200">
                <a:solidFill>
                  <a:schemeClr val="tx1"/>
                </a:solidFill>
                <a:effectLst/>
                <a:latin typeface="+mn-lt"/>
                <a:ea typeface="+mn-ea"/>
                <a:cs typeface="+mn-cs"/>
              </a:rPr>
              <a:t> originally referred to an infectious microorganism or pathogen: a virus, bacterium, parasite, or other microbe. Generally, the agent must be present for disease to occur; however, presence of that agent alone is not always sufficient to cause disease. A variety of factors influence whether exposure to an organism will result in disease, including the organism’s pathogenicity (ability to cause disease) and dose.</a:t>
            </a:r>
            <a:endParaRPr lang="en-GB" sz="1200" b="1" i="0" kern="1200">
              <a:solidFill>
                <a:schemeClr val="tx1"/>
              </a:solidFill>
              <a:effectLst/>
              <a:latin typeface="+mn-lt"/>
              <a:ea typeface="+mn-ea"/>
              <a:cs typeface="+mn-cs"/>
            </a:endParaRPr>
          </a:p>
          <a:p>
            <a:endParaRPr lang="en-GB" sz="1200" b="1"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Host</a:t>
            </a:r>
            <a:r>
              <a:rPr lang="en-GB" sz="1200" b="0" i="0" kern="1200">
                <a:solidFill>
                  <a:schemeClr val="tx1"/>
                </a:solidFill>
                <a:effectLst/>
                <a:latin typeface="+mn-lt"/>
                <a:ea typeface="+mn-ea"/>
                <a:cs typeface="+mn-cs"/>
              </a:rPr>
              <a:t> refers to the human who can get the disease. A variety of factors intrinsic to the host, sometimes called risk factors, can influence an individual’s exposure, susceptibility, or response to a causative agent.</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Environment</a:t>
            </a:r>
            <a:r>
              <a:rPr lang="en-GB" sz="1200" b="0" i="0" kern="1200">
                <a:solidFill>
                  <a:schemeClr val="tx1"/>
                </a:solidFill>
                <a:effectLst/>
                <a:latin typeface="+mn-lt"/>
                <a:ea typeface="+mn-ea"/>
                <a:cs typeface="+mn-cs"/>
              </a:rPr>
              <a:t> refers to extrinsic factors that affect the agent and the opportunity for exposure. Environmental factors include physical factors such as geology and climate, biologic factors such as insects that transmit the agent, and socioeconomic factors such as crowding, sanitation, and the availability of health services.</a:t>
            </a:r>
            <a:endParaRPr lang="en-GB"/>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59</a:t>
            </a:fld>
            <a:endParaRPr lang="en-GB"/>
          </a:p>
        </p:txBody>
      </p:sp>
    </p:spTree>
    <p:extLst>
      <p:ext uri="{BB962C8B-B14F-4D97-AF65-F5344CB8AC3E}">
        <p14:creationId xmlns:p14="http://schemas.microsoft.com/office/powerpoint/2010/main" val="1384597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hlinkClick r:id="rId3"/>
              </a:rPr>
              <a:t>Infectious Diseases - An Introduction </a:t>
            </a:r>
            <a:r>
              <a:rPr lang="en-GB">
                <a:hlinkClick r:id="rId4"/>
              </a:rPr>
              <a:t>–</a:t>
            </a:r>
            <a:r>
              <a:rPr lang="en-GB">
                <a:hlinkClick r:id="rId3"/>
              </a:rPr>
              <a:t> YouTube</a:t>
            </a: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hlinkClick r:id="rId5"/>
              </a:rPr>
              <a:t>Infectious Diseases Overview, Animation - YouTube</a:t>
            </a:r>
            <a:endParaRPr lang="en-GB" sz="1200">
              <a:hlinkClick r:id="rId4"/>
            </a:endParaRPr>
          </a:p>
          <a:p>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61</a:t>
            </a:fld>
            <a:endParaRPr lang="en-GB"/>
          </a:p>
        </p:txBody>
      </p:sp>
    </p:spTree>
    <p:extLst>
      <p:ext uri="{BB962C8B-B14F-4D97-AF65-F5344CB8AC3E}">
        <p14:creationId xmlns:p14="http://schemas.microsoft.com/office/powerpoint/2010/main" val="56121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Principles of Infectious Diseases: Transmission, Diagnosis, Prevention, and Control - ScienceDirect</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62</a:t>
            </a:fld>
            <a:endParaRPr lang="en-GB"/>
          </a:p>
        </p:txBody>
      </p:sp>
    </p:spTree>
    <p:extLst>
      <p:ext uri="{BB962C8B-B14F-4D97-AF65-F5344CB8AC3E}">
        <p14:creationId xmlns:p14="http://schemas.microsoft.com/office/powerpoint/2010/main" val="6915980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19/10/2022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19/10/2022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19/10/2022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19/10/2022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headings, text and bullet points">
    <p:spTree>
      <p:nvGrpSpPr>
        <p:cNvPr id="1" name=""/>
        <p:cNvGrpSpPr/>
        <p:nvPr/>
      </p:nvGrpSpPr>
      <p:grpSpPr>
        <a:xfrm>
          <a:off x="0" y="0"/>
          <a:ext cx="0" cy="0"/>
          <a:chOff x="0" y="0"/>
          <a:chExt cx="0" cy="0"/>
        </a:xfrm>
      </p:grpSpPr>
      <p:sp>
        <p:nvSpPr>
          <p:cNvPr id="4" name="Title 3"/>
          <p:cNvSpPr>
            <a:spLocks noGrp="1"/>
          </p:cNvSpPr>
          <p:nvPr>
            <p:ph type="title"/>
          </p:nvPr>
        </p:nvSpPr>
        <p:spPr>
          <a:xfrm>
            <a:off x="899591" y="689701"/>
            <a:ext cx="7886700" cy="1011108"/>
          </a:xfrm>
          <a:prstGeom prst="rect">
            <a:avLst/>
          </a:prstGeom>
        </p:spPr>
        <p:txBody>
          <a:bodyPr/>
          <a:lstStyle>
            <a:lvl1pPr>
              <a:defRPr>
                <a:solidFill>
                  <a:srgbClr val="7A7392"/>
                </a:solidFill>
              </a:defRPr>
            </a:lvl1pPr>
          </a:lstStyle>
          <a:p>
            <a:pPr lvl="0"/>
            <a:r>
              <a:rPr lang="en-US"/>
              <a:t>Click to edit Master title style</a:t>
            </a:r>
            <a:endParaRPr lang="en-GB"/>
          </a:p>
        </p:txBody>
      </p:sp>
      <p:sp>
        <p:nvSpPr>
          <p:cNvPr id="6" name="Text Placeholder 5"/>
          <p:cNvSpPr>
            <a:spLocks noGrp="1"/>
          </p:cNvSpPr>
          <p:nvPr>
            <p:ph type="body" sz="quarter" idx="11"/>
          </p:nvPr>
        </p:nvSpPr>
        <p:spPr>
          <a:xfrm>
            <a:off x="899591" y="1700808"/>
            <a:ext cx="6551612" cy="4608512"/>
          </a:xfrm>
          <a:prstGeom prst="rect">
            <a:avLst/>
          </a:prstGeom>
        </p:spPr>
        <p:txBody>
          <a:bodyPr lIns="0" tIns="0" rIns="0" bIns="0"/>
          <a:lstStyle>
            <a:lvl1pPr marL="266700" indent="-257175">
              <a:buClr>
                <a:srgbClr val="7A7392"/>
              </a:buClr>
              <a:tabLst/>
              <a:defRPr sz="1800">
                <a:latin typeface="+mn-lt"/>
                <a:ea typeface="Tahoma" panose="020B0604030504040204" pitchFamily="34" charset="0"/>
                <a:cs typeface="Tahoma" panose="020B0604030504040204" pitchFamily="34" charset="0"/>
              </a:defRPr>
            </a:lvl1pPr>
            <a:lvl2pPr marL="541338" indent="-274638">
              <a:buClr>
                <a:srgbClr val="7A7392"/>
              </a:buClr>
              <a:buFont typeface="Courier New" panose="02070309020205020404" pitchFamily="49" charset="0"/>
              <a:buChar char="o"/>
              <a:defRPr sz="1800">
                <a:latin typeface="+mn-lt"/>
                <a:ea typeface="Tahoma" panose="020B0604030504040204" pitchFamily="34" charset="0"/>
                <a:cs typeface="Tahoma" panose="020B0604030504040204" pitchFamily="34" charset="0"/>
              </a:defRPr>
            </a:lvl2pPr>
            <a:lvl3pPr marL="808038" indent="-266700">
              <a:buClr>
                <a:srgbClr val="7A7392"/>
              </a:buClr>
              <a:buFont typeface="Arial" panose="020B0604020202020204" pitchFamily="34" charset="0"/>
              <a:buChar char="̶"/>
              <a:defRPr sz="1800">
                <a:latin typeface="+mn-lt"/>
                <a:ea typeface="Tahoma" panose="020B0604030504040204" pitchFamily="34" charset="0"/>
                <a:cs typeface="Tahoma" panose="020B0604030504040204" pitchFamily="34" charset="0"/>
              </a:defRPr>
            </a:lvl3pPr>
            <a:lvl4pPr>
              <a:defRPr sz="1600">
                <a:latin typeface="Tahoma" panose="020B0604030504040204" pitchFamily="34" charset="0"/>
                <a:ea typeface="Tahoma" panose="020B0604030504040204" pitchFamily="34" charset="0"/>
                <a:cs typeface="Tahoma" panose="020B0604030504040204" pitchFamily="34" charset="0"/>
              </a:defRPr>
            </a:lvl4pPr>
            <a:lvl5pPr>
              <a:defRPr sz="1600">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685201908"/>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19/10/2022</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my.clevelandclinic.org/health/diseases/4335-influenza-flu" TargetMode="External"/><Relationship Id="rId7" Type="http://schemas.openxmlformats.org/officeDocument/2006/relationships/hyperlink" Target="https://my.clevelandclinic.org/health/diseases/8282-respiratory-syncytial-virus-in-children-and-adults" TargetMode="External"/><Relationship Id="rId2" Type="http://schemas.openxmlformats.org/officeDocument/2006/relationships/hyperlink" Target="https://my.clevelandclinic.org/health/diseases/12342-common-cold" TargetMode="External"/><Relationship Id="rId1" Type="http://schemas.openxmlformats.org/officeDocument/2006/relationships/slideLayout" Target="../slideLayouts/slideLayout2.xml"/><Relationship Id="rId6" Type="http://schemas.openxmlformats.org/officeDocument/2006/relationships/hyperlink" Target="https://my.clevelandclinic.org/health/diseases/4245-hepatitis-viral-hepatitis-a-b--c" TargetMode="External"/><Relationship Id="rId5" Type="http://schemas.openxmlformats.org/officeDocument/2006/relationships/hyperlink" Target="https://my.clevelandclinic.org/health/diseases/12418-gastroenteritis" TargetMode="External"/><Relationship Id="rId4" Type="http://schemas.openxmlformats.org/officeDocument/2006/relationships/hyperlink" Target="https://my.clevelandclinic.org/health/diseases/21214-coronavirus-covid-19"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my.clevelandclinic.org/health/diseases/9138-sexually-transmitted-diseases--infections-stds--stis" TargetMode="External"/><Relationship Id="rId3" Type="http://schemas.openxmlformats.org/officeDocument/2006/relationships/hyperlink" Target="https://my.clevelandclinic.org/health/diseases/15697-salmonella" TargetMode="External"/><Relationship Id="rId7" Type="http://schemas.openxmlformats.org/officeDocument/2006/relationships/hyperlink" Target="https://my.clevelandclinic.org/health/diseases/4217-gonorrhea" TargetMode="External"/><Relationship Id="rId2" Type="http://schemas.openxmlformats.org/officeDocument/2006/relationships/hyperlink" Target="https://my.clevelandclinic.org/health/diseases/4602-strep-throat" TargetMode="External"/><Relationship Id="rId1" Type="http://schemas.openxmlformats.org/officeDocument/2006/relationships/slideLayout" Target="../slideLayouts/slideLayout2.xml"/><Relationship Id="rId6" Type="http://schemas.openxmlformats.org/officeDocument/2006/relationships/hyperlink" Target="https://my.clevelandclinic.org/health/diseases/4023-chlamydia" TargetMode="External"/><Relationship Id="rId11" Type="http://schemas.openxmlformats.org/officeDocument/2006/relationships/hyperlink" Target="https://my.clevelandclinic.org/health/diseases/15548-c-diff-clostridioides-difficile-infection" TargetMode="External"/><Relationship Id="rId5" Type="http://schemas.openxmlformats.org/officeDocument/2006/relationships/hyperlink" Target="https://my.clevelandclinic.org/health/diseases/15661-whooping-cough-pertussis" TargetMode="External"/><Relationship Id="rId10" Type="http://schemas.openxmlformats.org/officeDocument/2006/relationships/hyperlink" Target="https://my.clevelandclinic.org/health/diseases/16638-e-coli-infection" TargetMode="External"/><Relationship Id="rId4" Type="http://schemas.openxmlformats.org/officeDocument/2006/relationships/hyperlink" Target="https://my.clevelandclinic.org/health/diseases/11301-tuberculosis" TargetMode="External"/><Relationship Id="rId9" Type="http://schemas.openxmlformats.org/officeDocument/2006/relationships/hyperlink" Target="https://my.clevelandclinic.org/health/diseases/9135-urinary-tract-infections"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my.clevelandclinic.org/health/diseases/22139-athletes-foot-tinea-pedis" TargetMode="External"/><Relationship Id="rId2" Type="http://schemas.openxmlformats.org/officeDocument/2006/relationships/hyperlink" Target="https://my.clevelandclinic.org/health/articles/4560-athletes-foot-jock-itch-and-ringworm-of-the-scalp" TargetMode="External"/><Relationship Id="rId1" Type="http://schemas.openxmlformats.org/officeDocument/2006/relationships/slideLayout" Target="../slideLayouts/slideLayout2.xml"/><Relationship Id="rId5" Type="http://schemas.openxmlformats.org/officeDocument/2006/relationships/hyperlink" Target="https://my.clevelandclinic.org/health/diseases/10956-thrush" TargetMode="External"/><Relationship Id="rId4" Type="http://schemas.openxmlformats.org/officeDocument/2006/relationships/hyperlink" Target="https://my.clevelandclinic.org/health/diseases/5019-yeast-infections"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my.clevelandclinic.org/health/diseases/15238-giardiasi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my.clevelandclinic.org/health/diseases/21137-pinworms" TargetMode="External"/><Relationship Id="rId4" Type="http://schemas.openxmlformats.org/officeDocument/2006/relationships/hyperlink" Target="https://my.clevelandclinic.org/health/articles/14072-hookworm-disease"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2JWku3Kjpq0"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my.clevelandclinic.org/health/diseases/17753-dengue-fever" TargetMode="External"/><Relationship Id="rId2" Type="http://schemas.openxmlformats.org/officeDocument/2006/relationships/hyperlink" Target="https://my.clevelandclinic.org/health/diseases/15014-malaria" TargetMode="External"/><Relationship Id="rId1" Type="http://schemas.openxmlformats.org/officeDocument/2006/relationships/slideLayout" Target="../slideLayouts/slideLayout2.xml"/><Relationship Id="rId4" Type="http://schemas.openxmlformats.org/officeDocument/2006/relationships/hyperlink" Target="https://my.clevelandclinic.org/health/diseases/16077-zika-virus"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youtube.com/watch?v=9axOFtPqS0c"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www.youtube.com/watch?v=Wmrlpa1XyMI" TargetMode="External"/></Relationships>
</file>

<file path=ppt/slides/_rels/slide62.xml.rels><?xml version="1.0" encoding="UTF-8" standalone="yes"?>
<Relationships xmlns="http://schemas.openxmlformats.org/package/2006/relationships"><Relationship Id="rId8" Type="http://schemas.openxmlformats.org/officeDocument/2006/relationships/hyperlink" Target="https://www.ncbi.nlm.nih.gov/books/NBK20370/" TargetMode="External"/><Relationship Id="rId3" Type="http://schemas.openxmlformats.org/officeDocument/2006/relationships/hyperlink" Target="https://www.cdc.gov/csels/dsepd/ss1978/Lesson1/Section1.html#_ref1" TargetMode="External"/><Relationship Id="rId7" Type="http://schemas.openxmlformats.org/officeDocument/2006/relationships/hyperlink" Target="https://www.sciencedirect.com/science/article/pii/B9780128036785005166#cebib0010"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marketplace.cms.gov/technical-assistance-resources/training-materials/vulnerable-and-underserved-populations.pdf" TargetMode="External"/><Relationship Id="rId5" Type="http://schemas.openxmlformats.org/officeDocument/2006/relationships/hyperlink" Target="https://www.britannica.com/science/infectious-disease" TargetMode="External"/><Relationship Id="rId4" Type="http://schemas.openxmlformats.org/officeDocument/2006/relationships/hyperlink" Target="https://my.clevelandclinic.org/health/diseases/17724-infectious-diseases" TargetMode="External"/><Relationship Id="rId9" Type="http://schemas.openxmlformats.org/officeDocument/2006/relationships/hyperlink" Target="https://www.who.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685800" y="764704"/>
            <a:ext cx="7772400" cy="1470025"/>
          </a:xfrm>
        </p:spPr>
        <p:txBody>
          <a:bodyPr>
            <a:normAutofit/>
          </a:bodyPr>
          <a:lstStyle/>
          <a:p>
            <a:r>
              <a:rPr lang="en-GB" sz="3200" b="1" i="1">
                <a:solidFill>
                  <a:schemeClr val="bg1"/>
                </a:solidFill>
                <a:cs typeface="Arial" panose="020B0604020202020204" pitchFamily="34" charset="0"/>
              </a:rPr>
              <a:t>INTRODUCTION TO PUBLIC HEALTH</a:t>
            </a:r>
            <a:endParaRPr lang="en-GB" sz="3200" i="1">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1547664" y="4077072"/>
            <a:ext cx="6400800" cy="1752600"/>
          </a:xfrm>
        </p:spPr>
        <p:txBody>
          <a:bodyPr/>
          <a:lstStyle/>
          <a:p>
            <a:endParaRPr lang="en-GB" b="1">
              <a:solidFill>
                <a:schemeClr val="bg1"/>
              </a:solidFill>
              <a:cs typeface="Arial" panose="020B0604020202020204" pitchFamily="34" charset="0"/>
            </a:endParaRPr>
          </a:p>
          <a:p>
            <a:r>
              <a:rPr lang="en-GB" b="1">
                <a:solidFill>
                  <a:schemeClr val="bg1"/>
                </a:solidFill>
                <a:cs typeface="Arial" panose="020B0604020202020204" pitchFamily="34" charset="0"/>
              </a:rPr>
              <a:t>Semester 1       2021/22</a:t>
            </a:r>
          </a:p>
        </p:txBody>
      </p:sp>
      <p:sp>
        <p:nvSpPr>
          <p:cNvPr id="5" name="TextBox 4">
            <a:extLst>
              <a:ext uri="{FF2B5EF4-FFF2-40B4-BE49-F238E27FC236}">
                <a16:creationId xmlns:a16="http://schemas.microsoft.com/office/drawing/2014/main" id="{A241E7F5-8D1F-4694-5F7B-54DC6A67B496}"/>
              </a:ext>
            </a:extLst>
          </p:cNvPr>
          <p:cNvSpPr txBox="1"/>
          <p:nvPr/>
        </p:nvSpPr>
        <p:spPr>
          <a:xfrm>
            <a:off x="1331640" y="2636912"/>
            <a:ext cx="6984776" cy="584775"/>
          </a:xfrm>
          <a:prstGeom prst="rect">
            <a:avLst/>
          </a:prstGeom>
          <a:noFill/>
        </p:spPr>
        <p:txBody>
          <a:bodyPr wrap="square">
            <a:spAutoFit/>
          </a:bodyPr>
          <a:lstStyle/>
          <a:p>
            <a:pPr algn="ctr"/>
            <a:r>
              <a:rPr lang="en-GB" sz="3200" b="1" i="1">
                <a:solidFill>
                  <a:schemeClr val="bg1"/>
                </a:solidFill>
                <a:cs typeface="Arial" panose="020B0604020202020204" pitchFamily="34" charset="0"/>
              </a:rPr>
              <a:t>Infectious disease</a:t>
            </a:r>
          </a:p>
        </p:txBody>
      </p:sp>
      <p:sp>
        <p:nvSpPr>
          <p:cNvPr id="7" name="TextBox 6">
            <a:extLst>
              <a:ext uri="{FF2B5EF4-FFF2-40B4-BE49-F238E27FC236}">
                <a16:creationId xmlns:a16="http://schemas.microsoft.com/office/drawing/2014/main" id="{4EE2E764-804F-3FDA-3D7D-02B1626EBE85}"/>
              </a:ext>
            </a:extLst>
          </p:cNvPr>
          <p:cNvSpPr txBox="1"/>
          <p:nvPr/>
        </p:nvSpPr>
        <p:spPr>
          <a:xfrm>
            <a:off x="2283768" y="3623870"/>
            <a:ext cx="4572000" cy="584775"/>
          </a:xfrm>
          <a:prstGeom prst="rect">
            <a:avLst/>
          </a:prstGeom>
          <a:noFill/>
        </p:spPr>
        <p:txBody>
          <a:bodyPr wrap="square">
            <a:spAutoFit/>
          </a:bodyPr>
          <a:lstStyle/>
          <a:p>
            <a:pPr algn="ctr"/>
            <a:r>
              <a:rPr lang="en-GB" sz="3200" b="1" i="1" dirty="0">
                <a:solidFill>
                  <a:schemeClr val="bg1"/>
                </a:solidFill>
                <a:cs typeface="Arial" panose="020B0604020202020204" pitchFamily="34" charset="0"/>
              </a:rPr>
              <a:t>LCHS7000</a:t>
            </a:r>
            <a:endParaRPr lang="en-GB" sz="3200" b="1" dirty="0">
              <a:solidFill>
                <a:schemeClr val="bg1"/>
              </a:solidFill>
              <a:cs typeface="Arial" panose="020B0604020202020204" pitchFamily="34" charset="0"/>
            </a:endParaRPr>
          </a:p>
        </p:txBody>
      </p:sp>
      <p:sp>
        <p:nvSpPr>
          <p:cNvPr id="8" name="TextBox 7">
            <a:extLst>
              <a:ext uri="{FF2B5EF4-FFF2-40B4-BE49-F238E27FC236}">
                <a16:creationId xmlns:a16="http://schemas.microsoft.com/office/drawing/2014/main" id="{55B33A61-5605-3F29-053F-5CB7847965BD}"/>
              </a:ext>
            </a:extLst>
          </p:cNvPr>
          <p:cNvSpPr txBox="1"/>
          <p:nvPr/>
        </p:nvSpPr>
        <p:spPr>
          <a:xfrm>
            <a:off x="189459" y="5589240"/>
            <a:ext cx="1934269" cy="369332"/>
          </a:xfrm>
          <a:prstGeom prst="rect">
            <a:avLst/>
          </a:prstGeom>
          <a:noFill/>
        </p:spPr>
        <p:txBody>
          <a:bodyPr wrap="square">
            <a:spAutoFit/>
          </a:bodyPr>
          <a:lstStyle/>
          <a:p>
            <a:r>
              <a:rPr lang="en-GB" b="1">
                <a:solidFill>
                  <a:schemeClr val="bg1"/>
                </a:solidFill>
                <a:cs typeface="Arial" panose="020B0604020202020204" pitchFamily="34" charset="0"/>
              </a:rPr>
              <a:t>Dr Aishat Bakre</a:t>
            </a:r>
            <a:endParaRPr lang="en-GB">
              <a:cs typeface="Arial" panose="020B0604020202020204" pitchFamily="34" charset="0"/>
            </a:endParaRP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p:txBody>
          <a:bodyPr>
            <a:normAutofit/>
          </a:bodyPr>
          <a:lstStyle/>
          <a:p>
            <a:pPr marL="0" indent="0">
              <a:buNone/>
            </a:pPr>
            <a:r>
              <a:rPr lang="en-GB" sz="1600">
                <a:cs typeface="Arial" panose="020B0604020202020204" pitchFamily="34" charset="0"/>
              </a:rPr>
              <a:t>On successful completion of this module, you should be able to: </a:t>
            </a:r>
          </a:p>
          <a:p>
            <a:pPr marL="0" indent="0">
              <a:buNone/>
            </a:pPr>
            <a:endParaRPr lang="en-GB" sz="1600">
              <a:cs typeface="Arial" panose="020B0604020202020204" pitchFamily="34" charset="0"/>
            </a:endParaRPr>
          </a:p>
          <a:p>
            <a:pPr lvl="0">
              <a:buFont typeface="Wingdings" panose="05000000000000000000" pitchFamily="2" charset="2"/>
              <a:buChar char="§"/>
            </a:pPr>
            <a:r>
              <a:rPr lang="en-GB" sz="1600">
                <a:cs typeface="Arial" panose="020B0604020202020204" pitchFamily="34" charset="0"/>
              </a:rPr>
              <a:t>Demonstrate a thorough understanding and knowledge of the various approaches to social epidemiology interventions and ways for monitoring epidemiological information of a population during the life course.</a:t>
            </a:r>
          </a:p>
          <a:p>
            <a:pPr lvl="0">
              <a:buFont typeface="Wingdings" panose="05000000000000000000" pitchFamily="2" charset="2"/>
              <a:buChar char="§"/>
            </a:pPr>
            <a:r>
              <a:rPr lang="en-GB" sz="1600">
                <a:cs typeface="Arial" panose="020B0604020202020204" pitchFamily="34" charset="0"/>
              </a:rPr>
              <a:t>Apply knowledge on the link between social environment and health for the development of needs assessments, considering the social determinants of health and impact of social factors on individual and public health. </a:t>
            </a:r>
          </a:p>
          <a:p>
            <a:pPr lvl="0">
              <a:buFont typeface="Wingdings" panose="05000000000000000000" pitchFamily="2" charset="2"/>
              <a:buChar char="§"/>
            </a:pPr>
            <a:r>
              <a:rPr lang="en-GB" sz="1600">
                <a:cs typeface="Arial" panose="020B0604020202020204" pitchFamily="34" charset="0"/>
              </a:rPr>
              <a:t>Communicate analysis and evaluation of outcomes of epidemiological studies and how these outcomes relate to social and cultural contexts, public health interventions and policies.</a:t>
            </a:r>
          </a:p>
          <a:p>
            <a:pPr lvl="0">
              <a:buFont typeface="Wingdings" panose="05000000000000000000" pitchFamily="2" charset="2"/>
              <a:buChar char="§"/>
            </a:pPr>
            <a:r>
              <a:rPr lang="en-GB" sz="1600">
                <a:cs typeface="Arial" panose="020B0604020202020204" pitchFamily="34" charset="0"/>
              </a:rPr>
              <a:t>Demonstrate knowledge and understanding of the various forms of health inequalities in the UK and globally, and critically compare and evaluate public health policies and interventions. </a:t>
            </a:r>
          </a:p>
        </p:txBody>
      </p:sp>
    </p:spTree>
    <p:extLst>
      <p:ext uri="{BB962C8B-B14F-4D97-AF65-F5344CB8AC3E}">
        <p14:creationId xmlns:p14="http://schemas.microsoft.com/office/powerpoint/2010/main" val="312796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cs typeface="Arial" panose="020B0604020202020204" pitchFamily="34" charset="0"/>
              </a:rPr>
              <a:t>Module Summary</a:t>
            </a:r>
            <a:endParaRPr lang="en-GB" b="1"/>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GB" sz="2600" dirty="0">
                <a:cs typeface="Arial" panose="020B0604020202020204" pitchFamily="34" charset="0"/>
              </a:rPr>
              <a:t>The module aims overall to introduce students to the various approaches to interventions and ways for monitoring public health information related to health inequalities, social determinants of health, socio-economic and demographic characteristics of a population.</a:t>
            </a:r>
          </a:p>
          <a:p>
            <a:pPr marL="0" indent="0">
              <a:buNone/>
            </a:pPr>
            <a:endParaRPr lang="en-GB" sz="2600" dirty="0">
              <a:cs typeface="Arial" panose="020B0604020202020204" pitchFamily="34" charset="0"/>
            </a:endParaRPr>
          </a:p>
          <a:p>
            <a:pPr>
              <a:buFont typeface="Wingdings" panose="05000000000000000000" pitchFamily="2" charset="2"/>
              <a:buChar char="§"/>
            </a:pPr>
            <a:r>
              <a:rPr lang="en-GB" sz="2600" dirty="0">
                <a:cs typeface="Arial" panose="020B0604020202020204" pitchFamily="34" charset="0"/>
              </a:rPr>
              <a:t>To familiarise students with the core concepts of social epidemiology and public health development and to acquire the skills necessary to describe and interpret epidemiological information.</a:t>
            </a:r>
          </a:p>
          <a:p>
            <a:pPr marL="0" indent="0">
              <a:buNone/>
            </a:pPr>
            <a:endParaRPr lang="en-GB" sz="2800" dirty="0"/>
          </a:p>
        </p:txBody>
      </p:sp>
    </p:spTree>
    <p:extLst>
      <p:ext uri="{BB962C8B-B14F-4D97-AF65-F5344CB8AC3E}">
        <p14:creationId xmlns:p14="http://schemas.microsoft.com/office/powerpoint/2010/main" val="293363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84A5A-6402-4413-8C27-82FC065C0D28}"/>
              </a:ext>
            </a:extLst>
          </p:cNvPr>
          <p:cNvSpPr>
            <a:spLocks noGrp="1"/>
          </p:cNvSpPr>
          <p:nvPr>
            <p:ph type="title"/>
          </p:nvPr>
        </p:nvSpPr>
        <p:spPr/>
        <p:txBody>
          <a:bodyPr/>
          <a:lstStyle/>
          <a:p>
            <a:r>
              <a:rPr lang="en-GB" b="1"/>
              <a:t>Lesson objectives</a:t>
            </a:r>
            <a:endParaRPr lang="en-GB"/>
          </a:p>
        </p:txBody>
      </p:sp>
      <p:sp>
        <p:nvSpPr>
          <p:cNvPr id="3" name="Content Placeholder 2">
            <a:extLst>
              <a:ext uri="{FF2B5EF4-FFF2-40B4-BE49-F238E27FC236}">
                <a16:creationId xmlns:a16="http://schemas.microsoft.com/office/drawing/2014/main" id="{502CD6B0-3EF8-476D-ACBE-7AA61A998A65}"/>
              </a:ext>
            </a:extLst>
          </p:cNvPr>
          <p:cNvSpPr>
            <a:spLocks noGrp="1"/>
          </p:cNvSpPr>
          <p:nvPr>
            <p:ph idx="1"/>
          </p:nvPr>
        </p:nvSpPr>
        <p:spPr/>
        <p:txBody>
          <a:bodyPr>
            <a:normAutofit/>
          </a:bodyPr>
          <a:lstStyle/>
          <a:p>
            <a:pPr marL="0" indent="0">
              <a:buNone/>
            </a:pPr>
            <a:r>
              <a:rPr lang="en-GB" sz="2400"/>
              <a:t>To understand</a:t>
            </a:r>
          </a:p>
          <a:p>
            <a:pPr>
              <a:buFont typeface="Wingdings" panose="05000000000000000000" pitchFamily="2" charset="2"/>
              <a:buChar char="§"/>
            </a:pPr>
            <a:r>
              <a:rPr lang="en-GB" sz="2400"/>
              <a:t>The term infectious disease</a:t>
            </a:r>
          </a:p>
          <a:p>
            <a:pPr>
              <a:buFont typeface="Wingdings" panose="05000000000000000000" pitchFamily="2" charset="2"/>
              <a:buChar char="§"/>
            </a:pPr>
            <a:r>
              <a:rPr lang="en-GB" sz="2400"/>
              <a:t>The infectious disease agents</a:t>
            </a:r>
          </a:p>
          <a:p>
            <a:pPr>
              <a:buFont typeface="Wingdings" panose="05000000000000000000" pitchFamily="2" charset="2"/>
              <a:buChar char="§"/>
            </a:pPr>
            <a:r>
              <a:rPr lang="en-GB" sz="2400"/>
              <a:t>Some examples of infectious diseases</a:t>
            </a:r>
          </a:p>
          <a:p>
            <a:pPr>
              <a:buFont typeface="Wingdings" panose="05000000000000000000" pitchFamily="2" charset="2"/>
              <a:buChar char="§"/>
            </a:pPr>
            <a:r>
              <a:rPr lang="en-GB" sz="2400"/>
              <a:t>How infection are transmitted/Mode of transmission of infectious diseases</a:t>
            </a:r>
          </a:p>
          <a:p>
            <a:pPr>
              <a:buFont typeface="Wingdings" panose="05000000000000000000" pitchFamily="2" charset="2"/>
              <a:buChar char="§"/>
            </a:pPr>
            <a:r>
              <a:rPr lang="en-GB" sz="2400"/>
              <a:t>How can infectious diseases be prevented?</a:t>
            </a:r>
          </a:p>
          <a:p>
            <a:endParaRPr lang="en-GB"/>
          </a:p>
          <a:p>
            <a:endParaRPr lang="en-GB"/>
          </a:p>
        </p:txBody>
      </p:sp>
    </p:spTree>
    <p:extLst>
      <p:ext uri="{BB962C8B-B14F-4D97-AF65-F5344CB8AC3E}">
        <p14:creationId xmlns:p14="http://schemas.microsoft.com/office/powerpoint/2010/main" val="382210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132856"/>
            <a:ext cx="7772400" cy="1362075"/>
          </a:xfrm>
        </p:spPr>
        <p:txBody>
          <a:bodyPr/>
          <a:lstStyle/>
          <a:p>
            <a:pPr algn="ctr"/>
            <a:r>
              <a:rPr lang="en-GB" i="1"/>
              <a:t>What are infectious diseases?</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224494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9BEA1-0321-44A3-AA16-171D4CA4E99F}"/>
              </a:ext>
            </a:extLst>
          </p:cNvPr>
          <p:cNvSpPr>
            <a:spLocks noGrp="1"/>
          </p:cNvSpPr>
          <p:nvPr>
            <p:ph type="title"/>
          </p:nvPr>
        </p:nvSpPr>
        <p:spPr/>
        <p:txBody>
          <a:bodyPr/>
          <a:lstStyle/>
          <a:p>
            <a:r>
              <a:rPr lang="en-GB" b="1"/>
              <a:t>Infectious Diseases</a:t>
            </a:r>
          </a:p>
        </p:txBody>
      </p:sp>
      <p:sp>
        <p:nvSpPr>
          <p:cNvPr id="3" name="Content Placeholder 2">
            <a:extLst>
              <a:ext uri="{FF2B5EF4-FFF2-40B4-BE49-F238E27FC236}">
                <a16:creationId xmlns:a16="http://schemas.microsoft.com/office/drawing/2014/main" id="{B8CB06AB-1BA8-4F38-A504-BD4B80A8938F}"/>
              </a:ext>
            </a:extLst>
          </p:cNvPr>
          <p:cNvSpPr>
            <a:spLocks noGrp="1"/>
          </p:cNvSpPr>
          <p:nvPr>
            <p:ph idx="1"/>
          </p:nvPr>
        </p:nvSpPr>
        <p:spPr/>
        <p:txBody>
          <a:bodyPr>
            <a:normAutofit/>
          </a:bodyPr>
          <a:lstStyle/>
          <a:p>
            <a:pPr>
              <a:buFont typeface="Wingdings" panose="05000000000000000000" pitchFamily="2" charset="2"/>
              <a:buChar char="§"/>
            </a:pPr>
            <a:r>
              <a:rPr lang="en-GB" sz="2800"/>
              <a:t>Infectious disease also called </a:t>
            </a:r>
            <a:r>
              <a:rPr lang="en-GB" sz="2800" b="1" i="1"/>
              <a:t>communicable diseases</a:t>
            </a:r>
            <a:r>
              <a:rPr lang="en-GB" sz="2800" b="1"/>
              <a:t> </a:t>
            </a:r>
            <a:r>
              <a:rPr lang="en-GB" sz="2800"/>
              <a:t>can be defined as “</a:t>
            </a:r>
            <a:r>
              <a:rPr lang="en-GB" sz="2800" i="1"/>
              <a:t>an illness due to a harmful organism (pathogens) or its toxic product, which arises through transmission from an infected person, an infected animal, or a contaminated inanimate object to a susceptible host</a:t>
            </a:r>
            <a:r>
              <a:rPr lang="en-GB" sz="2800"/>
              <a:t>”.</a:t>
            </a:r>
          </a:p>
          <a:p>
            <a:pPr marL="0" indent="0">
              <a:buNone/>
            </a:pPr>
            <a:r>
              <a:rPr lang="en-GB" sz="2800"/>
              <a:t>                                        </a:t>
            </a:r>
            <a:r>
              <a:rPr lang="en-GB" sz="2000"/>
              <a:t>(van </a:t>
            </a:r>
            <a:r>
              <a:rPr lang="en-GB" sz="2000" err="1"/>
              <a:t>Seventer</a:t>
            </a:r>
            <a:r>
              <a:rPr lang="en-GB" sz="2000"/>
              <a:t> and Hochberg, 2017)     </a:t>
            </a:r>
          </a:p>
        </p:txBody>
      </p:sp>
    </p:spTree>
    <p:extLst>
      <p:ext uri="{BB962C8B-B14F-4D97-AF65-F5344CB8AC3E}">
        <p14:creationId xmlns:p14="http://schemas.microsoft.com/office/powerpoint/2010/main" val="3767529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565F0-37C8-4B9A-8E1C-FCF07B015825}"/>
              </a:ext>
            </a:extLst>
          </p:cNvPr>
          <p:cNvSpPr>
            <a:spLocks noGrp="1"/>
          </p:cNvSpPr>
          <p:nvPr>
            <p:ph type="title"/>
          </p:nvPr>
        </p:nvSpPr>
        <p:spPr/>
        <p:txBody>
          <a:bodyPr/>
          <a:lstStyle/>
          <a:p>
            <a:r>
              <a:rPr lang="en-GB" b="1"/>
              <a:t>Infectious Diseases</a:t>
            </a:r>
            <a:endParaRPr lang="en-GB"/>
          </a:p>
        </p:txBody>
      </p:sp>
      <p:sp>
        <p:nvSpPr>
          <p:cNvPr id="3" name="Content Placeholder 2">
            <a:extLst>
              <a:ext uri="{FF2B5EF4-FFF2-40B4-BE49-F238E27FC236}">
                <a16:creationId xmlns:a16="http://schemas.microsoft.com/office/drawing/2014/main" id="{446285E5-8908-46EB-AF06-FB375464B259}"/>
              </a:ext>
            </a:extLst>
          </p:cNvPr>
          <p:cNvSpPr>
            <a:spLocks noGrp="1"/>
          </p:cNvSpPr>
          <p:nvPr>
            <p:ph idx="1"/>
          </p:nvPr>
        </p:nvSpPr>
        <p:spPr/>
        <p:txBody>
          <a:bodyPr/>
          <a:lstStyle/>
          <a:p>
            <a:pPr>
              <a:buFont typeface="Wingdings" panose="05000000000000000000" pitchFamily="2" charset="2"/>
              <a:buChar char="§"/>
            </a:pPr>
            <a:r>
              <a:rPr lang="en-GB" b="1"/>
              <a:t>Infectious diseases </a:t>
            </a:r>
            <a:r>
              <a:rPr lang="en-GB"/>
              <a:t>are “diseases caused by an agent, often a type of </a:t>
            </a:r>
            <a:r>
              <a:rPr lang="en-GB" i="1"/>
              <a:t>pathogenic microorganism</a:t>
            </a:r>
            <a:r>
              <a:rPr lang="en-GB"/>
              <a:t>, that impairs a person’s health”.</a:t>
            </a:r>
          </a:p>
          <a:p>
            <a:pPr marL="0" indent="0">
              <a:buNone/>
            </a:pPr>
            <a:r>
              <a:rPr lang="en-GB"/>
              <a:t>                                       </a:t>
            </a:r>
          </a:p>
          <a:p>
            <a:pPr marL="0" indent="0">
              <a:buNone/>
            </a:pPr>
            <a:r>
              <a:rPr lang="en-GB"/>
              <a:t>                                 </a:t>
            </a:r>
            <a:r>
              <a:rPr lang="en-GB" sz="2400"/>
              <a:t>(Feigin </a:t>
            </a:r>
            <a:r>
              <a:rPr lang="en-GB" sz="2400" i="1"/>
              <a:t>et al., </a:t>
            </a:r>
            <a:r>
              <a:rPr lang="en-GB" sz="2400"/>
              <a:t>2020; WHO, 2022)</a:t>
            </a:r>
          </a:p>
        </p:txBody>
      </p:sp>
    </p:spTree>
    <p:extLst>
      <p:ext uri="{BB962C8B-B14F-4D97-AF65-F5344CB8AC3E}">
        <p14:creationId xmlns:p14="http://schemas.microsoft.com/office/powerpoint/2010/main" val="1003940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 </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 pairs research the term </a:t>
            </a:r>
            <a:r>
              <a:rPr lang="en-GB" sz="2800" b="1"/>
              <a:t>pathogen</a:t>
            </a:r>
          </a:p>
          <a:p>
            <a:endParaRPr lang="en-GB" sz="2800"/>
          </a:p>
          <a:p>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3538103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EC552-0398-4C5F-AC8B-62EFA7D2BF40}"/>
              </a:ext>
            </a:extLst>
          </p:cNvPr>
          <p:cNvSpPr>
            <a:spLocks noGrp="1"/>
          </p:cNvSpPr>
          <p:nvPr>
            <p:ph type="title"/>
          </p:nvPr>
        </p:nvSpPr>
        <p:spPr/>
        <p:txBody>
          <a:bodyPr/>
          <a:lstStyle/>
          <a:p>
            <a:r>
              <a:rPr lang="en-GB" b="1"/>
              <a:t>Infectious Diseases</a:t>
            </a:r>
            <a:endParaRPr lang="en-GB"/>
          </a:p>
        </p:txBody>
      </p:sp>
      <p:sp>
        <p:nvSpPr>
          <p:cNvPr id="3" name="Content Placeholder 2">
            <a:extLst>
              <a:ext uri="{FF2B5EF4-FFF2-40B4-BE49-F238E27FC236}">
                <a16:creationId xmlns:a16="http://schemas.microsoft.com/office/drawing/2014/main" id="{2D705E3C-248D-4F33-909D-18BACD5E4166}"/>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sz="2800"/>
              <a:t>Infectious diseases are responsible for an immense global burden of disease that impacts public health systems and economies worldwide, disproportionately affecting the vulnerable populations.</a:t>
            </a:r>
          </a:p>
          <a:p>
            <a:pPr marL="0" indent="0">
              <a:buNone/>
            </a:pPr>
            <a:endParaRPr lang="en-GB" sz="2800"/>
          </a:p>
          <a:p>
            <a:pPr>
              <a:buFont typeface="Wingdings" panose="05000000000000000000" pitchFamily="2" charset="2"/>
              <a:buChar char="§"/>
            </a:pPr>
            <a:r>
              <a:rPr lang="en-GB" sz="2800"/>
              <a:t>In many cases, infectious disease can be spread from person to person, either </a:t>
            </a:r>
          </a:p>
          <a:p>
            <a:pPr>
              <a:buFont typeface="Wingdings" panose="05000000000000000000" pitchFamily="2" charset="2"/>
              <a:buChar char="§"/>
            </a:pPr>
            <a:r>
              <a:rPr lang="en-GB" sz="2800" b="1"/>
              <a:t>Directly</a:t>
            </a:r>
            <a:r>
              <a:rPr lang="en-GB" sz="2800"/>
              <a:t> (e.g., via skin contact) or </a:t>
            </a:r>
          </a:p>
          <a:p>
            <a:pPr>
              <a:buFont typeface="Wingdings" panose="05000000000000000000" pitchFamily="2" charset="2"/>
              <a:buChar char="§"/>
            </a:pPr>
            <a:r>
              <a:rPr lang="en-GB" sz="2800" b="1"/>
              <a:t>Indirectly</a:t>
            </a:r>
            <a:r>
              <a:rPr lang="en-GB" sz="2800"/>
              <a:t> (e.g., via contaminated food or water).</a:t>
            </a:r>
          </a:p>
          <a:p>
            <a:pPr marL="0" indent="0">
              <a:buNone/>
            </a:pPr>
            <a:endParaRPr lang="en-GB" sz="2800"/>
          </a:p>
          <a:p>
            <a:pPr marL="0" indent="0">
              <a:buNone/>
            </a:pPr>
            <a:r>
              <a:rPr lang="en-GB"/>
              <a:t>                                 </a:t>
            </a:r>
            <a:r>
              <a:rPr lang="en-GB" sz="2800"/>
              <a:t>(van </a:t>
            </a:r>
            <a:r>
              <a:rPr lang="en-GB" sz="2800" err="1"/>
              <a:t>Seventer</a:t>
            </a:r>
            <a:r>
              <a:rPr lang="en-GB" sz="2800"/>
              <a:t> and Hochberg, 2017)</a:t>
            </a:r>
            <a:r>
              <a:rPr lang="en-GB"/>
              <a:t>                            </a:t>
            </a:r>
          </a:p>
        </p:txBody>
      </p:sp>
    </p:spTree>
    <p:extLst>
      <p:ext uri="{BB962C8B-B14F-4D97-AF65-F5344CB8AC3E}">
        <p14:creationId xmlns:p14="http://schemas.microsoft.com/office/powerpoint/2010/main" val="3928344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 </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 groups research the term</a:t>
            </a:r>
          </a:p>
          <a:p>
            <a:pPr marL="0" indent="0">
              <a:buNone/>
            </a:pPr>
            <a:r>
              <a:rPr lang="en-GB" sz="2800" b="1"/>
              <a:t>Global burden of disease  </a:t>
            </a:r>
            <a:r>
              <a:rPr lang="en-GB" sz="2800"/>
              <a:t>and</a:t>
            </a:r>
          </a:p>
          <a:p>
            <a:pPr marL="0" indent="0">
              <a:buNone/>
            </a:pPr>
            <a:r>
              <a:rPr lang="en-GB" sz="2800" b="1"/>
              <a:t>Vulnerable people</a:t>
            </a:r>
            <a:endParaRPr lang="en-GB" sz="2800"/>
          </a:p>
          <a:p>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993850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E862A-2268-490A-A1E1-C5C8C08FD9D2}"/>
              </a:ext>
            </a:extLst>
          </p:cNvPr>
          <p:cNvSpPr>
            <a:spLocks noGrp="1"/>
          </p:cNvSpPr>
          <p:nvPr>
            <p:ph type="title"/>
          </p:nvPr>
        </p:nvSpPr>
        <p:spPr>
          <a:xfrm>
            <a:off x="1007604" y="908720"/>
            <a:ext cx="7380820" cy="720080"/>
          </a:xfrm>
        </p:spPr>
        <p:txBody>
          <a:bodyPr>
            <a:normAutofit fontScale="90000"/>
          </a:bodyPr>
          <a:lstStyle/>
          <a:p>
            <a:pPr algn="l"/>
            <a:r>
              <a:rPr lang="en-US" b="1" kern="0">
                <a:solidFill>
                  <a:schemeClr val="tx1"/>
                </a:solidFill>
              </a:rPr>
              <a:t>The Global Burden of Disease </a:t>
            </a:r>
            <a:endParaRPr lang="en-GB" b="1">
              <a:solidFill>
                <a:schemeClr val="tx1"/>
              </a:solidFill>
            </a:endParaRPr>
          </a:p>
        </p:txBody>
      </p:sp>
      <p:sp>
        <p:nvSpPr>
          <p:cNvPr id="10" name="Content Placeholder 2">
            <a:extLst>
              <a:ext uri="{FF2B5EF4-FFF2-40B4-BE49-F238E27FC236}">
                <a16:creationId xmlns:a16="http://schemas.microsoft.com/office/drawing/2014/main" id="{65DD2DFE-EEA4-FE42-9408-900A9C69ACCE}"/>
              </a:ext>
            </a:extLst>
          </p:cNvPr>
          <p:cNvSpPr>
            <a:spLocks noGrp="1"/>
          </p:cNvSpPr>
          <p:nvPr>
            <p:ph type="body" sz="quarter" idx="11"/>
          </p:nvPr>
        </p:nvSpPr>
        <p:spPr>
          <a:xfrm>
            <a:off x="973746" y="2132856"/>
            <a:ext cx="7741750" cy="2229253"/>
          </a:xfrm>
        </p:spPr>
        <p:txBody>
          <a:bodyPr>
            <a:normAutofit lnSpcReduction="10000"/>
          </a:bodyPr>
          <a:lstStyle/>
          <a:p>
            <a:pPr marL="0" indent="0">
              <a:buClrTx/>
              <a:buNone/>
              <a:defRPr/>
            </a:pPr>
            <a:r>
              <a:rPr lang="en-US" sz="3200"/>
              <a:t>GBD is a </a:t>
            </a:r>
            <a:r>
              <a:rPr lang="en-US" sz="3200" b="1" i="1"/>
              <a:t>systematic,</a:t>
            </a:r>
            <a:r>
              <a:rPr lang="en-US" sz="3200" b="1"/>
              <a:t> </a:t>
            </a:r>
            <a:r>
              <a:rPr lang="en-US" sz="3200" b="1" i="1"/>
              <a:t>scientific</a:t>
            </a:r>
            <a:r>
              <a:rPr lang="en-US" sz="3200" b="1"/>
              <a:t> </a:t>
            </a:r>
            <a:r>
              <a:rPr lang="en-US" sz="3200"/>
              <a:t>effort to quantify the </a:t>
            </a:r>
            <a:r>
              <a:rPr lang="en-US" sz="3200" b="1" i="1"/>
              <a:t>comparative</a:t>
            </a:r>
            <a:r>
              <a:rPr lang="en-US" sz="3200"/>
              <a:t> magnitude of </a:t>
            </a:r>
            <a:r>
              <a:rPr lang="en-US" sz="3200" b="1" i="1"/>
              <a:t>health loss</a:t>
            </a:r>
            <a:r>
              <a:rPr lang="en-US" sz="3200" b="1"/>
              <a:t> </a:t>
            </a:r>
            <a:r>
              <a:rPr lang="en-US" sz="3200"/>
              <a:t>due to diseases, injuries, and risk factors by age, sex, and geographies for specific points in time.</a:t>
            </a:r>
          </a:p>
        </p:txBody>
      </p:sp>
    </p:spTree>
    <p:extLst>
      <p:ext uri="{BB962C8B-B14F-4D97-AF65-F5344CB8AC3E}">
        <p14:creationId xmlns:p14="http://schemas.microsoft.com/office/powerpoint/2010/main" val="3587240387"/>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066925"/>
            <a:ext cx="7772400" cy="1362075"/>
          </a:xfrm>
        </p:spPr>
        <p:txBody>
          <a:bodyPr/>
          <a:lstStyle/>
          <a:p>
            <a:pPr algn="ctr"/>
            <a:r>
              <a:rPr lang="en-GB" i="1"/>
              <a:t>What are infectious diseases agents?</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298822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8FD-DEAD-48AB-A21E-D2DB141215DB}"/>
              </a:ext>
            </a:extLst>
          </p:cNvPr>
          <p:cNvSpPr>
            <a:spLocks noGrp="1"/>
          </p:cNvSpPr>
          <p:nvPr>
            <p:ph type="title"/>
          </p:nvPr>
        </p:nvSpPr>
        <p:spPr/>
        <p:txBody>
          <a:bodyPr/>
          <a:lstStyle/>
          <a:p>
            <a:r>
              <a:rPr lang="en-GB" b="1"/>
              <a:t>Infectious Disease Agents</a:t>
            </a:r>
            <a:endParaRPr lang="en-GB"/>
          </a:p>
        </p:txBody>
      </p:sp>
      <p:sp>
        <p:nvSpPr>
          <p:cNvPr id="3" name="Content Placeholder 2">
            <a:extLst>
              <a:ext uri="{FF2B5EF4-FFF2-40B4-BE49-F238E27FC236}">
                <a16:creationId xmlns:a16="http://schemas.microsoft.com/office/drawing/2014/main" id="{7F998330-6861-48EF-8459-EE111A148A9E}"/>
              </a:ext>
            </a:extLst>
          </p:cNvPr>
          <p:cNvSpPr>
            <a:spLocks noGrp="1"/>
          </p:cNvSpPr>
          <p:nvPr>
            <p:ph idx="1"/>
          </p:nvPr>
        </p:nvSpPr>
        <p:spPr>
          <a:xfrm>
            <a:off x="457200" y="1417638"/>
            <a:ext cx="8229600" cy="4248473"/>
          </a:xfrm>
        </p:spPr>
        <p:txBody>
          <a:bodyPr>
            <a:normAutofit fontScale="85000" lnSpcReduction="20000"/>
          </a:bodyPr>
          <a:lstStyle/>
          <a:p>
            <a:pPr>
              <a:buFont typeface="Wingdings" panose="05000000000000000000" pitchFamily="2" charset="2"/>
              <a:buChar char="§"/>
            </a:pPr>
            <a:r>
              <a:rPr lang="en-GB"/>
              <a:t>The agents of infection can be divided into different groups on the basis of their size, biochemical characteristics, or manner in which they interact with the human host. </a:t>
            </a:r>
          </a:p>
          <a:p>
            <a:pPr>
              <a:buFont typeface="Wingdings" panose="05000000000000000000" pitchFamily="2" charset="2"/>
              <a:buChar char="§"/>
            </a:pPr>
            <a:endParaRPr lang="en-GB"/>
          </a:p>
          <a:p>
            <a:pPr>
              <a:buFont typeface="Wingdings" panose="05000000000000000000" pitchFamily="2" charset="2"/>
              <a:buChar char="§"/>
            </a:pPr>
            <a:r>
              <a:rPr lang="en-GB"/>
              <a:t>This infectious disease agent invade the body from the outside.</a:t>
            </a:r>
          </a:p>
          <a:p>
            <a:pPr marL="0" indent="0">
              <a:buNone/>
            </a:pPr>
            <a:endParaRPr lang="en-GB"/>
          </a:p>
          <a:p>
            <a:pPr>
              <a:buFont typeface="Wingdings" panose="05000000000000000000" pitchFamily="2" charset="2"/>
              <a:buChar char="§"/>
            </a:pPr>
            <a:r>
              <a:rPr lang="en-GB"/>
              <a:t>Infectious agents are present all around us, and they come in different shapes and sizes. </a:t>
            </a:r>
          </a:p>
          <a:p>
            <a:pPr marL="0" indent="0">
              <a:buNone/>
            </a:pPr>
            <a:r>
              <a:rPr lang="en-GB"/>
              <a:t>                                   </a:t>
            </a:r>
            <a:r>
              <a:rPr lang="en-GB" sz="2800"/>
              <a:t>(van </a:t>
            </a:r>
            <a:r>
              <a:rPr lang="en-GB" sz="2800" err="1"/>
              <a:t>Seventer</a:t>
            </a:r>
            <a:r>
              <a:rPr lang="en-GB" sz="2800"/>
              <a:t> and Hochberg, 2017) </a:t>
            </a:r>
          </a:p>
          <a:p>
            <a:pPr>
              <a:buFont typeface="Wingdings" panose="05000000000000000000" pitchFamily="2" charset="2"/>
              <a:buChar char="§"/>
            </a:pPr>
            <a:endParaRPr lang="en-GB"/>
          </a:p>
        </p:txBody>
      </p:sp>
    </p:spTree>
    <p:extLst>
      <p:ext uri="{BB962C8B-B14F-4D97-AF65-F5344CB8AC3E}">
        <p14:creationId xmlns:p14="http://schemas.microsoft.com/office/powerpoint/2010/main" val="2825579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8FD-DEAD-48AB-A21E-D2DB141215DB}"/>
              </a:ext>
            </a:extLst>
          </p:cNvPr>
          <p:cNvSpPr>
            <a:spLocks noGrp="1"/>
          </p:cNvSpPr>
          <p:nvPr>
            <p:ph type="title"/>
          </p:nvPr>
        </p:nvSpPr>
        <p:spPr/>
        <p:txBody>
          <a:bodyPr/>
          <a:lstStyle/>
          <a:p>
            <a:r>
              <a:rPr lang="en-GB" b="1"/>
              <a:t>Infectious Disease Agents</a:t>
            </a:r>
            <a:endParaRPr lang="en-GB"/>
          </a:p>
        </p:txBody>
      </p:sp>
      <p:sp>
        <p:nvSpPr>
          <p:cNvPr id="3" name="Content Placeholder 2">
            <a:extLst>
              <a:ext uri="{FF2B5EF4-FFF2-40B4-BE49-F238E27FC236}">
                <a16:creationId xmlns:a16="http://schemas.microsoft.com/office/drawing/2014/main" id="{7F998330-6861-48EF-8459-EE111A148A9E}"/>
              </a:ext>
            </a:extLst>
          </p:cNvPr>
          <p:cNvSpPr>
            <a:spLocks noGrp="1"/>
          </p:cNvSpPr>
          <p:nvPr>
            <p:ph idx="1"/>
          </p:nvPr>
        </p:nvSpPr>
        <p:spPr>
          <a:xfrm>
            <a:off x="495300" y="1556792"/>
            <a:ext cx="8229600" cy="4248473"/>
          </a:xfrm>
        </p:spPr>
        <p:txBody>
          <a:bodyPr>
            <a:normAutofit lnSpcReduction="10000"/>
          </a:bodyPr>
          <a:lstStyle/>
          <a:p>
            <a:pPr marL="0" indent="0">
              <a:buNone/>
            </a:pPr>
            <a:r>
              <a:rPr lang="en-GB"/>
              <a:t>Infectious diseases can be categorised based on some common characteristics. </a:t>
            </a:r>
          </a:p>
          <a:p>
            <a:pPr marL="0" indent="0">
              <a:buNone/>
            </a:pPr>
            <a:endParaRPr lang="en-GB"/>
          </a:p>
          <a:p>
            <a:pPr>
              <a:buFont typeface="Wingdings" panose="05000000000000000000" pitchFamily="2" charset="2"/>
              <a:buChar char="§"/>
            </a:pPr>
            <a:r>
              <a:rPr lang="en-GB"/>
              <a:t>Some are </a:t>
            </a:r>
            <a:r>
              <a:rPr lang="en-GB" i="1"/>
              <a:t>single-celled</a:t>
            </a:r>
            <a:r>
              <a:rPr lang="en-GB"/>
              <a:t> animals. </a:t>
            </a:r>
          </a:p>
          <a:p>
            <a:pPr>
              <a:buFont typeface="Wingdings" panose="05000000000000000000" pitchFamily="2" charset="2"/>
              <a:buChar char="§"/>
            </a:pPr>
            <a:r>
              <a:rPr lang="en-GB"/>
              <a:t>Others are </a:t>
            </a:r>
            <a:r>
              <a:rPr lang="en-GB" i="1"/>
              <a:t>multicellular organisms </a:t>
            </a:r>
            <a:r>
              <a:rPr lang="en-GB"/>
              <a:t>such as worms are known to cause diseases.</a:t>
            </a:r>
          </a:p>
          <a:p>
            <a:pPr marL="0" indent="0">
              <a:buNone/>
            </a:pPr>
            <a:r>
              <a:rPr lang="en-GB"/>
              <a:t>             </a:t>
            </a:r>
          </a:p>
          <a:p>
            <a:pPr marL="0" indent="0">
              <a:buNone/>
            </a:pPr>
            <a:r>
              <a:rPr lang="en-GB"/>
              <a:t>               </a:t>
            </a:r>
            <a:r>
              <a:rPr lang="en-GB" sz="2800"/>
              <a:t>(van </a:t>
            </a:r>
            <a:r>
              <a:rPr lang="en-GB" sz="2800" err="1"/>
              <a:t>Seventer</a:t>
            </a:r>
            <a:r>
              <a:rPr lang="en-GB" sz="2800"/>
              <a:t> and Hochberg, 2017) </a:t>
            </a:r>
          </a:p>
          <a:p>
            <a:pPr>
              <a:buFont typeface="Wingdings" panose="05000000000000000000" pitchFamily="2" charset="2"/>
              <a:buChar char="§"/>
            </a:pPr>
            <a:endParaRPr lang="en-GB"/>
          </a:p>
        </p:txBody>
      </p:sp>
    </p:spTree>
    <p:extLst>
      <p:ext uri="{BB962C8B-B14F-4D97-AF65-F5344CB8AC3E}">
        <p14:creationId xmlns:p14="http://schemas.microsoft.com/office/powerpoint/2010/main" val="1910566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 </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 independently research the term</a:t>
            </a:r>
          </a:p>
          <a:p>
            <a:pPr marL="0" indent="0">
              <a:buNone/>
            </a:pPr>
            <a:r>
              <a:rPr lang="en-GB" sz="2800" b="1"/>
              <a:t>Cell</a:t>
            </a:r>
          </a:p>
          <a:p>
            <a:endParaRPr lang="en-GB" sz="2800"/>
          </a:p>
          <a:p>
            <a:endParaRPr lang="en-GB" sz="2800"/>
          </a:p>
          <a:p>
            <a:pPr marL="0" indent="0">
              <a:buNone/>
            </a:pPr>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4257052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508FE-642B-4A4D-BCBD-FCD0E7642C66}"/>
              </a:ext>
            </a:extLst>
          </p:cNvPr>
          <p:cNvSpPr>
            <a:spLocks noGrp="1"/>
          </p:cNvSpPr>
          <p:nvPr>
            <p:ph type="title"/>
          </p:nvPr>
        </p:nvSpPr>
        <p:spPr/>
        <p:txBody>
          <a:bodyPr/>
          <a:lstStyle/>
          <a:p>
            <a:r>
              <a:rPr lang="en-GB" b="1"/>
              <a:t>Infectious disease agents</a:t>
            </a:r>
          </a:p>
        </p:txBody>
      </p:sp>
      <p:sp>
        <p:nvSpPr>
          <p:cNvPr id="3" name="Content Placeholder 2">
            <a:extLst>
              <a:ext uri="{FF2B5EF4-FFF2-40B4-BE49-F238E27FC236}">
                <a16:creationId xmlns:a16="http://schemas.microsoft.com/office/drawing/2014/main" id="{02B48C8E-B0FA-43F8-807D-95680D507157}"/>
              </a:ext>
            </a:extLst>
          </p:cNvPr>
          <p:cNvSpPr>
            <a:spLocks noGrp="1"/>
          </p:cNvSpPr>
          <p:nvPr>
            <p:ph idx="1"/>
          </p:nvPr>
        </p:nvSpPr>
        <p:spPr/>
        <p:txBody>
          <a:bodyPr>
            <a:normAutofit fontScale="77500" lnSpcReduction="20000"/>
          </a:bodyPr>
          <a:lstStyle/>
          <a:p>
            <a:pPr marL="0" indent="0">
              <a:buNone/>
            </a:pPr>
            <a:r>
              <a:rPr lang="en-GB"/>
              <a:t>The groups of organisms that cause infectious diseases called </a:t>
            </a:r>
            <a:r>
              <a:rPr lang="en-GB" i="1"/>
              <a:t>infectious disease agents </a:t>
            </a:r>
            <a:r>
              <a:rPr lang="en-GB"/>
              <a:t>are categorised as</a:t>
            </a:r>
          </a:p>
          <a:p>
            <a:pPr marL="0" indent="0">
              <a:buNone/>
            </a:pPr>
            <a:endParaRPr lang="en-GB"/>
          </a:p>
          <a:p>
            <a:pPr>
              <a:buFont typeface="Wingdings" panose="05000000000000000000" pitchFamily="2" charset="2"/>
              <a:buChar char="§"/>
            </a:pPr>
            <a:r>
              <a:rPr lang="en-GB" b="1"/>
              <a:t>Fungi, </a:t>
            </a:r>
          </a:p>
          <a:p>
            <a:pPr>
              <a:buFont typeface="Wingdings" panose="05000000000000000000" pitchFamily="2" charset="2"/>
              <a:buChar char="§"/>
            </a:pPr>
            <a:r>
              <a:rPr lang="en-GB" b="1"/>
              <a:t>Bacteria,  </a:t>
            </a:r>
          </a:p>
          <a:p>
            <a:pPr>
              <a:buFont typeface="Wingdings" panose="05000000000000000000" pitchFamily="2" charset="2"/>
              <a:buChar char="§"/>
            </a:pPr>
            <a:r>
              <a:rPr lang="en-GB" b="1"/>
              <a:t>Viruses.</a:t>
            </a:r>
          </a:p>
          <a:p>
            <a:pPr>
              <a:buFont typeface="Wingdings" panose="05000000000000000000" pitchFamily="2" charset="2"/>
              <a:buChar char="§"/>
            </a:pPr>
            <a:r>
              <a:rPr lang="en-GB" b="1"/>
              <a:t>living parasites (helminths or protozoa),</a:t>
            </a:r>
          </a:p>
          <a:p>
            <a:pPr>
              <a:buFont typeface="Wingdings" panose="05000000000000000000" pitchFamily="2" charset="2"/>
              <a:buChar char="§"/>
            </a:pPr>
            <a:r>
              <a:rPr lang="en-GB" b="1"/>
              <a:t>Prion</a:t>
            </a:r>
          </a:p>
          <a:p>
            <a:pPr marL="0" indent="0">
              <a:buNone/>
            </a:pPr>
            <a:r>
              <a:rPr lang="en-GB"/>
              <a:t>                                            </a:t>
            </a:r>
          </a:p>
          <a:p>
            <a:pPr marL="0" indent="0">
              <a:buNone/>
            </a:pPr>
            <a:r>
              <a:rPr lang="en-GB"/>
              <a:t>                                  (van </a:t>
            </a:r>
            <a:r>
              <a:rPr lang="en-GB" err="1"/>
              <a:t>Seventer</a:t>
            </a:r>
            <a:r>
              <a:rPr lang="en-GB"/>
              <a:t> and Hochberg, 2017) </a:t>
            </a:r>
          </a:p>
        </p:txBody>
      </p:sp>
    </p:spTree>
    <p:extLst>
      <p:ext uri="{BB962C8B-B14F-4D97-AF65-F5344CB8AC3E}">
        <p14:creationId xmlns:p14="http://schemas.microsoft.com/office/powerpoint/2010/main" val="4124702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83C00-3D2D-42F2-A5C3-047E7D51918B}"/>
              </a:ext>
            </a:extLst>
          </p:cNvPr>
          <p:cNvSpPr>
            <a:spLocks noGrp="1"/>
          </p:cNvSpPr>
          <p:nvPr>
            <p:ph type="title"/>
          </p:nvPr>
        </p:nvSpPr>
        <p:spPr/>
        <p:txBody>
          <a:bodyPr/>
          <a:lstStyle/>
          <a:p>
            <a:r>
              <a:rPr lang="en-GB" b="1"/>
              <a:t>Infectious disease</a:t>
            </a:r>
            <a:endParaRPr lang="en-GB"/>
          </a:p>
        </p:txBody>
      </p:sp>
      <p:sp>
        <p:nvSpPr>
          <p:cNvPr id="3" name="Content Placeholder 2">
            <a:extLst>
              <a:ext uri="{FF2B5EF4-FFF2-40B4-BE49-F238E27FC236}">
                <a16:creationId xmlns:a16="http://schemas.microsoft.com/office/drawing/2014/main" id="{93585CE3-84FC-4F5F-9765-C0E22F6D7044}"/>
              </a:ext>
            </a:extLst>
          </p:cNvPr>
          <p:cNvSpPr>
            <a:spLocks noGrp="1"/>
          </p:cNvSpPr>
          <p:nvPr>
            <p:ph idx="1"/>
          </p:nvPr>
        </p:nvSpPr>
        <p:spPr>
          <a:xfrm>
            <a:off x="457200" y="1340768"/>
            <a:ext cx="8229600" cy="4248472"/>
          </a:xfrm>
        </p:spPr>
        <p:txBody>
          <a:bodyPr>
            <a:normAutofit fontScale="85000" lnSpcReduction="20000"/>
          </a:bodyPr>
          <a:lstStyle/>
          <a:p>
            <a:pPr>
              <a:buFont typeface="Wingdings" panose="05000000000000000000" pitchFamily="2" charset="2"/>
              <a:buChar char="§"/>
            </a:pPr>
            <a:r>
              <a:rPr lang="en-GB" sz="2800"/>
              <a:t>Infected people develop symptoms when their cells are damaged or destroyed by the invading organism and as their immune system responds to the infection.                  </a:t>
            </a:r>
          </a:p>
          <a:p>
            <a:pPr marL="0" indent="0">
              <a:buNone/>
            </a:pPr>
            <a:endParaRPr lang="en-GB" sz="2800"/>
          </a:p>
          <a:p>
            <a:pPr>
              <a:buFont typeface="Wingdings" panose="05000000000000000000" pitchFamily="2" charset="2"/>
              <a:buChar char="§"/>
            </a:pPr>
            <a:r>
              <a:rPr lang="en-GB" sz="2800"/>
              <a:t>Under normal circumstances, when the immune system of the host is fully functional, disease symptoms may not develop. </a:t>
            </a:r>
          </a:p>
          <a:p>
            <a:pPr>
              <a:buFont typeface="Wingdings" panose="05000000000000000000" pitchFamily="2" charset="2"/>
              <a:buChar char="§"/>
            </a:pPr>
            <a:endParaRPr lang="en-GB" sz="2800"/>
          </a:p>
          <a:p>
            <a:pPr>
              <a:buFont typeface="Wingdings" panose="05000000000000000000" pitchFamily="2" charset="2"/>
              <a:buChar char="§"/>
            </a:pPr>
            <a:r>
              <a:rPr lang="en-GB" sz="2800"/>
              <a:t>If the host immune system is compromised, or the infectious agent overwhelms the immune system, it results into an infectious disease.</a:t>
            </a:r>
          </a:p>
          <a:p>
            <a:pPr marL="0" indent="0">
              <a:buNone/>
            </a:pPr>
            <a:r>
              <a:rPr lang="en-GB" sz="2800"/>
              <a:t>                                                                         (</a:t>
            </a:r>
            <a:r>
              <a:rPr lang="en-GB" sz="2800" err="1"/>
              <a:t>Kotra</a:t>
            </a:r>
            <a:r>
              <a:rPr lang="en-GB" sz="2800"/>
              <a:t>, 2007)</a:t>
            </a:r>
          </a:p>
        </p:txBody>
      </p:sp>
    </p:spTree>
    <p:extLst>
      <p:ext uri="{BB962C8B-B14F-4D97-AF65-F5344CB8AC3E}">
        <p14:creationId xmlns:p14="http://schemas.microsoft.com/office/powerpoint/2010/main" val="4183867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 independently research the term </a:t>
            </a:r>
            <a:r>
              <a:rPr lang="en-GB" sz="2800" b="1"/>
              <a:t>immune system</a:t>
            </a:r>
          </a:p>
          <a:p>
            <a:endParaRPr lang="en-GB" sz="2800"/>
          </a:p>
          <a:p>
            <a:endParaRPr lang="en-GB" sz="2800"/>
          </a:p>
          <a:p>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15556474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 </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independently research the term </a:t>
            </a:r>
            <a:r>
              <a:rPr lang="en-GB" sz="2800" b="1"/>
              <a:t>microorganism</a:t>
            </a:r>
          </a:p>
          <a:p>
            <a:endParaRPr lang="en-GB" sz="2800"/>
          </a:p>
          <a:p>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531866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E9EC9-F2B5-4ABC-A4DC-EDF365DD921A}"/>
              </a:ext>
            </a:extLst>
          </p:cNvPr>
          <p:cNvSpPr>
            <a:spLocks noGrp="1"/>
          </p:cNvSpPr>
          <p:nvPr>
            <p:ph type="title"/>
          </p:nvPr>
        </p:nvSpPr>
        <p:spPr/>
        <p:txBody>
          <a:bodyPr/>
          <a:lstStyle/>
          <a:p>
            <a:r>
              <a:rPr lang="en-GB" b="1"/>
              <a:t>Viral infections</a:t>
            </a:r>
            <a:endParaRPr lang="en-GB"/>
          </a:p>
        </p:txBody>
      </p:sp>
      <p:sp>
        <p:nvSpPr>
          <p:cNvPr id="3" name="Content Placeholder 2">
            <a:extLst>
              <a:ext uri="{FF2B5EF4-FFF2-40B4-BE49-F238E27FC236}">
                <a16:creationId xmlns:a16="http://schemas.microsoft.com/office/drawing/2014/main" id="{E7072953-5FBE-4F17-9848-7275F13404AA}"/>
              </a:ext>
            </a:extLst>
          </p:cNvPr>
          <p:cNvSpPr>
            <a:spLocks noGrp="1"/>
          </p:cNvSpPr>
          <p:nvPr>
            <p:ph idx="1"/>
          </p:nvPr>
        </p:nvSpPr>
        <p:spPr>
          <a:xfrm>
            <a:off x="457200" y="1417638"/>
            <a:ext cx="8229600" cy="4243610"/>
          </a:xfrm>
        </p:spPr>
        <p:txBody>
          <a:bodyPr>
            <a:normAutofit fontScale="85000" lnSpcReduction="10000"/>
          </a:bodyPr>
          <a:lstStyle/>
          <a:p>
            <a:pPr>
              <a:buFont typeface="Wingdings" panose="05000000000000000000" pitchFamily="2" charset="2"/>
              <a:buChar char="§"/>
            </a:pPr>
            <a:r>
              <a:rPr lang="en-GB"/>
              <a:t>Viruses are single-celled organism inside a protective shell (capsid). </a:t>
            </a:r>
          </a:p>
          <a:p>
            <a:pPr>
              <a:buFont typeface="Wingdings" panose="05000000000000000000" pitchFamily="2" charset="2"/>
              <a:buChar char="§"/>
            </a:pPr>
            <a:r>
              <a:rPr lang="en-GB"/>
              <a:t>Viruses are much smaller than human cells and have no way to reproduce on their own. </a:t>
            </a:r>
          </a:p>
          <a:p>
            <a:pPr>
              <a:buFont typeface="Wingdings" panose="05000000000000000000" pitchFamily="2" charset="2"/>
              <a:buChar char="§"/>
            </a:pPr>
            <a:r>
              <a:rPr lang="en-GB"/>
              <a:t>They get inside human cells and use the cells’ machinery to make copies of themselves.</a:t>
            </a:r>
          </a:p>
          <a:p>
            <a:pPr>
              <a:buFont typeface="Wingdings" panose="05000000000000000000" pitchFamily="2" charset="2"/>
              <a:buChar char="§"/>
            </a:pPr>
            <a:r>
              <a:rPr lang="en-GB"/>
              <a:t>There are millions of viruses existing in the world.</a:t>
            </a:r>
          </a:p>
          <a:p>
            <a:pPr>
              <a:buFont typeface="Wingdings" panose="05000000000000000000" pitchFamily="2" charset="2"/>
              <a:buChar char="§"/>
            </a:pPr>
            <a:r>
              <a:rPr lang="en-GB"/>
              <a:t> They are the main cause of viral infections such as </a:t>
            </a:r>
            <a:r>
              <a:rPr lang="en-GB" b="1"/>
              <a:t>common cold, and influenza</a:t>
            </a:r>
            <a:r>
              <a:rPr lang="en-GB"/>
              <a:t>.</a:t>
            </a:r>
          </a:p>
          <a:p>
            <a:pPr marL="0" indent="0">
              <a:buNone/>
            </a:pPr>
            <a:r>
              <a:rPr lang="en-GB"/>
              <a:t>                                                        (Cleveland, 2022)</a:t>
            </a:r>
          </a:p>
          <a:p>
            <a:endParaRPr lang="en-GB"/>
          </a:p>
        </p:txBody>
      </p:sp>
    </p:spTree>
    <p:extLst>
      <p:ext uri="{BB962C8B-B14F-4D97-AF65-F5344CB8AC3E}">
        <p14:creationId xmlns:p14="http://schemas.microsoft.com/office/powerpoint/2010/main" val="2176617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E9EC9-F2B5-4ABC-A4DC-EDF365DD921A}"/>
              </a:ext>
            </a:extLst>
          </p:cNvPr>
          <p:cNvSpPr>
            <a:spLocks noGrp="1"/>
          </p:cNvSpPr>
          <p:nvPr>
            <p:ph type="title"/>
          </p:nvPr>
        </p:nvSpPr>
        <p:spPr/>
        <p:txBody>
          <a:bodyPr/>
          <a:lstStyle/>
          <a:p>
            <a:r>
              <a:rPr lang="en-GB" b="1"/>
              <a:t>Bacterial infections</a:t>
            </a:r>
            <a:endParaRPr lang="en-GB"/>
          </a:p>
        </p:txBody>
      </p:sp>
      <p:sp>
        <p:nvSpPr>
          <p:cNvPr id="3" name="Content Placeholder 2">
            <a:extLst>
              <a:ext uri="{FF2B5EF4-FFF2-40B4-BE49-F238E27FC236}">
                <a16:creationId xmlns:a16="http://schemas.microsoft.com/office/drawing/2014/main" id="{E7072953-5FBE-4F17-9848-7275F13404AA}"/>
              </a:ext>
            </a:extLst>
          </p:cNvPr>
          <p:cNvSpPr>
            <a:spLocks noGrp="1"/>
          </p:cNvSpPr>
          <p:nvPr>
            <p:ph idx="1"/>
          </p:nvPr>
        </p:nvSpPr>
        <p:spPr/>
        <p:txBody>
          <a:bodyPr>
            <a:normAutofit fontScale="92500" lnSpcReduction="20000"/>
          </a:bodyPr>
          <a:lstStyle/>
          <a:p>
            <a:pPr>
              <a:buFont typeface="Wingdings" panose="05000000000000000000" pitchFamily="2" charset="2"/>
              <a:buChar char="§"/>
            </a:pPr>
            <a:r>
              <a:rPr lang="en-GB"/>
              <a:t>Bacteria are single-celled organisms with their instructions written on a small piece of DNA. </a:t>
            </a:r>
          </a:p>
          <a:p>
            <a:pPr>
              <a:buFont typeface="Wingdings" panose="05000000000000000000" pitchFamily="2" charset="2"/>
              <a:buChar char="§"/>
            </a:pPr>
            <a:r>
              <a:rPr lang="en-GB"/>
              <a:t>Bacteria are all around us, including inside of our body and on our skin. </a:t>
            </a:r>
          </a:p>
          <a:p>
            <a:pPr>
              <a:buFont typeface="Wingdings" panose="05000000000000000000" pitchFamily="2" charset="2"/>
              <a:buChar char="§"/>
            </a:pPr>
            <a:r>
              <a:rPr lang="en-GB"/>
              <a:t>Many bacteria are harmless or even helpful, but certain bacteria release toxins that can make human sick.</a:t>
            </a:r>
          </a:p>
          <a:p>
            <a:pPr marL="0" indent="0">
              <a:buNone/>
            </a:pPr>
            <a:r>
              <a:rPr lang="en-GB"/>
              <a:t>                                                (Cleveland, 2022)</a:t>
            </a:r>
          </a:p>
          <a:p>
            <a:pPr>
              <a:buFont typeface="Wingdings" panose="05000000000000000000" pitchFamily="2" charset="2"/>
              <a:buChar char="§"/>
            </a:pPr>
            <a:endParaRPr lang="en-GB"/>
          </a:p>
          <a:p>
            <a:endParaRPr lang="en-GB"/>
          </a:p>
        </p:txBody>
      </p:sp>
    </p:spTree>
    <p:extLst>
      <p:ext uri="{BB962C8B-B14F-4D97-AF65-F5344CB8AC3E}">
        <p14:creationId xmlns:p14="http://schemas.microsoft.com/office/powerpoint/2010/main" val="12400677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 </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p:txBody>
          <a:bodyPr>
            <a:normAutofit/>
          </a:bodyPr>
          <a:lstStyle/>
          <a:p>
            <a:pPr marL="0" indent="0">
              <a:buNone/>
            </a:pPr>
            <a:r>
              <a:rPr lang="en-GB" sz="2800"/>
              <a:t>Working independently research the term DNA</a:t>
            </a:r>
          </a:p>
          <a:p>
            <a:endParaRPr lang="en-GB" sz="2800"/>
          </a:p>
          <a:p>
            <a:pPr marL="0" indent="0" algn="ctr">
              <a:buNone/>
            </a:pPr>
            <a:endParaRPr lang="en-GB" sz="2800" b="1"/>
          </a:p>
          <a:p>
            <a:pPr marL="0" indent="0" algn="ctr">
              <a:buNone/>
            </a:pPr>
            <a:endParaRPr lang="en-GB" sz="2800" b="1"/>
          </a:p>
          <a:p>
            <a:pPr marL="0" indent="0" algn="ctr">
              <a:buNone/>
            </a:pPr>
            <a:endParaRPr lang="en-GB" sz="2800" b="1"/>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480171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FDBF2-08BB-45DA-834F-A662AD28F1FE}"/>
              </a:ext>
            </a:extLst>
          </p:cNvPr>
          <p:cNvSpPr>
            <a:spLocks noGrp="1"/>
          </p:cNvSpPr>
          <p:nvPr>
            <p:ph type="title"/>
          </p:nvPr>
        </p:nvSpPr>
        <p:spPr/>
        <p:txBody>
          <a:bodyPr/>
          <a:lstStyle/>
          <a:p>
            <a:r>
              <a:rPr lang="en-GB" b="1"/>
              <a:t>Fungal infections</a:t>
            </a:r>
            <a:endParaRPr lang="en-GB"/>
          </a:p>
        </p:txBody>
      </p:sp>
      <p:sp>
        <p:nvSpPr>
          <p:cNvPr id="3" name="Content Placeholder 2">
            <a:extLst>
              <a:ext uri="{FF2B5EF4-FFF2-40B4-BE49-F238E27FC236}">
                <a16:creationId xmlns:a16="http://schemas.microsoft.com/office/drawing/2014/main" id="{70E5B091-7213-4414-B671-1FB5F4D718DA}"/>
              </a:ext>
            </a:extLst>
          </p:cNvPr>
          <p:cNvSpPr>
            <a:spLocks noGrp="1"/>
          </p:cNvSpPr>
          <p:nvPr>
            <p:ph idx="1"/>
          </p:nvPr>
        </p:nvSpPr>
        <p:spPr/>
        <p:txBody>
          <a:bodyPr>
            <a:normAutofit lnSpcReduction="10000"/>
          </a:bodyPr>
          <a:lstStyle/>
          <a:p>
            <a:pPr>
              <a:buFont typeface="Wingdings" panose="05000000000000000000" pitchFamily="2" charset="2"/>
              <a:buChar char="§"/>
            </a:pPr>
            <a:r>
              <a:rPr lang="en-GB"/>
              <a:t>Like bacteria, there are many different fungi. </a:t>
            </a:r>
          </a:p>
          <a:p>
            <a:pPr>
              <a:buFont typeface="Wingdings" panose="05000000000000000000" pitchFamily="2" charset="2"/>
              <a:buChar char="§"/>
            </a:pPr>
            <a:r>
              <a:rPr lang="en-GB"/>
              <a:t>They live on and in our body. </a:t>
            </a:r>
          </a:p>
          <a:p>
            <a:pPr>
              <a:buFont typeface="Wingdings" panose="05000000000000000000" pitchFamily="2" charset="2"/>
              <a:buChar char="§"/>
            </a:pPr>
            <a:r>
              <a:rPr lang="en-GB"/>
              <a:t>When the fungi get overgrown or when harmful fungi get into our body through our mouth, our nose or a cut in your skin, one can get sick.</a:t>
            </a:r>
          </a:p>
          <a:p>
            <a:pPr marL="0" indent="0">
              <a:buNone/>
            </a:pPr>
            <a:r>
              <a:rPr lang="en-GB"/>
              <a:t>                                         </a:t>
            </a:r>
            <a:r>
              <a:rPr lang="en-GB" sz="2800"/>
              <a:t>(Cleveland, 2022)</a:t>
            </a:r>
          </a:p>
          <a:p>
            <a:pPr>
              <a:buFont typeface="Wingdings" panose="05000000000000000000" pitchFamily="2" charset="2"/>
              <a:buChar char="§"/>
            </a:pPr>
            <a:endParaRPr lang="en-GB"/>
          </a:p>
          <a:p>
            <a:endParaRPr lang="en-GB"/>
          </a:p>
        </p:txBody>
      </p:sp>
    </p:spTree>
    <p:extLst>
      <p:ext uri="{BB962C8B-B14F-4D97-AF65-F5344CB8AC3E}">
        <p14:creationId xmlns:p14="http://schemas.microsoft.com/office/powerpoint/2010/main" val="616841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FDBF2-08BB-45DA-834F-A662AD28F1FE}"/>
              </a:ext>
            </a:extLst>
          </p:cNvPr>
          <p:cNvSpPr>
            <a:spLocks noGrp="1"/>
          </p:cNvSpPr>
          <p:nvPr>
            <p:ph type="title"/>
          </p:nvPr>
        </p:nvSpPr>
        <p:spPr/>
        <p:txBody>
          <a:bodyPr/>
          <a:lstStyle/>
          <a:p>
            <a:r>
              <a:rPr lang="en-GB" b="1"/>
              <a:t>Parasitic infections</a:t>
            </a:r>
            <a:endParaRPr lang="en-GB"/>
          </a:p>
        </p:txBody>
      </p:sp>
      <p:sp>
        <p:nvSpPr>
          <p:cNvPr id="3" name="Content Placeholder 2">
            <a:extLst>
              <a:ext uri="{FF2B5EF4-FFF2-40B4-BE49-F238E27FC236}">
                <a16:creationId xmlns:a16="http://schemas.microsoft.com/office/drawing/2014/main" id="{70E5B091-7213-4414-B671-1FB5F4D718DA}"/>
              </a:ext>
            </a:extLst>
          </p:cNvPr>
          <p:cNvSpPr>
            <a:spLocks noGrp="1"/>
          </p:cNvSpPr>
          <p:nvPr>
            <p:ph idx="1"/>
          </p:nvPr>
        </p:nvSpPr>
        <p:spPr/>
        <p:txBody>
          <a:bodyPr>
            <a:normAutofit/>
          </a:bodyPr>
          <a:lstStyle/>
          <a:p>
            <a:pPr>
              <a:buFont typeface="Wingdings" panose="05000000000000000000" pitchFamily="2" charset="2"/>
              <a:buChar char="§"/>
            </a:pPr>
            <a:r>
              <a:rPr lang="en-GB"/>
              <a:t>Parasites use the bodies of other organisms to live and reproduce. </a:t>
            </a:r>
          </a:p>
          <a:p>
            <a:pPr marL="0" indent="0">
              <a:buNone/>
            </a:pPr>
            <a:endParaRPr lang="en-GB"/>
          </a:p>
          <a:p>
            <a:pPr>
              <a:buFont typeface="Wingdings" panose="05000000000000000000" pitchFamily="2" charset="2"/>
              <a:buChar char="§"/>
            </a:pPr>
            <a:r>
              <a:rPr lang="en-GB"/>
              <a:t>Parasites include worms (helminths) and some single-celled organisms (protozoa).</a:t>
            </a:r>
          </a:p>
          <a:p>
            <a:pPr marL="0" indent="0">
              <a:buNone/>
            </a:pPr>
            <a:r>
              <a:rPr lang="en-GB"/>
              <a:t>                                         </a:t>
            </a:r>
            <a:r>
              <a:rPr lang="en-GB" sz="2800"/>
              <a:t>(Cleveland, 2022)</a:t>
            </a:r>
          </a:p>
          <a:p>
            <a:pPr>
              <a:buFont typeface="Wingdings" panose="05000000000000000000" pitchFamily="2" charset="2"/>
              <a:buChar char="§"/>
            </a:pPr>
            <a:endParaRPr lang="en-GB"/>
          </a:p>
          <a:p>
            <a:endParaRPr lang="en-GB"/>
          </a:p>
        </p:txBody>
      </p:sp>
    </p:spTree>
    <p:extLst>
      <p:ext uri="{BB962C8B-B14F-4D97-AF65-F5344CB8AC3E}">
        <p14:creationId xmlns:p14="http://schemas.microsoft.com/office/powerpoint/2010/main" val="18863772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BF06B-80D8-443A-B539-34DBCA441E1F}"/>
              </a:ext>
            </a:extLst>
          </p:cNvPr>
          <p:cNvSpPr>
            <a:spLocks noGrp="1"/>
          </p:cNvSpPr>
          <p:nvPr>
            <p:ph type="title"/>
          </p:nvPr>
        </p:nvSpPr>
        <p:spPr/>
        <p:txBody>
          <a:bodyPr/>
          <a:lstStyle/>
          <a:p>
            <a:r>
              <a:rPr lang="en-GB" b="1"/>
              <a:t>Prion diseases</a:t>
            </a:r>
            <a:endParaRPr lang="en-GB"/>
          </a:p>
        </p:txBody>
      </p:sp>
      <p:sp>
        <p:nvSpPr>
          <p:cNvPr id="3" name="Content Placeholder 2">
            <a:extLst>
              <a:ext uri="{FF2B5EF4-FFF2-40B4-BE49-F238E27FC236}">
                <a16:creationId xmlns:a16="http://schemas.microsoft.com/office/drawing/2014/main" id="{195CF43F-0C99-4192-9BAC-8030BD30ECF9}"/>
              </a:ext>
            </a:extLst>
          </p:cNvPr>
          <p:cNvSpPr>
            <a:spLocks noGrp="1"/>
          </p:cNvSpPr>
          <p:nvPr>
            <p:ph idx="1"/>
          </p:nvPr>
        </p:nvSpPr>
        <p:spPr>
          <a:xfrm>
            <a:off x="457200" y="1417638"/>
            <a:ext cx="8229600" cy="4243610"/>
          </a:xfrm>
        </p:spPr>
        <p:txBody>
          <a:bodyPr>
            <a:normAutofit fontScale="55000" lnSpcReduction="20000"/>
          </a:bodyPr>
          <a:lstStyle/>
          <a:p>
            <a:pPr>
              <a:buFont typeface="Wingdings" panose="05000000000000000000" pitchFamily="2" charset="2"/>
              <a:buChar char="§"/>
            </a:pPr>
            <a:r>
              <a:rPr lang="en-GB" sz="3800"/>
              <a:t>Prions are faulty proteins that cause other proteins in the body, usually in the brain, to become faulty as well.</a:t>
            </a:r>
          </a:p>
          <a:p>
            <a:pPr>
              <a:buFont typeface="Wingdings" panose="05000000000000000000" pitchFamily="2" charset="2"/>
              <a:buChar char="§"/>
            </a:pPr>
            <a:r>
              <a:rPr lang="en-GB" sz="3800"/>
              <a:t>Prion is a protein without a genetic material.</a:t>
            </a:r>
          </a:p>
          <a:p>
            <a:pPr>
              <a:buFont typeface="Wingdings" panose="05000000000000000000" pitchFamily="2" charset="2"/>
              <a:buChar char="§"/>
            </a:pPr>
            <a:r>
              <a:rPr lang="en-GB" sz="3800"/>
              <a:t>The body is unable to use these proteins or get rid of them, so they build up and make one sick. </a:t>
            </a:r>
          </a:p>
          <a:p>
            <a:pPr>
              <a:buFont typeface="Wingdings" panose="05000000000000000000" pitchFamily="2" charset="2"/>
              <a:buChar char="§"/>
            </a:pPr>
            <a:r>
              <a:rPr lang="en-GB" sz="3800"/>
              <a:t>Prions are an extremely rare cause of infectious diseases.</a:t>
            </a:r>
          </a:p>
          <a:p>
            <a:pPr>
              <a:buFont typeface="Wingdings" panose="05000000000000000000" pitchFamily="2" charset="2"/>
              <a:buChar char="§"/>
            </a:pPr>
            <a:r>
              <a:rPr lang="en-GB" sz="3800"/>
              <a:t>Prions are infectious proteins that are transmitted either by inheritance or by eating/receiving contaminated meat or other biological product.</a:t>
            </a:r>
          </a:p>
          <a:p>
            <a:pPr>
              <a:buFont typeface="Wingdings" panose="05000000000000000000" pitchFamily="2" charset="2"/>
              <a:buChar char="§"/>
            </a:pPr>
            <a:r>
              <a:rPr lang="en-GB" sz="3800"/>
              <a:t>Prions are responsible for slow-progressing neurological disorders such as Creutzfeldt-Jakob Disease and Transmissible spongiform encephalopathies (TSEs/prion diseases).</a:t>
            </a:r>
          </a:p>
          <a:p>
            <a:pPr marL="0" indent="0">
              <a:buNone/>
            </a:pPr>
            <a:r>
              <a:rPr lang="en-GB" sz="3800"/>
              <a:t>                                                                                      (</a:t>
            </a:r>
            <a:r>
              <a:rPr lang="en-GB" sz="3800" err="1"/>
              <a:t>Kotra</a:t>
            </a:r>
            <a:r>
              <a:rPr lang="en-GB" sz="3800"/>
              <a:t>, 2007)</a:t>
            </a:r>
          </a:p>
          <a:p>
            <a:pPr marL="0" indent="0">
              <a:buNone/>
            </a:pPr>
            <a:endParaRPr lang="en-GB"/>
          </a:p>
        </p:txBody>
      </p:sp>
    </p:spTree>
    <p:extLst>
      <p:ext uri="{BB962C8B-B14F-4D97-AF65-F5344CB8AC3E}">
        <p14:creationId xmlns:p14="http://schemas.microsoft.com/office/powerpoint/2010/main" val="1955000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1856978"/>
            <a:ext cx="7772400" cy="1362075"/>
          </a:xfrm>
        </p:spPr>
        <p:txBody>
          <a:bodyPr>
            <a:normAutofit fontScale="90000"/>
          </a:bodyPr>
          <a:lstStyle/>
          <a:p>
            <a:pPr algn="ctr"/>
            <a:r>
              <a:rPr lang="en-GB" i="1"/>
              <a:t>What are the common</a:t>
            </a:r>
            <a:r>
              <a:rPr lang="en-GB"/>
              <a:t> examples</a:t>
            </a:r>
            <a:r>
              <a:rPr lang="en-GB" i="1"/>
              <a:t> of infectious diseases?</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611329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E3BE6-FBD9-4F9D-A06D-CB54294D37AA}"/>
              </a:ext>
            </a:extLst>
          </p:cNvPr>
          <p:cNvSpPr>
            <a:spLocks noGrp="1"/>
          </p:cNvSpPr>
          <p:nvPr>
            <p:ph type="title"/>
          </p:nvPr>
        </p:nvSpPr>
        <p:spPr/>
        <p:txBody>
          <a:bodyPr/>
          <a:lstStyle/>
          <a:p>
            <a:r>
              <a:rPr lang="en-GB" b="1"/>
              <a:t>Infectious diseases</a:t>
            </a:r>
          </a:p>
        </p:txBody>
      </p:sp>
      <p:sp>
        <p:nvSpPr>
          <p:cNvPr id="3" name="Content Placeholder 2">
            <a:extLst>
              <a:ext uri="{FF2B5EF4-FFF2-40B4-BE49-F238E27FC236}">
                <a16:creationId xmlns:a16="http://schemas.microsoft.com/office/drawing/2014/main" id="{4E1446CC-8E12-4DAD-BC15-D93E7BA5366B}"/>
              </a:ext>
            </a:extLst>
          </p:cNvPr>
          <p:cNvSpPr>
            <a:spLocks noGrp="1"/>
          </p:cNvSpPr>
          <p:nvPr>
            <p:ph idx="1"/>
          </p:nvPr>
        </p:nvSpPr>
        <p:spPr/>
        <p:txBody>
          <a:bodyPr>
            <a:normAutofit lnSpcReduction="10000"/>
          </a:bodyPr>
          <a:lstStyle/>
          <a:p>
            <a:pPr>
              <a:buFont typeface="Wingdings" panose="05000000000000000000" pitchFamily="2" charset="2"/>
              <a:buChar char="§"/>
            </a:pPr>
            <a:r>
              <a:rPr lang="en-GB"/>
              <a:t>Diarrheal diseases, </a:t>
            </a:r>
          </a:p>
          <a:p>
            <a:pPr>
              <a:buFont typeface="Wingdings" panose="05000000000000000000" pitchFamily="2" charset="2"/>
              <a:buChar char="§"/>
            </a:pPr>
            <a:r>
              <a:rPr lang="en-GB"/>
              <a:t>HIV/AIDS, </a:t>
            </a:r>
          </a:p>
          <a:p>
            <a:pPr>
              <a:buFont typeface="Wingdings" panose="05000000000000000000" pitchFamily="2" charset="2"/>
              <a:buChar char="§"/>
            </a:pPr>
            <a:r>
              <a:rPr lang="en-GB"/>
              <a:t>Tuberculosis (TB)</a:t>
            </a:r>
          </a:p>
          <a:p>
            <a:pPr>
              <a:buFont typeface="Wingdings" panose="05000000000000000000" pitchFamily="2" charset="2"/>
              <a:buChar char="§"/>
            </a:pPr>
            <a:r>
              <a:rPr lang="en-GB"/>
              <a:t>Ebola virus</a:t>
            </a:r>
          </a:p>
          <a:p>
            <a:pPr>
              <a:buFont typeface="Wingdings" panose="05000000000000000000" pitchFamily="2" charset="2"/>
              <a:buChar char="§"/>
            </a:pPr>
            <a:r>
              <a:rPr lang="en-GB"/>
              <a:t>Hepatitis B</a:t>
            </a:r>
          </a:p>
          <a:p>
            <a:pPr>
              <a:buFont typeface="Wingdings" panose="05000000000000000000" pitchFamily="2" charset="2"/>
              <a:buChar char="§"/>
            </a:pPr>
            <a:r>
              <a:rPr lang="en-GB"/>
              <a:t>Coronavirus</a:t>
            </a:r>
          </a:p>
          <a:p>
            <a:pPr marL="0" indent="0">
              <a:buNone/>
            </a:pPr>
            <a:r>
              <a:rPr lang="en-GB"/>
              <a:t>                                           (WHO, 2022)</a:t>
            </a:r>
          </a:p>
          <a:p>
            <a:endParaRPr lang="en-GB"/>
          </a:p>
        </p:txBody>
      </p:sp>
    </p:spTree>
    <p:extLst>
      <p:ext uri="{BB962C8B-B14F-4D97-AF65-F5344CB8AC3E}">
        <p14:creationId xmlns:p14="http://schemas.microsoft.com/office/powerpoint/2010/main" val="42050669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43E71-1680-411E-9B45-B0BD8B28B4A5}"/>
              </a:ext>
            </a:extLst>
          </p:cNvPr>
          <p:cNvSpPr>
            <a:spLocks noGrp="1"/>
          </p:cNvSpPr>
          <p:nvPr>
            <p:ph type="title"/>
          </p:nvPr>
        </p:nvSpPr>
        <p:spPr/>
        <p:txBody>
          <a:bodyPr/>
          <a:lstStyle/>
          <a:p>
            <a:r>
              <a:rPr lang="en-GB" b="1"/>
              <a:t>Common Infectious diseases</a:t>
            </a:r>
          </a:p>
        </p:txBody>
      </p:sp>
      <p:sp>
        <p:nvSpPr>
          <p:cNvPr id="3" name="Content Placeholder 2">
            <a:extLst>
              <a:ext uri="{FF2B5EF4-FFF2-40B4-BE49-F238E27FC236}">
                <a16:creationId xmlns:a16="http://schemas.microsoft.com/office/drawing/2014/main" id="{301FF101-07DA-4FC8-873D-897A13EBD45D}"/>
              </a:ext>
            </a:extLst>
          </p:cNvPr>
          <p:cNvSpPr>
            <a:spLocks noGrp="1"/>
          </p:cNvSpPr>
          <p:nvPr>
            <p:ph idx="1"/>
          </p:nvPr>
        </p:nvSpPr>
        <p:spPr/>
        <p:txBody>
          <a:bodyPr>
            <a:normAutofit fontScale="92500"/>
          </a:bodyPr>
          <a:lstStyle/>
          <a:p>
            <a:pPr>
              <a:buFont typeface="Wingdings" panose="05000000000000000000" pitchFamily="2" charset="2"/>
              <a:buChar char="§"/>
            </a:pPr>
            <a:r>
              <a:rPr lang="en-GB"/>
              <a:t>Chickenpox.</a:t>
            </a:r>
          </a:p>
          <a:p>
            <a:pPr>
              <a:buFont typeface="Wingdings" panose="05000000000000000000" pitchFamily="2" charset="2"/>
              <a:buChar char="§"/>
            </a:pPr>
            <a:r>
              <a:rPr lang="en-GB"/>
              <a:t>Common cold.</a:t>
            </a:r>
          </a:p>
          <a:p>
            <a:pPr>
              <a:buFont typeface="Wingdings" panose="05000000000000000000" pitchFamily="2" charset="2"/>
              <a:buChar char="§"/>
            </a:pPr>
            <a:r>
              <a:rPr lang="en-GB"/>
              <a:t>Diphtheria.</a:t>
            </a:r>
          </a:p>
          <a:p>
            <a:pPr>
              <a:buFont typeface="Wingdings" panose="05000000000000000000" pitchFamily="2" charset="2"/>
              <a:buChar char="§"/>
            </a:pPr>
            <a:r>
              <a:rPr lang="en-GB"/>
              <a:t>E. coli.</a:t>
            </a:r>
          </a:p>
          <a:p>
            <a:pPr>
              <a:buFont typeface="Wingdings" panose="05000000000000000000" pitchFamily="2" charset="2"/>
              <a:buChar char="§"/>
            </a:pPr>
            <a:r>
              <a:rPr lang="en-GB"/>
              <a:t>HIV/AIDS.</a:t>
            </a:r>
          </a:p>
          <a:p>
            <a:pPr>
              <a:buFont typeface="Wingdings" panose="05000000000000000000" pitchFamily="2" charset="2"/>
              <a:buChar char="§"/>
            </a:pPr>
            <a:r>
              <a:rPr lang="en-GB"/>
              <a:t>Influenza (flu)</a:t>
            </a:r>
          </a:p>
          <a:p>
            <a:pPr>
              <a:buFont typeface="Wingdings" panose="05000000000000000000" pitchFamily="2" charset="2"/>
              <a:buChar char="§"/>
            </a:pPr>
            <a:r>
              <a:rPr lang="en-GB"/>
              <a:t>                                                   (WHO, 2022)</a:t>
            </a:r>
          </a:p>
          <a:p>
            <a:pPr>
              <a:buFont typeface="Wingdings" panose="05000000000000000000" pitchFamily="2" charset="2"/>
              <a:buChar char="§"/>
            </a:pPr>
            <a:endParaRPr lang="en-GB"/>
          </a:p>
          <a:p>
            <a:endParaRPr lang="en-GB"/>
          </a:p>
        </p:txBody>
      </p:sp>
    </p:spTree>
    <p:extLst>
      <p:ext uri="{BB962C8B-B14F-4D97-AF65-F5344CB8AC3E}">
        <p14:creationId xmlns:p14="http://schemas.microsoft.com/office/powerpoint/2010/main" val="15241286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42D00-A51E-4D8A-B6EA-C0BAC1FF3FDE}"/>
              </a:ext>
            </a:extLst>
          </p:cNvPr>
          <p:cNvSpPr>
            <a:spLocks noGrp="1"/>
          </p:cNvSpPr>
          <p:nvPr>
            <p:ph type="title"/>
          </p:nvPr>
        </p:nvSpPr>
        <p:spPr/>
        <p:txBody>
          <a:bodyPr>
            <a:normAutofit fontScale="90000"/>
          </a:bodyPr>
          <a:lstStyle/>
          <a:p>
            <a:r>
              <a:rPr lang="en-GB" b="1"/>
              <a:t>Common Viral Infectious Diseases</a:t>
            </a:r>
            <a:endParaRPr lang="en-GB"/>
          </a:p>
        </p:txBody>
      </p:sp>
      <p:sp>
        <p:nvSpPr>
          <p:cNvPr id="3" name="Content Placeholder 2">
            <a:extLst>
              <a:ext uri="{FF2B5EF4-FFF2-40B4-BE49-F238E27FC236}">
                <a16:creationId xmlns:a16="http://schemas.microsoft.com/office/drawing/2014/main" id="{EA85971F-1110-4A8C-BE96-BF3CF3462122}"/>
              </a:ext>
            </a:extLst>
          </p:cNvPr>
          <p:cNvSpPr>
            <a:spLocks noGrp="1"/>
          </p:cNvSpPr>
          <p:nvPr>
            <p:ph idx="1"/>
          </p:nvPr>
        </p:nvSpPr>
        <p:spPr/>
        <p:txBody>
          <a:bodyPr/>
          <a:lstStyle/>
          <a:p>
            <a:r>
              <a:rPr lang="en-GB">
                <a:hlinkClick r:id="rId2"/>
              </a:rPr>
              <a:t>Common cold.</a:t>
            </a:r>
            <a:endParaRPr lang="en-GB"/>
          </a:p>
          <a:p>
            <a:r>
              <a:rPr lang="en-GB">
                <a:hlinkClick r:id="rId3"/>
              </a:rPr>
              <a:t>The flu (influenza).</a:t>
            </a:r>
            <a:endParaRPr lang="en-GB"/>
          </a:p>
          <a:p>
            <a:r>
              <a:rPr lang="en-GB">
                <a:hlinkClick r:id="rId4"/>
              </a:rPr>
              <a:t>COVID-19.</a:t>
            </a:r>
            <a:endParaRPr lang="en-GB"/>
          </a:p>
          <a:p>
            <a:r>
              <a:rPr lang="en-GB">
                <a:hlinkClick r:id="rId5"/>
              </a:rPr>
              <a:t>Stomach flu (gastroenteritis).</a:t>
            </a:r>
            <a:endParaRPr lang="en-GB"/>
          </a:p>
          <a:p>
            <a:r>
              <a:rPr lang="en-GB">
                <a:hlinkClick r:id="rId6"/>
              </a:rPr>
              <a:t>Hepatitis.</a:t>
            </a:r>
            <a:endParaRPr lang="en-GB"/>
          </a:p>
          <a:p>
            <a:r>
              <a:rPr lang="en-GB">
                <a:hlinkClick r:id="rId7"/>
              </a:rPr>
              <a:t>Respiratory syncytial virus (RSV).</a:t>
            </a:r>
            <a:endParaRPr lang="en-GB"/>
          </a:p>
          <a:p>
            <a:endParaRPr lang="en-GB"/>
          </a:p>
        </p:txBody>
      </p:sp>
    </p:spTree>
    <p:extLst>
      <p:ext uri="{BB962C8B-B14F-4D97-AF65-F5344CB8AC3E}">
        <p14:creationId xmlns:p14="http://schemas.microsoft.com/office/powerpoint/2010/main" val="196020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0747C-15BC-479A-B47F-1227DC13ABB8}"/>
              </a:ext>
            </a:extLst>
          </p:cNvPr>
          <p:cNvSpPr>
            <a:spLocks noGrp="1"/>
          </p:cNvSpPr>
          <p:nvPr>
            <p:ph type="title"/>
          </p:nvPr>
        </p:nvSpPr>
        <p:spPr/>
        <p:txBody>
          <a:bodyPr>
            <a:normAutofit fontScale="90000"/>
          </a:bodyPr>
          <a:lstStyle/>
          <a:p>
            <a:r>
              <a:rPr lang="en-GB" b="1"/>
              <a:t>Common Bacterial infectious diseases</a:t>
            </a:r>
            <a:endParaRPr lang="en-GB"/>
          </a:p>
        </p:txBody>
      </p:sp>
      <p:sp>
        <p:nvSpPr>
          <p:cNvPr id="3" name="Content Placeholder 2">
            <a:extLst>
              <a:ext uri="{FF2B5EF4-FFF2-40B4-BE49-F238E27FC236}">
                <a16:creationId xmlns:a16="http://schemas.microsoft.com/office/drawing/2014/main" id="{1B5230F0-C31B-45E2-A2D8-44DC387DB77E}"/>
              </a:ext>
            </a:extLst>
          </p:cNvPr>
          <p:cNvSpPr>
            <a:spLocks noGrp="1"/>
          </p:cNvSpPr>
          <p:nvPr>
            <p:ph idx="1"/>
          </p:nvPr>
        </p:nvSpPr>
        <p:spPr/>
        <p:txBody>
          <a:bodyPr>
            <a:normAutofit fontScale="85000" lnSpcReduction="20000"/>
          </a:bodyPr>
          <a:lstStyle/>
          <a:p>
            <a:r>
              <a:rPr lang="en-GB">
                <a:hlinkClick r:id="rId2"/>
              </a:rPr>
              <a:t>Strep throat.</a:t>
            </a:r>
            <a:endParaRPr lang="en-GB"/>
          </a:p>
          <a:p>
            <a:r>
              <a:rPr lang="en-GB">
                <a:hlinkClick r:id="rId3"/>
              </a:rPr>
              <a:t>Salmonella.</a:t>
            </a:r>
            <a:endParaRPr lang="en-GB"/>
          </a:p>
          <a:p>
            <a:r>
              <a:rPr lang="en-GB">
                <a:hlinkClick r:id="rId4"/>
              </a:rPr>
              <a:t>Tuberculosis.</a:t>
            </a:r>
            <a:endParaRPr lang="en-GB"/>
          </a:p>
          <a:p>
            <a:r>
              <a:rPr lang="en-GB">
                <a:hlinkClick r:id="rId5"/>
              </a:rPr>
              <a:t>Whooping cough (pertussis).</a:t>
            </a:r>
            <a:endParaRPr lang="en-GB"/>
          </a:p>
          <a:p>
            <a:r>
              <a:rPr lang="en-GB">
                <a:hlinkClick r:id="rId6"/>
              </a:rPr>
              <a:t>Chlamydia</a:t>
            </a:r>
            <a:r>
              <a:rPr lang="en-GB"/>
              <a:t>, </a:t>
            </a:r>
            <a:r>
              <a:rPr lang="en-GB" err="1">
                <a:hlinkClick r:id="rId7"/>
              </a:rPr>
              <a:t>gonorrhea</a:t>
            </a:r>
            <a:r>
              <a:rPr lang="en-GB"/>
              <a:t> and other </a:t>
            </a:r>
            <a:r>
              <a:rPr lang="en-GB">
                <a:hlinkClick r:id="rId8"/>
              </a:rPr>
              <a:t>sexually transmitted diseases</a:t>
            </a:r>
            <a:r>
              <a:rPr lang="en-GB"/>
              <a:t> (STDs).</a:t>
            </a:r>
          </a:p>
          <a:p>
            <a:r>
              <a:rPr lang="en-GB">
                <a:hlinkClick r:id="rId9"/>
              </a:rPr>
              <a:t>Urinary tract infections (UTIs).</a:t>
            </a:r>
            <a:endParaRPr lang="en-GB"/>
          </a:p>
          <a:p>
            <a:r>
              <a:rPr lang="en-GB">
                <a:hlinkClick r:id="rId10"/>
              </a:rPr>
              <a:t>E. coli.</a:t>
            </a:r>
            <a:endParaRPr lang="en-GB"/>
          </a:p>
          <a:p>
            <a:r>
              <a:rPr lang="en-GB" err="1">
                <a:hlinkClick r:id="rId11"/>
              </a:rPr>
              <a:t>Clostridioides</a:t>
            </a:r>
            <a:r>
              <a:rPr lang="en-GB">
                <a:hlinkClick r:id="rId11"/>
              </a:rPr>
              <a:t> difficile (C. diff).</a:t>
            </a:r>
            <a:endParaRPr lang="en-GB"/>
          </a:p>
          <a:p>
            <a:endParaRPr lang="en-GB"/>
          </a:p>
        </p:txBody>
      </p:sp>
    </p:spTree>
    <p:extLst>
      <p:ext uri="{BB962C8B-B14F-4D97-AF65-F5344CB8AC3E}">
        <p14:creationId xmlns:p14="http://schemas.microsoft.com/office/powerpoint/2010/main" val="2888799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CFCB5-0164-4169-8C64-7147E1B7A658}"/>
              </a:ext>
            </a:extLst>
          </p:cNvPr>
          <p:cNvSpPr>
            <a:spLocks noGrp="1"/>
          </p:cNvSpPr>
          <p:nvPr>
            <p:ph type="title"/>
          </p:nvPr>
        </p:nvSpPr>
        <p:spPr/>
        <p:txBody>
          <a:bodyPr>
            <a:normAutofit fontScale="90000"/>
          </a:bodyPr>
          <a:lstStyle/>
          <a:p>
            <a:r>
              <a:rPr lang="en-GB" b="1"/>
              <a:t>Common Fungal infectious diseases</a:t>
            </a:r>
            <a:endParaRPr lang="en-GB"/>
          </a:p>
        </p:txBody>
      </p:sp>
      <p:sp>
        <p:nvSpPr>
          <p:cNvPr id="3" name="Content Placeholder 2">
            <a:extLst>
              <a:ext uri="{FF2B5EF4-FFF2-40B4-BE49-F238E27FC236}">
                <a16:creationId xmlns:a16="http://schemas.microsoft.com/office/drawing/2014/main" id="{D4F8BC69-D438-451E-BDE5-F0A168AACDA9}"/>
              </a:ext>
            </a:extLst>
          </p:cNvPr>
          <p:cNvSpPr>
            <a:spLocks noGrp="1"/>
          </p:cNvSpPr>
          <p:nvPr>
            <p:ph idx="1"/>
          </p:nvPr>
        </p:nvSpPr>
        <p:spPr/>
        <p:txBody>
          <a:bodyPr/>
          <a:lstStyle/>
          <a:p>
            <a:r>
              <a:rPr lang="en-GB">
                <a:hlinkClick r:id="rId2"/>
              </a:rPr>
              <a:t>Ringworm</a:t>
            </a:r>
            <a:r>
              <a:rPr lang="en-GB"/>
              <a:t> (like </a:t>
            </a:r>
            <a:r>
              <a:rPr lang="en-GB">
                <a:hlinkClick r:id="rId3"/>
              </a:rPr>
              <a:t>athlete’s foot</a:t>
            </a:r>
            <a:r>
              <a:rPr lang="en-GB"/>
              <a:t>).</a:t>
            </a:r>
          </a:p>
          <a:p>
            <a:r>
              <a:rPr lang="en-GB"/>
              <a:t>Fungal nail infections.</a:t>
            </a:r>
          </a:p>
          <a:p>
            <a:r>
              <a:rPr lang="en-GB">
                <a:hlinkClick r:id="rId4"/>
              </a:rPr>
              <a:t>Vaginal candidiasis</a:t>
            </a:r>
            <a:r>
              <a:rPr lang="en-GB"/>
              <a:t> (vaginal yeast infection).</a:t>
            </a:r>
          </a:p>
          <a:p>
            <a:r>
              <a:rPr lang="en-GB">
                <a:hlinkClick r:id="rId5"/>
              </a:rPr>
              <a:t>Thrush</a:t>
            </a:r>
            <a:r>
              <a:rPr lang="en-GB"/>
              <a:t>.</a:t>
            </a:r>
          </a:p>
          <a:p>
            <a:endParaRPr lang="en-GB"/>
          </a:p>
        </p:txBody>
      </p:sp>
    </p:spTree>
    <p:extLst>
      <p:ext uri="{BB962C8B-B14F-4D97-AF65-F5344CB8AC3E}">
        <p14:creationId xmlns:p14="http://schemas.microsoft.com/office/powerpoint/2010/main" val="26867218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15A1B-93CC-4D69-8674-31201399B6B1}"/>
              </a:ext>
            </a:extLst>
          </p:cNvPr>
          <p:cNvSpPr>
            <a:spLocks noGrp="1"/>
          </p:cNvSpPr>
          <p:nvPr>
            <p:ph type="title"/>
          </p:nvPr>
        </p:nvSpPr>
        <p:spPr/>
        <p:txBody>
          <a:bodyPr>
            <a:normAutofit fontScale="90000"/>
          </a:bodyPr>
          <a:lstStyle/>
          <a:p>
            <a:r>
              <a:rPr lang="en-GB" b="1"/>
              <a:t>Common infectious diseases caused by parasites</a:t>
            </a:r>
            <a:endParaRPr lang="en-GB"/>
          </a:p>
        </p:txBody>
      </p:sp>
      <p:sp>
        <p:nvSpPr>
          <p:cNvPr id="3" name="Content Placeholder 2">
            <a:extLst>
              <a:ext uri="{FF2B5EF4-FFF2-40B4-BE49-F238E27FC236}">
                <a16:creationId xmlns:a16="http://schemas.microsoft.com/office/drawing/2014/main" id="{4A8C7DA2-7864-40D0-B44A-0EE83A4C59BE}"/>
              </a:ext>
            </a:extLst>
          </p:cNvPr>
          <p:cNvSpPr>
            <a:spLocks noGrp="1"/>
          </p:cNvSpPr>
          <p:nvPr>
            <p:ph idx="1"/>
          </p:nvPr>
        </p:nvSpPr>
        <p:spPr/>
        <p:txBody>
          <a:bodyPr/>
          <a:lstStyle/>
          <a:p>
            <a:r>
              <a:rPr lang="en-GB">
                <a:hlinkClick r:id="rId3"/>
              </a:rPr>
              <a:t>Giardiasis</a:t>
            </a:r>
            <a:r>
              <a:rPr lang="en-GB"/>
              <a:t>.</a:t>
            </a:r>
          </a:p>
          <a:p>
            <a:r>
              <a:rPr lang="en-GB"/>
              <a:t>Toxoplasmosis.</a:t>
            </a:r>
          </a:p>
          <a:p>
            <a:r>
              <a:rPr lang="en-GB">
                <a:hlinkClick r:id="rId4"/>
              </a:rPr>
              <a:t>Hookworms</a:t>
            </a:r>
            <a:r>
              <a:rPr lang="en-GB"/>
              <a:t>.</a:t>
            </a:r>
          </a:p>
          <a:p>
            <a:r>
              <a:rPr lang="en-GB">
                <a:hlinkClick r:id="rId5"/>
              </a:rPr>
              <a:t>Pinworms</a:t>
            </a:r>
            <a:r>
              <a:rPr lang="en-GB"/>
              <a:t>.</a:t>
            </a:r>
          </a:p>
          <a:p>
            <a:endParaRPr lang="en-GB"/>
          </a:p>
        </p:txBody>
      </p:sp>
    </p:spTree>
    <p:extLst>
      <p:ext uri="{BB962C8B-B14F-4D97-AF65-F5344CB8AC3E}">
        <p14:creationId xmlns:p14="http://schemas.microsoft.com/office/powerpoint/2010/main" val="41862579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14ED-D3FF-446C-8433-F9F3F5D7AEC4}"/>
              </a:ext>
            </a:extLst>
          </p:cNvPr>
          <p:cNvSpPr>
            <a:spLocks noGrp="1"/>
          </p:cNvSpPr>
          <p:nvPr>
            <p:ph type="title"/>
          </p:nvPr>
        </p:nvSpPr>
        <p:spPr/>
        <p:txBody>
          <a:bodyPr>
            <a:normAutofit/>
          </a:bodyPr>
          <a:lstStyle/>
          <a:p>
            <a:pPr algn="ctr"/>
            <a:r>
              <a:rPr lang="en-GB" b="1">
                <a:latin typeface="Arial" panose="020B0604020202020204" pitchFamily="34" charset="0"/>
                <a:cs typeface="Arial" panose="020B0604020202020204" pitchFamily="34" charset="0"/>
              </a:rPr>
              <a:t>Activity </a:t>
            </a:r>
          </a:p>
        </p:txBody>
      </p:sp>
      <p:sp>
        <p:nvSpPr>
          <p:cNvPr id="4" name="TextBox 3">
            <a:extLst>
              <a:ext uri="{FF2B5EF4-FFF2-40B4-BE49-F238E27FC236}">
                <a16:creationId xmlns:a16="http://schemas.microsoft.com/office/drawing/2014/main" id="{25A2FE0C-8188-428C-9DBD-A814733232F6}"/>
              </a:ext>
            </a:extLst>
          </p:cNvPr>
          <p:cNvSpPr txBox="1"/>
          <p:nvPr/>
        </p:nvSpPr>
        <p:spPr>
          <a:xfrm>
            <a:off x="1187624" y="1556792"/>
            <a:ext cx="7074786" cy="4108817"/>
          </a:xfrm>
          <a:prstGeom prst="rect">
            <a:avLst/>
          </a:prstGeom>
          <a:noFill/>
        </p:spPr>
        <p:txBody>
          <a:bodyPr wrap="square">
            <a:spAutoFit/>
          </a:bodyPr>
          <a:lstStyle/>
          <a:p>
            <a:r>
              <a:rPr lang="en-GB" sz="2400"/>
              <a:t>Working in groups, brainstorm on this question in </a:t>
            </a:r>
            <a:r>
              <a:rPr lang="en-GB" sz="2400" b="1"/>
              <a:t>relation to disease</a:t>
            </a:r>
          </a:p>
          <a:p>
            <a:endParaRPr lang="en-GB" sz="2400"/>
          </a:p>
          <a:p>
            <a:pPr marL="342900" indent="-342900" algn="ctr">
              <a:buFont typeface="Wingdings" panose="05000000000000000000" pitchFamily="2" charset="2"/>
              <a:buChar char="§"/>
            </a:pPr>
            <a:r>
              <a:rPr lang="en-GB" sz="2400"/>
              <a:t>What is the meaning of </a:t>
            </a:r>
            <a:r>
              <a:rPr lang="en-GB" sz="2400" b="1"/>
              <a:t>exogenous factors  </a:t>
            </a:r>
            <a:r>
              <a:rPr lang="en-GB" sz="2400"/>
              <a:t>?</a:t>
            </a:r>
          </a:p>
          <a:p>
            <a:pPr marL="342900" indent="-342900" algn="ctr">
              <a:buFont typeface="Wingdings" panose="05000000000000000000" pitchFamily="2" charset="2"/>
              <a:buChar char="§"/>
            </a:pPr>
            <a:r>
              <a:rPr lang="en-GB" sz="2400"/>
              <a:t>What is the meaning of </a:t>
            </a:r>
            <a:r>
              <a:rPr lang="en-GB" sz="2400" b="1"/>
              <a:t>endogenous factors</a:t>
            </a:r>
            <a:r>
              <a:rPr lang="en-GB" sz="2400"/>
              <a:t>?</a:t>
            </a:r>
          </a:p>
          <a:p>
            <a:pPr marL="342900" indent="-342900" algn="ctr">
              <a:buFont typeface="Wingdings" panose="05000000000000000000" pitchFamily="2" charset="2"/>
              <a:buChar char="§"/>
            </a:pPr>
            <a:endParaRPr lang="en-GB" sz="2400"/>
          </a:p>
          <a:p>
            <a:endParaRPr lang="en-GB" sz="2400"/>
          </a:p>
          <a:p>
            <a:endParaRPr lang="en-GB" sz="2400"/>
          </a:p>
          <a:p>
            <a:endParaRPr lang="en-GB" sz="2400"/>
          </a:p>
          <a:p>
            <a:pPr algn="ctr"/>
            <a:r>
              <a:rPr lang="en-GB" sz="2400" b="1"/>
              <a:t>Feedback your findings to the whole class</a:t>
            </a:r>
          </a:p>
          <a:p>
            <a:endParaRPr lang="en-GB" sz="2100">
              <a:solidFill>
                <a:schemeClr val="accent3"/>
              </a:solidFill>
            </a:endParaRPr>
          </a:p>
        </p:txBody>
      </p:sp>
    </p:spTree>
    <p:extLst>
      <p:ext uri="{BB962C8B-B14F-4D97-AF65-F5344CB8AC3E}">
        <p14:creationId xmlns:p14="http://schemas.microsoft.com/office/powerpoint/2010/main" val="229202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066925"/>
            <a:ext cx="7772400" cy="1362075"/>
          </a:xfrm>
        </p:spPr>
        <p:txBody>
          <a:bodyPr/>
          <a:lstStyle/>
          <a:p>
            <a:pPr algn="ctr"/>
            <a:r>
              <a:rPr lang="en-GB" i="1"/>
              <a:t>How are infectious diseases transmitted?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3169998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3AC1B-6582-4DB8-B043-91C482412522}"/>
              </a:ext>
            </a:extLst>
          </p:cNvPr>
          <p:cNvSpPr>
            <a:spLocks noGrp="1"/>
          </p:cNvSpPr>
          <p:nvPr>
            <p:ph type="title"/>
          </p:nvPr>
        </p:nvSpPr>
        <p:spPr/>
        <p:txBody>
          <a:bodyPr>
            <a:normAutofit fontScale="90000"/>
          </a:bodyPr>
          <a:lstStyle/>
          <a:p>
            <a:r>
              <a:rPr lang="en-GB" b="1"/>
              <a:t>Infectious Diseases Transmission</a:t>
            </a:r>
            <a:endParaRPr lang="en-GB"/>
          </a:p>
        </p:txBody>
      </p:sp>
      <p:sp>
        <p:nvSpPr>
          <p:cNvPr id="3" name="Content Placeholder 2">
            <a:extLst>
              <a:ext uri="{FF2B5EF4-FFF2-40B4-BE49-F238E27FC236}">
                <a16:creationId xmlns:a16="http://schemas.microsoft.com/office/drawing/2014/main" id="{85C47F94-76AC-46A7-8CF3-3A014B54AA52}"/>
              </a:ext>
            </a:extLst>
          </p:cNvPr>
          <p:cNvSpPr>
            <a:spLocks noGrp="1"/>
          </p:cNvSpPr>
          <p:nvPr>
            <p:ph idx="1"/>
          </p:nvPr>
        </p:nvSpPr>
        <p:spPr/>
        <p:txBody>
          <a:bodyPr>
            <a:normAutofit/>
          </a:bodyPr>
          <a:lstStyle/>
          <a:p>
            <a:pPr marL="0" indent="0">
              <a:buNone/>
            </a:pPr>
            <a:r>
              <a:rPr lang="en-GB" sz="2800"/>
              <a:t>A classic model of infectious disease causation, the epidemiological triad (triangle) (</a:t>
            </a:r>
            <a:r>
              <a:rPr lang="en-GB" sz="2800" err="1"/>
              <a:t>Snieszko</a:t>
            </a:r>
            <a:r>
              <a:rPr lang="en-GB" sz="2800"/>
              <a:t>, 1974), predicts that an infectious disease results from a combination of </a:t>
            </a:r>
          </a:p>
          <a:p>
            <a:pPr>
              <a:buFont typeface="Wingdings" panose="05000000000000000000" pitchFamily="2" charset="2"/>
              <a:buChar char="§"/>
            </a:pPr>
            <a:r>
              <a:rPr lang="en-GB" sz="2800"/>
              <a:t>agent (pathogen), </a:t>
            </a:r>
          </a:p>
          <a:p>
            <a:pPr>
              <a:buFont typeface="Wingdings" panose="05000000000000000000" pitchFamily="2" charset="2"/>
              <a:buChar char="§"/>
            </a:pPr>
            <a:r>
              <a:rPr lang="en-GB" sz="2800"/>
              <a:t>host, and </a:t>
            </a:r>
          </a:p>
          <a:p>
            <a:pPr>
              <a:buFont typeface="Wingdings" panose="05000000000000000000" pitchFamily="2" charset="2"/>
              <a:buChar char="§"/>
            </a:pPr>
            <a:r>
              <a:rPr lang="en-GB" sz="2800"/>
              <a:t>environmental factors</a:t>
            </a:r>
          </a:p>
          <a:p>
            <a:pPr marL="0" indent="0">
              <a:buNone/>
            </a:pPr>
            <a:r>
              <a:rPr lang="en-GB" sz="2800"/>
              <a:t>                                 (</a:t>
            </a:r>
            <a:r>
              <a:rPr lang="en-GB" sz="2400"/>
              <a:t>van </a:t>
            </a:r>
            <a:r>
              <a:rPr lang="en-GB" sz="2400" err="1"/>
              <a:t>Seventer</a:t>
            </a:r>
            <a:r>
              <a:rPr lang="en-GB" sz="2400"/>
              <a:t> and Hochberg, 2017)</a:t>
            </a:r>
          </a:p>
        </p:txBody>
      </p:sp>
    </p:spTree>
    <p:extLst>
      <p:ext uri="{BB962C8B-B14F-4D97-AF65-F5344CB8AC3E}">
        <p14:creationId xmlns:p14="http://schemas.microsoft.com/office/powerpoint/2010/main" val="10083017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rs.els-cdn.com/content/image/3-s2.0-B9780128036785005166-f00516-01-9780128036785.jpg">
            <a:extLst>
              <a:ext uri="{FF2B5EF4-FFF2-40B4-BE49-F238E27FC236}">
                <a16:creationId xmlns:a16="http://schemas.microsoft.com/office/drawing/2014/main" id="{31B5080A-A040-4047-9B76-9517230DAA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027749"/>
            <a:ext cx="4104456" cy="35301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EB378FB-4A5C-4F82-AD25-714FC3CB6212}"/>
              </a:ext>
            </a:extLst>
          </p:cNvPr>
          <p:cNvSpPr/>
          <p:nvPr/>
        </p:nvSpPr>
        <p:spPr>
          <a:xfrm>
            <a:off x="827584" y="1196752"/>
            <a:ext cx="7272808" cy="830997"/>
          </a:xfrm>
          <a:prstGeom prst="rect">
            <a:avLst/>
          </a:prstGeom>
        </p:spPr>
        <p:txBody>
          <a:bodyPr wrap="square">
            <a:spAutoFit/>
          </a:bodyPr>
          <a:lstStyle/>
          <a:p>
            <a:pPr algn="ctr"/>
            <a:r>
              <a:rPr lang="en-GB" sz="2400" b="1">
                <a:solidFill>
                  <a:srgbClr val="2E2E2E"/>
                </a:solidFill>
              </a:rPr>
              <a:t>The epidemiological triad model of infectious disease causation</a:t>
            </a:r>
            <a:r>
              <a:rPr lang="en-GB" sz="2400">
                <a:solidFill>
                  <a:srgbClr val="2E2E2E"/>
                </a:solidFill>
              </a:rPr>
              <a:t> </a:t>
            </a:r>
          </a:p>
        </p:txBody>
      </p:sp>
      <p:sp>
        <p:nvSpPr>
          <p:cNvPr id="3" name="Rectangle 2">
            <a:extLst>
              <a:ext uri="{FF2B5EF4-FFF2-40B4-BE49-F238E27FC236}">
                <a16:creationId xmlns:a16="http://schemas.microsoft.com/office/drawing/2014/main" id="{07C88CE7-6489-46AA-B561-FEC035ACE506}"/>
              </a:ext>
            </a:extLst>
          </p:cNvPr>
          <p:cNvSpPr/>
          <p:nvPr/>
        </p:nvSpPr>
        <p:spPr>
          <a:xfrm>
            <a:off x="1345187" y="233128"/>
            <a:ext cx="6453626" cy="584775"/>
          </a:xfrm>
          <a:prstGeom prst="rect">
            <a:avLst/>
          </a:prstGeom>
        </p:spPr>
        <p:txBody>
          <a:bodyPr wrap="none">
            <a:spAutoFit/>
          </a:bodyPr>
          <a:lstStyle/>
          <a:p>
            <a:r>
              <a:rPr lang="en-GB" sz="3200" b="1"/>
              <a:t>Infectious Diseases Transmission</a:t>
            </a:r>
            <a:endParaRPr lang="en-GB" sz="3200"/>
          </a:p>
        </p:txBody>
      </p:sp>
      <p:sp>
        <p:nvSpPr>
          <p:cNvPr id="6" name="TextBox 5">
            <a:extLst>
              <a:ext uri="{FF2B5EF4-FFF2-40B4-BE49-F238E27FC236}">
                <a16:creationId xmlns:a16="http://schemas.microsoft.com/office/drawing/2014/main" id="{D6800C49-1B5D-E377-37A0-3EC46D862228}"/>
              </a:ext>
            </a:extLst>
          </p:cNvPr>
          <p:cNvSpPr txBox="1"/>
          <p:nvPr/>
        </p:nvSpPr>
        <p:spPr>
          <a:xfrm>
            <a:off x="7020272" y="5188550"/>
            <a:ext cx="1872208" cy="369332"/>
          </a:xfrm>
          <a:prstGeom prst="rect">
            <a:avLst/>
          </a:prstGeom>
          <a:noFill/>
        </p:spPr>
        <p:txBody>
          <a:bodyPr wrap="square">
            <a:spAutoFit/>
          </a:bodyPr>
          <a:lstStyle/>
          <a:p>
            <a:r>
              <a:rPr lang="en-GB" sz="1800"/>
              <a:t>(</a:t>
            </a:r>
            <a:r>
              <a:rPr lang="en-GB" sz="1800" err="1"/>
              <a:t>Snieszko</a:t>
            </a:r>
            <a:r>
              <a:rPr lang="en-GB" sz="1800"/>
              <a:t>, 1974) </a:t>
            </a:r>
            <a:endParaRPr lang="en-GB"/>
          </a:p>
        </p:txBody>
      </p:sp>
    </p:spTree>
    <p:extLst>
      <p:ext uri="{BB962C8B-B14F-4D97-AF65-F5344CB8AC3E}">
        <p14:creationId xmlns:p14="http://schemas.microsoft.com/office/powerpoint/2010/main" val="25760768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538D4-17CA-7617-8370-87757967282B}"/>
              </a:ext>
            </a:extLst>
          </p:cNvPr>
          <p:cNvSpPr>
            <a:spLocks noGrp="1"/>
          </p:cNvSpPr>
          <p:nvPr>
            <p:ph type="title"/>
          </p:nvPr>
        </p:nvSpPr>
        <p:spPr/>
        <p:txBody>
          <a:bodyPr>
            <a:normAutofit fontScale="90000"/>
          </a:bodyPr>
          <a:lstStyle/>
          <a:p>
            <a:r>
              <a:rPr lang="en-GB" b="1">
                <a:solidFill>
                  <a:srgbClr val="2E2E2E"/>
                </a:solidFill>
              </a:rPr>
              <a:t>E</a:t>
            </a:r>
            <a:r>
              <a:rPr lang="en-GB" sz="4400" b="1">
                <a:solidFill>
                  <a:srgbClr val="2E2E2E"/>
                </a:solidFill>
              </a:rPr>
              <a:t>pidemiological triad model of infectious disease causation</a:t>
            </a:r>
            <a:endParaRPr lang="en-GB"/>
          </a:p>
        </p:txBody>
      </p:sp>
      <p:sp>
        <p:nvSpPr>
          <p:cNvPr id="3" name="Content Placeholder 2">
            <a:extLst>
              <a:ext uri="{FF2B5EF4-FFF2-40B4-BE49-F238E27FC236}">
                <a16:creationId xmlns:a16="http://schemas.microsoft.com/office/drawing/2014/main" id="{D9AEBAA3-AE3E-958A-6B48-D4F0AD548276}"/>
              </a:ext>
            </a:extLst>
          </p:cNvPr>
          <p:cNvSpPr>
            <a:spLocks noGrp="1"/>
          </p:cNvSpPr>
          <p:nvPr>
            <p:ph idx="1"/>
          </p:nvPr>
        </p:nvSpPr>
        <p:spPr/>
        <p:txBody>
          <a:bodyPr>
            <a:normAutofit/>
          </a:bodyPr>
          <a:lstStyle/>
          <a:p>
            <a:pPr>
              <a:buFont typeface="Wingdings" panose="05000000000000000000" pitchFamily="2" charset="2"/>
              <a:buChar char="§"/>
            </a:pPr>
            <a:r>
              <a:rPr lang="en-GB" sz="2800"/>
              <a:t>“The triad consists of an agent (pathogen), a susceptible host, and an environment (physical, social, behavioural, cultural, political, and economic factors) that brings the agent and host together, causing infection and disease to occur in the host” </a:t>
            </a:r>
          </a:p>
          <a:p>
            <a:pPr marL="0" indent="0">
              <a:buNone/>
            </a:pPr>
            <a:r>
              <a:rPr lang="en-GB" sz="2800"/>
              <a:t>  </a:t>
            </a:r>
          </a:p>
          <a:p>
            <a:pPr marL="0" indent="0">
              <a:buNone/>
            </a:pPr>
            <a:r>
              <a:rPr lang="en-GB" sz="2800"/>
              <a:t>                         (van </a:t>
            </a:r>
            <a:r>
              <a:rPr lang="en-GB" sz="2800" err="1"/>
              <a:t>Seventer</a:t>
            </a:r>
            <a:r>
              <a:rPr lang="en-GB" sz="2800"/>
              <a:t> and Hochberg, 2017).</a:t>
            </a:r>
          </a:p>
          <a:p>
            <a:endParaRPr lang="en-GB"/>
          </a:p>
        </p:txBody>
      </p:sp>
    </p:spTree>
    <p:extLst>
      <p:ext uri="{BB962C8B-B14F-4D97-AF65-F5344CB8AC3E}">
        <p14:creationId xmlns:p14="http://schemas.microsoft.com/office/powerpoint/2010/main" val="1719342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82B1-2659-4633-A0BD-E59B78384FC1}"/>
              </a:ext>
            </a:extLst>
          </p:cNvPr>
          <p:cNvSpPr>
            <a:spLocks noGrp="1"/>
          </p:cNvSpPr>
          <p:nvPr>
            <p:ph type="title"/>
          </p:nvPr>
        </p:nvSpPr>
        <p:spPr>
          <a:xfrm>
            <a:off x="457200" y="274638"/>
            <a:ext cx="8507288" cy="1143000"/>
          </a:xfrm>
        </p:spPr>
        <p:txBody>
          <a:bodyPr>
            <a:normAutofit fontScale="90000"/>
          </a:bodyPr>
          <a:lstStyle/>
          <a:p>
            <a:r>
              <a:rPr lang="en-GB" b="1"/>
              <a:t>Transmission of infectious diseases</a:t>
            </a:r>
          </a:p>
        </p:txBody>
      </p:sp>
      <p:sp>
        <p:nvSpPr>
          <p:cNvPr id="3" name="Content Placeholder 2">
            <a:extLst>
              <a:ext uri="{FF2B5EF4-FFF2-40B4-BE49-F238E27FC236}">
                <a16:creationId xmlns:a16="http://schemas.microsoft.com/office/drawing/2014/main" id="{C5B8A30F-1BA8-47D8-A786-53C088E68DDB}"/>
              </a:ext>
            </a:extLst>
          </p:cNvPr>
          <p:cNvSpPr>
            <a:spLocks noGrp="1"/>
          </p:cNvSpPr>
          <p:nvPr>
            <p:ph idx="1"/>
          </p:nvPr>
        </p:nvSpPr>
        <p:spPr/>
        <p:txBody>
          <a:bodyPr>
            <a:normAutofit fontScale="77500" lnSpcReduction="20000"/>
          </a:bodyPr>
          <a:lstStyle/>
          <a:p>
            <a:pPr>
              <a:buFont typeface="Wingdings" panose="05000000000000000000" pitchFamily="2" charset="2"/>
              <a:buChar char="§"/>
            </a:pPr>
            <a:r>
              <a:rPr lang="en-GB" sz="3000"/>
              <a:t>Environmental factors determine if a host will become exposed to one of these agents, and subsequent interactions between the agent and host will determine the </a:t>
            </a:r>
            <a:r>
              <a:rPr lang="en-GB" sz="3000" i="1"/>
              <a:t>exposure</a:t>
            </a:r>
            <a:r>
              <a:rPr lang="en-GB" sz="3000"/>
              <a:t> outcome. </a:t>
            </a:r>
          </a:p>
          <a:p>
            <a:pPr>
              <a:buFont typeface="Wingdings" panose="05000000000000000000" pitchFamily="2" charset="2"/>
              <a:buChar char="§"/>
            </a:pPr>
            <a:r>
              <a:rPr lang="en-GB" sz="3000"/>
              <a:t>Agent and host interactions occur in a cascade of stages that include infection, disease, and recovery or death.</a:t>
            </a:r>
          </a:p>
          <a:p>
            <a:pPr marL="0" indent="0">
              <a:buNone/>
            </a:pPr>
            <a:endParaRPr lang="en-GB" sz="3000"/>
          </a:p>
          <a:p>
            <a:pPr>
              <a:buFont typeface="Wingdings" panose="05000000000000000000" pitchFamily="2" charset="2"/>
              <a:buChar char="§"/>
            </a:pPr>
            <a:r>
              <a:rPr lang="en-GB" sz="3000"/>
              <a:t>In this model, disease results from the interaction between the agent and the susceptible host in an environment that supports transmission of the agent from a source to that host.</a:t>
            </a:r>
          </a:p>
          <a:p>
            <a:pPr marL="0" indent="0">
              <a:buNone/>
            </a:pPr>
            <a:r>
              <a:rPr lang="en-GB" sz="2800">
                <a:solidFill>
                  <a:prstClr val="black"/>
                </a:solidFill>
              </a:rPr>
              <a:t>                                                       (</a:t>
            </a:r>
            <a:r>
              <a:rPr lang="en-GB" sz="2400">
                <a:solidFill>
                  <a:prstClr val="black"/>
                </a:solidFill>
              </a:rPr>
              <a:t>van </a:t>
            </a:r>
            <a:r>
              <a:rPr lang="en-GB" sz="2400" err="1">
                <a:solidFill>
                  <a:prstClr val="black"/>
                </a:solidFill>
              </a:rPr>
              <a:t>Seventer</a:t>
            </a:r>
            <a:r>
              <a:rPr lang="en-GB" sz="2400">
                <a:solidFill>
                  <a:prstClr val="black"/>
                </a:solidFill>
              </a:rPr>
              <a:t> and Hochberg, 2017)</a:t>
            </a:r>
            <a:endParaRPr lang="en-GB"/>
          </a:p>
        </p:txBody>
      </p:sp>
    </p:spTree>
    <p:extLst>
      <p:ext uri="{BB962C8B-B14F-4D97-AF65-F5344CB8AC3E}">
        <p14:creationId xmlns:p14="http://schemas.microsoft.com/office/powerpoint/2010/main" val="1014411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864A0B9C-6245-DDD2-B787-4A960C574200}"/>
              </a:ext>
            </a:extLst>
          </p:cNvPr>
          <p:cNvSpPr>
            <a:spLocks noGrp="1" noChangeArrowheads="1"/>
          </p:cNvSpPr>
          <p:nvPr>
            <p:ph type="title"/>
          </p:nvPr>
        </p:nvSpPr>
        <p:spPr>
          <a:xfrm>
            <a:off x="467544" y="163463"/>
            <a:ext cx="7886700" cy="990600"/>
          </a:xfrm>
        </p:spPr>
        <p:txBody>
          <a:bodyPr>
            <a:normAutofit/>
          </a:bodyPr>
          <a:lstStyle/>
          <a:p>
            <a:pPr eaLnBrk="1" hangingPunct="1"/>
            <a:r>
              <a:rPr lang="en-GB" altLang="en-US" b="1"/>
              <a:t>The chain of infection</a:t>
            </a:r>
          </a:p>
        </p:txBody>
      </p:sp>
      <p:pic>
        <p:nvPicPr>
          <p:cNvPr id="5" name="Picture 4">
            <a:extLst>
              <a:ext uri="{FF2B5EF4-FFF2-40B4-BE49-F238E27FC236}">
                <a16:creationId xmlns:a16="http://schemas.microsoft.com/office/drawing/2014/main" id="{1594D6C9-D634-4F45-8139-ACF4C6A3987B}"/>
              </a:ext>
            </a:extLst>
          </p:cNvPr>
          <p:cNvPicPr>
            <a:picLocks noChangeAspect="1"/>
          </p:cNvPicPr>
          <p:nvPr/>
        </p:nvPicPr>
        <p:blipFill rotWithShape="1">
          <a:blip r:embed="rId3"/>
          <a:srcRect l="48425" t="43769" r="24013" b="14232"/>
          <a:stretch/>
        </p:blipFill>
        <p:spPr>
          <a:xfrm>
            <a:off x="1331640" y="1044724"/>
            <a:ext cx="6480720" cy="4239319"/>
          </a:xfrm>
          <a:prstGeom prst="rect">
            <a:avLst/>
          </a:prstGeom>
        </p:spPr>
      </p:pic>
      <p:sp>
        <p:nvSpPr>
          <p:cNvPr id="9" name="TextBox 8">
            <a:extLst>
              <a:ext uri="{FF2B5EF4-FFF2-40B4-BE49-F238E27FC236}">
                <a16:creationId xmlns:a16="http://schemas.microsoft.com/office/drawing/2014/main" id="{319AEC05-D4E4-4D82-87E3-3B65BF1BA2E2}"/>
              </a:ext>
            </a:extLst>
          </p:cNvPr>
          <p:cNvSpPr txBox="1"/>
          <p:nvPr/>
        </p:nvSpPr>
        <p:spPr>
          <a:xfrm>
            <a:off x="683568" y="5174704"/>
            <a:ext cx="8154393" cy="523220"/>
          </a:xfrm>
          <a:prstGeom prst="rect">
            <a:avLst/>
          </a:prstGeom>
          <a:noFill/>
        </p:spPr>
        <p:txBody>
          <a:bodyPr wrap="square">
            <a:spAutoFit/>
          </a:bodyPr>
          <a:lstStyle/>
          <a:p>
            <a:r>
              <a:rPr lang="en-GB" sz="1400"/>
              <a:t>Page RM, Cole GE, and </a:t>
            </a:r>
            <a:r>
              <a:rPr lang="en-GB" sz="1400" err="1"/>
              <a:t>Timmreck</a:t>
            </a:r>
            <a:r>
              <a:rPr lang="en-GB" sz="1400"/>
              <a:t> TC (1995) Basic Epidemiological Methods and Biostatistics. A Practical Guidebook. Boston London Singapore: Jones and Bartlett Publishers</a:t>
            </a:r>
          </a:p>
        </p:txBody>
      </p:sp>
    </p:spTree>
    <p:extLst>
      <p:ext uri="{BB962C8B-B14F-4D97-AF65-F5344CB8AC3E}">
        <p14:creationId xmlns:p14="http://schemas.microsoft.com/office/powerpoint/2010/main" val="7607178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6830D-FF36-74F2-2E5A-751652BE0CB7}"/>
              </a:ext>
            </a:extLst>
          </p:cNvPr>
          <p:cNvSpPr>
            <a:spLocks noGrp="1"/>
          </p:cNvSpPr>
          <p:nvPr>
            <p:ph type="title"/>
          </p:nvPr>
        </p:nvSpPr>
        <p:spPr/>
        <p:txBody>
          <a:bodyPr/>
          <a:lstStyle/>
          <a:p>
            <a:r>
              <a:rPr lang="en-GB" b="1" i="0">
                <a:solidFill>
                  <a:srgbClr val="202124"/>
                </a:solidFill>
                <a:effectLst/>
                <a:latin typeface="arial" panose="020B0604020202020204" pitchFamily="34" charset="0"/>
              </a:rPr>
              <a:t>Reservoir of infection </a:t>
            </a:r>
            <a:endParaRPr lang="en-GB" b="1"/>
          </a:p>
        </p:txBody>
      </p:sp>
      <p:sp>
        <p:nvSpPr>
          <p:cNvPr id="3" name="Content Placeholder 2">
            <a:extLst>
              <a:ext uri="{FF2B5EF4-FFF2-40B4-BE49-F238E27FC236}">
                <a16:creationId xmlns:a16="http://schemas.microsoft.com/office/drawing/2014/main" id="{A99EA1EF-918C-7C95-D3D4-016DA0D3512E}"/>
              </a:ext>
            </a:extLst>
          </p:cNvPr>
          <p:cNvSpPr>
            <a:spLocks noGrp="1"/>
          </p:cNvSpPr>
          <p:nvPr>
            <p:ph idx="1"/>
          </p:nvPr>
        </p:nvSpPr>
        <p:spPr/>
        <p:txBody>
          <a:bodyPr>
            <a:normAutofit lnSpcReduction="10000"/>
          </a:bodyPr>
          <a:lstStyle/>
          <a:p>
            <a:r>
              <a:rPr lang="en-GB" b="0" i="0">
                <a:solidFill>
                  <a:srgbClr val="202124"/>
                </a:solidFill>
                <a:effectLst/>
                <a:latin typeface="arial" panose="020B0604020202020204" pitchFamily="34" charset="0"/>
              </a:rPr>
              <a:t>Reservoir of infection: </a:t>
            </a:r>
            <a:r>
              <a:rPr lang="en-GB" b="1" i="0">
                <a:solidFill>
                  <a:srgbClr val="202124"/>
                </a:solidFill>
                <a:effectLst/>
                <a:latin typeface="arial" panose="020B0604020202020204" pitchFamily="34" charset="0"/>
              </a:rPr>
              <a:t>Any person, animal, plant, soil or substance in which an infectious agent normally lives and multiplies</a:t>
            </a:r>
            <a:r>
              <a:rPr lang="en-GB" b="0" i="0">
                <a:solidFill>
                  <a:srgbClr val="202124"/>
                </a:solidFill>
                <a:effectLst/>
                <a:latin typeface="arial" panose="020B0604020202020204" pitchFamily="34" charset="0"/>
              </a:rPr>
              <a:t>. </a:t>
            </a:r>
          </a:p>
          <a:p>
            <a:r>
              <a:rPr lang="en-GB" b="0" i="0">
                <a:solidFill>
                  <a:srgbClr val="202124"/>
                </a:solidFill>
                <a:effectLst/>
                <a:latin typeface="arial" panose="020B0604020202020204" pitchFamily="34" charset="0"/>
              </a:rPr>
              <a:t>The reservoir typically harbours the infectious agent without injury to itself and serves as a source from which other individuals can be infected.</a:t>
            </a:r>
            <a:endParaRPr lang="en-GB"/>
          </a:p>
        </p:txBody>
      </p:sp>
    </p:spTree>
    <p:extLst>
      <p:ext uri="{BB962C8B-B14F-4D97-AF65-F5344CB8AC3E}">
        <p14:creationId xmlns:p14="http://schemas.microsoft.com/office/powerpoint/2010/main" val="1035074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17393-2798-F65E-6357-1E51B1A51471}"/>
              </a:ext>
            </a:extLst>
          </p:cNvPr>
          <p:cNvSpPr>
            <a:spLocks noGrp="1"/>
          </p:cNvSpPr>
          <p:nvPr>
            <p:ph type="title"/>
          </p:nvPr>
        </p:nvSpPr>
        <p:spPr/>
        <p:txBody>
          <a:bodyPr/>
          <a:lstStyle/>
          <a:p>
            <a:r>
              <a:rPr lang="en-GB" b="1">
                <a:solidFill>
                  <a:srgbClr val="202124"/>
                </a:solidFill>
                <a:latin typeface="arial" panose="020B0604020202020204" pitchFamily="34" charset="0"/>
              </a:rPr>
              <a:t>P</a:t>
            </a:r>
            <a:r>
              <a:rPr lang="en-GB" b="1" i="0">
                <a:solidFill>
                  <a:srgbClr val="202124"/>
                </a:solidFill>
                <a:effectLst/>
                <a:latin typeface="arial" panose="020B0604020202020204" pitchFamily="34" charset="0"/>
              </a:rPr>
              <a:t>ortal of entry</a:t>
            </a:r>
            <a:endParaRPr lang="en-GB" b="1"/>
          </a:p>
        </p:txBody>
      </p:sp>
      <p:sp>
        <p:nvSpPr>
          <p:cNvPr id="3" name="Content Placeholder 2">
            <a:extLst>
              <a:ext uri="{FF2B5EF4-FFF2-40B4-BE49-F238E27FC236}">
                <a16:creationId xmlns:a16="http://schemas.microsoft.com/office/drawing/2014/main" id="{B70423B3-F2B6-4935-96B5-9AEAF0EDF5FE}"/>
              </a:ext>
            </a:extLst>
          </p:cNvPr>
          <p:cNvSpPr>
            <a:spLocks noGrp="1"/>
          </p:cNvSpPr>
          <p:nvPr>
            <p:ph idx="1"/>
          </p:nvPr>
        </p:nvSpPr>
        <p:spPr/>
        <p:txBody>
          <a:bodyPr/>
          <a:lstStyle/>
          <a:p>
            <a:r>
              <a:rPr lang="en-GB" b="0" i="0">
                <a:solidFill>
                  <a:srgbClr val="202124"/>
                </a:solidFill>
                <a:effectLst/>
                <a:latin typeface="arial" panose="020B0604020202020204" pitchFamily="34" charset="0"/>
              </a:rPr>
              <a:t>A portal of entry is the site through which micro-organisms enter the susceptible host and cause disease/infection. Infectious agents enter the body through various portals, including </a:t>
            </a:r>
            <a:r>
              <a:rPr lang="en-GB" b="1" i="0">
                <a:solidFill>
                  <a:srgbClr val="202124"/>
                </a:solidFill>
                <a:effectLst/>
                <a:latin typeface="arial" panose="020B0604020202020204" pitchFamily="34" charset="0"/>
              </a:rPr>
              <a:t>the mucous membranes, the skin, the respiratory and the gastrointestinal tracts</a:t>
            </a:r>
            <a:r>
              <a:rPr lang="en-GB" b="0" i="0">
                <a:solidFill>
                  <a:srgbClr val="202124"/>
                </a:solidFill>
                <a:effectLst/>
                <a:latin typeface="arial" panose="020B0604020202020204" pitchFamily="34" charset="0"/>
              </a:rPr>
              <a:t>.</a:t>
            </a:r>
            <a:endParaRPr lang="en-GB"/>
          </a:p>
        </p:txBody>
      </p:sp>
    </p:spTree>
    <p:extLst>
      <p:ext uri="{BB962C8B-B14F-4D97-AF65-F5344CB8AC3E}">
        <p14:creationId xmlns:p14="http://schemas.microsoft.com/office/powerpoint/2010/main" val="13461648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74ACB-8056-4C26-77CD-008A2DFA2133}"/>
              </a:ext>
            </a:extLst>
          </p:cNvPr>
          <p:cNvSpPr>
            <a:spLocks noGrp="1"/>
          </p:cNvSpPr>
          <p:nvPr>
            <p:ph type="title"/>
          </p:nvPr>
        </p:nvSpPr>
        <p:spPr/>
        <p:txBody>
          <a:bodyPr/>
          <a:lstStyle/>
          <a:p>
            <a:r>
              <a:rPr lang="en-GB" b="1" i="0">
                <a:solidFill>
                  <a:srgbClr val="202124"/>
                </a:solidFill>
                <a:effectLst/>
                <a:latin typeface="arial" panose="020B0604020202020204" pitchFamily="34" charset="0"/>
              </a:rPr>
              <a:t>Portal of exit</a:t>
            </a:r>
            <a:endParaRPr lang="en-GB" b="1"/>
          </a:p>
        </p:txBody>
      </p:sp>
      <p:sp>
        <p:nvSpPr>
          <p:cNvPr id="3" name="Content Placeholder 2">
            <a:extLst>
              <a:ext uri="{FF2B5EF4-FFF2-40B4-BE49-F238E27FC236}">
                <a16:creationId xmlns:a16="http://schemas.microsoft.com/office/drawing/2014/main" id="{1F395A2D-3720-806E-BB58-A982D6B393D2}"/>
              </a:ext>
            </a:extLst>
          </p:cNvPr>
          <p:cNvSpPr>
            <a:spLocks noGrp="1"/>
          </p:cNvSpPr>
          <p:nvPr>
            <p:ph idx="1"/>
          </p:nvPr>
        </p:nvSpPr>
        <p:spPr/>
        <p:txBody>
          <a:bodyPr>
            <a:normAutofit fontScale="92500"/>
          </a:bodyPr>
          <a:lstStyle/>
          <a:p>
            <a:r>
              <a:rPr lang="en-GB" b="0" i="0">
                <a:solidFill>
                  <a:srgbClr val="202124"/>
                </a:solidFill>
                <a:effectLst/>
                <a:latin typeface="arial" panose="020B0604020202020204" pitchFamily="34" charset="0"/>
              </a:rPr>
              <a:t>Portal of exit is </a:t>
            </a:r>
            <a:r>
              <a:rPr lang="en-GB" b="1" i="0">
                <a:solidFill>
                  <a:srgbClr val="202124"/>
                </a:solidFill>
                <a:effectLst/>
                <a:latin typeface="arial" panose="020B0604020202020204" pitchFamily="34" charset="0"/>
              </a:rPr>
              <a:t>the way the infectious agent leaves the reservoir</a:t>
            </a:r>
            <a:r>
              <a:rPr lang="en-GB" b="0" i="0">
                <a:solidFill>
                  <a:srgbClr val="202124"/>
                </a:solidFill>
                <a:effectLst/>
                <a:latin typeface="arial" panose="020B0604020202020204" pitchFamily="34" charset="0"/>
              </a:rPr>
              <a:t> (through open wounds, aerosols, and splatter of body fluids including coughing, sneezing, and saliva)</a:t>
            </a:r>
          </a:p>
          <a:p>
            <a:r>
              <a:rPr lang="en-GB" b="0" i="0">
                <a:solidFill>
                  <a:srgbClr val="202124"/>
                </a:solidFill>
                <a:effectLst/>
                <a:latin typeface="arial" panose="020B0604020202020204" pitchFamily="34" charset="0"/>
              </a:rPr>
              <a:t>Mode of transmission is the way the infectious agent can be passed on (through direct or indirect contact, ingestion, or inhalation)</a:t>
            </a:r>
            <a:endParaRPr lang="en-GB"/>
          </a:p>
        </p:txBody>
      </p:sp>
    </p:spTree>
    <p:extLst>
      <p:ext uri="{BB962C8B-B14F-4D97-AF65-F5344CB8AC3E}">
        <p14:creationId xmlns:p14="http://schemas.microsoft.com/office/powerpoint/2010/main" val="8707928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C0C73-5E6E-A8C7-DD77-DEC3E2E1C8EF}"/>
              </a:ext>
            </a:extLst>
          </p:cNvPr>
          <p:cNvSpPr>
            <a:spLocks noGrp="1"/>
          </p:cNvSpPr>
          <p:nvPr>
            <p:ph type="title"/>
          </p:nvPr>
        </p:nvSpPr>
        <p:spPr/>
        <p:txBody>
          <a:bodyPr/>
          <a:lstStyle/>
          <a:p>
            <a:r>
              <a:rPr lang="en-GB" b="1">
                <a:solidFill>
                  <a:srgbClr val="202124"/>
                </a:solidFill>
                <a:latin typeface="arial" panose="020B0604020202020204" pitchFamily="34" charset="0"/>
              </a:rPr>
              <a:t>S</a:t>
            </a:r>
            <a:r>
              <a:rPr lang="en-GB" b="1" i="0">
                <a:solidFill>
                  <a:srgbClr val="202124"/>
                </a:solidFill>
                <a:effectLst/>
                <a:latin typeface="arial" panose="020B0604020202020204" pitchFamily="34" charset="0"/>
              </a:rPr>
              <a:t>usceptible host</a:t>
            </a:r>
            <a:endParaRPr lang="en-GB" b="1"/>
          </a:p>
        </p:txBody>
      </p:sp>
      <p:sp>
        <p:nvSpPr>
          <p:cNvPr id="3" name="Content Placeholder 2">
            <a:extLst>
              <a:ext uri="{FF2B5EF4-FFF2-40B4-BE49-F238E27FC236}">
                <a16:creationId xmlns:a16="http://schemas.microsoft.com/office/drawing/2014/main" id="{2FC73792-40C5-7B99-C6A5-F6CF5D9241EA}"/>
              </a:ext>
            </a:extLst>
          </p:cNvPr>
          <p:cNvSpPr>
            <a:spLocks noGrp="1"/>
          </p:cNvSpPr>
          <p:nvPr>
            <p:ph idx="1"/>
          </p:nvPr>
        </p:nvSpPr>
        <p:spPr/>
        <p:txBody>
          <a:bodyPr/>
          <a:lstStyle/>
          <a:p>
            <a:r>
              <a:rPr lang="en-GB"/>
              <a:t>This is the organism (e.g., You or your resident) that will feel the effects of the infectious disease that has travelled through the chain of infection.</a:t>
            </a:r>
          </a:p>
        </p:txBody>
      </p:sp>
    </p:spTree>
    <p:extLst>
      <p:ext uri="{BB962C8B-B14F-4D97-AF65-F5344CB8AC3E}">
        <p14:creationId xmlns:p14="http://schemas.microsoft.com/office/powerpoint/2010/main" val="3616811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276872"/>
            <a:ext cx="7772400" cy="1362075"/>
          </a:xfrm>
        </p:spPr>
        <p:txBody>
          <a:bodyPr>
            <a:normAutofit/>
          </a:bodyPr>
          <a:lstStyle/>
          <a:p>
            <a:pPr algn="ctr"/>
            <a:r>
              <a:rPr lang="en-GB" sz="3200" i="1"/>
              <a:t>How do infectious diseases spread?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12062793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7C866-3919-4697-AAD2-15CA15F782C9}"/>
              </a:ext>
            </a:extLst>
          </p:cNvPr>
          <p:cNvSpPr>
            <a:spLocks noGrp="1"/>
          </p:cNvSpPr>
          <p:nvPr>
            <p:ph type="title"/>
          </p:nvPr>
        </p:nvSpPr>
        <p:spPr/>
        <p:txBody>
          <a:bodyPr/>
          <a:lstStyle/>
          <a:p>
            <a:r>
              <a:rPr lang="en-GB" b="1"/>
              <a:t>Spread of</a:t>
            </a:r>
            <a:r>
              <a:rPr lang="en-GB" b="1" i="1"/>
              <a:t> </a:t>
            </a:r>
            <a:r>
              <a:rPr lang="en-GB" b="1"/>
              <a:t>infectious diseases </a:t>
            </a:r>
          </a:p>
        </p:txBody>
      </p:sp>
      <p:sp>
        <p:nvSpPr>
          <p:cNvPr id="3" name="Content Placeholder 2">
            <a:extLst>
              <a:ext uri="{FF2B5EF4-FFF2-40B4-BE49-F238E27FC236}">
                <a16:creationId xmlns:a16="http://schemas.microsoft.com/office/drawing/2014/main" id="{96C26FC1-21C0-444B-BA15-62BFBFFC5EEE}"/>
              </a:ext>
            </a:extLst>
          </p:cNvPr>
          <p:cNvSpPr>
            <a:spLocks noGrp="1"/>
          </p:cNvSpPr>
          <p:nvPr>
            <p:ph idx="1"/>
          </p:nvPr>
        </p:nvSpPr>
        <p:spPr/>
        <p:txBody>
          <a:bodyPr/>
          <a:lstStyle/>
          <a:p>
            <a:pPr>
              <a:buFont typeface="Wingdings" panose="05000000000000000000" pitchFamily="2" charset="2"/>
              <a:buChar char="§"/>
            </a:pPr>
            <a:r>
              <a:rPr lang="en-GB"/>
              <a:t>Infectious diseases can spread through so many ways depending on the type.</a:t>
            </a:r>
          </a:p>
          <a:p>
            <a:pPr marL="0" indent="0">
              <a:buNone/>
            </a:pPr>
            <a:endParaRPr lang="en-GB"/>
          </a:p>
          <a:p>
            <a:pPr>
              <a:buFont typeface="Wingdings" panose="05000000000000000000" pitchFamily="2" charset="2"/>
              <a:buChar char="§"/>
            </a:pPr>
            <a:r>
              <a:rPr lang="en-GB"/>
              <a:t>Pathogens can enter the body through the common places like the </a:t>
            </a:r>
            <a:r>
              <a:rPr lang="en-GB" b="1" i="1"/>
              <a:t>mouth, nose </a:t>
            </a:r>
            <a:r>
              <a:rPr lang="en-GB"/>
              <a:t>and </a:t>
            </a:r>
            <a:r>
              <a:rPr lang="en-GB" b="1" i="1"/>
              <a:t>cuts on the skin</a:t>
            </a:r>
            <a:r>
              <a:rPr lang="en-GB"/>
              <a:t>.</a:t>
            </a:r>
          </a:p>
        </p:txBody>
      </p:sp>
    </p:spTree>
    <p:extLst>
      <p:ext uri="{BB962C8B-B14F-4D97-AF65-F5344CB8AC3E}">
        <p14:creationId xmlns:p14="http://schemas.microsoft.com/office/powerpoint/2010/main" val="12994139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990CF-CB2E-4E7B-A86F-76AEE497D929}"/>
              </a:ext>
            </a:extLst>
          </p:cNvPr>
          <p:cNvSpPr>
            <a:spLocks noGrp="1"/>
          </p:cNvSpPr>
          <p:nvPr>
            <p:ph type="title"/>
          </p:nvPr>
        </p:nvSpPr>
        <p:spPr/>
        <p:txBody>
          <a:bodyPr/>
          <a:lstStyle/>
          <a:p>
            <a:r>
              <a:rPr lang="en-GB" b="1"/>
              <a:t>Spread of</a:t>
            </a:r>
            <a:r>
              <a:rPr lang="en-GB" b="1" i="1"/>
              <a:t> </a:t>
            </a:r>
            <a:r>
              <a:rPr lang="en-GB" b="1"/>
              <a:t>infectious diseases </a:t>
            </a:r>
            <a:endParaRPr lang="en-GB"/>
          </a:p>
        </p:txBody>
      </p:sp>
      <p:sp>
        <p:nvSpPr>
          <p:cNvPr id="3" name="Content Placeholder 2">
            <a:extLst>
              <a:ext uri="{FF2B5EF4-FFF2-40B4-BE49-F238E27FC236}">
                <a16:creationId xmlns:a16="http://schemas.microsoft.com/office/drawing/2014/main" id="{8B083BA9-7D45-46FE-84E7-A1990A09CA11}"/>
              </a:ext>
            </a:extLst>
          </p:cNvPr>
          <p:cNvSpPr>
            <a:spLocks noGrp="1"/>
          </p:cNvSpPr>
          <p:nvPr>
            <p:ph idx="1"/>
          </p:nvPr>
        </p:nvSpPr>
        <p:spPr/>
        <p:txBody>
          <a:bodyPr>
            <a:normAutofit fontScale="85000" lnSpcReduction="20000"/>
          </a:bodyPr>
          <a:lstStyle/>
          <a:p>
            <a:pPr marL="0" indent="0">
              <a:buNone/>
            </a:pPr>
            <a:r>
              <a:rPr lang="en-GB"/>
              <a:t>Diseases can spread through several means which include</a:t>
            </a:r>
          </a:p>
          <a:p>
            <a:pPr>
              <a:buFont typeface="Wingdings" panose="05000000000000000000" pitchFamily="2" charset="2"/>
              <a:buChar char="§"/>
            </a:pPr>
            <a:r>
              <a:rPr lang="en-GB"/>
              <a:t>From person to person when you cough or sneeze. In some cases, droplets from coughing or sneezing can stay in the air.</a:t>
            </a:r>
          </a:p>
          <a:p>
            <a:pPr>
              <a:buFont typeface="Wingdings" panose="05000000000000000000" pitchFamily="2" charset="2"/>
              <a:buChar char="§"/>
            </a:pPr>
            <a:r>
              <a:rPr lang="en-GB"/>
              <a:t>From close contact with another person, like kissing or oral, anal or vaginal sex.</a:t>
            </a:r>
          </a:p>
          <a:p>
            <a:pPr>
              <a:buFont typeface="Wingdings" panose="05000000000000000000" pitchFamily="2" charset="2"/>
              <a:buChar char="§"/>
            </a:pPr>
            <a:r>
              <a:rPr lang="en-GB"/>
              <a:t>By sharing utensils or cups with other people.</a:t>
            </a:r>
          </a:p>
          <a:p>
            <a:pPr>
              <a:buFont typeface="Wingdings" panose="05000000000000000000" pitchFamily="2" charset="2"/>
              <a:buChar char="§"/>
            </a:pPr>
            <a:r>
              <a:rPr lang="en-GB"/>
              <a:t>On surfaces like doorknobs, phones and countertops.</a:t>
            </a:r>
          </a:p>
          <a:p>
            <a:endParaRPr lang="en-GB"/>
          </a:p>
        </p:txBody>
      </p:sp>
    </p:spTree>
    <p:extLst>
      <p:ext uri="{BB962C8B-B14F-4D97-AF65-F5344CB8AC3E}">
        <p14:creationId xmlns:p14="http://schemas.microsoft.com/office/powerpoint/2010/main" val="35994275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D4556-E499-418F-A8D1-4AC05DB9DFF5}"/>
              </a:ext>
            </a:extLst>
          </p:cNvPr>
          <p:cNvSpPr>
            <a:spLocks noGrp="1"/>
          </p:cNvSpPr>
          <p:nvPr>
            <p:ph type="title"/>
          </p:nvPr>
        </p:nvSpPr>
        <p:spPr/>
        <p:txBody>
          <a:bodyPr/>
          <a:lstStyle/>
          <a:p>
            <a:r>
              <a:rPr lang="en-GB" b="1"/>
              <a:t>Spread of</a:t>
            </a:r>
            <a:r>
              <a:rPr lang="en-GB" b="1" i="1"/>
              <a:t> </a:t>
            </a:r>
            <a:r>
              <a:rPr lang="en-GB" b="1"/>
              <a:t>infectious diseases </a:t>
            </a:r>
            <a:endParaRPr lang="en-GB"/>
          </a:p>
        </p:txBody>
      </p:sp>
      <p:sp>
        <p:nvSpPr>
          <p:cNvPr id="3" name="Content Placeholder 2">
            <a:extLst>
              <a:ext uri="{FF2B5EF4-FFF2-40B4-BE49-F238E27FC236}">
                <a16:creationId xmlns:a16="http://schemas.microsoft.com/office/drawing/2014/main" id="{0E91A78A-958F-49F4-B2F1-02B68A8DDA2B}"/>
              </a:ext>
            </a:extLst>
          </p:cNvPr>
          <p:cNvSpPr>
            <a:spLocks noGrp="1"/>
          </p:cNvSpPr>
          <p:nvPr>
            <p:ph idx="1"/>
          </p:nvPr>
        </p:nvSpPr>
        <p:spPr/>
        <p:txBody>
          <a:bodyPr>
            <a:normAutofit fontScale="85000" lnSpcReduction="20000"/>
          </a:bodyPr>
          <a:lstStyle/>
          <a:p>
            <a:r>
              <a:rPr lang="en-GB"/>
              <a:t>Through contact with </a:t>
            </a:r>
            <a:r>
              <a:rPr lang="en-GB" err="1"/>
              <a:t>feaces</a:t>
            </a:r>
            <a:r>
              <a:rPr lang="en-GB"/>
              <a:t> from a person or animal with an infectious disease.</a:t>
            </a:r>
          </a:p>
          <a:p>
            <a:r>
              <a:rPr lang="en-GB"/>
              <a:t>Through bug (mosquito or tick) or animal bites.</a:t>
            </a:r>
          </a:p>
          <a:p>
            <a:r>
              <a:rPr lang="en-GB"/>
              <a:t>From contaminated or improperly prepared food or water.</a:t>
            </a:r>
          </a:p>
          <a:p>
            <a:r>
              <a:rPr lang="en-GB"/>
              <a:t>From working with contaminated soil or sand (like gardening).</a:t>
            </a:r>
          </a:p>
          <a:p>
            <a:r>
              <a:rPr lang="en-GB"/>
              <a:t>From a pregnant person to their unborn baby.</a:t>
            </a:r>
          </a:p>
          <a:p>
            <a:r>
              <a:rPr lang="en-GB"/>
              <a:t>From blood transfusions, organ/tissue transplants or other medical procedures.</a:t>
            </a:r>
          </a:p>
          <a:p>
            <a:endParaRPr lang="en-GB"/>
          </a:p>
        </p:txBody>
      </p:sp>
    </p:spTree>
    <p:extLst>
      <p:ext uri="{BB962C8B-B14F-4D97-AF65-F5344CB8AC3E}">
        <p14:creationId xmlns:p14="http://schemas.microsoft.com/office/powerpoint/2010/main" val="38805434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460F9-778D-9B1D-DAD4-4817177029D5}"/>
              </a:ext>
            </a:extLst>
          </p:cNvPr>
          <p:cNvSpPr>
            <a:spLocks noGrp="1"/>
          </p:cNvSpPr>
          <p:nvPr>
            <p:ph type="title"/>
          </p:nvPr>
        </p:nvSpPr>
        <p:spPr>
          <a:xfrm>
            <a:off x="457200" y="252264"/>
            <a:ext cx="8229600" cy="1143000"/>
          </a:xfrm>
        </p:spPr>
        <p:txBody>
          <a:bodyPr/>
          <a:lstStyle/>
          <a:p>
            <a:r>
              <a:rPr lang="en-GB" b="1"/>
              <a:t>Activity</a:t>
            </a:r>
          </a:p>
        </p:txBody>
      </p:sp>
      <p:sp>
        <p:nvSpPr>
          <p:cNvPr id="3" name="Content Placeholder 2">
            <a:extLst>
              <a:ext uri="{FF2B5EF4-FFF2-40B4-BE49-F238E27FC236}">
                <a16:creationId xmlns:a16="http://schemas.microsoft.com/office/drawing/2014/main" id="{3479578E-75B3-2438-DA46-A59E30443B7D}"/>
              </a:ext>
            </a:extLst>
          </p:cNvPr>
          <p:cNvSpPr>
            <a:spLocks noGrp="1"/>
          </p:cNvSpPr>
          <p:nvPr>
            <p:ph idx="1"/>
          </p:nvPr>
        </p:nvSpPr>
        <p:spPr>
          <a:xfrm>
            <a:off x="457200" y="1470484"/>
            <a:ext cx="8229600" cy="3917032"/>
          </a:xfrm>
        </p:spPr>
        <p:txBody>
          <a:bodyPr/>
          <a:lstStyle/>
          <a:p>
            <a:pPr>
              <a:buFont typeface="Wingdings" panose="05000000000000000000" pitchFamily="2" charset="2"/>
              <a:buChar char="§"/>
            </a:pPr>
            <a:r>
              <a:rPr lang="en-US" altLang="en-US" sz="2000"/>
              <a:t>Epidemiologists use a model for studying infectious disease and its spread that involves the microbe that causes the disease, the organism that harbors the disease, and the external factors that cause or allow disease transmission. This is also known as</a:t>
            </a:r>
          </a:p>
          <a:p>
            <a:endParaRPr lang="en-GB"/>
          </a:p>
        </p:txBody>
      </p:sp>
      <p:sp>
        <p:nvSpPr>
          <p:cNvPr id="4" name="Rectangle 4">
            <a:extLst>
              <a:ext uri="{FF2B5EF4-FFF2-40B4-BE49-F238E27FC236}">
                <a16:creationId xmlns:a16="http://schemas.microsoft.com/office/drawing/2014/main" id="{1BF7C6A3-BE5A-1CD3-4D07-55447D7836CF}"/>
              </a:ext>
            </a:extLst>
          </p:cNvPr>
          <p:cNvSpPr>
            <a:spLocks noChangeArrowheads="1"/>
          </p:cNvSpPr>
          <p:nvPr/>
        </p:nvSpPr>
        <p:spPr bwMode="auto">
          <a:xfrm>
            <a:off x="1143000" y="3178175"/>
            <a:ext cx="7010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150000"/>
              </a:lnSpc>
              <a:spcBef>
                <a:spcPct val="0"/>
              </a:spcBef>
              <a:buFont typeface="Calibri" pitchFamily="34" charset="0"/>
              <a:buAutoNum type="alphaUcPeriod"/>
            </a:pPr>
            <a:r>
              <a:rPr lang="en-US" altLang="en-US" sz="2400">
                <a:latin typeface="+mn-lt"/>
              </a:rPr>
              <a:t>host, vector, and transmission.</a:t>
            </a:r>
          </a:p>
          <a:p>
            <a:pPr eaLnBrk="1" hangingPunct="1">
              <a:lnSpc>
                <a:spcPct val="150000"/>
              </a:lnSpc>
              <a:spcBef>
                <a:spcPct val="0"/>
              </a:spcBef>
              <a:buFont typeface="Calibri" pitchFamily="34" charset="0"/>
              <a:buAutoNum type="alphaUcPeriod"/>
            </a:pPr>
            <a:r>
              <a:rPr lang="en-US" altLang="en-US" sz="2400">
                <a:latin typeface="+mn-lt"/>
              </a:rPr>
              <a:t>transmission, host, and environment.</a:t>
            </a:r>
          </a:p>
          <a:p>
            <a:pPr eaLnBrk="1" hangingPunct="1">
              <a:lnSpc>
                <a:spcPct val="150000"/>
              </a:lnSpc>
              <a:spcBef>
                <a:spcPct val="0"/>
              </a:spcBef>
              <a:buFont typeface="Calibri" pitchFamily="34" charset="0"/>
              <a:buAutoNum type="alphaUcPeriod"/>
            </a:pPr>
            <a:r>
              <a:rPr lang="en-US" altLang="en-US" sz="2400">
                <a:latin typeface="+mn-lt"/>
              </a:rPr>
              <a:t>host, agent, and environment.</a:t>
            </a:r>
          </a:p>
          <a:p>
            <a:pPr eaLnBrk="1" hangingPunct="1">
              <a:lnSpc>
                <a:spcPct val="150000"/>
              </a:lnSpc>
              <a:spcBef>
                <a:spcPct val="0"/>
              </a:spcBef>
              <a:buFont typeface="Calibri" pitchFamily="34" charset="0"/>
              <a:buAutoNum type="alphaUcPeriod"/>
            </a:pPr>
            <a:r>
              <a:rPr lang="en-US" altLang="en-US" sz="2400">
                <a:latin typeface="+mn-lt"/>
              </a:rPr>
              <a:t>organism, transmission, and environment.</a:t>
            </a:r>
          </a:p>
        </p:txBody>
      </p:sp>
    </p:spTree>
    <p:extLst>
      <p:ext uri="{BB962C8B-B14F-4D97-AF65-F5344CB8AC3E}">
        <p14:creationId xmlns:p14="http://schemas.microsoft.com/office/powerpoint/2010/main" val="861951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a:xfrm>
            <a:off x="1115616" y="1470484"/>
            <a:ext cx="7416824" cy="3917032"/>
          </a:xfrm>
        </p:spPr>
        <p:txBody>
          <a:bodyPr>
            <a:normAutofit/>
          </a:bodyPr>
          <a:lstStyle/>
          <a:p>
            <a:pPr marL="0" indent="0">
              <a:buNone/>
            </a:pPr>
            <a:r>
              <a:rPr lang="en-GB" sz="2800"/>
              <a:t>Working in groups research the ways by which infectious diseases can be prevented</a:t>
            </a:r>
          </a:p>
          <a:p>
            <a:endParaRPr lang="en-GB" sz="2800"/>
          </a:p>
          <a:p>
            <a:endParaRPr lang="en-GB" sz="2800"/>
          </a:p>
          <a:p>
            <a:endParaRPr lang="en-GB" sz="2800"/>
          </a:p>
          <a:p>
            <a:pPr marL="0" indent="0" algn="ctr">
              <a:buNone/>
            </a:pPr>
            <a:r>
              <a:rPr lang="en-GB" sz="2800" b="1"/>
              <a:t>Feedback your findings to the whole class</a:t>
            </a:r>
          </a:p>
          <a:p>
            <a:pPr algn="ctr"/>
            <a:endParaRPr lang="en-GB" sz="1800"/>
          </a:p>
        </p:txBody>
      </p:sp>
    </p:spTree>
    <p:extLst>
      <p:ext uri="{BB962C8B-B14F-4D97-AF65-F5344CB8AC3E}">
        <p14:creationId xmlns:p14="http://schemas.microsoft.com/office/powerpoint/2010/main" val="17410499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1856978"/>
            <a:ext cx="7772400" cy="1362075"/>
          </a:xfrm>
        </p:spPr>
        <p:txBody>
          <a:bodyPr>
            <a:normAutofit/>
          </a:bodyPr>
          <a:lstStyle/>
          <a:p>
            <a:pPr algn="ctr"/>
            <a:r>
              <a:rPr lang="en-GB" i="1"/>
              <a:t>How can infectious diseases be prevented?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14469997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AB2A9-AAA6-401F-A818-F3C5DD11D46F}"/>
              </a:ext>
            </a:extLst>
          </p:cNvPr>
          <p:cNvSpPr>
            <a:spLocks noGrp="1"/>
          </p:cNvSpPr>
          <p:nvPr>
            <p:ph type="title"/>
          </p:nvPr>
        </p:nvSpPr>
        <p:spPr/>
        <p:txBody>
          <a:bodyPr>
            <a:normAutofit fontScale="90000"/>
          </a:bodyPr>
          <a:lstStyle/>
          <a:p>
            <a:r>
              <a:rPr lang="en-GB" b="1"/>
              <a:t>Prevention of infectious diseases</a:t>
            </a:r>
          </a:p>
        </p:txBody>
      </p:sp>
      <p:sp>
        <p:nvSpPr>
          <p:cNvPr id="3" name="Content Placeholder 2">
            <a:extLst>
              <a:ext uri="{FF2B5EF4-FFF2-40B4-BE49-F238E27FC236}">
                <a16:creationId xmlns:a16="http://schemas.microsoft.com/office/drawing/2014/main" id="{C9F3A1D0-AF9E-4EB4-AB18-FB7F6BC6E06E}"/>
              </a:ext>
            </a:extLst>
          </p:cNvPr>
          <p:cNvSpPr>
            <a:spLocks noGrp="1"/>
          </p:cNvSpPr>
          <p:nvPr>
            <p:ph idx="1"/>
          </p:nvPr>
        </p:nvSpPr>
        <p:spPr/>
        <p:txBody>
          <a:bodyPr>
            <a:normAutofit fontScale="77500" lnSpcReduction="20000"/>
          </a:bodyPr>
          <a:lstStyle/>
          <a:p>
            <a:pPr>
              <a:buFont typeface="Wingdings" panose="05000000000000000000" pitchFamily="2" charset="2"/>
              <a:buChar char="§"/>
            </a:pPr>
            <a:r>
              <a:rPr lang="en-GB"/>
              <a:t>Vaccination</a:t>
            </a:r>
          </a:p>
          <a:p>
            <a:pPr>
              <a:buFont typeface="Wingdings" panose="05000000000000000000" pitchFamily="2" charset="2"/>
              <a:buChar char="§"/>
            </a:pPr>
            <a:r>
              <a:rPr lang="en-GB"/>
              <a:t>Use of antibiotics.</a:t>
            </a:r>
          </a:p>
          <a:p>
            <a:pPr>
              <a:buFont typeface="Wingdings" panose="05000000000000000000" pitchFamily="2" charset="2"/>
              <a:buChar char="§"/>
            </a:pPr>
            <a:r>
              <a:rPr lang="en-GB"/>
              <a:t>Maintaining proper hygiene.</a:t>
            </a:r>
          </a:p>
          <a:p>
            <a:pPr>
              <a:buFont typeface="Wingdings" panose="05000000000000000000" pitchFamily="2" charset="2"/>
              <a:buChar char="§"/>
            </a:pPr>
            <a:r>
              <a:rPr lang="en-GB"/>
              <a:t>Avoid travelling or going to work when you fall ill.</a:t>
            </a:r>
          </a:p>
          <a:p>
            <a:pPr>
              <a:buFont typeface="Wingdings" panose="05000000000000000000" pitchFamily="2" charset="2"/>
              <a:buChar char="§"/>
            </a:pPr>
            <a:r>
              <a:rPr lang="en-GB"/>
              <a:t>Avoid sharing used personal belongings such as a razor, glass, toothbrush, comb, etc.</a:t>
            </a:r>
          </a:p>
          <a:p>
            <a:pPr>
              <a:buFont typeface="Wingdings" panose="05000000000000000000" pitchFamily="2" charset="2"/>
              <a:buChar char="§"/>
            </a:pPr>
            <a:r>
              <a:rPr lang="en-GB"/>
              <a:t>Keeping your kitchen clean by washing all the used utensils, cooking area before and after preparing each food.</a:t>
            </a:r>
          </a:p>
          <a:p>
            <a:pPr>
              <a:buFont typeface="Wingdings" panose="05000000000000000000" pitchFamily="2" charset="2"/>
              <a:buChar char="§"/>
            </a:pPr>
            <a:r>
              <a:rPr lang="en-GB"/>
              <a:t>Extra care needs to be taken while going to hospitals such as wearing a mask, using sanitizer, etc.</a:t>
            </a:r>
          </a:p>
          <a:p>
            <a:endParaRPr lang="en-GB"/>
          </a:p>
        </p:txBody>
      </p:sp>
    </p:spTree>
    <p:extLst>
      <p:ext uri="{BB962C8B-B14F-4D97-AF65-F5344CB8AC3E}">
        <p14:creationId xmlns:p14="http://schemas.microsoft.com/office/powerpoint/2010/main" val="2596923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38E9-0583-4688-83FE-50536B4947B4}"/>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28BDBAD8-25AE-4C4C-9717-6655232EEF2A}"/>
              </a:ext>
            </a:extLst>
          </p:cNvPr>
          <p:cNvSpPr>
            <a:spLocks noGrp="1"/>
          </p:cNvSpPr>
          <p:nvPr>
            <p:ph idx="1"/>
          </p:nvPr>
        </p:nvSpPr>
        <p:spPr>
          <a:xfrm>
            <a:off x="1187624" y="1916832"/>
            <a:ext cx="7202456" cy="2709443"/>
          </a:xfrm>
        </p:spPr>
        <p:txBody>
          <a:bodyPr>
            <a:noAutofit/>
          </a:bodyPr>
          <a:lstStyle/>
          <a:p>
            <a:pPr marL="0" indent="0">
              <a:buNone/>
            </a:pPr>
            <a:r>
              <a:rPr lang="en-GB" sz="2100"/>
              <a:t>Watch the video below then discuss and</a:t>
            </a:r>
          </a:p>
          <a:p>
            <a:endParaRPr lang="en-GB" sz="2100"/>
          </a:p>
          <a:p>
            <a:pPr marL="0" indent="0">
              <a:buNone/>
            </a:pPr>
            <a:r>
              <a:rPr lang="en-GB" sz="2400">
                <a:hlinkClick r:id="rId3"/>
              </a:rPr>
              <a:t>https://www.youtube.com/watch?v=2JWku3Kjpq0</a:t>
            </a:r>
            <a:endParaRPr lang="en-GB" sz="2400"/>
          </a:p>
          <a:p>
            <a:endParaRPr lang="en-GB" sz="2100"/>
          </a:p>
          <a:p>
            <a:endParaRPr lang="en-GB" sz="2100"/>
          </a:p>
          <a:p>
            <a:pPr marL="0" indent="0" algn="ctr">
              <a:buNone/>
            </a:pPr>
            <a:r>
              <a:rPr lang="en-GB" sz="2100" b="1"/>
              <a:t>Feedback your findings to the whole class</a:t>
            </a:r>
          </a:p>
        </p:txBody>
      </p:sp>
    </p:spTree>
    <p:extLst>
      <p:ext uri="{BB962C8B-B14F-4D97-AF65-F5344CB8AC3E}">
        <p14:creationId xmlns:p14="http://schemas.microsoft.com/office/powerpoint/2010/main" val="38087607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066925"/>
            <a:ext cx="7772400" cy="1362075"/>
          </a:xfrm>
        </p:spPr>
        <p:txBody>
          <a:bodyPr>
            <a:normAutofit fontScale="90000"/>
          </a:bodyPr>
          <a:lstStyle/>
          <a:p>
            <a:pPr algn="ctr"/>
            <a:r>
              <a:rPr lang="en-GB" i="1"/>
              <a:t>Who is most at risk for getting infectious diseases?</a:t>
            </a:r>
            <a:br>
              <a:rPr lang="en-GB" i="1"/>
            </a:br>
            <a:endParaRPr lang="en-GB" i="1"/>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28580724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4761E-B81C-43CA-AEF5-261B27E1A0F4}"/>
              </a:ext>
            </a:extLst>
          </p:cNvPr>
          <p:cNvSpPr>
            <a:spLocks noGrp="1"/>
          </p:cNvSpPr>
          <p:nvPr>
            <p:ph type="title"/>
          </p:nvPr>
        </p:nvSpPr>
        <p:spPr/>
        <p:txBody>
          <a:bodyPr>
            <a:normAutofit fontScale="90000"/>
          </a:bodyPr>
          <a:lstStyle/>
          <a:p>
            <a:r>
              <a:rPr lang="en-GB" b="1"/>
              <a:t>People Most at Higher Risk of ID</a:t>
            </a:r>
          </a:p>
        </p:txBody>
      </p:sp>
      <p:sp>
        <p:nvSpPr>
          <p:cNvPr id="3" name="Content Placeholder 2">
            <a:extLst>
              <a:ext uri="{FF2B5EF4-FFF2-40B4-BE49-F238E27FC236}">
                <a16:creationId xmlns:a16="http://schemas.microsoft.com/office/drawing/2014/main" id="{59795E67-D24C-45C0-B049-A93B65F2EB64}"/>
              </a:ext>
            </a:extLst>
          </p:cNvPr>
          <p:cNvSpPr>
            <a:spLocks noGrp="1"/>
          </p:cNvSpPr>
          <p:nvPr>
            <p:ph idx="1"/>
          </p:nvPr>
        </p:nvSpPr>
        <p:spPr/>
        <p:txBody>
          <a:bodyPr/>
          <a:lstStyle/>
          <a:p>
            <a:pPr>
              <a:buFont typeface="Wingdings" panose="05000000000000000000" pitchFamily="2" charset="2"/>
              <a:buChar char="§"/>
            </a:pPr>
            <a:r>
              <a:rPr lang="en-GB"/>
              <a:t>Anybody can get an infectious disease,</a:t>
            </a:r>
          </a:p>
          <a:p>
            <a:pPr>
              <a:buFont typeface="Wingdings" panose="05000000000000000000" pitchFamily="2" charset="2"/>
              <a:buChar char="§"/>
            </a:pPr>
            <a:r>
              <a:rPr lang="en-GB"/>
              <a:t>But one may be at a higher risk if the </a:t>
            </a:r>
            <a:r>
              <a:rPr lang="en-GB" i="1"/>
              <a:t>immune system </a:t>
            </a:r>
            <a:r>
              <a:rPr lang="en-GB"/>
              <a:t>is weakened or</a:t>
            </a:r>
          </a:p>
          <a:p>
            <a:pPr>
              <a:buFont typeface="Wingdings" panose="05000000000000000000" pitchFamily="2" charset="2"/>
              <a:buChar char="§"/>
            </a:pPr>
            <a:r>
              <a:rPr lang="en-GB"/>
              <a:t> If the person travel to areas with certain highly transmissible diseases.</a:t>
            </a:r>
          </a:p>
        </p:txBody>
      </p:sp>
    </p:spTree>
    <p:extLst>
      <p:ext uri="{BB962C8B-B14F-4D97-AF65-F5344CB8AC3E}">
        <p14:creationId xmlns:p14="http://schemas.microsoft.com/office/powerpoint/2010/main" val="29718087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73E81-9C5A-4F07-8115-17A0290F6EAD}"/>
              </a:ext>
            </a:extLst>
          </p:cNvPr>
          <p:cNvSpPr>
            <a:spLocks noGrp="1"/>
          </p:cNvSpPr>
          <p:nvPr>
            <p:ph type="title"/>
          </p:nvPr>
        </p:nvSpPr>
        <p:spPr/>
        <p:txBody>
          <a:bodyPr>
            <a:normAutofit fontScale="90000"/>
          </a:bodyPr>
          <a:lstStyle/>
          <a:p>
            <a:r>
              <a:rPr lang="en-GB" b="1"/>
              <a:t>People Most at Higher Risk of ID</a:t>
            </a:r>
            <a:endParaRPr lang="en-GB"/>
          </a:p>
        </p:txBody>
      </p:sp>
      <p:sp>
        <p:nvSpPr>
          <p:cNvPr id="3" name="Content Placeholder 2">
            <a:extLst>
              <a:ext uri="{FF2B5EF4-FFF2-40B4-BE49-F238E27FC236}">
                <a16:creationId xmlns:a16="http://schemas.microsoft.com/office/drawing/2014/main" id="{AB9E506B-9FB3-4238-A7C0-FDD114BBFC92}"/>
              </a:ext>
            </a:extLst>
          </p:cNvPr>
          <p:cNvSpPr>
            <a:spLocks noGrp="1"/>
          </p:cNvSpPr>
          <p:nvPr>
            <p:ph idx="1"/>
          </p:nvPr>
        </p:nvSpPr>
        <p:spPr/>
        <p:txBody>
          <a:bodyPr>
            <a:normAutofit fontScale="70000" lnSpcReduction="20000"/>
          </a:bodyPr>
          <a:lstStyle/>
          <a:p>
            <a:pPr marL="0" indent="0">
              <a:buNone/>
            </a:pPr>
            <a:r>
              <a:rPr lang="en-GB"/>
              <a:t>People at higher risk of getting infectious disease include:</a:t>
            </a:r>
          </a:p>
          <a:p>
            <a:pPr marL="0" indent="0">
              <a:buNone/>
            </a:pPr>
            <a:endParaRPr lang="en-GB"/>
          </a:p>
          <a:p>
            <a:pPr>
              <a:buFont typeface="Wingdings" panose="05000000000000000000" pitchFamily="2" charset="2"/>
              <a:buChar char="§"/>
            </a:pPr>
            <a:r>
              <a:rPr lang="en-GB"/>
              <a:t>Those with suppressed or compromised immune systems, such as those receiving cancer treatments, living with HIV or on certain medicines.</a:t>
            </a:r>
          </a:p>
          <a:p>
            <a:pPr>
              <a:buFont typeface="Wingdings" panose="05000000000000000000" pitchFamily="2" charset="2"/>
              <a:buChar char="§"/>
            </a:pPr>
            <a:r>
              <a:rPr lang="en-GB"/>
              <a:t>Young children, pregnant people and adults over 60.</a:t>
            </a:r>
          </a:p>
          <a:p>
            <a:pPr>
              <a:buFont typeface="Wingdings" panose="05000000000000000000" pitchFamily="2" charset="2"/>
              <a:buChar char="§"/>
            </a:pPr>
            <a:r>
              <a:rPr lang="en-GB"/>
              <a:t>Those who are unvaccinated against common infectious diseases.</a:t>
            </a:r>
          </a:p>
          <a:p>
            <a:pPr>
              <a:buFont typeface="Wingdings" panose="05000000000000000000" pitchFamily="2" charset="2"/>
              <a:buChar char="§"/>
            </a:pPr>
            <a:r>
              <a:rPr lang="en-GB"/>
              <a:t>Healthcare workers.</a:t>
            </a:r>
          </a:p>
          <a:p>
            <a:pPr>
              <a:buFont typeface="Wingdings" panose="05000000000000000000" pitchFamily="2" charset="2"/>
              <a:buChar char="§"/>
            </a:pPr>
            <a:r>
              <a:rPr lang="en-GB"/>
              <a:t>People traveling to areas where they may be exposed to mosquitoes that carry pathogens such as </a:t>
            </a:r>
            <a:r>
              <a:rPr lang="en-GB">
                <a:hlinkClick r:id="rId2"/>
              </a:rPr>
              <a:t>malaria</a:t>
            </a:r>
            <a:r>
              <a:rPr lang="en-GB"/>
              <a:t>, </a:t>
            </a:r>
            <a:r>
              <a:rPr lang="en-GB">
                <a:hlinkClick r:id="rId3"/>
              </a:rPr>
              <a:t>dengue virus</a:t>
            </a:r>
            <a:r>
              <a:rPr lang="en-GB"/>
              <a:t> and </a:t>
            </a:r>
            <a:r>
              <a:rPr lang="en-GB">
                <a:hlinkClick r:id="rId4"/>
              </a:rPr>
              <a:t>Zika viruses</a:t>
            </a:r>
            <a:r>
              <a:rPr lang="en-GB"/>
              <a:t>.</a:t>
            </a:r>
          </a:p>
          <a:p>
            <a:endParaRPr lang="en-GB"/>
          </a:p>
        </p:txBody>
      </p:sp>
    </p:spTree>
    <p:extLst>
      <p:ext uri="{BB962C8B-B14F-4D97-AF65-F5344CB8AC3E}">
        <p14:creationId xmlns:p14="http://schemas.microsoft.com/office/powerpoint/2010/main" val="17095272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F6D3E-DED7-4B18-B960-E26AB18BF2DD}"/>
              </a:ext>
            </a:extLst>
          </p:cNvPr>
          <p:cNvSpPr>
            <a:spLocks noGrp="1"/>
          </p:cNvSpPr>
          <p:nvPr>
            <p:ph type="ctrTitle"/>
          </p:nvPr>
        </p:nvSpPr>
        <p:spPr>
          <a:xfrm>
            <a:off x="827584" y="2492896"/>
            <a:ext cx="7772400" cy="1470025"/>
          </a:xfrm>
        </p:spPr>
        <p:txBody>
          <a:bodyPr>
            <a:normAutofit fontScale="90000"/>
          </a:bodyPr>
          <a:lstStyle/>
          <a:p>
            <a:r>
              <a:rPr lang="en-GB" b="1" i="1">
                <a:solidFill>
                  <a:schemeClr val="bg1"/>
                </a:solidFill>
              </a:rPr>
              <a:t>What are the symptoms of infectious diseases?</a:t>
            </a:r>
            <a:br>
              <a:rPr lang="en-GB" b="1" i="1">
                <a:solidFill>
                  <a:schemeClr val="bg1"/>
                </a:solidFill>
              </a:rPr>
            </a:br>
            <a:endParaRPr lang="en-GB" i="1">
              <a:solidFill>
                <a:schemeClr val="bg1"/>
              </a:solidFill>
            </a:endParaRPr>
          </a:p>
        </p:txBody>
      </p:sp>
    </p:spTree>
    <p:extLst>
      <p:ext uri="{BB962C8B-B14F-4D97-AF65-F5344CB8AC3E}">
        <p14:creationId xmlns:p14="http://schemas.microsoft.com/office/powerpoint/2010/main" val="25663094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20DD7-9CE3-49D7-BFBB-52592316B015}"/>
              </a:ext>
            </a:extLst>
          </p:cNvPr>
          <p:cNvSpPr>
            <a:spLocks noGrp="1"/>
          </p:cNvSpPr>
          <p:nvPr>
            <p:ph type="title"/>
          </p:nvPr>
        </p:nvSpPr>
        <p:spPr/>
        <p:txBody>
          <a:bodyPr>
            <a:normAutofit fontScale="90000"/>
          </a:bodyPr>
          <a:lstStyle/>
          <a:p>
            <a:r>
              <a:rPr lang="en-GB" b="1"/>
              <a:t>Symptoms of infectious diseases</a:t>
            </a:r>
          </a:p>
        </p:txBody>
      </p:sp>
      <p:sp>
        <p:nvSpPr>
          <p:cNvPr id="3" name="Content Placeholder 2">
            <a:extLst>
              <a:ext uri="{FF2B5EF4-FFF2-40B4-BE49-F238E27FC236}">
                <a16:creationId xmlns:a16="http://schemas.microsoft.com/office/drawing/2014/main" id="{64E7FE9C-22DF-4484-91F8-CFDB14A04A60}"/>
              </a:ext>
            </a:extLst>
          </p:cNvPr>
          <p:cNvSpPr>
            <a:spLocks noGrp="1"/>
          </p:cNvSpPr>
          <p:nvPr>
            <p:ph idx="1"/>
          </p:nvPr>
        </p:nvSpPr>
        <p:spPr/>
        <p:txBody>
          <a:bodyPr/>
          <a:lstStyle/>
          <a:p>
            <a:pPr>
              <a:buFont typeface="Wingdings" panose="05000000000000000000" pitchFamily="2" charset="2"/>
              <a:buChar char="§"/>
            </a:pPr>
            <a:r>
              <a:rPr lang="en-GB"/>
              <a:t>Symptoms of infectious diseases depend on the type of illness.</a:t>
            </a:r>
          </a:p>
          <a:p>
            <a:pPr>
              <a:buFont typeface="Wingdings" panose="05000000000000000000" pitchFamily="2" charset="2"/>
              <a:buChar char="§"/>
            </a:pPr>
            <a:r>
              <a:rPr lang="en-GB"/>
              <a:t>Fungal infections usually cause localised symptoms, like </a:t>
            </a:r>
            <a:r>
              <a:rPr lang="en-GB" b="1" i="1"/>
              <a:t>rash and itching</a:t>
            </a:r>
            <a:r>
              <a:rPr lang="en-GB"/>
              <a:t>.</a:t>
            </a:r>
          </a:p>
          <a:p>
            <a:pPr>
              <a:buFont typeface="Wingdings" panose="05000000000000000000" pitchFamily="2" charset="2"/>
              <a:buChar char="§"/>
            </a:pPr>
            <a:r>
              <a:rPr lang="en-GB"/>
              <a:t>Viral and bacterial infections can have symptoms in many areas of the body.</a:t>
            </a:r>
          </a:p>
          <a:p>
            <a:pPr>
              <a:buFont typeface="Wingdings" panose="05000000000000000000" pitchFamily="2" charset="2"/>
              <a:buChar char="§"/>
            </a:pPr>
            <a:r>
              <a:rPr lang="en-GB"/>
              <a:t>This include</a:t>
            </a:r>
          </a:p>
        </p:txBody>
      </p:sp>
    </p:spTree>
    <p:extLst>
      <p:ext uri="{BB962C8B-B14F-4D97-AF65-F5344CB8AC3E}">
        <p14:creationId xmlns:p14="http://schemas.microsoft.com/office/powerpoint/2010/main" val="26234222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94561-AA8B-45C4-A3A6-57A5B1B53841}"/>
              </a:ext>
            </a:extLst>
          </p:cNvPr>
          <p:cNvSpPr>
            <a:spLocks noGrp="1"/>
          </p:cNvSpPr>
          <p:nvPr>
            <p:ph type="title"/>
          </p:nvPr>
        </p:nvSpPr>
        <p:spPr/>
        <p:txBody>
          <a:bodyPr>
            <a:normAutofit fontScale="90000"/>
          </a:bodyPr>
          <a:lstStyle/>
          <a:p>
            <a:r>
              <a:rPr lang="en-GB" b="1"/>
              <a:t>Symptoms of infectious diseases</a:t>
            </a:r>
            <a:endParaRPr lang="en-GB"/>
          </a:p>
        </p:txBody>
      </p:sp>
      <p:sp>
        <p:nvSpPr>
          <p:cNvPr id="3" name="Content Placeholder 2">
            <a:extLst>
              <a:ext uri="{FF2B5EF4-FFF2-40B4-BE49-F238E27FC236}">
                <a16:creationId xmlns:a16="http://schemas.microsoft.com/office/drawing/2014/main" id="{B1FCA020-23C5-462D-B60D-149F1F14417B}"/>
              </a:ext>
            </a:extLst>
          </p:cNvPr>
          <p:cNvSpPr>
            <a:spLocks noGrp="1"/>
          </p:cNvSpPr>
          <p:nvPr>
            <p:ph idx="1"/>
          </p:nvPr>
        </p:nvSpPr>
        <p:spPr/>
        <p:txBody>
          <a:bodyPr>
            <a:normAutofit fontScale="77500" lnSpcReduction="20000"/>
          </a:bodyPr>
          <a:lstStyle/>
          <a:p>
            <a:pPr>
              <a:buFont typeface="Wingdings" panose="05000000000000000000" pitchFamily="2" charset="2"/>
              <a:buChar char="§"/>
            </a:pPr>
            <a:r>
              <a:rPr lang="en-GB"/>
              <a:t>Fever</a:t>
            </a:r>
          </a:p>
          <a:p>
            <a:pPr>
              <a:buFont typeface="Wingdings" panose="05000000000000000000" pitchFamily="2" charset="2"/>
              <a:buChar char="§"/>
            </a:pPr>
            <a:r>
              <a:rPr lang="en-GB"/>
              <a:t>Chills</a:t>
            </a:r>
          </a:p>
          <a:p>
            <a:pPr>
              <a:buFont typeface="Wingdings" panose="05000000000000000000" pitchFamily="2" charset="2"/>
              <a:buChar char="§"/>
            </a:pPr>
            <a:r>
              <a:rPr lang="en-GB"/>
              <a:t>Congestion</a:t>
            </a:r>
          </a:p>
          <a:p>
            <a:pPr>
              <a:buFont typeface="Wingdings" panose="05000000000000000000" pitchFamily="2" charset="2"/>
              <a:buChar char="§"/>
            </a:pPr>
            <a:r>
              <a:rPr lang="en-GB"/>
              <a:t>Cough</a:t>
            </a:r>
          </a:p>
          <a:p>
            <a:pPr>
              <a:buFont typeface="Wingdings" panose="05000000000000000000" pitchFamily="2" charset="2"/>
              <a:buChar char="§"/>
            </a:pPr>
            <a:r>
              <a:rPr lang="en-GB"/>
              <a:t>Fatigue</a:t>
            </a:r>
          </a:p>
          <a:p>
            <a:pPr>
              <a:buFont typeface="Wingdings" panose="05000000000000000000" pitchFamily="2" charset="2"/>
              <a:buChar char="§"/>
            </a:pPr>
            <a:r>
              <a:rPr lang="en-GB"/>
              <a:t>Muscle aches and headache</a:t>
            </a:r>
          </a:p>
          <a:p>
            <a:pPr>
              <a:buFont typeface="Wingdings" panose="05000000000000000000" pitchFamily="2" charset="2"/>
              <a:buChar char="§"/>
            </a:pPr>
            <a:r>
              <a:rPr lang="en-GB"/>
              <a:t>Gastrointestinal symptoms (</a:t>
            </a:r>
            <a:r>
              <a:rPr lang="en-GB" err="1"/>
              <a:t>diarrohea</a:t>
            </a:r>
            <a:r>
              <a:rPr lang="en-GB"/>
              <a:t>, nausea, vomiting)</a:t>
            </a:r>
          </a:p>
          <a:p>
            <a:pPr>
              <a:buFont typeface="Wingdings" panose="05000000000000000000" pitchFamily="2" charset="2"/>
              <a:buChar char="§"/>
            </a:pPr>
            <a:r>
              <a:rPr lang="en-GB"/>
              <a:t>Prion diseases damage the brain, memory loss, and cognitive difficulties.</a:t>
            </a:r>
          </a:p>
          <a:p>
            <a:endParaRPr lang="en-GB"/>
          </a:p>
        </p:txBody>
      </p:sp>
    </p:spTree>
    <p:extLst>
      <p:ext uri="{BB962C8B-B14F-4D97-AF65-F5344CB8AC3E}">
        <p14:creationId xmlns:p14="http://schemas.microsoft.com/office/powerpoint/2010/main" val="278004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CFBA9-1FE6-1BE4-C533-7F08A8DB37B2}"/>
              </a:ext>
            </a:extLst>
          </p:cNvPr>
          <p:cNvSpPr>
            <a:spLocks noGrp="1"/>
          </p:cNvSpPr>
          <p:nvPr>
            <p:ph type="title"/>
          </p:nvPr>
        </p:nvSpPr>
        <p:spPr/>
        <p:txBody>
          <a:bodyPr/>
          <a:lstStyle/>
          <a:p>
            <a:r>
              <a:rPr lang="en-GB" b="1"/>
              <a:t>Activity</a:t>
            </a:r>
            <a:endParaRPr lang="en-GB"/>
          </a:p>
        </p:txBody>
      </p:sp>
      <p:sp>
        <p:nvSpPr>
          <p:cNvPr id="3" name="Content Placeholder 2">
            <a:extLst>
              <a:ext uri="{FF2B5EF4-FFF2-40B4-BE49-F238E27FC236}">
                <a16:creationId xmlns:a16="http://schemas.microsoft.com/office/drawing/2014/main" id="{AC001F33-0E50-734E-582F-CE55DEDA411C}"/>
              </a:ext>
            </a:extLst>
          </p:cNvPr>
          <p:cNvSpPr>
            <a:spLocks noGrp="1"/>
          </p:cNvSpPr>
          <p:nvPr>
            <p:ph idx="1"/>
          </p:nvPr>
        </p:nvSpPr>
        <p:spPr/>
        <p:txBody>
          <a:bodyPr>
            <a:normAutofit fontScale="70000" lnSpcReduction="20000"/>
          </a:bodyPr>
          <a:lstStyle/>
          <a:p>
            <a:pPr marL="0" indent="0">
              <a:buNone/>
            </a:pPr>
            <a:r>
              <a:rPr lang="en-GB"/>
              <a:t>Working in a groups, research the following terms associated with disease causation</a:t>
            </a:r>
          </a:p>
          <a:p>
            <a:endParaRPr lang="en-GB"/>
          </a:p>
          <a:p>
            <a:pPr>
              <a:buFont typeface="Wingdings" panose="05000000000000000000" pitchFamily="2" charset="2"/>
              <a:buChar char="§"/>
            </a:pPr>
            <a:r>
              <a:rPr lang="en-GB"/>
              <a:t>Host</a:t>
            </a:r>
          </a:p>
          <a:p>
            <a:pPr>
              <a:buFont typeface="Wingdings" panose="05000000000000000000" pitchFamily="2" charset="2"/>
              <a:buChar char="§"/>
            </a:pPr>
            <a:r>
              <a:rPr lang="en-GB"/>
              <a:t>Agent</a:t>
            </a:r>
          </a:p>
          <a:p>
            <a:pPr>
              <a:buFont typeface="Wingdings" panose="05000000000000000000" pitchFamily="2" charset="2"/>
              <a:buChar char="§"/>
            </a:pPr>
            <a:r>
              <a:rPr lang="en-GB"/>
              <a:t>Environment</a:t>
            </a:r>
          </a:p>
          <a:p>
            <a:pPr>
              <a:buFont typeface="Wingdings" panose="05000000000000000000" pitchFamily="2" charset="2"/>
              <a:buChar char="§"/>
            </a:pPr>
            <a:r>
              <a:rPr lang="en-GB"/>
              <a:t>Vector </a:t>
            </a:r>
          </a:p>
          <a:p>
            <a:pPr>
              <a:buFont typeface="Wingdings" panose="05000000000000000000" pitchFamily="2" charset="2"/>
              <a:buChar char="§"/>
            </a:pPr>
            <a:r>
              <a:rPr lang="en-GB"/>
              <a:t>Carrier – active</a:t>
            </a:r>
          </a:p>
          <a:p>
            <a:pPr>
              <a:buFont typeface="Wingdings" panose="05000000000000000000" pitchFamily="2" charset="2"/>
              <a:buChar char="§"/>
            </a:pPr>
            <a:r>
              <a:rPr lang="en-GB"/>
              <a:t>Incubatory</a:t>
            </a:r>
          </a:p>
          <a:p>
            <a:endParaRPr lang="en-GB"/>
          </a:p>
          <a:p>
            <a:pPr algn="ctr"/>
            <a:r>
              <a:rPr lang="en-GB" b="1"/>
              <a:t>Feedback your findings to the whole class</a:t>
            </a:r>
          </a:p>
          <a:p>
            <a:endParaRPr lang="en-GB"/>
          </a:p>
        </p:txBody>
      </p:sp>
    </p:spTree>
    <p:extLst>
      <p:ext uri="{BB962C8B-B14F-4D97-AF65-F5344CB8AC3E}">
        <p14:creationId xmlns:p14="http://schemas.microsoft.com/office/powerpoint/2010/main" val="24802430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FE46-8B4A-92CD-2EC2-7D3E575C36A0}"/>
              </a:ext>
            </a:extLst>
          </p:cNvPr>
          <p:cNvSpPr>
            <a:spLocks noGrp="1"/>
          </p:cNvSpPr>
          <p:nvPr>
            <p:ph type="title"/>
          </p:nvPr>
        </p:nvSpPr>
        <p:spPr/>
        <p:txBody>
          <a:bodyPr/>
          <a:lstStyle/>
          <a:p>
            <a:endParaRPr lang="en-GB"/>
          </a:p>
        </p:txBody>
      </p:sp>
      <p:pic>
        <p:nvPicPr>
          <p:cNvPr id="1026" name="Picture 2" descr="Pages from Break the Chain of Infection">
            <a:extLst>
              <a:ext uri="{FF2B5EF4-FFF2-40B4-BE49-F238E27FC236}">
                <a16:creationId xmlns:a16="http://schemas.microsoft.com/office/drawing/2014/main" id="{9CDE3D79-AA4A-E872-D538-E9696A3B058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91264" cy="5530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00799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38E9-0583-4688-83FE-50536B4947B4}"/>
              </a:ext>
            </a:extLst>
          </p:cNvPr>
          <p:cNvSpPr>
            <a:spLocks noGrp="1"/>
          </p:cNvSpPr>
          <p:nvPr>
            <p:ph type="title"/>
          </p:nvPr>
        </p:nvSpPr>
        <p:spPr/>
        <p:txBody>
          <a:bodyPr/>
          <a:lstStyle/>
          <a:p>
            <a:r>
              <a:rPr lang="en-GB" b="1"/>
              <a:t>In summary: Activity</a:t>
            </a:r>
          </a:p>
        </p:txBody>
      </p:sp>
      <p:sp>
        <p:nvSpPr>
          <p:cNvPr id="3" name="Content Placeholder 2">
            <a:extLst>
              <a:ext uri="{FF2B5EF4-FFF2-40B4-BE49-F238E27FC236}">
                <a16:creationId xmlns:a16="http://schemas.microsoft.com/office/drawing/2014/main" id="{28BDBAD8-25AE-4C4C-9717-6655232EEF2A}"/>
              </a:ext>
            </a:extLst>
          </p:cNvPr>
          <p:cNvSpPr>
            <a:spLocks noGrp="1"/>
          </p:cNvSpPr>
          <p:nvPr>
            <p:ph idx="1"/>
          </p:nvPr>
        </p:nvSpPr>
        <p:spPr>
          <a:xfrm>
            <a:off x="1187624" y="1916832"/>
            <a:ext cx="7202456" cy="2709443"/>
          </a:xfrm>
        </p:spPr>
        <p:txBody>
          <a:bodyPr>
            <a:noAutofit/>
          </a:bodyPr>
          <a:lstStyle/>
          <a:p>
            <a:pPr marL="0" indent="0">
              <a:buNone/>
            </a:pPr>
            <a:r>
              <a:rPr lang="en-GB" sz="2100"/>
              <a:t>Watch the video below then discuss and</a:t>
            </a:r>
          </a:p>
          <a:p>
            <a:endParaRPr lang="en-GB" sz="2100"/>
          </a:p>
          <a:p>
            <a:pPr marL="0" indent="0">
              <a:buNone/>
            </a:pPr>
            <a:r>
              <a:rPr lang="en-GB" sz="2100">
                <a:hlinkClick r:id="rId3"/>
              </a:rPr>
              <a:t>https://www.youtube.com/watch?v=9axOFtPqS0c</a:t>
            </a:r>
            <a:endParaRPr lang="en-GB" sz="2100"/>
          </a:p>
          <a:p>
            <a:pPr marL="0" indent="0">
              <a:buNone/>
            </a:pPr>
            <a:r>
              <a:rPr lang="en-GB" sz="2100">
                <a:hlinkClick r:id="rId4"/>
              </a:rPr>
              <a:t>https://www.youtube.com/watch?v=Wmrlpa1XyMI</a:t>
            </a:r>
            <a:endParaRPr lang="en-GB" sz="2100"/>
          </a:p>
          <a:p>
            <a:pPr marL="0" indent="0">
              <a:buNone/>
            </a:pPr>
            <a:endParaRPr lang="en-GB" sz="2100"/>
          </a:p>
          <a:p>
            <a:endParaRPr lang="en-GB" sz="2100"/>
          </a:p>
          <a:p>
            <a:endParaRPr lang="en-GB" sz="2100"/>
          </a:p>
          <a:p>
            <a:pPr marL="0" indent="0" algn="ctr">
              <a:buNone/>
            </a:pPr>
            <a:r>
              <a:rPr lang="en-GB" sz="2100" b="1"/>
              <a:t>Feedback your findings to the whole class</a:t>
            </a:r>
          </a:p>
        </p:txBody>
      </p:sp>
    </p:spTree>
    <p:extLst>
      <p:ext uri="{BB962C8B-B14F-4D97-AF65-F5344CB8AC3E}">
        <p14:creationId xmlns:p14="http://schemas.microsoft.com/office/powerpoint/2010/main" val="22263071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055B5-9A32-475E-BC3E-F0CFA15AED46}"/>
              </a:ext>
            </a:extLst>
          </p:cNvPr>
          <p:cNvSpPr>
            <a:spLocks noGrp="1"/>
          </p:cNvSpPr>
          <p:nvPr>
            <p:ph type="title"/>
          </p:nvPr>
        </p:nvSpPr>
        <p:spPr/>
        <p:txBody>
          <a:bodyPr/>
          <a:lstStyle/>
          <a:p>
            <a:r>
              <a:rPr lang="en-GB" b="1"/>
              <a:t>Reference</a:t>
            </a:r>
          </a:p>
        </p:txBody>
      </p:sp>
      <p:sp>
        <p:nvSpPr>
          <p:cNvPr id="3" name="Content Placeholder 2">
            <a:extLst>
              <a:ext uri="{FF2B5EF4-FFF2-40B4-BE49-F238E27FC236}">
                <a16:creationId xmlns:a16="http://schemas.microsoft.com/office/drawing/2014/main" id="{6E7A0702-2501-433E-9757-5FDE4DB4D533}"/>
              </a:ext>
            </a:extLst>
          </p:cNvPr>
          <p:cNvSpPr>
            <a:spLocks noGrp="1"/>
          </p:cNvSpPr>
          <p:nvPr>
            <p:ph idx="1"/>
          </p:nvPr>
        </p:nvSpPr>
        <p:spPr>
          <a:xfrm>
            <a:off x="323528" y="1470484"/>
            <a:ext cx="8229600" cy="3917032"/>
          </a:xfrm>
        </p:spPr>
        <p:txBody>
          <a:bodyPr>
            <a:noAutofit/>
          </a:bodyPr>
          <a:lstStyle/>
          <a:p>
            <a:pPr>
              <a:buFont typeface="Wingdings" panose="05000000000000000000" pitchFamily="2" charset="2"/>
              <a:buChar char="§"/>
            </a:pPr>
            <a:r>
              <a:rPr lang="en-GB" sz="1200">
                <a:solidFill>
                  <a:srgbClr val="000000"/>
                </a:solidFill>
              </a:rPr>
              <a:t>Centre for Disease control (2012) </a:t>
            </a:r>
            <a:r>
              <a:rPr lang="en-GB" sz="1200" i="1">
                <a:solidFill>
                  <a:srgbClr val="000000"/>
                </a:solidFill>
              </a:rPr>
              <a:t>Introduction to Epidemiology: </a:t>
            </a:r>
            <a:r>
              <a:rPr lang="en-GB" sz="1200">
                <a:solidFill>
                  <a:srgbClr val="000000"/>
                </a:solidFill>
              </a:rPr>
              <a:t>Concepts of Disease Occurrence. Available at: </a:t>
            </a:r>
            <a:r>
              <a:rPr lang="en-GB" sz="1200">
                <a:hlinkClick r:id="rId3"/>
              </a:rPr>
              <a:t>https://www.cdc.gov/csels/dsepd/ss1978/Lesson1/Section1.html#_ref1</a:t>
            </a:r>
            <a:r>
              <a:rPr lang="en-GB" sz="1200"/>
              <a:t>. Accessed date 22</a:t>
            </a:r>
            <a:r>
              <a:rPr lang="en-GB" sz="1200" baseline="30000"/>
              <a:t>nd</a:t>
            </a:r>
            <a:r>
              <a:rPr lang="en-GB" sz="1200"/>
              <a:t> August 2022 </a:t>
            </a:r>
          </a:p>
          <a:p>
            <a:pPr>
              <a:buFont typeface="Wingdings" panose="05000000000000000000" pitchFamily="2" charset="2"/>
              <a:buChar char="§"/>
            </a:pPr>
            <a:r>
              <a:rPr lang="en-GB" sz="1200"/>
              <a:t>Cleveland clinic (2021) infectious disease.  Available at </a:t>
            </a:r>
            <a:r>
              <a:rPr kumimoji="0" lang="en-GB" sz="1200" b="0" i="0" u="none" strike="noStrike" kern="1200" cap="none" spc="0" normalizeH="0" baseline="0" noProof="0">
                <a:ln>
                  <a:noFill/>
                </a:ln>
                <a:solidFill>
                  <a:prstClr val="black"/>
                </a:solidFill>
                <a:effectLst/>
                <a:uLnTx/>
                <a:uFillTx/>
                <a:ea typeface="+mn-ea"/>
                <a:cs typeface="+mn-cs"/>
                <a:hlinkClick r:id="rId4"/>
              </a:rPr>
              <a:t>https://my.clevelandclinic.org/health/diseases/17724-infectious-diseases</a:t>
            </a:r>
            <a:r>
              <a:rPr kumimoji="0" lang="en-GB" sz="1200" b="0" i="0" u="none" strike="noStrike" kern="1200" cap="none" spc="0" normalizeH="0" baseline="0" noProof="0">
                <a:ln>
                  <a:noFill/>
                </a:ln>
                <a:solidFill>
                  <a:prstClr val="black"/>
                </a:solidFill>
                <a:effectLst/>
                <a:uLnTx/>
                <a:uFillTx/>
                <a:ea typeface="+mn-ea"/>
                <a:cs typeface="+mn-cs"/>
              </a:rPr>
              <a:t> Accessed date 22nd August 2022)</a:t>
            </a:r>
          </a:p>
          <a:p>
            <a:pPr>
              <a:buFont typeface="Wingdings" panose="05000000000000000000" pitchFamily="2" charset="2"/>
              <a:buChar char="§"/>
            </a:pPr>
            <a:r>
              <a:rPr lang="en-GB" sz="1200" err="1"/>
              <a:t>Feigin</a:t>
            </a:r>
            <a:r>
              <a:rPr lang="en-GB" sz="1200"/>
              <a:t>, R. D. , Garg, . </a:t>
            </a:r>
            <a:r>
              <a:rPr lang="en-GB" sz="1200" err="1"/>
              <a:t>Renu</a:t>
            </a:r>
            <a:r>
              <a:rPr lang="en-GB" sz="1200"/>
              <a:t> and Christie, Andrew Barnett (2020) Infectious disease. </a:t>
            </a:r>
            <a:r>
              <a:rPr lang="en-GB" sz="1200" err="1"/>
              <a:t>Encyclopedia</a:t>
            </a:r>
            <a:r>
              <a:rPr lang="en-GB" sz="1200"/>
              <a:t> Britannica. Available at </a:t>
            </a:r>
            <a:r>
              <a:rPr lang="en-GB" sz="1200">
                <a:hlinkClick r:id="rId5"/>
              </a:rPr>
              <a:t>https://www.britannica.com/science/infectious-disease</a:t>
            </a:r>
            <a:r>
              <a:rPr lang="en-GB" sz="1200"/>
              <a:t> (accessed date 10th August 2022).</a:t>
            </a:r>
          </a:p>
          <a:p>
            <a:pPr>
              <a:buFont typeface="Wingdings" panose="05000000000000000000" pitchFamily="2" charset="2"/>
              <a:buChar char="§"/>
            </a:pPr>
            <a:r>
              <a:rPr lang="en-GB" sz="1200" err="1"/>
              <a:t>Kotra</a:t>
            </a:r>
            <a:r>
              <a:rPr lang="en-GB" sz="1200"/>
              <a:t> L. P. (2007) Infectious Diseases University of Toronto, Toronto, Canada ã 2007 Elsevier Inc. All rights reserved</a:t>
            </a:r>
          </a:p>
          <a:p>
            <a:pPr>
              <a:buFont typeface="Wingdings" panose="05000000000000000000" pitchFamily="2" charset="2"/>
              <a:buChar char="§"/>
            </a:pPr>
            <a:r>
              <a:rPr lang="en-GB" sz="1200" err="1"/>
              <a:t>Louria</a:t>
            </a:r>
            <a:r>
              <a:rPr lang="en-GB" sz="1200"/>
              <a:t>, D. B. and Carbon, C.J., (1999) Section 1: Introduction to Infectious Diseases. In D. Armstrong and J. Cohen (Eds.), Infectious Diseases, Volume 1, 1st ed. Mosby Publishers, London, U.K., 1999.</a:t>
            </a:r>
          </a:p>
          <a:p>
            <a:pPr>
              <a:buFont typeface="Wingdings" panose="05000000000000000000" pitchFamily="2" charset="2"/>
              <a:buChar char="§"/>
            </a:pPr>
            <a:r>
              <a:rPr lang="en-GB" sz="1200" b="0">
                <a:solidFill>
                  <a:srgbClr val="474747"/>
                </a:solidFill>
                <a:effectLst/>
              </a:rPr>
              <a:t>Serving Vulnerable and Underserved Populations. (n.d.). </a:t>
            </a:r>
            <a:r>
              <a:rPr lang="en-GB" sz="1200" b="0" i="0" u="none" strike="noStrike">
                <a:solidFill>
                  <a:srgbClr val="000000"/>
                </a:solidFill>
                <a:effectLst/>
                <a:hlinkClick r:id="rId6"/>
              </a:rPr>
              <a:t>https://marketplace.cms.gov/technical-assistance-resources/training-materials/vulnerable-and-underserved-populations.pdf</a:t>
            </a:r>
            <a:endParaRPr lang="en-GB" sz="1200"/>
          </a:p>
          <a:p>
            <a:pPr>
              <a:buFont typeface="Wingdings" panose="05000000000000000000" pitchFamily="2" charset="2"/>
              <a:buChar char="§"/>
            </a:pPr>
            <a:r>
              <a:rPr lang="en-GB" sz="1200"/>
              <a:t>van </a:t>
            </a:r>
            <a:r>
              <a:rPr lang="en-GB" sz="1200" err="1"/>
              <a:t>Seventer</a:t>
            </a:r>
            <a:r>
              <a:rPr lang="en-GB" sz="1200"/>
              <a:t> J.M., Natasha S. Hochberg N.S., (2017) Principles of Infectious Diseases: Transmission, Diagnosis, Prevention, and Control, International </a:t>
            </a:r>
            <a:r>
              <a:rPr lang="en-GB" sz="1200" err="1"/>
              <a:t>Encyclopedia</a:t>
            </a:r>
            <a:r>
              <a:rPr lang="en-GB" sz="1200"/>
              <a:t> of Public Health (Second Edition), Academic Press, Pp. 22-39, Available at </a:t>
            </a:r>
            <a:r>
              <a:rPr lang="en-GB" sz="1200">
                <a:hlinkClick r:id="rId7"/>
              </a:rPr>
              <a:t>https://www.sciencedirect.com/science/article/pii/B9780128036785005166#cebib0010</a:t>
            </a:r>
            <a:r>
              <a:rPr lang="en-GB" sz="1200"/>
              <a:t>(accessed date 10</a:t>
            </a:r>
            <a:r>
              <a:rPr lang="en-GB" sz="1200" baseline="30000"/>
              <a:t>th</a:t>
            </a:r>
            <a:r>
              <a:rPr lang="en-GB" sz="1200"/>
              <a:t> August 2022). </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1200" b="0" i="0" u="none" strike="noStrike" kern="1200" cap="none" spc="0" normalizeH="0" baseline="0" noProof="0">
                <a:ln>
                  <a:noFill/>
                </a:ln>
                <a:solidFill>
                  <a:prstClr val="black"/>
                </a:solidFill>
                <a:effectLst/>
                <a:uLnTx/>
                <a:uFillTx/>
                <a:ea typeface="+mn-ea"/>
                <a:cs typeface="+mn-cs"/>
                <a:hlinkClick r:id="rId8"/>
              </a:rPr>
              <a:t>Understanding Emerging and Re-emerging Infectious Diseases - NIH Curriculum Supplement Series - NCBI Bookshelf Available at https://www.ncbi.nlm.nih.gov/books/NBK20370/</a:t>
            </a:r>
            <a:r>
              <a:rPr kumimoji="0" lang="en-GB" sz="1200" b="0" i="0" u="none" strike="noStrike" kern="1200" cap="none" spc="0" normalizeH="0" baseline="0" noProof="0">
                <a:ln>
                  <a:noFill/>
                </a:ln>
                <a:solidFill>
                  <a:prstClr val="black"/>
                </a:solidFill>
                <a:effectLst/>
                <a:uLnTx/>
                <a:uFillTx/>
                <a:ea typeface="+mn-ea"/>
                <a:cs typeface="+mn-cs"/>
              </a:rPr>
              <a:t> (Accessed at 22</a:t>
            </a:r>
            <a:r>
              <a:rPr kumimoji="0" lang="en-GB" sz="1200" b="0" i="0" u="none" strike="noStrike" kern="1200" cap="none" spc="0" normalizeH="0" baseline="30000" noProof="0">
                <a:ln>
                  <a:noFill/>
                </a:ln>
                <a:solidFill>
                  <a:prstClr val="black"/>
                </a:solidFill>
                <a:effectLst/>
                <a:uLnTx/>
                <a:uFillTx/>
                <a:ea typeface="+mn-ea"/>
                <a:cs typeface="+mn-cs"/>
              </a:rPr>
              <a:t>nd</a:t>
            </a:r>
            <a:r>
              <a:rPr kumimoji="0" lang="en-GB" sz="1200" b="0" i="0" u="none" strike="noStrike" kern="1200" cap="none" spc="0" normalizeH="0" baseline="0" noProof="0">
                <a:ln>
                  <a:noFill/>
                </a:ln>
                <a:solidFill>
                  <a:prstClr val="black"/>
                </a:solidFill>
                <a:effectLst/>
                <a:uLnTx/>
                <a:uFillTx/>
                <a:ea typeface="+mn-ea"/>
                <a:cs typeface="+mn-cs"/>
              </a:rPr>
              <a:t> August 2022)</a:t>
            </a:r>
            <a:endParaRPr lang="en-GB" sz="1200"/>
          </a:p>
          <a:p>
            <a:pPr>
              <a:buFont typeface="Wingdings" panose="05000000000000000000" pitchFamily="2" charset="2"/>
              <a:buChar char="§"/>
            </a:pPr>
            <a:r>
              <a:rPr lang="en-GB" sz="1200"/>
              <a:t>World Health Organisation (2022) Infectious Diseases Available at: </a:t>
            </a:r>
            <a:r>
              <a:rPr lang="en-GB" sz="1200">
                <a:hlinkClick r:id="rId9"/>
              </a:rPr>
              <a:t>https://www.who.int/</a:t>
            </a:r>
            <a:r>
              <a:rPr lang="en-GB" sz="1200"/>
              <a:t> Accessed date 08 August 2022</a:t>
            </a:r>
          </a:p>
          <a:p>
            <a:pPr>
              <a:buFont typeface="Wingdings" panose="05000000000000000000" pitchFamily="2" charset="2"/>
              <a:buChar char="§"/>
            </a:pPr>
            <a:endParaRPr lang="en-GB" sz="1200"/>
          </a:p>
          <a:p>
            <a:pPr>
              <a:buFont typeface="Wingdings" panose="05000000000000000000" pitchFamily="2" charset="2"/>
              <a:buChar char="§"/>
            </a:pPr>
            <a:endParaRPr lang="en-GB" sz="1200"/>
          </a:p>
        </p:txBody>
      </p:sp>
    </p:spTree>
    <p:extLst>
      <p:ext uri="{BB962C8B-B14F-4D97-AF65-F5344CB8AC3E}">
        <p14:creationId xmlns:p14="http://schemas.microsoft.com/office/powerpoint/2010/main" val="282769470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6" ma:contentTypeDescription="Create a new document." ma:contentTypeScope="" ma:versionID="b78d05b6eec685a36055f28f576ddb31">
  <xsd:schema xmlns:xsd="http://www.w3.org/2001/XMLSchema" xmlns:xs="http://www.w3.org/2001/XMLSchema" xmlns:p="http://schemas.microsoft.com/office/2006/metadata/properties" xmlns:ns3="f856874f-9946-48cd-ac29-4cb76853c4c1" targetNamespace="http://schemas.microsoft.com/office/2006/metadata/properties" ma:root="true" ma:fieldsID="1be8741af6f076b50e8a116112bcf74e" ns3:_="">
    <xsd:import namespace="f856874f-9946-48cd-ac29-4cb76853c4c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A89697-B254-4758-B0BC-50394D1A43F5}">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4034</Words>
  <Application>Microsoft Office PowerPoint</Application>
  <PresentationFormat>On-screen Show (4:3)</PresentationFormat>
  <Paragraphs>396</Paragraphs>
  <Slides>62</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62</vt:i4>
      </vt:variant>
    </vt:vector>
  </HeadingPairs>
  <TitlesOfParts>
    <vt:vector size="73" baseType="lpstr">
      <vt:lpstr>Gentona Book</vt:lpstr>
      <vt:lpstr>Lucida Grande</vt:lpstr>
      <vt:lpstr>Myriad Pro</vt:lpstr>
      <vt:lpstr>Arial</vt:lpstr>
      <vt:lpstr>Arial</vt:lpstr>
      <vt:lpstr>Calibri</vt:lpstr>
      <vt:lpstr>Courier New</vt:lpstr>
      <vt:lpstr>Roboto</vt:lpstr>
      <vt:lpstr>Tahoma</vt:lpstr>
      <vt:lpstr>Wingdings</vt:lpstr>
      <vt:lpstr>20140311PresentationUWTSDTemplate</vt:lpstr>
      <vt:lpstr>INTRODUCTION TO PUBLIC HEALTH</vt:lpstr>
      <vt:lpstr>Learning outcomes</vt:lpstr>
      <vt:lpstr>Module Summary</vt:lpstr>
      <vt:lpstr>Lesson objectives</vt:lpstr>
      <vt:lpstr>What are infectious diseases?</vt:lpstr>
      <vt:lpstr>Infectious Diseases</vt:lpstr>
      <vt:lpstr>Infectious Diseases</vt:lpstr>
      <vt:lpstr>Activity </vt:lpstr>
      <vt:lpstr>Infectious Diseases</vt:lpstr>
      <vt:lpstr>Activity </vt:lpstr>
      <vt:lpstr>The Global Burden of Disease </vt:lpstr>
      <vt:lpstr>What are infectious diseases agents?</vt:lpstr>
      <vt:lpstr>Infectious Disease Agents</vt:lpstr>
      <vt:lpstr>Infectious Disease Agents</vt:lpstr>
      <vt:lpstr>Activity </vt:lpstr>
      <vt:lpstr>Infectious disease agents</vt:lpstr>
      <vt:lpstr>Infectious disease</vt:lpstr>
      <vt:lpstr>Activity</vt:lpstr>
      <vt:lpstr>Activity </vt:lpstr>
      <vt:lpstr>Viral infections</vt:lpstr>
      <vt:lpstr>Bacterial infections</vt:lpstr>
      <vt:lpstr>Activity </vt:lpstr>
      <vt:lpstr>Fungal infections</vt:lpstr>
      <vt:lpstr>Parasitic infections</vt:lpstr>
      <vt:lpstr>Prion diseases</vt:lpstr>
      <vt:lpstr>What are the common examples of infectious diseases?</vt:lpstr>
      <vt:lpstr>Infectious diseases</vt:lpstr>
      <vt:lpstr>Common Infectious diseases</vt:lpstr>
      <vt:lpstr>Common Viral Infectious Diseases</vt:lpstr>
      <vt:lpstr>Common Bacterial infectious diseases</vt:lpstr>
      <vt:lpstr>Common Fungal infectious diseases</vt:lpstr>
      <vt:lpstr>Common infectious diseases caused by parasites</vt:lpstr>
      <vt:lpstr>Activity </vt:lpstr>
      <vt:lpstr>How are infectious diseases transmitted?</vt:lpstr>
      <vt:lpstr>Infectious Diseases Transmission</vt:lpstr>
      <vt:lpstr>PowerPoint Presentation</vt:lpstr>
      <vt:lpstr>Epidemiological triad model of infectious disease causation</vt:lpstr>
      <vt:lpstr>Transmission of infectious diseases</vt:lpstr>
      <vt:lpstr>The chain of infection</vt:lpstr>
      <vt:lpstr>Reservoir of infection </vt:lpstr>
      <vt:lpstr>Portal of entry</vt:lpstr>
      <vt:lpstr>Portal of exit</vt:lpstr>
      <vt:lpstr>Susceptible host</vt:lpstr>
      <vt:lpstr>How do infectious diseases spread?</vt:lpstr>
      <vt:lpstr>Spread of infectious diseases </vt:lpstr>
      <vt:lpstr>Spread of infectious diseases </vt:lpstr>
      <vt:lpstr>Spread of infectious diseases </vt:lpstr>
      <vt:lpstr>Activity</vt:lpstr>
      <vt:lpstr>Activity</vt:lpstr>
      <vt:lpstr>How can infectious diseases be prevented?</vt:lpstr>
      <vt:lpstr>Prevention of infectious diseases</vt:lpstr>
      <vt:lpstr>Activity</vt:lpstr>
      <vt:lpstr>Who is most at risk for getting infectious diseases? </vt:lpstr>
      <vt:lpstr>People Most at Higher Risk of ID</vt:lpstr>
      <vt:lpstr>People Most at Higher Risk of ID</vt:lpstr>
      <vt:lpstr>What are the symptoms of infectious diseases? </vt:lpstr>
      <vt:lpstr>Symptoms of infectious diseases</vt:lpstr>
      <vt:lpstr>Symptoms of infectious diseases</vt:lpstr>
      <vt:lpstr>Activity</vt:lpstr>
      <vt:lpstr>PowerPoint Presentation</vt:lpstr>
      <vt:lpstr>In summary: Activity</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1</cp:revision>
  <dcterms:created xsi:type="dcterms:W3CDTF">2015-04-14T15:21:28Z</dcterms:created>
  <dcterms:modified xsi:type="dcterms:W3CDTF">2022-10-19T09:02:45Z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