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38"/>
  </p:notesMasterIdLst>
  <p:sldIdLst>
    <p:sldId id="320" r:id="rId8"/>
    <p:sldId id="274" r:id="rId9"/>
    <p:sldId id="276" r:id="rId10"/>
    <p:sldId id="271" r:id="rId11"/>
    <p:sldId id="277" r:id="rId12"/>
    <p:sldId id="313" r:id="rId13"/>
    <p:sldId id="283" r:id="rId14"/>
    <p:sldId id="284" r:id="rId15"/>
    <p:sldId id="314" r:id="rId16"/>
    <p:sldId id="285" r:id="rId17"/>
    <p:sldId id="324" r:id="rId18"/>
    <p:sldId id="287" r:id="rId19"/>
    <p:sldId id="288" r:id="rId20"/>
    <p:sldId id="289" r:id="rId21"/>
    <p:sldId id="290" r:id="rId22"/>
    <p:sldId id="322" r:id="rId23"/>
    <p:sldId id="323" r:id="rId24"/>
    <p:sldId id="315" r:id="rId25"/>
    <p:sldId id="292" r:id="rId26"/>
    <p:sldId id="293" r:id="rId27"/>
    <p:sldId id="316" r:id="rId28"/>
    <p:sldId id="296" r:id="rId29"/>
    <p:sldId id="297" r:id="rId30"/>
    <p:sldId id="317" r:id="rId31"/>
    <p:sldId id="298" r:id="rId32"/>
    <p:sldId id="303" r:id="rId33"/>
    <p:sldId id="308" r:id="rId34"/>
    <p:sldId id="319" r:id="rId35"/>
    <p:sldId id="312" r:id="rId36"/>
    <p:sldId id="321" r:id="rId37"/>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3"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91BC"/>
    <a:srgbClr val="DB1D52"/>
    <a:srgbClr val="520D5D"/>
    <a:srgbClr val="58595B"/>
    <a:srgbClr val="DBD3E5"/>
    <a:srgbClr val="B8BABC"/>
    <a:srgbClr val="DADBDC"/>
    <a:srgbClr val="97999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4" d="100"/>
          <a:sy n="114" d="100"/>
        </p:scale>
        <p:origin x="13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1FCFDD-9712-4D83-8036-A20D5A2C8507}" type="doc">
      <dgm:prSet loTypeId="urn:microsoft.com/office/officeart/2005/8/layout/matrix2" loCatId="matrix" qsTypeId="urn:microsoft.com/office/officeart/2005/8/quickstyle/simple1" qsCatId="simple" csTypeId="urn:microsoft.com/office/officeart/2005/8/colors/accent0_1" csCatId="mainScheme" phldr="1"/>
      <dgm:spPr/>
      <dgm:t>
        <a:bodyPr/>
        <a:lstStyle/>
        <a:p>
          <a:endParaRPr lang="en-GB"/>
        </a:p>
      </dgm:t>
    </dgm:pt>
    <dgm:pt modelId="{6E0A2B37-07DD-4FAF-8BE7-195232C36B90}">
      <dgm:prSet phldrT="[Text]"/>
      <dgm:spPr>
        <a:ln>
          <a:solidFill>
            <a:schemeClr val="tx1"/>
          </a:solidFill>
        </a:ln>
      </dgm:spPr>
      <dgm:t>
        <a:bodyPr/>
        <a:lstStyle/>
        <a:p>
          <a:r>
            <a:rPr lang="en-GB" dirty="0">
              <a:latin typeface="Arial" panose="020B0604020202020204" pitchFamily="34" charset="0"/>
              <a:cs typeface="Arial" panose="020B0604020202020204" pitchFamily="34" charset="0"/>
            </a:rPr>
            <a:t>Strategic Partner </a:t>
          </a:r>
        </a:p>
      </dgm:t>
    </dgm:pt>
    <dgm:pt modelId="{444332D8-2509-4E85-A5BE-1FD935350FB2}" type="parTrans" cxnId="{D82E640D-3ED9-4AA1-A3F6-7B743D3933EF}">
      <dgm:prSet/>
      <dgm:spPr/>
      <dgm:t>
        <a:bodyPr/>
        <a:lstStyle/>
        <a:p>
          <a:endParaRPr lang="en-GB"/>
        </a:p>
      </dgm:t>
    </dgm:pt>
    <dgm:pt modelId="{C0C4FB52-EE56-4BA4-8745-EF8F43400F24}" type="sibTrans" cxnId="{D82E640D-3ED9-4AA1-A3F6-7B743D3933EF}">
      <dgm:prSet/>
      <dgm:spPr/>
      <dgm:t>
        <a:bodyPr/>
        <a:lstStyle/>
        <a:p>
          <a:endParaRPr lang="en-GB"/>
        </a:p>
      </dgm:t>
    </dgm:pt>
    <dgm:pt modelId="{6771075F-1CF4-4F79-9552-71542F112840}">
      <dgm:prSet phldrT="[Text]"/>
      <dgm:spPr/>
      <dgm:t>
        <a:bodyPr/>
        <a:lstStyle/>
        <a:p>
          <a:r>
            <a:rPr lang="en-GB" dirty="0">
              <a:latin typeface="Arial" panose="020B0604020202020204" pitchFamily="34" charset="0"/>
              <a:cs typeface="Arial" panose="020B0604020202020204" pitchFamily="34" charset="0"/>
            </a:rPr>
            <a:t>Change Agent</a:t>
          </a:r>
        </a:p>
      </dgm:t>
    </dgm:pt>
    <dgm:pt modelId="{23FD11C5-14E5-4213-81F7-A4FD067EF438}" type="parTrans" cxnId="{112CA418-C5CA-4726-969C-E82E6B832C39}">
      <dgm:prSet/>
      <dgm:spPr/>
      <dgm:t>
        <a:bodyPr/>
        <a:lstStyle/>
        <a:p>
          <a:endParaRPr lang="en-GB"/>
        </a:p>
      </dgm:t>
    </dgm:pt>
    <dgm:pt modelId="{C3D1ADB8-288F-4956-9403-1E2CC9CE1E06}" type="sibTrans" cxnId="{112CA418-C5CA-4726-969C-E82E6B832C39}">
      <dgm:prSet/>
      <dgm:spPr/>
      <dgm:t>
        <a:bodyPr/>
        <a:lstStyle/>
        <a:p>
          <a:endParaRPr lang="en-GB"/>
        </a:p>
      </dgm:t>
    </dgm:pt>
    <dgm:pt modelId="{47C76EB4-2166-4DE7-A8EF-542138B3DE79}">
      <dgm:prSet phldrT="[Text]"/>
      <dgm:spPr/>
      <dgm:t>
        <a:bodyPr/>
        <a:lstStyle/>
        <a:p>
          <a:r>
            <a:rPr lang="en-GB" dirty="0">
              <a:latin typeface="Arial" panose="020B0604020202020204" pitchFamily="34" charset="0"/>
              <a:cs typeface="Arial" panose="020B0604020202020204" pitchFamily="34" charset="0"/>
            </a:rPr>
            <a:t>Admin Expert </a:t>
          </a:r>
        </a:p>
      </dgm:t>
    </dgm:pt>
    <dgm:pt modelId="{531936E1-E648-4ED1-8D8A-6D3B64CEE005}" type="parTrans" cxnId="{97899229-2412-4008-BD46-A641D67CC0CD}">
      <dgm:prSet/>
      <dgm:spPr/>
      <dgm:t>
        <a:bodyPr/>
        <a:lstStyle/>
        <a:p>
          <a:endParaRPr lang="en-GB"/>
        </a:p>
      </dgm:t>
    </dgm:pt>
    <dgm:pt modelId="{58BE16F3-F371-4DD4-B1A5-CFBBC985520F}" type="sibTrans" cxnId="{97899229-2412-4008-BD46-A641D67CC0CD}">
      <dgm:prSet/>
      <dgm:spPr/>
      <dgm:t>
        <a:bodyPr/>
        <a:lstStyle/>
        <a:p>
          <a:endParaRPr lang="en-GB"/>
        </a:p>
      </dgm:t>
    </dgm:pt>
    <dgm:pt modelId="{2AF4B64B-2495-488E-87F7-F883906CEAB6}">
      <dgm:prSet phldrT="[Text]"/>
      <dgm:spPr/>
      <dgm:t>
        <a:bodyPr/>
        <a:lstStyle/>
        <a:p>
          <a:r>
            <a:rPr lang="en-GB" dirty="0">
              <a:latin typeface="Arial" panose="020B0604020202020204" pitchFamily="34" charset="0"/>
              <a:cs typeface="Arial" panose="020B0604020202020204" pitchFamily="34" charset="0"/>
            </a:rPr>
            <a:t>Employee Champion </a:t>
          </a:r>
        </a:p>
      </dgm:t>
    </dgm:pt>
    <dgm:pt modelId="{484547C7-60E7-46A9-A553-B6631630C533}" type="parTrans" cxnId="{3BA9A0B1-FC88-4E66-AFD9-EC0F885C971A}">
      <dgm:prSet/>
      <dgm:spPr/>
      <dgm:t>
        <a:bodyPr/>
        <a:lstStyle/>
        <a:p>
          <a:endParaRPr lang="en-GB"/>
        </a:p>
      </dgm:t>
    </dgm:pt>
    <dgm:pt modelId="{87A28CA6-CF35-4350-B7E9-0D3630652E3E}" type="sibTrans" cxnId="{3BA9A0B1-FC88-4E66-AFD9-EC0F885C971A}">
      <dgm:prSet/>
      <dgm:spPr/>
      <dgm:t>
        <a:bodyPr/>
        <a:lstStyle/>
        <a:p>
          <a:endParaRPr lang="en-GB"/>
        </a:p>
      </dgm:t>
    </dgm:pt>
    <dgm:pt modelId="{C1BFCAAA-9DDD-4BE5-A906-EA60F5580197}" type="pres">
      <dgm:prSet presAssocID="{801FCFDD-9712-4D83-8036-A20D5A2C8507}" presName="matrix" presStyleCnt="0">
        <dgm:presLayoutVars>
          <dgm:chMax val="1"/>
          <dgm:dir/>
          <dgm:resizeHandles val="exact"/>
        </dgm:presLayoutVars>
      </dgm:prSet>
      <dgm:spPr/>
    </dgm:pt>
    <dgm:pt modelId="{83BB777A-DC0F-4B76-AC18-E5BC08080830}" type="pres">
      <dgm:prSet presAssocID="{801FCFDD-9712-4D83-8036-A20D5A2C8507}" presName="axisShape" presStyleLbl="bgShp" presStyleIdx="0" presStyleCnt="1"/>
      <dgm:spPr/>
    </dgm:pt>
    <dgm:pt modelId="{EDD2374F-0F08-4999-A9F5-C00BD768F9AF}" type="pres">
      <dgm:prSet presAssocID="{801FCFDD-9712-4D83-8036-A20D5A2C8507}" presName="rect1" presStyleLbl="node1" presStyleIdx="0" presStyleCnt="4">
        <dgm:presLayoutVars>
          <dgm:chMax val="0"/>
          <dgm:chPref val="0"/>
          <dgm:bulletEnabled val="1"/>
        </dgm:presLayoutVars>
      </dgm:prSet>
      <dgm:spPr/>
    </dgm:pt>
    <dgm:pt modelId="{1A48B31E-5A1E-4723-9C64-872FD0A6D1D4}" type="pres">
      <dgm:prSet presAssocID="{801FCFDD-9712-4D83-8036-A20D5A2C8507}" presName="rect2" presStyleLbl="node1" presStyleIdx="1" presStyleCnt="4">
        <dgm:presLayoutVars>
          <dgm:chMax val="0"/>
          <dgm:chPref val="0"/>
          <dgm:bulletEnabled val="1"/>
        </dgm:presLayoutVars>
      </dgm:prSet>
      <dgm:spPr/>
    </dgm:pt>
    <dgm:pt modelId="{47ECB259-13ED-4739-ADE0-E526F2800997}" type="pres">
      <dgm:prSet presAssocID="{801FCFDD-9712-4D83-8036-A20D5A2C8507}" presName="rect3" presStyleLbl="node1" presStyleIdx="2" presStyleCnt="4">
        <dgm:presLayoutVars>
          <dgm:chMax val="0"/>
          <dgm:chPref val="0"/>
          <dgm:bulletEnabled val="1"/>
        </dgm:presLayoutVars>
      </dgm:prSet>
      <dgm:spPr/>
    </dgm:pt>
    <dgm:pt modelId="{2BF5D27B-6276-4587-8E9C-042B99EA6B6F}" type="pres">
      <dgm:prSet presAssocID="{801FCFDD-9712-4D83-8036-A20D5A2C8507}" presName="rect4" presStyleLbl="node1" presStyleIdx="3" presStyleCnt="4">
        <dgm:presLayoutVars>
          <dgm:chMax val="0"/>
          <dgm:chPref val="0"/>
          <dgm:bulletEnabled val="1"/>
        </dgm:presLayoutVars>
      </dgm:prSet>
      <dgm:spPr/>
    </dgm:pt>
  </dgm:ptLst>
  <dgm:cxnLst>
    <dgm:cxn modelId="{D82E640D-3ED9-4AA1-A3F6-7B743D3933EF}" srcId="{801FCFDD-9712-4D83-8036-A20D5A2C8507}" destId="{6E0A2B37-07DD-4FAF-8BE7-195232C36B90}" srcOrd="0" destOrd="0" parTransId="{444332D8-2509-4E85-A5BE-1FD935350FB2}" sibTransId="{C0C4FB52-EE56-4BA4-8745-EF8F43400F24}"/>
    <dgm:cxn modelId="{112CA418-C5CA-4726-969C-E82E6B832C39}" srcId="{801FCFDD-9712-4D83-8036-A20D5A2C8507}" destId="{6771075F-1CF4-4F79-9552-71542F112840}" srcOrd="1" destOrd="0" parTransId="{23FD11C5-14E5-4213-81F7-A4FD067EF438}" sibTransId="{C3D1ADB8-288F-4956-9403-1E2CC9CE1E06}"/>
    <dgm:cxn modelId="{97899229-2412-4008-BD46-A641D67CC0CD}" srcId="{801FCFDD-9712-4D83-8036-A20D5A2C8507}" destId="{47C76EB4-2166-4DE7-A8EF-542138B3DE79}" srcOrd="2" destOrd="0" parTransId="{531936E1-E648-4ED1-8D8A-6D3B64CEE005}" sibTransId="{58BE16F3-F371-4DD4-B1A5-CFBBC985520F}"/>
    <dgm:cxn modelId="{EA38F178-7620-4DB8-AE8C-A7EBA680F1EA}" type="presOf" srcId="{6E0A2B37-07DD-4FAF-8BE7-195232C36B90}" destId="{EDD2374F-0F08-4999-A9F5-C00BD768F9AF}" srcOrd="0" destOrd="0" presId="urn:microsoft.com/office/officeart/2005/8/layout/matrix2"/>
    <dgm:cxn modelId="{5FD9798B-E7B3-490C-A9EE-378C334DEF16}" type="presOf" srcId="{6771075F-1CF4-4F79-9552-71542F112840}" destId="{1A48B31E-5A1E-4723-9C64-872FD0A6D1D4}" srcOrd="0" destOrd="0" presId="urn:microsoft.com/office/officeart/2005/8/layout/matrix2"/>
    <dgm:cxn modelId="{6C0C4295-7199-45F6-8B45-AE01F0A4C64D}" type="presOf" srcId="{2AF4B64B-2495-488E-87F7-F883906CEAB6}" destId="{2BF5D27B-6276-4587-8E9C-042B99EA6B6F}" srcOrd="0" destOrd="0" presId="urn:microsoft.com/office/officeart/2005/8/layout/matrix2"/>
    <dgm:cxn modelId="{3BA9A0B1-FC88-4E66-AFD9-EC0F885C971A}" srcId="{801FCFDD-9712-4D83-8036-A20D5A2C8507}" destId="{2AF4B64B-2495-488E-87F7-F883906CEAB6}" srcOrd="3" destOrd="0" parTransId="{484547C7-60E7-46A9-A553-B6631630C533}" sibTransId="{87A28CA6-CF35-4350-B7E9-0D3630652E3E}"/>
    <dgm:cxn modelId="{F22163C2-0D9E-4C4D-BDE9-82DA81538C5F}" type="presOf" srcId="{47C76EB4-2166-4DE7-A8EF-542138B3DE79}" destId="{47ECB259-13ED-4739-ADE0-E526F2800997}" srcOrd="0" destOrd="0" presId="urn:microsoft.com/office/officeart/2005/8/layout/matrix2"/>
    <dgm:cxn modelId="{58F743C4-6579-4598-BFEA-E8C4460B2B37}" type="presOf" srcId="{801FCFDD-9712-4D83-8036-A20D5A2C8507}" destId="{C1BFCAAA-9DDD-4BE5-A906-EA60F5580197}" srcOrd="0" destOrd="0" presId="urn:microsoft.com/office/officeart/2005/8/layout/matrix2"/>
    <dgm:cxn modelId="{7C84B77C-B7B5-48F8-95F4-C864FDE24D22}" type="presParOf" srcId="{C1BFCAAA-9DDD-4BE5-A906-EA60F5580197}" destId="{83BB777A-DC0F-4B76-AC18-E5BC08080830}" srcOrd="0" destOrd="0" presId="urn:microsoft.com/office/officeart/2005/8/layout/matrix2"/>
    <dgm:cxn modelId="{A2DF61E1-0550-4829-9E9D-99248621C9F3}" type="presParOf" srcId="{C1BFCAAA-9DDD-4BE5-A906-EA60F5580197}" destId="{EDD2374F-0F08-4999-A9F5-C00BD768F9AF}" srcOrd="1" destOrd="0" presId="urn:microsoft.com/office/officeart/2005/8/layout/matrix2"/>
    <dgm:cxn modelId="{C7825023-6669-4911-9506-8E4BB53FD5B8}" type="presParOf" srcId="{C1BFCAAA-9DDD-4BE5-A906-EA60F5580197}" destId="{1A48B31E-5A1E-4723-9C64-872FD0A6D1D4}" srcOrd="2" destOrd="0" presId="urn:microsoft.com/office/officeart/2005/8/layout/matrix2"/>
    <dgm:cxn modelId="{84F672DC-5C97-44CE-A526-1DC90F2A2898}" type="presParOf" srcId="{C1BFCAAA-9DDD-4BE5-A906-EA60F5580197}" destId="{47ECB259-13ED-4739-ADE0-E526F2800997}" srcOrd="3" destOrd="0" presId="urn:microsoft.com/office/officeart/2005/8/layout/matrix2"/>
    <dgm:cxn modelId="{CBD240B5-737C-4825-98FB-2EE1D733042D}" type="presParOf" srcId="{C1BFCAAA-9DDD-4BE5-A906-EA60F5580197}" destId="{2BF5D27B-6276-4587-8E9C-042B99EA6B6F}"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B777A-DC0F-4B76-AC18-E5BC08080830}">
      <dsp:nvSpPr>
        <dsp:cNvPr id="0" name=""/>
        <dsp:cNvSpPr/>
      </dsp:nvSpPr>
      <dsp:spPr>
        <a:xfrm>
          <a:off x="2301193" y="0"/>
          <a:ext cx="3727434" cy="3727434"/>
        </a:xfrm>
        <a:prstGeom prst="quadArrow">
          <a:avLst>
            <a:gd name="adj1" fmla="val 2000"/>
            <a:gd name="adj2" fmla="val 4000"/>
            <a:gd name="adj3" fmla="val 5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2374F-0F08-4999-A9F5-C00BD768F9AF}">
      <dsp:nvSpPr>
        <dsp:cNvPr id="0" name=""/>
        <dsp:cNvSpPr/>
      </dsp:nvSpPr>
      <dsp:spPr>
        <a:xfrm>
          <a:off x="2543476" y="242283"/>
          <a:ext cx="1490973" cy="1490973"/>
        </a:xfrm>
        <a:prstGeom prst="roundRect">
          <a:avLst/>
        </a:prstGeom>
        <a:solidFill>
          <a:schemeClr val="l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Strategic Partner </a:t>
          </a:r>
        </a:p>
      </dsp:txBody>
      <dsp:txXfrm>
        <a:off x="2616259" y="315066"/>
        <a:ext cx="1345407" cy="1345407"/>
      </dsp:txXfrm>
    </dsp:sp>
    <dsp:sp modelId="{1A48B31E-5A1E-4723-9C64-872FD0A6D1D4}">
      <dsp:nvSpPr>
        <dsp:cNvPr id="0" name=""/>
        <dsp:cNvSpPr/>
      </dsp:nvSpPr>
      <dsp:spPr>
        <a:xfrm>
          <a:off x="4295370" y="242283"/>
          <a:ext cx="1490973" cy="149097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Change Agent</a:t>
          </a:r>
        </a:p>
      </dsp:txBody>
      <dsp:txXfrm>
        <a:off x="4368153" y="315066"/>
        <a:ext cx="1345407" cy="1345407"/>
      </dsp:txXfrm>
    </dsp:sp>
    <dsp:sp modelId="{47ECB259-13ED-4739-ADE0-E526F2800997}">
      <dsp:nvSpPr>
        <dsp:cNvPr id="0" name=""/>
        <dsp:cNvSpPr/>
      </dsp:nvSpPr>
      <dsp:spPr>
        <a:xfrm>
          <a:off x="2543476" y="1994177"/>
          <a:ext cx="1490973" cy="149097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Admin Expert </a:t>
          </a:r>
        </a:p>
      </dsp:txBody>
      <dsp:txXfrm>
        <a:off x="2616259" y="2066960"/>
        <a:ext cx="1345407" cy="1345407"/>
      </dsp:txXfrm>
    </dsp:sp>
    <dsp:sp modelId="{2BF5D27B-6276-4587-8E9C-042B99EA6B6F}">
      <dsp:nvSpPr>
        <dsp:cNvPr id="0" name=""/>
        <dsp:cNvSpPr/>
      </dsp:nvSpPr>
      <dsp:spPr>
        <a:xfrm>
          <a:off x="4295370" y="1994177"/>
          <a:ext cx="1490973" cy="149097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Employee Champion </a:t>
          </a:r>
        </a:p>
      </dsp:txBody>
      <dsp:txXfrm>
        <a:off x="4368153" y="2066960"/>
        <a:ext cx="1345407" cy="1345407"/>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a:defRPr sz="1200"/>
            </a:lvl1pPr>
          </a:lstStyle>
          <a:p>
            <a:fld id="{96013509-1A97-4882-8707-73EE59CF8A95}" type="datetimeFigureOut">
              <a:rPr lang="en-GB" smtClean="0"/>
              <a:t>27/11/2018</a:t>
            </a:fld>
            <a:endParaRPr lang="en-GB"/>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a:defRPr sz="1200"/>
            </a:lvl1pPr>
          </a:lstStyle>
          <a:p>
            <a:fld id="{F81699F3-BEA3-4FBD-9ED8-669D6EA37BD5}" type="slidenum">
              <a:rPr lang="en-GB" smtClean="0"/>
              <a:t>‹#›</a:t>
            </a:fld>
            <a:endParaRPr lang="en-GB"/>
          </a:p>
        </p:txBody>
      </p:sp>
    </p:spTree>
    <p:extLst>
      <p:ext uri="{BB962C8B-B14F-4D97-AF65-F5344CB8AC3E}">
        <p14:creationId xmlns:p14="http://schemas.microsoft.com/office/powerpoint/2010/main" val="1593155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Three different types of HR professional – HR business partners, centres of excellence (small teams of HR specialists), shared service centre (transactional)</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11</a:t>
            </a:fld>
            <a:endParaRPr lang="en-GB"/>
          </a:p>
        </p:txBody>
      </p:sp>
    </p:spTree>
    <p:extLst>
      <p:ext uri="{BB962C8B-B14F-4D97-AF65-F5344CB8AC3E}">
        <p14:creationId xmlns:p14="http://schemas.microsoft.com/office/powerpoint/2010/main" val="3825382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16</a:t>
            </a:fld>
            <a:endParaRPr lang="en-GB"/>
          </a:p>
        </p:txBody>
      </p:sp>
    </p:spTree>
    <p:extLst>
      <p:ext uri="{BB962C8B-B14F-4D97-AF65-F5344CB8AC3E}">
        <p14:creationId xmlns:p14="http://schemas.microsoft.com/office/powerpoint/2010/main" val="2865405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17</a:t>
            </a:fld>
            <a:endParaRPr lang="en-GB"/>
          </a:p>
        </p:txBody>
      </p:sp>
    </p:spTree>
    <p:extLst>
      <p:ext uri="{BB962C8B-B14F-4D97-AF65-F5344CB8AC3E}">
        <p14:creationId xmlns:p14="http://schemas.microsoft.com/office/powerpoint/2010/main" val="818990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27/11/2018</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27/11/2018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dirty="0"/>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27/11/2018</a:t>
            </a:fld>
            <a:endParaRPr lang="en-GB" dirty="0"/>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dirty="0"/>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27/11/2018</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27/11/2018</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27/11/2018</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27/11/2018</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fKe0-o7tqcI"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4572000" y="1009650"/>
            <a:ext cx="3886200" cy="1808163"/>
          </a:xfrm>
        </p:spPr>
        <p:txBody>
          <a:bodyPr>
            <a:normAutofit/>
          </a:bodyPr>
          <a:lstStyle/>
          <a:p>
            <a:pPr algn="r"/>
            <a:r>
              <a:rPr lang="en-GB" altLang="en-US" sz="3200" b="1" dirty="0"/>
              <a:t>HRM: People and Organisations</a:t>
            </a:r>
            <a:endParaRPr altLang="en-US" sz="3200" b="1" dirty="0"/>
          </a:p>
        </p:txBody>
      </p:sp>
      <p:sp>
        <p:nvSpPr>
          <p:cNvPr id="5" name="Rectangle 3"/>
          <p:cNvSpPr>
            <a:spLocks noGrp="1" noChangeArrowheads="1"/>
          </p:cNvSpPr>
          <p:nvPr>
            <p:ph type="subTitle" idx="1"/>
          </p:nvPr>
        </p:nvSpPr>
        <p:spPr>
          <a:xfrm>
            <a:off x="4572000" y="2955925"/>
            <a:ext cx="3886200" cy="1771650"/>
          </a:xfrm>
        </p:spPr>
        <p:txBody>
          <a:bodyPr/>
          <a:lstStyle/>
          <a:p>
            <a:pPr algn="r"/>
            <a:r>
              <a:rPr lang="en-GB" altLang="en-US" sz="2800" i="1" dirty="0"/>
              <a:t>Chapter 1</a:t>
            </a:r>
          </a:p>
          <a:p>
            <a:pPr algn="r"/>
            <a:r>
              <a:rPr lang="en-GB" altLang="en-US" sz="2800" b="1" i="0" dirty="0"/>
              <a:t>Human Resource Service Delivery</a:t>
            </a:r>
            <a:endParaRPr altLang="en-US" sz="2800" b="1" i="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7323" y="1452282"/>
            <a:ext cx="2924175" cy="3810000"/>
          </a:xfrm>
          <a:prstGeom prst="rect">
            <a:avLst/>
          </a:prstGeom>
        </p:spPr>
      </p:pic>
    </p:spTree>
    <p:extLst>
      <p:ext uri="{BB962C8B-B14F-4D97-AF65-F5344CB8AC3E}">
        <p14:creationId xmlns:p14="http://schemas.microsoft.com/office/powerpoint/2010/main" val="2855730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Introduction and context (1) </a:t>
            </a:r>
          </a:p>
        </p:txBody>
      </p:sp>
      <p:sp>
        <p:nvSpPr>
          <p:cNvPr id="3" name="Content Placeholder 2"/>
          <p:cNvSpPr>
            <a:spLocks noGrp="1"/>
          </p:cNvSpPr>
          <p:nvPr>
            <p:ph idx="1"/>
          </p:nvPr>
        </p:nvSpPr>
        <p:spPr/>
        <p:txBody>
          <a:bodyPr>
            <a:normAutofit lnSpcReduction="10000"/>
          </a:bodyPr>
          <a:lstStyle/>
          <a:p>
            <a:r>
              <a:rPr lang="en-GB" sz="2400" dirty="0"/>
              <a:t>Over the past two decades the role and structure of the HR function has been the subject of much debate and in many organisations undergone a process of transformation</a:t>
            </a:r>
          </a:p>
          <a:p>
            <a:r>
              <a:rPr lang="en-GB" sz="2400" dirty="0"/>
              <a:t>One of the key variables in achieving the aims of HRM in any organisation is the way that the service is delivered </a:t>
            </a:r>
          </a:p>
          <a:p>
            <a:r>
              <a:rPr lang="en-GB" sz="2400" dirty="0"/>
              <a:t>Research tells us that organisations rarely utilise the same functional structure, roles and levels of staff  in delivering HRM </a:t>
            </a:r>
          </a:p>
          <a:p>
            <a:r>
              <a:rPr lang="en-GB" sz="2400" dirty="0"/>
              <a:t>David Ulrich’s (1997) ground breaking model of HRM services delivery spurred many senior HR leaders to  restructure the delivery of their services to meet the challenges of changing national and international business conditions</a:t>
            </a:r>
          </a:p>
          <a:p>
            <a:endParaRPr lang="en-GB" sz="2400" dirty="0"/>
          </a:p>
          <a:p>
            <a:endParaRPr lang="en-GB" sz="2400" dirty="0"/>
          </a:p>
          <a:p>
            <a:endParaRPr lang="en-GB" sz="2400" dirty="0"/>
          </a:p>
          <a:p>
            <a:endParaRPr lang="en-GB" dirty="0"/>
          </a:p>
        </p:txBody>
      </p:sp>
    </p:spTree>
    <p:extLst>
      <p:ext uri="{BB962C8B-B14F-4D97-AF65-F5344CB8AC3E}">
        <p14:creationId xmlns:p14="http://schemas.microsoft.com/office/powerpoint/2010/main" val="412246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Introduction and context (2) </a:t>
            </a:r>
          </a:p>
        </p:txBody>
      </p:sp>
      <p:sp>
        <p:nvSpPr>
          <p:cNvPr id="3" name="Content Placeholder 2"/>
          <p:cNvSpPr>
            <a:spLocks noGrp="1"/>
          </p:cNvSpPr>
          <p:nvPr>
            <p:ph idx="1"/>
          </p:nvPr>
        </p:nvSpPr>
        <p:spPr/>
        <p:txBody>
          <a:bodyPr/>
          <a:lstStyle/>
          <a:p>
            <a:r>
              <a:rPr lang="en-GB" sz="2400" dirty="0"/>
              <a:t>However, other models of service delivery are still utilised by many organisations. The most popular being the single HR team with a mixture of expertise employed by 43% of business (CIPD, Winter Outlook 2014/5)</a:t>
            </a:r>
          </a:p>
          <a:p>
            <a:r>
              <a:rPr lang="en-GB" dirty="0"/>
              <a:t>Primary driver for structural transformation has been the desire of the HR function to be a more strategic contributor (52%, CIPD 2007)</a:t>
            </a:r>
          </a:p>
          <a:p>
            <a:r>
              <a:rPr lang="en-GB" dirty="0"/>
              <a:t>This was followed by the need to improve service standards and increase business focus</a:t>
            </a:r>
          </a:p>
          <a:p>
            <a:pPr marL="0" indent="0">
              <a:buNone/>
            </a:pPr>
            <a:endParaRPr lang="en-GB" dirty="0"/>
          </a:p>
          <a:p>
            <a:endParaRPr lang="en-GB" dirty="0"/>
          </a:p>
        </p:txBody>
      </p:sp>
    </p:spTree>
    <p:extLst>
      <p:ext uri="{BB962C8B-B14F-4D97-AF65-F5344CB8AC3E}">
        <p14:creationId xmlns:p14="http://schemas.microsoft.com/office/powerpoint/2010/main" val="252422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HRM Service Delivery Models </a:t>
            </a:r>
          </a:p>
        </p:txBody>
      </p:sp>
      <p:sp>
        <p:nvSpPr>
          <p:cNvPr id="2" name="Text Placeholder 1"/>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04830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HRM Service Delivery models</a:t>
            </a:r>
          </a:p>
        </p:txBody>
      </p:sp>
      <p:sp>
        <p:nvSpPr>
          <p:cNvPr id="3" name="Content Placeholder 2"/>
          <p:cNvSpPr>
            <a:spLocks noGrp="1"/>
          </p:cNvSpPr>
          <p:nvPr>
            <p:ph idx="1"/>
          </p:nvPr>
        </p:nvSpPr>
        <p:spPr/>
        <p:txBody>
          <a:bodyPr/>
          <a:lstStyle/>
          <a:p>
            <a:pPr lvl="1"/>
            <a:r>
              <a:rPr lang="en-GB" altLang="en-US" sz="2400" dirty="0"/>
              <a:t>Traditional, single team (centralisation)</a:t>
            </a:r>
          </a:p>
          <a:p>
            <a:pPr lvl="1"/>
            <a:r>
              <a:rPr lang="en-GB" altLang="en-US" sz="2400" dirty="0"/>
              <a:t>Ulrich ‘three legged stool’ model (HPBP, Shared services, centres of excellence)</a:t>
            </a:r>
          </a:p>
          <a:p>
            <a:pPr lvl="1"/>
            <a:r>
              <a:rPr lang="en-GB" altLang="en-US" sz="2400" dirty="0"/>
              <a:t>Shared Services Centres </a:t>
            </a:r>
          </a:p>
          <a:p>
            <a:pPr lvl="1"/>
            <a:r>
              <a:rPr lang="en-GB" altLang="en-US" sz="2400" dirty="0"/>
              <a:t>Central corporate, strategic function with operational HR teams aligned to business units, locations or market sectors </a:t>
            </a:r>
          </a:p>
          <a:p>
            <a:pPr lvl="1"/>
            <a:r>
              <a:rPr lang="en-GB" altLang="en-US" sz="2400" dirty="0"/>
              <a:t>Central corporate, strategic functions with devolution of HR responsibilities to Line Managers </a:t>
            </a:r>
          </a:p>
          <a:p>
            <a:pPr lvl="1"/>
            <a:r>
              <a:rPr lang="en-GB" altLang="en-US" sz="2400" dirty="0"/>
              <a:t>Outsourcing and offshoring</a:t>
            </a:r>
          </a:p>
          <a:p>
            <a:pPr marL="0" indent="0">
              <a:buNone/>
            </a:pPr>
            <a:endParaRPr lang="en-GB" dirty="0"/>
          </a:p>
        </p:txBody>
      </p:sp>
    </p:spTree>
    <p:extLst>
      <p:ext uri="{BB962C8B-B14F-4D97-AF65-F5344CB8AC3E}">
        <p14:creationId xmlns:p14="http://schemas.microsoft.com/office/powerpoint/2010/main" val="349192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Traditional, Single HRM Teams </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16326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5773"/>
            <a:ext cx="7886700" cy="1231200"/>
          </a:xfrm>
        </p:spPr>
        <p:txBody>
          <a:bodyPr>
            <a:normAutofit/>
          </a:bodyPr>
          <a:lstStyle/>
          <a:p>
            <a:r>
              <a:rPr lang="en-GB" sz="4000" b="1" dirty="0"/>
              <a:t>Traditional, Single HRM team (1) </a:t>
            </a:r>
          </a:p>
        </p:txBody>
      </p:sp>
      <p:sp>
        <p:nvSpPr>
          <p:cNvPr id="3" name="Content Placeholder 2"/>
          <p:cNvSpPr>
            <a:spLocks noGrp="1"/>
          </p:cNvSpPr>
          <p:nvPr>
            <p:ph idx="1"/>
          </p:nvPr>
        </p:nvSpPr>
        <p:spPr>
          <a:xfrm>
            <a:off x="628650" y="1573415"/>
            <a:ext cx="7886700" cy="4899176"/>
          </a:xfrm>
        </p:spPr>
        <p:txBody>
          <a:bodyPr>
            <a:normAutofit fontScale="92500" lnSpcReduction="10000"/>
          </a:bodyPr>
          <a:lstStyle/>
          <a:p>
            <a:r>
              <a:rPr lang="en-GB" altLang="en-US" sz="2600" dirty="0"/>
              <a:t>Crail (2006) concluded that a typical HR function would have a team of 12, serving a workforce of 1,200, consisting of an HR Director, 3 HR Managers, 1 HR Supervisor, 3 HR Officers and 4 HR Assistants </a:t>
            </a:r>
          </a:p>
          <a:p>
            <a:r>
              <a:rPr lang="en-GB" altLang="en-US" sz="2600" dirty="0"/>
              <a:t>The HR department would spend a lot of time on administration, despite some activity as a business partner and strategic contributor </a:t>
            </a:r>
          </a:p>
          <a:p>
            <a:r>
              <a:rPr lang="en-GB" altLang="en-US" sz="2600" dirty="0"/>
              <a:t>Some attempts would be made to shift HR responsibilities to line managers </a:t>
            </a:r>
          </a:p>
          <a:p>
            <a:r>
              <a:rPr lang="en-GB" altLang="en-US" sz="2600" dirty="0"/>
              <a:t>HR would enjoy influence over the way that the organisation was run</a:t>
            </a:r>
          </a:p>
          <a:p>
            <a:r>
              <a:rPr lang="en-GB" altLang="en-US" sz="2600" dirty="0"/>
              <a:t>HR’s standing would generally be high and would be seen as a source of expertise on legal and regulatory requirements</a:t>
            </a:r>
          </a:p>
          <a:p>
            <a:endParaRPr lang="en-GB" dirty="0"/>
          </a:p>
        </p:txBody>
      </p:sp>
    </p:spTree>
    <p:extLst>
      <p:ext uri="{BB962C8B-B14F-4D97-AF65-F5344CB8AC3E}">
        <p14:creationId xmlns:p14="http://schemas.microsoft.com/office/powerpoint/2010/main" val="3107474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5285"/>
            <a:ext cx="7886700" cy="1231200"/>
          </a:xfrm>
        </p:spPr>
        <p:txBody>
          <a:bodyPr>
            <a:normAutofit/>
          </a:bodyPr>
          <a:lstStyle/>
          <a:p>
            <a:r>
              <a:rPr lang="en-GB" sz="4000" b="1" dirty="0"/>
              <a:t>Traditional, Single HRM team (2)</a:t>
            </a:r>
          </a:p>
        </p:txBody>
      </p:sp>
      <p:sp>
        <p:nvSpPr>
          <p:cNvPr id="3" name="Content Placeholder 2"/>
          <p:cNvSpPr>
            <a:spLocks noGrp="1"/>
          </p:cNvSpPr>
          <p:nvPr>
            <p:ph idx="1"/>
          </p:nvPr>
        </p:nvSpPr>
        <p:spPr/>
        <p:txBody>
          <a:bodyPr/>
          <a:lstStyle/>
          <a:p>
            <a:endParaRPr lang="en-GB" altLang="en-US" dirty="0"/>
          </a:p>
          <a:p>
            <a:r>
              <a:rPr lang="en-GB" altLang="en-US" dirty="0"/>
              <a:t>Evidence from the 2014-5 CIPD Winter Outlook suggests that this is still the most popular model employed by 4 in 10 businesses (43%)</a:t>
            </a:r>
          </a:p>
          <a:p>
            <a:r>
              <a:rPr lang="en-GB" altLang="en-US" dirty="0"/>
              <a:t>It is far more common amongst SME’s </a:t>
            </a:r>
          </a:p>
          <a:p>
            <a:r>
              <a:rPr lang="en-GB" altLang="en-US" dirty="0"/>
              <a:t>HR teams in SME’s have to be versatile and deal with both strategic and operational work </a:t>
            </a:r>
          </a:p>
          <a:p>
            <a:r>
              <a:rPr lang="en-GB" altLang="en-US" dirty="0"/>
              <a:t>Smaller less complex organisations continue to have generalist HR staff covering a range of tasks </a:t>
            </a:r>
          </a:p>
          <a:p>
            <a:pPr marL="0" indent="0">
              <a:buNone/>
            </a:pPr>
            <a:endParaRPr lang="en-GB" dirty="0"/>
          </a:p>
        </p:txBody>
      </p:sp>
    </p:spTree>
    <p:extLst>
      <p:ext uri="{BB962C8B-B14F-4D97-AF65-F5344CB8AC3E}">
        <p14:creationId xmlns:p14="http://schemas.microsoft.com/office/powerpoint/2010/main" val="2923691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Ulrich’s ‘Three Legged Stool’ Model</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64698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1789"/>
            <a:ext cx="7886700" cy="1231200"/>
          </a:xfrm>
        </p:spPr>
        <p:txBody>
          <a:bodyPr>
            <a:normAutofit/>
          </a:bodyPr>
          <a:lstStyle/>
          <a:p>
            <a:r>
              <a:rPr lang="en-GB" sz="4000" b="1" dirty="0"/>
              <a:t>Ulrich’s ‘Three Legged Stool’ Model </a:t>
            </a:r>
          </a:p>
        </p:txBody>
      </p:sp>
      <p:sp>
        <p:nvSpPr>
          <p:cNvPr id="3" name="Content Placeholder 2"/>
          <p:cNvSpPr>
            <a:spLocks noGrp="1"/>
          </p:cNvSpPr>
          <p:nvPr>
            <p:ph idx="1"/>
          </p:nvPr>
        </p:nvSpPr>
        <p:spPr>
          <a:xfrm>
            <a:off x="628650" y="1825212"/>
            <a:ext cx="7886700" cy="3912979"/>
          </a:xfrm>
        </p:spPr>
        <p:txBody>
          <a:bodyPr/>
          <a:lstStyle/>
          <a:p>
            <a:r>
              <a:rPr lang="en-GB" altLang="en-US" dirty="0"/>
              <a:t>This has come to be regarded by some as best practice </a:t>
            </a:r>
          </a:p>
          <a:p>
            <a:r>
              <a:rPr lang="en-GB" altLang="en-US" dirty="0"/>
              <a:t>There is an on- going debate as to how Ulrich’s theories should be interpreted and implemented </a:t>
            </a:r>
          </a:p>
          <a:p>
            <a:r>
              <a:rPr lang="en-GB" altLang="en-US" dirty="0"/>
              <a:t>The most commonly accepted interpretation is:</a:t>
            </a:r>
          </a:p>
          <a:p>
            <a:pPr lvl="1"/>
            <a:r>
              <a:rPr lang="en-GB" altLang="en-US" dirty="0"/>
              <a:t>HR Business Partners </a:t>
            </a:r>
          </a:p>
          <a:p>
            <a:pPr lvl="1"/>
            <a:r>
              <a:rPr lang="en-GB" altLang="en-US" dirty="0"/>
              <a:t>HR Centres of Expertise</a:t>
            </a:r>
          </a:p>
          <a:p>
            <a:pPr lvl="1"/>
            <a:r>
              <a:rPr lang="en-GB" altLang="en-US" dirty="0"/>
              <a:t>HR Shared Services </a:t>
            </a:r>
          </a:p>
          <a:p>
            <a:endParaRPr lang="en-GB" dirty="0"/>
          </a:p>
        </p:txBody>
      </p:sp>
    </p:spTree>
    <p:extLst>
      <p:ext uri="{BB962C8B-B14F-4D97-AF65-F5344CB8AC3E}">
        <p14:creationId xmlns:p14="http://schemas.microsoft.com/office/powerpoint/2010/main" val="4127339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Ulrich’s 3 Legged Stool Model – See CIPD Factsheet</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56485" y="1600200"/>
            <a:ext cx="5831029" cy="3916363"/>
          </a:xfrm>
        </p:spPr>
      </p:pic>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102315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18055"/>
            <a:ext cx="7886700" cy="1231200"/>
          </a:xfrm>
        </p:spPr>
        <p:txBody>
          <a:bodyPr>
            <a:normAutofit/>
          </a:bodyPr>
          <a:lstStyle/>
          <a:p>
            <a:pPr algn="ctr"/>
            <a:r>
              <a:rPr lang="en-GB" sz="4000" b="1" dirty="0"/>
              <a:t>Ulrich's original model of HR service delivery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7746648"/>
              </p:ext>
            </p:extLst>
          </p:nvPr>
        </p:nvGraphicFramePr>
        <p:xfrm>
          <a:off x="628650" y="1762539"/>
          <a:ext cx="8329820" cy="3727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4134675" y="5736946"/>
            <a:ext cx="3511826" cy="400110"/>
          </a:xfrm>
          <a:prstGeom prst="rect">
            <a:avLst/>
          </a:prstGeom>
          <a:noFill/>
        </p:spPr>
        <p:txBody>
          <a:bodyPr wrap="square" rtlCol="0">
            <a:spAutoFit/>
          </a:bodyPr>
          <a:lstStyle/>
          <a:p>
            <a:pPr algn="r"/>
            <a:r>
              <a:rPr lang="en-GB" sz="2000" dirty="0">
                <a:solidFill>
                  <a:srgbClr val="58595B"/>
                </a:solidFill>
                <a:latin typeface="Arial" panose="020B0604020202020204" pitchFamily="34" charset="0"/>
                <a:cs typeface="Arial" panose="020B0604020202020204" pitchFamily="34" charset="0"/>
              </a:rPr>
              <a:t>Source: Ulrich 1997</a:t>
            </a:r>
          </a:p>
        </p:txBody>
      </p:sp>
    </p:spTree>
    <p:extLst>
      <p:ext uri="{BB962C8B-B14F-4D97-AF65-F5344CB8AC3E}">
        <p14:creationId xmlns:p14="http://schemas.microsoft.com/office/powerpoint/2010/main" val="1304802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Business Partnering Model</a:t>
            </a:r>
            <a:r>
              <a:rPr lang="en-GB" dirty="0"/>
              <a:t> </a:t>
            </a:r>
          </a:p>
        </p:txBody>
      </p:sp>
      <p:sp>
        <p:nvSpPr>
          <p:cNvPr id="3" name="Content Placeholder 2"/>
          <p:cNvSpPr>
            <a:spLocks noGrp="1"/>
          </p:cNvSpPr>
          <p:nvPr>
            <p:ph idx="1"/>
          </p:nvPr>
        </p:nvSpPr>
        <p:spPr/>
        <p:txBody>
          <a:bodyPr>
            <a:normAutofit fontScale="92500" lnSpcReduction="10000"/>
          </a:bodyPr>
          <a:lstStyle/>
          <a:p>
            <a:r>
              <a:rPr lang="en-GB" altLang="en-US" sz="2600" dirty="0"/>
              <a:t>Strategic contributor with increased business focus, greater engagement with line managers and the ability to move people management issues higher up the business agenda (Reilly, Tamkin &amp; Broughton 2007) </a:t>
            </a:r>
          </a:p>
          <a:p>
            <a:r>
              <a:rPr lang="en-GB" altLang="en-US" sz="2600" dirty="0"/>
              <a:t>Where embedded in business units more easily able to select and implement HR practices which develop the business strategy of the unit</a:t>
            </a:r>
          </a:p>
          <a:p>
            <a:r>
              <a:rPr lang="en-GB" altLang="en-US" sz="2600" dirty="0"/>
              <a:t>Support local managers in considering the people consequences of changes to strategy and policy (Ulrich, Younger and Brockbank 2008)</a:t>
            </a:r>
          </a:p>
          <a:p>
            <a:r>
              <a:rPr lang="en-GB" altLang="en-US" sz="2600" dirty="0"/>
              <a:t>Advise on long term people resourcing and talent planning issues </a:t>
            </a:r>
          </a:p>
          <a:p>
            <a:r>
              <a:rPr lang="en-GB" altLang="en-US" sz="2600" dirty="0"/>
              <a:t>Raise people management issues that line managers may be unaware of  (CIPD 2011) </a:t>
            </a:r>
          </a:p>
          <a:p>
            <a:endParaRPr lang="en-GB" dirty="0"/>
          </a:p>
        </p:txBody>
      </p:sp>
    </p:spTree>
    <p:extLst>
      <p:ext uri="{BB962C8B-B14F-4D97-AF65-F5344CB8AC3E}">
        <p14:creationId xmlns:p14="http://schemas.microsoft.com/office/powerpoint/2010/main" val="989752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Benefits of the HRBP role </a:t>
            </a:r>
          </a:p>
        </p:txBody>
      </p:sp>
      <p:sp>
        <p:nvSpPr>
          <p:cNvPr id="3" name="Content Placeholder 2"/>
          <p:cNvSpPr>
            <a:spLocks noGrp="1"/>
          </p:cNvSpPr>
          <p:nvPr>
            <p:ph idx="1"/>
          </p:nvPr>
        </p:nvSpPr>
        <p:spPr/>
        <p:txBody>
          <a:bodyPr>
            <a:normAutofit fontScale="92500" lnSpcReduction="20000"/>
          </a:bodyPr>
          <a:lstStyle/>
          <a:p>
            <a:r>
              <a:rPr lang="en-GB" sz="2600" dirty="0"/>
              <a:t>HR practitioners can become a more strategic contributor</a:t>
            </a:r>
          </a:p>
          <a:p>
            <a:r>
              <a:rPr lang="en-GB" sz="2600" dirty="0"/>
              <a:t>Increased business focus and greater engagement with line managers </a:t>
            </a:r>
          </a:p>
          <a:p>
            <a:r>
              <a:rPr lang="en-GB" sz="2600" dirty="0"/>
              <a:t>An ability to move people management issues higher up the business agenda </a:t>
            </a:r>
          </a:p>
          <a:p>
            <a:r>
              <a:rPr lang="en-GB" sz="2600" dirty="0"/>
              <a:t>Use of unique HR skills and knowledge supports and drives change in management practices</a:t>
            </a:r>
          </a:p>
          <a:p>
            <a:r>
              <a:rPr lang="en-GB" sz="2600" dirty="0"/>
              <a:t>Greater ability to support line managers with the people consequences of changes to strategy and policy </a:t>
            </a:r>
          </a:p>
          <a:p>
            <a:r>
              <a:rPr lang="en-GB" sz="2600" dirty="0"/>
              <a:t>Through HR’s understanding of good people management practice able to raise people management issues that line managers may be unaware of </a:t>
            </a:r>
          </a:p>
          <a:p>
            <a:endParaRPr lang="en-GB" dirty="0"/>
          </a:p>
          <a:p>
            <a:endParaRPr lang="en-GB" dirty="0"/>
          </a:p>
        </p:txBody>
      </p:sp>
    </p:spTree>
    <p:extLst>
      <p:ext uri="{BB962C8B-B14F-4D97-AF65-F5344CB8AC3E}">
        <p14:creationId xmlns:p14="http://schemas.microsoft.com/office/powerpoint/2010/main" val="3073873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Challenges to the Ulrich model </a:t>
            </a:r>
          </a:p>
        </p:txBody>
      </p:sp>
      <p:sp>
        <p:nvSpPr>
          <p:cNvPr id="3" name="Content Placeholder 2"/>
          <p:cNvSpPr>
            <a:spLocks noGrp="1"/>
          </p:cNvSpPr>
          <p:nvPr>
            <p:ph idx="1"/>
          </p:nvPr>
        </p:nvSpPr>
        <p:spPr/>
        <p:txBody>
          <a:bodyPr>
            <a:normAutofit fontScale="92500" lnSpcReduction="20000"/>
          </a:bodyPr>
          <a:lstStyle/>
          <a:p>
            <a:r>
              <a:rPr lang="en-GB" altLang="en-US" sz="2600" dirty="0"/>
              <a:t>Critics have questioned its actual success in enabling HR practitioners to adopt a more strategic approach (Piticher 2008) and are unconvinced that it is the ‘right way forward for people management’</a:t>
            </a:r>
          </a:p>
          <a:p>
            <a:r>
              <a:rPr lang="en-GB" altLang="en-US" sz="2600" dirty="0"/>
              <a:t>Regarded by some as  simply a repackaging of good HR practice, ‘a change of title’ only (Hennessey 2009)</a:t>
            </a:r>
          </a:p>
          <a:p>
            <a:r>
              <a:rPr lang="en-GB" altLang="en-US" sz="2600" dirty="0"/>
              <a:t>Ulrich himself claimed that poor implementation and lack of understanding have let the model down (Peacock 2008)</a:t>
            </a:r>
          </a:p>
          <a:p>
            <a:r>
              <a:rPr lang="en-GB" altLang="en-US" sz="2600" dirty="0"/>
              <a:t>Where it has been introduced it appears to be the HRBP leg of the stool that has proved most popular (CIPD 2007) </a:t>
            </a:r>
          </a:p>
          <a:p>
            <a:r>
              <a:rPr lang="en-GB" altLang="en-US" sz="2600" dirty="0"/>
              <a:t>A fifth of business leaders fail to see any tangible outcomes between the HR function and business outcomes (Bolton and Payne 2013) </a:t>
            </a:r>
          </a:p>
          <a:p>
            <a:endParaRPr lang="en-GB" dirty="0"/>
          </a:p>
        </p:txBody>
      </p:sp>
    </p:spTree>
    <p:extLst>
      <p:ext uri="{BB962C8B-B14F-4D97-AF65-F5344CB8AC3E}">
        <p14:creationId xmlns:p14="http://schemas.microsoft.com/office/powerpoint/2010/main" val="1943086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2F6E2-5AE2-47B9-948E-CE36B381A9B4}"/>
              </a:ext>
            </a:extLst>
          </p:cNvPr>
          <p:cNvSpPr>
            <a:spLocks noGrp="1"/>
          </p:cNvSpPr>
          <p:nvPr>
            <p:ph type="title"/>
          </p:nvPr>
        </p:nvSpPr>
        <p:spPr/>
        <p:txBody>
          <a:bodyPr/>
          <a:lstStyle/>
          <a:p>
            <a:r>
              <a:rPr lang="en-GB" dirty="0"/>
              <a:t>Ulrich’s Current View</a:t>
            </a:r>
          </a:p>
        </p:txBody>
      </p:sp>
      <p:sp>
        <p:nvSpPr>
          <p:cNvPr id="4" name="Slide Number Placeholder 3">
            <a:extLst>
              <a:ext uri="{FF2B5EF4-FFF2-40B4-BE49-F238E27FC236}">
                <a16:creationId xmlns:a16="http://schemas.microsoft.com/office/drawing/2014/main" id="{8683C5CB-ED7C-451A-8997-0BA90745073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Content Placeholder 6">
            <a:extLst>
              <a:ext uri="{FF2B5EF4-FFF2-40B4-BE49-F238E27FC236}">
                <a16:creationId xmlns:a16="http://schemas.microsoft.com/office/drawing/2014/main" id="{4E3F4482-C3E1-4EB4-A560-CC63E3C04542}"/>
              </a:ext>
            </a:extLst>
          </p:cNvPr>
          <p:cNvSpPr>
            <a:spLocks noGrp="1"/>
          </p:cNvSpPr>
          <p:nvPr>
            <p:ph idx="1"/>
          </p:nvPr>
        </p:nvSpPr>
        <p:spPr/>
        <p:txBody>
          <a:bodyPr/>
          <a:lstStyle/>
          <a:p>
            <a:r>
              <a:rPr lang="en-GB" dirty="0">
                <a:hlinkClick r:id="rId3"/>
              </a:rPr>
              <a:t>https://youtu.be/fKe0-o7tqcI</a:t>
            </a:r>
            <a:endParaRPr lang="en-GB" dirty="0"/>
          </a:p>
          <a:p>
            <a:endParaRPr lang="en-GB" dirty="0"/>
          </a:p>
        </p:txBody>
      </p:sp>
    </p:spTree>
    <p:extLst>
      <p:ext uri="{BB962C8B-B14F-4D97-AF65-F5344CB8AC3E}">
        <p14:creationId xmlns:p14="http://schemas.microsoft.com/office/powerpoint/2010/main" val="1967914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p:txBody>
          <a:bodyPr/>
          <a:lstStyle/>
          <a:p>
            <a:pPr marL="0" indent="0">
              <a:buNone/>
            </a:pPr>
            <a:r>
              <a:rPr lang="en-GB" dirty="0">
                <a:effectLst/>
              </a:rPr>
              <a:t>“</a:t>
            </a:r>
            <a:r>
              <a:rPr lang="en-GB" sz="2400" dirty="0"/>
              <a:t>We support the view that there is not one model for delivering HR that is suited to all organisations, that different organisations have different needs. 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p>
        </p:txBody>
      </p:sp>
    </p:spTree>
    <p:extLst>
      <p:ext uri="{BB962C8B-B14F-4D97-AF65-F5344CB8AC3E}">
        <p14:creationId xmlns:p14="http://schemas.microsoft.com/office/powerpoint/2010/main" val="384369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HR Shared Services </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74714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HR Shared Services (1) </a:t>
            </a:r>
          </a:p>
        </p:txBody>
      </p:sp>
      <p:sp>
        <p:nvSpPr>
          <p:cNvPr id="3" name="Content Placeholder 2"/>
          <p:cNvSpPr>
            <a:spLocks noGrp="1"/>
          </p:cNvSpPr>
          <p:nvPr>
            <p:ph idx="1"/>
          </p:nvPr>
        </p:nvSpPr>
        <p:spPr>
          <a:xfrm>
            <a:off x="628650" y="1179444"/>
            <a:ext cx="7886700" cy="5632174"/>
          </a:xfrm>
        </p:spPr>
        <p:txBody>
          <a:bodyPr>
            <a:noAutofit/>
          </a:bodyPr>
          <a:lstStyle/>
          <a:p>
            <a:pPr>
              <a:defRPr/>
            </a:pPr>
            <a:r>
              <a:rPr lang="en-GB" altLang="en-US" sz="2400" dirty="0"/>
              <a:t>Emerged in the late 1990’s when HR leaders realised that HR admin could be centralised (Reilly 2000)</a:t>
            </a:r>
          </a:p>
          <a:p>
            <a:pPr>
              <a:defRPr/>
            </a:pPr>
            <a:r>
              <a:rPr lang="en-GB" altLang="en-US" sz="2400" dirty="0"/>
              <a:t>A single, often relatively large unit handling all routine ‘transactional’  services across the business </a:t>
            </a:r>
          </a:p>
          <a:p>
            <a:pPr>
              <a:defRPr/>
            </a:pPr>
            <a:r>
              <a:rPr lang="en-GB" altLang="en-US" sz="2400" dirty="0"/>
              <a:t>Remit is to provide low cost, effective administration </a:t>
            </a:r>
          </a:p>
          <a:p>
            <a:pPr>
              <a:defRPr/>
            </a:pPr>
            <a:r>
              <a:rPr lang="en-GB" altLang="en-US" sz="2400" dirty="0"/>
              <a:t>Three principle reasons for their introduction: </a:t>
            </a:r>
          </a:p>
          <a:p>
            <a:pPr lvl="1">
              <a:defRPr/>
            </a:pPr>
            <a:r>
              <a:rPr lang="en-GB" altLang="en-US" sz="2400" dirty="0"/>
              <a:t>Cost, quality and organisational change</a:t>
            </a:r>
          </a:p>
          <a:p>
            <a:pPr>
              <a:defRPr/>
            </a:pPr>
            <a:r>
              <a:rPr lang="en-GB" altLang="en-US" sz="2400" dirty="0"/>
              <a:t>CIPD (2007) research identifies this as phenomenon of large organisations</a:t>
            </a:r>
          </a:p>
          <a:p>
            <a:pPr lvl="1">
              <a:defRPr/>
            </a:pPr>
            <a:r>
              <a:rPr lang="en-GB" altLang="en-US" sz="2400" dirty="0"/>
              <a:t>Two thirds of organisations with 5,000+ employees citied as having some form of shared service </a:t>
            </a:r>
          </a:p>
          <a:p>
            <a:pPr>
              <a:defRPr/>
            </a:pPr>
            <a:r>
              <a:rPr lang="en-GB" altLang="en-US" sz="2400" dirty="0"/>
              <a:t>Used by high profile private sector companies and recent take up in the public sector</a:t>
            </a:r>
          </a:p>
        </p:txBody>
      </p:sp>
    </p:spTree>
    <p:extLst>
      <p:ext uri="{BB962C8B-B14F-4D97-AF65-F5344CB8AC3E}">
        <p14:creationId xmlns:p14="http://schemas.microsoft.com/office/powerpoint/2010/main" val="2382811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HR Shared Services (2)</a:t>
            </a:r>
          </a:p>
        </p:txBody>
      </p:sp>
      <p:sp>
        <p:nvSpPr>
          <p:cNvPr id="3" name="Content Placeholder 2"/>
          <p:cNvSpPr>
            <a:spLocks noGrp="1"/>
          </p:cNvSpPr>
          <p:nvPr>
            <p:ph idx="1"/>
          </p:nvPr>
        </p:nvSpPr>
        <p:spPr/>
        <p:txBody>
          <a:bodyPr/>
          <a:lstStyle/>
          <a:p>
            <a:r>
              <a:rPr lang="en-GB" altLang="en-US" sz="2400" dirty="0"/>
              <a:t>Often associated with a move to devolve people management activities to line managers and employees using e-HR technologies </a:t>
            </a:r>
          </a:p>
          <a:p>
            <a:r>
              <a:rPr lang="en-GB" altLang="en-US" sz="2400" dirty="0"/>
              <a:t>Usually covers recruitment administration, payroll, absence monitoring, HR advice on policy and practice and advice on simpler employee relations issues</a:t>
            </a:r>
          </a:p>
          <a:p>
            <a:r>
              <a:rPr lang="en-GB" altLang="en-US" sz="2400" dirty="0"/>
              <a:t>Can be outsourced and may include an element of offshoring</a:t>
            </a:r>
          </a:p>
          <a:p>
            <a:r>
              <a:rPr lang="en-GB" altLang="en-US" sz="2400" dirty="0"/>
              <a:t>The development of technology considered a facilitator rather then a driver</a:t>
            </a:r>
          </a:p>
          <a:p>
            <a:endParaRPr lang="en-GB" dirty="0"/>
          </a:p>
        </p:txBody>
      </p:sp>
    </p:spTree>
    <p:extLst>
      <p:ext uri="{BB962C8B-B14F-4D97-AF65-F5344CB8AC3E}">
        <p14:creationId xmlns:p14="http://schemas.microsoft.com/office/powerpoint/2010/main" val="643767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Delivery of HRM by Line Managers </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47040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170" y="92765"/>
            <a:ext cx="7886700" cy="1231200"/>
          </a:xfrm>
        </p:spPr>
        <p:txBody>
          <a:bodyPr>
            <a:normAutofit/>
          </a:bodyPr>
          <a:lstStyle/>
          <a:p>
            <a:r>
              <a:rPr lang="en-GB" sz="4000" b="1" dirty="0"/>
              <a:t>Delivery of HRM by Line Managers (1) </a:t>
            </a:r>
          </a:p>
        </p:txBody>
      </p:sp>
      <p:sp>
        <p:nvSpPr>
          <p:cNvPr id="3" name="Content Placeholder 2"/>
          <p:cNvSpPr>
            <a:spLocks noGrp="1"/>
          </p:cNvSpPr>
          <p:nvPr>
            <p:ph idx="1"/>
          </p:nvPr>
        </p:nvSpPr>
        <p:spPr>
          <a:xfrm>
            <a:off x="628650" y="1454144"/>
            <a:ext cx="7886700" cy="5092428"/>
          </a:xfrm>
        </p:spPr>
        <p:txBody>
          <a:bodyPr>
            <a:normAutofit fontScale="92500" lnSpcReduction="20000"/>
          </a:bodyPr>
          <a:lstStyle/>
          <a:p>
            <a:r>
              <a:rPr lang="en-GB" altLang="en-US" sz="2600" dirty="0"/>
              <a:t>Line managers (LMs) have taken increasing responsibility for the delivery of HR practices and now play a critical role in people management in most organisations </a:t>
            </a:r>
          </a:p>
          <a:p>
            <a:r>
              <a:rPr lang="en-GB" sz="2600" dirty="0"/>
              <a:t>The way LMs implement people management practices can influence employee attitudes and behaviours </a:t>
            </a:r>
          </a:p>
          <a:p>
            <a:r>
              <a:rPr lang="en-GB" sz="2600" dirty="0"/>
              <a:t>The likelihood of employee’s engaging in discretionary effort is influenced by the role of LMs (Appelbaum et al 2000 &amp; Purcell et al 2003) </a:t>
            </a:r>
          </a:p>
          <a:p>
            <a:r>
              <a:rPr lang="en-GB" sz="2600" dirty="0"/>
              <a:t>The increased focus on employee engagement means that the line management’s role is particularly influential </a:t>
            </a:r>
          </a:p>
          <a:p>
            <a:r>
              <a:rPr lang="en-GB" sz="2600" dirty="0"/>
              <a:t>The more positive the employee relationship with the LM, the more likely employees are to demonstrate higher levels of job satisfaction, commitment and loyalty  </a:t>
            </a:r>
          </a:p>
          <a:p>
            <a:endParaRPr lang="en-GB" sz="2600" dirty="0"/>
          </a:p>
          <a:p>
            <a:endParaRPr lang="en-GB" dirty="0"/>
          </a:p>
        </p:txBody>
      </p:sp>
    </p:spTree>
    <p:extLst>
      <p:ext uri="{BB962C8B-B14F-4D97-AF65-F5344CB8AC3E}">
        <p14:creationId xmlns:p14="http://schemas.microsoft.com/office/powerpoint/2010/main" val="2704641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295119"/>
            <a:ext cx="7886700" cy="5132185"/>
          </a:xfrm>
        </p:spPr>
        <p:txBody>
          <a:bodyPr>
            <a:noAutofit/>
          </a:bodyPr>
          <a:lstStyle/>
          <a:p>
            <a:pPr>
              <a:lnSpc>
                <a:spcPct val="70000"/>
              </a:lnSpc>
            </a:pPr>
            <a:r>
              <a:rPr lang="en-GB" sz="2400" dirty="0"/>
              <a:t>Lack of management skills and competency to manage people effectively </a:t>
            </a:r>
          </a:p>
          <a:p>
            <a:pPr>
              <a:lnSpc>
                <a:spcPct val="70000"/>
              </a:lnSpc>
            </a:pPr>
            <a:r>
              <a:rPr lang="en-GB" sz="2400" dirty="0"/>
              <a:t>Trend toward individualisation of employment relationship puts new burdens (opportunities?) on LMs</a:t>
            </a:r>
          </a:p>
          <a:p>
            <a:pPr>
              <a:lnSpc>
                <a:spcPct val="70000"/>
              </a:lnSpc>
            </a:pPr>
            <a:r>
              <a:rPr lang="en-GB" sz="2400" dirty="0"/>
              <a:t>LMs are increasingly expected to have a solution to everything, from absence management </a:t>
            </a:r>
            <a:r>
              <a:rPr lang="en-GB" sz="2400"/>
              <a:t>to productivity (</a:t>
            </a:r>
            <a:r>
              <a:rPr lang="en-GB" sz="2400" dirty="0"/>
              <a:t>Crail 2004)</a:t>
            </a:r>
          </a:p>
          <a:p>
            <a:pPr>
              <a:lnSpc>
                <a:spcPct val="70000"/>
              </a:lnSpc>
            </a:pPr>
            <a:r>
              <a:rPr lang="en-GB" sz="2400" dirty="0"/>
              <a:t>A great deal is now expected of LMs who are already dealing with operational responsibilities, leading to work overload and conflicting priorities; HRM can be low on their list of priorities</a:t>
            </a:r>
          </a:p>
          <a:p>
            <a:pPr>
              <a:lnSpc>
                <a:spcPct val="70000"/>
              </a:lnSpc>
            </a:pPr>
            <a:r>
              <a:rPr lang="en-GB" sz="2400" dirty="0"/>
              <a:t>Inconsistent and contradictory implementation of people practices, leading to subjective and discretionary decisions and impact of this on employee trust and engagement </a:t>
            </a:r>
          </a:p>
          <a:p>
            <a:pPr>
              <a:lnSpc>
                <a:spcPct val="70000"/>
              </a:lnSpc>
            </a:pPr>
            <a:r>
              <a:rPr lang="en-GB" sz="2400" dirty="0"/>
              <a:t>Lack of interest in HR work, believing that competence is gained from common sense, rather than training</a:t>
            </a:r>
          </a:p>
          <a:p>
            <a:endParaRPr lang="en-GB" dirty="0"/>
          </a:p>
        </p:txBody>
      </p:sp>
      <p:sp>
        <p:nvSpPr>
          <p:cNvPr id="5" name="Title 1"/>
          <p:cNvSpPr txBox="1">
            <a:spLocks/>
          </p:cNvSpPr>
          <p:nvPr/>
        </p:nvSpPr>
        <p:spPr>
          <a:xfrm>
            <a:off x="754546" y="72891"/>
            <a:ext cx="7886700" cy="1231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a:lstStyle>
          <a:p>
            <a:r>
              <a:rPr lang="en-GB" sz="4000" b="1" dirty="0"/>
              <a:t>Delivery of HRM by Line Managers (2) </a:t>
            </a:r>
          </a:p>
        </p:txBody>
      </p:sp>
    </p:spTree>
    <p:extLst>
      <p:ext uri="{BB962C8B-B14F-4D97-AF65-F5344CB8AC3E}">
        <p14:creationId xmlns:p14="http://schemas.microsoft.com/office/powerpoint/2010/main" val="2122222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Outsourcing HR Services </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246442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Outsourcing of HR Services </a:t>
            </a:r>
          </a:p>
        </p:txBody>
      </p:sp>
      <p:sp>
        <p:nvSpPr>
          <p:cNvPr id="3" name="Content Placeholder 2"/>
          <p:cNvSpPr>
            <a:spLocks noGrp="1"/>
          </p:cNvSpPr>
          <p:nvPr>
            <p:ph idx="1"/>
          </p:nvPr>
        </p:nvSpPr>
        <p:spPr/>
        <p:txBody>
          <a:bodyPr>
            <a:normAutofit/>
          </a:bodyPr>
          <a:lstStyle/>
          <a:p>
            <a:r>
              <a:rPr lang="en-GB" sz="2400" dirty="0"/>
              <a:t>According to the CIPD Executive Briefing (2005) this is the practice of transferring some of all of the HR service provision from and in-house team to one or more external providers</a:t>
            </a:r>
          </a:p>
          <a:p>
            <a:r>
              <a:rPr lang="en-GB" sz="2400" dirty="0"/>
              <a:t>Also utilised by small organisations who lack their own internal resources  </a:t>
            </a:r>
          </a:p>
          <a:p>
            <a:r>
              <a:rPr lang="en-GB" sz="2400" dirty="0"/>
              <a:t>Services may be  transferred on an anticipated long term basis or may be outsourced for the completion of a specific piece of work or project (CIPD 2005)</a:t>
            </a:r>
          </a:p>
          <a:p>
            <a:r>
              <a:rPr lang="en-GB" sz="2400" dirty="0"/>
              <a:t>A significant growth in external firms providing  HR services has been observed, for example, Capita, Accenture, Hewitt and Exalt </a:t>
            </a:r>
          </a:p>
          <a:p>
            <a:r>
              <a:rPr lang="en-GB" sz="2400" dirty="0"/>
              <a:t>Example – BBC 10 year deal with Capita</a:t>
            </a:r>
          </a:p>
        </p:txBody>
      </p:sp>
    </p:spTree>
    <p:extLst>
      <p:ext uri="{BB962C8B-B14F-4D97-AF65-F5344CB8AC3E}">
        <p14:creationId xmlns:p14="http://schemas.microsoft.com/office/powerpoint/2010/main" val="14428470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44553"/>
            <a:ext cx="7886700" cy="1231200"/>
          </a:xfrm>
        </p:spPr>
        <p:txBody>
          <a:bodyPr>
            <a:normAutofit fontScale="90000"/>
          </a:bodyPr>
          <a:lstStyle/>
          <a:p>
            <a:r>
              <a:rPr lang="en-GB" altLang="en-US" sz="4400" b="1" dirty="0"/>
              <a:t>Typical Outsources HRM Activity</a:t>
            </a:r>
            <a:br>
              <a:rPr lang="en-GB" altLang="en-US" dirty="0"/>
            </a:br>
            <a:endParaRPr lang="en-GB" dirty="0"/>
          </a:p>
        </p:txBody>
      </p:sp>
      <p:sp>
        <p:nvSpPr>
          <p:cNvPr id="3" name="Content Placeholder 2"/>
          <p:cNvSpPr>
            <a:spLocks noGrp="1"/>
          </p:cNvSpPr>
          <p:nvPr>
            <p:ph idx="1"/>
          </p:nvPr>
        </p:nvSpPr>
        <p:spPr/>
        <p:txBody>
          <a:bodyPr/>
          <a:lstStyle/>
          <a:p>
            <a:endParaRPr lang="en-GB" altLang="en-US" dirty="0"/>
          </a:p>
          <a:p>
            <a:r>
              <a:rPr lang="en-GB" altLang="en-US" dirty="0"/>
              <a:t>Payroll administration</a:t>
            </a:r>
          </a:p>
          <a:p>
            <a:r>
              <a:rPr lang="en-GB" altLang="en-US" dirty="0"/>
              <a:t>Recruitment and selection </a:t>
            </a:r>
          </a:p>
          <a:p>
            <a:r>
              <a:rPr lang="en-GB" altLang="en-US" dirty="0"/>
              <a:t>Learning and development </a:t>
            </a:r>
          </a:p>
          <a:p>
            <a:r>
              <a:rPr lang="en-GB" altLang="en-US" dirty="0"/>
              <a:t>Executive search </a:t>
            </a:r>
          </a:p>
          <a:p>
            <a:r>
              <a:rPr lang="en-GB" altLang="en-US" dirty="0"/>
              <a:t>Outplacement and redundancy counselling </a:t>
            </a:r>
          </a:p>
          <a:p>
            <a:r>
              <a:rPr lang="en-GB" altLang="en-US" dirty="0"/>
              <a:t>Occupational health services </a:t>
            </a:r>
          </a:p>
          <a:p>
            <a:r>
              <a:rPr lang="en-GB" altLang="en-US" dirty="0"/>
              <a:t>Legal services </a:t>
            </a:r>
          </a:p>
          <a:p>
            <a:r>
              <a:rPr lang="en-GB" altLang="en-US" dirty="0"/>
              <a:t>Pension administration </a:t>
            </a:r>
          </a:p>
          <a:p>
            <a:endParaRPr lang="en-GB" dirty="0"/>
          </a:p>
        </p:txBody>
      </p:sp>
    </p:spTree>
    <p:extLst>
      <p:ext uri="{BB962C8B-B14F-4D97-AF65-F5344CB8AC3E}">
        <p14:creationId xmlns:p14="http://schemas.microsoft.com/office/powerpoint/2010/main" val="13982285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Offshoring</a:t>
            </a:r>
            <a:r>
              <a:rPr lang="en-GB" dirty="0"/>
              <a:t> </a:t>
            </a:r>
          </a:p>
        </p:txBody>
      </p:sp>
      <p:sp>
        <p:nvSpPr>
          <p:cNvPr id="3" name="Content Placeholder 2"/>
          <p:cNvSpPr>
            <a:spLocks noGrp="1"/>
          </p:cNvSpPr>
          <p:nvPr>
            <p:ph idx="1"/>
          </p:nvPr>
        </p:nvSpPr>
        <p:spPr/>
        <p:txBody>
          <a:bodyPr/>
          <a:lstStyle/>
          <a:p>
            <a:r>
              <a:rPr lang="en-GB" dirty="0"/>
              <a:t>Aligned to outsourcing, although the two terms are sometimes used, incorrectly, interchangeably</a:t>
            </a:r>
          </a:p>
          <a:p>
            <a:r>
              <a:rPr lang="en-GB" dirty="0"/>
              <a:t>According to CIPD it is the moving of HR services or activities to an overseas third party or to another country as a direct or indirect employer</a:t>
            </a:r>
          </a:p>
          <a:p>
            <a:r>
              <a:rPr lang="en-GB" dirty="0"/>
              <a:t>The term ‘nearshoring’ is sometimes use in respect or services moved to another country close to or bordering the country of operations</a:t>
            </a:r>
          </a:p>
          <a:p>
            <a:r>
              <a:rPr lang="en-GB" dirty="0"/>
              <a:t>Main reasons for offshoring are usually cost considerations:</a:t>
            </a:r>
          </a:p>
          <a:p>
            <a:pPr lvl="1"/>
            <a:r>
              <a:rPr lang="en-GB" sz="2400" dirty="0"/>
              <a:t>Lower labour costs </a:t>
            </a:r>
          </a:p>
          <a:p>
            <a:pPr lvl="1"/>
            <a:r>
              <a:rPr lang="en-GB" sz="2400" dirty="0"/>
              <a:t>More favourable economic conditions </a:t>
            </a:r>
          </a:p>
          <a:p>
            <a:endParaRPr lang="en-GB" dirty="0"/>
          </a:p>
        </p:txBody>
      </p:sp>
    </p:spTree>
    <p:extLst>
      <p:ext uri="{BB962C8B-B14F-4D97-AF65-F5344CB8AC3E}">
        <p14:creationId xmlns:p14="http://schemas.microsoft.com/office/powerpoint/2010/main" val="395289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Future Development of HR Services </a:t>
            </a:r>
          </a:p>
        </p:txBody>
      </p:sp>
      <p:sp>
        <p:nvSpPr>
          <p:cNvPr id="3" name="Text Placeholder 2"/>
          <p:cNvSpPr>
            <a:spLocks noGrp="1"/>
          </p:cNvSpPr>
          <p:nvPr>
            <p:ph type="body" idx="1"/>
          </p:nvPr>
        </p:nvSpPr>
        <p:spPr/>
        <p:txBody>
          <a:bodyPr/>
          <a:lstStyle/>
          <a:p>
            <a:r>
              <a:rPr lang="en-GB" dirty="0"/>
              <a:t>Views of HR Thought Leaders </a:t>
            </a:r>
          </a:p>
        </p:txBody>
      </p:sp>
    </p:spTree>
    <p:extLst>
      <p:ext uri="{BB962C8B-B14F-4D97-AF65-F5344CB8AC3E}">
        <p14:creationId xmlns:p14="http://schemas.microsoft.com/office/powerpoint/2010/main" val="1916102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944" y="283335"/>
            <a:ext cx="7886700" cy="1025139"/>
          </a:xfrm>
        </p:spPr>
        <p:txBody>
          <a:bodyPr>
            <a:noAutofit/>
          </a:bodyPr>
          <a:lstStyle/>
          <a:p>
            <a:r>
              <a:rPr lang="en-GB" sz="4000" b="1" dirty="0"/>
              <a:t>Views of HR Thought Leaders (1)  </a:t>
            </a:r>
          </a:p>
        </p:txBody>
      </p:sp>
      <p:sp>
        <p:nvSpPr>
          <p:cNvPr id="3" name="Content Placeholder 2"/>
          <p:cNvSpPr>
            <a:spLocks noGrp="1"/>
          </p:cNvSpPr>
          <p:nvPr>
            <p:ph idx="1"/>
          </p:nvPr>
        </p:nvSpPr>
        <p:spPr>
          <a:xfrm>
            <a:off x="628650" y="1139687"/>
            <a:ext cx="7886700" cy="5446643"/>
          </a:xfrm>
        </p:spPr>
        <p:txBody>
          <a:bodyPr>
            <a:noAutofit/>
          </a:bodyPr>
          <a:lstStyle/>
          <a:p>
            <a:endParaRPr lang="en-GB" sz="2400" dirty="0"/>
          </a:p>
          <a:p>
            <a:r>
              <a:rPr lang="en-GB" sz="2400" dirty="0"/>
              <a:t>CIPD report Changing operating models acknowledged that ‘it is time for the profession to move on and focus more on effectiveness’</a:t>
            </a:r>
          </a:p>
          <a:p>
            <a:r>
              <a:rPr lang="en-GB" sz="2400" dirty="0"/>
              <a:t>‘HR needs to ensure the clear link between strategy, organisational structure and HR structure’ (Sparrow 2015) </a:t>
            </a:r>
          </a:p>
          <a:p>
            <a:r>
              <a:rPr lang="en-GB" sz="2400" dirty="0"/>
              <a:t>‘There is a need for HR to focus on “High Impact,” bringing in specialist skills to the business where they can drive most value’ (Bersin 2015)</a:t>
            </a:r>
          </a:p>
        </p:txBody>
      </p:sp>
    </p:spTree>
    <p:extLst>
      <p:ext uri="{BB962C8B-B14F-4D97-AF65-F5344CB8AC3E}">
        <p14:creationId xmlns:p14="http://schemas.microsoft.com/office/powerpoint/2010/main" val="27711519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944" y="283335"/>
            <a:ext cx="7886700" cy="1025139"/>
          </a:xfrm>
        </p:spPr>
        <p:txBody>
          <a:bodyPr>
            <a:noAutofit/>
          </a:bodyPr>
          <a:lstStyle/>
          <a:p>
            <a:r>
              <a:rPr lang="en-GB" sz="4000" b="1" dirty="0"/>
              <a:t>Views of HR Thought Leaders (2)  </a:t>
            </a:r>
          </a:p>
        </p:txBody>
      </p:sp>
      <p:sp>
        <p:nvSpPr>
          <p:cNvPr id="3" name="Content Placeholder 2"/>
          <p:cNvSpPr>
            <a:spLocks noGrp="1"/>
          </p:cNvSpPr>
          <p:nvPr>
            <p:ph idx="1"/>
          </p:nvPr>
        </p:nvSpPr>
        <p:spPr>
          <a:xfrm>
            <a:off x="628650" y="1139687"/>
            <a:ext cx="7886700" cy="5446643"/>
          </a:xfrm>
        </p:spPr>
        <p:txBody>
          <a:bodyPr>
            <a:noAutofit/>
          </a:bodyPr>
          <a:lstStyle/>
          <a:p>
            <a:endParaRPr lang="en-GB" sz="2400" dirty="0"/>
          </a:p>
          <a:p>
            <a:r>
              <a:rPr lang="en-GB" sz="2400" dirty="0"/>
              <a:t>‘There is a need for HR to be realistic about what it can deliver, based on the capacity of the function and HRBP’s’ (Holley 2015)</a:t>
            </a:r>
          </a:p>
          <a:p>
            <a:r>
              <a:rPr lang="en-GB" sz="2400" dirty="0"/>
              <a:t>CIPD’s ‘Next Generation’ research suggest that a deeper shift in mindset and focus is now required and in order to develop a deeper understanding of the business within which they operate, HR practitioners need to become:</a:t>
            </a:r>
          </a:p>
          <a:p>
            <a:pPr lvl="1"/>
            <a:r>
              <a:rPr lang="en-GB" sz="2400" dirty="0"/>
              <a:t>Business savvy</a:t>
            </a:r>
          </a:p>
          <a:p>
            <a:pPr lvl="1"/>
            <a:r>
              <a:rPr lang="en-GB" sz="2400" dirty="0"/>
              <a:t>Context savvy</a:t>
            </a:r>
          </a:p>
          <a:p>
            <a:pPr lvl="1"/>
            <a:r>
              <a:rPr lang="en-GB" sz="2400" dirty="0"/>
              <a:t>Organisation savvy </a:t>
            </a:r>
          </a:p>
        </p:txBody>
      </p:sp>
    </p:spTree>
    <p:extLst>
      <p:ext uri="{BB962C8B-B14F-4D97-AF65-F5344CB8AC3E}">
        <p14:creationId xmlns:p14="http://schemas.microsoft.com/office/powerpoint/2010/main" val="3362982754"/>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1A996E-8F35-4EE5-A18E-4DB6ABEAD384}">
  <ds:schemaRefs>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http://schemas.microsoft.com/sharepoint/v3"/>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759</TotalTime>
  <Words>1822</Words>
  <Application>Microsoft Office PowerPoint</Application>
  <PresentationFormat>On-screen Show (4:3)</PresentationFormat>
  <Paragraphs>146</Paragraphs>
  <Slides>30</Slides>
  <Notes>3</Notes>
  <HiddenSlides>0</HiddenSlides>
  <MMClips>0</MMClips>
  <ScaleCrop>false</ScaleCrop>
  <HeadingPairs>
    <vt:vector size="6" baseType="variant">
      <vt:variant>
        <vt:lpstr>Fonts Used</vt:lpstr>
      </vt:variant>
      <vt:variant>
        <vt:i4>2</vt:i4>
      </vt:variant>
      <vt:variant>
        <vt:lpstr>Theme</vt:lpstr>
      </vt:variant>
      <vt:variant>
        <vt:i4>4</vt:i4>
      </vt:variant>
      <vt:variant>
        <vt:lpstr>Slide Titles</vt:lpstr>
      </vt:variant>
      <vt:variant>
        <vt:i4>30</vt:i4>
      </vt:variant>
    </vt:vector>
  </HeadingPairs>
  <TitlesOfParts>
    <vt:vector size="36" baseType="lpstr">
      <vt:lpstr>Arial</vt:lpstr>
      <vt:lpstr>Calibri</vt:lpstr>
      <vt:lpstr>CIPD WhiteDottedPattern</vt:lpstr>
      <vt:lpstr>CIPD PurpleDottedPattern</vt:lpstr>
      <vt:lpstr>CIPD SlateDottedPattern</vt:lpstr>
      <vt:lpstr>CIPD WhitePlain</vt:lpstr>
      <vt:lpstr>HRM: People and Organisations</vt:lpstr>
      <vt:lpstr>Introduction and context (1) </vt:lpstr>
      <vt:lpstr>Introduction and context (2) </vt:lpstr>
      <vt:lpstr>HRM Service Delivery Models </vt:lpstr>
      <vt:lpstr>HRM Service Delivery models</vt:lpstr>
      <vt:lpstr>Traditional, Single HRM Teams </vt:lpstr>
      <vt:lpstr>Traditional, Single HRM team (1) </vt:lpstr>
      <vt:lpstr>Traditional, Single HRM team (2)</vt:lpstr>
      <vt:lpstr>Ulrich’s ‘Three Legged Stool’ Model</vt:lpstr>
      <vt:lpstr>Ulrich’s ‘Three Legged Stool’ Model </vt:lpstr>
      <vt:lpstr>Ulrich’s 3 Legged Stool Model – See CIPD Factsheet</vt:lpstr>
      <vt:lpstr>Ulrich's original model of HR service delivery </vt:lpstr>
      <vt:lpstr>Business Partnering Model </vt:lpstr>
      <vt:lpstr>Benefits of the HRBP role </vt:lpstr>
      <vt:lpstr>Challenges to the Ulrich model </vt:lpstr>
      <vt:lpstr>Ulrich’s Current View</vt:lpstr>
      <vt:lpstr>CIPD Viewpoint:</vt:lpstr>
      <vt:lpstr>HR Shared Services </vt:lpstr>
      <vt:lpstr>HR Shared Services (1) </vt:lpstr>
      <vt:lpstr>HR Shared Services (2)</vt:lpstr>
      <vt:lpstr>Delivery of HRM by Line Managers </vt:lpstr>
      <vt:lpstr>Delivery of HRM by Line Managers (1) </vt:lpstr>
      <vt:lpstr>PowerPoint Presentation</vt:lpstr>
      <vt:lpstr>Outsourcing HR Services </vt:lpstr>
      <vt:lpstr>Outsourcing of HR Services </vt:lpstr>
      <vt:lpstr>Typical Outsources HRM Activity </vt:lpstr>
      <vt:lpstr>Offshoring </vt:lpstr>
      <vt:lpstr>Future Development of HR Services </vt:lpstr>
      <vt:lpstr>Views of HR Thought Leaders (1)  </vt:lpstr>
      <vt:lpstr>Views of HR Thought Leaders (2)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Julie Thomas</cp:lastModifiedBy>
  <cp:revision>96</cp:revision>
  <cp:lastPrinted>2015-01-15T17:29:00Z</cp:lastPrinted>
  <dcterms:created xsi:type="dcterms:W3CDTF">2014-12-02T11:31:52Z</dcterms:created>
  <dcterms:modified xsi:type="dcterms:W3CDTF">2018-11-27T14:45:15Z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