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3" r:id="rId1"/>
  </p:sldMasterIdLst>
  <p:notesMasterIdLst>
    <p:notesMasterId r:id="rId22"/>
  </p:notesMasterIdLst>
  <p:sldIdLst>
    <p:sldId id="256" r:id="rId2"/>
    <p:sldId id="258" r:id="rId3"/>
    <p:sldId id="275" r:id="rId4"/>
    <p:sldId id="277" r:id="rId5"/>
    <p:sldId id="257" r:id="rId6"/>
    <p:sldId id="276" r:id="rId7"/>
    <p:sldId id="259" r:id="rId8"/>
    <p:sldId id="260" r:id="rId9"/>
    <p:sldId id="261" r:id="rId10"/>
    <p:sldId id="262" r:id="rId11"/>
    <p:sldId id="265" r:id="rId12"/>
    <p:sldId id="266" r:id="rId13"/>
    <p:sldId id="268" r:id="rId14"/>
    <p:sldId id="267" r:id="rId15"/>
    <p:sldId id="270" r:id="rId16"/>
    <p:sldId id="264" r:id="rId17"/>
    <p:sldId id="272" r:id="rId18"/>
    <p:sldId id="271" r:id="rId19"/>
    <p:sldId id="273" r:id="rId20"/>
    <p:sldId id="274"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544" autoAdjust="0"/>
    <p:restoredTop sz="69965" autoAdjust="0"/>
  </p:normalViewPr>
  <p:slideViewPr>
    <p:cSldViewPr snapToGrid="0">
      <p:cViewPr varScale="1">
        <p:scale>
          <a:sx n="80" d="100"/>
          <a:sy n="80" d="100"/>
        </p:scale>
        <p:origin x="1704" y="8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BB93E1-60B8-4634-9C7F-C7F520ECA640}" type="datetimeFigureOut">
              <a:rPr lang="en-GB" smtClean="0"/>
              <a:t>22/11/2019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C2ADE6-3896-4E4D-AD25-C40D0217619A}" type="slidenum">
              <a:rPr lang="en-GB" smtClean="0"/>
              <a:t>‹#›</a:t>
            </a:fld>
            <a:endParaRPr lang="en-GB"/>
          </a:p>
        </p:txBody>
      </p:sp>
    </p:spTree>
    <p:extLst>
      <p:ext uri="{BB962C8B-B14F-4D97-AF65-F5344CB8AC3E}">
        <p14:creationId xmlns:p14="http://schemas.microsoft.com/office/powerpoint/2010/main" val="3107398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en.wikipedia.org/wiki/Topophilia#cite_note-1"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en.wikipedia.org/wiki/Cultural_identity"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en.wikipedia.org/wiki/Topophilia#cite_note-1"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en.wikipedia.org/wiki/Cultural_identity"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the connection between the person</a:t>
            </a:r>
            <a:r>
              <a:rPr lang="en-GB" baseline="0" dirty="0"/>
              <a:t> and the natural environment – you take something from the place but you also have to give something back to it.</a:t>
            </a:r>
          </a:p>
        </p:txBody>
      </p:sp>
      <p:sp>
        <p:nvSpPr>
          <p:cNvPr id="4" name="Slide Number Placeholder 3"/>
          <p:cNvSpPr>
            <a:spLocks noGrp="1"/>
          </p:cNvSpPr>
          <p:nvPr>
            <p:ph type="sldNum" sz="quarter" idx="10"/>
          </p:nvPr>
        </p:nvSpPr>
        <p:spPr/>
        <p:txBody>
          <a:bodyPr/>
          <a:lstStyle/>
          <a:p>
            <a:fld id="{7FC2ADE6-3896-4E4D-AD25-C40D0217619A}" type="slidenum">
              <a:rPr lang="en-GB" smtClean="0"/>
              <a:t>2</a:t>
            </a:fld>
            <a:endParaRPr lang="en-GB"/>
          </a:p>
        </p:txBody>
      </p:sp>
    </p:spTree>
    <p:extLst>
      <p:ext uri="{BB962C8B-B14F-4D97-AF65-F5344CB8AC3E}">
        <p14:creationId xmlns:p14="http://schemas.microsoft.com/office/powerpoint/2010/main" val="24549689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In teaching practice there is a model of how students engage with their learning.</a:t>
            </a:r>
          </a:p>
          <a:p>
            <a:r>
              <a:rPr lang="en-GB" baseline="0" dirty="0"/>
              <a:t>Higgins proposed the Learning Process</a:t>
            </a:r>
          </a:p>
          <a:p>
            <a:r>
              <a:rPr lang="en-GB" dirty="0"/>
              <a:t>There is a relationship between the people involved, the activities undertaken and the place where the learning happens require thought and consideration to maximise the learning opportunities and to meet the needs and aspirations of learners.</a:t>
            </a:r>
          </a:p>
          <a:p>
            <a:r>
              <a:rPr lang="en-GB" dirty="0"/>
              <a:t>We are concentrating on </a:t>
            </a:r>
            <a:r>
              <a:rPr lang="en-GB" b="1" dirty="0"/>
              <a:t>Place</a:t>
            </a:r>
            <a:r>
              <a:rPr lang="en-GB" dirty="0"/>
              <a:t> in this lecture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place in which </a:t>
            </a:r>
            <a:r>
              <a:rPr lang="en-GB" sz="1200" b="1" kern="1200" dirty="0">
                <a:solidFill>
                  <a:schemeClr val="tx1"/>
                </a:solidFill>
                <a:effectLst/>
                <a:latin typeface="+mn-lt"/>
                <a:ea typeface="+mn-ea"/>
                <a:cs typeface="+mn-cs"/>
              </a:rPr>
              <a:t>people</a:t>
            </a:r>
            <a:r>
              <a:rPr lang="en-GB" sz="1200" kern="1200" dirty="0">
                <a:solidFill>
                  <a:schemeClr val="tx1"/>
                </a:solidFill>
                <a:effectLst/>
                <a:latin typeface="+mn-lt"/>
                <a:ea typeface="+mn-ea"/>
                <a:cs typeface="+mn-cs"/>
              </a:rPr>
              <a:t> learn also helps them to </a:t>
            </a:r>
            <a:r>
              <a:rPr lang="en-GB" sz="1200" b="1" kern="1200" dirty="0">
                <a:solidFill>
                  <a:schemeClr val="tx1"/>
                </a:solidFill>
                <a:effectLst/>
                <a:latin typeface="+mn-lt"/>
                <a:ea typeface="+mn-ea"/>
                <a:cs typeface="+mn-cs"/>
              </a:rPr>
              <a:t>make connections between their experiences and the world around them in a meaningful context</a:t>
            </a:r>
            <a:r>
              <a:rPr lang="en-GB" sz="1200" kern="1200" dirty="0">
                <a:solidFill>
                  <a:schemeClr val="tx1"/>
                </a:solidFill>
                <a:effectLst/>
                <a:latin typeface="+mn-lt"/>
                <a:ea typeface="+mn-ea"/>
                <a:cs typeface="+mn-cs"/>
              </a:rPr>
              <a:t>. Outdoor places provide a diversity of resources and spaces that is hard to replicate in an indoor environment.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time is a consideration as the seasons, life cycles and the passing of years create an </a:t>
            </a:r>
            <a:r>
              <a:rPr lang="en-GB" sz="1200" kern="1200" dirty="0" err="1">
                <a:solidFill>
                  <a:schemeClr val="tx1"/>
                </a:solidFill>
                <a:effectLst/>
                <a:latin typeface="+mn-lt"/>
                <a:ea typeface="+mn-ea"/>
                <a:cs typeface="+mn-cs"/>
              </a:rPr>
              <a:t>everchanging</a:t>
            </a:r>
            <a:r>
              <a:rPr lang="en-GB" sz="1200" kern="1200" dirty="0">
                <a:solidFill>
                  <a:schemeClr val="tx1"/>
                </a:solidFill>
                <a:effectLst/>
                <a:latin typeface="+mn-lt"/>
                <a:ea typeface="+mn-ea"/>
                <a:cs typeface="+mn-cs"/>
              </a:rPr>
              <a:t> environment. a 5-year-old child is likely to have a very different experience when going for a walk in their local area from that of a 15-year-old. </a:t>
            </a:r>
          </a:p>
          <a:p>
            <a:endParaRPr lang="en-GB" dirty="0"/>
          </a:p>
          <a:p>
            <a:endParaRPr lang="en-GB" dirty="0"/>
          </a:p>
          <a:p>
            <a:r>
              <a:rPr lang="en-GB" dirty="0"/>
              <a:t>Higgins, P (1995), Outdoor education provision at Moray House Institute of Education, Scottish Journal of Physical Education, 23(3), 4–11. See also </a:t>
            </a:r>
            <a:r>
              <a:rPr lang="en-GB" dirty="0" err="1"/>
              <a:t>Beames</a:t>
            </a:r>
            <a:r>
              <a:rPr lang="en-GB" dirty="0"/>
              <a:t>, S, Higgins, P, and Nicol, R (2011), Learning Outside the Classroom: Theory and guidelines for practice, New York: Routledge.</a:t>
            </a:r>
          </a:p>
          <a:p>
            <a:endParaRPr lang="en-GB" dirty="0"/>
          </a:p>
        </p:txBody>
      </p:sp>
      <p:sp>
        <p:nvSpPr>
          <p:cNvPr id="4" name="Slide Number Placeholder 3"/>
          <p:cNvSpPr>
            <a:spLocks noGrp="1"/>
          </p:cNvSpPr>
          <p:nvPr>
            <p:ph type="sldNum" sz="quarter" idx="10"/>
          </p:nvPr>
        </p:nvSpPr>
        <p:spPr/>
        <p:txBody>
          <a:bodyPr/>
          <a:lstStyle/>
          <a:p>
            <a:fld id="{7FC2ADE6-3896-4E4D-AD25-C40D0217619A}" type="slidenum">
              <a:rPr lang="en-GB" smtClean="0"/>
              <a:t>3</a:t>
            </a:fld>
            <a:endParaRPr lang="en-GB"/>
          </a:p>
        </p:txBody>
      </p:sp>
    </p:spTree>
    <p:extLst>
      <p:ext uri="{BB962C8B-B14F-4D97-AF65-F5344CB8AC3E}">
        <p14:creationId xmlns:p14="http://schemas.microsoft.com/office/powerpoint/2010/main" val="39607098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a:t>
            </a:r>
            <a:r>
              <a:rPr lang="en-GB" baseline="0" dirty="0"/>
              <a:t> is an example of how places become very individual and personal over time – we form the places and this gives us a sense of belonging and familiarity</a:t>
            </a:r>
            <a:endParaRPr lang="en-GB" dirty="0"/>
          </a:p>
        </p:txBody>
      </p:sp>
      <p:sp>
        <p:nvSpPr>
          <p:cNvPr id="4" name="Slide Number Placeholder 3"/>
          <p:cNvSpPr>
            <a:spLocks noGrp="1"/>
          </p:cNvSpPr>
          <p:nvPr>
            <p:ph type="sldNum" sz="quarter" idx="10"/>
          </p:nvPr>
        </p:nvSpPr>
        <p:spPr/>
        <p:txBody>
          <a:bodyPr/>
          <a:lstStyle/>
          <a:p>
            <a:fld id="{7FC2ADE6-3896-4E4D-AD25-C40D0217619A}" type="slidenum">
              <a:rPr lang="en-GB" smtClean="0"/>
              <a:t>4</a:t>
            </a:fld>
            <a:endParaRPr lang="en-GB"/>
          </a:p>
        </p:txBody>
      </p:sp>
    </p:spTree>
    <p:extLst>
      <p:ext uri="{BB962C8B-B14F-4D97-AF65-F5344CB8AC3E}">
        <p14:creationId xmlns:p14="http://schemas.microsoft.com/office/powerpoint/2010/main" val="30500177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A place can be a location – a space real or even virtual space</a:t>
            </a:r>
          </a:p>
          <a:p>
            <a:pPr marL="0" indent="0">
              <a:buNone/>
            </a:pPr>
            <a:r>
              <a:rPr lang="en-GB" dirty="0"/>
              <a:t>A location has a reference point , it exists in space and time.</a:t>
            </a:r>
          </a:p>
          <a:p>
            <a:pPr marL="0" indent="0">
              <a:buNone/>
            </a:pPr>
            <a:r>
              <a:rPr lang="en-GB" dirty="0"/>
              <a:t>So we get into the crux of the problem with place.</a:t>
            </a:r>
          </a:p>
          <a:p>
            <a:pPr marL="0" indent="0">
              <a:buNone/>
            </a:pPr>
            <a:r>
              <a:rPr lang="en-GB" dirty="0"/>
              <a:t>It is not the</a:t>
            </a:r>
            <a:r>
              <a:rPr lang="en-GB" baseline="0" dirty="0"/>
              <a:t> same thing to everyone yet it is important. Why?  For a whole set of cognitive, behavioural and emotional reasons.</a:t>
            </a:r>
          </a:p>
          <a:p>
            <a:pPr marL="0" indent="0">
              <a:buNone/>
            </a:pPr>
            <a:endParaRPr lang="en-GB" dirty="0"/>
          </a:p>
          <a:p>
            <a:pPr marL="0" indent="0">
              <a:buNone/>
            </a:pPr>
            <a:r>
              <a:rPr lang="en-GB" dirty="0"/>
              <a:t>Think of a place you visited, recently.  Bet you checked it out on google earth beforehand?</a:t>
            </a:r>
          </a:p>
          <a:p>
            <a:pPr marL="0" indent="0">
              <a:buNone/>
            </a:pPr>
            <a:r>
              <a:rPr lang="en-GB" dirty="0"/>
              <a:t>Bet you knew the roads,</a:t>
            </a:r>
            <a:r>
              <a:rPr lang="en-GB" baseline="0" dirty="0"/>
              <a:t> layout and general landmarks and features.  So did the place match exactly what you expected?  Not quite, you might have bumped into an old friend, had a conversation with another tourist that made you laugh, heard a piece of music etc.  So something happens usually as a result if human interference , so the place takes on a new representation.</a:t>
            </a:r>
            <a:endParaRPr lang="en-GB" dirty="0"/>
          </a:p>
          <a:p>
            <a:r>
              <a:rPr lang="en-GB" dirty="0"/>
              <a:t>Why is sense of place important?</a:t>
            </a:r>
          </a:p>
          <a:p>
            <a:r>
              <a:rPr lang="en-GB" dirty="0"/>
              <a:t>Think about an adventure place and explain how it is infused with culture from humans intervention</a:t>
            </a:r>
          </a:p>
          <a:p>
            <a:endParaRPr lang="en-GB" dirty="0"/>
          </a:p>
        </p:txBody>
      </p:sp>
      <p:sp>
        <p:nvSpPr>
          <p:cNvPr id="4" name="Slide Number Placeholder 3"/>
          <p:cNvSpPr>
            <a:spLocks noGrp="1"/>
          </p:cNvSpPr>
          <p:nvPr>
            <p:ph type="sldNum" sz="quarter" idx="10"/>
          </p:nvPr>
        </p:nvSpPr>
        <p:spPr/>
        <p:txBody>
          <a:bodyPr/>
          <a:lstStyle/>
          <a:p>
            <a:fld id="{7FC2ADE6-3896-4E4D-AD25-C40D0217619A}" type="slidenum">
              <a:rPr lang="en-GB" smtClean="0"/>
              <a:t>5</a:t>
            </a:fld>
            <a:endParaRPr lang="en-GB"/>
          </a:p>
        </p:txBody>
      </p:sp>
    </p:spTree>
    <p:extLst>
      <p:ext uri="{BB962C8B-B14F-4D97-AF65-F5344CB8AC3E}">
        <p14:creationId xmlns:p14="http://schemas.microsoft.com/office/powerpoint/2010/main" val="29977401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one can explain</a:t>
            </a:r>
            <a:r>
              <a:rPr lang="en-GB" baseline="0" dirty="0"/>
              <a:t> nature, a place, better than poets.</a:t>
            </a:r>
          </a:p>
          <a:p>
            <a:r>
              <a:rPr lang="en-GB" baseline="0" dirty="0"/>
              <a:t>People from all over visit this part of Ireland because they want to feel what the poet captures.</a:t>
            </a:r>
          </a:p>
          <a:p>
            <a:endParaRPr lang="en-GB" baseline="0" dirty="0"/>
          </a:p>
          <a:p>
            <a:r>
              <a:rPr lang="en-GB" dirty="0"/>
              <a:t>Nature poem </a:t>
            </a:r>
          </a:p>
          <a:p>
            <a:r>
              <a:rPr lang="en-GB" dirty="0"/>
              <a:t>A spiritual Journey</a:t>
            </a:r>
          </a:p>
          <a:p>
            <a:r>
              <a:rPr lang="en-GB" dirty="0"/>
              <a:t>Atmospheric – beauty, truth</a:t>
            </a:r>
            <a:r>
              <a:rPr lang="en-GB" baseline="0" dirty="0"/>
              <a:t> and purity</a:t>
            </a:r>
            <a:endParaRPr lang="en-GB" dirty="0"/>
          </a:p>
          <a:p>
            <a:r>
              <a:rPr lang="en-GB" dirty="0"/>
              <a:t>Enter a realm outside of time</a:t>
            </a:r>
          </a:p>
        </p:txBody>
      </p:sp>
      <p:sp>
        <p:nvSpPr>
          <p:cNvPr id="4" name="Slide Number Placeholder 3"/>
          <p:cNvSpPr>
            <a:spLocks noGrp="1"/>
          </p:cNvSpPr>
          <p:nvPr>
            <p:ph type="sldNum" sz="quarter" idx="10"/>
          </p:nvPr>
        </p:nvSpPr>
        <p:spPr/>
        <p:txBody>
          <a:bodyPr/>
          <a:lstStyle/>
          <a:p>
            <a:fld id="{7FC2ADE6-3896-4E4D-AD25-C40D0217619A}" type="slidenum">
              <a:rPr lang="en-GB" smtClean="0"/>
              <a:t>6</a:t>
            </a:fld>
            <a:endParaRPr lang="en-GB"/>
          </a:p>
        </p:txBody>
      </p:sp>
    </p:spTree>
    <p:extLst>
      <p:ext uri="{BB962C8B-B14F-4D97-AF65-F5344CB8AC3E}">
        <p14:creationId xmlns:p14="http://schemas.microsoft.com/office/powerpoint/2010/main" val="35460862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Stonehenge,</a:t>
            </a:r>
            <a:r>
              <a:rPr lang="en-GB" b="1" baseline="0" dirty="0"/>
              <a:t> one of the most famous places in Britain, is believed to go back to 3000 BC to 2000 BC. Places and the creation of thereof have always been important to humankind.</a:t>
            </a:r>
            <a:endParaRPr lang="en-GB" b="1" dirty="0"/>
          </a:p>
          <a:p>
            <a:endParaRPr lang="en-GB" b="1" dirty="0"/>
          </a:p>
          <a:p>
            <a:r>
              <a:rPr lang="en-GB" b="1" dirty="0"/>
              <a:t>What</a:t>
            </a:r>
            <a:r>
              <a:rPr lang="en-GB" b="1" baseline="0" dirty="0"/>
              <a:t> is it that people have been drawn to this particular site?</a:t>
            </a:r>
          </a:p>
          <a:p>
            <a:endParaRPr lang="en-GB" b="1" dirty="0"/>
          </a:p>
          <a:p>
            <a:r>
              <a:rPr lang="en-GB" b="1" dirty="0" err="1"/>
              <a:t>Topophilia</a:t>
            </a:r>
            <a:r>
              <a:rPr lang="en-GB" dirty="0"/>
              <a:t> (From Greek </a:t>
            </a:r>
            <a:r>
              <a:rPr lang="en-GB" i="1" dirty="0" err="1"/>
              <a:t>topos</a:t>
            </a:r>
            <a:r>
              <a:rPr lang="en-GB" dirty="0"/>
              <a:t> "place" and </a:t>
            </a:r>
            <a:r>
              <a:rPr lang="en-GB" i="1" dirty="0"/>
              <a:t>-</a:t>
            </a:r>
            <a:r>
              <a:rPr lang="en-GB" i="1" dirty="0" err="1"/>
              <a:t>philia</a:t>
            </a:r>
            <a:r>
              <a:rPr lang="en-GB" dirty="0"/>
              <a:t>, "love of"</a:t>
            </a:r>
            <a:r>
              <a:rPr lang="en-GB" baseline="30000" dirty="0">
                <a:hlinkClick r:id="rId3"/>
              </a:rPr>
              <a:t>[1]</a:t>
            </a:r>
            <a:r>
              <a:rPr lang="en-GB" dirty="0"/>
              <a:t>) is a strong sense of place, which often becomes mixed with the sense of </a:t>
            </a:r>
            <a:r>
              <a:rPr lang="en-GB" dirty="0">
                <a:hlinkClick r:id="rId4" tooltip="Cultural identity"/>
              </a:rPr>
              <a:t>cultural identity</a:t>
            </a:r>
            <a:r>
              <a:rPr lang="en-GB" dirty="0"/>
              <a:t> among certain people and a love of certain aspects of such a place. </a:t>
            </a:r>
          </a:p>
        </p:txBody>
      </p:sp>
      <p:sp>
        <p:nvSpPr>
          <p:cNvPr id="4" name="Slide Number Placeholder 3"/>
          <p:cNvSpPr>
            <a:spLocks noGrp="1"/>
          </p:cNvSpPr>
          <p:nvPr>
            <p:ph type="sldNum" sz="quarter" idx="10"/>
          </p:nvPr>
        </p:nvSpPr>
        <p:spPr/>
        <p:txBody>
          <a:bodyPr/>
          <a:lstStyle/>
          <a:p>
            <a:fld id="{7FC2ADE6-3896-4E4D-AD25-C40D0217619A}" type="slidenum">
              <a:rPr lang="en-GB" smtClean="0"/>
              <a:t>7</a:t>
            </a:fld>
            <a:endParaRPr lang="en-GB"/>
          </a:p>
        </p:txBody>
      </p:sp>
    </p:spTree>
    <p:extLst>
      <p:ext uri="{BB962C8B-B14F-4D97-AF65-F5344CB8AC3E}">
        <p14:creationId xmlns:p14="http://schemas.microsoft.com/office/powerpoint/2010/main" val="8094580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Place attachment is more than an </a:t>
            </a:r>
            <a:r>
              <a:rPr lang="en-GB" sz="1200" dirty="0">
                <a:solidFill>
                  <a:srgbClr val="0070C0"/>
                </a:solidFill>
              </a:rPr>
              <a:t>emotional</a:t>
            </a:r>
            <a:r>
              <a:rPr lang="en-GB" sz="1200" dirty="0"/>
              <a:t> and </a:t>
            </a:r>
            <a:r>
              <a:rPr lang="en-GB" sz="1200" dirty="0">
                <a:solidFill>
                  <a:srgbClr val="0070C0"/>
                </a:solidFill>
              </a:rPr>
              <a:t>cognitive</a:t>
            </a:r>
            <a:r>
              <a:rPr lang="en-GB" sz="1200" dirty="0"/>
              <a:t> experience, and includes </a:t>
            </a:r>
            <a:r>
              <a:rPr lang="en-GB" sz="1200" dirty="0">
                <a:solidFill>
                  <a:srgbClr val="0070C0"/>
                </a:solidFill>
              </a:rPr>
              <a:t>cultural beliefs </a:t>
            </a:r>
            <a:r>
              <a:rPr lang="en-GB" sz="1200" dirty="0"/>
              <a:t>and </a:t>
            </a:r>
            <a:r>
              <a:rPr lang="en-GB" sz="1200" dirty="0">
                <a:solidFill>
                  <a:srgbClr val="0070C0"/>
                </a:solidFill>
              </a:rPr>
              <a:t>practices</a:t>
            </a:r>
            <a:r>
              <a:rPr lang="en-GB" sz="1200" dirty="0"/>
              <a:t> that link people to place.”</a:t>
            </a:r>
          </a:p>
          <a:p>
            <a:r>
              <a:rPr lang="en-GB" sz="1200" dirty="0"/>
              <a:t>		</a:t>
            </a:r>
          </a:p>
          <a:p>
            <a:r>
              <a:rPr lang="en-GB" dirty="0"/>
              <a:t>The relationship can be based</a:t>
            </a:r>
            <a:r>
              <a:rPr lang="en-GB" baseline="0" dirty="0"/>
              <a:t> on cultural beliefs, practices, customs etc.</a:t>
            </a:r>
            <a:endParaRPr lang="en-GB" dirty="0"/>
          </a:p>
          <a:p>
            <a:endParaRPr lang="en-GB" dirty="0"/>
          </a:p>
          <a:p>
            <a:r>
              <a:rPr lang="en-GB" dirty="0"/>
              <a:t>Recurring events (preconceptions</a:t>
            </a:r>
            <a:r>
              <a:rPr lang="en-GB" baseline="0" dirty="0"/>
              <a:t> individuals have)</a:t>
            </a:r>
          </a:p>
          <a:p>
            <a:endParaRPr lang="en-GB" dirty="0"/>
          </a:p>
          <a:p>
            <a:pPr marL="0" indent="0">
              <a:buNone/>
            </a:pPr>
            <a:r>
              <a:rPr lang="en-GB" sz="1200" dirty="0"/>
              <a:t>John Brinckerhoff Jackson (1994): </a:t>
            </a:r>
          </a:p>
          <a:p>
            <a:pPr marL="0" indent="0">
              <a:buNone/>
            </a:pPr>
            <a:r>
              <a:rPr lang="en-GB" sz="1200" dirty="0"/>
              <a:t>“A sense of place is reinforced by what might be called a </a:t>
            </a:r>
            <a:r>
              <a:rPr lang="en-GB" sz="1200" dirty="0">
                <a:solidFill>
                  <a:srgbClr val="0070C0"/>
                </a:solidFill>
              </a:rPr>
              <a:t>sense of recurring events</a:t>
            </a:r>
            <a:r>
              <a:rPr lang="en-GB" sz="1200" dirty="0"/>
              <a:t>.”  </a:t>
            </a:r>
          </a:p>
          <a:p>
            <a:pPr marL="0" indent="0">
              <a:buNone/>
            </a:pPr>
            <a:endParaRPr lang="en-GB" sz="1200" dirty="0"/>
          </a:p>
          <a:p>
            <a:pPr marL="0" indent="0">
              <a:buNone/>
            </a:pPr>
            <a:r>
              <a:rPr lang="en-GB" sz="1200" dirty="0"/>
              <a:t>Association here with time in that Humans create a sense of place in the </a:t>
            </a:r>
            <a:r>
              <a:rPr lang="en-GB" sz="1200" dirty="0">
                <a:solidFill>
                  <a:srgbClr val="0070C0"/>
                </a:solidFill>
              </a:rPr>
              <a:t>course of time </a:t>
            </a:r>
            <a:r>
              <a:rPr lang="en-GB" sz="1200" dirty="0"/>
              <a:t>(known habits, customs).</a:t>
            </a:r>
          </a:p>
          <a:p>
            <a:r>
              <a:rPr lang="en-GB" dirty="0"/>
              <a:t>It </a:t>
            </a:r>
            <a:r>
              <a:rPr lang="en-GB" dirty="0" err="1"/>
              <a:t>it</a:t>
            </a:r>
            <a:r>
              <a:rPr lang="en-GB" dirty="0"/>
              <a:t> experiences</a:t>
            </a:r>
            <a:r>
              <a:rPr lang="en-GB" baseline="0" dirty="0"/>
              <a:t> that shape the importance of a place.</a:t>
            </a:r>
            <a:endParaRPr lang="en-GB" dirty="0"/>
          </a:p>
        </p:txBody>
      </p:sp>
      <p:sp>
        <p:nvSpPr>
          <p:cNvPr id="4" name="Slide Number Placeholder 3"/>
          <p:cNvSpPr>
            <a:spLocks noGrp="1"/>
          </p:cNvSpPr>
          <p:nvPr>
            <p:ph type="sldNum" sz="quarter" idx="10"/>
          </p:nvPr>
        </p:nvSpPr>
        <p:spPr/>
        <p:txBody>
          <a:bodyPr/>
          <a:lstStyle/>
          <a:p>
            <a:fld id="{7FC2ADE6-3896-4E4D-AD25-C40D0217619A}" type="slidenum">
              <a:rPr lang="en-GB" smtClean="0"/>
              <a:t>8</a:t>
            </a:fld>
            <a:endParaRPr lang="en-GB"/>
          </a:p>
        </p:txBody>
      </p:sp>
    </p:spTree>
    <p:extLst>
      <p:ext uri="{BB962C8B-B14F-4D97-AF65-F5344CB8AC3E}">
        <p14:creationId xmlns:p14="http://schemas.microsoft.com/office/powerpoint/2010/main" val="7062198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Insidedness</a:t>
            </a:r>
            <a:r>
              <a:rPr lang="en-GB" baseline="0" dirty="0"/>
              <a:t> </a:t>
            </a:r>
            <a:r>
              <a:rPr lang="en-GB" dirty="0"/>
              <a:t>Environmental Psychology</a:t>
            </a:r>
          </a:p>
          <a:p>
            <a:r>
              <a:rPr lang="en-GB" dirty="0"/>
              <a:t>How they fell inside – </a:t>
            </a:r>
            <a:r>
              <a:rPr lang="en-GB" dirty="0" err="1"/>
              <a:t>dont</a:t>
            </a:r>
            <a:r>
              <a:rPr lang="en-GB" dirty="0"/>
              <a:t> take them into a cave</a:t>
            </a:r>
          </a:p>
          <a:p>
            <a:endParaRPr lang="en-GB" dirty="0"/>
          </a:p>
          <a:p>
            <a:r>
              <a:rPr lang="en-GB" sz="1200" dirty="0"/>
              <a:t>“Sense of Place: the </a:t>
            </a:r>
            <a:r>
              <a:rPr lang="en-GB" sz="1200" dirty="0">
                <a:solidFill>
                  <a:srgbClr val="0070C0"/>
                </a:solidFill>
              </a:rPr>
              <a:t>particular experience </a:t>
            </a:r>
            <a:r>
              <a:rPr lang="en-GB" sz="1200" dirty="0"/>
              <a:t>of a person in a 	particular setting (feeling stimulated, excited, joyous...”) </a:t>
            </a:r>
          </a:p>
          <a:p>
            <a:endParaRPr lang="en-GB" sz="1200" dirty="0"/>
          </a:p>
          <a:p>
            <a:r>
              <a:rPr lang="en-GB" sz="1200" dirty="0"/>
              <a:t>“Spirit of Place: the combination of characteristics that gives some locations a </a:t>
            </a:r>
            <a:r>
              <a:rPr lang="en-GB" sz="1200" dirty="0">
                <a:solidFill>
                  <a:srgbClr val="0070C0"/>
                </a:solidFill>
              </a:rPr>
              <a:t>special ‘feel</a:t>
            </a:r>
            <a:r>
              <a:rPr lang="en-GB" sz="1200" dirty="0"/>
              <a:t>’ or personality (such as a spirit of mystery or of identity with a person or group).” </a:t>
            </a:r>
          </a:p>
          <a:p>
            <a:endParaRPr lang="en-GB" sz="1200" dirty="0"/>
          </a:p>
          <a:p>
            <a:r>
              <a:rPr lang="en-GB" sz="1200" dirty="0"/>
              <a:t>“Setting: a </a:t>
            </a:r>
            <a:r>
              <a:rPr lang="en-GB" sz="1200" dirty="0">
                <a:solidFill>
                  <a:srgbClr val="0070C0"/>
                </a:solidFill>
              </a:rPr>
              <a:t>person’s immediate surroundings</a:t>
            </a:r>
            <a:r>
              <a:rPr lang="en-GB" sz="1200" dirty="0"/>
              <a:t>, including both physical and social elements.”                                       (Fritz Steele, 1981)</a:t>
            </a:r>
            <a:endParaRPr lang="en-GB" sz="1200" dirty="0">
              <a:solidFill>
                <a:schemeClr val="bg1"/>
              </a:solidFill>
            </a:endParaRPr>
          </a:p>
          <a:p>
            <a:endParaRPr lang="en-GB" dirty="0"/>
          </a:p>
          <a:p>
            <a:r>
              <a:rPr lang="en-GB" dirty="0"/>
              <a:t>Home versus away match</a:t>
            </a:r>
          </a:p>
        </p:txBody>
      </p:sp>
      <p:sp>
        <p:nvSpPr>
          <p:cNvPr id="4" name="Slide Number Placeholder 3"/>
          <p:cNvSpPr>
            <a:spLocks noGrp="1"/>
          </p:cNvSpPr>
          <p:nvPr>
            <p:ph type="sldNum" sz="quarter" idx="10"/>
          </p:nvPr>
        </p:nvSpPr>
        <p:spPr/>
        <p:txBody>
          <a:bodyPr/>
          <a:lstStyle/>
          <a:p>
            <a:fld id="{7FC2ADE6-3896-4E4D-AD25-C40D0217619A}" type="slidenum">
              <a:rPr lang="en-GB" smtClean="0"/>
              <a:t>9</a:t>
            </a:fld>
            <a:endParaRPr lang="en-GB"/>
          </a:p>
        </p:txBody>
      </p:sp>
    </p:spTree>
    <p:extLst>
      <p:ext uri="{BB962C8B-B14F-4D97-AF65-F5344CB8AC3E}">
        <p14:creationId xmlns:p14="http://schemas.microsoft.com/office/powerpoint/2010/main" val="10386082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err="1"/>
              <a:t>Topophilia</a:t>
            </a:r>
            <a:r>
              <a:rPr lang="en-GB" dirty="0"/>
              <a:t> (From Greek </a:t>
            </a:r>
            <a:r>
              <a:rPr lang="en-GB" i="1" dirty="0" err="1"/>
              <a:t>topos</a:t>
            </a:r>
            <a:r>
              <a:rPr lang="en-GB" dirty="0"/>
              <a:t> "place" and </a:t>
            </a:r>
            <a:r>
              <a:rPr lang="en-GB" i="1" dirty="0"/>
              <a:t>-philia</a:t>
            </a:r>
            <a:r>
              <a:rPr lang="en-GB" dirty="0"/>
              <a:t>, "love of"</a:t>
            </a:r>
            <a:r>
              <a:rPr lang="en-GB" baseline="30000" dirty="0">
                <a:hlinkClick r:id="rId3"/>
              </a:rPr>
              <a:t>[1]</a:t>
            </a:r>
            <a:r>
              <a:rPr lang="en-GB" dirty="0"/>
              <a:t>) is a strong sense of place, which often becomes mixed with the sense of </a:t>
            </a:r>
            <a:r>
              <a:rPr lang="en-GB" dirty="0">
                <a:hlinkClick r:id="rId4" tooltip="Cultural identity"/>
              </a:rPr>
              <a:t>cultural identity</a:t>
            </a:r>
            <a:r>
              <a:rPr lang="en-GB" dirty="0"/>
              <a:t> among certain people and a love of certain aspects of such a place.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Banxty</a:t>
            </a:r>
            <a:r>
              <a:rPr lang="en-GB" baseline="0" dirty="0"/>
              <a:t> – snowflake on garage door in </a:t>
            </a:r>
            <a:r>
              <a:rPr lang="en-GB" baseline="0" dirty="0" err="1"/>
              <a:t>Portalbot</a:t>
            </a:r>
            <a:r>
              <a:rPr lang="en-GB" baseline="0" dirty="0"/>
              <a:t>, gives the art a special meaning</a:t>
            </a:r>
            <a:endParaRPr lang="en-GB" dirty="0"/>
          </a:p>
          <a:p>
            <a:endParaRPr lang="en-GB" dirty="0"/>
          </a:p>
        </p:txBody>
      </p:sp>
      <p:sp>
        <p:nvSpPr>
          <p:cNvPr id="4" name="Slide Number Placeholder 3"/>
          <p:cNvSpPr>
            <a:spLocks noGrp="1"/>
          </p:cNvSpPr>
          <p:nvPr>
            <p:ph type="sldNum" sz="quarter" idx="10"/>
          </p:nvPr>
        </p:nvSpPr>
        <p:spPr/>
        <p:txBody>
          <a:bodyPr/>
          <a:lstStyle/>
          <a:p>
            <a:fld id="{7FC2ADE6-3896-4E4D-AD25-C40D0217619A}" type="slidenum">
              <a:rPr lang="en-GB" smtClean="0"/>
              <a:t>10</a:t>
            </a:fld>
            <a:endParaRPr lang="en-GB"/>
          </a:p>
        </p:txBody>
      </p:sp>
    </p:spTree>
    <p:extLst>
      <p:ext uri="{BB962C8B-B14F-4D97-AF65-F5344CB8AC3E}">
        <p14:creationId xmlns:p14="http://schemas.microsoft.com/office/powerpoint/2010/main" val="7254263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you interact with the Place is community Sentiment</a:t>
            </a:r>
            <a:r>
              <a:rPr lang="en-GB" baseline="0" dirty="0"/>
              <a:t> </a:t>
            </a:r>
          </a:p>
          <a:p>
            <a:r>
              <a:rPr lang="en-GB" baseline="0" dirty="0"/>
              <a:t>The value of the place increases because of the way you interpret and interact with it.</a:t>
            </a:r>
          </a:p>
          <a:p>
            <a:r>
              <a:rPr lang="en-GB" baseline="0" dirty="0"/>
              <a:t>Sentiment is the person’s attachment to the place </a:t>
            </a:r>
          </a:p>
          <a:p>
            <a:endParaRPr lang="en-GB" baseline="0" dirty="0"/>
          </a:p>
          <a:p>
            <a:pPr marL="0" indent="0">
              <a:buNone/>
            </a:pPr>
            <a:r>
              <a:rPr lang="en-GB" sz="1200" dirty="0"/>
              <a:t>So sense of place can be considered to be </a:t>
            </a:r>
            <a:r>
              <a:rPr lang="en-GB" sz="1200" dirty="0">
                <a:solidFill>
                  <a:srgbClr val="0070C0"/>
                </a:solidFill>
              </a:rPr>
              <a:t>dual in nature</a:t>
            </a:r>
            <a:r>
              <a:rPr lang="en-GB" sz="1200" dirty="0"/>
              <a:t>, involving both an </a:t>
            </a:r>
            <a:r>
              <a:rPr lang="en-GB" sz="1200" dirty="0">
                <a:solidFill>
                  <a:srgbClr val="0070C0"/>
                </a:solidFill>
              </a:rPr>
              <a:t>interpretive perspective on the environment </a:t>
            </a:r>
            <a:r>
              <a:rPr lang="en-GB" sz="1200" dirty="0"/>
              <a:t>and an </a:t>
            </a:r>
            <a:r>
              <a:rPr lang="en-GB" sz="1200" dirty="0">
                <a:solidFill>
                  <a:srgbClr val="0070C0"/>
                </a:solidFill>
              </a:rPr>
              <a:t>emotional reaction </a:t>
            </a:r>
            <a:r>
              <a:rPr lang="en-GB" sz="1200" dirty="0"/>
              <a:t>to the environment.</a:t>
            </a:r>
          </a:p>
          <a:p>
            <a:pPr marL="0" indent="0">
              <a:buNone/>
            </a:pPr>
            <a:r>
              <a:rPr lang="en-GB" sz="1200" dirty="0"/>
              <a:t>There is a personal orientation towards place, an understanding of the place and feelings about the place become fused.</a:t>
            </a:r>
          </a:p>
          <a:p>
            <a:pPr marL="0" indent="0">
              <a:buNone/>
            </a:pPr>
            <a:r>
              <a:rPr lang="en-GB" sz="1200" dirty="0"/>
              <a:t>The sense of place </a:t>
            </a:r>
            <a:r>
              <a:rPr lang="en-GB" sz="1200" dirty="0">
                <a:solidFill>
                  <a:srgbClr val="0070C0"/>
                </a:solidFill>
              </a:rPr>
              <a:t>is an experience </a:t>
            </a:r>
            <a:r>
              <a:rPr lang="en-GB" sz="1200" dirty="0"/>
              <a:t>created by the setting combined with what a person brings to it.</a:t>
            </a:r>
          </a:p>
          <a:p>
            <a:endParaRPr lang="en-GB" dirty="0"/>
          </a:p>
          <a:p>
            <a:r>
              <a:rPr lang="en-GB" dirty="0"/>
              <a:t>Your</a:t>
            </a:r>
            <a:r>
              <a:rPr lang="en-GB" baseline="0" dirty="0"/>
              <a:t> first day in university – emotion reaction, anxious, know about it, what to find </a:t>
            </a:r>
            <a:r>
              <a:rPr lang="en-GB" baseline="0" dirty="0" err="1"/>
              <a:t>ot</a:t>
            </a:r>
            <a:r>
              <a:rPr lang="en-GB" baseline="0" dirty="0"/>
              <a:t> more, felling and </a:t>
            </a:r>
            <a:r>
              <a:rPr lang="en-GB" baseline="0" dirty="0" err="1"/>
              <a:t>palce</a:t>
            </a:r>
            <a:r>
              <a:rPr lang="en-GB" baseline="0" dirty="0"/>
              <a:t> become fused.</a:t>
            </a:r>
            <a:endParaRPr lang="en-GB" dirty="0"/>
          </a:p>
        </p:txBody>
      </p:sp>
      <p:sp>
        <p:nvSpPr>
          <p:cNvPr id="4" name="Slide Number Placeholder 3"/>
          <p:cNvSpPr>
            <a:spLocks noGrp="1"/>
          </p:cNvSpPr>
          <p:nvPr>
            <p:ph type="sldNum" sz="quarter" idx="10"/>
          </p:nvPr>
        </p:nvSpPr>
        <p:spPr/>
        <p:txBody>
          <a:bodyPr/>
          <a:lstStyle/>
          <a:p>
            <a:fld id="{7FC2ADE6-3896-4E4D-AD25-C40D0217619A}" type="slidenum">
              <a:rPr lang="en-GB" smtClean="0"/>
              <a:t>11</a:t>
            </a:fld>
            <a:endParaRPr lang="en-GB"/>
          </a:p>
        </p:txBody>
      </p:sp>
    </p:spTree>
    <p:extLst>
      <p:ext uri="{BB962C8B-B14F-4D97-AF65-F5344CB8AC3E}">
        <p14:creationId xmlns:p14="http://schemas.microsoft.com/office/powerpoint/2010/main" val="5420381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If we add to this the knowledge that space is never fixed or neutral (Massey 2005) and the fact that meaning is inscribed through particular power relations (Sharp et al. 2000), it becomes necessary to move away from an objective understanding of the outdoors. Harrison (2010) suggests that </a:t>
            </a:r>
            <a:r>
              <a:rPr lang="en-GB" dirty="0">
                <a:solidFill>
                  <a:srgbClr val="FFFF00"/>
                </a:solidFill>
              </a:rPr>
              <a:t>there is a lack of consideration of the impact of location on social interaction, and we need to question how the ‘where’ impacts the ‘what’</a:t>
            </a:r>
            <a:r>
              <a:rPr lang="en-GB" dirty="0"/>
              <a:t> (Dickson 2003). In the outdoor education literature there is a limited focus on the significance of place, and the experiences of particular places in outdoor learning need to be better acknowledged (Dickson 2003; </a:t>
            </a:r>
            <a:r>
              <a:rPr lang="en-GB" dirty="0" err="1"/>
              <a:t>Wattchow</a:t>
            </a:r>
            <a:r>
              <a:rPr lang="en-GB" dirty="0"/>
              <a:t> 2001a; </a:t>
            </a:r>
            <a:r>
              <a:rPr lang="en-GB" dirty="0" err="1"/>
              <a:t>Wattchow</a:t>
            </a:r>
            <a:r>
              <a:rPr lang="en-GB" dirty="0"/>
              <a:t> &amp; Brown 2011).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Ask question – what best and worst learning experience ?</a:t>
            </a:r>
          </a:p>
          <a:p>
            <a:endParaRPr lang="en-GB" dirty="0"/>
          </a:p>
        </p:txBody>
      </p:sp>
      <p:sp>
        <p:nvSpPr>
          <p:cNvPr id="4" name="Slide Number Placeholder 3"/>
          <p:cNvSpPr>
            <a:spLocks noGrp="1"/>
          </p:cNvSpPr>
          <p:nvPr>
            <p:ph type="sldNum" sz="quarter" idx="10"/>
          </p:nvPr>
        </p:nvSpPr>
        <p:spPr/>
        <p:txBody>
          <a:bodyPr/>
          <a:lstStyle/>
          <a:p>
            <a:fld id="{7FC2ADE6-3896-4E4D-AD25-C40D0217619A}" type="slidenum">
              <a:rPr lang="en-GB" smtClean="0"/>
              <a:t>12</a:t>
            </a:fld>
            <a:endParaRPr lang="en-GB"/>
          </a:p>
        </p:txBody>
      </p:sp>
    </p:spTree>
    <p:extLst>
      <p:ext uri="{BB962C8B-B14F-4D97-AF65-F5344CB8AC3E}">
        <p14:creationId xmlns:p14="http://schemas.microsoft.com/office/powerpoint/2010/main" val="32659104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Outdoor instructors, value both job security and job flexibility, autonomy, and the opportunity to engage in developmental experiences. </a:t>
            </a:r>
          </a:p>
          <a:p>
            <a:r>
              <a:rPr lang="en-GB" sz="1200" dirty="0">
                <a:solidFill>
                  <a:srgbClr val="0070C0"/>
                </a:solidFill>
              </a:rPr>
              <a:t>Outdoor instructors identities </a:t>
            </a:r>
            <a:r>
              <a:rPr lang="en-GB" sz="1200" dirty="0"/>
              <a:t>are embedded both in place and mobility, and it is these qualities that you embody in your role as instructors. </a:t>
            </a:r>
          </a:p>
          <a:p>
            <a:endParaRPr lang="en-GB" dirty="0"/>
          </a:p>
          <a:p>
            <a:r>
              <a:rPr lang="en-GB" dirty="0"/>
              <a:t>The where, what and who,  </a:t>
            </a:r>
          </a:p>
        </p:txBody>
      </p:sp>
      <p:sp>
        <p:nvSpPr>
          <p:cNvPr id="4" name="Slide Number Placeholder 3"/>
          <p:cNvSpPr>
            <a:spLocks noGrp="1"/>
          </p:cNvSpPr>
          <p:nvPr>
            <p:ph type="sldNum" sz="quarter" idx="10"/>
          </p:nvPr>
        </p:nvSpPr>
        <p:spPr/>
        <p:txBody>
          <a:bodyPr/>
          <a:lstStyle/>
          <a:p>
            <a:fld id="{7FC2ADE6-3896-4E4D-AD25-C40D0217619A}" type="slidenum">
              <a:rPr lang="en-GB" smtClean="0"/>
              <a:t>13</a:t>
            </a:fld>
            <a:endParaRPr lang="en-GB"/>
          </a:p>
        </p:txBody>
      </p:sp>
    </p:spTree>
    <p:extLst>
      <p:ext uri="{BB962C8B-B14F-4D97-AF65-F5344CB8AC3E}">
        <p14:creationId xmlns:p14="http://schemas.microsoft.com/office/powerpoint/2010/main" val="33120969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Dickson (2003) suggests that the </a:t>
            </a:r>
            <a:r>
              <a:rPr lang="en-GB" sz="1200" dirty="0">
                <a:solidFill>
                  <a:srgbClr val="0070C0"/>
                </a:solidFill>
              </a:rPr>
              <a:t>impact of place upon people</a:t>
            </a:r>
            <a:r>
              <a:rPr lang="en-GB" sz="1200" dirty="0"/>
              <a:t> is </a:t>
            </a:r>
          </a:p>
          <a:p>
            <a:r>
              <a:rPr lang="en-GB" sz="1200" dirty="0"/>
              <a:t>“of great concern…”.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Jo Hickman Dunne (2018) outdoor educational practice are deliberately </a:t>
            </a:r>
            <a:r>
              <a:rPr lang="en-GB" sz="1200" dirty="0">
                <a:solidFill>
                  <a:srgbClr val="0070C0"/>
                </a:solidFill>
              </a:rPr>
              <a:t>embedded in-place</a:t>
            </a:r>
            <a:r>
              <a:rPr lang="en-GB" sz="1200" dirty="0"/>
              <a:t>,’.</a:t>
            </a:r>
          </a:p>
          <a:p>
            <a:r>
              <a:rPr lang="en-GB" sz="1200" dirty="0"/>
              <a:t>in comparison to </a:t>
            </a:r>
            <a:r>
              <a:rPr lang="en-GB" sz="1200" dirty="0" err="1"/>
              <a:t>Wattchow</a:t>
            </a:r>
            <a:r>
              <a:rPr lang="en-GB" sz="1200" dirty="0"/>
              <a:t> and Brown’s (2011) concerns over ‘</a:t>
            </a:r>
            <a:r>
              <a:rPr lang="en-GB" sz="1200" dirty="0" err="1">
                <a:solidFill>
                  <a:srgbClr val="0070C0"/>
                </a:solidFill>
              </a:rPr>
              <a:t>placelessness</a:t>
            </a:r>
            <a:endParaRPr lang="en-GB" sz="1200" dirty="0">
              <a:solidFill>
                <a:srgbClr val="0070C0"/>
              </a:solidFill>
            </a:endParaRPr>
          </a:p>
          <a:p>
            <a:endParaRPr lang="en-GB" sz="1200" dirty="0">
              <a:solidFill>
                <a:srgbClr val="0070C0"/>
              </a:solidFill>
            </a:endParaRPr>
          </a:p>
          <a:p>
            <a:r>
              <a:rPr lang="en-GB" sz="1200" dirty="0">
                <a:solidFill>
                  <a:srgbClr val="0070C0"/>
                </a:solidFill>
              </a:rPr>
              <a:t>Think about how others are also using the</a:t>
            </a:r>
            <a:r>
              <a:rPr lang="en-GB" sz="1200" baseline="0" dirty="0">
                <a:solidFill>
                  <a:srgbClr val="0070C0"/>
                </a:solidFill>
              </a:rPr>
              <a:t> </a:t>
            </a:r>
            <a:r>
              <a:rPr lang="en-GB" sz="1200" baseline="0" dirty="0" err="1">
                <a:solidFill>
                  <a:srgbClr val="0070C0"/>
                </a:solidFill>
              </a:rPr>
              <a:t>env</a:t>
            </a:r>
            <a:r>
              <a:rPr lang="en-GB" sz="1200" baseline="0" dirty="0">
                <a:solidFill>
                  <a:srgbClr val="0070C0"/>
                </a:solidFill>
              </a:rPr>
              <a:t> and not part of our group.</a:t>
            </a:r>
          </a:p>
          <a:p>
            <a:r>
              <a:rPr lang="en-GB" sz="1200" baseline="0" dirty="0">
                <a:solidFill>
                  <a:srgbClr val="0070C0"/>
                </a:solidFill>
              </a:rPr>
              <a:t>Care about the </a:t>
            </a:r>
            <a:r>
              <a:rPr lang="en-GB" sz="1200" baseline="0" dirty="0" err="1">
                <a:solidFill>
                  <a:srgbClr val="0070C0"/>
                </a:solidFill>
              </a:rPr>
              <a:t>env</a:t>
            </a:r>
            <a:r>
              <a:rPr lang="en-GB" sz="1200" baseline="0" dirty="0">
                <a:solidFill>
                  <a:srgbClr val="0070C0"/>
                </a:solidFill>
              </a:rPr>
              <a:t> – sustainability aspect impact on nature.</a:t>
            </a:r>
            <a:endParaRPr lang="en-GB" sz="1200" dirty="0"/>
          </a:p>
          <a:p>
            <a:endParaRPr lang="en-GB" dirty="0"/>
          </a:p>
        </p:txBody>
      </p:sp>
      <p:sp>
        <p:nvSpPr>
          <p:cNvPr id="4" name="Slide Number Placeholder 3"/>
          <p:cNvSpPr>
            <a:spLocks noGrp="1"/>
          </p:cNvSpPr>
          <p:nvPr>
            <p:ph type="sldNum" sz="quarter" idx="10"/>
          </p:nvPr>
        </p:nvSpPr>
        <p:spPr/>
        <p:txBody>
          <a:bodyPr/>
          <a:lstStyle/>
          <a:p>
            <a:fld id="{7FC2ADE6-3896-4E4D-AD25-C40D0217619A}" type="slidenum">
              <a:rPr lang="en-GB" smtClean="0"/>
              <a:t>14</a:t>
            </a:fld>
            <a:endParaRPr lang="en-GB"/>
          </a:p>
        </p:txBody>
      </p:sp>
    </p:spTree>
    <p:extLst>
      <p:ext uri="{BB962C8B-B14F-4D97-AF65-F5344CB8AC3E}">
        <p14:creationId xmlns:p14="http://schemas.microsoft.com/office/powerpoint/2010/main" val="77675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FC2ADE6-3896-4E4D-AD25-C40D0217619A}" type="slidenum">
              <a:rPr lang="en-GB" smtClean="0"/>
              <a:t>16</a:t>
            </a:fld>
            <a:endParaRPr lang="en-GB"/>
          </a:p>
        </p:txBody>
      </p:sp>
    </p:spTree>
    <p:extLst>
      <p:ext uri="{BB962C8B-B14F-4D97-AF65-F5344CB8AC3E}">
        <p14:creationId xmlns:p14="http://schemas.microsoft.com/office/powerpoint/2010/main" val="5024271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Alternative task </a:t>
            </a:r>
          </a:p>
          <a:p>
            <a:r>
              <a:rPr lang="en-GB" baseline="0" dirty="0"/>
              <a:t>- Use the task description and apply it to </a:t>
            </a:r>
            <a:r>
              <a:rPr lang="en-GB" b="1" i="1" baseline="0" dirty="0" err="1"/>
              <a:t>Cynefin</a:t>
            </a:r>
            <a:endParaRPr lang="en-GB" b="1" i="1" baseline="0" dirty="0"/>
          </a:p>
          <a:p>
            <a:pPr marL="171450" indent="-171450">
              <a:buFontTx/>
              <a:buChar char="-"/>
            </a:pPr>
            <a:r>
              <a:rPr lang="en-GB" baseline="0" dirty="0"/>
              <a:t>Combine notions of the sharing economy with the head, heart and hand model</a:t>
            </a:r>
          </a:p>
          <a:p>
            <a:pPr marL="171450" indent="-171450">
              <a:buFontTx/>
              <a:buChar char="-"/>
            </a:pPr>
            <a:endParaRPr lang="en-GB" dirty="0"/>
          </a:p>
        </p:txBody>
      </p:sp>
      <p:sp>
        <p:nvSpPr>
          <p:cNvPr id="4" name="Slide Number Placeholder 3"/>
          <p:cNvSpPr>
            <a:spLocks noGrp="1"/>
          </p:cNvSpPr>
          <p:nvPr>
            <p:ph type="sldNum" sz="quarter" idx="10"/>
          </p:nvPr>
        </p:nvSpPr>
        <p:spPr/>
        <p:txBody>
          <a:bodyPr/>
          <a:lstStyle/>
          <a:p>
            <a:fld id="{7FC2ADE6-3896-4E4D-AD25-C40D0217619A}" type="slidenum">
              <a:rPr lang="en-GB" smtClean="0"/>
              <a:t>19</a:t>
            </a:fld>
            <a:endParaRPr lang="en-GB"/>
          </a:p>
        </p:txBody>
      </p:sp>
    </p:spTree>
    <p:extLst>
      <p:ext uri="{BB962C8B-B14F-4D97-AF65-F5344CB8AC3E}">
        <p14:creationId xmlns:p14="http://schemas.microsoft.com/office/powerpoint/2010/main" val="36152499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0900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17234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98850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11/22/2019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840080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11/22/2019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58319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11/22/2019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030925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8A87A34-81AB-432B-8DAE-1953F412C126}" type="datetimeFigureOut">
              <a:rPr lang="en-US" smtClean="0"/>
              <a:t>11/22/2019</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74320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48A87A34-81AB-432B-8DAE-1953F412C126}" type="datetimeFigureOut">
              <a:rPr lang="en-US" smtClean="0"/>
              <a:t>11/22/2019</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33018797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11/22/2019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685808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749503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517401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48A87A34-81AB-432B-8DAE-1953F412C126}" type="datetimeFigureOut">
              <a:rPr lang="en-US" smtClean="0"/>
              <a:pPr/>
              <a:t>11/22/2019</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6D22F896-40B5-4ADD-8801-0D06FADFA095}"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1430327"/>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hyperlink" Target="http://cynefinmusic.wales/en/about"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poetryfoundation.org/poets/william-butler-yeat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downtoearthproject.org.uk/adventures/"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facebook.com/BishopstonSkatepark/videos/356253581815344/"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76424" y="2570671"/>
            <a:ext cx="9527697" cy="1202259"/>
          </a:xfrm>
        </p:spPr>
        <p:txBody>
          <a:bodyPr>
            <a:normAutofit fontScale="90000"/>
          </a:bodyPr>
          <a:lstStyle/>
          <a:p>
            <a:r>
              <a:rPr lang="en-GB" dirty="0"/>
              <a:t>Sense of Place and Opportunity</a:t>
            </a:r>
          </a:p>
        </p:txBody>
      </p:sp>
      <p:sp>
        <p:nvSpPr>
          <p:cNvPr id="3" name="TextBox 2"/>
          <p:cNvSpPr txBox="1"/>
          <p:nvPr/>
        </p:nvSpPr>
        <p:spPr>
          <a:xfrm>
            <a:off x="1876424" y="5379308"/>
            <a:ext cx="5931243" cy="369332"/>
          </a:xfrm>
          <a:prstGeom prst="rect">
            <a:avLst/>
          </a:prstGeom>
          <a:noFill/>
        </p:spPr>
        <p:txBody>
          <a:bodyPr wrap="square" rtlCol="0">
            <a:spAutoFit/>
          </a:bodyPr>
          <a:lstStyle/>
          <a:p>
            <a:r>
              <a:rPr lang="en-GB" dirty="0"/>
              <a:t>Dr Roisin Mullins &amp; Dr Sandra </a:t>
            </a:r>
            <a:r>
              <a:rPr lang="en-GB" dirty="0" err="1"/>
              <a:t>Dettmer</a:t>
            </a:r>
            <a:endParaRPr lang="en-GB" dirty="0"/>
          </a:p>
        </p:txBody>
      </p:sp>
    </p:spTree>
    <p:extLst>
      <p:ext uri="{BB962C8B-B14F-4D97-AF65-F5344CB8AC3E}">
        <p14:creationId xmlns:p14="http://schemas.microsoft.com/office/powerpoint/2010/main" val="9291284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 of Objectives</a:t>
            </a:r>
          </a:p>
        </p:txBody>
      </p:sp>
      <p:sp>
        <p:nvSpPr>
          <p:cNvPr id="3" name="Content Placeholder 2"/>
          <p:cNvSpPr>
            <a:spLocks noGrp="1"/>
          </p:cNvSpPr>
          <p:nvPr>
            <p:ph idx="1"/>
          </p:nvPr>
        </p:nvSpPr>
        <p:spPr>
          <a:xfrm>
            <a:off x="1097280" y="2140702"/>
            <a:ext cx="10058400" cy="4023360"/>
          </a:xfrm>
        </p:spPr>
        <p:txBody>
          <a:bodyPr/>
          <a:lstStyle/>
          <a:p>
            <a:r>
              <a:rPr lang="en-GB" sz="3200" dirty="0"/>
              <a:t>Is there a single sense of place? Definitions</a:t>
            </a:r>
          </a:p>
          <a:p>
            <a:r>
              <a:rPr lang="en-GB" sz="3200" dirty="0"/>
              <a:t>Common explanations.</a:t>
            </a:r>
          </a:p>
          <a:p>
            <a:r>
              <a:rPr lang="en-GB" sz="3200" dirty="0"/>
              <a:t>Why is sense of place important as an instructor?</a:t>
            </a:r>
          </a:p>
          <a:p>
            <a:r>
              <a:rPr lang="en-GB" sz="3200" dirty="0"/>
              <a:t>Is it a transactional relationship?</a:t>
            </a:r>
          </a:p>
          <a:p>
            <a:r>
              <a:rPr lang="en-GB" sz="3200" dirty="0"/>
              <a:t>How is Opportunity-Cost important to the notion of sense of place?</a:t>
            </a:r>
          </a:p>
          <a:p>
            <a:endParaRPr lang="en-GB" sz="3200" dirty="0"/>
          </a:p>
          <a:p>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27780" y="178229"/>
            <a:ext cx="2529052" cy="1320727"/>
          </a:xfrm>
          <a:prstGeom prst="rect">
            <a:avLst/>
          </a:prstGeom>
        </p:spPr>
      </p:pic>
    </p:spTree>
    <p:extLst>
      <p:ext uri="{BB962C8B-B14F-4D97-AF65-F5344CB8AC3E}">
        <p14:creationId xmlns:p14="http://schemas.microsoft.com/office/powerpoint/2010/main" val="62972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9545" y="151611"/>
            <a:ext cx="10058400" cy="982639"/>
          </a:xfrm>
        </p:spPr>
        <p:txBody>
          <a:bodyPr/>
          <a:lstStyle/>
          <a:p>
            <a:r>
              <a:rPr lang="en-GB" dirty="0"/>
              <a:t>The Learning Process</a:t>
            </a:r>
          </a:p>
        </p:txBody>
      </p:sp>
      <p:grpSp>
        <p:nvGrpSpPr>
          <p:cNvPr id="8" name="Group 7"/>
          <p:cNvGrpSpPr/>
          <p:nvPr/>
        </p:nvGrpSpPr>
        <p:grpSpPr>
          <a:xfrm>
            <a:off x="2436222" y="1606744"/>
            <a:ext cx="6737275" cy="4581775"/>
            <a:chOff x="0" y="0"/>
            <a:chExt cx="4974997" cy="3197505"/>
          </a:xfrm>
        </p:grpSpPr>
        <p:sp>
          <p:nvSpPr>
            <p:cNvPr id="9" name="Shape 488"/>
            <p:cNvSpPr/>
            <p:nvPr/>
          </p:nvSpPr>
          <p:spPr>
            <a:xfrm>
              <a:off x="0" y="0"/>
              <a:ext cx="4974997" cy="3197505"/>
            </a:xfrm>
            <a:custGeom>
              <a:avLst/>
              <a:gdLst/>
              <a:ahLst/>
              <a:cxnLst/>
              <a:rect l="0" t="0" r="0" b="0"/>
              <a:pathLst>
                <a:path w="4974997" h="3197505">
                  <a:moveTo>
                    <a:pt x="0" y="0"/>
                  </a:moveTo>
                  <a:lnTo>
                    <a:pt x="0" y="1884502"/>
                  </a:lnTo>
                  <a:cubicBezTo>
                    <a:pt x="203" y="1937881"/>
                    <a:pt x="19837" y="3197505"/>
                    <a:pt x="1313002" y="3197505"/>
                  </a:cubicBezTo>
                  <a:lnTo>
                    <a:pt x="4974997" y="3197505"/>
                  </a:lnTo>
                  <a:lnTo>
                    <a:pt x="4974997" y="1313002"/>
                  </a:lnTo>
                  <a:cubicBezTo>
                    <a:pt x="4974793" y="1259612"/>
                    <a:pt x="4955159" y="0"/>
                    <a:pt x="3661994" y="0"/>
                  </a:cubicBezTo>
                  <a:lnTo>
                    <a:pt x="0" y="0"/>
                  </a:lnTo>
                  <a:close/>
                </a:path>
              </a:pathLst>
            </a:custGeom>
            <a:ln w="254000" cap="flat">
              <a:miter lim="100000"/>
            </a:ln>
          </p:spPr>
          <p:style>
            <a:lnRef idx="1">
              <a:srgbClr val="BFCBA2"/>
            </a:lnRef>
            <a:fillRef idx="0">
              <a:srgbClr val="000000">
                <a:alpha val="0"/>
              </a:srgbClr>
            </a:fillRef>
            <a:effectRef idx="0">
              <a:scrgbClr r="0" g="0" b="0"/>
            </a:effectRef>
            <a:fontRef idx="none"/>
          </p:style>
          <p:txBody>
            <a:bodyPr/>
            <a:lstStyle/>
            <a:p>
              <a:endParaRPr lang="en-GB"/>
            </a:p>
          </p:txBody>
        </p:sp>
        <p:pic>
          <p:nvPicPr>
            <p:cNvPr id="10" name="Picture 9"/>
            <p:cNvPicPr/>
            <p:nvPr/>
          </p:nvPicPr>
          <p:blipFill>
            <a:blip r:embed="rId3"/>
            <a:stretch>
              <a:fillRect/>
            </a:stretch>
          </p:blipFill>
          <p:spPr>
            <a:xfrm>
              <a:off x="1790637" y="380069"/>
              <a:ext cx="1347216" cy="1347216"/>
            </a:xfrm>
            <a:prstGeom prst="rect">
              <a:avLst/>
            </a:prstGeom>
          </p:spPr>
        </p:pic>
        <p:pic>
          <p:nvPicPr>
            <p:cNvPr id="11" name="Picture 10"/>
            <p:cNvPicPr/>
            <p:nvPr/>
          </p:nvPicPr>
          <p:blipFill>
            <a:blip r:embed="rId4"/>
            <a:stretch>
              <a:fillRect/>
            </a:stretch>
          </p:blipFill>
          <p:spPr>
            <a:xfrm>
              <a:off x="1278573" y="1313773"/>
              <a:ext cx="1347216" cy="1350264"/>
            </a:xfrm>
            <a:prstGeom prst="rect">
              <a:avLst/>
            </a:prstGeom>
          </p:spPr>
        </p:pic>
        <p:pic>
          <p:nvPicPr>
            <p:cNvPr id="12" name="Picture 11"/>
            <p:cNvPicPr/>
            <p:nvPr/>
          </p:nvPicPr>
          <p:blipFill>
            <a:blip r:embed="rId5"/>
            <a:stretch>
              <a:fillRect/>
            </a:stretch>
          </p:blipFill>
          <p:spPr>
            <a:xfrm>
              <a:off x="2298637" y="1313773"/>
              <a:ext cx="1350264" cy="1350264"/>
            </a:xfrm>
            <a:prstGeom prst="rect">
              <a:avLst/>
            </a:prstGeom>
          </p:spPr>
        </p:pic>
        <p:sp>
          <p:nvSpPr>
            <p:cNvPr id="13" name="Rectangle 12"/>
            <p:cNvSpPr/>
            <p:nvPr/>
          </p:nvSpPr>
          <p:spPr>
            <a:xfrm>
              <a:off x="2143509" y="937785"/>
              <a:ext cx="856171" cy="312686"/>
            </a:xfrm>
            <a:prstGeom prst="rect">
              <a:avLst/>
            </a:prstGeom>
            <a:ln>
              <a:noFill/>
            </a:ln>
          </p:spPr>
          <p:txBody>
            <a:bodyPr vert="horz" lIns="0" tIns="0" rIns="0" bIns="0" rtlCol="0">
              <a:noAutofit/>
            </a:bodyPr>
            <a:lstStyle/>
            <a:p>
              <a:pPr marL="6350" marR="347980" indent="-6350">
                <a:lnSpc>
                  <a:spcPct val="107000"/>
                </a:lnSpc>
                <a:spcAft>
                  <a:spcPts val="800"/>
                </a:spcAft>
              </a:pPr>
              <a:r>
                <a:rPr lang="en-GB" sz="1600">
                  <a:solidFill>
                    <a:srgbClr val="FFFFFF"/>
                  </a:solidFill>
                  <a:effectLst/>
                  <a:latin typeface="Calibri" panose="020F0502020204030204" pitchFamily="34" charset="0"/>
                  <a:ea typeface="Calibri" panose="020F0502020204030204" pitchFamily="34" charset="0"/>
                  <a:cs typeface="Calibri" panose="020F0502020204030204" pitchFamily="34" charset="0"/>
                </a:rPr>
                <a:t>People</a:t>
              </a:r>
              <a:endParaRPr lang="en-GB" sz="1100">
                <a:solidFill>
                  <a:srgbClr val="57575B"/>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14" name="Rectangle 13"/>
            <p:cNvSpPr/>
            <p:nvPr/>
          </p:nvSpPr>
          <p:spPr>
            <a:xfrm>
              <a:off x="3638045" y="937785"/>
              <a:ext cx="605914" cy="312686"/>
            </a:xfrm>
            <a:prstGeom prst="rect">
              <a:avLst/>
            </a:prstGeom>
            <a:ln>
              <a:noFill/>
            </a:ln>
          </p:spPr>
          <p:txBody>
            <a:bodyPr vert="horz" lIns="0" tIns="0" rIns="0" bIns="0" rtlCol="0">
              <a:noAutofit/>
            </a:bodyPr>
            <a:lstStyle/>
            <a:p>
              <a:pPr marL="6350" marR="347980" indent="-6350">
                <a:lnSpc>
                  <a:spcPct val="107000"/>
                </a:lnSpc>
                <a:spcAft>
                  <a:spcPts val="800"/>
                </a:spcAft>
              </a:pPr>
              <a:r>
                <a:rPr lang="en-GB" sz="1600">
                  <a:solidFill>
                    <a:srgbClr val="779438"/>
                  </a:solidFill>
                  <a:effectLst/>
                  <a:latin typeface="Calibri" panose="020F0502020204030204" pitchFamily="34" charset="0"/>
                  <a:ea typeface="Calibri" panose="020F0502020204030204" pitchFamily="34" charset="0"/>
                  <a:cs typeface="Calibri" panose="020F0502020204030204" pitchFamily="34" charset="0"/>
                </a:rPr>
                <a:t>Time</a:t>
              </a:r>
              <a:endParaRPr lang="en-GB" sz="1100">
                <a:solidFill>
                  <a:srgbClr val="57575B"/>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15" name="Rectangle 14"/>
            <p:cNvSpPr/>
            <p:nvPr/>
          </p:nvSpPr>
          <p:spPr>
            <a:xfrm>
              <a:off x="1599136" y="1843651"/>
              <a:ext cx="945896" cy="312686"/>
            </a:xfrm>
            <a:prstGeom prst="rect">
              <a:avLst/>
            </a:prstGeom>
            <a:ln>
              <a:noFill/>
            </a:ln>
          </p:spPr>
          <p:txBody>
            <a:bodyPr vert="horz" lIns="0" tIns="0" rIns="0" bIns="0" rtlCol="0">
              <a:noAutofit/>
            </a:bodyPr>
            <a:lstStyle/>
            <a:p>
              <a:pPr marL="6350" marR="347980" indent="-6350">
                <a:lnSpc>
                  <a:spcPct val="107000"/>
                </a:lnSpc>
                <a:spcAft>
                  <a:spcPts val="800"/>
                </a:spcAft>
              </a:pPr>
              <a:r>
                <a:rPr lang="en-GB" sz="1600">
                  <a:solidFill>
                    <a:srgbClr val="FFFFFF"/>
                  </a:solidFill>
                  <a:effectLst/>
                  <a:latin typeface="Calibri" panose="020F0502020204030204" pitchFamily="34" charset="0"/>
                  <a:ea typeface="Calibri" panose="020F0502020204030204" pitchFamily="34" charset="0"/>
                  <a:cs typeface="Calibri" panose="020F0502020204030204" pitchFamily="34" charset="0"/>
                </a:rPr>
                <a:t>Activity</a:t>
              </a:r>
              <a:endParaRPr lang="en-GB" sz="1100">
                <a:solidFill>
                  <a:srgbClr val="57575B"/>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16" name="Rectangle 15"/>
            <p:cNvSpPr/>
            <p:nvPr/>
          </p:nvSpPr>
          <p:spPr>
            <a:xfrm>
              <a:off x="2731976" y="1843651"/>
              <a:ext cx="645912" cy="312686"/>
            </a:xfrm>
            <a:prstGeom prst="rect">
              <a:avLst/>
            </a:prstGeom>
            <a:ln>
              <a:noFill/>
            </a:ln>
          </p:spPr>
          <p:txBody>
            <a:bodyPr vert="horz" lIns="0" tIns="0" rIns="0" bIns="0" rtlCol="0">
              <a:noAutofit/>
            </a:bodyPr>
            <a:lstStyle/>
            <a:p>
              <a:pPr marL="6350" marR="347980" indent="-6350">
                <a:lnSpc>
                  <a:spcPct val="107000"/>
                </a:lnSpc>
                <a:spcAft>
                  <a:spcPts val="800"/>
                </a:spcAft>
              </a:pPr>
              <a:r>
                <a:rPr lang="en-GB" sz="1600">
                  <a:solidFill>
                    <a:srgbClr val="FFFFFF"/>
                  </a:solidFill>
                  <a:effectLst/>
                  <a:latin typeface="Calibri" panose="020F0502020204030204" pitchFamily="34" charset="0"/>
                  <a:ea typeface="Calibri" panose="020F0502020204030204" pitchFamily="34" charset="0"/>
                  <a:cs typeface="Calibri" panose="020F0502020204030204" pitchFamily="34" charset="0"/>
                </a:rPr>
                <a:t>Place</a:t>
              </a:r>
              <a:endParaRPr lang="en-GB" sz="1100">
                <a:solidFill>
                  <a:srgbClr val="57575B"/>
                </a:solidFill>
                <a:effectLst/>
                <a:latin typeface="Calibri" panose="020F0502020204030204" pitchFamily="34" charset="0"/>
                <a:ea typeface="Calibri" panose="020F0502020204030204" pitchFamily="34" charset="0"/>
                <a:cs typeface="Calibri" panose="020F0502020204030204" pitchFamily="34" charset="0"/>
              </a:endParaRPr>
            </a:p>
          </p:txBody>
        </p:sp>
      </p:grpSp>
      <p:sp>
        <p:nvSpPr>
          <p:cNvPr id="17" name="Rectangle 16"/>
          <p:cNvSpPr/>
          <p:nvPr/>
        </p:nvSpPr>
        <p:spPr>
          <a:xfrm>
            <a:off x="1" y="6288170"/>
            <a:ext cx="12191999" cy="584775"/>
          </a:xfrm>
          <a:prstGeom prst="rect">
            <a:avLst/>
          </a:prstGeom>
        </p:spPr>
        <p:txBody>
          <a:bodyPr wrap="square">
            <a:spAutoFit/>
          </a:bodyPr>
          <a:lstStyle/>
          <a:p>
            <a:r>
              <a:rPr lang="en-GB" sz="1600" dirty="0">
                <a:solidFill>
                  <a:schemeClr val="bg1"/>
                </a:solidFill>
              </a:rPr>
              <a:t>Higgins, P (1995), Outdoor education provision at Moray House Institute of Education, Scottish Journal of Physical Education, 23(3), 4–11. </a:t>
            </a:r>
          </a:p>
          <a:p>
            <a:r>
              <a:rPr lang="en-GB" sz="1600" dirty="0">
                <a:solidFill>
                  <a:schemeClr val="bg1"/>
                </a:solidFill>
              </a:rPr>
              <a:t>See also </a:t>
            </a:r>
            <a:r>
              <a:rPr lang="en-GB" sz="1600" dirty="0" err="1">
                <a:solidFill>
                  <a:schemeClr val="bg1"/>
                </a:solidFill>
              </a:rPr>
              <a:t>Beames</a:t>
            </a:r>
            <a:r>
              <a:rPr lang="en-GB" sz="1600" dirty="0">
                <a:solidFill>
                  <a:schemeClr val="bg1"/>
                </a:solidFill>
              </a:rPr>
              <a:t>, S, Higgins, P, and Nicol, R (2011), Learning Outside the Classroom: Theory and guidelines for practice, New York: Routledge</a:t>
            </a:r>
          </a:p>
        </p:txBody>
      </p:sp>
    </p:spTree>
    <p:extLst>
      <p:ext uri="{BB962C8B-B14F-4D97-AF65-F5344CB8AC3E}">
        <p14:creationId xmlns:p14="http://schemas.microsoft.com/office/powerpoint/2010/main" val="767318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578" y="3564038"/>
            <a:ext cx="4862684" cy="739309"/>
          </a:xfrm>
        </p:spPr>
        <p:txBody>
          <a:bodyPr>
            <a:normAutofit/>
          </a:bodyPr>
          <a:lstStyle/>
          <a:p>
            <a:r>
              <a:rPr lang="en-GB" sz="4300" dirty="0" err="1">
                <a:solidFill>
                  <a:srgbClr val="0070C0"/>
                </a:solidFill>
              </a:rPr>
              <a:t>Cynefin</a:t>
            </a:r>
            <a:r>
              <a:rPr lang="en-GB" sz="4300" dirty="0">
                <a:solidFill>
                  <a:srgbClr val="0070C0"/>
                </a:solidFill>
              </a:rPr>
              <a:t> </a:t>
            </a:r>
            <a:r>
              <a:rPr lang="en-US" altLang="en-US" sz="3100" dirty="0"/>
              <a:t>(‘</a:t>
            </a:r>
            <a:r>
              <a:rPr lang="en-US" altLang="en-US" sz="3100" dirty="0" err="1"/>
              <a:t>kuh</a:t>
            </a:r>
            <a:r>
              <a:rPr lang="en-US" altLang="en-US" sz="3100" dirty="0"/>
              <a:t>-</a:t>
            </a:r>
            <a:r>
              <a:rPr lang="en-US" altLang="en-US" sz="3100" dirty="0" err="1"/>
              <a:t>neh</a:t>
            </a:r>
            <a:r>
              <a:rPr lang="en-US" altLang="en-US" sz="3100" dirty="0"/>
              <a:t>-vin’) </a:t>
            </a:r>
            <a:endParaRPr lang="en-GB" sz="3100" dirty="0">
              <a:solidFill>
                <a:srgbClr val="0070C0"/>
              </a:solidFill>
            </a:endParaRPr>
          </a:p>
        </p:txBody>
      </p:sp>
      <p:sp>
        <p:nvSpPr>
          <p:cNvPr id="3" name="Content Placeholder 2"/>
          <p:cNvSpPr>
            <a:spLocks noGrp="1"/>
          </p:cNvSpPr>
          <p:nvPr>
            <p:ph idx="1"/>
          </p:nvPr>
        </p:nvSpPr>
        <p:spPr>
          <a:xfrm>
            <a:off x="255580" y="6455964"/>
            <a:ext cx="10058400" cy="402036"/>
          </a:xfrm>
        </p:spPr>
        <p:txBody>
          <a:bodyPr>
            <a:normAutofit/>
          </a:bodyPr>
          <a:lstStyle/>
          <a:p>
            <a:r>
              <a:rPr lang="en-GB" dirty="0">
                <a:solidFill>
                  <a:schemeClr val="bg1"/>
                </a:solidFill>
                <a:hlinkClick r:id="rId3"/>
              </a:rPr>
              <a:t>http://cynefinmusic.wales/en/about</a:t>
            </a:r>
            <a:endParaRPr lang="en-GB" dirty="0">
              <a:solidFill>
                <a:schemeClr val="bg1"/>
              </a:solidFill>
            </a:endParaRPr>
          </a:p>
          <a:p>
            <a:endParaRPr lang="en-GB" dirty="0">
              <a:solidFill>
                <a:schemeClr val="bg1"/>
              </a:solidFill>
            </a:endParaRPr>
          </a:p>
          <a:p>
            <a:endParaRPr lang="en-GB" dirty="0">
              <a:solidFill>
                <a:schemeClr val="bg1"/>
              </a:solidFill>
            </a:endParaRP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3458" y="112947"/>
            <a:ext cx="11064240" cy="3197756"/>
          </a:xfrm>
          <a:prstGeom prst="rect">
            <a:avLst/>
          </a:prstGeom>
        </p:spPr>
      </p:pic>
      <p:sp>
        <p:nvSpPr>
          <p:cNvPr id="5" name="Rectangle 1"/>
          <p:cNvSpPr>
            <a:spLocks noChangeArrowheads="1"/>
          </p:cNvSpPr>
          <p:nvPr/>
        </p:nvSpPr>
        <p:spPr bwMode="auto">
          <a:xfrm>
            <a:off x="160578" y="4603131"/>
            <a:ext cx="11307120" cy="1431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76176"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2600" dirty="0">
                <a:solidFill>
                  <a:schemeClr val="tx1">
                    <a:lumMod val="75000"/>
                    <a:lumOff val="25000"/>
                  </a:schemeClr>
                </a:solidFill>
                <a:latin typeface="+mn-lt"/>
              </a:rPr>
              <a:t>Originally a farming </a:t>
            </a:r>
            <a:r>
              <a:rPr lang="en-US" altLang="en-US" sz="2600" dirty="0">
                <a:solidFill>
                  <a:srgbClr val="0070C0"/>
                </a:solidFill>
                <a:latin typeface="+mn-lt"/>
              </a:rPr>
              <a:t>term used to describe the habitual tracks and trails worn by sheep in hillsides</a:t>
            </a:r>
            <a:r>
              <a:rPr lang="en-US" altLang="en-US" sz="2600" dirty="0">
                <a:solidFill>
                  <a:schemeClr val="tx1">
                    <a:lumMod val="75000"/>
                    <a:lumOff val="25000"/>
                  </a:schemeClr>
                </a:solidFill>
                <a:latin typeface="+mn-lt"/>
              </a:rPr>
              <a:t> – the word has morphed and deepened over the centuries to conjure </a:t>
            </a:r>
            <a:r>
              <a:rPr lang="en-US" altLang="en-US" sz="2600" dirty="0">
                <a:solidFill>
                  <a:srgbClr val="0070C0"/>
                </a:solidFill>
                <a:latin typeface="+mn-lt"/>
              </a:rPr>
              <a:t>a very personal sense of place, belonging and familiarity</a:t>
            </a:r>
            <a:r>
              <a:rPr lang="en-US" altLang="en-US" sz="2600" dirty="0">
                <a:solidFill>
                  <a:schemeClr val="tx1">
                    <a:lumMod val="75000"/>
                    <a:lumOff val="25000"/>
                  </a:schemeClr>
                </a:solidFill>
                <a:latin typeface="+mn-lt"/>
              </a:rPr>
              <a:t>. </a:t>
            </a:r>
          </a:p>
        </p:txBody>
      </p:sp>
      <p:pic>
        <p:nvPicPr>
          <p:cNvPr id="1026" name="Picture 2" descr="cynefin welsh folk"/>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33738" y="3564038"/>
            <a:ext cx="1234698" cy="12346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18589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Is there a single sense of place?</a:t>
            </a:r>
          </a:p>
        </p:txBody>
      </p:sp>
      <p:sp>
        <p:nvSpPr>
          <p:cNvPr id="3" name="Content Placeholder 2"/>
          <p:cNvSpPr>
            <a:spLocks noGrp="1"/>
          </p:cNvSpPr>
          <p:nvPr>
            <p:ph idx="1"/>
          </p:nvPr>
        </p:nvSpPr>
        <p:spPr/>
        <p:txBody>
          <a:bodyPr>
            <a:normAutofit/>
          </a:bodyPr>
          <a:lstStyle/>
          <a:p>
            <a:r>
              <a:rPr lang="en-GB" sz="3200" dirty="0"/>
              <a:t>Humans bring to places a whole set of</a:t>
            </a:r>
            <a:r>
              <a:rPr lang="en-GB" sz="3200" dirty="0">
                <a:solidFill>
                  <a:srgbClr val="0070C0"/>
                </a:solidFill>
              </a:rPr>
              <a:t> cultural preconceptions</a:t>
            </a:r>
            <a:r>
              <a:rPr lang="en-GB" sz="3200" dirty="0">
                <a:solidFill>
                  <a:srgbClr val="FFFF00"/>
                </a:solidFill>
              </a:rPr>
              <a:t> </a:t>
            </a:r>
            <a:r>
              <a:rPr lang="en-GB" sz="3200" dirty="0"/>
              <a:t>and it is these that shape the way we respond to the place, and allow us to reshape the place to fit those preconceptions.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04119" y="3479041"/>
            <a:ext cx="4793440" cy="2661241"/>
          </a:xfrm>
          <a:prstGeom prst="rect">
            <a:avLst/>
          </a:prstGeom>
        </p:spPr>
      </p:pic>
    </p:spTree>
    <p:extLst>
      <p:ext uri="{BB962C8B-B14F-4D97-AF65-F5344CB8AC3E}">
        <p14:creationId xmlns:p14="http://schemas.microsoft.com/office/powerpoint/2010/main" val="12232924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
          <p:cNvSpPr>
            <a:spLocks noChangeArrowheads="1"/>
          </p:cNvSpPr>
          <p:nvPr/>
        </p:nvSpPr>
        <p:spPr bwMode="auto">
          <a:xfrm>
            <a:off x="1932039" y="40182"/>
            <a:ext cx="11956026" cy="627864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rgbClr val="000000"/>
                </a:solidFill>
                <a:effectLst/>
                <a:latin typeface="+mn-lt"/>
              </a:rPr>
              <a:t>The Lake Isle of Innisfree</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494949"/>
                </a:solidFill>
                <a:effectLst/>
                <a:latin typeface="+mn-lt"/>
              </a:rPr>
              <a:t>BY </a:t>
            </a:r>
            <a:r>
              <a:rPr kumimoji="0" lang="en-US" altLang="en-US" sz="2400" b="0" i="0" u="sng" strike="noStrike" cap="none" normalizeH="0" baseline="0" dirty="0">
                <a:ln>
                  <a:noFill/>
                </a:ln>
                <a:solidFill>
                  <a:srgbClr val="000000"/>
                </a:solidFill>
                <a:effectLst/>
                <a:latin typeface="+mn-lt"/>
                <a:hlinkClick r:id="rId3"/>
              </a:rPr>
              <a:t>WILLIAM BUTLER YEATS</a:t>
            </a:r>
            <a:endParaRPr kumimoji="0" lang="en-US" altLang="en-US" sz="2400" b="0" i="0" u="sng" strike="noStrike" cap="none" normalizeH="0" baseline="0" dirty="0">
              <a:ln>
                <a:noFill/>
              </a:ln>
              <a:solidFill>
                <a:srgbClr val="000000"/>
              </a:solidFill>
              <a:effectLst/>
              <a:latin typeface="+mn-lt"/>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rgbClr val="000000"/>
              </a:solidFill>
              <a:effectLst/>
              <a:latin typeface="+mn-l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000000"/>
                </a:solidFill>
                <a:effectLst/>
                <a:latin typeface="+mn-lt"/>
              </a:rPr>
              <a:t>I will arise and go now, and go to Innisfree,</a:t>
            </a:r>
            <a:br>
              <a:rPr kumimoji="0" lang="en-US" altLang="en-US" sz="2400" b="0" i="0" u="none" strike="noStrike" cap="none" normalizeH="0" baseline="0" dirty="0">
                <a:ln>
                  <a:noFill/>
                </a:ln>
                <a:solidFill>
                  <a:srgbClr val="000000"/>
                </a:solidFill>
                <a:effectLst/>
                <a:latin typeface="+mn-lt"/>
              </a:rPr>
            </a:br>
            <a:r>
              <a:rPr kumimoji="0" lang="en-US" altLang="en-US" sz="2400" b="0" i="0" u="none" strike="noStrike" cap="none" normalizeH="0" baseline="0" dirty="0">
                <a:ln>
                  <a:noFill/>
                </a:ln>
                <a:solidFill>
                  <a:srgbClr val="000000"/>
                </a:solidFill>
                <a:effectLst/>
                <a:latin typeface="+mn-lt"/>
              </a:rPr>
              <a:t>And a small cabin build there, of clay and wattles made;</a:t>
            </a:r>
            <a:br>
              <a:rPr kumimoji="0" lang="en-US" altLang="en-US" sz="2400" b="0" i="0" u="none" strike="noStrike" cap="none" normalizeH="0" baseline="0" dirty="0">
                <a:ln>
                  <a:noFill/>
                </a:ln>
                <a:solidFill>
                  <a:srgbClr val="000000"/>
                </a:solidFill>
                <a:effectLst/>
                <a:latin typeface="+mn-lt"/>
              </a:rPr>
            </a:br>
            <a:r>
              <a:rPr kumimoji="0" lang="en-US" altLang="en-US" sz="2400" b="0" i="0" u="none" strike="noStrike" cap="none" normalizeH="0" baseline="0" dirty="0">
                <a:ln>
                  <a:noFill/>
                </a:ln>
                <a:solidFill>
                  <a:srgbClr val="000000"/>
                </a:solidFill>
                <a:effectLst/>
                <a:latin typeface="+mn-lt"/>
              </a:rPr>
              <a:t>Nine bean-rows will I have there, a hive for the honey-bee,</a:t>
            </a:r>
            <a:br>
              <a:rPr kumimoji="0" lang="en-US" altLang="en-US" sz="2400" b="0" i="0" u="none" strike="noStrike" cap="none" normalizeH="0" baseline="0" dirty="0">
                <a:ln>
                  <a:noFill/>
                </a:ln>
                <a:solidFill>
                  <a:srgbClr val="000000"/>
                </a:solidFill>
                <a:effectLst/>
                <a:latin typeface="+mn-lt"/>
              </a:rPr>
            </a:br>
            <a:r>
              <a:rPr kumimoji="0" lang="en-US" altLang="en-US" sz="2400" b="0" i="0" u="none" strike="noStrike" cap="none" normalizeH="0" baseline="0" dirty="0">
                <a:ln>
                  <a:noFill/>
                </a:ln>
                <a:solidFill>
                  <a:srgbClr val="000000"/>
                </a:solidFill>
                <a:effectLst/>
                <a:latin typeface="+mn-lt"/>
              </a:rPr>
              <a:t>And live alone in the bee-loud glade.</a:t>
            </a:r>
            <a:br>
              <a:rPr kumimoji="0" lang="en-US" altLang="en-US" sz="2400" b="0" i="0" u="none" strike="noStrike" cap="none" normalizeH="0" baseline="0" dirty="0">
                <a:ln>
                  <a:noFill/>
                </a:ln>
                <a:solidFill>
                  <a:srgbClr val="000000"/>
                </a:solidFill>
                <a:effectLst/>
                <a:latin typeface="+mn-lt"/>
              </a:rPr>
            </a:br>
            <a:endParaRPr kumimoji="0" lang="en-US" altLang="en-US" sz="2400" b="0" i="0" u="none" strike="noStrike" cap="none" normalizeH="0" baseline="0" dirty="0">
              <a:ln>
                <a:noFill/>
              </a:ln>
              <a:solidFill>
                <a:srgbClr val="000000"/>
              </a:solidFill>
              <a:effectLst/>
              <a:latin typeface="+mn-l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000000"/>
                </a:solidFill>
                <a:effectLst/>
                <a:latin typeface="+mn-lt"/>
              </a:rPr>
              <a:t>And I shall have some peace there, for peace comes dropping slow,</a:t>
            </a:r>
            <a:br>
              <a:rPr kumimoji="0" lang="en-US" altLang="en-US" sz="2400" b="0" i="0" u="none" strike="noStrike" cap="none" normalizeH="0" baseline="0" dirty="0">
                <a:ln>
                  <a:noFill/>
                </a:ln>
                <a:solidFill>
                  <a:srgbClr val="000000"/>
                </a:solidFill>
                <a:effectLst/>
                <a:latin typeface="+mn-lt"/>
              </a:rPr>
            </a:br>
            <a:r>
              <a:rPr kumimoji="0" lang="en-US" altLang="en-US" sz="2400" b="0" i="0" u="none" strike="noStrike" cap="none" normalizeH="0" baseline="0" dirty="0">
                <a:ln>
                  <a:noFill/>
                </a:ln>
                <a:solidFill>
                  <a:srgbClr val="000000"/>
                </a:solidFill>
                <a:effectLst/>
                <a:latin typeface="+mn-lt"/>
              </a:rPr>
              <a:t>Dropping from the veils of the morning to where the cricket sings;</a:t>
            </a:r>
            <a:br>
              <a:rPr kumimoji="0" lang="en-US" altLang="en-US" sz="2400" b="0" i="0" u="none" strike="noStrike" cap="none" normalizeH="0" baseline="0" dirty="0">
                <a:ln>
                  <a:noFill/>
                </a:ln>
                <a:solidFill>
                  <a:srgbClr val="000000"/>
                </a:solidFill>
                <a:effectLst/>
                <a:latin typeface="+mn-lt"/>
              </a:rPr>
            </a:br>
            <a:r>
              <a:rPr kumimoji="0" lang="en-US" altLang="en-US" sz="2400" b="0" i="0" u="none" strike="noStrike" cap="none" normalizeH="0" baseline="0" dirty="0">
                <a:ln>
                  <a:noFill/>
                </a:ln>
                <a:solidFill>
                  <a:srgbClr val="000000"/>
                </a:solidFill>
                <a:effectLst/>
                <a:latin typeface="+mn-lt"/>
              </a:rPr>
              <a:t>There midnight’s all a glimmer, and noon a purple glow,</a:t>
            </a:r>
            <a:br>
              <a:rPr kumimoji="0" lang="en-US" altLang="en-US" sz="2400" b="0" i="0" u="none" strike="noStrike" cap="none" normalizeH="0" baseline="0" dirty="0">
                <a:ln>
                  <a:noFill/>
                </a:ln>
                <a:solidFill>
                  <a:srgbClr val="000000"/>
                </a:solidFill>
                <a:effectLst/>
                <a:latin typeface="+mn-lt"/>
              </a:rPr>
            </a:br>
            <a:r>
              <a:rPr kumimoji="0" lang="en-US" altLang="en-US" sz="2400" b="0" i="0" u="none" strike="noStrike" cap="none" normalizeH="0" baseline="0" dirty="0">
                <a:ln>
                  <a:noFill/>
                </a:ln>
                <a:solidFill>
                  <a:srgbClr val="000000"/>
                </a:solidFill>
                <a:effectLst/>
                <a:latin typeface="+mn-lt"/>
              </a:rPr>
              <a:t>And evening full of the linnet’s wings.</a:t>
            </a:r>
            <a:br>
              <a:rPr kumimoji="0" lang="en-US" altLang="en-US" sz="2400" b="0" i="0" u="none" strike="noStrike" cap="none" normalizeH="0" baseline="0" dirty="0">
                <a:ln>
                  <a:noFill/>
                </a:ln>
                <a:solidFill>
                  <a:srgbClr val="000000"/>
                </a:solidFill>
                <a:effectLst/>
                <a:latin typeface="+mn-lt"/>
              </a:rPr>
            </a:br>
            <a:endParaRPr kumimoji="0" lang="en-US" altLang="en-US" sz="2400" b="0" i="0" u="none" strike="noStrike" cap="none" normalizeH="0" baseline="0" dirty="0">
              <a:ln>
                <a:noFill/>
              </a:ln>
              <a:solidFill>
                <a:srgbClr val="000000"/>
              </a:solidFill>
              <a:effectLst/>
              <a:latin typeface="+mn-l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000000"/>
                </a:solidFill>
                <a:effectLst/>
                <a:latin typeface="+mn-lt"/>
              </a:rPr>
              <a:t>I will arise and go now, for always night and day</a:t>
            </a:r>
            <a:br>
              <a:rPr kumimoji="0" lang="en-US" altLang="en-US" sz="2400" b="0" i="0" u="none" strike="noStrike" cap="none" normalizeH="0" baseline="0" dirty="0">
                <a:ln>
                  <a:noFill/>
                </a:ln>
                <a:solidFill>
                  <a:srgbClr val="000000"/>
                </a:solidFill>
                <a:effectLst/>
                <a:latin typeface="+mn-lt"/>
              </a:rPr>
            </a:br>
            <a:r>
              <a:rPr kumimoji="0" lang="en-US" altLang="en-US" sz="2400" b="0" i="0" u="none" strike="noStrike" cap="none" normalizeH="0" baseline="0" dirty="0">
                <a:ln>
                  <a:noFill/>
                </a:ln>
                <a:solidFill>
                  <a:srgbClr val="000000"/>
                </a:solidFill>
                <a:effectLst/>
                <a:latin typeface="+mn-lt"/>
              </a:rPr>
              <a:t>I hear lake water lapping with low sounds by the shore;</a:t>
            </a:r>
            <a:br>
              <a:rPr kumimoji="0" lang="en-US" altLang="en-US" sz="2400" b="0" i="0" u="none" strike="noStrike" cap="none" normalizeH="0" baseline="0" dirty="0">
                <a:ln>
                  <a:noFill/>
                </a:ln>
                <a:solidFill>
                  <a:srgbClr val="000000"/>
                </a:solidFill>
                <a:effectLst/>
                <a:latin typeface="+mn-lt"/>
              </a:rPr>
            </a:br>
            <a:r>
              <a:rPr kumimoji="0" lang="en-US" altLang="en-US" sz="2400" b="0" i="0" u="none" strike="noStrike" cap="none" normalizeH="0" baseline="0" dirty="0">
                <a:ln>
                  <a:noFill/>
                </a:ln>
                <a:solidFill>
                  <a:srgbClr val="000000"/>
                </a:solidFill>
                <a:effectLst/>
                <a:latin typeface="+mn-lt"/>
              </a:rPr>
              <a:t>While I stand on the roadway, or on the pavements grey,</a:t>
            </a:r>
            <a:br>
              <a:rPr kumimoji="0" lang="en-US" altLang="en-US" sz="2400" b="0" i="0" u="none" strike="noStrike" cap="none" normalizeH="0" baseline="0" dirty="0">
                <a:ln>
                  <a:noFill/>
                </a:ln>
                <a:solidFill>
                  <a:srgbClr val="000000"/>
                </a:solidFill>
                <a:effectLst/>
                <a:latin typeface="+mn-lt"/>
              </a:rPr>
            </a:br>
            <a:r>
              <a:rPr kumimoji="0" lang="en-US" altLang="en-US" sz="2400" b="0" i="0" u="none" strike="noStrike" cap="none" normalizeH="0" baseline="0" dirty="0">
                <a:ln>
                  <a:noFill/>
                </a:ln>
                <a:solidFill>
                  <a:srgbClr val="000000"/>
                </a:solidFill>
                <a:effectLst/>
                <a:latin typeface="+mn-lt"/>
              </a:rPr>
              <a:t>I hear it in the deep heart’s core.</a:t>
            </a:r>
            <a:endParaRPr kumimoji="0" lang="en-US" altLang="en-US" sz="2400" b="0" i="0" u="none" strike="noStrike" cap="none" normalizeH="0" baseline="0" dirty="0">
              <a:ln>
                <a:noFill/>
              </a:ln>
              <a:solidFill>
                <a:schemeClr val="tx1"/>
              </a:solidFill>
              <a:effectLst/>
              <a:latin typeface="+mn-lt"/>
            </a:endParaRPr>
          </a:p>
        </p:txBody>
      </p:sp>
      <p:pic>
        <p:nvPicPr>
          <p:cNvPr id="8" name="Picture 2" descr="Image result for the lake isle of innisfree image&quo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413" y="224848"/>
            <a:ext cx="3723251" cy="186162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272844" y="2086474"/>
            <a:ext cx="3318387" cy="1200329"/>
          </a:xfrm>
          <a:prstGeom prst="rect">
            <a:avLst/>
          </a:prstGeom>
          <a:noFill/>
        </p:spPr>
        <p:txBody>
          <a:bodyPr wrap="square" rtlCol="0">
            <a:spAutoFit/>
          </a:bodyPr>
          <a:lstStyle/>
          <a:p>
            <a:r>
              <a:rPr lang="en-GB" dirty="0"/>
              <a:t>Innisfree, Co Sligo, Ireland</a:t>
            </a:r>
          </a:p>
          <a:p>
            <a:r>
              <a:rPr lang="en-GB" dirty="0"/>
              <a:t>Poets and artists really know how to explain a place.</a:t>
            </a:r>
          </a:p>
          <a:p>
            <a:endParaRPr lang="en-GB" dirty="0"/>
          </a:p>
        </p:txBody>
      </p:sp>
    </p:spTree>
    <p:extLst>
      <p:ext uri="{BB962C8B-B14F-4D97-AF65-F5344CB8AC3E}">
        <p14:creationId xmlns:p14="http://schemas.microsoft.com/office/powerpoint/2010/main" val="7004102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Aspects commonly associated with the concept  - Sense of Place</a:t>
            </a:r>
          </a:p>
        </p:txBody>
      </p:sp>
      <p:sp>
        <p:nvSpPr>
          <p:cNvPr id="3" name="Content Placeholder 2"/>
          <p:cNvSpPr>
            <a:spLocks noGrp="1"/>
          </p:cNvSpPr>
          <p:nvPr>
            <p:ph idx="1"/>
          </p:nvPr>
        </p:nvSpPr>
        <p:spPr>
          <a:xfrm>
            <a:off x="1097280" y="2492476"/>
            <a:ext cx="10058400" cy="3376617"/>
          </a:xfrm>
        </p:spPr>
        <p:txBody>
          <a:bodyPr>
            <a:normAutofit/>
          </a:bodyPr>
          <a:lstStyle/>
          <a:p>
            <a:pPr marL="442913" indent="-442913">
              <a:buFont typeface="Arial" panose="020B0604020202020204" pitchFamily="34" charset="0"/>
              <a:buChar char="•"/>
            </a:pPr>
            <a:r>
              <a:rPr lang="en-GB" sz="3200" dirty="0"/>
              <a:t>Place attachment</a:t>
            </a:r>
          </a:p>
          <a:p>
            <a:pPr marL="442913" indent="-442913">
              <a:buFont typeface="Arial" panose="020B0604020202020204" pitchFamily="34" charset="0"/>
              <a:buChar char="•"/>
            </a:pPr>
            <a:r>
              <a:rPr lang="en-GB" sz="3200" dirty="0" err="1"/>
              <a:t>Insidedness</a:t>
            </a:r>
            <a:endParaRPr lang="en-GB" sz="3200" dirty="0"/>
          </a:p>
          <a:p>
            <a:pPr marL="442913" indent="-442913">
              <a:buFont typeface="Arial" panose="020B0604020202020204" pitchFamily="34" charset="0"/>
              <a:buChar char="•"/>
            </a:pPr>
            <a:r>
              <a:rPr lang="en-GB" sz="3200" dirty="0" err="1"/>
              <a:t>Topophilia</a:t>
            </a:r>
            <a:endParaRPr lang="en-GB" sz="3200" dirty="0"/>
          </a:p>
          <a:p>
            <a:pPr marL="442913" indent="-442913">
              <a:buFont typeface="Arial" panose="020B0604020202020204" pitchFamily="34" charset="0"/>
              <a:buChar char="•"/>
            </a:pPr>
            <a:r>
              <a:rPr lang="en-GB" sz="3200" dirty="0"/>
              <a:t>Community sentiment</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47721" y="2126715"/>
            <a:ext cx="4507959" cy="3376617"/>
          </a:xfrm>
          <a:prstGeom prst="rect">
            <a:avLst/>
          </a:prstGeom>
        </p:spPr>
      </p:pic>
    </p:spTree>
    <p:extLst>
      <p:ext uri="{BB962C8B-B14F-4D97-AF65-F5344CB8AC3E}">
        <p14:creationId xmlns:p14="http://schemas.microsoft.com/office/powerpoint/2010/main" val="645750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4"/>
            <a:ext cx="10058400" cy="908016"/>
          </a:xfrm>
        </p:spPr>
        <p:txBody>
          <a:bodyPr/>
          <a:lstStyle/>
          <a:p>
            <a:r>
              <a:rPr lang="en-GB" dirty="0"/>
              <a:t>Place Attachment</a:t>
            </a:r>
          </a:p>
        </p:txBody>
      </p:sp>
      <p:sp>
        <p:nvSpPr>
          <p:cNvPr id="4" name="Rectangle 3"/>
          <p:cNvSpPr/>
          <p:nvPr/>
        </p:nvSpPr>
        <p:spPr>
          <a:xfrm>
            <a:off x="1097280" y="1896366"/>
            <a:ext cx="11094720" cy="5016758"/>
          </a:xfrm>
          <a:prstGeom prst="rect">
            <a:avLst/>
          </a:prstGeom>
        </p:spPr>
        <p:txBody>
          <a:bodyPr wrap="square">
            <a:spAutoFit/>
          </a:bodyPr>
          <a:lstStyle/>
          <a:p>
            <a:r>
              <a:rPr lang="en-GB" sz="3200" dirty="0"/>
              <a:t>Do you feel drawn to a particular place?</a:t>
            </a:r>
          </a:p>
          <a:p>
            <a:endParaRPr lang="en-GB" sz="3200" dirty="0"/>
          </a:p>
          <a:p>
            <a:r>
              <a:rPr lang="en-GB" sz="3200" dirty="0"/>
              <a:t>It is the relationships people have to the environment, the land, the space where people share.</a:t>
            </a:r>
          </a:p>
          <a:p>
            <a:endParaRPr lang="en-GB" sz="3200" dirty="0"/>
          </a:p>
          <a:p>
            <a:r>
              <a:rPr lang="en-GB" sz="3200" dirty="0" err="1"/>
              <a:t>Setha</a:t>
            </a:r>
            <a:r>
              <a:rPr lang="en-GB" sz="3200" dirty="0"/>
              <a:t> Low (1992): </a:t>
            </a:r>
          </a:p>
          <a:p>
            <a:r>
              <a:rPr lang="en-GB" sz="3200" dirty="0"/>
              <a:t>“Place attachment includes </a:t>
            </a:r>
            <a:r>
              <a:rPr lang="en-GB" sz="3200" dirty="0">
                <a:solidFill>
                  <a:srgbClr val="0070C0"/>
                </a:solidFill>
              </a:rPr>
              <a:t>cultural beliefs </a:t>
            </a:r>
            <a:r>
              <a:rPr lang="en-GB" sz="3200" dirty="0"/>
              <a:t>and </a:t>
            </a:r>
            <a:r>
              <a:rPr lang="en-GB" sz="3200" dirty="0">
                <a:solidFill>
                  <a:srgbClr val="0070C0"/>
                </a:solidFill>
              </a:rPr>
              <a:t>practices</a:t>
            </a:r>
            <a:r>
              <a:rPr lang="en-GB" sz="3200" dirty="0"/>
              <a:t> that link people to place.”</a:t>
            </a:r>
          </a:p>
          <a:p>
            <a:r>
              <a:rPr lang="en-GB" sz="3200" dirty="0"/>
              <a:t>		</a:t>
            </a:r>
          </a:p>
          <a:p>
            <a:r>
              <a:rPr lang="en-GB" sz="3200" b="1" dirty="0">
                <a:solidFill>
                  <a:schemeClr val="bg1"/>
                </a:solidFill>
              </a:rPr>
              <a:t>Attachment</a:t>
            </a:r>
            <a:r>
              <a:rPr lang="en-GB" sz="3200" dirty="0">
                <a:solidFill>
                  <a:schemeClr val="bg1"/>
                </a:solidFill>
              </a:rPr>
              <a:t> is a relationship, a linkage, a connection to a place</a:t>
            </a:r>
          </a:p>
        </p:txBody>
      </p:sp>
    </p:spTree>
    <p:extLst>
      <p:ext uri="{BB962C8B-B14F-4D97-AF65-F5344CB8AC3E}">
        <p14:creationId xmlns:p14="http://schemas.microsoft.com/office/powerpoint/2010/main" val="22070129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7670" y="766986"/>
            <a:ext cx="10450819" cy="884764"/>
          </a:xfrm>
        </p:spPr>
        <p:txBody>
          <a:bodyPr>
            <a:normAutofit fontScale="90000"/>
          </a:bodyPr>
          <a:lstStyle/>
          <a:p>
            <a:r>
              <a:rPr lang="en-GB" dirty="0" err="1"/>
              <a:t>Insidedness</a:t>
            </a:r>
            <a:r>
              <a:rPr lang="en-GB" dirty="0"/>
              <a:t> – How the Person felt in that Place</a:t>
            </a:r>
          </a:p>
        </p:txBody>
      </p:sp>
      <p:sp>
        <p:nvSpPr>
          <p:cNvPr id="4" name="Rectangle 3"/>
          <p:cNvSpPr/>
          <p:nvPr/>
        </p:nvSpPr>
        <p:spPr>
          <a:xfrm>
            <a:off x="305670" y="1209368"/>
            <a:ext cx="11488993" cy="5693866"/>
          </a:xfrm>
          <a:prstGeom prst="rect">
            <a:avLst/>
          </a:prstGeom>
        </p:spPr>
        <p:txBody>
          <a:bodyPr wrap="square">
            <a:spAutoFit/>
          </a:bodyPr>
          <a:lstStyle/>
          <a:p>
            <a:endParaRPr lang="en-GB" sz="3200" dirty="0"/>
          </a:p>
          <a:p>
            <a:r>
              <a:rPr lang="en-GB" sz="3200" dirty="0"/>
              <a:t>	“Sense of Place: the </a:t>
            </a:r>
            <a:r>
              <a:rPr lang="en-GB" sz="3200" dirty="0">
                <a:solidFill>
                  <a:srgbClr val="0070C0"/>
                </a:solidFill>
              </a:rPr>
              <a:t>particular experience </a:t>
            </a:r>
            <a:r>
              <a:rPr lang="en-GB" sz="3200" dirty="0"/>
              <a:t>of a person in a 	particular setting" </a:t>
            </a:r>
          </a:p>
          <a:p>
            <a:endParaRPr lang="en-GB" sz="3200" dirty="0"/>
          </a:p>
          <a:p>
            <a:r>
              <a:rPr lang="en-GB" sz="3200" dirty="0"/>
              <a:t>	“Spirit of Place: the combination of characteristics that gives 	some locations a </a:t>
            </a:r>
            <a:r>
              <a:rPr lang="en-GB" sz="3200" dirty="0">
                <a:solidFill>
                  <a:srgbClr val="0070C0"/>
                </a:solidFill>
              </a:rPr>
              <a:t>special ‘feel</a:t>
            </a:r>
            <a:r>
              <a:rPr lang="en-GB" sz="3200" dirty="0"/>
              <a:t>’ or personality”</a:t>
            </a:r>
          </a:p>
          <a:p>
            <a:endParaRPr lang="en-GB" sz="3200" dirty="0"/>
          </a:p>
          <a:p>
            <a:r>
              <a:rPr lang="en-GB" sz="3200" dirty="0"/>
              <a:t>	“Setting: a </a:t>
            </a:r>
            <a:r>
              <a:rPr lang="en-GB" sz="3200" dirty="0">
                <a:solidFill>
                  <a:srgbClr val="0070C0"/>
                </a:solidFill>
              </a:rPr>
              <a:t>person’s immediate surroundings</a:t>
            </a:r>
            <a:r>
              <a:rPr lang="en-GB" sz="3200" dirty="0"/>
              <a:t>, including both 	physical and social elements.”                            (Fritz Steele, 1981)</a:t>
            </a:r>
          </a:p>
          <a:p>
            <a:endParaRPr lang="en-GB" sz="3200" dirty="0">
              <a:solidFill>
                <a:schemeClr val="bg1"/>
              </a:solidFill>
            </a:endParaRPr>
          </a:p>
          <a:p>
            <a:endParaRPr lang="en-GB" sz="1200" dirty="0">
              <a:solidFill>
                <a:schemeClr val="bg1"/>
              </a:solidFill>
            </a:endParaRPr>
          </a:p>
          <a:p>
            <a:r>
              <a:rPr lang="en-GB" sz="3200" dirty="0" err="1">
                <a:solidFill>
                  <a:schemeClr val="bg1"/>
                </a:solidFill>
              </a:rPr>
              <a:t>Insidedness</a:t>
            </a:r>
            <a:r>
              <a:rPr lang="en-GB" sz="3200" dirty="0">
                <a:solidFill>
                  <a:schemeClr val="bg1"/>
                </a:solidFill>
              </a:rPr>
              <a:t> – How the Person felt in that Place</a:t>
            </a:r>
          </a:p>
        </p:txBody>
      </p:sp>
    </p:spTree>
    <p:extLst>
      <p:ext uri="{BB962C8B-B14F-4D97-AF65-F5344CB8AC3E}">
        <p14:creationId xmlns:p14="http://schemas.microsoft.com/office/powerpoint/2010/main" val="41079701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724753"/>
            <a:ext cx="10058400" cy="922765"/>
          </a:xfrm>
        </p:spPr>
        <p:txBody>
          <a:bodyPr/>
          <a:lstStyle/>
          <a:p>
            <a:r>
              <a:rPr lang="en-GB" dirty="0" err="1"/>
              <a:t>Topophilia</a:t>
            </a:r>
            <a:endParaRPr lang="en-GB" dirty="0"/>
          </a:p>
        </p:txBody>
      </p:sp>
      <p:sp>
        <p:nvSpPr>
          <p:cNvPr id="3" name="Content Placeholder 2"/>
          <p:cNvSpPr>
            <a:spLocks noGrp="1"/>
          </p:cNvSpPr>
          <p:nvPr>
            <p:ph idx="1"/>
          </p:nvPr>
        </p:nvSpPr>
        <p:spPr>
          <a:xfrm>
            <a:off x="367235" y="1647518"/>
            <a:ext cx="11518490" cy="5012266"/>
          </a:xfrm>
        </p:spPr>
        <p:txBody>
          <a:bodyPr>
            <a:normAutofit fontScale="25000" lnSpcReduction="20000"/>
          </a:bodyPr>
          <a:lstStyle/>
          <a:p>
            <a:pPr marL="0" indent="0">
              <a:buNone/>
            </a:pPr>
            <a:endParaRPr lang="en-GB" sz="3200" dirty="0"/>
          </a:p>
          <a:p>
            <a:pPr marL="0" indent="0">
              <a:buNone/>
            </a:pPr>
            <a:r>
              <a:rPr lang="en-GB" sz="12800" dirty="0"/>
              <a:t>	Yi-Fu Tuan  (1974): </a:t>
            </a:r>
          </a:p>
          <a:p>
            <a:pPr marL="0" indent="0">
              <a:buNone/>
            </a:pPr>
            <a:r>
              <a:rPr lang="en-GB" sz="12800" dirty="0"/>
              <a:t>	Human responses to the environment may be </a:t>
            </a:r>
            <a:r>
              <a:rPr lang="en-GB" sz="12800" dirty="0">
                <a:solidFill>
                  <a:srgbClr val="0070C0"/>
                </a:solidFill>
              </a:rPr>
              <a:t>aesthetic</a:t>
            </a:r>
            <a:r>
              <a:rPr lang="en-GB" sz="12800" dirty="0">
                <a:solidFill>
                  <a:srgbClr val="FFFF00"/>
                </a:solidFill>
              </a:rPr>
              <a:t> 	</a:t>
            </a:r>
            <a:r>
              <a:rPr lang="en-GB" sz="12800" dirty="0"/>
              <a:t>(artistic), </a:t>
            </a:r>
            <a:r>
              <a:rPr lang="en-GB" sz="12800" dirty="0">
                <a:solidFill>
                  <a:srgbClr val="0070C0"/>
                </a:solidFill>
              </a:rPr>
              <a:t>tactile</a:t>
            </a:r>
            <a:r>
              <a:rPr lang="en-GB" sz="12800" dirty="0">
                <a:solidFill>
                  <a:srgbClr val="FFFF00"/>
                </a:solidFill>
              </a:rPr>
              <a:t>,</a:t>
            </a:r>
            <a:r>
              <a:rPr lang="en-GB" sz="12800" dirty="0"/>
              <a:t> (solid) or </a:t>
            </a:r>
            <a:r>
              <a:rPr lang="en-GB" sz="12800" dirty="0">
                <a:solidFill>
                  <a:srgbClr val="0070C0"/>
                </a:solidFill>
              </a:rPr>
              <a:t>emotional</a:t>
            </a:r>
            <a:r>
              <a:rPr lang="en-GB" sz="12800" dirty="0">
                <a:solidFill>
                  <a:srgbClr val="FFFF00"/>
                </a:solidFill>
              </a:rPr>
              <a:t> </a:t>
            </a:r>
            <a:r>
              <a:rPr lang="en-GB" sz="12800" dirty="0"/>
              <a:t>(expressive)</a:t>
            </a:r>
          </a:p>
          <a:p>
            <a:pPr marL="0" indent="0">
              <a:lnSpc>
                <a:spcPct val="120000"/>
              </a:lnSpc>
              <a:buNone/>
            </a:pPr>
            <a:endParaRPr lang="en-GB" sz="14400" dirty="0"/>
          </a:p>
          <a:p>
            <a:pPr marL="0" indent="0">
              <a:lnSpc>
                <a:spcPct val="120000"/>
              </a:lnSpc>
              <a:buNone/>
            </a:pPr>
            <a:endParaRPr lang="en-GB" sz="14400" dirty="0">
              <a:solidFill>
                <a:schemeClr val="bg1"/>
              </a:solidFill>
            </a:endParaRPr>
          </a:p>
          <a:p>
            <a:pPr marL="0" indent="0">
              <a:lnSpc>
                <a:spcPct val="120000"/>
              </a:lnSpc>
              <a:buNone/>
            </a:pPr>
            <a:endParaRPr lang="en-GB" sz="14400" dirty="0">
              <a:solidFill>
                <a:schemeClr val="bg1"/>
              </a:solidFill>
            </a:endParaRPr>
          </a:p>
          <a:p>
            <a:pPr marL="0" indent="0">
              <a:lnSpc>
                <a:spcPct val="120000"/>
              </a:lnSpc>
              <a:buNone/>
            </a:pPr>
            <a:r>
              <a:rPr lang="en-GB" sz="14400" dirty="0">
                <a:solidFill>
                  <a:schemeClr val="bg1"/>
                </a:solidFill>
              </a:rPr>
              <a:t>	</a:t>
            </a:r>
            <a:r>
              <a:rPr lang="en-GB" sz="12800" dirty="0">
                <a:solidFill>
                  <a:schemeClr val="bg1"/>
                </a:solidFill>
              </a:rPr>
              <a:t>					</a:t>
            </a:r>
            <a:r>
              <a:rPr lang="en-GB" sz="12800" dirty="0">
                <a:solidFill>
                  <a:schemeClr val="tx1"/>
                </a:solidFill>
              </a:rPr>
              <a:t>A sense of place, a sense of feeling</a:t>
            </a:r>
            <a:endParaRPr lang="en-GB" sz="12800" dirty="0">
              <a:solidFill>
                <a:schemeClr val="bg1"/>
              </a:solidFill>
            </a:endParaRPr>
          </a:p>
          <a:p>
            <a:pPr marL="0" indent="0">
              <a:lnSpc>
                <a:spcPct val="120000"/>
              </a:lnSpc>
              <a:buNone/>
            </a:pPr>
            <a:r>
              <a:rPr lang="en-GB" sz="12800" b="1" dirty="0" err="1">
                <a:solidFill>
                  <a:schemeClr val="bg1"/>
                </a:solidFill>
              </a:rPr>
              <a:t>Topophilia</a:t>
            </a:r>
            <a:r>
              <a:rPr lang="en-GB" sz="12800" dirty="0">
                <a:solidFill>
                  <a:schemeClr val="bg1"/>
                </a:solidFill>
              </a:rPr>
              <a:t>  is the persons externalised response to the place</a:t>
            </a:r>
          </a:p>
          <a:p>
            <a:pPr marL="0" indent="0">
              <a:lnSpc>
                <a:spcPct val="120000"/>
              </a:lnSpc>
              <a:buNone/>
            </a:pPr>
            <a:endParaRPr lang="en-GB" sz="4600" dirty="0"/>
          </a:p>
          <a:p>
            <a:pPr marL="0" indent="0">
              <a:lnSpc>
                <a:spcPct val="120000"/>
              </a:lnSpc>
              <a:buNone/>
            </a:pPr>
            <a:endParaRPr lang="en-GB" sz="32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14450" y="3369945"/>
            <a:ext cx="4328037" cy="255787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00852" y="3369945"/>
            <a:ext cx="3584873" cy="2275505"/>
          </a:xfrm>
          <a:prstGeom prst="rect">
            <a:avLst/>
          </a:prstGeom>
        </p:spPr>
      </p:pic>
    </p:spTree>
    <p:extLst>
      <p:ext uri="{BB962C8B-B14F-4D97-AF65-F5344CB8AC3E}">
        <p14:creationId xmlns:p14="http://schemas.microsoft.com/office/powerpoint/2010/main" val="9349775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3033" y="124371"/>
            <a:ext cx="9860772" cy="1450757"/>
          </a:xfrm>
        </p:spPr>
        <p:txBody>
          <a:bodyPr>
            <a:normAutofit/>
          </a:bodyPr>
          <a:lstStyle/>
          <a:p>
            <a:r>
              <a:rPr lang="en-GB" dirty="0"/>
              <a:t>Community Sentiment is a Transaction </a:t>
            </a:r>
          </a:p>
        </p:txBody>
      </p:sp>
      <p:sp>
        <p:nvSpPr>
          <p:cNvPr id="3" name="Content Placeholder 2"/>
          <p:cNvSpPr>
            <a:spLocks noGrp="1"/>
          </p:cNvSpPr>
          <p:nvPr>
            <p:ph idx="1"/>
          </p:nvPr>
        </p:nvSpPr>
        <p:spPr>
          <a:xfrm>
            <a:off x="728569" y="1961380"/>
            <a:ext cx="10834781" cy="4023360"/>
          </a:xfrm>
        </p:spPr>
        <p:txBody>
          <a:bodyPr>
            <a:noAutofit/>
          </a:bodyPr>
          <a:lstStyle/>
          <a:p>
            <a:pPr marL="0" indent="0">
              <a:buNone/>
            </a:pPr>
            <a:r>
              <a:rPr lang="en-GB" sz="3200" dirty="0"/>
              <a:t>Sense of place</a:t>
            </a:r>
          </a:p>
          <a:p>
            <a:pPr marL="0" indent="0">
              <a:buNone/>
            </a:pPr>
            <a:r>
              <a:rPr lang="en-GB" sz="3200" dirty="0"/>
              <a:t>- is </a:t>
            </a:r>
            <a:r>
              <a:rPr lang="en-GB" sz="3200" dirty="0">
                <a:solidFill>
                  <a:srgbClr val="0070C0"/>
                </a:solidFill>
              </a:rPr>
              <a:t>dual in nature</a:t>
            </a:r>
            <a:r>
              <a:rPr lang="en-GB" sz="3200" dirty="0"/>
              <a:t>, involving both an </a:t>
            </a:r>
            <a:r>
              <a:rPr lang="en-GB" sz="3200" dirty="0">
                <a:solidFill>
                  <a:srgbClr val="0070C0"/>
                </a:solidFill>
              </a:rPr>
              <a:t>interpretive perspective on the environment </a:t>
            </a:r>
            <a:r>
              <a:rPr lang="en-GB" sz="3200" dirty="0"/>
              <a:t>and an </a:t>
            </a:r>
            <a:r>
              <a:rPr lang="en-GB" sz="3200" dirty="0">
                <a:solidFill>
                  <a:srgbClr val="0070C0"/>
                </a:solidFill>
              </a:rPr>
              <a:t>emotional reaction </a:t>
            </a:r>
            <a:r>
              <a:rPr lang="en-GB" sz="3200" dirty="0"/>
              <a:t>to the environment.</a:t>
            </a:r>
          </a:p>
          <a:p>
            <a:pPr marL="0" indent="0">
              <a:buNone/>
            </a:pPr>
            <a:r>
              <a:rPr lang="en-GB" sz="3200" dirty="0"/>
              <a:t>- is </a:t>
            </a:r>
            <a:r>
              <a:rPr lang="en-GB" sz="3200" dirty="0">
                <a:solidFill>
                  <a:srgbClr val="0070C0"/>
                </a:solidFill>
              </a:rPr>
              <a:t>an experience </a:t>
            </a:r>
            <a:r>
              <a:rPr lang="en-GB" sz="3200" dirty="0"/>
              <a:t>created by the setting combined with what a person brings to it.</a:t>
            </a:r>
          </a:p>
          <a:p>
            <a:pPr marL="0" indent="0">
              <a:buNone/>
            </a:pPr>
            <a:r>
              <a:rPr lang="en-GB" sz="3200" dirty="0"/>
              <a:t>The understanding of the place and feelings about the place become fused.</a:t>
            </a:r>
          </a:p>
          <a:p>
            <a:pPr marL="0" indent="0">
              <a:buNone/>
            </a:pPr>
            <a:endParaRPr lang="en-GB" sz="3200" dirty="0"/>
          </a:p>
        </p:txBody>
      </p:sp>
      <p:sp>
        <p:nvSpPr>
          <p:cNvPr id="4" name="Rectangle 3"/>
          <p:cNvSpPr/>
          <p:nvPr/>
        </p:nvSpPr>
        <p:spPr>
          <a:xfrm>
            <a:off x="0" y="6370992"/>
            <a:ext cx="12192000" cy="584775"/>
          </a:xfrm>
          <a:prstGeom prst="rect">
            <a:avLst/>
          </a:prstGeom>
        </p:spPr>
        <p:txBody>
          <a:bodyPr wrap="square">
            <a:spAutoFit/>
          </a:bodyPr>
          <a:lstStyle/>
          <a:p>
            <a:r>
              <a:rPr lang="en-GB" sz="3200" b="1" dirty="0">
                <a:solidFill>
                  <a:schemeClr val="bg1"/>
                </a:solidFill>
              </a:rPr>
              <a:t>Community</a:t>
            </a:r>
            <a:r>
              <a:rPr lang="en-GB" sz="3200" dirty="0">
                <a:solidFill>
                  <a:schemeClr val="bg1"/>
                </a:solidFill>
              </a:rPr>
              <a:t> </a:t>
            </a:r>
            <a:r>
              <a:rPr lang="en-GB" sz="3200" b="1" dirty="0">
                <a:solidFill>
                  <a:schemeClr val="bg1"/>
                </a:solidFill>
              </a:rPr>
              <a:t>Sentiment</a:t>
            </a:r>
            <a:r>
              <a:rPr lang="en-GB" sz="3200" dirty="0">
                <a:solidFill>
                  <a:schemeClr val="bg1"/>
                </a:solidFill>
              </a:rPr>
              <a:t> is a dual experience increasing the value of place</a:t>
            </a:r>
          </a:p>
        </p:txBody>
      </p:sp>
    </p:spTree>
    <p:extLst>
      <p:ext uri="{BB962C8B-B14F-4D97-AF65-F5344CB8AC3E}">
        <p14:creationId xmlns:p14="http://schemas.microsoft.com/office/powerpoint/2010/main" val="5172907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8075" y="914400"/>
            <a:ext cx="10091736" cy="711200"/>
          </a:xfrm>
        </p:spPr>
        <p:txBody>
          <a:bodyPr>
            <a:normAutofit fontScale="90000"/>
          </a:bodyPr>
          <a:lstStyle/>
          <a:p>
            <a:r>
              <a:rPr lang="en-GB" dirty="0"/>
              <a:t>What is the setting?  – in Outdoors it is Nature</a:t>
            </a:r>
          </a:p>
        </p:txBody>
      </p:sp>
      <p:sp>
        <p:nvSpPr>
          <p:cNvPr id="3" name="Content Placeholder 2"/>
          <p:cNvSpPr>
            <a:spLocks noGrp="1"/>
          </p:cNvSpPr>
          <p:nvPr>
            <p:ph idx="1"/>
          </p:nvPr>
        </p:nvSpPr>
        <p:spPr>
          <a:xfrm>
            <a:off x="0" y="2148114"/>
            <a:ext cx="12772102" cy="4872119"/>
          </a:xfrm>
        </p:spPr>
        <p:txBody>
          <a:bodyPr>
            <a:noAutofit/>
          </a:bodyPr>
          <a:lstStyle/>
          <a:p>
            <a:pPr marL="530225" lvl="4" indent="0">
              <a:buNone/>
            </a:pPr>
            <a:r>
              <a:rPr lang="en-GB" sz="3200" dirty="0">
                <a:solidFill>
                  <a:srgbClr val="0070C0"/>
                </a:solidFill>
              </a:rPr>
              <a:t>Nature:</a:t>
            </a:r>
            <a:r>
              <a:rPr lang="en-GB" sz="3200" dirty="0"/>
              <a:t> the outdoors is positioned as </a:t>
            </a:r>
            <a:r>
              <a:rPr lang="en-GB" sz="3200" dirty="0">
                <a:solidFill>
                  <a:srgbClr val="0070C0"/>
                </a:solidFill>
              </a:rPr>
              <a:t>an empty site for context-free personal development</a:t>
            </a:r>
            <a:r>
              <a:rPr lang="en-GB" sz="3200" dirty="0">
                <a:solidFill>
                  <a:srgbClr val="FFFF00"/>
                </a:solidFill>
              </a:rPr>
              <a:t> </a:t>
            </a:r>
            <a:r>
              <a:rPr lang="en-GB" sz="3200" dirty="0"/>
              <a:t>(Brookes 2002). </a:t>
            </a:r>
          </a:p>
          <a:p>
            <a:pPr marL="530225" lvl="4" indent="0">
              <a:buNone/>
            </a:pPr>
            <a:endParaRPr lang="en-GB" sz="3200" dirty="0"/>
          </a:p>
          <a:p>
            <a:pPr marL="530225" lvl="4" indent="0">
              <a:buNone/>
            </a:pPr>
            <a:r>
              <a:rPr lang="en-GB" sz="3200" dirty="0"/>
              <a:t>The outdoors is not neutral or objective but is unsurprisingly complex; </a:t>
            </a:r>
          </a:p>
          <a:p>
            <a:pPr marL="530225" lvl="1" indent="0">
              <a:buNone/>
            </a:pPr>
            <a:r>
              <a:rPr lang="en-GB" sz="3200" dirty="0"/>
              <a:t>tied to ideas of place and space, activity, practice and process (Zink &amp; Burrows 2008). </a:t>
            </a:r>
          </a:p>
          <a:p>
            <a:pPr marL="530225" lvl="4" indent="0">
              <a:lnSpc>
                <a:spcPct val="100000"/>
              </a:lnSpc>
              <a:buNone/>
            </a:pPr>
            <a:endParaRPr lang="en-GB" sz="3200" dirty="0"/>
          </a:p>
          <a:p>
            <a:pPr marL="530225" lvl="4" indent="0">
              <a:lnSpc>
                <a:spcPct val="100000"/>
              </a:lnSpc>
              <a:buNone/>
            </a:pPr>
            <a:r>
              <a:rPr lang="en-GB" sz="3200" dirty="0"/>
              <a:t>How people perceive nature affects their social and cultural positions.</a:t>
            </a:r>
          </a:p>
          <a:p>
            <a:pPr>
              <a:lnSpc>
                <a:spcPct val="100000"/>
              </a:lnSpc>
            </a:pPr>
            <a:r>
              <a:rPr lang="en-GB" sz="3000" b="1" dirty="0">
                <a:solidFill>
                  <a:schemeClr val="bg1"/>
                </a:solidFill>
              </a:rPr>
              <a:t>Placeless </a:t>
            </a:r>
            <a:r>
              <a:rPr lang="en-GB" sz="3000" dirty="0">
                <a:solidFill>
                  <a:schemeClr val="bg1"/>
                </a:solidFill>
              </a:rPr>
              <a:t>– indistinguishable from similar settings (Airports, Shopping malls)</a:t>
            </a:r>
          </a:p>
          <a:p>
            <a:pPr>
              <a:lnSpc>
                <a:spcPct val="100000"/>
              </a:lnSpc>
            </a:pPr>
            <a:endParaRPr lang="en-GB" sz="3000" dirty="0"/>
          </a:p>
        </p:txBody>
      </p:sp>
    </p:spTree>
    <p:extLst>
      <p:ext uri="{BB962C8B-B14F-4D97-AF65-F5344CB8AC3E}">
        <p14:creationId xmlns:p14="http://schemas.microsoft.com/office/powerpoint/2010/main" val="7682668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Instructors</a:t>
            </a:r>
          </a:p>
        </p:txBody>
      </p:sp>
      <p:sp>
        <p:nvSpPr>
          <p:cNvPr id="3" name="Content Placeholder 2"/>
          <p:cNvSpPr>
            <a:spLocks noGrp="1"/>
          </p:cNvSpPr>
          <p:nvPr>
            <p:ph idx="1"/>
          </p:nvPr>
        </p:nvSpPr>
        <p:spPr>
          <a:xfrm>
            <a:off x="1097280" y="2111205"/>
            <a:ext cx="10058400" cy="4023360"/>
          </a:xfrm>
        </p:spPr>
        <p:txBody>
          <a:bodyPr>
            <a:noAutofit/>
          </a:bodyPr>
          <a:lstStyle/>
          <a:p>
            <a:r>
              <a:rPr lang="en-GB" sz="3200" dirty="0">
                <a:solidFill>
                  <a:srgbClr val="0070C0"/>
                </a:solidFill>
              </a:rPr>
              <a:t>Outdoor instructors identities </a:t>
            </a:r>
          </a:p>
          <a:p>
            <a:r>
              <a:rPr lang="en-GB" sz="3200" dirty="0"/>
              <a:t>are embedded both in place </a:t>
            </a:r>
          </a:p>
          <a:p>
            <a:r>
              <a:rPr lang="en-GB" sz="3200" dirty="0"/>
              <a:t>and mobility. </a:t>
            </a:r>
          </a:p>
          <a:p>
            <a:endParaRPr lang="en-GB" sz="3200" dirty="0"/>
          </a:p>
          <a:p>
            <a:r>
              <a:rPr lang="en-GB" sz="3200" dirty="0"/>
              <a:t> </a:t>
            </a:r>
          </a:p>
          <a:p>
            <a:pPr marL="0" indent="0">
              <a:buNone/>
            </a:pPr>
            <a:endParaRPr lang="en-GB" sz="3200" dirty="0"/>
          </a:p>
          <a:p>
            <a:pPr marL="0" indent="0">
              <a:buNone/>
            </a:pPr>
            <a:endParaRPr lang="en-GB" sz="3200" dirty="0"/>
          </a:p>
          <a:p>
            <a:r>
              <a:rPr lang="en-GB" sz="3200" dirty="0">
                <a:solidFill>
                  <a:schemeClr val="bg1"/>
                </a:solidFill>
              </a:rPr>
              <a:t>Places and mobility matter to you.</a:t>
            </a:r>
          </a:p>
          <a:p>
            <a:endParaRPr lang="en-GB" sz="32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26480" y="1901655"/>
            <a:ext cx="5830957" cy="4023360"/>
          </a:xfrm>
          <a:prstGeom prst="rect">
            <a:avLst/>
          </a:prstGeom>
        </p:spPr>
      </p:pic>
    </p:spTree>
    <p:extLst>
      <p:ext uri="{BB962C8B-B14F-4D97-AF65-F5344CB8AC3E}">
        <p14:creationId xmlns:p14="http://schemas.microsoft.com/office/powerpoint/2010/main" val="4621187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6445" y="271323"/>
            <a:ext cx="10020299" cy="1161144"/>
          </a:xfrm>
        </p:spPr>
        <p:txBody>
          <a:bodyPr>
            <a:normAutofit/>
          </a:bodyPr>
          <a:lstStyle/>
          <a:p>
            <a:r>
              <a:rPr lang="en-GB" dirty="0">
                <a:solidFill>
                  <a:srgbClr val="0070C0"/>
                </a:solidFill>
              </a:rPr>
              <a:t>What Nature and Whose Experience?</a:t>
            </a:r>
            <a:endParaRPr lang="en-GB" dirty="0"/>
          </a:p>
        </p:txBody>
      </p:sp>
      <p:sp>
        <p:nvSpPr>
          <p:cNvPr id="3" name="Content Placeholder 2"/>
          <p:cNvSpPr>
            <a:spLocks noGrp="1"/>
          </p:cNvSpPr>
          <p:nvPr>
            <p:ph idx="1"/>
          </p:nvPr>
        </p:nvSpPr>
        <p:spPr>
          <a:xfrm>
            <a:off x="418740" y="1712685"/>
            <a:ext cx="11276731" cy="5528772"/>
          </a:xfrm>
        </p:spPr>
        <p:txBody>
          <a:bodyPr>
            <a:noAutofit/>
          </a:bodyPr>
          <a:lstStyle/>
          <a:p>
            <a:r>
              <a:rPr lang="en-GB" sz="3200" dirty="0"/>
              <a:t>When you are planning initiatives for outdoor learning it may be appropriate to question </a:t>
            </a:r>
          </a:p>
          <a:p>
            <a:pPr marL="354013" indent="-354013">
              <a:buFont typeface="Arial" panose="020B0604020202020204" pitchFamily="34" charset="0"/>
              <a:buChar char="•"/>
            </a:pPr>
            <a:r>
              <a:rPr lang="en-GB" sz="3200" dirty="0"/>
              <a:t>The experience of outdoor learning spaces as these will almost certainly not be interpreted in the same way by each participant.</a:t>
            </a:r>
          </a:p>
          <a:p>
            <a:pPr marL="354013" indent="-354013">
              <a:buFont typeface="Arial" panose="020B0604020202020204" pitchFamily="34" charset="0"/>
              <a:buChar char="•"/>
            </a:pPr>
            <a:r>
              <a:rPr lang="en-GB" sz="3200" dirty="0"/>
              <a:t>The place is constructed and experienced in very different ways across different cultures.</a:t>
            </a:r>
          </a:p>
          <a:p>
            <a:pPr marL="354013" indent="-354013">
              <a:buFont typeface="Arial" panose="020B0604020202020204" pitchFamily="34" charset="0"/>
              <a:buChar char="•"/>
            </a:pPr>
            <a:r>
              <a:rPr lang="en-GB" sz="3200" dirty="0"/>
              <a:t>The range of opportunities for personal and social development</a:t>
            </a:r>
            <a:endParaRPr lang="en-GB" sz="3200" dirty="0">
              <a:solidFill>
                <a:srgbClr val="FFFF00"/>
              </a:solidFill>
            </a:endParaRPr>
          </a:p>
          <a:p>
            <a:pPr marL="354013" indent="-354013">
              <a:buFont typeface="Arial" panose="020B0604020202020204" pitchFamily="34" charset="0"/>
              <a:buChar char="•"/>
            </a:pPr>
            <a:endParaRPr lang="en-GB" sz="3200" dirty="0">
              <a:solidFill>
                <a:srgbClr val="FFFF00"/>
              </a:solidFill>
            </a:endParaRPr>
          </a:p>
          <a:p>
            <a:pPr marL="354013" indent="-354013">
              <a:buFont typeface="Arial" panose="020B0604020202020204" pitchFamily="34" charset="0"/>
              <a:buChar char="•"/>
            </a:pPr>
            <a:endParaRPr lang="en-GB" sz="1000" dirty="0"/>
          </a:p>
          <a:p>
            <a:r>
              <a:rPr lang="en-GB" sz="3200" dirty="0">
                <a:solidFill>
                  <a:schemeClr val="bg1"/>
                </a:solidFill>
              </a:rPr>
              <a:t>Outdoor educational practice are </a:t>
            </a:r>
            <a:r>
              <a:rPr lang="en-GB" sz="3200" dirty="0">
                <a:solidFill>
                  <a:srgbClr val="FFFF00"/>
                </a:solidFill>
              </a:rPr>
              <a:t>deliberately</a:t>
            </a:r>
            <a:r>
              <a:rPr lang="en-GB" sz="3200" dirty="0">
                <a:solidFill>
                  <a:schemeClr val="bg1"/>
                </a:solidFill>
              </a:rPr>
              <a:t> embedded in-place</a:t>
            </a:r>
            <a:endParaRPr lang="en-GB" sz="3200" dirty="0"/>
          </a:p>
          <a:p>
            <a:endParaRPr lang="en-GB" sz="3200" dirty="0"/>
          </a:p>
        </p:txBody>
      </p:sp>
    </p:spTree>
    <p:extLst>
      <p:ext uri="{BB962C8B-B14F-4D97-AF65-F5344CB8AC3E}">
        <p14:creationId xmlns:p14="http://schemas.microsoft.com/office/powerpoint/2010/main" val="24279793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Down To Earth</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97280" y="1860331"/>
            <a:ext cx="8219215" cy="3598754"/>
          </a:xfrm>
        </p:spPr>
      </p:pic>
      <p:sp>
        <p:nvSpPr>
          <p:cNvPr id="5" name="TextBox 4"/>
          <p:cNvSpPr txBox="1"/>
          <p:nvPr/>
        </p:nvSpPr>
        <p:spPr>
          <a:xfrm>
            <a:off x="1355834" y="5459085"/>
            <a:ext cx="8671035" cy="369332"/>
          </a:xfrm>
          <a:prstGeom prst="rect">
            <a:avLst/>
          </a:prstGeom>
          <a:noFill/>
        </p:spPr>
        <p:txBody>
          <a:bodyPr wrap="square" rtlCol="0">
            <a:spAutoFit/>
          </a:bodyPr>
          <a:lstStyle/>
          <a:p>
            <a:r>
              <a:rPr lang="en-GB" dirty="0">
                <a:hlinkClick r:id="rId3"/>
              </a:rPr>
              <a:t>Down to Earth Adventures</a:t>
            </a:r>
            <a:endParaRPr lang="en-GB" dirty="0"/>
          </a:p>
        </p:txBody>
      </p:sp>
    </p:spTree>
    <p:extLst>
      <p:ext uri="{BB962C8B-B14F-4D97-AF65-F5344CB8AC3E}">
        <p14:creationId xmlns:p14="http://schemas.microsoft.com/office/powerpoint/2010/main" val="3888281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5239509" y="0"/>
            <a:ext cx="6923088" cy="6015789"/>
          </a:xfrm>
          <a:prstGeom prst="rect">
            <a:avLst/>
          </a:prstGeom>
        </p:spPr>
      </p:pic>
      <p:sp>
        <p:nvSpPr>
          <p:cNvPr id="3" name="Content Placeholder 2"/>
          <p:cNvSpPr>
            <a:spLocks noGrp="1"/>
          </p:cNvSpPr>
          <p:nvPr>
            <p:ph idx="1"/>
          </p:nvPr>
        </p:nvSpPr>
        <p:spPr>
          <a:xfrm>
            <a:off x="164659" y="2629995"/>
            <a:ext cx="11805668" cy="4228005"/>
          </a:xfrm>
        </p:spPr>
        <p:txBody>
          <a:bodyPr>
            <a:noAutofit/>
          </a:bodyPr>
          <a:lstStyle/>
          <a:p>
            <a:r>
              <a:rPr lang="en-GB" sz="3200" dirty="0"/>
              <a:t>Singleton J., (2015):  </a:t>
            </a:r>
          </a:p>
          <a:p>
            <a:r>
              <a:rPr lang="en-GB" sz="3200" dirty="0"/>
              <a:t>Head, Heart and Hand Model</a:t>
            </a:r>
          </a:p>
          <a:p>
            <a:r>
              <a:rPr lang="en-GB" sz="3200" dirty="0"/>
              <a:t>presents - a way of seeing </a:t>
            </a:r>
          </a:p>
          <a:p>
            <a:r>
              <a:rPr lang="en-GB" sz="3200" dirty="0"/>
              <a:t>and being in the world </a:t>
            </a:r>
          </a:p>
          <a:p>
            <a:endParaRPr lang="en-GB" sz="3200" dirty="0"/>
          </a:p>
          <a:p>
            <a:endParaRPr lang="en-GB" sz="3200" dirty="0"/>
          </a:p>
          <a:p>
            <a:r>
              <a:rPr lang="en-GB" sz="3200" dirty="0">
                <a:solidFill>
                  <a:schemeClr val="bg1"/>
                </a:solidFill>
              </a:rPr>
              <a:t>Place always there – part of the setting (foreground, or background)</a:t>
            </a:r>
          </a:p>
          <a:p>
            <a:endParaRPr lang="en-GB" sz="3200" dirty="0"/>
          </a:p>
        </p:txBody>
      </p:sp>
      <p:sp>
        <p:nvSpPr>
          <p:cNvPr id="2" name="Title 1"/>
          <p:cNvSpPr>
            <a:spLocks noGrp="1"/>
          </p:cNvSpPr>
          <p:nvPr>
            <p:ph type="title"/>
          </p:nvPr>
        </p:nvSpPr>
        <p:spPr>
          <a:xfrm>
            <a:off x="517033" y="521966"/>
            <a:ext cx="5990772" cy="793031"/>
          </a:xfrm>
        </p:spPr>
        <p:txBody>
          <a:bodyPr>
            <a:normAutofit/>
          </a:bodyPr>
          <a:lstStyle/>
          <a:p>
            <a:r>
              <a:rPr lang="en-GB" sz="4300" dirty="0">
                <a:solidFill>
                  <a:srgbClr val="0070C0"/>
                </a:solidFill>
              </a:rPr>
              <a:t>Transformative Experience</a:t>
            </a:r>
          </a:p>
        </p:txBody>
      </p:sp>
    </p:spTree>
    <p:extLst>
      <p:ext uri="{BB962C8B-B14F-4D97-AF65-F5344CB8AC3E}">
        <p14:creationId xmlns:p14="http://schemas.microsoft.com/office/powerpoint/2010/main" val="10684934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There is no such thing as a free lunch!</a:t>
            </a:r>
          </a:p>
        </p:txBody>
      </p:sp>
      <p:sp>
        <p:nvSpPr>
          <p:cNvPr id="3" name="Content Placeholder 2"/>
          <p:cNvSpPr>
            <a:spLocks noGrp="1"/>
          </p:cNvSpPr>
          <p:nvPr>
            <p:ph idx="1"/>
          </p:nvPr>
        </p:nvSpPr>
        <p:spPr>
          <a:xfrm>
            <a:off x="1097280" y="2538908"/>
            <a:ext cx="10058400" cy="2431298"/>
          </a:xfrm>
        </p:spPr>
        <p:txBody>
          <a:bodyPr/>
          <a:lstStyle/>
          <a:p>
            <a:r>
              <a:rPr lang="en-GB" sz="3600" dirty="0"/>
              <a:t>Opportunity Costs: </a:t>
            </a:r>
          </a:p>
          <a:p>
            <a:r>
              <a:rPr lang="en-GB" sz="3600" dirty="0"/>
              <a:t>The cost in terms of the value of the next best alternative not chosen </a:t>
            </a:r>
          </a:p>
        </p:txBody>
      </p:sp>
    </p:spTree>
    <p:extLst>
      <p:ext uri="{BB962C8B-B14F-4D97-AF65-F5344CB8AC3E}">
        <p14:creationId xmlns:p14="http://schemas.microsoft.com/office/powerpoint/2010/main" val="23863885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value of a space</a:t>
            </a:r>
          </a:p>
        </p:txBody>
      </p:sp>
      <p:sp>
        <p:nvSpPr>
          <p:cNvPr id="3" name="Content Placeholder 2"/>
          <p:cNvSpPr>
            <a:spLocks noGrp="1"/>
          </p:cNvSpPr>
          <p:nvPr>
            <p:ph idx="1"/>
          </p:nvPr>
        </p:nvSpPr>
        <p:spPr/>
        <p:txBody>
          <a:bodyPr/>
          <a:lstStyle/>
          <a:p>
            <a:r>
              <a:rPr lang="en-GB" dirty="0"/>
              <a:t>Case Study and exercise: </a:t>
            </a:r>
            <a:r>
              <a:rPr lang="en-GB" dirty="0" err="1"/>
              <a:t>Skatepark</a:t>
            </a:r>
            <a:r>
              <a:rPr lang="en-GB" dirty="0"/>
              <a:t> at </a:t>
            </a:r>
            <a:r>
              <a:rPr lang="en-GB" dirty="0" err="1"/>
              <a:t>Murton</a:t>
            </a:r>
            <a:r>
              <a:rPr lang="en-GB" dirty="0"/>
              <a:t> Green</a:t>
            </a:r>
          </a:p>
          <a:p>
            <a:r>
              <a:rPr lang="en-GB" dirty="0">
                <a:hlinkClick r:id="rId2"/>
              </a:rPr>
              <a:t>https://www.facebook.com/BishopstonSkatepark/videos/356253581815344/</a:t>
            </a:r>
            <a:endParaRPr lang="en-GB" dirty="0"/>
          </a:p>
          <a:p>
            <a:endParaRPr lang="en-GB" dirty="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49237" y="2796572"/>
            <a:ext cx="7954485" cy="3867690"/>
          </a:xfrm>
          <a:prstGeom prst="rect">
            <a:avLst/>
          </a:prstGeom>
        </p:spPr>
      </p:pic>
    </p:spTree>
    <p:extLst>
      <p:ext uri="{BB962C8B-B14F-4D97-AF65-F5344CB8AC3E}">
        <p14:creationId xmlns:p14="http://schemas.microsoft.com/office/powerpoint/2010/main" val="845433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Tasks	</a:t>
            </a:r>
          </a:p>
        </p:txBody>
      </p:sp>
      <p:sp>
        <p:nvSpPr>
          <p:cNvPr id="3" name="Content Placeholder 2"/>
          <p:cNvSpPr>
            <a:spLocks noGrp="1"/>
          </p:cNvSpPr>
          <p:nvPr>
            <p:ph idx="1"/>
          </p:nvPr>
        </p:nvSpPr>
        <p:spPr/>
        <p:txBody>
          <a:bodyPr>
            <a:normAutofit lnSpcReduction="10000"/>
          </a:bodyPr>
          <a:lstStyle/>
          <a:p>
            <a:r>
              <a:rPr lang="en-GB" sz="3200" i="1" dirty="0"/>
              <a:t>Read your role card first and decide on your preferred option for the use of </a:t>
            </a:r>
            <a:r>
              <a:rPr lang="en-GB" sz="3200" i="1" dirty="0" err="1"/>
              <a:t>Murton</a:t>
            </a:r>
            <a:r>
              <a:rPr lang="en-GB" sz="3200" i="1" dirty="0"/>
              <a:t> Green. Think of arguments and reasons to defend your decision. (2 min)</a:t>
            </a:r>
            <a:endParaRPr lang="en-GB" sz="3200" dirty="0"/>
          </a:p>
          <a:p>
            <a:r>
              <a:rPr lang="en-GB" sz="3200" i="1" dirty="0"/>
              <a:t>Discuss the different options and what is your preferred use of </a:t>
            </a:r>
            <a:r>
              <a:rPr lang="en-GB" sz="3200" i="1" dirty="0" err="1"/>
              <a:t>Murton</a:t>
            </a:r>
            <a:r>
              <a:rPr lang="en-GB" sz="3200" i="1" dirty="0"/>
              <a:t> Green as a group.</a:t>
            </a:r>
          </a:p>
          <a:p>
            <a:r>
              <a:rPr lang="en-GB" sz="3200" i="1" dirty="0"/>
              <a:t>Stand on your chosen place decision on the floor mat.</a:t>
            </a:r>
          </a:p>
          <a:p>
            <a:r>
              <a:rPr lang="en-GB" sz="3200" i="1" dirty="0"/>
              <a:t>Refer to the Head, Hand and Heart model using the arguments from your discussion.</a:t>
            </a:r>
          </a:p>
          <a:p>
            <a:endParaRPr lang="en-GB" sz="3200" dirty="0"/>
          </a:p>
          <a:p>
            <a:endParaRPr lang="en-GB" dirty="0"/>
          </a:p>
        </p:txBody>
      </p:sp>
    </p:spTree>
    <p:extLst>
      <p:ext uri="{BB962C8B-B14F-4D97-AF65-F5344CB8AC3E}">
        <p14:creationId xmlns:p14="http://schemas.microsoft.com/office/powerpoint/2010/main" val="33003479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815993"/>
            <a:ext cx="10058400" cy="865303"/>
          </a:xfrm>
        </p:spPr>
        <p:txBody>
          <a:bodyPr/>
          <a:lstStyle/>
          <a:p>
            <a:r>
              <a:rPr lang="en-GB" dirty="0"/>
              <a:t>Evaluation Questions</a:t>
            </a:r>
          </a:p>
        </p:txBody>
      </p:sp>
      <p:sp>
        <p:nvSpPr>
          <p:cNvPr id="3" name="Content Placeholder 2"/>
          <p:cNvSpPr>
            <a:spLocks noGrp="1"/>
          </p:cNvSpPr>
          <p:nvPr>
            <p:ph idx="1"/>
          </p:nvPr>
        </p:nvSpPr>
        <p:spPr>
          <a:xfrm>
            <a:off x="1097280" y="2001377"/>
            <a:ext cx="9566762" cy="4023360"/>
          </a:xfrm>
        </p:spPr>
        <p:txBody>
          <a:bodyPr>
            <a:normAutofit/>
          </a:bodyPr>
          <a:lstStyle/>
          <a:p>
            <a:pPr lvl="0">
              <a:lnSpc>
                <a:spcPct val="100000"/>
              </a:lnSpc>
            </a:pPr>
            <a:r>
              <a:rPr lang="en-GB" sz="2800" dirty="0"/>
              <a:t>Do you understand sense-of-place in a different way now? </a:t>
            </a:r>
          </a:p>
          <a:p>
            <a:pPr lvl="0">
              <a:lnSpc>
                <a:spcPct val="100000"/>
              </a:lnSpc>
            </a:pPr>
            <a:r>
              <a:rPr lang="en-GB" sz="2800" dirty="0"/>
              <a:t>What in particular informs your understanding of place?</a:t>
            </a:r>
          </a:p>
          <a:p>
            <a:pPr>
              <a:lnSpc>
                <a:spcPct val="100000"/>
              </a:lnSpc>
            </a:pPr>
            <a:r>
              <a:rPr lang="en-GB" sz="2800" dirty="0"/>
              <a:t>Do you believe the Head, Heart and Hand model could be used to explain the value of a place for outdoor courses? Why?</a:t>
            </a:r>
          </a:p>
          <a:p>
            <a:pPr lvl="0">
              <a:lnSpc>
                <a:spcPct val="100000"/>
              </a:lnSpc>
            </a:pPr>
            <a:r>
              <a:rPr lang="en-GB" sz="2800" dirty="0"/>
              <a:t>In what way do you think the opportunity cost concept is important to consider the notion of place now and for the future?</a:t>
            </a:r>
          </a:p>
          <a:p>
            <a:pPr>
              <a:lnSpc>
                <a:spcPct val="100000"/>
              </a:lnSpc>
            </a:pPr>
            <a:endParaRPr lang="en-GB" dirty="0"/>
          </a:p>
        </p:txBody>
      </p:sp>
    </p:spTree>
    <p:extLst>
      <p:ext uri="{BB962C8B-B14F-4D97-AF65-F5344CB8AC3E}">
        <p14:creationId xmlns:p14="http://schemas.microsoft.com/office/powerpoint/2010/main" val="2626106052"/>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1394</TotalTime>
  <Words>1967</Words>
  <Application>Microsoft Office PowerPoint</Application>
  <PresentationFormat>Widescreen</PresentationFormat>
  <Paragraphs>214</Paragraphs>
  <Slides>20</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Retrospect</vt:lpstr>
      <vt:lpstr>Sense of Place and Opportunity</vt:lpstr>
      <vt:lpstr>Summary of Objectives</vt:lpstr>
      <vt:lpstr>The Learning Process</vt:lpstr>
      <vt:lpstr>Cynefin (‘kuh-neh-vin’) </vt:lpstr>
      <vt:lpstr>Is there a single sense of place?</vt:lpstr>
      <vt:lpstr>PowerPoint Presentation</vt:lpstr>
      <vt:lpstr>Aspects commonly associated with the concept  - Sense of Place</vt:lpstr>
      <vt:lpstr>Place Attachment</vt:lpstr>
      <vt:lpstr>Insidedness – How the Person felt in that Place</vt:lpstr>
      <vt:lpstr>Topophilia</vt:lpstr>
      <vt:lpstr>Community Sentiment is a Transaction </vt:lpstr>
      <vt:lpstr>What is the setting?  – in Outdoors it is Nature</vt:lpstr>
      <vt:lpstr>Instructors</vt:lpstr>
      <vt:lpstr>What Nature and Whose Experience?</vt:lpstr>
      <vt:lpstr>Down To Earth</vt:lpstr>
      <vt:lpstr>Transformative Experience</vt:lpstr>
      <vt:lpstr>There is no such thing as a free lunch!</vt:lpstr>
      <vt:lpstr>The value of a space</vt:lpstr>
      <vt:lpstr>Tasks </vt:lpstr>
      <vt:lpstr>Evaluation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Sence of Place and Opportuntity</dc:title>
  <dc:creator>L0237_User</dc:creator>
  <cp:lastModifiedBy>Denise Leonard</cp:lastModifiedBy>
  <cp:revision>127</cp:revision>
  <dcterms:created xsi:type="dcterms:W3CDTF">2019-10-16T09:05:38Z</dcterms:created>
  <dcterms:modified xsi:type="dcterms:W3CDTF">2019-11-22T13:32:13Z</dcterms:modified>
</cp:coreProperties>
</file>