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5" r:id="rId1"/>
  </p:sldMasterIdLst>
  <p:notesMasterIdLst>
    <p:notesMasterId r:id="rId25"/>
  </p:notesMasterIdLst>
  <p:sldIdLst>
    <p:sldId id="256" r:id="rId2"/>
    <p:sldId id="257" r:id="rId3"/>
    <p:sldId id="281" r:id="rId4"/>
    <p:sldId id="282" r:id="rId5"/>
    <p:sldId id="283" r:id="rId6"/>
    <p:sldId id="296" r:id="rId7"/>
    <p:sldId id="284" r:id="rId8"/>
    <p:sldId id="285" r:id="rId9"/>
    <p:sldId id="263" r:id="rId10"/>
    <p:sldId id="286" r:id="rId11"/>
    <p:sldId id="287" r:id="rId12"/>
    <p:sldId id="267" r:id="rId13"/>
    <p:sldId id="297" r:id="rId14"/>
    <p:sldId id="298" r:id="rId15"/>
    <p:sldId id="299" r:id="rId16"/>
    <p:sldId id="270" r:id="rId17"/>
    <p:sldId id="271" r:id="rId18"/>
    <p:sldId id="269" r:id="rId19"/>
    <p:sldId id="289" r:id="rId20"/>
    <p:sldId id="290" r:id="rId21"/>
    <p:sldId id="300" r:id="rId22"/>
    <p:sldId id="293" r:id="rId23"/>
    <p:sldId id="294" r:id="rId2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C9A"/>
    <a:srgbClr val="F89E9E"/>
    <a:srgbClr val="FF00FF"/>
    <a:srgbClr val="FED6FB"/>
    <a:srgbClr val="CCFFFF"/>
    <a:srgbClr val="E2F7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35620F-6AD0-4016-9E21-DC99571DEC40}" v="378" dt="2022-10-28T13:46:44.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9096" autoAdjust="0"/>
  </p:normalViewPr>
  <p:slideViewPr>
    <p:cSldViewPr snapToGrid="0">
      <p:cViewPr varScale="1">
        <p:scale>
          <a:sx n="64" d="100"/>
          <a:sy n="64" d="100"/>
        </p:scale>
        <p:origin x="951"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79EC8-E7BC-40DB-B2CE-12ABDA8993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9AE5C4-B13A-415D-A96A-201C7130AB7B}">
      <dgm:prSet/>
      <dgm:spPr/>
      <dgm:t>
        <a:bodyPr/>
        <a:lstStyle/>
        <a:p>
          <a:r>
            <a:rPr lang="en-GB"/>
            <a:t>BY THE END OF THIS SESSION YOU SHOULD BE ABLE TO  . . . . </a:t>
          </a:r>
          <a:endParaRPr lang="en-US"/>
        </a:p>
      </dgm:t>
    </dgm:pt>
    <dgm:pt modelId="{84F4FDF8-2B54-4A99-A4CC-C68CC278C91A}" type="parTrans" cxnId="{4C0C914D-BFA2-434F-8C2D-E96F259C6AC2}">
      <dgm:prSet/>
      <dgm:spPr/>
      <dgm:t>
        <a:bodyPr/>
        <a:lstStyle/>
        <a:p>
          <a:endParaRPr lang="en-US"/>
        </a:p>
      </dgm:t>
    </dgm:pt>
    <dgm:pt modelId="{DDA5CF7A-DE9C-438D-8BE7-DBDAD71B8F7E}" type="sibTrans" cxnId="{4C0C914D-BFA2-434F-8C2D-E96F259C6AC2}">
      <dgm:prSet/>
      <dgm:spPr/>
      <dgm:t>
        <a:bodyPr/>
        <a:lstStyle/>
        <a:p>
          <a:endParaRPr lang="en-US"/>
        </a:p>
      </dgm:t>
    </dgm:pt>
    <dgm:pt modelId="{048878D0-CDD3-4559-AD38-81092C172383}">
      <dgm:prSet/>
      <dgm:spPr/>
      <dgm:t>
        <a:bodyPr/>
        <a:lstStyle/>
        <a:p>
          <a:r>
            <a:rPr lang="en-GB"/>
            <a:t>Explain the steps in the criminal justice system from commission of the offence to prison</a:t>
          </a:r>
          <a:endParaRPr lang="en-US"/>
        </a:p>
      </dgm:t>
    </dgm:pt>
    <dgm:pt modelId="{96829CC6-D264-4DAB-8D8E-976814D98766}" type="parTrans" cxnId="{C1EA89A3-7FEC-4449-8CCE-72A68E3A2CA0}">
      <dgm:prSet/>
      <dgm:spPr/>
      <dgm:t>
        <a:bodyPr/>
        <a:lstStyle/>
        <a:p>
          <a:endParaRPr lang="en-US"/>
        </a:p>
      </dgm:t>
    </dgm:pt>
    <dgm:pt modelId="{6F5F22D5-A396-49E9-931C-DF3BBE7F40C7}" type="sibTrans" cxnId="{C1EA89A3-7FEC-4449-8CCE-72A68E3A2CA0}">
      <dgm:prSet/>
      <dgm:spPr/>
      <dgm:t>
        <a:bodyPr/>
        <a:lstStyle/>
        <a:p>
          <a:endParaRPr lang="en-US"/>
        </a:p>
      </dgm:t>
    </dgm:pt>
    <dgm:pt modelId="{900E7A32-8607-4F06-9492-4257DD71E630}">
      <dgm:prSet/>
      <dgm:spPr/>
      <dgm:t>
        <a:bodyPr/>
        <a:lstStyle/>
        <a:p>
          <a:r>
            <a:rPr lang="en-GB" dirty="0"/>
            <a:t>Identify the main agencies that play a role in this system</a:t>
          </a:r>
          <a:endParaRPr lang="en-US" dirty="0"/>
        </a:p>
      </dgm:t>
    </dgm:pt>
    <dgm:pt modelId="{3A02AA52-A83E-44E2-AEDC-CFAABC004C41}" type="parTrans" cxnId="{82F12146-1FDA-47C6-B6E7-9E826A77B60A}">
      <dgm:prSet/>
      <dgm:spPr/>
      <dgm:t>
        <a:bodyPr/>
        <a:lstStyle/>
        <a:p>
          <a:endParaRPr lang="en-US"/>
        </a:p>
      </dgm:t>
    </dgm:pt>
    <dgm:pt modelId="{DD7CEFB9-410D-4510-A14F-38A7FC25D33C}" type="sibTrans" cxnId="{82F12146-1FDA-47C6-B6E7-9E826A77B60A}">
      <dgm:prSet/>
      <dgm:spPr/>
      <dgm:t>
        <a:bodyPr/>
        <a:lstStyle/>
        <a:p>
          <a:endParaRPr lang="en-US"/>
        </a:p>
      </dgm:t>
    </dgm:pt>
    <dgm:pt modelId="{5C501ADC-D7EB-4D68-8737-1B1456EC0B35}">
      <dgm:prSet/>
      <dgm:spPr/>
      <dgm:t>
        <a:bodyPr/>
        <a:lstStyle/>
        <a:p>
          <a:r>
            <a:rPr lang="en-GB"/>
            <a:t>Explain how the criminal justice system is managed</a:t>
          </a:r>
          <a:endParaRPr lang="en-US"/>
        </a:p>
      </dgm:t>
    </dgm:pt>
    <dgm:pt modelId="{AD625818-46A8-4AC7-BAB2-77D06A2821E0}" type="parTrans" cxnId="{7C4FC6E9-354F-4125-9787-A620CC28D9C6}">
      <dgm:prSet/>
      <dgm:spPr/>
      <dgm:t>
        <a:bodyPr/>
        <a:lstStyle/>
        <a:p>
          <a:endParaRPr lang="en-US"/>
        </a:p>
      </dgm:t>
    </dgm:pt>
    <dgm:pt modelId="{0B79A4A3-10E8-4921-A73A-3AC099C8BAF7}" type="sibTrans" cxnId="{7C4FC6E9-354F-4125-9787-A620CC28D9C6}">
      <dgm:prSet/>
      <dgm:spPr/>
      <dgm:t>
        <a:bodyPr/>
        <a:lstStyle/>
        <a:p>
          <a:endParaRPr lang="en-US"/>
        </a:p>
      </dgm:t>
    </dgm:pt>
    <dgm:pt modelId="{0D3FD78D-A3D9-4D15-B60B-C5642F5AEC28}" type="pres">
      <dgm:prSet presAssocID="{3B779EC8-E7BC-40DB-B2CE-12ABDA8993AF}" presName="linear" presStyleCnt="0">
        <dgm:presLayoutVars>
          <dgm:animLvl val="lvl"/>
          <dgm:resizeHandles val="exact"/>
        </dgm:presLayoutVars>
      </dgm:prSet>
      <dgm:spPr/>
    </dgm:pt>
    <dgm:pt modelId="{9714E8FB-3608-4773-8A39-6519FA9EEDD4}" type="pres">
      <dgm:prSet presAssocID="{F99AE5C4-B13A-415D-A96A-201C7130AB7B}" presName="parentText" presStyleLbl="node1" presStyleIdx="0" presStyleCnt="4">
        <dgm:presLayoutVars>
          <dgm:chMax val="0"/>
          <dgm:bulletEnabled val="1"/>
        </dgm:presLayoutVars>
      </dgm:prSet>
      <dgm:spPr/>
    </dgm:pt>
    <dgm:pt modelId="{9C1459F2-95B9-4391-AD58-569FE8FE4802}" type="pres">
      <dgm:prSet presAssocID="{DDA5CF7A-DE9C-438D-8BE7-DBDAD71B8F7E}" presName="spacer" presStyleCnt="0"/>
      <dgm:spPr/>
    </dgm:pt>
    <dgm:pt modelId="{D7444514-6D3B-4473-BF93-8A5D2C3E5E3C}" type="pres">
      <dgm:prSet presAssocID="{048878D0-CDD3-4559-AD38-81092C172383}" presName="parentText" presStyleLbl="node1" presStyleIdx="1" presStyleCnt="4">
        <dgm:presLayoutVars>
          <dgm:chMax val="0"/>
          <dgm:bulletEnabled val="1"/>
        </dgm:presLayoutVars>
      </dgm:prSet>
      <dgm:spPr/>
    </dgm:pt>
    <dgm:pt modelId="{56AC0FF5-E5BE-419C-A807-A161C3146D15}" type="pres">
      <dgm:prSet presAssocID="{6F5F22D5-A396-49E9-931C-DF3BBE7F40C7}" presName="spacer" presStyleCnt="0"/>
      <dgm:spPr/>
    </dgm:pt>
    <dgm:pt modelId="{5D85B126-26C6-4CD4-8C03-18B584A99515}" type="pres">
      <dgm:prSet presAssocID="{900E7A32-8607-4F06-9492-4257DD71E630}" presName="parentText" presStyleLbl="node1" presStyleIdx="2" presStyleCnt="4">
        <dgm:presLayoutVars>
          <dgm:chMax val="0"/>
          <dgm:bulletEnabled val="1"/>
        </dgm:presLayoutVars>
      </dgm:prSet>
      <dgm:spPr/>
    </dgm:pt>
    <dgm:pt modelId="{F562A3E3-39F1-4817-ADB6-6D8E133A00F3}" type="pres">
      <dgm:prSet presAssocID="{DD7CEFB9-410D-4510-A14F-38A7FC25D33C}" presName="spacer" presStyleCnt="0"/>
      <dgm:spPr/>
    </dgm:pt>
    <dgm:pt modelId="{74AFA4CF-5C28-4941-8937-C171B27DC22B}" type="pres">
      <dgm:prSet presAssocID="{5C501ADC-D7EB-4D68-8737-1B1456EC0B35}" presName="parentText" presStyleLbl="node1" presStyleIdx="3" presStyleCnt="4">
        <dgm:presLayoutVars>
          <dgm:chMax val="0"/>
          <dgm:bulletEnabled val="1"/>
        </dgm:presLayoutVars>
      </dgm:prSet>
      <dgm:spPr/>
    </dgm:pt>
  </dgm:ptLst>
  <dgm:cxnLst>
    <dgm:cxn modelId="{D5506E39-4291-4664-98FB-95905574A758}" type="presOf" srcId="{048878D0-CDD3-4559-AD38-81092C172383}" destId="{D7444514-6D3B-4473-BF93-8A5D2C3E5E3C}" srcOrd="0" destOrd="0" presId="urn:microsoft.com/office/officeart/2005/8/layout/vList2"/>
    <dgm:cxn modelId="{0794EC61-0E48-4372-9078-F61529A222ED}" type="presOf" srcId="{900E7A32-8607-4F06-9492-4257DD71E630}" destId="{5D85B126-26C6-4CD4-8C03-18B584A99515}" srcOrd="0" destOrd="0" presId="urn:microsoft.com/office/officeart/2005/8/layout/vList2"/>
    <dgm:cxn modelId="{82F12146-1FDA-47C6-B6E7-9E826A77B60A}" srcId="{3B779EC8-E7BC-40DB-B2CE-12ABDA8993AF}" destId="{900E7A32-8607-4F06-9492-4257DD71E630}" srcOrd="2" destOrd="0" parTransId="{3A02AA52-A83E-44E2-AEDC-CFAABC004C41}" sibTransId="{DD7CEFB9-410D-4510-A14F-38A7FC25D33C}"/>
    <dgm:cxn modelId="{4C0C914D-BFA2-434F-8C2D-E96F259C6AC2}" srcId="{3B779EC8-E7BC-40DB-B2CE-12ABDA8993AF}" destId="{F99AE5C4-B13A-415D-A96A-201C7130AB7B}" srcOrd="0" destOrd="0" parTransId="{84F4FDF8-2B54-4A99-A4CC-C68CC278C91A}" sibTransId="{DDA5CF7A-DE9C-438D-8BE7-DBDAD71B8F7E}"/>
    <dgm:cxn modelId="{22712472-B681-41B6-9294-1C557418D57D}" type="presOf" srcId="{F99AE5C4-B13A-415D-A96A-201C7130AB7B}" destId="{9714E8FB-3608-4773-8A39-6519FA9EEDD4}" srcOrd="0" destOrd="0" presId="urn:microsoft.com/office/officeart/2005/8/layout/vList2"/>
    <dgm:cxn modelId="{29C5A397-9491-4B0B-9A0D-6E5D07EBC7AF}" type="presOf" srcId="{3B779EC8-E7BC-40DB-B2CE-12ABDA8993AF}" destId="{0D3FD78D-A3D9-4D15-B60B-C5642F5AEC28}" srcOrd="0" destOrd="0" presId="urn:microsoft.com/office/officeart/2005/8/layout/vList2"/>
    <dgm:cxn modelId="{C1EA89A3-7FEC-4449-8CCE-72A68E3A2CA0}" srcId="{3B779EC8-E7BC-40DB-B2CE-12ABDA8993AF}" destId="{048878D0-CDD3-4559-AD38-81092C172383}" srcOrd="1" destOrd="0" parTransId="{96829CC6-D264-4DAB-8D8E-976814D98766}" sibTransId="{6F5F22D5-A396-49E9-931C-DF3BBE7F40C7}"/>
    <dgm:cxn modelId="{C21BC4C0-1578-479F-ABED-0A9A21386F63}" type="presOf" srcId="{5C501ADC-D7EB-4D68-8737-1B1456EC0B35}" destId="{74AFA4CF-5C28-4941-8937-C171B27DC22B}" srcOrd="0" destOrd="0" presId="urn:microsoft.com/office/officeart/2005/8/layout/vList2"/>
    <dgm:cxn modelId="{7C4FC6E9-354F-4125-9787-A620CC28D9C6}" srcId="{3B779EC8-E7BC-40DB-B2CE-12ABDA8993AF}" destId="{5C501ADC-D7EB-4D68-8737-1B1456EC0B35}" srcOrd="3" destOrd="0" parTransId="{AD625818-46A8-4AC7-BAB2-77D06A2821E0}" sibTransId="{0B79A4A3-10E8-4921-A73A-3AC099C8BAF7}"/>
    <dgm:cxn modelId="{8FB62966-32AF-43DF-A224-4DC08B82C174}" type="presParOf" srcId="{0D3FD78D-A3D9-4D15-B60B-C5642F5AEC28}" destId="{9714E8FB-3608-4773-8A39-6519FA9EEDD4}" srcOrd="0" destOrd="0" presId="urn:microsoft.com/office/officeart/2005/8/layout/vList2"/>
    <dgm:cxn modelId="{9BC75636-8A37-4FC3-B821-EF61AE5E2BF2}" type="presParOf" srcId="{0D3FD78D-A3D9-4D15-B60B-C5642F5AEC28}" destId="{9C1459F2-95B9-4391-AD58-569FE8FE4802}" srcOrd="1" destOrd="0" presId="urn:microsoft.com/office/officeart/2005/8/layout/vList2"/>
    <dgm:cxn modelId="{0E0EC4DE-C9F0-4E6A-8ED3-49BCE99A781D}" type="presParOf" srcId="{0D3FD78D-A3D9-4D15-B60B-C5642F5AEC28}" destId="{D7444514-6D3B-4473-BF93-8A5D2C3E5E3C}" srcOrd="2" destOrd="0" presId="urn:microsoft.com/office/officeart/2005/8/layout/vList2"/>
    <dgm:cxn modelId="{CE213D20-19E8-4A2A-94EE-BE9AE9657302}" type="presParOf" srcId="{0D3FD78D-A3D9-4D15-B60B-C5642F5AEC28}" destId="{56AC0FF5-E5BE-419C-A807-A161C3146D15}" srcOrd="3" destOrd="0" presId="urn:microsoft.com/office/officeart/2005/8/layout/vList2"/>
    <dgm:cxn modelId="{14737542-A5DD-4D86-9F07-E27F09953214}" type="presParOf" srcId="{0D3FD78D-A3D9-4D15-B60B-C5642F5AEC28}" destId="{5D85B126-26C6-4CD4-8C03-18B584A99515}" srcOrd="4" destOrd="0" presId="urn:microsoft.com/office/officeart/2005/8/layout/vList2"/>
    <dgm:cxn modelId="{D67F22BC-0B4A-4AB3-84F6-25E74FEAF19D}" type="presParOf" srcId="{0D3FD78D-A3D9-4D15-B60B-C5642F5AEC28}" destId="{F562A3E3-39F1-4817-ADB6-6D8E133A00F3}" srcOrd="5" destOrd="0" presId="urn:microsoft.com/office/officeart/2005/8/layout/vList2"/>
    <dgm:cxn modelId="{A549AF00-96E5-4088-A620-92B8BECD5EFB}" type="presParOf" srcId="{0D3FD78D-A3D9-4D15-B60B-C5642F5AEC28}" destId="{74AFA4CF-5C28-4941-8937-C171B27DC22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95662-33C8-45BC-B095-96EBB1AC55D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4CECE54-E25E-4549-9368-BE3BDA937AB0}">
      <dgm:prSet/>
      <dgm:spPr/>
      <dgm:t>
        <a:bodyPr/>
        <a:lstStyle/>
        <a:p>
          <a:r>
            <a:rPr lang="en-GB" b="1"/>
            <a:t>Using the NCA website, consider one of the ‘A day in the life’ profiles</a:t>
          </a:r>
          <a:r>
            <a:rPr lang="en-GB"/>
            <a:t>:</a:t>
          </a:r>
          <a:endParaRPr lang="en-US"/>
        </a:p>
      </dgm:t>
    </dgm:pt>
    <dgm:pt modelId="{C34CA05F-4468-4B56-B5A4-945B7A68071D}" type="parTrans" cxnId="{B09CCFBF-D9EF-43BD-89B8-7C65D9BB6195}">
      <dgm:prSet/>
      <dgm:spPr/>
      <dgm:t>
        <a:bodyPr/>
        <a:lstStyle/>
        <a:p>
          <a:endParaRPr lang="en-US"/>
        </a:p>
      </dgm:t>
    </dgm:pt>
    <dgm:pt modelId="{B6792D72-F46B-41EC-B239-5C116F41738A}" type="sibTrans" cxnId="{B09CCFBF-D9EF-43BD-89B8-7C65D9BB6195}">
      <dgm:prSet/>
      <dgm:spPr/>
      <dgm:t>
        <a:bodyPr/>
        <a:lstStyle/>
        <a:p>
          <a:endParaRPr lang="en-US"/>
        </a:p>
      </dgm:t>
    </dgm:pt>
    <dgm:pt modelId="{732543AC-AB74-4319-95D9-28A58DF32414}">
      <dgm:prSet/>
      <dgm:spPr/>
      <dgm:t>
        <a:bodyPr/>
        <a:lstStyle/>
        <a:p>
          <a:r>
            <a:rPr lang="en-GB"/>
            <a:t>NCA Investigator</a:t>
          </a:r>
          <a:endParaRPr lang="en-US"/>
        </a:p>
      </dgm:t>
    </dgm:pt>
    <dgm:pt modelId="{C4A65B4B-58D2-4BFB-A97F-AE9D60101300}" type="parTrans" cxnId="{9B648433-2F0F-4F46-BC18-570C6B5651ED}">
      <dgm:prSet/>
      <dgm:spPr/>
      <dgm:t>
        <a:bodyPr/>
        <a:lstStyle/>
        <a:p>
          <a:endParaRPr lang="en-US"/>
        </a:p>
      </dgm:t>
    </dgm:pt>
    <dgm:pt modelId="{FCA7B359-A01E-44AB-8588-2DB0559FABEA}" type="sibTrans" cxnId="{9B648433-2F0F-4F46-BC18-570C6B5651ED}">
      <dgm:prSet/>
      <dgm:spPr/>
      <dgm:t>
        <a:bodyPr/>
        <a:lstStyle/>
        <a:p>
          <a:endParaRPr lang="en-US"/>
        </a:p>
      </dgm:t>
    </dgm:pt>
    <dgm:pt modelId="{42296FC8-D021-4B7F-9EF7-AD3F3D32E76F}">
      <dgm:prSet/>
      <dgm:spPr/>
      <dgm:t>
        <a:bodyPr/>
        <a:lstStyle/>
        <a:p>
          <a:r>
            <a:rPr lang="en-GB"/>
            <a:t>NCA Intelligence officer</a:t>
          </a:r>
          <a:endParaRPr lang="en-US"/>
        </a:p>
      </dgm:t>
    </dgm:pt>
    <dgm:pt modelId="{9C0811DF-4550-4B15-A9FC-D2250EE8F1CB}" type="parTrans" cxnId="{EA92AD21-F034-4293-A50F-0D30A307C7E9}">
      <dgm:prSet/>
      <dgm:spPr/>
      <dgm:t>
        <a:bodyPr/>
        <a:lstStyle/>
        <a:p>
          <a:endParaRPr lang="en-US"/>
        </a:p>
      </dgm:t>
    </dgm:pt>
    <dgm:pt modelId="{EEF5E206-ED9B-4550-ABA7-39E01D457F30}" type="sibTrans" cxnId="{EA92AD21-F034-4293-A50F-0D30A307C7E9}">
      <dgm:prSet/>
      <dgm:spPr/>
      <dgm:t>
        <a:bodyPr/>
        <a:lstStyle/>
        <a:p>
          <a:endParaRPr lang="en-US"/>
        </a:p>
      </dgm:t>
    </dgm:pt>
    <dgm:pt modelId="{2214F9BD-E9C3-46DC-AECB-DEEEFC94551D}">
      <dgm:prSet/>
      <dgm:spPr/>
      <dgm:t>
        <a:bodyPr/>
        <a:lstStyle/>
        <a:p>
          <a:r>
            <a:rPr lang="en-GB"/>
            <a:t>NCA Technology roles</a:t>
          </a:r>
          <a:endParaRPr lang="en-US"/>
        </a:p>
      </dgm:t>
    </dgm:pt>
    <dgm:pt modelId="{A967765A-7EA8-4B8D-98F0-DF51037401F1}" type="parTrans" cxnId="{44B02D94-5AE6-4C48-8483-118218456690}">
      <dgm:prSet/>
      <dgm:spPr/>
      <dgm:t>
        <a:bodyPr/>
        <a:lstStyle/>
        <a:p>
          <a:endParaRPr lang="en-US"/>
        </a:p>
      </dgm:t>
    </dgm:pt>
    <dgm:pt modelId="{F149E037-E258-4D5D-BC3D-4DA16608D2CD}" type="sibTrans" cxnId="{44B02D94-5AE6-4C48-8483-118218456690}">
      <dgm:prSet/>
      <dgm:spPr/>
      <dgm:t>
        <a:bodyPr/>
        <a:lstStyle/>
        <a:p>
          <a:endParaRPr lang="en-US"/>
        </a:p>
      </dgm:t>
    </dgm:pt>
    <dgm:pt modelId="{BD57A4F6-1136-416A-816A-8E2B4441BF38}">
      <dgm:prSet/>
      <dgm:spPr/>
      <dgm:t>
        <a:bodyPr/>
        <a:lstStyle/>
        <a:p>
          <a:r>
            <a:rPr lang="en-GB"/>
            <a:t>Anti-kidnap and Extortion Unit</a:t>
          </a:r>
          <a:endParaRPr lang="en-US"/>
        </a:p>
      </dgm:t>
    </dgm:pt>
    <dgm:pt modelId="{A2DDB982-6CD8-4BFE-81B5-A2E866B58429}" type="parTrans" cxnId="{6995AEC4-9374-43AE-BB6C-226BD4C0BFB0}">
      <dgm:prSet/>
      <dgm:spPr/>
      <dgm:t>
        <a:bodyPr/>
        <a:lstStyle/>
        <a:p>
          <a:endParaRPr lang="en-US"/>
        </a:p>
      </dgm:t>
    </dgm:pt>
    <dgm:pt modelId="{CC9291E1-EBA6-4EC8-A1B3-85234D941868}" type="sibTrans" cxnId="{6995AEC4-9374-43AE-BB6C-226BD4C0BFB0}">
      <dgm:prSet/>
      <dgm:spPr/>
      <dgm:t>
        <a:bodyPr/>
        <a:lstStyle/>
        <a:p>
          <a:endParaRPr lang="en-US"/>
        </a:p>
      </dgm:t>
    </dgm:pt>
    <dgm:pt modelId="{97F951D5-EB9E-4F74-BE51-6522B088A2DC}">
      <dgm:prSet/>
      <dgm:spPr/>
      <dgm:t>
        <a:bodyPr/>
        <a:lstStyle/>
        <a:p>
          <a:r>
            <a:rPr lang="en-GB"/>
            <a:t>National Cyber crime unit</a:t>
          </a:r>
          <a:endParaRPr lang="en-US"/>
        </a:p>
      </dgm:t>
    </dgm:pt>
    <dgm:pt modelId="{3E5899F0-9C18-44D1-B610-D5AA8486A650}" type="parTrans" cxnId="{511FA682-4FE4-4F72-A1EB-A320384CB6AC}">
      <dgm:prSet/>
      <dgm:spPr/>
      <dgm:t>
        <a:bodyPr/>
        <a:lstStyle/>
        <a:p>
          <a:endParaRPr lang="en-US"/>
        </a:p>
      </dgm:t>
    </dgm:pt>
    <dgm:pt modelId="{F74B5F35-08C2-467A-A367-0BA618CA1A79}" type="sibTrans" cxnId="{511FA682-4FE4-4F72-A1EB-A320384CB6AC}">
      <dgm:prSet/>
      <dgm:spPr/>
      <dgm:t>
        <a:bodyPr/>
        <a:lstStyle/>
        <a:p>
          <a:endParaRPr lang="en-US"/>
        </a:p>
      </dgm:t>
    </dgm:pt>
    <dgm:pt modelId="{5DDD277F-4C36-42BD-8C73-435FF17DF725}">
      <dgm:prSet/>
      <dgm:spPr/>
      <dgm:t>
        <a:bodyPr/>
        <a:lstStyle/>
        <a:p>
          <a:r>
            <a:rPr lang="en-GB"/>
            <a:t>Modern slavery and Human trafficking unit</a:t>
          </a:r>
          <a:endParaRPr lang="en-US"/>
        </a:p>
      </dgm:t>
    </dgm:pt>
    <dgm:pt modelId="{FA706338-2CD9-4D9B-AD6C-7601C2FE5639}" type="parTrans" cxnId="{4C2D372B-5C50-4621-AE37-E13EB3B3B4DE}">
      <dgm:prSet/>
      <dgm:spPr/>
      <dgm:t>
        <a:bodyPr/>
        <a:lstStyle/>
        <a:p>
          <a:endParaRPr lang="en-US"/>
        </a:p>
      </dgm:t>
    </dgm:pt>
    <dgm:pt modelId="{1757A6CB-6BAE-4557-908C-798612829006}" type="sibTrans" cxnId="{4C2D372B-5C50-4621-AE37-E13EB3B3B4DE}">
      <dgm:prSet/>
      <dgm:spPr/>
      <dgm:t>
        <a:bodyPr/>
        <a:lstStyle/>
        <a:p>
          <a:endParaRPr lang="en-US"/>
        </a:p>
      </dgm:t>
    </dgm:pt>
    <dgm:pt modelId="{0B04B82C-EE28-4204-8E08-338D9F9F5914}">
      <dgm:prSet/>
      <dgm:spPr/>
      <dgm:t>
        <a:bodyPr/>
        <a:lstStyle/>
        <a:p>
          <a:r>
            <a:rPr lang="en-GB"/>
            <a:t>Serious crime analysis section</a:t>
          </a:r>
          <a:endParaRPr lang="en-US"/>
        </a:p>
      </dgm:t>
    </dgm:pt>
    <dgm:pt modelId="{BEDEE7BA-0E68-4A83-8BA1-643558007D77}" type="parTrans" cxnId="{D166D25E-6C61-407E-8AE1-C90639E68D64}">
      <dgm:prSet/>
      <dgm:spPr/>
      <dgm:t>
        <a:bodyPr/>
        <a:lstStyle/>
        <a:p>
          <a:endParaRPr lang="en-US"/>
        </a:p>
      </dgm:t>
    </dgm:pt>
    <dgm:pt modelId="{C26FFBAE-78CB-407D-B5D7-5A6FE294D6CB}" type="sibTrans" cxnId="{D166D25E-6C61-407E-8AE1-C90639E68D64}">
      <dgm:prSet/>
      <dgm:spPr/>
      <dgm:t>
        <a:bodyPr/>
        <a:lstStyle/>
        <a:p>
          <a:endParaRPr lang="en-US"/>
        </a:p>
      </dgm:t>
    </dgm:pt>
    <dgm:pt modelId="{85A2F403-58E7-43D3-8883-3BBBF1F0FAEA}" type="pres">
      <dgm:prSet presAssocID="{37E95662-33C8-45BC-B095-96EBB1AC55DF}" presName="diagram" presStyleCnt="0">
        <dgm:presLayoutVars>
          <dgm:dir/>
          <dgm:resizeHandles val="exact"/>
        </dgm:presLayoutVars>
      </dgm:prSet>
      <dgm:spPr/>
    </dgm:pt>
    <dgm:pt modelId="{23BC2E2C-14F1-4693-93A7-0FA0884B24BD}" type="pres">
      <dgm:prSet presAssocID="{24CECE54-E25E-4549-9368-BE3BDA937AB0}" presName="node" presStyleLbl="node1" presStyleIdx="0" presStyleCnt="8">
        <dgm:presLayoutVars>
          <dgm:bulletEnabled val="1"/>
        </dgm:presLayoutVars>
      </dgm:prSet>
      <dgm:spPr/>
    </dgm:pt>
    <dgm:pt modelId="{7BBD9EAB-A6BA-43D6-8B6B-1F83B0D01FD1}" type="pres">
      <dgm:prSet presAssocID="{B6792D72-F46B-41EC-B239-5C116F41738A}" presName="sibTrans" presStyleCnt="0"/>
      <dgm:spPr/>
    </dgm:pt>
    <dgm:pt modelId="{0689DDA1-4C8B-4E48-906B-A3F1BEE36F40}" type="pres">
      <dgm:prSet presAssocID="{732543AC-AB74-4319-95D9-28A58DF32414}" presName="node" presStyleLbl="node1" presStyleIdx="1" presStyleCnt="8">
        <dgm:presLayoutVars>
          <dgm:bulletEnabled val="1"/>
        </dgm:presLayoutVars>
      </dgm:prSet>
      <dgm:spPr/>
    </dgm:pt>
    <dgm:pt modelId="{5119AE4E-94E2-4E25-9D10-5315F5A72AF7}" type="pres">
      <dgm:prSet presAssocID="{FCA7B359-A01E-44AB-8588-2DB0559FABEA}" presName="sibTrans" presStyleCnt="0"/>
      <dgm:spPr/>
    </dgm:pt>
    <dgm:pt modelId="{03BC7D7D-0B9D-4590-BDBA-7130BDCA52C4}" type="pres">
      <dgm:prSet presAssocID="{42296FC8-D021-4B7F-9EF7-AD3F3D32E76F}" presName="node" presStyleLbl="node1" presStyleIdx="2" presStyleCnt="8">
        <dgm:presLayoutVars>
          <dgm:bulletEnabled val="1"/>
        </dgm:presLayoutVars>
      </dgm:prSet>
      <dgm:spPr/>
    </dgm:pt>
    <dgm:pt modelId="{35160D3E-6F98-4CD8-AF04-01BB3F86B5EC}" type="pres">
      <dgm:prSet presAssocID="{EEF5E206-ED9B-4550-ABA7-39E01D457F30}" presName="sibTrans" presStyleCnt="0"/>
      <dgm:spPr/>
    </dgm:pt>
    <dgm:pt modelId="{C1DBFA67-7D18-4192-A36E-A3930A32DA00}" type="pres">
      <dgm:prSet presAssocID="{2214F9BD-E9C3-46DC-AECB-DEEEFC94551D}" presName="node" presStyleLbl="node1" presStyleIdx="3" presStyleCnt="8">
        <dgm:presLayoutVars>
          <dgm:bulletEnabled val="1"/>
        </dgm:presLayoutVars>
      </dgm:prSet>
      <dgm:spPr/>
    </dgm:pt>
    <dgm:pt modelId="{45A6F698-A691-4860-AE59-AF804D7A1D0A}" type="pres">
      <dgm:prSet presAssocID="{F149E037-E258-4D5D-BC3D-4DA16608D2CD}" presName="sibTrans" presStyleCnt="0"/>
      <dgm:spPr/>
    </dgm:pt>
    <dgm:pt modelId="{371A62CF-D828-4C21-875E-A9C7A3065BA2}" type="pres">
      <dgm:prSet presAssocID="{BD57A4F6-1136-416A-816A-8E2B4441BF38}" presName="node" presStyleLbl="node1" presStyleIdx="4" presStyleCnt="8">
        <dgm:presLayoutVars>
          <dgm:bulletEnabled val="1"/>
        </dgm:presLayoutVars>
      </dgm:prSet>
      <dgm:spPr/>
    </dgm:pt>
    <dgm:pt modelId="{5D9E0110-CB73-4945-B275-0746C61AA3B5}" type="pres">
      <dgm:prSet presAssocID="{CC9291E1-EBA6-4EC8-A1B3-85234D941868}" presName="sibTrans" presStyleCnt="0"/>
      <dgm:spPr/>
    </dgm:pt>
    <dgm:pt modelId="{543276A3-B330-4026-AB29-257B96F4030A}" type="pres">
      <dgm:prSet presAssocID="{97F951D5-EB9E-4F74-BE51-6522B088A2DC}" presName="node" presStyleLbl="node1" presStyleIdx="5" presStyleCnt="8">
        <dgm:presLayoutVars>
          <dgm:bulletEnabled val="1"/>
        </dgm:presLayoutVars>
      </dgm:prSet>
      <dgm:spPr/>
    </dgm:pt>
    <dgm:pt modelId="{CC62E34D-7281-4F3D-989B-CFC60C7BAC39}" type="pres">
      <dgm:prSet presAssocID="{F74B5F35-08C2-467A-A367-0BA618CA1A79}" presName="sibTrans" presStyleCnt="0"/>
      <dgm:spPr/>
    </dgm:pt>
    <dgm:pt modelId="{D7FEE72D-F361-4754-8555-F158CCE6BB0B}" type="pres">
      <dgm:prSet presAssocID="{5DDD277F-4C36-42BD-8C73-435FF17DF725}" presName="node" presStyleLbl="node1" presStyleIdx="6" presStyleCnt="8">
        <dgm:presLayoutVars>
          <dgm:bulletEnabled val="1"/>
        </dgm:presLayoutVars>
      </dgm:prSet>
      <dgm:spPr/>
    </dgm:pt>
    <dgm:pt modelId="{A8C3BA80-6772-4F5F-ACF9-4F7385C18BDB}" type="pres">
      <dgm:prSet presAssocID="{1757A6CB-6BAE-4557-908C-798612829006}" presName="sibTrans" presStyleCnt="0"/>
      <dgm:spPr/>
    </dgm:pt>
    <dgm:pt modelId="{BCECC7FE-8738-47FC-A484-114D624D3EE5}" type="pres">
      <dgm:prSet presAssocID="{0B04B82C-EE28-4204-8E08-338D9F9F5914}" presName="node" presStyleLbl="node1" presStyleIdx="7" presStyleCnt="8">
        <dgm:presLayoutVars>
          <dgm:bulletEnabled val="1"/>
        </dgm:presLayoutVars>
      </dgm:prSet>
      <dgm:spPr/>
    </dgm:pt>
  </dgm:ptLst>
  <dgm:cxnLst>
    <dgm:cxn modelId="{CBDAD802-1802-43A5-BBFF-7553D27A2AAD}" type="presOf" srcId="{97F951D5-EB9E-4F74-BE51-6522B088A2DC}" destId="{543276A3-B330-4026-AB29-257B96F4030A}" srcOrd="0" destOrd="0" presId="urn:microsoft.com/office/officeart/2005/8/layout/default"/>
    <dgm:cxn modelId="{6846220D-D0C1-44C6-8BD2-591191F9915A}" type="presOf" srcId="{BD57A4F6-1136-416A-816A-8E2B4441BF38}" destId="{371A62CF-D828-4C21-875E-A9C7A3065BA2}" srcOrd="0" destOrd="0" presId="urn:microsoft.com/office/officeart/2005/8/layout/default"/>
    <dgm:cxn modelId="{EA92AD21-F034-4293-A50F-0D30A307C7E9}" srcId="{37E95662-33C8-45BC-B095-96EBB1AC55DF}" destId="{42296FC8-D021-4B7F-9EF7-AD3F3D32E76F}" srcOrd="2" destOrd="0" parTransId="{9C0811DF-4550-4B15-A9FC-D2250EE8F1CB}" sibTransId="{EEF5E206-ED9B-4550-ABA7-39E01D457F30}"/>
    <dgm:cxn modelId="{4C2D372B-5C50-4621-AE37-E13EB3B3B4DE}" srcId="{37E95662-33C8-45BC-B095-96EBB1AC55DF}" destId="{5DDD277F-4C36-42BD-8C73-435FF17DF725}" srcOrd="6" destOrd="0" parTransId="{FA706338-2CD9-4D9B-AD6C-7601C2FE5639}" sibTransId="{1757A6CB-6BAE-4557-908C-798612829006}"/>
    <dgm:cxn modelId="{9B648433-2F0F-4F46-BC18-570C6B5651ED}" srcId="{37E95662-33C8-45BC-B095-96EBB1AC55DF}" destId="{732543AC-AB74-4319-95D9-28A58DF32414}" srcOrd="1" destOrd="0" parTransId="{C4A65B4B-58D2-4BFB-A97F-AE9D60101300}" sibTransId="{FCA7B359-A01E-44AB-8588-2DB0559FABEA}"/>
    <dgm:cxn modelId="{D166D25E-6C61-407E-8AE1-C90639E68D64}" srcId="{37E95662-33C8-45BC-B095-96EBB1AC55DF}" destId="{0B04B82C-EE28-4204-8E08-338D9F9F5914}" srcOrd="7" destOrd="0" parTransId="{BEDEE7BA-0E68-4A83-8BA1-643558007D77}" sibTransId="{C26FFBAE-78CB-407D-B5D7-5A6FE294D6CB}"/>
    <dgm:cxn modelId="{511FA682-4FE4-4F72-A1EB-A320384CB6AC}" srcId="{37E95662-33C8-45BC-B095-96EBB1AC55DF}" destId="{97F951D5-EB9E-4F74-BE51-6522B088A2DC}" srcOrd="5" destOrd="0" parTransId="{3E5899F0-9C18-44D1-B610-D5AA8486A650}" sibTransId="{F74B5F35-08C2-467A-A367-0BA618CA1A79}"/>
    <dgm:cxn modelId="{44B02D94-5AE6-4C48-8483-118218456690}" srcId="{37E95662-33C8-45BC-B095-96EBB1AC55DF}" destId="{2214F9BD-E9C3-46DC-AECB-DEEEFC94551D}" srcOrd="3" destOrd="0" parTransId="{A967765A-7EA8-4B8D-98F0-DF51037401F1}" sibTransId="{F149E037-E258-4D5D-BC3D-4DA16608D2CD}"/>
    <dgm:cxn modelId="{F2C9DD99-6AC9-4907-AD5B-6CA94B818D2D}" type="presOf" srcId="{5DDD277F-4C36-42BD-8C73-435FF17DF725}" destId="{D7FEE72D-F361-4754-8555-F158CCE6BB0B}" srcOrd="0" destOrd="0" presId="urn:microsoft.com/office/officeart/2005/8/layout/default"/>
    <dgm:cxn modelId="{489B94AD-31C0-4EEE-AB1A-CF747B0EBA28}" type="presOf" srcId="{37E95662-33C8-45BC-B095-96EBB1AC55DF}" destId="{85A2F403-58E7-43D3-8883-3BBBF1F0FAEA}" srcOrd="0" destOrd="0" presId="urn:microsoft.com/office/officeart/2005/8/layout/default"/>
    <dgm:cxn modelId="{D3E7ADAE-9442-4B58-89F1-653AA187DA95}" type="presOf" srcId="{24CECE54-E25E-4549-9368-BE3BDA937AB0}" destId="{23BC2E2C-14F1-4693-93A7-0FA0884B24BD}" srcOrd="0" destOrd="0" presId="urn:microsoft.com/office/officeart/2005/8/layout/default"/>
    <dgm:cxn modelId="{70DC7BBB-E8FA-4F58-9A9D-72AD19619A73}" type="presOf" srcId="{0B04B82C-EE28-4204-8E08-338D9F9F5914}" destId="{BCECC7FE-8738-47FC-A484-114D624D3EE5}" srcOrd="0" destOrd="0" presId="urn:microsoft.com/office/officeart/2005/8/layout/default"/>
    <dgm:cxn modelId="{61349CBC-6A50-446F-99D4-094B604757E4}" type="presOf" srcId="{2214F9BD-E9C3-46DC-AECB-DEEEFC94551D}" destId="{C1DBFA67-7D18-4192-A36E-A3930A32DA00}" srcOrd="0" destOrd="0" presId="urn:microsoft.com/office/officeart/2005/8/layout/default"/>
    <dgm:cxn modelId="{B09CCFBF-D9EF-43BD-89B8-7C65D9BB6195}" srcId="{37E95662-33C8-45BC-B095-96EBB1AC55DF}" destId="{24CECE54-E25E-4549-9368-BE3BDA937AB0}" srcOrd="0" destOrd="0" parTransId="{C34CA05F-4468-4B56-B5A4-945B7A68071D}" sibTransId="{B6792D72-F46B-41EC-B239-5C116F41738A}"/>
    <dgm:cxn modelId="{6995AEC4-9374-43AE-BB6C-226BD4C0BFB0}" srcId="{37E95662-33C8-45BC-B095-96EBB1AC55DF}" destId="{BD57A4F6-1136-416A-816A-8E2B4441BF38}" srcOrd="4" destOrd="0" parTransId="{A2DDB982-6CD8-4BFE-81B5-A2E866B58429}" sibTransId="{CC9291E1-EBA6-4EC8-A1B3-85234D941868}"/>
    <dgm:cxn modelId="{73C84FFC-8E96-4474-891E-1A68B0722078}" type="presOf" srcId="{42296FC8-D021-4B7F-9EF7-AD3F3D32E76F}" destId="{03BC7D7D-0B9D-4590-BDBA-7130BDCA52C4}" srcOrd="0" destOrd="0" presId="urn:microsoft.com/office/officeart/2005/8/layout/default"/>
    <dgm:cxn modelId="{A1DFA9FF-3ECB-4715-BC32-283DBE39071C}" type="presOf" srcId="{732543AC-AB74-4319-95D9-28A58DF32414}" destId="{0689DDA1-4C8B-4E48-906B-A3F1BEE36F40}" srcOrd="0" destOrd="0" presId="urn:microsoft.com/office/officeart/2005/8/layout/default"/>
    <dgm:cxn modelId="{D30080D0-4ED3-487C-A4F3-B51BE2C7C29F}" type="presParOf" srcId="{85A2F403-58E7-43D3-8883-3BBBF1F0FAEA}" destId="{23BC2E2C-14F1-4693-93A7-0FA0884B24BD}" srcOrd="0" destOrd="0" presId="urn:microsoft.com/office/officeart/2005/8/layout/default"/>
    <dgm:cxn modelId="{A235E501-37F6-4B3F-8BEA-6A2BF1545CA2}" type="presParOf" srcId="{85A2F403-58E7-43D3-8883-3BBBF1F0FAEA}" destId="{7BBD9EAB-A6BA-43D6-8B6B-1F83B0D01FD1}" srcOrd="1" destOrd="0" presId="urn:microsoft.com/office/officeart/2005/8/layout/default"/>
    <dgm:cxn modelId="{CFBCDC16-7AF9-455C-AB63-AFBA9D5D0EF2}" type="presParOf" srcId="{85A2F403-58E7-43D3-8883-3BBBF1F0FAEA}" destId="{0689DDA1-4C8B-4E48-906B-A3F1BEE36F40}" srcOrd="2" destOrd="0" presId="urn:microsoft.com/office/officeart/2005/8/layout/default"/>
    <dgm:cxn modelId="{A60FDB88-44B7-438C-93DE-52EEA60FC88E}" type="presParOf" srcId="{85A2F403-58E7-43D3-8883-3BBBF1F0FAEA}" destId="{5119AE4E-94E2-4E25-9D10-5315F5A72AF7}" srcOrd="3" destOrd="0" presId="urn:microsoft.com/office/officeart/2005/8/layout/default"/>
    <dgm:cxn modelId="{68604F61-2161-4F51-9D00-5676DDC88B14}" type="presParOf" srcId="{85A2F403-58E7-43D3-8883-3BBBF1F0FAEA}" destId="{03BC7D7D-0B9D-4590-BDBA-7130BDCA52C4}" srcOrd="4" destOrd="0" presId="urn:microsoft.com/office/officeart/2005/8/layout/default"/>
    <dgm:cxn modelId="{CB3F5719-0127-4090-9E88-4A3207AD3EB2}" type="presParOf" srcId="{85A2F403-58E7-43D3-8883-3BBBF1F0FAEA}" destId="{35160D3E-6F98-4CD8-AF04-01BB3F86B5EC}" srcOrd="5" destOrd="0" presId="urn:microsoft.com/office/officeart/2005/8/layout/default"/>
    <dgm:cxn modelId="{9BBF555A-88EA-49D0-AB4C-F89CC079D5E0}" type="presParOf" srcId="{85A2F403-58E7-43D3-8883-3BBBF1F0FAEA}" destId="{C1DBFA67-7D18-4192-A36E-A3930A32DA00}" srcOrd="6" destOrd="0" presId="urn:microsoft.com/office/officeart/2005/8/layout/default"/>
    <dgm:cxn modelId="{568CB29F-1AD6-4D10-B930-48A72B007524}" type="presParOf" srcId="{85A2F403-58E7-43D3-8883-3BBBF1F0FAEA}" destId="{45A6F698-A691-4860-AE59-AF804D7A1D0A}" srcOrd="7" destOrd="0" presId="urn:microsoft.com/office/officeart/2005/8/layout/default"/>
    <dgm:cxn modelId="{20A879CB-DE41-4EA3-8BB8-A5588F955AA2}" type="presParOf" srcId="{85A2F403-58E7-43D3-8883-3BBBF1F0FAEA}" destId="{371A62CF-D828-4C21-875E-A9C7A3065BA2}" srcOrd="8" destOrd="0" presId="urn:microsoft.com/office/officeart/2005/8/layout/default"/>
    <dgm:cxn modelId="{E1B2032F-05D6-4BEF-89B8-22E6FCCD77F4}" type="presParOf" srcId="{85A2F403-58E7-43D3-8883-3BBBF1F0FAEA}" destId="{5D9E0110-CB73-4945-B275-0746C61AA3B5}" srcOrd="9" destOrd="0" presId="urn:microsoft.com/office/officeart/2005/8/layout/default"/>
    <dgm:cxn modelId="{3C5EFDEC-7970-4207-9A18-64676274A892}" type="presParOf" srcId="{85A2F403-58E7-43D3-8883-3BBBF1F0FAEA}" destId="{543276A3-B330-4026-AB29-257B96F4030A}" srcOrd="10" destOrd="0" presId="urn:microsoft.com/office/officeart/2005/8/layout/default"/>
    <dgm:cxn modelId="{ED4DB5F6-114B-4E8B-BFF0-F822EBDC7638}" type="presParOf" srcId="{85A2F403-58E7-43D3-8883-3BBBF1F0FAEA}" destId="{CC62E34D-7281-4F3D-989B-CFC60C7BAC39}" srcOrd="11" destOrd="0" presId="urn:microsoft.com/office/officeart/2005/8/layout/default"/>
    <dgm:cxn modelId="{E6F87AC9-2826-44C3-B92B-5AB7F2500B80}" type="presParOf" srcId="{85A2F403-58E7-43D3-8883-3BBBF1F0FAEA}" destId="{D7FEE72D-F361-4754-8555-F158CCE6BB0B}" srcOrd="12" destOrd="0" presId="urn:microsoft.com/office/officeart/2005/8/layout/default"/>
    <dgm:cxn modelId="{68B6B07D-E248-49D2-B6DB-53F3CB4C77F3}" type="presParOf" srcId="{85A2F403-58E7-43D3-8883-3BBBF1F0FAEA}" destId="{A8C3BA80-6772-4F5F-ACF9-4F7385C18BDB}" srcOrd="13" destOrd="0" presId="urn:microsoft.com/office/officeart/2005/8/layout/default"/>
    <dgm:cxn modelId="{330364F7-FBBF-43FA-8231-FB366696F353}" type="presParOf" srcId="{85A2F403-58E7-43D3-8883-3BBBF1F0FAEA}" destId="{BCECC7FE-8738-47FC-A484-114D624D3EE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B1DC0C-12A0-44CC-BBB5-76B2D00E80B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65ACFC-B25B-4733-A6F1-8572B502E243}">
      <dgm:prSet/>
      <dgm:spPr/>
      <dgm:t>
        <a:bodyPr/>
        <a:lstStyle/>
        <a:p>
          <a:r>
            <a:rPr lang="en-US" b="1" u="sng"/>
            <a:t>The Crown Prosecution Service</a:t>
          </a:r>
          <a:endParaRPr lang="en-US"/>
        </a:p>
      </dgm:t>
    </dgm:pt>
    <dgm:pt modelId="{ED7C176F-F7D2-412E-93ED-934C957B846F}" type="parTrans" cxnId="{0704D054-8F63-4A8B-8B37-801D6018E526}">
      <dgm:prSet/>
      <dgm:spPr/>
      <dgm:t>
        <a:bodyPr/>
        <a:lstStyle/>
        <a:p>
          <a:endParaRPr lang="en-US"/>
        </a:p>
      </dgm:t>
    </dgm:pt>
    <dgm:pt modelId="{0F2535A4-609D-4729-9BA6-84EE35945CF8}" type="sibTrans" cxnId="{0704D054-8F63-4A8B-8B37-801D6018E526}">
      <dgm:prSet/>
      <dgm:spPr/>
      <dgm:t>
        <a:bodyPr/>
        <a:lstStyle/>
        <a:p>
          <a:endParaRPr lang="en-US"/>
        </a:p>
      </dgm:t>
    </dgm:pt>
    <dgm:pt modelId="{793FE85E-72A5-47AE-9084-054F6067016C}">
      <dgm:prSet/>
      <dgm:spPr/>
      <dgm:t>
        <a:bodyPr/>
        <a:lstStyle/>
        <a:p>
          <a:r>
            <a:rPr lang="en-US"/>
            <a:t>decides which cases should be prosecuted; </a:t>
          </a:r>
          <a:r>
            <a:rPr lang="en-GB"/>
            <a:t>​</a:t>
          </a:r>
          <a:endParaRPr lang="en-US"/>
        </a:p>
      </dgm:t>
    </dgm:pt>
    <dgm:pt modelId="{B7424B0D-03FD-47B2-9896-BCB34C088B18}" type="parTrans" cxnId="{05008C8A-A01A-4299-80AE-BC43B8FFF109}">
      <dgm:prSet/>
      <dgm:spPr/>
      <dgm:t>
        <a:bodyPr/>
        <a:lstStyle/>
        <a:p>
          <a:endParaRPr lang="en-US"/>
        </a:p>
      </dgm:t>
    </dgm:pt>
    <dgm:pt modelId="{3038F965-A5A2-41EA-9ABF-682A20FB755F}" type="sibTrans" cxnId="{05008C8A-A01A-4299-80AE-BC43B8FFF109}">
      <dgm:prSet/>
      <dgm:spPr/>
      <dgm:t>
        <a:bodyPr/>
        <a:lstStyle/>
        <a:p>
          <a:endParaRPr lang="en-US"/>
        </a:p>
      </dgm:t>
    </dgm:pt>
    <dgm:pt modelId="{D7637445-EF8C-4C37-88B1-774EB39BF8ED}">
      <dgm:prSet/>
      <dgm:spPr/>
      <dgm:t>
        <a:bodyPr/>
        <a:lstStyle/>
        <a:p>
          <a:r>
            <a:rPr lang="en-US"/>
            <a:t>determines the appropriate charges in more serious or complex cases, and advises the police during the early stages of investigations; </a:t>
          </a:r>
          <a:r>
            <a:rPr lang="en-GB"/>
            <a:t>​</a:t>
          </a:r>
          <a:endParaRPr lang="en-US"/>
        </a:p>
      </dgm:t>
    </dgm:pt>
    <dgm:pt modelId="{58FD90B9-F93C-4F1A-A8E8-C1302241D3F6}" type="parTrans" cxnId="{0D52B28C-CE18-4AF5-A3B4-64C7C92FDB71}">
      <dgm:prSet/>
      <dgm:spPr/>
      <dgm:t>
        <a:bodyPr/>
        <a:lstStyle/>
        <a:p>
          <a:endParaRPr lang="en-US"/>
        </a:p>
      </dgm:t>
    </dgm:pt>
    <dgm:pt modelId="{F962AA2E-59C7-4E95-85E9-745E41684371}" type="sibTrans" cxnId="{0D52B28C-CE18-4AF5-A3B4-64C7C92FDB71}">
      <dgm:prSet/>
      <dgm:spPr/>
      <dgm:t>
        <a:bodyPr/>
        <a:lstStyle/>
        <a:p>
          <a:endParaRPr lang="en-US"/>
        </a:p>
      </dgm:t>
    </dgm:pt>
    <dgm:pt modelId="{4ABC3762-336E-4082-8000-075285AA0837}">
      <dgm:prSet/>
      <dgm:spPr/>
      <dgm:t>
        <a:bodyPr/>
        <a:lstStyle/>
        <a:p>
          <a:r>
            <a:rPr lang="en-US"/>
            <a:t>prepares cases and presents them at court; and </a:t>
          </a:r>
          <a:r>
            <a:rPr lang="en-GB"/>
            <a:t>​</a:t>
          </a:r>
          <a:endParaRPr lang="en-US"/>
        </a:p>
      </dgm:t>
    </dgm:pt>
    <dgm:pt modelId="{2997609F-152D-4AA1-B120-03C865DFF657}" type="parTrans" cxnId="{AFDD3480-258E-4775-A320-4E4B1A60FCC5}">
      <dgm:prSet/>
      <dgm:spPr/>
      <dgm:t>
        <a:bodyPr/>
        <a:lstStyle/>
        <a:p>
          <a:endParaRPr lang="en-US"/>
        </a:p>
      </dgm:t>
    </dgm:pt>
    <dgm:pt modelId="{CD87FD27-2B99-4DE5-95EA-26B7F7E7307C}" type="sibTrans" cxnId="{AFDD3480-258E-4775-A320-4E4B1A60FCC5}">
      <dgm:prSet/>
      <dgm:spPr/>
      <dgm:t>
        <a:bodyPr/>
        <a:lstStyle/>
        <a:p>
          <a:endParaRPr lang="en-US"/>
        </a:p>
      </dgm:t>
    </dgm:pt>
    <dgm:pt modelId="{F81E4407-93BD-4877-B771-345D3A658E49}">
      <dgm:prSet/>
      <dgm:spPr/>
      <dgm:t>
        <a:bodyPr/>
        <a:lstStyle/>
        <a:p>
          <a:r>
            <a:rPr lang="en-US"/>
            <a:t>provides information, assistance and support to victims and prosecution witnesses. </a:t>
          </a:r>
        </a:p>
      </dgm:t>
    </dgm:pt>
    <dgm:pt modelId="{969D6AA8-6DAC-4DDA-A55E-8CE96C223972}" type="parTrans" cxnId="{A6ED4E89-50B3-4667-9706-C3F7A3F008A2}">
      <dgm:prSet/>
      <dgm:spPr/>
      <dgm:t>
        <a:bodyPr/>
        <a:lstStyle/>
        <a:p>
          <a:endParaRPr lang="en-US"/>
        </a:p>
      </dgm:t>
    </dgm:pt>
    <dgm:pt modelId="{55C270FF-D721-4F96-A848-20C68E6A57A6}" type="sibTrans" cxnId="{A6ED4E89-50B3-4667-9706-C3F7A3F008A2}">
      <dgm:prSet/>
      <dgm:spPr/>
      <dgm:t>
        <a:bodyPr/>
        <a:lstStyle/>
        <a:p>
          <a:endParaRPr lang="en-US"/>
        </a:p>
      </dgm:t>
    </dgm:pt>
    <dgm:pt modelId="{DD91C75B-2670-4409-BEF5-93E94842B3BC}" type="pres">
      <dgm:prSet presAssocID="{2FB1DC0C-12A0-44CC-BBB5-76B2D00E80BE}" presName="vert0" presStyleCnt="0">
        <dgm:presLayoutVars>
          <dgm:dir/>
          <dgm:animOne val="branch"/>
          <dgm:animLvl val="lvl"/>
        </dgm:presLayoutVars>
      </dgm:prSet>
      <dgm:spPr/>
    </dgm:pt>
    <dgm:pt modelId="{10EFC530-A6D1-48DF-8925-D6A12722C8D9}" type="pres">
      <dgm:prSet presAssocID="{2365ACFC-B25B-4733-A6F1-8572B502E243}" presName="thickLine" presStyleLbl="alignNode1" presStyleIdx="0" presStyleCnt="5"/>
      <dgm:spPr/>
    </dgm:pt>
    <dgm:pt modelId="{356FFE74-7770-4A03-B8C0-06D6F2F6136F}" type="pres">
      <dgm:prSet presAssocID="{2365ACFC-B25B-4733-A6F1-8572B502E243}" presName="horz1" presStyleCnt="0"/>
      <dgm:spPr/>
    </dgm:pt>
    <dgm:pt modelId="{370F5BB4-ABB6-4EC7-9A76-AC238981A307}" type="pres">
      <dgm:prSet presAssocID="{2365ACFC-B25B-4733-A6F1-8572B502E243}" presName="tx1" presStyleLbl="revTx" presStyleIdx="0" presStyleCnt="5"/>
      <dgm:spPr/>
    </dgm:pt>
    <dgm:pt modelId="{89549479-5A33-4EF7-AA2E-EE39E25C07C7}" type="pres">
      <dgm:prSet presAssocID="{2365ACFC-B25B-4733-A6F1-8572B502E243}" presName="vert1" presStyleCnt="0"/>
      <dgm:spPr/>
    </dgm:pt>
    <dgm:pt modelId="{B6296583-6349-484D-AC3A-7BE578CE9896}" type="pres">
      <dgm:prSet presAssocID="{793FE85E-72A5-47AE-9084-054F6067016C}" presName="thickLine" presStyleLbl="alignNode1" presStyleIdx="1" presStyleCnt="5"/>
      <dgm:spPr/>
    </dgm:pt>
    <dgm:pt modelId="{DF630F37-1931-4FBB-9196-538A1E6CB5D8}" type="pres">
      <dgm:prSet presAssocID="{793FE85E-72A5-47AE-9084-054F6067016C}" presName="horz1" presStyleCnt="0"/>
      <dgm:spPr/>
    </dgm:pt>
    <dgm:pt modelId="{A6D75E61-89F1-4561-88EE-0FBFD0B340EB}" type="pres">
      <dgm:prSet presAssocID="{793FE85E-72A5-47AE-9084-054F6067016C}" presName="tx1" presStyleLbl="revTx" presStyleIdx="1" presStyleCnt="5"/>
      <dgm:spPr/>
    </dgm:pt>
    <dgm:pt modelId="{E59AC615-9004-4BAC-9E9A-FCC88DAFB9B0}" type="pres">
      <dgm:prSet presAssocID="{793FE85E-72A5-47AE-9084-054F6067016C}" presName="vert1" presStyleCnt="0"/>
      <dgm:spPr/>
    </dgm:pt>
    <dgm:pt modelId="{D31106CA-C9CF-4C98-916D-829DE2268EDF}" type="pres">
      <dgm:prSet presAssocID="{D7637445-EF8C-4C37-88B1-774EB39BF8ED}" presName="thickLine" presStyleLbl="alignNode1" presStyleIdx="2" presStyleCnt="5"/>
      <dgm:spPr/>
    </dgm:pt>
    <dgm:pt modelId="{2B5642D3-6EAC-4F1C-A180-6B5E0F98B2E9}" type="pres">
      <dgm:prSet presAssocID="{D7637445-EF8C-4C37-88B1-774EB39BF8ED}" presName="horz1" presStyleCnt="0"/>
      <dgm:spPr/>
    </dgm:pt>
    <dgm:pt modelId="{66DB3DFB-6298-45C9-B638-11884ABE9607}" type="pres">
      <dgm:prSet presAssocID="{D7637445-EF8C-4C37-88B1-774EB39BF8ED}" presName="tx1" presStyleLbl="revTx" presStyleIdx="2" presStyleCnt="5"/>
      <dgm:spPr/>
    </dgm:pt>
    <dgm:pt modelId="{41649FE8-0E28-4E5B-B31A-33E5384256A1}" type="pres">
      <dgm:prSet presAssocID="{D7637445-EF8C-4C37-88B1-774EB39BF8ED}" presName="vert1" presStyleCnt="0"/>
      <dgm:spPr/>
    </dgm:pt>
    <dgm:pt modelId="{C9F9785A-F851-4DA4-AAC5-222982316B24}" type="pres">
      <dgm:prSet presAssocID="{4ABC3762-336E-4082-8000-075285AA0837}" presName="thickLine" presStyleLbl="alignNode1" presStyleIdx="3" presStyleCnt="5"/>
      <dgm:spPr/>
    </dgm:pt>
    <dgm:pt modelId="{76A0CAFB-31D9-435C-A754-B8D3C9DC57AB}" type="pres">
      <dgm:prSet presAssocID="{4ABC3762-336E-4082-8000-075285AA0837}" presName="horz1" presStyleCnt="0"/>
      <dgm:spPr/>
    </dgm:pt>
    <dgm:pt modelId="{EF8AEA6A-7D4D-4A59-B292-1BFC8311D4CC}" type="pres">
      <dgm:prSet presAssocID="{4ABC3762-336E-4082-8000-075285AA0837}" presName="tx1" presStyleLbl="revTx" presStyleIdx="3" presStyleCnt="5"/>
      <dgm:spPr/>
    </dgm:pt>
    <dgm:pt modelId="{EAB9EFB2-4BA5-4C1F-B556-222CFE175B53}" type="pres">
      <dgm:prSet presAssocID="{4ABC3762-336E-4082-8000-075285AA0837}" presName="vert1" presStyleCnt="0"/>
      <dgm:spPr/>
    </dgm:pt>
    <dgm:pt modelId="{60B01A39-1B68-4D8F-AC13-BC489AC7A64E}" type="pres">
      <dgm:prSet presAssocID="{F81E4407-93BD-4877-B771-345D3A658E49}" presName="thickLine" presStyleLbl="alignNode1" presStyleIdx="4" presStyleCnt="5"/>
      <dgm:spPr/>
    </dgm:pt>
    <dgm:pt modelId="{344B1C63-A20B-4631-9142-14DDE3E940D4}" type="pres">
      <dgm:prSet presAssocID="{F81E4407-93BD-4877-B771-345D3A658E49}" presName="horz1" presStyleCnt="0"/>
      <dgm:spPr/>
    </dgm:pt>
    <dgm:pt modelId="{C448DBAB-E670-4493-9E60-0069346EFD2E}" type="pres">
      <dgm:prSet presAssocID="{F81E4407-93BD-4877-B771-345D3A658E49}" presName="tx1" presStyleLbl="revTx" presStyleIdx="4" presStyleCnt="5"/>
      <dgm:spPr/>
    </dgm:pt>
    <dgm:pt modelId="{55684DFA-47B7-4F8E-AA5D-32F1D2AF1D86}" type="pres">
      <dgm:prSet presAssocID="{F81E4407-93BD-4877-B771-345D3A658E49}" presName="vert1" presStyleCnt="0"/>
      <dgm:spPr/>
    </dgm:pt>
  </dgm:ptLst>
  <dgm:cxnLst>
    <dgm:cxn modelId="{08F25A52-4DDD-475A-803F-14C577FAE256}" type="presOf" srcId="{F81E4407-93BD-4877-B771-345D3A658E49}" destId="{C448DBAB-E670-4493-9E60-0069346EFD2E}" srcOrd="0" destOrd="0" presId="urn:microsoft.com/office/officeart/2008/layout/LinedList"/>
    <dgm:cxn modelId="{0704D054-8F63-4A8B-8B37-801D6018E526}" srcId="{2FB1DC0C-12A0-44CC-BBB5-76B2D00E80BE}" destId="{2365ACFC-B25B-4733-A6F1-8572B502E243}" srcOrd="0" destOrd="0" parTransId="{ED7C176F-F7D2-412E-93ED-934C957B846F}" sibTransId="{0F2535A4-609D-4729-9BA6-84EE35945CF8}"/>
    <dgm:cxn modelId="{AFDD3480-258E-4775-A320-4E4B1A60FCC5}" srcId="{2FB1DC0C-12A0-44CC-BBB5-76B2D00E80BE}" destId="{4ABC3762-336E-4082-8000-075285AA0837}" srcOrd="3" destOrd="0" parTransId="{2997609F-152D-4AA1-B120-03C865DFF657}" sibTransId="{CD87FD27-2B99-4DE5-95EA-26B7F7E7307C}"/>
    <dgm:cxn modelId="{A6ED4E89-50B3-4667-9706-C3F7A3F008A2}" srcId="{2FB1DC0C-12A0-44CC-BBB5-76B2D00E80BE}" destId="{F81E4407-93BD-4877-B771-345D3A658E49}" srcOrd="4" destOrd="0" parTransId="{969D6AA8-6DAC-4DDA-A55E-8CE96C223972}" sibTransId="{55C270FF-D721-4F96-A848-20C68E6A57A6}"/>
    <dgm:cxn modelId="{05008C8A-A01A-4299-80AE-BC43B8FFF109}" srcId="{2FB1DC0C-12A0-44CC-BBB5-76B2D00E80BE}" destId="{793FE85E-72A5-47AE-9084-054F6067016C}" srcOrd="1" destOrd="0" parTransId="{B7424B0D-03FD-47B2-9896-BCB34C088B18}" sibTransId="{3038F965-A5A2-41EA-9ABF-682A20FB755F}"/>
    <dgm:cxn modelId="{0D52B28C-CE18-4AF5-A3B4-64C7C92FDB71}" srcId="{2FB1DC0C-12A0-44CC-BBB5-76B2D00E80BE}" destId="{D7637445-EF8C-4C37-88B1-774EB39BF8ED}" srcOrd="2" destOrd="0" parTransId="{58FD90B9-F93C-4F1A-A8E8-C1302241D3F6}" sibTransId="{F962AA2E-59C7-4E95-85E9-745E41684371}"/>
    <dgm:cxn modelId="{9B76BF91-081D-47EA-AFF4-17D537F4C536}" type="presOf" srcId="{4ABC3762-336E-4082-8000-075285AA0837}" destId="{EF8AEA6A-7D4D-4A59-B292-1BFC8311D4CC}" srcOrd="0" destOrd="0" presId="urn:microsoft.com/office/officeart/2008/layout/LinedList"/>
    <dgm:cxn modelId="{53C8D096-7F0D-4789-A533-2C3C88CF07E0}" type="presOf" srcId="{2365ACFC-B25B-4733-A6F1-8572B502E243}" destId="{370F5BB4-ABB6-4EC7-9A76-AC238981A307}" srcOrd="0" destOrd="0" presId="urn:microsoft.com/office/officeart/2008/layout/LinedList"/>
    <dgm:cxn modelId="{43E778AE-5B01-4FF1-8131-DB09D399D01F}" type="presOf" srcId="{2FB1DC0C-12A0-44CC-BBB5-76B2D00E80BE}" destId="{DD91C75B-2670-4409-BEF5-93E94842B3BC}" srcOrd="0" destOrd="0" presId="urn:microsoft.com/office/officeart/2008/layout/LinedList"/>
    <dgm:cxn modelId="{B82EE9C9-9EA0-4230-AB8A-930143C79127}" type="presOf" srcId="{793FE85E-72A5-47AE-9084-054F6067016C}" destId="{A6D75E61-89F1-4561-88EE-0FBFD0B340EB}" srcOrd="0" destOrd="0" presId="urn:microsoft.com/office/officeart/2008/layout/LinedList"/>
    <dgm:cxn modelId="{767E8CE4-4648-4758-A85B-08FBE4280660}" type="presOf" srcId="{D7637445-EF8C-4C37-88B1-774EB39BF8ED}" destId="{66DB3DFB-6298-45C9-B638-11884ABE9607}" srcOrd="0" destOrd="0" presId="urn:microsoft.com/office/officeart/2008/layout/LinedList"/>
    <dgm:cxn modelId="{8B4E4E33-4FBC-483D-B8C7-4E66F69B5C16}" type="presParOf" srcId="{DD91C75B-2670-4409-BEF5-93E94842B3BC}" destId="{10EFC530-A6D1-48DF-8925-D6A12722C8D9}" srcOrd="0" destOrd="0" presId="urn:microsoft.com/office/officeart/2008/layout/LinedList"/>
    <dgm:cxn modelId="{46370AD4-A01C-4FEB-96E3-C24694FEF73D}" type="presParOf" srcId="{DD91C75B-2670-4409-BEF5-93E94842B3BC}" destId="{356FFE74-7770-4A03-B8C0-06D6F2F6136F}" srcOrd="1" destOrd="0" presId="urn:microsoft.com/office/officeart/2008/layout/LinedList"/>
    <dgm:cxn modelId="{0DA97F04-B46D-4C6B-A696-F4DBA0A3F5F0}" type="presParOf" srcId="{356FFE74-7770-4A03-B8C0-06D6F2F6136F}" destId="{370F5BB4-ABB6-4EC7-9A76-AC238981A307}" srcOrd="0" destOrd="0" presId="urn:microsoft.com/office/officeart/2008/layout/LinedList"/>
    <dgm:cxn modelId="{09FFBECC-070B-48B3-82D5-8029126D375E}" type="presParOf" srcId="{356FFE74-7770-4A03-B8C0-06D6F2F6136F}" destId="{89549479-5A33-4EF7-AA2E-EE39E25C07C7}" srcOrd="1" destOrd="0" presId="urn:microsoft.com/office/officeart/2008/layout/LinedList"/>
    <dgm:cxn modelId="{04CCC080-30A0-45B5-9432-72312BA09325}" type="presParOf" srcId="{DD91C75B-2670-4409-BEF5-93E94842B3BC}" destId="{B6296583-6349-484D-AC3A-7BE578CE9896}" srcOrd="2" destOrd="0" presId="urn:microsoft.com/office/officeart/2008/layout/LinedList"/>
    <dgm:cxn modelId="{A28F6C19-DE9C-4C68-9816-6775FA6A4FC6}" type="presParOf" srcId="{DD91C75B-2670-4409-BEF5-93E94842B3BC}" destId="{DF630F37-1931-4FBB-9196-538A1E6CB5D8}" srcOrd="3" destOrd="0" presId="urn:microsoft.com/office/officeart/2008/layout/LinedList"/>
    <dgm:cxn modelId="{BBF1DEE2-46F5-4D0A-94F0-DECF9E03178D}" type="presParOf" srcId="{DF630F37-1931-4FBB-9196-538A1E6CB5D8}" destId="{A6D75E61-89F1-4561-88EE-0FBFD0B340EB}" srcOrd="0" destOrd="0" presId="urn:microsoft.com/office/officeart/2008/layout/LinedList"/>
    <dgm:cxn modelId="{9DE036D9-F51B-4B47-9BD4-4C5DA91D2E68}" type="presParOf" srcId="{DF630F37-1931-4FBB-9196-538A1E6CB5D8}" destId="{E59AC615-9004-4BAC-9E9A-FCC88DAFB9B0}" srcOrd="1" destOrd="0" presId="urn:microsoft.com/office/officeart/2008/layout/LinedList"/>
    <dgm:cxn modelId="{5F5C8853-C9A7-442B-9770-2791BFA99A95}" type="presParOf" srcId="{DD91C75B-2670-4409-BEF5-93E94842B3BC}" destId="{D31106CA-C9CF-4C98-916D-829DE2268EDF}" srcOrd="4" destOrd="0" presId="urn:microsoft.com/office/officeart/2008/layout/LinedList"/>
    <dgm:cxn modelId="{94FAFC56-00D2-4BAB-8870-823F700650B0}" type="presParOf" srcId="{DD91C75B-2670-4409-BEF5-93E94842B3BC}" destId="{2B5642D3-6EAC-4F1C-A180-6B5E0F98B2E9}" srcOrd="5" destOrd="0" presId="urn:microsoft.com/office/officeart/2008/layout/LinedList"/>
    <dgm:cxn modelId="{5EC77C20-29B2-445A-8861-09F1A8249D82}" type="presParOf" srcId="{2B5642D3-6EAC-4F1C-A180-6B5E0F98B2E9}" destId="{66DB3DFB-6298-45C9-B638-11884ABE9607}" srcOrd="0" destOrd="0" presId="urn:microsoft.com/office/officeart/2008/layout/LinedList"/>
    <dgm:cxn modelId="{A537637F-6648-42CE-960E-DA477BCDA5D8}" type="presParOf" srcId="{2B5642D3-6EAC-4F1C-A180-6B5E0F98B2E9}" destId="{41649FE8-0E28-4E5B-B31A-33E5384256A1}" srcOrd="1" destOrd="0" presId="urn:microsoft.com/office/officeart/2008/layout/LinedList"/>
    <dgm:cxn modelId="{909DEE3B-23CF-4CB9-B081-8515C6A6DA8C}" type="presParOf" srcId="{DD91C75B-2670-4409-BEF5-93E94842B3BC}" destId="{C9F9785A-F851-4DA4-AAC5-222982316B24}" srcOrd="6" destOrd="0" presId="urn:microsoft.com/office/officeart/2008/layout/LinedList"/>
    <dgm:cxn modelId="{AC650BA6-08B4-40AA-809D-E0A48306132A}" type="presParOf" srcId="{DD91C75B-2670-4409-BEF5-93E94842B3BC}" destId="{76A0CAFB-31D9-435C-A754-B8D3C9DC57AB}" srcOrd="7" destOrd="0" presId="urn:microsoft.com/office/officeart/2008/layout/LinedList"/>
    <dgm:cxn modelId="{7D28D306-93C6-4627-8A9B-4C7CED2C3BC2}" type="presParOf" srcId="{76A0CAFB-31D9-435C-A754-B8D3C9DC57AB}" destId="{EF8AEA6A-7D4D-4A59-B292-1BFC8311D4CC}" srcOrd="0" destOrd="0" presId="urn:microsoft.com/office/officeart/2008/layout/LinedList"/>
    <dgm:cxn modelId="{39E1938D-588E-41E8-A671-4FFB69881BF9}" type="presParOf" srcId="{76A0CAFB-31D9-435C-A754-B8D3C9DC57AB}" destId="{EAB9EFB2-4BA5-4C1F-B556-222CFE175B53}" srcOrd="1" destOrd="0" presId="urn:microsoft.com/office/officeart/2008/layout/LinedList"/>
    <dgm:cxn modelId="{22E6487E-F5FD-463F-A6EA-55D6D4577989}" type="presParOf" srcId="{DD91C75B-2670-4409-BEF5-93E94842B3BC}" destId="{60B01A39-1B68-4D8F-AC13-BC489AC7A64E}" srcOrd="8" destOrd="0" presId="urn:microsoft.com/office/officeart/2008/layout/LinedList"/>
    <dgm:cxn modelId="{C2494D44-A3C3-4D6B-9EB2-F3E854763561}" type="presParOf" srcId="{DD91C75B-2670-4409-BEF5-93E94842B3BC}" destId="{344B1C63-A20B-4631-9142-14DDE3E940D4}" srcOrd="9" destOrd="0" presId="urn:microsoft.com/office/officeart/2008/layout/LinedList"/>
    <dgm:cxn modelId="{8BC57347-DD0F-411B-99B9-E4F679FD0CB9}" type="presParOf" srcId="{344B1C63-A20B-4631-9142-14DDE3E940D4}" destId="{C448DBAB-E670-4493-9E60-0069346EFD2E}" srcOrd="0" destOrd="0" presId="urn:microsoft.com/office/officeart/2008/layout/LinedList"/>
    <dgm:cxn modelId="{89692237-5B8A-4CCA-93FF-AFDAEA55FB1E}" type="presParOf" srcId="{344B1C63-A20B-4631-9142-14DDE3E940D4}" destId="{55684DFA-47B7-4F8E-AA5D-32F1D2AF1D8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5DD2D6-ED47-4705-BFBF-621A88708C61}"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A30BDEDB-C740-4599-9367-0F5E14F5277A}">
      <dgm:prSet/>
      <dgm:spPr/>
      <dgm:t>
        <a:bodyPr/>
        <a:lstStyle/>
        <a:p>
          <a:r>
            <a:rPr lang="en-GB" dirty="0"/>
            <a:t>Summary- only offences</a:t>
          </a:r>
          <a:endParaRPr lang="en-US" dirty="0"/>
        </a:p>
      </dgm:t>
    </dgm:pt>
    <dgm:pt modelId="{25246FCF-81EB-4976-A611-317F9AFFFC57}" type="parTrans" cxnId="{E8BC94AD-E823-4FDB-A474-05990C0CF3A6}">
      <dgm:prSet/>
      <dgm:spPr/>
      <dgm:t>
        <a:bodyPr/>
        <a:lstStyle/>
        <a:p>
          <a:endParaRPr lang="en-US"/>
        </a:p>
      </dgm:t>
    </dgm:pt>
    <dgm:pt modelId="{F463D0CF-DEF9-4FAC-80F4-87BF1924E29A}" type="sibTrans" cxnId="{E8BC94AD-E823-4FDB-A474-05990C0CF3A6}">
      <dgm:prSet/>
      <dgm:spPr/>
      <dgm:t>
        <a:bodyPr/>
        <a:lstStyle/>
        <a:p>
          <a:endParaRPr lang="en-US"/>
        </a:p>
      </dgm:t>
    </dgm:pt>
    <dgm:pt modelId="{1CF84666-0EBC-49D1-9F53-960E251D8D9E}">
      <dgm:prSet/>
      <dgm:spPr/>
      <dgm:t>
        <a:bodyPr/>
        <a:lstStyle/>
        <a:p>
          <a:r>
            <a:rPr lang="en-GB"/>
            <a:t>Indictment-only offences</a:t>
          </a:r>
          <a:endParaRPr lang="en-US"/>
        </a:p>
      </dgm:t>
    </dgm:pt>
    <dgm:pt modelId="{05BB1B60-6FB6-4037-87A3-287FBDAE041C}" type="parTrans" cxnId="{26DE0954-9612-45AB-AD84-F65A725AA8A6}">
      <dgm:prSet/>
      <dgm:spPr/>
      <dgm:t>
        <a:bodyPr/>
        <a:lstStyle/>
        <a:p>
          <a:endParaRPr lang="en-US"/>
        </a:p>
      </dgm:t>
    </dgm:pt>
    <dgm:pt modelId="{08A57FCC-2E15-4455-8457-69A15D784916}" type="sibTrans" cxnId="{26DE0954-9612-45AB-AD84-F65A725AA8A6}">
      <dgm:prSet/>
      <dgm:spPr/>
      <dgm:t>
        <a:bodyPr/>
        <a:lstStyle/>
        <a:p>
          <a:endParaRPr lang="en-US"/>
        </a:p>
      </dgm:t>
    </dgm:pt>
    <dgm:pt modelId="{D3C68B82-8057-40BF-944C-E2021D08AFDC}">
      <dgm:prSet/>
      <dgm:spPr/>
      <dgm:t>
        <a:bodyPr/>
        <a:lstStyle/>
        <a:p>
          <a:r>
            <a:rPr lang="en-GB"/>
            <a:t>Triable either-way offences</a:t>
          </a:r>
          <a:endParaRPr lang="en-US"/>
        </a:p>
      </dgm:t>
    </dgm:pt>
    <dgm:pt modelId="{D1167A50-3CF0-4287-8C54-C103A6F8663E}" type="parTrans" cxnId="{AA15A98E-F38B-4E09-82D0-9C95AD2B5C4B}">
      <dgm:prSet/>
      <dgm:spPr/>
      <dgm:t>
        <a:bodyPr/>
        <a:lstStyle/>
        <a:p>
          <a:endParaRPr lang="en-US"/>
        </a:p>
      </dgm:t>
    </dgm:pt>
    <dgm:pt modelId="{3F843B58-CD91-4E25-8AD1-715813B4D13C}" type="sibTrans" cxnId="{AA15A98E-F38B-4E09-82D0-9C95AD2B5C4B}">
      <dgm:prSet/>
      <dgm:spPr/>
      <dgm:t>
        <a:bodyPr/>
        <a:lstStyle/>
        <a:p>
          <a:endParaRPr lang="en-US"/>
        </a:p>
      </dgm:t>
    </dgm:pt>
    <dgm:pt modelId="{693BB011-83B1-430D-86B5-8F287F5FCDB7}" type="pres">
      <dgm:prSet presAssocID="{715DD2D6-ED47-4705-BFBF-621A88708C61}" presName="hierChild1" presStyleCnt="0">
        <dgm:presLayoutVars>
          <dgm:chPref val="1"/>
          <dgm:dir/>
          <dgm:animOne val="branch"/>
          <dgm:animLvl val="lvl"/>
          <dgm:resizeHandles/>
        </dgm:presLayoutVars>
      </dgm:prSet>
      <dgm:spPr/>
    </dgm:pt>
    <dgm:pt modelId="{BA65C438-0CCA-4C68-988B-D6B29616ECAE}" type="pres">
      <dgm:prSet presAssocID="{A30BDEDB-C740-4599-9367-0F5E14F5277A}" presName="hierRoot1" presStyleCnt="0"/>
      <dgm:spPr/>
    </dgm:pt>
    <dgm:pt modelId="{A000469F-1CF5-4D61-B123-3373BBF01292}" type="pres">
      <dgm:prSet presAssocID="{A30BDEDB-C740-4599-9367-0F5E14F5277A}" presName="composite" presStyleCnt="0"/>
      <dgm:spPr/>
    </dgm:pt>
    <dgm:pt modelId="{8A74FC51-17D1-4997-AF08-A4B610E60AFA}" type="pres">
      <dgm:prSet presAssocID="{A30BDEDB-C740-4599-9367-0F5E14F5277A}" presName="background" presStyleLbl="node0" presStyleIdx="0" presStyleCnt="3"/>
      <dgm:spPr/>
    </dgm:pt>
    <dgm:pt modelId="{97AF6100-E738-449C-BED7-32DA9B8189F7}" type="pres">
      <dgm:prSet presAssocID="{A30BDEDB-C740-4599-9367-0F5E14F5277A}" presName="text" presStyleLbl="fgAcc0" presStyleIdx="0" presStyleCnt="3">
        <dgm:presLayoutVars>
          <dgm:chPref val="3"/>
        </dgm:presLayoutVars>
      </dgm:prSet>
      <dgm:spPr/>
    </dgm:pt>
    <dgm:pt modelId="{69E04D80-28A1-4FA0-85A4-6D603CAC8BFB}" type="pres">
      <dgm:prSet presAssocID="{A30BDEDB-C740-4599-9367-0F5E14F5277A}" presName="hierChild2" presStyleCnt="0"/>
      <dgm:spPr/>
    </dgm:pt>
    <dgm:pt modelId="{0202FC68-4679-4D10-A2F3-FAB42B3D537D}" type="pres">
      <dgm:prSet presAssocID="{1CF84666-0EBC-49D1-9F53-960E251D8D9E}" presName="hierRoot1" presStyleCnt="0"/>
      <dgm:spPr/>
    </dgm:pt>
    <dgm:pt modelId="{62600B3F-9CA8-4E0D-AB54-0265A2CC31E4}" type="pres">
      <dgm:prSet presAssocID="{1CF84666-0EBC-49D1-9F53-960E251D8D9E}" presName="composite" presStyleCnt="0"/>
      <dgm:spPr/>
    </dgm:pt>
    <dgm:pt modelId="{DCC8A6CC-14B9-42CF-A259-FBA25A0BD8F1}" type="pres">
      <dgm:prSet presAssocID="{1CF84666-0EBC-49D1-9F53-960E251D8D9E}" presName="background" presStyleLbl="node0" presStyleIdx="1" presStyleCnt="3"/>
      <dgm:spPr/>
    </dgm:pt>
    <dgm:pt modelId="{33E63E8B-75D3-44B6-BA85-C2477581DF49}" type="pres">
      <dgm:prSet presAssocID="{1CF84666-0EBC-49D1-9F53-960E251D8D9E}" presName="text" presStyleLbl="fgAcc0" presStyleIdx="1" presStyleCnt="3">
        <dgm:presLayoutVars>
          <dgm:chPref val="3"/>
        </dgm:presLayoutVars>
      </dgm:prSet>
      <dgm:spPr/>
    </dgm:pt>
    <dgm:pt modelId="{60548C01-B70C-4ADB-9277-40858C8EBC87}" type="pres">
      <dgm:prSet presAssocID="{1CF84666-0EBC-49D1-9F53-960E251D8D9E}" presName="hierChild2" presStyleCnt="0"/>
      <dgm:spPr/>
    </dgm:pt>
    <dgm:pt modelId="{2C3243F5-D760-4A25-8D21-14AF3B5D0639}" type="pres">
      <dgm:prSet presAssocID="{D3C68B82-8057-40BF-944C-E2021D08AFDC}" presName="hierRoot1" presStyleCnt="0"/>
      <dgm:spPr/>
    </dgm:pt>
    <dgm:pt modelId="{D6B2A550-B2D2-4D90-92F0-8E05832C718D}" type="pres">
      <dgm:prSet presAssocID="{D3C68B82-8057-40BF-944C-E2021D08AFDC}" presName="composite" presStyleCnt="0"/>
      <dgm:spPr/>
    </dgm:pt>
    <dgm:pt modelId="{429AF506-459D-4B75-98E7-3E25D527B0A1}" type="pres">
      <dgm:prSet presAssocID="{D3C68B82-8057-40BF-944C-E2021D08AFDC}" presName="background" presStyleLbl="node0" presStyleIdx="2" presStyleCnt="3"/>
      <dgm:spPr/>
    </dgm:pt>
    <dgm:pt modelId="{A9E27990-6842-42BB-BF36-9CBAFB701518}" type="pres">
      <dgm:prSet presAssocID="{D3C68B82-8057-40BF-944C-E2021D08AFDC}" presName="text" presStyleLbl="fgAcc0" presStyleIdx="2" presStyleCnt="3">
        <dgm:presLayoutVars>
          <dgm:chPref val="3"/>
        </dgm:presLayoutVars>
      </dgm:prSet>
      <dgm:spPr/>
    </dgm:pt>
    <dgm:pt modelId="{06BC39DD-69E7-4AE1-922A-08791589CE8D}" type="pres">
      <dgm:prSet presAssocID="{D3C68B82-8057-40BF-944C-E2021D08AFDC}" presName="hierChild2" presStyleCnt="0"/>
      <dgm:spPr/>
    </dgm:pt>
  </dgm:ptLst>
  <dgm:cxnLst>
    <dgm:cxn modelId="{3F44DD36-F262-4F74-8297-4E090E4B060E}" type="presOf" srcId="{A30BDEDB-C740-4599-9367-0F5E14F5277A}" destId="{97AF6100-E738-449C-BED7-32DA9B8189F7}" srcOrd="0" destOrd="0" presId="urn:microsoft.com/office/officeart/2005/8/layout/hierarchy1"/>
    <dgm:cxn modelId="{B40D1648-8121-4271-957D-EFBBAF537AB9}" type="presOf" srcId="{D3C68B82-8057-40BF-944C-E2021D08AFDC}" destId="{A9E27990-6842-42BB-BF36-9CBAFB701518}" srcOrd="0" destOrd="0" presId="urn:microsoft.com/office/officeart/2005/8/layout/hierarchy1"/>
    <dgm:cxn modelId="{26DE0954-9612-45AB-AD84-F65A725AA8A6}" srcId="{715DD2D6-ED47-4705-BFBF-621A88708C61}" destId="{1CF84666-0EBC-49D1-9F53-960E251D8D9E}" srcOrd="1" destOrd="0" parTransId="{05BB1B60-6FB6-4037-87A3-287FBDAE041C}" sibTransId="{08A57FCC-2E15-4455-8457-69A15D784916}"/>
    <dgm:cxn modelId="{AA15A98E-F38B-4E09-82D0-9C95AD2B5C4B}" srcId="{715DD2D6-ED47-4705-BFBF-621A88708C61}" destId="{D3C68B82-8057-40BF-944C-E2021D08AFDC}" srcOrd="2" destOrd="0" parTransId="{D1167A50-3CF0-4287-8C54-C103A6F8663E}" sibTransId="{3F843B58-CD91-4E25-8AD1-715813B4D13C}"/>
    <dgm:cxn modelId="{E8BC94AD-E823-4FDB-A474-05990C0CF3A6}" srcId="{715DD2D6-ED47-4705-BFBF-621A88708C61}" destId="{A30BDEDB-C740-4599-9367-0F5E14F5277A}" srcOrd="0" destOrd="0" parTransId="{25246FCF-81EB-4976-A611-317F9AFFFC57}" sibTransId="{F463D0CF-DEF9-4FAC-80F4-87BF1924E29A}"/>
    <dgm:cxn modelId="{8CB560C0-CA0C-4547-A71B-F7DAF1BD805B}" type="presOf" srcId="{1CF84666-0EBC-49D1-9F53-960E251D8D9E}" destId="{33E63E8B-75D3-44B6-BA85-C2477581DF49}" srcOrd="0" destOrd="0" presId="urn:microsoft.com/office/officeart/2005/8/layout/hierarchy1"/>
    <dgm:cxn modelId="{8FC428D1-45F7-403D-93AE-5984A49A5F80}" type="presOf" srcId="{715DD2D6-ED47-4705-BFBF-621A88708C61}" destId="{693BB011-83B1-430D-86B5-8F287F5FCDB7}" srcOrd="0" destOrd="0" presId="urn:microsoft.com/office/officeart/2005/8/layout/hierarchy1"/>
    <dgm:cxn modelId="{B9DDED71-38E0-4DD6-B14B-9777759A849B}" type="presParOf" srcId="{693BB011-83B1-430D-86B5-8F287F5FCDB7}" destId="{BA65C438-0CCA-4C68-988B-D6B29616ECAE}" srcOrd="0" destOrd="0" presId="urn:microsoft.com/office/officeart/2005/8/layout/hierarchy1"/>
    <dgm:cxn modelId="{2030FEC6-5B5F-4219-8493-E30FD26C6B9F}" type="presParOf" srcId="{BA65C438-0CCA-4C68-988B-D6B29616ECAE}" destId="{A000469F-1CF5-4D61-B123-3373BBF01292}" srcOrd="0" destOrd="0" presId="urn:microsoft.com/office/officeart/2005/8/layout/hierarchy1"/>
    <dgm:cxn modelId="{F3EC1887-0EA4-44E7-82A3-40DC6F1EFF96}" type="presParOf" srcId="{A000469F-1CF5-4D61-B123-3373BBF01292}" destId="{8A74FC51-17D1-4997-AF08-A4B610E60AFA}" srcOrd="0" destOrd="0" presId="urn:microsoft.com/office/officeart/2005/8/layout/hierarchy1"/>
    <dgm:cxn modelId="{98B1E082-D5A5-49DB-A65B-22504B0EEDB0}" type="presParOf" srcId="{A000469F-1CF5-4D61-B123-3373BBF01292}" destId="{97AF6100-E738-449C-BED7-32DA9B8189F7}" srcOrd="1" destOrd="0" presId="urn:microsoft.com/office/officeart/2005/8/layout/hierarchy1"/>
    <dgm:cxn modelId="{DA2AF15B-FFF0-4FF9-874D-9F7039CC9C3C}" type="presParOf" srcId="{BA65C438-0CCA-4C68-988B-D6B29616ECAE}" destId="{69E04D80-28A1-4FA0-85A4-6D603CAC8BFB}" srcOrd="1" destOrd="0" presId="urn:microsoft.com/office/officeart/2005/8/layout/hierarchy1"/>
    <dgm:cxn modelId="{291D0C28-BA42-4B4F-9EC3-E5E7F37A37B8}" type="presParOf" srcId="{693BB011-83B1-430D-86B5-8F287F5FCDB7}" destId="{0202FC68-4679-4D10-A2F3-FAB42B3D537D}" srcOrd="1" destOrd="0" presId="urn:microsoft.com/office/officeart/2005/8/layout/hierarchy1"/>
    <dgm:cxn modelId="{FCBB3690-D785-4745-847E-2FBFCFF84588}" type="presParOf" srcId="{0202FC68-4679-4D10-A2F3-FAB42B3D537D}" destId="{62600B3F-9CA8-4E0D-AB54-0265A2CC31E4}" srcOrd="0" destOrd="0" presId="urn:microsoft.com/office/officeart/2005/8/layout/hierarchy1"/>
    <dgm:cxn modelId="{811A0384-F461-4AC0-A86F-C63A7FCBEF42}" type="presParOf" srcId="{62600B3F-9CA8-4E0D-AB54-0265A2CC31E4}" destId="{DCC8A6CC-14B9-42CF-A259-FBA25A0BD8F1}" srcOrd="0" destOrd="0" presId="urn:microsoft.com/office/officeart/2005/8/layout/hierarchy1"/>
    <dgm:cxn modelId="{956DA005-773E-442C-9399-0604560DC839}" type="presParOf" srcId="{62600B3F-9CA8-4E0D-AB54-0265A2CC31E4}" destId="{33E63E8B-75D3-44B6-BA85-C2477581DF49}" srcOrd="1" destOrd="0" presId="urn:microsoft.com/office/officeart/2005/8/layout/hierarchy1"/>
    <dgm:cxn modelId="{C14D53DA-08E3-444E-9AA3-CAB7839C1D0B}" type="presParOf" srcId="{0202FC68-4679-4D10-A2F3-FAB42B3D537D}" destId="{60548C01-B70C-4ADB-9277-40858C8EBC87}" srcOrd="1" destOrd="0" presId="urn:microsoft.com/office/officeart/2005/8/layout/hierarchy1"/>
    <dgm:cxn modelId="{A39DFC26-1116-41CE-8209-2AE6EB341343}" type="presParOf" srcId="{693BB011-83B1-430D-86B5-8F287F5FCDB7}" destId="{2C3243F5-D760-4A25-8D21-14AF3B5D0639}" srcOrd="2" destOrd="0" presId="urn:microsoft.com/office/officeart/2005/8/layout/hierarchy1"/>
    <dgm:cxn modelId="{68C99157-3DA8-409F-B663-D44555EE2EDA}" type="presParOf" srcId="{2C3243F5-D760-4A25-8D21-14AF3B5D0639}" destId="{D6B2A550-B2D2-4D90-92F0-8E05832C718D}" srcOrd="0" destOrd="0" presId="urn:microsoft.com/office/officeart/2005/8/layout/hierarchy1"/>
    <dgm:cxn modelId="{355E984F-B6F4-405E-8F98-70E8D258D0B0}" type="presParOf" srcId="{D6B2A550-B2D2-4D90-92F0-8E05832C718D}" destId="{429AF506-459D-4B75-98E7-3E25D527B0A1}" srcOrd="0" destOrd="0" presId="urn:microsoft.com/office/officeart/2005/8/layout/hierarchy1"/>
    <dgm:cxn modelId="{D7ED655F-13B7-4963-BA6A-25C66403539A}" type="presParOf" srcId="{D6B2A550-B2D2-4D90-92F0-8E05832C718D}" destId="{A9E27990-6842-42BB-BF36-9CBAFB701518}" srcOrd="1" destOrd="0" presId="urn:microsoft.com/office/officeart/2005/8/layout/hierarchy1"/>
    <dgm:cxn modelId="{78A7E9BA-806E-4872-8498-1AFA54C3B237}" type="presParOf" srcId="{2C3243F5-D760-4A25-8D21-14AF3B5D0639}" destId="{06BC39DD-69E7-4AE1-922A-08791589CE8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4E8FB-3608-4773-8A39-6519FA9EEDD4}">
      <dsp:nvSpPr>
        <dsp:cNvPr id="0" name=""/>
        <dsp:cNvSpPr/>
      </dsp:nvSpPr>
      <dsp:spPr>
        <a:xfrm>
          <a:off x="0" y="683695"/>
          <a:ext cx="6597650" cy="97929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BY THE END OF THIS SESSION YOU SHOULD BE ABLE TO  . . . . </a:t>
          </a:r>
          <a:endParaRPr lang="en-US" sz="2700" kern="1200"/>
        </a:p>
      </dsp:txBody>
      <dsp:txXfrm>
        <a:off x="47805" y="731500"/>
        <a:ext cx="6502040" cy="883680"/>
      </dsp:txXfrm>
    </dsp:sp>
    <dsp:sp modelId="{D7444514-6D3B-4473-BF93-8A5D2C3E5E3C}">
      <dsp:nvSpPr>
        <dsp:cNvPr id="0" name=""/>
        <dsp:cNvSpPr/>
      </dsp:nvSpPr>
      <dsp:spPr>
        <a:xfrm>
          <a:off x="0" y="1740746"/>
          <a:ext cx="6597650" cy="979290"/>
        </a:xfrm>
        <a:prstGeom prst="roundRect">
          <a:avLst/>
        </a:prstGeom>
        <a:solidFill>
          <a:schemeClr val="accent2">
            <a:hueOff val="-2447042"/>
            <a:satOff val="10798"/>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Explain the steps in the criminal justice system from commission of the offence to prison</a:t>
          </a:r>
          <a:endParaRPr lang="en-US" sz="2700" kern="1200"/>
        </a:p>
      </dsp:txBody>
      <dsp:txXfrm>
        <a:off x="47805" y="1788551"/>
        <a:ext cx="6502040" cy="883680"/>
      </dsp:txXfrm>
    </dsp:sp>
    <dsp:sp modelId="{5D85B126-26C6-4CD4-8C03-18B584A99515}">
      <dsp:nvSpPr>
        <dsp:cNvPr id="0" name=""/>
        <dsp:cNvSpPr/>
      </dsp:nvSpPr>
      <dsp:spPr>
        <a:xfrm>
          <a:off x="0" y="2797796"/>
          <a:ext cx="6597650" cy="979290"/>
        </a:xfrm>
        <a:prstGeom prst="roundRect">
          <a:avLst/>
        </a:prstGeom>
        <a:solidFill>
          <a:schemeClr val="accent2">
            <a:hueOff val="-4894083"/>
            <a:satOff val="21595"/>
            <a:lumOff val="-36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Identify the main agencies that play a role in this system</a:t>
          </a:r>
          <a:endParaRPr lang="en-US" sz="2700" kern="1200" dirty="0"/>
        </a:p>
      </dsp:txBody>
      <dsp:txXfrm>
        <a:off x="47805" y="2845601"/>
        <a:ext cx="6502040" cy="883680"/>
      </dsp:txXfrm>
    </dsp:sp>
    <dsp:sp modelId="{74AFA4CF-5C28-4941-8937-C171B27DC22B}">
      <dsp:nvSpPr>
        <dsp:cNvPr id="0" name=""/>
        <dsp:cNvSpPr/>
      </dsp:nvSpPr>
      <dsp:spPr>
        <a:xfrm>
          <a:off x="0" y="3854846"/>
          <a:ext cx="6597650" cy="979290"/>
        </a:xfrm>
        <a:prstGeom prst="roundRect">
          <a:avLst/>
        </a:prstGeom>
        <a:solidFill>
          <a:schemeClr val="accent2">
            <a:hueOff val="-7341125"/>
            <a:satOff val="32393"/>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Explain how the criminal justice system is managed</a:t>
          </a:r>
          <a:endParaRPr lang="en-US" sz="2700" kern="1200"/>
        </a:p>
      </dsp:txBody>
      <dsp:txXfrm>
        <a:off x="47805" y="3902651"/>
        <a:ext cx="6502040" cy="883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C2E2C-14F1-4693-93A7-0FA0884B24BD}">
      <dsp:nvSpPr>
        <dsp:cNvPr id="0" name=""/>
        <dsp:cNvSpPr/>
      </dsp:nvSpPr>
      <dsp:spPr>
        <a:xfrm>
          <a:off x="3080" y="242545"/>
          <a:ext cx="2444055" cy="146643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Using the NCA website, consider one of the ‘A day in the life’ profiles</a:t>
          </a:r>
          <a:r>
            <a:rPr lang="en-GB" sz="2200" kern="1200"/>
            <a:t>:</a:t>
          </a:r>
          <a:endParaRPr lang="en-US" sz="2200" kern="1200"/>
        </a:p>
      </dsp:txBody>
      <dsp:txXfrm>
        <a:off x="3080" y="242545"/>
        <a:ext cx="2444055" cy="1466433"/>
      </dsp:txXfrm>
    </dsp:sp>
    <dsp:sp modelId="{0689DDA1-4C8B-4E48-906B-A3F1BEE36F40}">
      <dsp:nvSpPr>
        <dsp:cNvPr id="0" name=""/>
        <dsp:cNvSpPr/>
      </dsp:nvSpPr>
      <dsp:spPr>
        <a:xfrm>
          <a:off x="2691541" y="242545"/>
          <a:ext cx="2444055" cy="146643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NCA Investigator</a:t>
          </a:r>
          <a:endParaRPr lang="en-US" sz="2200" kern="1200"/>
        </a:p>
      </dsp:txBody>
      <dsp:txXfrm>
        <a:off x="2691541" y="242545"/>
        <a:ext cx="2444055" cy="1466433"/>
      </dsp:txXfrm>
    </dsp:sp>
    <dsp:sp modelId="{03BC7D7D-0B9D-4590-BDBA-7130BDCA52C4}">
      <dsp:nvSpPr>
        <dsp:cNvPr id="0" name=""/>
        <dsp:cNvSpPr/>
      </dsp:nvSpPr>
      <dsp:spPr>
        <a:xfrm>
          <a:off x="5380002" y="242545"/>
          <a:ext cx="2444055" cy="146643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NCA Intelligence officer</a:t>
          </a:r>
          <a:endParaRPr lang="en-US" sz="2200" kern="1200"/>
        </a:p>
      </dsp:txBody>
      <dsp:txXfrm>
        <a:off x="5380002" y="242545"/>
        <a:ext cx="2444055" cy="1466433"/>
      </dsp:txXfrm>
    </dsp:sp>
    <dsp:sp modelId="{C1DBFA67-7D18-4192-A36E-A3930A32DA00}">
      <dsp:nvSpPr>
        <dsp:cNvPr id="0" name=""/>
        <dsp:cNvSpPr/>
      </dsp:nvSpPr>
      <dsp:spPr>
        <a:xfrm>
          <a:off x="8068463" y="242545"/>
          <a:ext cx="2444055" cy="146643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NCA Technology roles</a:t>
          </a:r>
          <a:endParaRPr lang="en-US" sz="2200" kern="1200"/>
        </a:p>
      </dsp:txBody>
      <dsp:txXfrm>
        <a:off x="8068463" y="242545"/>
        <a:ext cx="2444055" cy="1466433"/>
      </dsp:txXfrm>
    </dsp:sp>
    <dsp:sp modelId="{371A62CF-D828-4C21-875E-A9C7A3065BA2}">
      <dsp:nvSpPr>
        <dsp:cNvPr id="0" name=""/>
        <dsp:cNvSpPr/>
      </dsp:nvSpPr>
      <dsp:spPr>
        <a:xfrm>
          <a:off x="3080" y="1953384"/>
          <a:ext cx="2444055" cy="146643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Anti-kidnap and Extortion Unit</a:t>
          </a:r>
          <a:endParaRPr lang="en-US" sz="2200" kern="1200"/>
        </a:p>
      </dsp:txBody>
      <dsp:txXfrm>
        <a:off x="3080" y="1953384"/>
        <a:ext cx="2444055" cy="1466433"/>
      </dsp:txXfrm>
    </dsp:sp>
    <dsp:sp modelId="{543276A3-B330-4026-AB29-257B96F4030A}">
      <dsp:nvSpPr>
        <dsp:cNvPr id="0" name=""/>
        <dsp:cNvSpPr/>
      </dsp:nvSpPr>
      <dsp:spPr>
        <a:xfrm>
          <a:off x="2691541" y="1953384"/>
          <a:ext cx="2444055" cy="146643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National Cyber crime unit</a:t>
          </a:r>
          <a:endParaRPr lang="en-US" sz="2200" kern="1200"/>
        </a:p>
      </dsp:txBody>
      <dsp:txXfrm>
        <a:off x="2691541" y="1953384"/>
        <a:ext cx="2444055" cy="1466433"/>
      </dsp:txXfrm>
    </dsp:sp>
    <dsp:sp modelId="{D7FEE72D-F361-4754-8555-F158CCE6BB0B}">
      <dsp:nvSpPr>
        <dsp:cNvPr id="0" name=""/>
        <dsp:cNvSpPr/>
      </dsp:nvSpPr>
      <dsp:spPr>
        <a:xfrm>
          <a:off x="5380002" y="1953384"/>
          <a:ext cx="2444055" cy="146643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Modern slavery and Human trafficking unit</a:t>
          </a:r>
          <a:endParaRPr lang="en-US" sz="2200" kern="1200"/>
        </a:p>
      </dsp:txBody>
      <dsp:txXfrm>
        <a:off x="5380002" y="1953384"/>
        <a:ext cx="2444055" cy="1466433"/>
      </dsp:txXfrm>
    </dsp:sp>
    <dsp:sp modelId="{BCECC7FE-8738-47FC-A484-114D624D3EE5}">
      <dsp:nvSpPr>
        <dsp:cNvPr id="0" name=""/>
        <dsp:cNvSpPr/>
      </dsp:nvSpPr>
      <dsp:spPr>
        <a:xfrm>
          <a:off x="8068463" y="1953384"/>
          <a:ext cx="2444055" cy="146643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Serious crime analysis section</a:t>
          </a:r>
          <a:endParaRPr lang="en-US" sz="2200" kern="1200"/>
        </a:p>
      </dsp:txBody>
      <dsp:txXfrm>
        <a:off x="8068463" y="1953384"/>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FC530-A6D1-48DF-8925-D6A12722C8D9}">
      <dsp:nvSpPr>
        <dsp:cNvPr id="0" name=""/>
        <dsp:cNvSpPr/>
      </dsp:nvSpPr>
      <dsp:spPr>
        <a:xfrm>
          <a:off x="0" y="672"/>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F5BB4-ABB6-4EC7-9A76-AC238981A307}">
      <dsp:nvSpPr>
        <dsp:cNvPr id="0" name=""/>
        <dsp:cNvSpPr/>
      </dsp:nvSpPr>
      <dsp:spPr>
        <a:xfrm>
          <a:off x="0" y="672"/>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u="sng" kern="1200"/>
            <a:t>The Crown Prosecution Service</a:t>
          </a:r>
          <a:endParaRPr lang="en-US" sz="2400" kern="1200"/>
        </a:p>
      </dsp:txBody>
      <dsp:txXfrm>
        <a:off x="0" y="672"/>
        <a:ext cx="7775274" cy="1101570"/>
      </dsp:txXfrm>
    </dsp:sp>
    <dsp:sp modelId="{B6296583-6349-484D-AC3A-7BE578CE9896}">
      <dsp:nvSpPr>
        <dsp:cNvPr id="0" name=""/>
        <dsp:cNvSpPr/>
      </dsp:nvSpPr>
      <dsp:spPr>
        <a:xfrm>
          <a:off x="0" y="1102243"/>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75E61-89F1-4561-88EE-0FBFD0B340EB}">
      <dsp:nvSpPr>
        <dsp:cNvPr id="0" name=""/>
        <dsp:cNvSpPr/>
      </dsp:nvSpPr>
      <dsp:spPr>
        <a:xfrm>
          <a:off x="0" y="1102243"/>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decides which cases should be prosecuted; </a:t>
          </a:r>
          <a:r>
            <a:rPr lang="en-GB" sz="2400" kern="1200"/>
            <a:t>​</a:t>
          </a:r>
          <a:endParaRPr lang="en-US" sz="2400" kern="1200"/>
        </a:p>
      </dsp:txBody>
      <dsp:txXfrm>
        <a:off x="0" y="1102243"/>
        <a:ext cx="7775274" cy="1101570"/>
      </dsp:txXfrm>
    </dsp:sp>
    <dsp:sp modelId="{D31106CA-C9CF-4C98-916D-829DE2268EDF}">
      <dsp:nvSpPr>
        <dsp:cNvPr id="0" name=""/>
        <dsp:cNvSpPr/>
      </dsp:nvSpPr>
      <dsp:spPr>
        <a:xfrm>
          <a:off x="0" y="2203814"/>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B3DFB-6298-45C9-B638-11884ABE9607}">
      <dsp:nvSpPr>
        <dsp:cNvPr id="0" name=""/>
        <dsp:cNvSpPr/>
      </dsp:nvSpPr>
      <dsp:spPr>
        <a:xfrm>
          <a:off x="0" y="2203814"/>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determines the appropriate charges in more serious or complex cases, and advises the police during the early stages of investigations; </a:t>
          </a:r>
          <a:r>
            <a:rPr lang="en-GB" sz="2400" kern="1200"/>
            <a:t>​</a:t>
          </a:r>
          <a:endParaRPr lang="en-US" sz="2400" kern="1200"/>
        </a:p>
      </dsp:txBody>
      <dsp:txXfrm>
        <a:off x="0" y="2203814"/>
        <a:ext cx="7775274" cy="1101570"/>
      </dsp:txXfrm>
    </dsp:sp>
    <dsp:sp modelId="{C9F9785A-F851-4DA4-AAC5-222982316B24}">
      <dsp:nvSpPr>
        <dsp:cNvPr id="0" name=""/>
        <dsp:cNvSpPr/>
      </dsp:nvSpPr>
      <dsp:spPr>
        <a:xfrm>
          <a:off x="0" y="3305385"/>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AEA6A-7D4D-4A59-B292-1BFC8311D4CC}">
      <dsp:nvSpPr>
        <dsp:cNvPr id="0" name=""/>
        <dsp:cNvSpPr/>
      </dsp:nvSpPr>
      <dsp:spPr>
        <a:xfrm>
          <a:off x="0" y="3305385"/>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prepares cases and presents them at court; and </a:t>
          </a:r>
          <a:r>
            <a:rPr lang="en-GB" sz="2400" kern="1200"/>
            <a:t>​</a:t>
          </a:r>
          <a:endParaRPr lang="en-US" sz="2400" kern="1200"/>
        </a:p>
      </dsp:txBody>
      <dsp:txXfrm>
        <a:off x="0" y="3305385"/>
        <a:ext cx="7775274" cy="1101570"/>
      </dsp:txXfrm>
    </dsp:sp>
    <dsp:sp modelId="{60B01A39-1B68-4D8F-AC13-BC489AC7A64E}">
      <dsp:nvSpPr>
        <dsp:cNvPr id="0" name=""/>
        <dsp:cNvSpPr/>
      </dsp:nvSpPr>
      <dsp:spPr>
        <a:xfrm>
          <a:off x="0" y="4406956"/>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48DBAB-E670-4493-9E60-0069346EFD2E}">
      <dsp:nvSpPr>
        <dsp:cNvPr id="0" name=""/>
        <dsp:cNvSpPr/>
      </dsp:nvSpPr>
      <dsp:spPr>
        <a:xfrm>
          <a:off x="0" y="4406956"/>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provides information, assistance and support to victims and prosecution witnesses. </a:t>
          </a:r>
        </a:p>
      </dsp:txBody>
      <dsp:txXfrm>
        <a:off x="0" y="4406956"/>
        <a:ext cx="7775274" cy="1101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4FC51-17D1-4997-AF08-A4B610E60AFA}">
      <dsp:nvSpPr>
        <dsp:cNvPr id="0" name=""/>
        <dsp:cNvSpPr/>
      </dsp:nvSpPr>
      <dsp:spPr>
        <a:xfrm>
          <a:off x="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AF6100-E738-449C-BED7-32DA9B8189F7}">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Summary- only offences</a:t>
          </a:r>
          <a:endParaRPr lang="en-US" sz="3600" kern="1200" dirty="0"/>
        </a:p>
      </dsp:txBody>
      <dsp:txXfrm>
        <a:off x="354603" y="1338503"/>
        <a:ext cx="2632133" cy="1634288"/>
      </dsp:txXfrm>
    </dsp:sp>
    <dsp:sp modelId="{DCC8A6CC-14B9-42CF-A259-FBA25A0BD8F1}">
      <dsp:nvSpPr>
        <dsp:cNvPr id="0" name=""/>
        <dsp:cNvSpPr/>
      </dsp:nvSpPr>
      <dsp:spPr>
        <a:xfrm>
          <a:off x="334134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E63E8B-75D3-44B6-BA85-C2477581DF49}">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Indictment-only offences</a:t>
          </a:r>
          <a:endParaRPr lang="en-US" sz="3600" kern="1200"/>
        </a:p>
      </dsp:txBody>
      <dsp:txXfrm>
        <a:off x="3695943" y="1338503"/>
        <a:ext cx="2632133" cy="1634288"/>
      </dsp:txXfrm>
    </dsp:sp>
    <dsp:sp modelId="{429AF506-459D-4B75-98E7-3E25D527B0A1}">
      <dsp:nvSpPr>
        <dsp:cNvPr id="0" name=""/>
        <dsp:cNvSpPr/>
      </dsp:nvSpPr>
      <dsp:spPr>
        <a:xfrm>
          <a:off x="668268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27990-6842-42BB-BF36-9CBAFB701518}">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Triable either-way offences</a:t>
          </a:r>
          <a:endParaRPr lang="en-US" sz="3600" kern="1200"/>
        </a:p>
      </dsp:txBody>
      <dsp:txXfrm>
        <a:off x="7037283" y="1338503"/>
        <a:ext cx="2632133" cy="16342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F847DB3-C266-4DD9-9DDE-B8A585CB92CA}" type="datetimeFigureOut">
              <a:rPr lang="en-GB" smtClean="0"/>
              <a:t>30/10/2022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F0BFB94-E4AB-4F77-AE7E-E3567387C276}" type="slidenum">
              <a:rPr lang="en-GB" smtClean="0"/>
              <a:t>‹#›</a:t>
            </a:fld>
            <a:endParaRPr lang="en-GB"/>
          </a:p>
        </p:txBody>
      </p:sp>
    </p:spTree>
    <p:extLst>
      <p:ext uri="{BB962C8B-B14F-4D97-AF65-F5344CB8AC3E}">
        <p14:creationId xmlns:p14="http://schemas.microsoft.com/office/powerpoint/2010/main" val="1604194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1</a:t>
            </a:fld>
            <a:endParaRPr lang="en-GB"/>
          </a:p>
        </p:txBody>
      </p:sp>
    </p:spTree>
    <p:extLst>
      <p:ext uri="{BB962C8B-B14F-4D97-AF65-F5344CB8AC3E}">
        <p14:creationId xmlns:p14="http://schemas.microsoft.com/office/powerpoint/2010/main" val="270582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2</a:t>
            </a:fld>
            <a:endParaRPr lang="en-GB"/>
          </a:p>
        </p:txBody>
      </p:sp>
    </p:spTree>
    <p:extLst>
      <p:ext uri="{BB962C8B-B14F-4D97-AF65-F5344CB8AC3E}">
        <p14:creationId xmlns:p14="http://schemas.microsoft.com/office/powerpoint/2010/main" val="3391429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3</a:t>
            </a:fld>
            <a:endParaRPr lang="en-GB"/>
          </a:p>
        </p:txBody>
      </p:sp>
    </p:spTree>
    <p:extLst>
      <p:ext uri="{BB962C8B-B14F-4D97-AF65-F5344CB8AC3E}">
        <p14:creationId xmlns:p14="http://schemas.microsoft.com/office/powerpoint/2010/main" val="290994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F0BFB94-E4AB-4F77-AE7E-E3567387C276}" type="slidenum">
              <a:rPr lang="en-GB" smtClean="0"/>
              <a:t>4</a:t>
            </a:fld>
            <a:endParaRPr lang="en-GB"/>
          </a:p>
        </p:txBody>
      </p:sp>
    </p:spTree>
    <p:extLst>
      <p:ext uri="{BB962C8B-B14F-4D97-AF65-F5344CB8AC3E}">
        <p14:creationId xmlns:p14="http://schemas.microsoft.com/office/powerpoint/2010/main" val="82722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1" u="sng" dirty="0"/>
          </a:p>
        </p:txBody>
      </p:sp>
      <p:sp>
        <p:nvSpPr>
          <p:cNvPr id="4" name="Slide Number Placeholder 3"/>
          <p:cNvSpPr>
            <a:spLocks noGrp="1"/>
          </p:cNvSpPr>
          <p:nvPr>
            <p:ph type="sldNum" sz="quarter" idx="10"/>
          </p:nvPr>
        </p:nvSpPr>
        <p:spPr/>
        <p:txBody>
          <a:bodyPr/>
          <a:lstStyle/>
          <a:p>
            <a:fld id="{DF0BFB94-E4AB-4F77-AE7E-E3567387C276}" type="slidenum">
              <a:rPr lang="en-GB" smtClean="0"/>
              <a:t>5</a:t>
            </a:fld>
            <a:endParaRPr lang="en-GB"/>
          </a:p>
        </p:txBody>
      </p:sp>
    </p:spTree>
    <p:extLst>
      <p:ext uri="{BB962C8B-B14F-4D97-AF65-F5344CB8AC3E}">
        <p14:creationId xmlns:p14="http://schemas.microsoft.com/office/powerpoint/2010/main" val="296817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6</a:t>
            </a:fld>
            <a:endParaRPr lang="en-GB"/>
          </a:p>
        </p:txBody>
      </p:sp>
    </p:spTree>
    <p:extLst>
      <p:ext uri="{BB962C8B-B14F-4D97-AF65-F5344CB8AC3E}">
        <p14:creationId xmlns:p14="http://schemas.microsoft.com/office/powerpoint/2010/main" val="2934720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In addition to the local</a:t>
            </a:r>
            <a:r>
              <a:rPr lang="en-GB" baseline="0" dirty="0"/>
              <a:t> forces there is also a National Crime Agency responsible for investigating cases of organised and international crime</a:t>
            </a:r>
          </a:p>
          <a:p>
            <a:r>
              <a:rPr lang="en-GB" baseline="0" dirty="0"/>
              <a:t>There is also the College of Policing which sets standards in professional development, training, skills, qualifications and seeks to use knowledge and research to develop and evidence based approach to teaching. </a:t>
            </a:r>
          </a:p>
          <a:p>
            <a:endParaRPr lang="en-GB" dirty="0">
              <a:cs typeface="Calibri" panose="020F0502020204030204"/>
            </a:endParaRPr>
          </a:p>
          <a:p>
            <a:r>
              <a:rPr lang="en-GB" b="1" u="sng" dirty="0">
                <a:cs typeface="Calibri" panose="020F0502020204030204"/>
              </a:rPr>
              <a:t>National Crime Agency</a:t>
            </a:r>
          </a:p>
          <a:p>
            <a:r>
              <a:rPr lang="en-GB" dirty="0"/>
              <a:t>The National Crime Agency leads the UK’s fight to cut serious and organised crime, protecting the public by targeting and pursuing those criminals who pose the greatest risk to the UK. </a:t>
            </a:r>
          </a:p>
          <a:p>
            <a:endParaRPr lang="en-GB" dirty="0">
              <a:cs typeface="Calibri"/>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7</a:t>
            </a:fld>
            <a:endParaRPr lang="en-GB"/>
          </a:p>
        </p:txBody>
      </p:sp>
    </p:spTree>
    <p:extLst>
      <p:ext uri="{BB962C8B-B14F-4D97-AF65-F5344CB8AC3E}">
        <p14:creationId xmlns:p14="http://schemas.microsoft.com/office/powerpoint/2010/main" val="2466718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8</a:t>
            </a:fld>
            <a:endParaRPr lang="en-GB"/>
          </a:p>
        </p:txBody>
      </p:sp>
    </p:spTree>
    <p:extLst>
      <p:ext uri="{BB962C8B-B14F-4D97-AF65-F5344CB8AC3E}">
        <p14:creationId xmlns:p14="http://schemas.microsoft.com/office/powerpoint/2010/main" val="2238610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10</a:t>
            </a:fld>
            <a:endParaRPr lang="en-GB"/>
          </a:p>
        </p:txBody>
      </p:sp>
    </p:spTree>
    <p:extLst>
      <p:ext uri="{BB962C8B-B14F-4D97-AF65-F5344CB8AC3E}">
        <p14:creationId xmlns:p14="http://schemas.microsoft.com/office/powerpoint/2010/main" val="2160404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11</a:t>
            </a:fld>
            <a:endParaRPr lang="en-GB"/>
          </a:p>
        </p:txBody>
      </p:sp>
    </p:spTree>
    <p:extLst>
      <p:ext uri="{BB962C8B-B14F-4D97-AF65-F5344CB8AC3E}">
        <p14:creationId xmlns:p14="http://schemas.microsoft.com/office/powerpoint/2010/main" val="3374230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13</a:t>
            </a:fld>
            <a:endParaRPr lang="en-GB"/>
          </a:p>
        </p:txBody>
      </p:sp>
    </p:spTree>
    <p:extLst>
      <p:ext uri="{BB962C8B-B14F-4D97-AF65-F5344CB8AC3E}">
        <p14:creationId xmlns:p14="http://schemas.microsoft.com/office/powerpoint/2010/main" val="1699105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14</a:t>
            </a:fld>
            <a:endParaRPr lang="en-GB"/>
          </a:p>
        </p:txBody>
      </p:sp>
    </p:spTree>
    <p:extLst>
      <p:ext uri="{BB962C8B-B14F-4D97-AF65-F5344CB8AC3E}">
        <p14:creationId xmlns:p14="http://schemas.microsoft.com/office/powerpoint/2010/main" val="4199928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15</a:t>
            </a:fld>
            <a:endParaRPr lang="en-GB"/>
          </a:p>
        </p:txBody>
      </p:sp>
    </p:spTree>
    <p:extLst>
      <p:ext uri="{BB962C8B-B14F-4D97-AF65-F5344CB8AC3E}">
        <p14:creationId xmlns:p14="http://schemas.microsoft.com/office/powerpoint/2010/main" val="628533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16</a:t>
            </a:fld>
            <a:endParaRPr lang="en-GB"/>
          </a:p>
        </p:txBody>
      </p:sp>
    </p:spTree>
    <p:extLst>
      <p:ext uri="{BB962C8B-B14F-4D97-AF65-F5344CB8AC3E}">
        <p14:creationId xmlns:p14="http://schemas.microsoft.com/office/powerpoint/2010/main" val="512834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17</a:t>
            </a:fld>
            <a:endParaRPr lang="en-GB"/>
          </a:p>
        </p:txBody>
      </p:sp>
    </p:spTree>
    <p:extLst>
      <p:ext uri="{BB962C8B-B14F-4D97-AF65-F5344CB8AC3E}">
        <p14:creationId xmlns:p14="http://schemas.microsoft.com/office/powerpoint/2010/main" val="2959601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18</a:t>
            </a:fld>
            <a:endParaRPr lang="en-GB"/>
          </a:p>
        </p:txBody>
      </p:sp>
    </p:spTree>
    <p:extLst>
      <p:ext uri="{BB962C8B-B14F-4D97-AF65-F5344CB8AC3E}">
        <p14:creationId xmlns:p14="http://schemas.microsoft.com/office/powerpoint/2010/main" val="2828672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19</a:t>
            </a:fld>
            <a:endParaRPr lang="en-GB"/>
          </a:p>
        </p:txBody>
      </p:sp>
    </p:spTree>
    <p:extLst>
      <p:ext uri="{BB962C8B-B14F-4D97-AF65-F5344CB8AC3E}">
        <p14:creationId xmlns:p14="http://schemas.microsoft.com/office/powerpoint/2010/main" val="3772231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20</a:t>
            </a:fld>
            <a:endParaRPr lang="en-GB"/>
          </a:p>
        </p:txBody>
      </p:sp>
    </p:spTree>
    <p:extLst>
      <p:ext uri="{BB962C8B-B14F-4D97-AF65-F5344CB8AC3E}">
        <p14:creationId xmlns:p14="http://schemas.microsoft.com/office/powerpoint/2010/main" val="33433086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21</a:t>
            </a:fld>
            <a:endParaRPr lang="en-GB"/>
          </a:p>
        </p:txBody>
      </p:sp>
    </p:spTree>
    <p:extLst>
      <p:ext uri="{BB962C8B-B14F-4D97-AF65-F5344CB8AC3E}">
        <p14:creationId xmlns:p14="http://schemas.microsoft.com/office/powerpoint/2010/main" val="41372705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22</a:t>
            </a:fld>
            <a:endParaRPr lang="en-GB"/>
          </a:p>
        </p:txBody>
      </p:sp>
    </p:spTree>
    <p:extLst>
      <p:ext uri="{BB962C8B-B14F-4D97-AF65-F5344CB8AC3E}">
        <p14:creationId xmlns:p14="http://schemas.microsoft.com/office/powerpoint/2010/main" val="7316452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23</a:t>
            </a:fld>
            <a:endParaRPr lang="en-GB"/>
          </a:p>
        </p:txBody>
      </p:sp>
    </p:spTree>
    <p:extLst>
      <p:ext uri="{BB962C8B-B14F-4D97-AF65-F5344CB8AC3E}">
        <p14:creationId xmlns:p14="http://schemas.microsoft.com/office/powerpoint/2010/main" val="2049182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796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839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601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09359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4133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04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077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76723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2364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42731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0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B61BEF0D-F0BB-DE4B-95CE-6DB70DBA9567}" type="datetimeFigureOut">
              <a:rPr lang="en-US" smtClean="0"/>
              <a:pPr/>
              <a:t>10/30/2022</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54715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IEMtmLcDcC4?feature=oembed" TargetMode="External"/><Relationship Id="rId6" Type="http://schemas.openxmlformats.org/officeDocument/2006/relationships/hyperlink" Target="https://www.nationalcrimeagency.gov.uk/what-we-do/how-we-work" TargetMode="External"/><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4.png"/><Relationship Id="rId7" Type="http://schemas.openxmlformats.org/officeDocument/2006/relationships/diagramQuickStyle" Target="../diagrams/quickStyle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www.cps.gov.uk/about-cps/criminal-justice-system" TargetMode="Externa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0Bif7me5C7k?feature=oembed" TargetMode="Externa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bbc.co.uk%2Fnews%2Fuk-22550323&amp;data=04%7C01%7Claura.knight%40uwtsd.ac.uk%7Cf942c213e45648dccfd508d9f1579fea%7C4e0f11f9046e45059cb8db2152311e21%7C0%7C0%7C637806181050874927%7CUnknown%7CTWFpbGZsb3d8eyJWIjoiMC4wLjAwMDAiLCJQIjoiV2luMzIiLCJBTiI6Ik1haWwiLCJXVCI6Mn0%3D%7C3000&amp;sdata=ZsrtwWF2yIGbGwXSvE3xsNr9poawGhdEMbCdb2RUu38%3D&amp;reserved=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notesSlide" Target="../notesSlides/notesSlide20.xml"/><Relationship Id="rId7" Type="http://schemas.openxmlformats.org/officeDocument/2006/relationships/image" Target="../media/image30.png"/><Relationship Id="rId2" Type="http://schemas.openxmlformats.org/officeDocument/2006/relationships/slideLayout" Target="../slideLayouts/slideLayout2.xml"/><Relationship Id="rId1" Type="http://schemas.openxmlformats.org/officeDocument/2006/relationships/video" Target="https://www.youtube.com/embed/n8X4gmEYy0I?feature=oembed" TargetMode="External"/><Relationship Id="rId6" Type="http://schemas.openxmlformats.org/officeDocument/2006/relationships/image" Target="../media/image29.png"/><Relationship Id="rId5" Type="http://schemas.openxmlformats.org/officeDocument/2006/relationships/hyperlink" Target="https://www.swansea.gov.uk/saferswansea" TargetMode="Externa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4752399" cy="3329581"/>
          </a:xfrm>
        </p:spPr>
        <p:txBody>
          <a:bodyPr>
            <a:normAutofit/>
          </a:bodyPr>
          <a:lstStyle/>
          <a:p>
            <a:pPr>
              <a:lnSpc>
                <a:spcPct val="90000"/>
              </a:lnSpc>
            </a:pPr>
            <a:r>
              <a:rPr lang="en-GB" sz="4500">
                <a:solidFill>
                  <a:srgbClr val="EBEBEB"/>
                </a:solidFill>
              </a:rPr>
              <a:t>THE CRIMINAL JUSTICE SYSTEM IN ENGLAND AND WALES</a:t>
            </a:r>
          </a:p>
        </p:txBody>
      </p:sp>
      <p:pic>
        <p:nvPicPr>
          <p:cNvPr id="4" name="Picture 3"/>
          <p:cNvPicPr>
            <a:picLocks noChangeAspect="1"/>
          </p:cNvPicPr>
          <p:nvPr/>
        </p:nvPicPr>
        <p:blipFill rotWithShape="1">
          <a:blip r:embed="rId3"/>
          <a:srcRect l="6972" r="39631" b="-1"/>
          <a:stretch/>
        </p:blipFill>
        <p:spPr>
          <a:xfrm>
            <a:off x="7576023" y="133845"/>
            <a:ext cx="4115569" cy="4316235"/>
          </a:xfrm>
          <a:prstGeom prst="rect">
            <a:avLst/>
          </a:prstGeom>
          <a:effectLst/>
        </p:spPr>
      </p:pic>
    </p:spTree>
    <p:extLst>
      <p:ext uri="{BB962C8B-B14F-4D97-AF65-F5344CB8AC3E}">
        <p14:creationId xmlns:p14="http://schemas.microsoft.com/office/powerpoint/2010/main" val="19334023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704"/>
    </mc:Choice>
    <mc:Fallback xmlns="">
      <p:transition spd="slow" advTm="2970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GB">
                <a:solidFill>
                  <a:srgbClr val="FFFFFF"/>
                </a:solidFill>
              </a:rPr>
              <a:t>Learning objectives</a:t>
            </a:r>
          </a:p>
        </p:txBody>
      </p:sp>
      <p:graphicFrame>
        <p:nvGraphicFramePr>
          <p:cNvPr id="6" name="Content Placeholder 2">
            <a:extLst>
              <a:ext uri="{FF2B5EF4-FFF2-40B4-BE49-F238E27FC236}">
                <a16:creationId xmlns:a16="http://schemas.microsoft.com/office/drawing/2014/main" id="{7FF2C48B-C94B-1E5C-C807-5B1CB2CF270B}"/>
              </a:ext>
            </a:extLst>
          </p:cNvPr>
          <p:cNvGraphicFramePr>
            <a:graphicFrameLocks noGrp="1"/>
          </p:cNvGraphicFramePr>
          <p:nvPr>
            <p:ph idx="1"/>
            <p:extLst>
              <p:ext uri="{D42A27DB-BD31-4B8C-83A1-F6EECF244321}">
                <p14:modId xmlns:p14="http://schemas.microsoft.com/office/powerpoint/2010/main" val="2806756292"/>
              </p:ext>
            </p:extLst>
          </p:nvPr>
        </p:nvGraphicFramePr>
        <p:xfrm>
          <a:off x="5085079" y="862648"/>
          <a:ext cx="6597651" cy="551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738419"/>
      </p:ext>
    </p:extLst>
  </p:cSld>
  <p:clrMapOvr>
    <a:masterClrMapping/>
  </p:clrMapOvr>
  <mc:AlternateContent xmlns:mc="http://schemas.openxmlformats.org/markup-compatibility/2006" xmlns:p14="http://schemas.microsoft.com/office/powerpoint/2010/main">
    <mc:Choice Requires="p14">
      <p:transition spd="slow" p14:dur="2000" advTm="22515"/>
    </mc:Choice>
    <mc:Fallback xmlns="">
      <p:transition spd="slow" advTm="2251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219513" y="1268222"/>
            <a:ext cx="2660324" cy="1330162"/>
          </a:xfrm>
          <a:prstGeom prst="rect">
            <a:avLst/>
          </a:prstGeom>
        </p:spPr>
      </p:pic>
      <p:pic>
        <p:nvPicPr>
          <p:cNvPr id="5" name="Picture 4"/>
          <p:cNvPicPr>
            <a:picLocks noChangeAspect="1"/>
          </p:cNvPicPr>
          <p:nvPr/>
        </p:nvPicPr>
        <p:blipFill>
          <a:blip r:embed="rId4"/>
          <a:stretch>
            <a:fillRect/>
          </a:stretch>
        </p:blipFill>
        <p:spPr>
          <a:xfrm>
            <a:off x="6244044" y="1233588"/>
            <a:ext cx="2490651" cy="1399430"/>
          </a:xfrm>
          <a:prstGeom prst="rect">
            <a:avLst/>
          </a:prstGeom>
        </p:spPr>
      </p:pic>
      <p:sp>
        <p:nvSpPr>
          <p:cNvPr id="6" name="Rectangle 5"/>
          <p:cNvSpPr/>
          <p:nvPr/>
        </p:nvSpPr>
        <p:spPr>
          <a:xfrm>
            <a:off x="1469414" y="232844"/>
            <a:ext cx="1612173"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Civil</a:t>
            </a:r>
          </a:p>
        </p:txBody>
      </p:sp>
      <p:sp>
        <p:nvSpPr>
          <p:cNvPr id="7" name="Rectangle 6"/>
          <p:cNvSpPr/>
          <p:nvPr/>
        </p:nvSpPr>
        <p:spPr>
          <a:xfrm>
            <a:off x="6042498" y="232844"/>
            <a:ext cx="28937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Criminal</a:t>
            </a:r>
          </a:p>
        </p:txBody>
      </p:sp>
      <p:sp>
        <p:nvSpPr>
          <p:cNvPr id="8" name="TextBox 7"/>
          <p:cNvSpPr txBox="1"/>
          <p:nvPr/>
        </p:nvSpPr>
        <p:spPr>
          <a:xfrm>
            <a:off x="492033" y="3039290"/>
            <a:ext cx="3773715" cy="3108543"/>
          </a:xfrm>
          <a:prstGeom prst="rect">
            <a:avLst/>
          </a:prstGeom>
          <a:noFill/>
        </p:spPr>
        <p:txBody>
          <a:bodyPr wrap="square" rtlCol="0">
            <a:spAutoFit/>
          </a:bodyPr>
          <a:lstStyle/>
          <a:p>
            <a:pPr marL="285750" indent="-285750">
              <a:buFontTx/>
              <a:buChar char="-"/>
            </a:pPr>
            <a:r>
              <a:rPr lang="en-GB" sz="2800" dirty="0"/>
              <a:t>Disputes between people e.g. divorce, arguments with neighbours</a:t>
            </a:r>
          </a:p>
          <a:p>
            <a:pPr marL="285750" indent="-285750">
              <a:buFontTx/>
              <a:buChar char="-"/>
            </a:pPr>
            <a:endParaRPr lang="en-GB" sz="2800" dirty="0"/>
          </a:p>
          <a:p>
            <a:pPr marL="285750" indent="-285750">
              <a:buFontTx/>
              <a:buChar char="-"/>
            </a:pPr>
            <a:r>
              <a:rPr lang="en-GB" sz="2800" dirty="0"/>
              <a:t>AIM: financial recovery for the plaintiff</a:t>
            </a:r>
          </a:p>
        </p:txBody>
      </p:sp>
      <p:sp>
        <p:nvSpPr>
          <p:cNvPr id="9" name="TextBox 8"/>
          <p:cNvSpPr txBox="1"/>
          <p:nvPr/>
        </p:nvSpPr>
        <p:spPr>
          <a:xfrm>
            <a:off x="5403504" y="3108960"/>
            <a:ext cx="5061296" cy="3046988"/>
          </a:xfrm>
          <a:prstGeom prst="rect">
            <a:avLst/>
          </a:prstGeom>
          <a:noFill/>
        </p:spPr>
        <p:txBody>
          <a:bodyPr wrap="square" rtlCol="0">
            <a:spAutoFit/>
          </a:bodyPr>
          <a:lstStyle/>
          <a:p>
            <a:pPr marL="285750" indent="-285750">
              <a:buFontTx/>
              <a:buChar char="-"/>
            </a:pPr>
            <a:r>
              <a:rPr lang="en-GB" sz="3200" dirty="0"/>
              <a:t>Enforces penalties for the commission of offences</a:t>
            </a:r>
          </a:p>
          <a:p>
            <a:pPr marL="285750" indent="-285750">
              <a:buFontTx/>
              <a:buChar char="-"/>
            </a:pPr>
            <a:endParaRPr lang="en-GB" sz="3200" dirty="0"/>
          </a:p>
          <a:p>
            <a:pPr marL="285750" indent="-285750">
              <a:buFontTx/>
              <a:buChar char="-"/>
            </a:pPr>
            <a:r>
              <a:rPr lang="en-GB" sz="3200" dirty="0"/>
              <a:t>AIM: Use criminal sanctions to deter criminals from offending behaviour</a:t>
            </a:r>
          </a:p>
        </p:txBody>
      </p:sp>
      <p:cxnSp>
        <p:nvCxnSpPr>
          <p:cNvPr id="11" name="Straight Connector 10"/>
          <p:cNvCxnSpPr/>
          <p:nvPr/>
        </p:nvCxnSpPr>
        <p:spPr>
          <a:xfrm>
            <a:off x="4798423" y="232844"/>
            <a:ext cx="52251" cy="5906699"/>
          </a:xfrm>
          <a:prstGeom prst="line">
            <a:avLst/>
          </a:prstGeom>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1569306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circle(in)">
                                      <p:cBhvr>
                                        <p:cTn id="23" dur="20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heel(1)">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xEl>
                                              <p:pRg st="0" end="0"/>
                                            </p:txEl>
                                          </p:spTgt>
                                        </p:tgtEl>
                                        <p:attrNameLst>
                                          <p:attrName>style.visibility</p:attrName>
                                        </p:attrNameLst>
                                      </p:cBhvr>
                                      <p:to>
                                        <p:strVal val="visible"/>
                                      </p:to>
                                    </p:set>
                                    <p:anim calcmode="lin" valueType="num">
                                      <p:cBhvr additive="base">
                                        <p:cTn id="3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 calcmode="lin" valueType="num">
                                      <p:cBhvr additive="base">
                                        <p:cTn id="3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98356" y="117122"/>
            <a:ext cx="6056808" cy="6493742"/>
          </a:xfrm>
          <a:prstGeom prst="rect">
            <a:avLst/>
          </a:prstGeom>
        </p:spPr>
      </p:pic>
    </p:spTree>
    <p:extLst>
      <p:ext uri="{BB962C8B-B14F-4D97-AF65-F5344CB8AC3E}">
        <p14:creationId xmlns:p14="http://schemas.microsoft.com/office/powerpoint/2010/main" val="3739767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Government: Home Office</a:t>
            </a:r>
          </a:p>
        </p:txBody>
      </p:sp>
      <p:sp>
        <p:nvSpPr>
          <p:cNvPr id="5" name="TextBox 4"/>
          <p:cNvSpPr txBox="1"/>
          <p:nvPr/>
        </p:nvSpPr>
        <p:spPr>
          <a:xfrm>
            <a:off x="2238103" y="5614126"/>
            <a:ext cx="3178629" cy="369332"/>
          </a:xfrm>
          <a:prstGeom prst="rect">
            <a:avLst/>
          </a:prstGeom>
          <a:noFill/>
        </p:spPr>
        <p:txBody>
          <a:bodyPr wrap="square" rtlCol="0">
            <a:spAutoFit/>
          </a:bodyPr>
          <a:lstStyle/>
          <a:p>
            <a:endParaRPr lang="en-GB" dirty="0"/>
          </a:p>
        </p:txBody>
      </p:sp>
      <p:sp>
        <p:nvSpPr>
          <p:cNvPr id="6" name="AutoShape 2" descr="Image result for home office uk"/>
          <p:cNvSpPr>
            <a:spLocks noChangeAspect="1" noChangeArrowheads="1"/>
          </p:cNvSpPr>
          <p:nvPr/>
        </p:nvSpPr>
        <p:spPr bwMode="auto">
          <a:xfrm>
            <a:off x="1540238" y="35392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677334" y="1930400"/>
            <a:ext cx="2945432" cy="1266019"/>
          </a:xfrm>
          <a:prstGeom prst="rect">
            <a:avLst/>
          </a:prstGeom>
        </p:spPr>
      </p:pic>
      <p:pic>
        <p:nvPicPr>
          <p:cNvPr id="8" name="Picture 7"/>
          <p:cNvPicPr>
            <a:picLocks noChangeAspect="1"/>
          </p:cNvPicPr>
          <p:nvPr/>
        </p:nvPicPr>
        <p:blipFill>
          <a:blip r:embed="rId4"/>
          <a:stretch>
            <a:fillRect/>
          </a:stretch>
        </p:blipFill>
        <p:spPr>
          <a:xfrm>
            <a:off x="5983605" y="1620434"/>
            <a:ext cx="2419350" cy="1885950"/>
          </a:xfrm>
          <a:prstGeom prst="rect">
            <a:avLst/>
          </a:prstGeom>
        </p:spPr>
      </p:pic>
      <p:pic>
        <p:nvPicPr>
          <p:cNvPr id="9" name="Picture 8"/>
          <p:cNvPicPr>
            <a:picLocks noChangeAspect="1"/>
          </p:cNvPicPr>
          <p:nvPr/>
        </p:nvPicPr>
        <p:blipFill>
          <a:blip r:embed="rId5"/>
          <a:stretch>
            <a:fillRect/>
          </a:stretch>
        </p:blipFill>
        <p:spPr>
          <a:xfrm>
            <a:off x="4145516" y="3987758"/>
            <a:ext cx="2095500" cy="2181225"/>
          </a:xfrm>
          <a:prstGeom prst="rect">
            <a:avLst/>
          </a:prstGeom>
        </p:spPr>
      </p:pic>
    </p:spTree>
    <p:extLst>
      <p:ext uri="{BB962C8B-B14F-4D97-AF65-F5344CB8AC3E}">
        <p14:creationId xmlns:p14="http://schemas.microsoft.com/office/powerpoint/2010/main" val="1322404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D12A5BA-B063-4B33-AB08-86CF7D23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07DFAF29-6BD8-4A93-A292-D6A8C6EFB5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FB24EDA8-DF72-4C37-9EC2-D92134F72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6F64638-3523-4975-845C-48099809A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ACF48-2594-6AF6-5D1E-1C92596E75EE}"/>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a:solidFill>
                  <a:srgbClr val="FFFFFF"/>
                </a:solidFill>
              </a:rPr>
              <a:t>Who is the current attorney general?</a:t>
            </a:r>
          </a:p>
        </p:txBody>
      </p:sp>
      <p:sp>
        <p:nvSpPr>
          <p:cNvPr id="4" name="Text Placeholder 3">
            <a:extLst>
              <a:ext uri="{FF2B5EF4-FFF2-40B4-BE49-F238E27FC236}">
                <a16:creationId xmlns:a16="http://schemas.microsoft.com/office/drawing/2014/main" id="{FB458A17-3171-A056-D06B-11D167C05FBD}"/>
              </a:ext>
            </a:extLst>
          </p:cNvPr>
          <p:cNvSpPr>
            <a:spLocks noGrp="1"/>
          </p:cNvSpPr>
          <p:nvPr>
            <p:ph type="body" sz="half" idx="2"/>
          </p:nvPr>
        </p:nvSpPr>
        <p:spPr>
          <a:xfrm>
            <a:off x="8610600" y="4960137"/>
            <a:ext cx="3200400" cy="1463040"/>
          </a:xfrm>
        </p:spPr>
        <p:txBody>
          <a:bodyPr vert="horz" lIns="91440" tIns="45720" rIns="91440" bIns="45720" rtlCol="0" anchor="ctr">
            <a:normAutofit/>
          </a:bodyPr>
          <a:lstStyle/>
          <a:p>
            <a:r>
              <a:rPr lang="en-US">
                <a:solidFill>
                  <a:srgbClr val="FFFFFF"/>
                </a:solidFill>
              </a:rPr>
              <a:t>What is their background?</a:t>
            </a:r>
          </a:p>
        </p:txBody>
      </p:sp>
      <p:pic>
        <p:nvPicPr>
          <p:cNvPr id="6" name="Picture Placeholder 5">
            <a:extLst>
              <a:ext uri="{FF2B5EF4-FFF2-40B4-BE49-F238E27FC236}">
                <a16:creationId xmlns:a16="http://schemas.microsoft.com/office/drawing/2014/main" id="{E8477E60-AA6B-EF9F-83C6-E5063630B64A}"/>
              </a:ext>
            </a:extLst>
          </p:cNvPr>
          <p:cNvPicPr>
            <a:picLocks noGrp="1" noChangeAspect="1"/>
          </p:cNvPicPr>
          <p:nvPr>
            <p:ph type="pic" idx="1"/>
          </p:nvPr>
        </p:nvPicPr>
        <p:blipFill rotWithShape="1">
          <a:blip r:embed="rId3"/>
          <a:srcRect t="-1311" r="6020" b="12717"/>
          <a:stretch/>
        </p:blipFill>
        <p:spPr>
          <a:xfrm>
            <a:off x="2603074" y="640080"/>
            <a:ext cx="6980047" cy="3306457"/>
          </a:xfrm>
          <a:prstGeom prst="rect">
            <a:avLst/>
          </a:prstGeom>
        </p:spPr>
      </p:pic>
      <p:cxnSp>
        <p:nvCxnSpPr>
          <p:cNvPr id="32" name="Straight Connector 31">
            <a:extLst>
              <a:ext uri="{FF2B5EF4-FFF2-40B4-BE49-F238E27FC236}">
                <a16:creationId xmlns:a16="http://schemas.microsoft.com/office/drawing/2014/main" id="{0A046F70-04DA-4509-A661-28463B63F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2341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A3C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2. Police</a:t>
            </a:r>
          </a:p>
        </p:txBody>
      </p:sp>
      <p:pic>
        <p:nvPicPr>
          <p:cNvPr id="4" name="Picture 3"/>
          <p:cNvPicPr>
            <a:picLocks noChangeAspect="1"/>
          </p:cNvPicPr>
          <p:nvPr/>
        </p:nvPicPr>
        <p:blipFill rotWithShape="1">
          <a:blip r:embed="rId3"/>
          <a:srcRect t="13789" r="1"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856599" y="691721"/>
            <a:ext cx="3638425" cy="5474557"/>
          </a:xfrm>
        </p:spPr>
        <p:txBody>
          <a:bodyPr vert="horz" lIns="91440" tIns="45720" rIns="91440" bIns="45720" rtlCol="0" anchor="ctr">
            <a:normAutofit fontScale="85000" lnSpcReduction="20000"/>
          </a:bodyPr>
          <a:lstStyle/>
          <a:p>
            <a:pPr marL="0" indent="0">
              <a:buNone/>
            </a:pPr>
            <a:r>
              <a:rPr lang="en-GB" sz="2100" b="1" dirty="0">
                <a:solidFill>
                  <a:srgbClr val="FFFFFF"/>
                </a:solidFill>
                <a:latin typeface="Arial" panose="020B0604020202020204" pitchFamily="34" charset="0"/>
                <a:cs typeface="Arial" panose="020B0604020202020204" pitchFamily="34" charset="0"/>
              </a:rPr>
              <a:t>Q: </a:t>
            </a:r>
            <a:r>
              <a:rPr lang="en-GB" sz="2100" dirty="0">
                <a:solidFill>
                  <a:srgbClr val="FFFFFF"/>
                </a:solidFill>
                <a:latin typeface="Arial" panose="020B0604020202020204" pitchFamily="34" charset="0"/>
                <a:cs typeface="Arial" panose="020B0604020202020204" pitchFamily="34" charset="0"/>
              </a:rPr>
              <a:t>How many police constabularies are there in England and Wales? </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dirty="0">
                <a:solidFill>
                  <a:srgbClr val="FFFFFF"/>
                </a:solidFill>
                <a:latin typeface="Arial" panose="020B0604020202020204" pitchFamily="34" charset="0"/>
                <a:cs typeface="Arial" panose="020B0604020202020204" pitchFamily="34" charset="0"/>
              </a:rPr>
              <a:t>Q: How many current serving officers in England and Wales?</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b="1" dirty="0">
                <a:solidFill>
                  <a:srgbClr val="FFFFFF"/>
                </a:solidFill>
                <a:latin typeface="Arial" panose="020B0604020202020204" pitchFamily="34" charset="0"/>
                <a:cs typeface="Arial" panose="020B0604020202020204" pitchFamily="34" charset="0"/>
              </a:rPr>
              <a:t>Q</a:t>
            </a:r>
            <a:r>
              <a:rPr lang="en-GB" sz="2100" dirty="0">
                <a:solidFill>
                  <a:srgbClr val="FFFFFF"/>
                </a:solidFill>
                <a:latin typeface="Arial" panose="020B0604020202020204" pitchFamily="34" charset="0"/>
                <a:cs typeface="Arial" panose="020B0604020202020204" pitchFamily="34" charset="0"/>
              </a:rPr>
              <a:t>: Has the number of police officers increased or decreased compared to year ending March 2021?</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b="1" dirty="0">
                <a:solidFill>
                  <a:srgbClr val="FFFFFF"/>
                </a:solidFill>
                <a:latin typeface="Arial" panose="020B0604020202020204" pitchFamily="34" charset="0"/>
                <a:cs typeface="Arial" panose="020B0604020202020204" pitchFamily="34" charset="0"/>
              </a:rPr>
              <a:t>Q</a:t>
            </a:r>
            <a:r>
              <a:rPr lang="en-GB" sz="2100" dirty="0">
                <a:solidFill>
                  <a:srgbClr val="FFFFFF"/>
                </a:solidFill>
                <a:latin typeface="Arial" panose="020B0604020202020204" pitchFamily="34" charset="0"/>
                <a:cs typeface="Arial" panose="020B0604020202020204" pitchFamily="34" charset="0"/>
              </a:rPr>
              <a:t>: What can you find about the diversity of the force? i.e. number of white officers, women, BAME officers.</a:t>
            </a:r>
          </a:p>
          <a:p>
            <a:pPr marL="0" indent="0">
              <a:buNone/>
            </a:pPr>
            <a:endParaRPr lang="en-GB" sz="2100" dirty="0">
              <a:solidFill>
                <a:srgbClr val="FFFFFF"/>
              </a:solidFill>
            </a:endParaRPr>
          </a:p>
          <a:p>
            <a:pPr marL="0" indent="0">
              <a:buNone/>
            </a:pPr>
            <a:r>
              <a:rPr lang="en-GB" sz="2100" dirty="0">
                <a:solidFill>
                  <a:srgbClr val="FFFFFF"/>
                </a:solidFill>
              </a:rPr>
              <a:t>Be prepared to discuss your answer with the class and to tell us the source from which you found the information.</a:t>
            </a:r>
          </a:p>
          <a:p>
            <a:pPr marL="0" indent="0">
              <a:buNone/>
            </a:pPr>
            <a:endParaRPr lang="en-GB" sz="1700" dirty="0">
              <a:solidFill>
                <a:srgbClr val="FFFFFF"/>
              </a:solidFill>
            </a:endParaRPr>
          </a:p>
        </p:txBody>
      </p:sp>
    </p:spTree>
    <p:extLst>
      <p:ext uri="{BB962C8B-B14F-4D97-AF65-F5344CB8AC3E}">
        <p14:creationId xmlns:p14="http://schemas.microsoft.com/office/powerpoint/2010/main" val="2745476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bg/>
                                          </p:spTgt>
                                        </p:tgtEl>
                                        <p:attrNameLst>
                                          <p:attrName>style.visibility</p:attrName>
                                        </p:attrNameLst>
                                      </p:cBhvr>
                                      <p:to>
                                        <p:strVal val="visible"/>
                                      </p:to>
                                    </p:set>
                                    <p:animEffect transition="in" filter="wipe(down)">
                                      <p:cBhvr>
                                        <p:cTn id="18" dur="500"/>
                                        <p:tgtEl>
                                          <p:spTgt spid="3">
                                            <p:bg/>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wipe(down)">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down)">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wipe(down)">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wipe(down)">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wipe(down)">
                                      <p:cBhvr>
                                        <p:cTn id="4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company name&#10;&#10;Description automatically generated">
            <a:extLst>
              <a:ext uri="{FF2B5EF4-FFF2-40B4-BE49-F238E27FC236}">
                <a16:creationId xmlns:a16="http://schemas.microsoft.com/office/drawing/2014/main" id="{38411D70-E152-4146-A46E-58C45B675382}"/>
              </a:ext>
            </a:extLst>
          </p:cNvPr>
          <p:cNvPicPr>
            <a:picLocks noChangeAspect="1"/>
          </p:cNvPicPr>
          <p:nvPr/>
        </p:nvPicPr>
        <p:blipFill>
          <a:blip r:embed="rId4"/>
          <a:stretch>
            <a:fillRect/>
          </a:stretch>
        </p:blipFill>
        <p:spPr>
          <a:xfrm>
            <a:off x="368060" y="263396"/>
            <a:ext cx="3850256" cy="1701699"/>
          </a:xfrm>
          <a:prstGeom prst="rect">
            <a:avLst/>
          </a:prstGeom>
        </p:spPr>
      </p:pic>
      <p:pic>
        <p:nvPicPr>
          <p:cNvPr id="3" name="Picture 3">
            <a:hlinkClick r:id="" action="ppaction://media"/>
            <a:extLst>
              <a:ext uri="{FF2B5EF4-FFF2-40B4-BE49-F238E27FC236}">
                <a16:creationId xmlns:a16="http://schemas.microsoft.com/office/drawing/2014/main" id="{8311FAB6-064A-4612-BBEE-CDFF42E19694}"/>
              </a:ext>
            </a:extLst>
          </p:cNvPr>
          <p:cNvPicPr>
            <a:picLocks noRot="1" noChangeAspect="1"/>
          </p:cNvPicPr>
          <p:nvPr>
            <a:videoFile r:link="rId1"/>
          </p:nvPr>
        </p:nvPicPr>
        <p:blipFill>
          <a:blip r:embed="rId5"/>
          <a:stretch>
            <a:fillRect/>
          </a:stretch>
        </p:blipFill>
        <p:spPr>
          <a:xfrm>
            <a:off x="1437736" y="1884333"/>
            <a:ext cx="8798942" cy="4857749"/>
          </a:xfrm>
          <a:prstGeom prst="rect">
            <a:avLst/>
          </a:prstGeom>
        </p:spPr>
      </p:pic>
      <p:sp>
        <p:nvSpPr>
          <p:cNvPr id="4" name="TextBox 3">
            <a:extLst>
              <a:ext uri="{FF2B5EF4-FFF2-40B4-BE49-F238E27FC236}">
                <a16:creationId xmlns:a16="http://schemas.microsoft.com/office/drawing/2014/main" id="{CDA10BDB-3697-4A86-B85E-DC75B37DDF22}"/>
              </a:ext>
            </a:extLst>
          </p:cNvPr>
          <p:cNvSpPr txBox="1"/>
          <p:nvPr/>
        </p:nvSpPr>
        <p:spPr>
          <a:xfrm>
            <a:off x="5400137" y="497457"/>
            <a:ext cx="63806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https://www.nationalcrimeagency.gov.uk/what-we-do/how-we-work</a:t>
            </a:r>
            <a:endParaRPr lang="en-US"/>
          </a:p>
          <a:p>
            <a:endParaRPr lang="en-US" dirty="0"/>
          </a:p>
        </p:txBody>
      </p:sp>
    </p:spTree>
    <p:extLst>
      <p:ext uri="{BB962C8B-B14F-4D97-AF65-F5344CB8AC3E}">
        <p14:creationId xmlns:p14="http://schemas.microsoft.com/office/powerpoint/2010/main" val="1799278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DB10-8040-4B03-A7C6-8DE8EE728491}"/>
              </a:ext>
            </a:extLst>
          </p:cNvPr>
          <p:cNvSpPr>
            <a:spLocks noGrp="1"/>
          </p:cNvSpPr>
          <p:nvPr>
            <p:ph type="title"/>
          </p:nvPr>
        </p:nvSpPr>
        <p:spPr>
          <a:xfrm>
            <a:off x="1094391" y="381000"/>
            <a:ext cx="10003218" cy="2057400"/>
          </a:xfrm>
        </p:spPr>
        <p:txBody>
          <a:bodyPr>
            <a:normAutofit fontScale="90000"/>
          </a:bodyPr>
          <a:lstStyle/>
          <a:p>
            <a:pPr algn="ctr">
              <a:lnSpc>
                <a:spcPct val="90000"/>
              </a:lnSpc>
            </a:pPr>
            <a:r>
              <a:rPr lang="en-GB" dirty="0"/>
              <a:t>TASK: NCA Roles</a:t>
            </a:r>
            <a:br>
              <a:rPr lang="en-GB" dirty="0"/>
            </a:br>
            <a:br>
              <a:rPr lang="en-GB" dirty="0"/>
            </a:br>
            <a:r>
              <a:rPr lang="en-GB" dirty="0"/>
              <a:t>What do these roles encompass?</a:t>
            </a:r>
            <a:endParaRPr lang="en-GB"/>
          </a:p>
        </p:txBody>
      </p:sp>
      <p:graphicFrame>
        <p:nvGraphicFramePr>
          <p:cNvPr id="5" name="Content Placeholder 2">
            <a:extLst>
              <a:ext uri="{FF2B5EF4-FFF2-40B4-BE49-F238E27FC236}">
                <a16:creationId xmlns:a16="http://schemas.microsoft.com/office/drawing/2014/main" id="{245BE927-C0F7-4C84-BFA8-F9C417D464ED}"/>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419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drawing of a face&#10;&#10;Description automatically generated">
            <a:extLst>
              <a:ext uri="{FF2B5EF4-FFF2-40B4-BE49-F238E27FC236}">
                <a16:creationId xmlns:a16="http://schemas.microsoft.com/office/drawing/2014/main" id="{B9104721-1E15-4F4E-AE9D-7E72CE255B86}"/>
              </a:ext>
            </a:extLst>
          </p:cNvPr>
          <p:cNvPicPr>
            <a:picLocks noChangeAspect="1"/>
          </p:cNvPicPr>
          <p:nvPr/>
        </p:nvPicPr>
        <p:blipFill>
          <a:blip r:embed="rId3"/>
          <a:stretch>
            <a:fillRect/>
          </a:stretch>
        </p:blipFill>
        <p:spPr>
          <a:xfrm>
            <a:off x="7907312" y="2140519"/>
            <a:ext cx="4171018" cy="2763789"/>
          </a:xfrm>
          <a:prstGeom prst="rect">
            <a:avLst/>
          </a:prstGeom>
        </p:spPr>
      </p:pic>
      <p:sp>
        <p:nvSpPr>
          <p:cNvPr id="7" name="TextBox 6">
            <a:extLst>
              <a:ext uri="{FF2B5EF4-FFF2-40B4-BE49-F238E27FC236}">
                <a16:creationId xmlns:a16="http://schemas.microsoft.com/office/drawing/2014/main" id="{B15FE1F4-4659-4036-8032-B00C6393A232}"/>
              </a:ext>
            </a:extLst>
          </p:cNvPr>
          <p:cNvSpPr txBox="1"/>
          <p:nvPr/>
        </p:nvSpPr>
        <p:spPr>
          <a:xfrm>
            <a:off x="3243533" y="5702060"/>
            <a:ext cx="48279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4"/>
              </a:rPr>
              <a:t>https://www.cps.gov.uk/about-cps/criminal-justice-system</a:t>
            </a:r>
            <a:endParaRPr lang="en-US"/>
          </a:p>
          <a:p>
            <a:endParaRPr lang="en-US" dirty="0"/>
          </a:p>
        </p:txBody>
      </p:sp>
      <p:graphicFrame>
        <p:nvGraphicFramePr>
          <p:cNvPr id="9" name="TextBox 5">
            <a:extLst>
              <a:ext uri="{FF2B5EF4-FFF2-40B4-BE49-F238E27FC236}">
                <a16:creationId xmlns:a16="http://schemas.microsoft.com/office/drawing/2014/main" id="{100FAF75-1659-F568-7751-014F43645906}"/>
              </a:ext>
            </a:extLst>
          </p:cNvPr>
          <p:cNvGraphicFramePr/>
          <p:nvPr/>
        </p:nvGraphicFramePr>
        <p:xfrm>
          <a:off x="799382" y="253042"/>
          <a:ext cx="7775274" cy="5509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6853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Crown Prosecution Service</a:t>
            </a:r>
          </a:p>
        </p:txBody>
      </p:sp>
      <p:pic>
        <p:nvPicPr>
          <p:cNvPr id="4" name="Picture 3"/>
          <p:cNvPicPr>
            <a:picLocks noChangeAspect="1"/>
          </p:cNvPicPr>
          <p:nvPr/>
        </p:nvPicPr>
        <p:blipFill rotWithShape="1">
          <a:blip r:embed="rId3"/>
          <a:srcRect l="17234" r="15721"/>
          <a:stretch/>
        </p:blipFill>
        <p:spPr>
          <a:xfrm>
            <a:off x="7633251" y="187325"/>
            <a:ext cx="1762539" cy="1743075"/>
          </a:xfrm>
          <a:prstGeom prst="rect">
            <a:avLst/>
          </a:prstGeom>
        </p:spPr>
      </p:pic>
      <p:sp>
        <p:nvSpPr>
          <p:cNvPr id="6" name="TextBox 5"/>
          <p:cNvSpPr txBox="1"/>
          <p:nvPr/>
        </p:nvSpPr>
        <p:spPr>
          <a:xfrm>
            <a:off x="3120886" y="2041356"/>
            <a:ext cx="8733183" cy="4247317"/>
          </a:xfrm>
          <a:prstGeom prst="rect">
            <a:avLst/>
          </a:prstGeom>
          <a:noFill/>
        </p:spPr>
        <p:txBody>
          <a:bodyPr wrap="square" rtlCol="0">
            <a:spAutoFit/>
          </a:bodyPr>
          <a:lstStyle/>
          <a:p>
            <a:r>
              <a:rPr lang="en-GB" sz="3600" b="1" u="sng" dirty="0"/>
              <a:t>THE FULL CODE TEST</a:t>
            </a:r>
          </a:p>
          <a:p>
            <a:r>
              <a:rPr lang="en-GB" sz="3600" dirty="0" err="1"/>
              <a:t>i</a:t>
            </a:r>
            <a:r>
              <a:rPr lang="en-GB" sz="3600" dirty="0"/>
              <a:t>) The evidential stage</a:t>
            </a:r>
          </a:p>
          <a:p>
            <a:r>
              <a:rPr lang="en-GB" sz="3600" dirty="0"/>
              <a:t>ii) The public interest stage</a:t>
            </a:r>
          </a:p>
          <a:p>
            <a:endParaRPr lang="en-GB" sz="3600" b="1" u="sng" dirty="0"/>
          </a:p>
          <a:p>
            <a:r>
              <a:rPr lang="en-GB" sz="3600" b="1" u="sng" dirty="0"/>
              <a:t>THE THRESHOLD TEST</a:t>
            </a:r>
          </a:p>
          <a:p>
            <a:endParaRPr lang="en-GB" sz="3600" dirty="0"/>
          </a:p>
          <a:p>
            <a:r>
              <a:rPr lang="en-GB" sz="3600" b="1" u="sng" dirty="0"/>
              <a:t>DECIDE NOT TO PROSECUTE</a:t>
            </a:r>
          </a:p>
          <a:p>
            <a:endParaRPr lang="en-GB" dirty="0"/>
          </a:p>
        </p:txBody>
      </p:sp>
      <p:cxnSp>
        <p:nvCxnSpPr>
          <p:cNvPr id="10" name="Straight Arrow Connector 9"/>
          <p:cNvCxnSpPr/>
          <p:nvPr/>
        </p:nvCxnSpPr>
        <p:spPr>
          <a:xfrm flipV="1">
            <a:off x="7938052" y="2147164"/>
            <a:ext cx="1335950" cy="72855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9395790" y="1270000"/>
            <a:ext cx="2586694" cy="1754326"/>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Can the evidence be used in court?</a:t>
            </a:r>
          </a:p>
          <a:p>
            <a:pPr marL="285750" indent="-285750">
              <a:buFont typeface="Arial" panose="020B0604020202020204" pitchFamily="34" charset="0"/>
              <a:buChar char="•"/>
            </a:pPr>
            <a:r>
              <a:rPr lang="en-GB" dirty="0"/>
              <a:t>Is the evidence reliable?</a:t>
            </a:r>
          </a:p>
          <a:p>
            <a:pPr marL="285750" indent="-285750">
              <a:buFont typeface="Arial" panose="020B0604020202020204" pitchFamily="34" charset="0"/>
              <a:buChar char="•"/>
            </a:pPr>
            <a:r>
              <a:rPr lang="en-GB" dirty="0"/>
              <a:t>Is the evidence credible?</a:t>
            </a:r>
          </a:p>
        </p:txBody>
      </p:sp>
      <p:sp>
        <p:nvSpPr>
          <p:cNvPr id="14" name="TextBox 13"/>
          <p:cNvSpPr txBox="1"/>
          <p:nvPr/>
        </p:nvSpPr>
        <p:spPr>
          <a:xfrm>
            <a:off x="212035" y="1510748"/>
            <a:ext cx="2054087" cy="4801314"/>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How serious is the offence?</a:t>
            </a:r>
          </a:p>
          <a:p>
            <a:pPr marL="285750" indent="-285750">
              <a:buFont typeface="Arial" panose="020B0604020202020204" pitchFamily="34" charset="0"/>
              <a:buChar char="•"/>
            </a:pPr>
            <a:r>
              <a:rPr lang="en-GB" dirty="0"/>
              <a:t>What is the level of culpability of suspect?</a:t>
            </a:r>
          </a:p>
          <a:p>
            <a:pPr marL="285750" indent="-285750">
              <a:buFont typeface="Arial" panose="020B0604020202020204" pitchFamily="34" charset="0"/>
              <a:buChar char="•"/>
            </a:pPr>
            <a:r>
              <a:rPr lang="en-GB" dirty="0"/>
              <a:t>What level of harm was caused to victim?</a:t>
            </a:r>
          </a:p>
          <a:p>
            <a:pPr marL="285750" indent="-285750">
              <a:buFont typeface="Arial" panose="020B0604020202020204" pitchFamily="34" charset="0"/>
              <a:buChar char="•"/>
            </a:pPr>
            <a:r>
              <a:rPr lang="en-GB" dirty="0"/>
              <a:t>What is the impact on the community?</a:t>
            </a:r>
          </a:p>
          <a:p>
            <a:pPr marL="285750" indent="-285750">
              <a:buFont typeface="Arial" panose="020B0604020202020204" pitchFamily="34" charset="0"/>
              <a:buChar char="•"/>
            </a:pPr>
            <a:r>
              <a:rPr lang="en-GB" dirty="0"/>
              <a:t>Was the suspect under 18 at the time of the offence?</a:t>
            </a:r>
          </a:p>
        </p:txBody>
      </p:sp>
      <p:cxnSp>
        <p:nvCxnSpPr>
          <p:cNvPr id="17" name="Straight Arrow Connector 16"/>
          <p:cNvCxnSpPr/>
          <p:nvPr/>
        </p:nvCxnSpPr>
        <p:spPr>
          <a:xfrm flipH="1">
            <a:off x="1948070" y="3445565"/>
            <a:ext cx="1073426"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9" name="Straight Arrow Connector 18"/>
          <p:cNvCxnSpPr/>
          <p:nvPr/>
        </p:nvCxnSpPr>
        <p:spPr>
          <a:xfrm>
            <a:off x="8070574" y="4558748"/>
            <a:ext cx="1046922" cy="150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2" name="TextBox 21"/>
          <p:cNvSpPr txBox="1"/>
          <p:nvPr/>
        </p:nvSpPr>
        <p:spPr>
          <a:xfrm>
            <a:off x="9395790" y="4165014"/>
            <a:ext cx="2305880" cy="923330"/>
          </a:xfrm>
          <a:prstGeom prst="rect">
            <a:avLst/>
          </a:prstGeom>
          <a:solidFill>
            <a:schemeClr val="accent1">
              <a:lumMod val="20000"/>
              <a:lumOff val="80000"/>
            </a:schemeClr>
          </a:solidFill>
        </p:spPr>
        <p:txBody>
          <a:bodyPr wrap="square" rtlCol="0">
            <a:spAutoFit/>
          </a:bodyPr>
          <a:lstStyle/>
          <a:p>
            <a:r>
              <a:rPr lang="en-GB" dirty="0"/>
              <a:t>Not enough evidence but reasonable suspicion</a:t>
            </a:r>
          </a:p>
        </p:txBody>
      </p:sp>
    </p:spTree>
    <p:extLst>
      <p:ext uri="{BB962C8B-B14F-4D97-AF65-F5344CB8AC3E}">
        <p14:creationId xmlns:p14="http://schemas.microsoft.com/office/powerpoint/2010/main" val="9180134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style.rotation</p:attrName>
                                        </p:attrNameLst>
                                      </p:cBhvr>
                                      <p:tavLst>
                                        <p:tav tm="0">
                                          <p:val>
                                            <p:fltVal val="90"/>
                                          </p:val>
                                        </p:tav>
                                        <p:tav tm="100000">
                                          <p:val>
                                            <p:fltVal val="0"/>
                                          </p:val>
                                        </p:tav>
                                      </p:tavLst>
                                    </p:anim>
                                    <p:animEffect transition="in" filter="fade">
                                      <p:cBhvr>
                                        <p:cTn id="18" dur="1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1000" fill="hold"/>
                                        <p:tgtEl>
                                          <p:spTgt spid="12"/>
                                        </p:tgtEl>
                                        <p:attrNameLst>
                                          <p:attrName>ppt_w</p:attrName>
                                        </p:attrNameLst>
                                      </p:cBhvr>
                                      <p:tavLst>
                                        <p:tav tm="0">
                                          <p:val>
                                            <p:fltVal val="0"/>
                                          </p:val>
                                        </p:tav>
                                        <p:tav tm="100000">
                                          <p:val>
                                            <p:strVal val="#ppt_w"/>
                                          </p:val>
                                        </p:tav>
                                      </p:tavLst>
                                    </p:anim>
                                    <p:anim calcmode="lin" valueType="num">
                                      <p:cBhvr>
                                        <p:cTn id="31" dur="1000" fill="hold"/>
                                        <p:tgtEl>
                                          <p:spTgt spid="12"/>
                                        </p:tgtEl>
                                        <p:attrNameLst>
                                          <p:attrName>ppt_h</p:attrName>
                                        </p:attrNameLst>
                                      </p:cBhvr>
                                      <p:tavLst>
                                        <p:tav tm="0">
                                          <p:val>
                                            <p:fltVal val="0"/>
                                          </p:val>
                                        </p:tav>
                                        <p:tav tm="100000">
                                          <p:val>
                                            <p:strVal val="#ppt_h"/>
                                          </p:val>
                                        </p:tav>
                                      </p:tavLst>
                                    </p:anim>
                                    <p:anim calcmode="lin" valueType="num">
                                      <p:cBhvr>
                                        <p:cTn id="32" dur="1000" fill="hold"/>
                                        <p:tgtEl>
                                          <p:spTgt spid="12"/>
                                        </p:tgtEl>
                                        <p:attrNameLst>
                                          <p:attrName>style.rotation</p:attrName>
                                        </p:attrNameLst>
                                      </p:cBhvr>
                                      <p:tavLst>
                                        <p:tav tm="0">
                                          <p:val>
                                            <p:fltVal val="90"/>
                                          </p:val>
                                        </p:tav>
                                        <p:tav tm="100000">
                                          <p:val>
                                            <p:fltVal val="0"/>
                                          </p:val>
                                        </p:tav>
                                      </p:tavLst>
                                    </p:anim>
                                    <p:animEffect transition="in" filter="fade">
                                      <p:cBhvr>
                                        <p:cTn id="33" dur="10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p:cTn id="38" dur="1000" fill="hold"/>
                                        <p:tgtEl>
                                          <p:spTgt spid="14"/>
                                        </p:tgtEl>
                                        <p:attrNameLst>
                                          <p:attrName>ppt_w</p:attrName>
                                        </p:attrNameLst>
                                      </p:cBhvr>
                                      <p:tavLst>
                                        <p:tav tm="0">
                                          <p:val>
                                            <p:fltVal val="0"/>
                                          </p:val>
                                        </p:tav>
                                        <p:tav tm="100000">
                                          <p:val>
                                            <p:strVal val="#ppt_w"/>
                                          </p:val>
                                        </p:tav>
                                      </p:tavLst>
                                    </p:anim>
                                    <p:anim calcmode="lin" valueType="num">
                                      <p:cBhvr>
                                        <p:cTn id="39" dur="1000" fill="hold"/>
                                        <p:tgtEl>
                                          <p:spTgt spid="14"/>
                                        </p:tgtEl>
                                        <p:attrNameLst>
                                          <p:attrName>ppt_h</p:attrName>
                                        </p:attrNameLst>
                                      </p:cBhvr>
                                      <p:tavLst>
                                        <p:tav tm="0">
                                          <p:val>
                                            <p:fltVal val="0"/>
                                          </p:val>
                                        </p:tav>
                                        <p:tav tm="100000">
                                          <p:val>
                                            <p:strVal val="#ppt_h"/>
                                          </p:val>
                                        </p:tav>
                                      </p:tavLst>
                                    </p:anim>
                                    <p:anim calcmode="lin" valueType="num">
                                      <p:cBhvr>
                                        <p:cTn id="40" dur="1000" fill="hold"/>
                                        <p:tgtEl>
                                          <p:spTgt spid="14"/>
                                        </p:tgtEl>
                                        <p:attrNameLst>
                                          <p:attrName>style.rotation</p:attrName>
                                        </p:attrNameLst>
                                      </p:cBhvr>
                                      <p:tavLst>
                                        <p:tav tm="0">
                                          <p:val>
                                            <p:fltVal val="90"/>
                                          </p:val>
                                        </p:tav>
                                        <p:tav tm="100000">
                                          <p:val>
                                            <p:fltVal val="0"/>
                                          </p:val>
                                        </p:tav>
                                      </p:tavLst>
                                    </p:anim>
                                    <p:animEffect transition="in" filter="fade">
                                      <p:cBhvr>
                                        <p:cTn id="41" dur="1000"/>
                                        <p:tgtEl>
                                          <p:spTgt spid="14"/>
                                        </p:tgtEl>
                                      </p:cBhvr>
                                    </p:animEffect>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nodeType="clickEffect">
                                  <p:stCondLst>
                                    <p:cond delay="0"/>
                                  </p:stCondLst>
                                  <p:childTnLst>
                                    <p:set>
                                      <p:cBhvr>
                                        <p:cTn id="45" dur="1" fill="hold">
                                          <p:stCondLst>
                                            <p:cond delay="0"/>
                                          </p:stCondLst>
                                        </p:cTn>
                                        <p:tgtEl>
                                          <p:spTgt spid="22">
                                            <p:txEl>
                                              <p:pRg st="0" end="0"/>
                                            </p:txEl>
                                          </p:spTgt>
                                        </p:tgtEl>
                                        <p:attrNameLst>
                                          <p:attrName>style.visibility</p:attrName>
                                        </p:attrNameLst>
                                      </p:cBhvr>
                                      <p:to>
                                        <p:strVal val="visible"/>
                                      </p:to>
                                    </p:set>
                                    <p:anim calcmode="lin" valueType="num">
                                      <p:cBhvr>
                                        <p:cTn id="46" dur="10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47" dur="1000" fill="hold"/>
                                        <p:tgtEl>
                                          <p:spTgt spid="22">
                                            <p:txEl>
                                              <p:pRg st="0" end="0"/>
                                            </p:txEl>
                                          </p:spTgt>
                                        </p:tgtEl>
                                        <p:attrNameLst>
                                          <p:attrName>ppt_h</p:attrName>
                                        </p:attrNameLst>
                                      </p:cBhvr>
                                      <p:tavLst>
                                        <p:tav tm="0">
                                          <p:val>
                                            <p:fltVal val="0"/>
                                          </p:val>
                                        </p:tav>
                                        <p:tav tm="100000">
                                          <p:val>
                                            <p:strVal val="#ppt_h"/>
                                          </p:val>
                                        </p:tav>
                                      </p:tavLst>
                                    </p:anim>
                                    <p:anim calcmode="lin" valueType="num">
                                      <p:cBhvr>
                                        <p:cTn id="48" dur="1000" fill="hold"/>
                                        <p:tgtEl>
                                          <p:spTgt spid="22">
                                            <p:txEl>
                                              <p:pRg st="0" end="0"/>
                                            </p:txEl>
                                          </p:spTgt>
                                        </p:tgtEl>
                                        <p:attrNameLst>
                                          <p:attrName>style.rotation</p:attrName>
                                        </p:attrNameLst>
                                      </p:cBhvr>
                                      <p:tavLst>
                                        <p:tav tm="0">
                                          <p:val>
                                            <p:fltVal val="90"/>
                                          </p:val>
                                        </p:tav>
                                        <p:tav tm="100000">
                                          <p:val>
                                            <p:fltVal val="0"/>
                                          </p:val>
                                        </p:tav>
                                      </p:tavLst>
                                    </p:anim>
                                    <p:animEffect transition="in" filter="fade">
                                      <p:cBhvr>
                                        <p:cTn id="49" dur="1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2"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4D1CEB-E0B8-4816-86BA-32046090618C}"/>
              </a:ext>
            </a:extLst>
          </p:cNvPr>
          <p:cNvSpPr>
            <a:spLocks noGrp="1"/>
          </p:cNvSpPr>
          <p:nvPr>
            <p:ph idx="1"/>
          </p:nvPr>
        </p:nvSpPr>
        <p:spPr>
          <a:xfrm>
            <a:off x="2130899" y="5277255"/>
            <a:ext cx="8050793" cy="1396333"/>
          </a:xfrm>
        </p:spPr>
        <p:txBody>
          <a:bodyPr>
            <a:normAutofit/>
          </a:bodyPr>
          <a:lstStyle/>
          <a:p>
            <a:r>
              <a:rPr lang="en-GB" sz="1800" dirty="0"/>
              <a:t>TASK: Using the ‘News’ section of the CPS website, find a recent case example which the CPS was involved.</a:t>
            </a:r>
          </a:p>
        </p:txBody>
      </p:sp>
      <p:pic>
        <p:nvPicPr>
          <p:cNvPr id="1026" name="Picture 2" descr="Image result for cps ">
            <a:extLst>
              <a:ext uri="{FF2B5EF4-FFF2-40B4-BE49-F238E27FC236}">
                <a16:creationId xmlns:a16="http://schemas.microsoft.com/office/drawing/2014/main" id="{8DD33B3C-8138-43CB-A5F4-BAFED7A492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15212" y="1187188"/>
            <a:ext cx="2104813" cy="2241812"/>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Carolyn Oakley, CPS prosecuting lawyer, on prosecuting the Sarah Everard case">
            <a:hlinkClick r:id="" action="ppaction://media"/>
            <a:extLst>
              <a:ext uri="{FF2B5EF4-FFF2-40B4-BE49-F238E27FC236}">
                <a16:creationId xmlns:a16="http://schemas.microsoft.com/office/drawing/2014/main" id="{3352C3DA-F1F2-40FB-9591-E0A0BBB75D71}"/>
              </a:ext>
            </a:extLst>
          </p:cNvPr>
          <p:cNvPicPr>
            <a:picLocks noRot="1" noChangeAspect="1"/>
          </p:cNvPicPr>
          <p:nvPr>
            <a:videoFile r:link="rId1"/>
          </p:nvPr>
        </p:nvPicPr>
        <p:blipFill>
          <a:blip r:embed="rId4"/>
          <a:stretch>
            <a:fillRect/>
          </a:stretch>
        </p:blipFill>
        <p:spPr>
          <a:xfrm>
            <a:off x="690372" y="692703"/>
            <a:ext cx="7682103" cy="4340388"/>
          </a:xfrm>
          <a:prstGeom prst="rect">
            <a:avLst/>
          </a:prstGeom>
        </p:spPr>
      </p:pic>
    </p:spTree>
    <p:extLst>
      <p:ext uri="{BB962C8B-B14F-4D97-AF65-F5344CB8AC3E}">
        <p14:creationId xmlns:p14="http://schemas.microsoft.com/office/powerpoint/2010/main" val="58818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6EB26-AA32-00FA-C266-F11DCAA40C04}"/>
              </a:ext>
            </a:extLst>
          </p:cNvPr>
          <p:cNvSpPr>
            <a:spLocks noGrp="1"/>
          </p:cNvSpPr>
          <p:nvPr>
            <p:ph type="title"/>
          </p:nvPr>
        </p:nvSpPr>
        <p:spPr>
          <a:xfrm>
            <a:off x="1024128" y="585216"/>
            <a:ext cx="9720072" cy="1499616"/>
          </a:xfrm>
        </p:spPr>
        <p:txBody>
          <a:bodyPr>
            <a:normAutofit/>
          </a:bodyPr>
          <a:lstStyle/>
          <a:p>
            <a:r>
              <a:rPr lang="en-GB" dirty="0"/>
              <a:t>The classification of criminal offences</a:t>
            </a:r>
          </a:p>
        </p:txBody>
      </p:sp>
      <p:graphicFrame>
        <p:nvGraphicFramePr>
          <p:cNvPr id="5" name="Content Placeholder 2">
            <a:extLst>
              <a:ext uri="{FF2B5EF4-FFF2-40B4-BE49-F238E27FC236}">
                <a16:creationId xmlns:a16="http://schemas.microsoft.com/office/drawing/2014/main" id="{97C17506-A0C1-52AF-1CBE-10179B3F8661}"/>
              </a:ext>
            </a:extLst>
          </p:cNvPr>
          <p:cNvGraphicFramePr>
            <a:graphicFrameLocks noGrp="1"/>
          </p:cNvGraphicFramePr>
          <p:nvPr>
            <p:ph idx="1"/>
            <p:extLst>
              <p:ext uri="{D42A27DB-BD31-4B8C-83A1-F6EECF244321}">
                <p14:modId xmlns:p14="http://schemas.microsoft.com/office/powerpoint/2010/main" val="2801418687"/>
              </p:ext>
            </p:extLst>
          </p:nvPr>
        </p:nvGraphicFramePr>
        <p:xfrm>
          <a:off x="814075" y="89941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7BB0F1B-A2AE-DC4B-E307-D5361E8FE589}"/>
              </a:ext>
            </a:extLst>
          </p:cNvPr>
          <p:cNvSpPr txBox="1"/>
          <p:nvPr/>
        </p:nvSpPr>
        <p:spPr>
          <a:xfrm>
            <a:off x="1274163" y="4122295"/>
            <a:ext cx="2345962" cy="2554545"/>
          </a:xfrm>
          <a:prstGeom prst="rect">
            <a:avLst/>
          </a:prstGeom>
          <a:noFill/>
        </p:spPr>
        <p:txBody>
          <a:bodyPr wrap="square" rtlCol="0">
            <a:spAutoFit/>
          </a:bodyPr>
          <a:lstStyle/>
          <a:p>
            <a:pPr marL="285750" indent="-285750">
              <a:buFontTx/>
              <a:buChar char="-"/>
            </a:pPr>
            <a:r>
              <a:rPr lang="en-GB" sz="2000" dirty="0"/>
              <a:t>Less serious</a:t>
            </a:r>
          </a:p>
          <a:p>
            <a:pPr marL="285750" indent="-285750">
              <a:buFontTx/>
              <a:buChar char="-"/>
            </a:pPr>
            <a:r>
              <a:rPr lang="en-GB" sz="2000" dirty="0"/>
              <a:t>Normally dealt with in the magistrates</a:t>
            </a:r>
          </a:p>
          <a:p>
            <a:pPr marL="285750" indent="-285750">
              <a:buFontTx/>
              <a:buChar char="-"/>
            </a:pPr>
            <a:r>
              <a:rPr lang="en-GB" sz="2000" dirty="0"/>
              <a:t>Common assault</a:t>
            </a:r>
          </a:p>
          <a:p>
            <a:pPr marL="285750" indent="-285750">
              <a:buFontTx/>
              <a:buChar char="-"/>
            </a:pPr>
            <a:r>
              <a:rPr lang="en-GB" sz="2000" dirty="0"/>
              <a:t>Some offences can be added to the indictment</a:t>
            </a:r>
          </a:p>
        </p:txBody>
      </p:sp>
      <p:sp>
        <p:nvSpPr>
          <p:cNvPr id="7" name="TextBox 6">
            <a:extLst>
              <a:ext uri="{FF2B5EF4-FFF2-40B4-BE49-F238E27FC236}">
                <a16:creationId xmlns:a16="http://schemas.microsoft.com/office/drawing/2014/main" id="{DB8A335B-3263-EA2C-66D9-1554F68CBAD9}"/>
              </a:ext>
            </a:extLst>
          </p:cNvPr>
          <p:cNvSpPr txBox="1"/>
          <p:nvPr/>
        </p:nvSpPr>
        <p:spPr>
          <a:xfrm>
            <a:off x="4579495" y="4317167"/>
            <a:ext cx="2480872" cy="1477328"/>
          </a:xfrm>
          <a:prstGeom prst="rect">
            <a:avLst/>
          </a:prstGeom>
          <a:noFill/>
        </p:spPr>
        <p:txBody>
          <a:bodyPr wrap="square" rtlCol="0">
            <a:spAutoFit/>
          </a:bodyPr>
          <a:lstStyle/>
          <a:p>
            <a:pPr marL="285750" indent="-285750">
              <a:buFontTx/>
              <a:buChar char="-"/>
            </a:pPr>
            <a:r>
              <a:rPr lang="en-GB" dirty="0"/>
              <a:t>Most serious</a:t>
            </a:r>
          </a:p>
          <a:p>
            <a:pPr marL="285750" indent="-285750">
              <a:buFontTx/>
              <a:buChar char="-"/>
            </a:pPr>
            <a:r>
              <a:rPr lang="en-GB" dirty="0"/>
              <a:t>Can only be dealt with at Crown</a:t>
            </a:r>
          </a:p>
          <a:p>
            <a:pPr marL="285750" indent="-285750">
              <a:buFontTx/>
              <a:buChar char="-"/>
            </a:pPr>
            <a:r>
              <a:rPr lang="en-GB" dirty="0"/>
              <a:t>E.g. murder, rape, robbery</a:t>
            </a:r>
          </a:p>
        </p:txBody>
      </p:sp>
      <p:sp>
        <p:nvSpPr>
          <p:cNvPr id="8" name="TextBox 7">
            <a:extLst>
              <a:ext uri="{FF2B5EF4-FFF2-40B4-BE49-F238E27FC236}">
                <a16:creationId xmlns:a16="http://schemas.microsoft.com/office/drawing/2014/main" id="{BB2283D8-34F1-EBFD-2E74-8228C1AD2FC8}"/>
              </a:ext>
            </a:extLst>
          </p:cNvPr>
          <p:cNvSpPr txBox="1"/>
          <p:nvPr/>
        </p:nvSpPr>
        <p:spPr>
          <a:xfrm>
            <a:off x="8304551" y="4317167"/>
            <a:ext cx="2008682" cy="1754326"/>
          </a:xfrm>
          <a:prstGeom prst="rect">
            <a:avLst/>
          </a:prstGeom>
          <a:noFill/>
        </p:spPr>
        <p:txBody>
          <a:bodyPr wrap="square" rtlCol="0">
            <a:spAutoFit/>
          </a:bodyPr>
          <a:lstStyle/>
          <a:p>
            <a:r>
              <a:rPr lang="en-GB" dirty="0"/>
              <a:t>Can be tried in a magistrates court or crown.</a:t>
            </a:r>
          </a:p>
          <a:p>
            <a:r>
              <a:rPr lang="en-GB" dirty="0"/>
              <a:t>E.g. theft</a:t>
            </a:r>
          </a:p>
          <a:p>
            <a:r>
              <a:rPr lang="en-GB" dirty="0"/>
              <a:t>Magistrates – cost below £5000</a:t>
            </a:r>
          </a:p>
        </p:txBody>
      </p:sp>
    </p:spTree>
    <p:extLst>
      <p:ext uri="{BB962C8B-B14F-4D97-AF65-F5344CB8AC3E}">
        <p14:creationId xmlns:p14="http://schemas.microsoft.com/office/powerpoint/2010/main" val="135050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136FD-BBB2-4EB4-A240-3E21EECF7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FE4F8-1E3B-0B78-3C46-8E9E802E2536}"/>
              </a:ext>
            </a:extLst>
          </p:cNvPr>
          <p:cNvSpPr>
            <a:spLocks noGrp="1"/>
          </p:cNvSpPr>
          <p:nvPr>
            <p:ph type="title"/>
          </p:nvPr>
        </p:nvSpPr>
        <p:spPr>
          <a:xfrm>
            <a:off x="1024129" y="585216"/>
            <a:ext cx="3779085" cy="1499616"/>
          </a:xfrm>
        </p:spPr>
        <p:txBody>
          <a:bodyPr>
            <a:normAutofit/>
          </a:bodyPr>
          <a:lstStyle/>
          <a:p>
            <a:endParaRPr lang="en-GB">
              <a:solidFill>
                <a:srgbClr val="FFFFFF"/>
              </a:solidFill>
            </a:endParaRPr>
          </a:p>
        </p:txBody>
      </p:sp>
      <p:cxnSp>
        <p:nvCxnSpPr>
          <p:cNvPr id="11" name="Straight Connector 10">
            <a:extLst>
              <a:ext uri="{FF2B5EF4-FFF2-40B4-BE49-F238E27FC236}">
                <a16:creationId xmlns:a16="http://schemas.microsoft.com/office/drawing/2014/main" id="{C6826B28-36B0-4CC1-8EC8-EF9B88B3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3832D0-74FD-F914-0088-7CCBC0CB71FE}"/>
              </a:ext>
            </a:extLst>
          </p:cNvPr>
          <p:cNvSpPr>
            <a:spLocks noGrp="1"/>
          </p:cNvSpPr>
          <p:nvPr>
            <p:ph idx="1"/>
          </p:nvPr>
        </p:nvSpPr>
        <p:spPr>
          <a:xfrm>
            <a:off x="1024129" y="2286000"/>
            <a:ext cx="3791711" cy="3931920"/>
          </a:xfrm>
        </p:spPr>
        <p:txBody>
          <a:bodyPr>
            <a:normAutofit/>
          </a:bodyPr>
          <a:lstStyle/>
          <a:p>
            <a:r>
              <a:rPr lang="en-GB">
                <a:solidFill>
                  <a:srgbClr val="FFFFFF"/>
                </a:solidFill>
              </a:rPr>
              <a:t>Research the following in relation to the offence of robbery:</a:t>
            </a:r>
          </a:p>
          <a:p>
            <a:r>
              <a:rPr lang="en-GB">
                <a:solidFill>
                  <a:srgbClr val="FFFFFF"/>
                </a:solidFill>
              </a:rPr>
              <a:t>:• the relevant Act, including section;</a:t>
            </a:r>
          </a:p>
          <a:p>
            <a:r>
              <a:rPr lang="en-GB">
                <a:solidFill>
                  <a:srgbClr val="FFFFFF"/>
                </a:solidFill>
              </a:rPr>
              <a:t>• the mode of trial; and</a:t>
            </a:r>
          </a:p>
          <a:p>
            <a:r>
              <a:rPr lang="en-GB">
                <a:solidFill>
                  <a:srgbClr val="FFFFFF"/>
                </a:solidFill>
              </a:rPr>
              <a:t>• the maximum penalty for a person found guilty.</a:t>
            </a:r>
          </a:p>
        </p:txBody>
      </p:sp>
      <p:pic>
        <p:nvPicPr>
          <p:cNvPr id="4" name="Picture 3">
            <a:extLst>
              <a:ext uri="{FF2B5EF4-FFF2-40B4-BE49-F238E27FC236}">
                <a16:creationId xmlns:a16="http://schemas.microsoft.com/office/drawing/2014/main" id="{4B53ACBA-2BC0-5099-64EF-B92E6CCEE25A}"/>
              </a:ext>
            </a:extLst>
          </p:cNvPr>
          <p:cNvPicPr>
            <a:picLocks noChangeAspect="1"/>
          </p:cNvPicPr>
          <p:nvPr/>
        </p:nvPicPr>
        <p:blipFill rotWithShape="1">
          <a:blip r:embed="rId3"/>
          <a:srcRect r="2184" b="-2"/>
          <a:stretch/>
        </p:blipFill>
        <p:spPr>
          <a:xfrm>
            <a:off x="6096000" y="640080"/>
            <a:ext cx="5455921" cy="5577840"/>
          </a:xfrm>
          <a:prstGeom prst="rect">
            <a:avLst/>
          </a:prstGeom>
        </p:spPr>
      </p:pic>
    </p:spTree>
    <p:extLst>
      <p:ext uri="{BB962C8B-B14F-4D97-AF65-F5344CB8AC3E}">
        <p14:creationId xmlns:p14="http://schemas.microsoft.com/office/powerpoint/2010/main" val="2175879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464FE8-A4F7-16C0-7C25-FF8D55A8A9AF}"/>
              </a:ext>
            </a:extLst>
          </p:cNvPr>
          <p:cNvSpPr txBox="1"/>
          <p:nvPr/>
        </p:nvSpPr>
        <p:spPr>
          <a:xfrm>
            <a:off x="3738880" y="889228"/>
            <a:ext cx="4043680" cy="369332"/>
          </a:xfrm>
          <a:prstGeom prst="rect">
            <a:avLst/>
          </a:prstGeom>
          <a:noFill/>
        </p:spPr>
        <p:txBody>
          <a:bodyPr wrap="square" rtlCol="0">
            <a:spAutoFit/>
          </a:bodyPr>
          <a:lstStyle/>
          <a:p>
            <a:r>
              <a:rPr lang="en-GB" dirty="0"/>
              <a:t>Supreme Court</a:t>
            </a:r>
          </a:p>
        </p:txBody>
      </p:sp>
      <p:sp>
        <p:nvSpPr>
          <p:cNvPr id="5" name="TextBox 4">
            <a:extLst>
              <a:ext uri="{FF2B5EF4-FFF2-40B4-BE49-F238E27FC236}">
                <a16:creationId xmlns:a16="http://schemas.microsoft.com/office/drawing/2014/main" id="{F61994FA-FC28-5F54-CC2E-350BBB5BBD0C}"/>
              </a:ext>
            </a:extLst>
          </p:cNvPr>
          <p:cNvSpPr txBox="1"/>
          <p:nvPr/>
        </p:nvSpPr>
        <p:spPr>
          <a:xfrm>
            <a:off x="4033520" y="1859032"/>
            <a:ext cx="1158240" cy="646331"/>
          </a:xfrm>
          <a:prstGeom prst="rect">
            <a:avLst/>
          </a:prstGeom>
          <a:noFill/>
        </p:spPr>
        <p:txBody>
          <a:bodyPr wrap="square" rtlCol="0">
            <a:spAutoFit/>
          </a:bodyPr>
          <a:lstStyle/>
          <a:p>
            <a:r>
              <a:rPr lang="en-GB" dirty="0"/>
              <a:t>Court of Appeal</a:t>
            </a:r>
          </a:p>
        </p:txBody>
      </p:sp>
      <p:sp>
        <p:nvSpPr>
          <p:cNvPr id="6" name="TextBox 5">
            <a:extLst>
              <a:ext uri="{FF2B5EF4-FFF2-40B4-BE49-F238E27FC236}">
                <a16:creationId xmlns:a16="http://schemas.microsoft.com/office/drawing/2014/main" id="{1CFA3A0E-2932-C726-267A-DF153AB5FC50}"/>
              </a:ext>
            </a:extLst>
          </p:cNvPr>
          <p:cNvSpPr txBox="1"/>
          <p:nvPr/>
        </p:nvSpPr>
        <p:spPr>
          <a:xfrm>
            <a:off x="1239520" y="3244334"/>
            <a:ext cx="2794000" cy="369332"/>
          </a:xfrm>
          <a:prstGeom prst="rect">
            <a:avLst/>
          </a:prstGeom>
          <a:noFill/>
        </p:spPr>
        <p:txBody>
          <a:bodyPr wrap="square" rtlCol="0">
            <a:spAutoFit/>
          </a:bodyPr>
          <a:lstStyle/>
          <a:p>
            <a:r>
              <a:rPr lang="en-GB" dirty="0"/>
              <a:t>Crown Court</a:t>
            </a:r>
          </a:p>
        </p:txBody>
      </p:sp>
      <p:sp>
        <p:nvSpPr>
          <p:cNvPr id="7" name="TextBox 6">
            <a:extLst>
              <a:ext uri="{FF2B5EF4-FFF2-40B4-BE49-F238E27FC236}">
                <a16:creationId xmlns:a16="http://schemas.microsoft.com/office/drawing/2014/main" id="{936D1FAC-5D35-E935-015B-52DDB18147B4}"/>
              </a:ext>
            </a:extLst>
          </p:cNvPr>
          <p:cNvSpPr txBox="1"/>
          <p:nvPr/>
        </p:nvSpPr>
        <p:spPr>
          <a:xfrm>
            <a:off x="6299200" y="3244334"/>
            <a:ext cx="2011680" cy="369332"/>
          </a:xfrm>
          <a:prstGeom prst="rect">
            <a:avLst/>
          </a:prstGeom>
          <a:noFill/>
        </p:spPr>
        <p:txBody>
          <a:bodyPr wrap="square" rtlCol="0">
            <a:spAutoFit/>
          </a:bodyPr>
          <a:lstStyle/>
          <a:p>
            <a:r>
              <a:rPr lang="en-GB" dirty="0"/>
              <a:t>High Court</a:t>
            </a:r>
          </a:p>
        </p:txBody>
      </p:sp>
      <p:sp>
        <p:nvSpPr>
          <p:cNvPr id="8" name="TextBox 7">
            <a:extLst>
              <a:ext uri="{FF2B5EF4-FFF2-40B4-BE49-F238E27FC236}">
                <a16:creationId xmlns:a16="http://schemas.microsoft.com/office/drawing/2014/main" id="{6B3EC36E-CFAA-A695-2306-65551E714A00}"/>
              </a:ext>
            </a:extLst>
          </p:cNvPr>
          <p:cNvSpPr txBox="1"/>
          <p:nvPr/>
        </p:nvSpPr>
        <p:spPr>
          <a:xfrm>
            <a:off x="6471920" y="4226560"/>
            <a:ext cx="1940560" cy="369332"/>
          </a:xfrm>
          <a:prstGeom prst="rect">
            <a:avLst/>
          </a:prstGeom>
          <a:noFill/>
        </p:spPr>
        <p:txBody>
          <a:bodyPr wrap="square" rtlCol="0">
            <a:spAutoFit/>
          </a:bodyPr>
          <a:lstStyle/>
          <a:p>
            <a:r>
              <a:rPr lang="en-GB" dirty="0"/>
              <a:t>County Court</a:t>
            </a:r>
          </a:p>
        </p:txBody>
      </p:sp>
      <p:sp>
        <p:nvSpPr>
          <p:cNvPr id="9" name="TextBox 8">
            <a:extLst>
              <a:ext uri="{FF2B5EF4-FFF2-40B4-BE49-F238E27FC236}">
                <a16:creationId xmlns:a16="http://schemas.microsoft.com/office/drawing/2014/main" id="{609E11E8-E650-5B06-9EA6-613D63142E58}"/>
              </a:ext>
            </a:extLst>
          </p:cNvPr>
          <p:cNvSpPr txBox="1"/>
          <p:nvPr/>
        </p:nvSpPr>
        <p:spPr>
          <a:xfrm>
            <a:off x="2151380" y="4445278"/>
            <a:ext cx="2103120" cy="369332"/>
          </a:xfrm>
          <a:prstGeom prst="rect">
            <a:avLst/>
          </a:prstGeom>
          <a:noFill/>
        </p:spPr>
        <p:txBody>
          <a:bodyPr wrap="square" rtlCol="0">
            <a:spAutoFit/>
          </a:bodyPr>
          <a:lstStyle/>
          <a:p>
            <a:r>
              <a:rPr lang="en-GB" dirty="0"/>
              <a:t>Magistrates’ Court</a:t>
            </a:r>
          </a:p>
        </p:txBody>
      </p:sp>
      <p:sp>
        <p:nvSpPr>
          <p:cNvPr id="11" name="TextBox 10">
            <a:extLst>
              <a:ext uri="{FF2B5EF4-FFF2-40B4-BE49-F238E27FC236}">
                <a16:creationId xmlns:a16="http://schemas.microsoft.com/office/drawing/2014/main" id="{E815DA3B-EEE1-A968-B411-347FBF35A775}"/>
              </a:ext>
            </a:extLst>
          </p:cNvPr>
          <p:cNvSpPr txBox="1"/>
          <p:nvPr/>
        </p:nvSpPr>
        <p:spPr>
          <a:xfrm>
            <a:off x="304800" y="4260612"/>
            <a:ext cx="711200" cy="646331"/>
          </a:xfrm>
          <a:prstGeom prst="rect">
            <a:avLst/>
          </a:prstGeom>
          <a:noFill/>
        </p:spPr>
        <p:txBody>
          <a:bodyPr wrap="square" rtlCol="0">
            <a:spAutoFit/>
          </a:bodyPr>
          <a:lstStyle/>
          <a:p>
            <a:r>
              <a:rPr lang="en-GB" dirty="0"/>
              <a:t>Youth Court</a:t>
            </a:r>
          </a:p>
        </p:txBody>
      </p:sp>
      <p:cxnSp>
        <p:nvCxnSpPr>
          <p:cNvPr id="13" name="Straight Connector 12">
            <a:extLst>
              <a:ext uri="{FF2B5EF4-FFF2-40B4-BE49-F238E27FC236}">
                <a16:creationId xmlns:a16="http://schemas.microsoft.com/office/drawing/2014/main" id="{18AD54CF-BAA4-96FB-B778-3DEA13A933F4}"/>
              </a:ext>
            </a:extLst>
          </p:cNvPr>
          <p:cNvCxnSpPr/>
          <p:nvPr/>
        </p:nvCxnSpPr>
        <p:spPr>
          <a:xfrm>
            <a:off x="4429760" y="1258560"/>
            <a:ext cx="0" cy="600472"/>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CB49C76E-67AE-3E93-C991-51141E9C3AD8}"/>
              </a:ext>
            </a:extLst>
          </p:cNvPr>
          <p:cNvCxnSpPr/>
          <p:nvPr/>
        </p:nvCxnSpPr>
        <p:spPr>
          <a:xfrm flipH="1">
            <a:off x="2509520" y="2505363"/>
            <a:ext cx="1744980" cy="654397"/>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2E01833-F624-6466-3CFB-9A9D29042433}"/>
              </a:ext>
            </a:extLst>
          </p:cNvPr>
          <p:cNvCxnSpPr/>
          <p:nvPr/>
        </p:nvCxnSpPr>
        <p:spPr>
          <a:xfrm>
            <a:off x="5019040" y="2501330"/>
            <a:ext cx="1574800" cy="697145"/>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94946D07-1182-5D9D-28A9-E4D9195DF706}"/>
              </a:ext>
            </a:extLst>
          </p:cNvPr>
          <p:cNvCxnSpPr/>
          <p:nvPr/>
        </p:nvCxnSpPr>
        <p:spPr>
          <a:xfrm flipH="1">
            <a:off x="883920" y="3613666"/>
            <a:ext cx="680720" cy="612894"/>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BADD44D5-606B-CFA1-C186-C2F3550B091D}"/>
              </a:ext>
            </a:extLst>
          </p:cNvPr>
          <p:cNvCxnSpPr>
            <a:cxnSpLocks/>
          </p:cNvCxnSpPr>
          <p:nvPr/>
        </p:nvCxnSpPr>
        <p:spPr>
          <a:xfrm>
            <a:off x="2042160" y="3613666"/>
            <a:ext cx="670560" cy="646946"/>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D92BCBBD-94EE-257A-FC11-D90E324677A5}"/>
              </a:ext>
            </a:extLst>
          </p:cNvPr>
          <p:cNvCxnSpPr/>
          <p:nvPr/>
        </p:nvCxnSpPr>
        <p:spPr>
          <a:xfrm flipV="1">
            <a:off x="4104640" y="3596640"/>
            <a:ext cx="1991360" cy="809923"/>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5C2E8075-00BC-0F2F-1D35-DE1DEE975A55}"/>
              </a:ext>
            </a:extLst>
          </p:cNvPr>
          <p:cNvCxnSpPr/>
          <p:nvPr/>
        </p:nvCxnSpPr>
        <p:spPr>
          <a:xfrm>
            <a:off x="6868160" y="3596640"/>
            <a:ext cx="0" cy="558800"/>
          </a:xfrm>
          <a:prstGeom prst="line">
            <a:avLst/>
          </a:prstGeom>
        </p:spPr>
        <p:style>
          <a:lnRef idx="1">
            <a:schemeClr val="dk1"/>
          </a:lnRef>
          <a:fillRef idx="0">
            <a:schemeClr val="dk1"/>
          </a:fillRef>
          <a:effectRef idx="0">
            <a:schemeClr val="dk1"/>
          </a:effectRef>
          <a:fontRef idx="minor">
            <a:schemeClr val="tx1"/>
          </a:fontRef>
        </p:style>
      </p:cxnSp>
      <p:pic>
        <p:nvPicPr>
          <p:cNvPr id="27" name="Picture 26">
            <a:extLst>
              <a:ext uri="{FF2B5EF4-FFF2-40B4-BE49-F238E27FC236}">
                <a16:creationId xmlns:a16="http://schemas.microsoft.com/office/drawing/2014/main" id="{74443703-D971-771B-FF37-5C1419121DDB}"/>
              </a:ext>
            </a:extLst>
          </p:cNvPr>
          <p:cNvPicPr>
            <a:picLocks noChangeAspect="1"/>
          </p:cNvPicPr>
          <p:nvPr/>
        </p:nvPicPr>
        <p:blipFill>
          <a:blip r:embed="rId3"/>
          <a:stretch>
            <a:fillRect/>
          </a:stretch>
        </p:blipFill>
        <p:spPr>
          <a:xfrm>
            <a:off x="7168672" y="101470"/>
            <a:ext cx="4860765" cy="2731091"/>
          </a:xfrm>
          <a:prstGeom prst="rect">
            <a:avLst/>
          </a:prstGeom>
        </p:spPr>
      </p:pic>
    </p:spTree>
    <p:extLst>
      <p:ext uri="{BB962C8B-B14F-4D97-AF65-F5344CB8AC3E}">
        <p14:creationId xmlns:p14="http://schemas.microsoft.com/office/powerpoint/2010/main" val="3353720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73CF-1C0A-4855-BCE4-3DB259E1CD77}"/>
              </a:ext>
            </a:extLst>
          </p:cNvPr>
          <p:cNvSpPr>
            <a:spLocks noGrp="1"/>
          </p:cNvSpPr>
          <p:nvPr>
            <p:ph type="title"/>
          </p:nvPr>
        </p:nvSpPr>
        <p:spPr>
          <a:xfrm>
            <a:off x="640080" y="325369"/>
            <a:ext cx="4368602" cy="1956841"/>
          </a:xfrm>
        </p:spPr>
        <p:txBody>
          <a:bodyPr anchor="b">
            <a:normAutofit/>
          </a:bodyPr>
          <a:lstStyle/>
          <a:p>
            <a:r>
              <a:rPr lang="en-GB" sz="4600" dirty="0"/>
              <a:t>Lay magistrates</a:t>
            </a:r>
          </a:p>
        </p:txBody>
      </p:sp>
      <p:sp>
        <p:nvSpPr>
          <p:cNvPr id="3" name="Content Placeholder 2">
            <a:extLst>
              <a:ext uri="{FF2B5EF4-FFF2-40B4-BE49-F238E27FC236}">
                <a16:creationId xmlns:a16="http://schemas.microsoft.com/office/drawing/2014/main" id="{FFAD5089-BEC4-41C8-8635-F8CED3FC8250}"/>
              </a:ext>
            </a:extLst>
          </p:cNvPr>
          <p:cNvSpPr>
            <a:spLocks noGrp="1"/>
          </p:cNvSpPr>
          <p:nvPr>
            <p:ph idx="1"/>
          </p:nvPr>
        </p:nvSpPr>
        <p:spPr>
          <a:xfrm>
            <a:off x="640080" y="2872899"/>
            <a:ext cx="4243589" cy="3320668"/>
          </a:xfrm>
        </p:spPr>
        <p:txBody>
          <a:bodyPr>
            <a:normAutofit/>
          </a:bodyPr>
          <a:lstStyle/>
          <a:p>
            <a:r>
              <a:rPr lang="en-GB" sz="2200"/>
              <a:t>What role does a lay magistrate play within the CJS?</a:t>
            </a:r>
          </a:p>
          <a:p>
            <a:r>
              <a:rPr lang="en-GB" sz="2200"/>
              <a:t>What qualities must they possess?</a:t>
            </a:r>
          </a:p>
          <a:p>
            <a:r>
              <a:rPr lang="en-GB" sz="2200"/>
              <a:t>Are any occupations excluded from becoming a magistrate?</a:t>
            </a:r>
          </a:p>
          <a:p>
            <a:r>
              <a:rPr lang="en-GB" sz="2200"/>
              <a:t>Age?</a:t>
            </a:r>
          </a:p>
          <a:p>
            <a:r>
              <a:rPr lang="en-GB" sz="2200"/>
              <a:t>Advantages/Disadvantages?</a:t>
            </a:r>
          </a:p>
        </p:txBody>
      </p:sp>
      <p:pic>
        <p:nvPicPr>
          <p:cNvPr id="1026" name="Picture 2" descr="Image result for lay magistrates">
            <a:extLst>
              <a:ext uri="{FF2B5EF4-FFF2-40B4-BE49-F238E27FC236}">
                <a16:creationId xmlns:a16="http://schemas.microsoft.com/office/drawing/2014/main" id="{50CF49C9-B661-4B37-B938-00539AE9D2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82" r="22320"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56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BE26-3362-4485-B6E2-79038BABC0A5}"/>
              </a:ext>
            </a:extLst>
          </p:cNvPr>
          <p:cNvSpPr>
            <a:spLocks noGrp="1"/>
          </p:cNvSpPr>
          <p:nvPr>
            <p:ph type="title"/>
          </p:nvPr>
        </p:nvSpPr>
        <p:spPr>
          <a:xfrm>
            <a:off x="640080" y="325369"/>
            <a:ext cx="4368602" cy="1956841"/>
          </a:xfrm>
        </p:spPr>
        <p:txBody>
          <a:bodyPr anchor="b">
            <a:normAutofit/>
          </a:bodyPr>
          <a:lstStyle/>
          <a:p>
            <a:r>
              <a:rPr lang="en-GB" sz="5400"/>
              <a:t>Research task: Juries</a:t>
            </a:r>
          </a:p>
        </p:txBody>
      </p:sp>
      <p:sp>
        <p:nvSpPr>
          <p:cNvPr id="3" name="Content Placeholder 2">
            <a:extLst>
              <a:ext uri="{FF2B5EF4-FFF2-40B4-BE49-F238E27FC236}">
                <a16:creationId xmlns:a16="http://schemas.microsoft.com/office/drawing/2014/main" id="{02B77EFA-8AC0-4267-9F76-A6803C714C6D}"/>
              </a:ext>
            </a:extLst>
          </p:cNvPr>
          <p:cNvSpPr>
            <a:spLocks noGrp="1"/>
          </p:cNvSpPr>
          <p:nvPr>
            <p:ph idx="1"/>
          </p:nvPr>
        </p:nvSpPr>
        <p:spPr>
          <a:xfrm>
            <a:off x="640080" y="2872899"/>
            <a:ext cx="4243589" cy="3320668"/>
          </a:xfrm>
        </p:spPr>
        <p:txBody>
          <a:bodyPr>
            <a:normAutofit lnSpcReduction="10000"/>
          </a:bodyPr>
          <a:lstStyle/>
          <a:p>
            <a:r>
              <a:rPr lang="en-GB" sz="1900"/>
              <a:t>What role does a juror play in the CJS?</a:t>
            </a:r>
          </a:p>
          <a:p>
            <a:r>
              <a:rPr lang="en-GB" sz="1900"/>
              <a:t>S.44 Criminal Justice Act 2003 provides that a Crown Court trial may be ordered without a jury if there is serious danger of what?</a:t>
            </a:r>
          </a:p>
          <a:p>
            <a:r>
              <a:rPr lang="en-GB" sz="1900"/>
              <a:t>How are jurors selected?</a:t>
            </a:r>
          </a:p>
          <a:p>
            <a:r>
              <a:rPr lang="en-GB" sz="1900"/>
              <a:t>When might a juror be disqualified?</a:t>
            </a:r>
          </a:p>
          <a:p>
            <a:r>
              <a:rPr lang="en-GB" sz="1900"/>
              <a:t>What is jury secrecy?</a:t>
            </a:r>
          </a:p>
          <a:p>
            <a:r>
              <a:rPr lang="en-GB" sz="1900"/>
              <a:t>Advantages/Disadvantages?</a:t>
            </a:r>
          </a:p>
        </p:txBody>
      </p:sp>
      <p:pic>
        <p:nvPicPr>
          <p:cNvPr id="4" name="Picture 3" descr="A group of people standing behind a podium&#10;&#10;Description automatically generated with medium confidence">
            <a:extLst>
              <a:ext uri="{FF2B5EF4-FFF2-40B4-BE49-F238E27FC236}">
                <a16:creationId xmlns:a16="http://schemas.microsoft.com/office/drawing/2014/main" id="{1C6DB5FC-4603-4ECB-B6AA-DB2E6D1D8A55}"/>
              </a:ext>
            </a:extLst>
          </p:cNvPr>
          <p:cNvPicPr>
            <a:picLocks noChangeAspect="1"/>
          </p:cNvPicPr>
          <p:nvPr/>
        </p:nvPicPr>
        <p:blipFill rotWithShape="1">
          <a:blip r:embed="rId3"/>
          <a:srcRect l="13650" r="226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01377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1EB2AE-1669-4A3D-BB5C-52E515787B69}"/>
              </a:ext>
            </a:extLst>
          </p:cNvPr>
          <p:cNvPicPr>
            <a:picLocks noChangeAspect="1"/>
          </p:cNvPicPr>
          <p:nvPr/>
        </p:nvPicPr>
        <p:blipFill rotWithShape="1">
          <a:blip r:embed="rId3"/>
          <a:srcRect t="18772" r="9091" b="462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83986255-7116-4744-B8BB-E9165717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2">
              <a:lumMod val="75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7DFA8-98E0-420B-B825-515FC0C1D73B}"/>
              </a:ext>
            </a:extLst>
          </p:cNvPr>
          <p:cNvSpPr>
            <a:spLocks noGrp="1"/>
          </p:cNvSpPr>
          <p:nvPr>
            <p:ph type="title"/>
          </p:nvPr>
        </p:nvSpPr>
        <p:spPr>
          <a:xfrm>
            <a:off x="1024128" y="585216"/>
            <a:ext cx="6007027" cy="1499616"/>
          </a:xfrm>
        </p:spPr>
        <p:txBody>
          <a:bodyPr>
            <a:normAutofit/>
          </a:bodyPr>
          <a:lstStyle/>
          <a:p>
            <a:r>
              <a:rPr lang="en-GB">
                <a:solidFill>
                  <a:srgbClr val="FFFFFF"/>
                </a:solidFill>
              </a:rPr>
              <a:t>Lay magistrates and Juries</a:t>
            </a:r>
          </a:p>
        </p:txBody>
      </p:sp>
      <p:cxnSp>
        <p:nvCxnSpPr>
          <p:cNvPr id="19" name="Straight Connector 18">
            <a:extLst>
              <a:ext uri="{FF2B5EF4-FFF2-40B4-BE49-F238E27FC236}">
                <a16:creationId xmlns:a16="http://schemas.microsoft.com/office/drawing/2014/main" id="{DA45B6EA-FF30-4453-A5A2-F3B9D7F4A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748612-0F95-4182-9E9A-A49D095F3A13}"/>
              </a:ext>
            </a:extLst>
          </p:cNvPr>
          <p:cNvSpPr>
            <a:spLocks noGrp="1"/>
          </p:cNvSpPr>
          <p:nvPr>
            <p:ph idx="1"/>
          </p:nvPr>
        </p:nvSpPr>
        <p:spPr>
          <a:xfrm>
            <a:off x="1024128" y="2286000"/>
            <a:ext cx="6007027" cy="4023360"/>
          </a:xfrm>
        </p:spPr>
        <p:txBody>
          <a:bodyPr>
            <a:normAutofit/>
          </a:bodyPr>
          <a:lstStyle/>
          <a:p>
            <a:pPr>
              <a:spcAft>
                <a:spcPts val="120"/>
              </a:spcAft>
            </a:pPr>
            <a:r>
              <a:rPr lang="en-GB" b="1" i="0">
                <a:solidFill>
                  <a:srgbClr val="FFFFFF"/>
                </a:solidFill>
                <a:effectLst/>
                <a:latin typeface="Times New Roman" panose="02020603050405020304" pitchFamily="18" charset="0"/>
              </a:rPr>
              <a:t>Read the following BBC report on jurors using the internet for research </a:t>
            </a:r>
            <a:r>
              <a:rPr lang="en-GB" b="1" i="0">
                <a:solidFill>
                  <a:srgbClr val="FFFFFF"/>
                </a:solidFill>
                <a:effectLst/>
                <a:latin typeface="Times New Roman" panose="02020603050405020304" pitchFamily="18" charset="0"/>
                <a:hlinkClick r:id="rId4" tooltip="Original URL: https://www.bbc.co.uk/news/uk-22550323. Click or tap if you trust this link."/>
              </a:rPr>
              <a:t>https://www.bbc.co.uk/news/uk-22550323</a:t>
            </a:r>
            <a:r>
              <a:rPr lang="en-GB" b="1" i="0">
                <a:solidFill>
                  <a:srgbClr val="FFFFFF"/>
                </a:solidFill>
                <a:effectLst/>
                <a:latin typeface="Times New Roman" panose="02020603050405020304" pitchFamily="18" charset="0"/>
              </a:rPr>
              <a:t>-BBC News.</a:t>
            </a:r>
          </a:p>
          <a:p>
            <a:pPr marL="0" indent="0">
              <a:spcAft>
                <a:spcPts val="120"/>
              </a:spcAft>
              <a:buNone/>
            </a:pPr>
            <a:endParaRPr lang="en-GB" b="1" i="0">
              <a:solidFill>
                <a:srgbClr val="FFFFFF"/>
              </a:solidFill>
              <a:effectLst/>
              <a:latin typeface="Calibri" panose="020F0502020204030204" pitchFamily="34" charset="0"/>
            </a:endParaRPr>
          </a:p>
          <a:p>
            <a:pPr>
              <a:spcAft>
                <a:spcPts val="120"/>
              </a:spcAft>
            </a:pPr>
            <a:r>
              <a:rPr lang="en-GB" b="1" i="0">
                <a:solidFill>
                  <a:srgbClr val="FFFFFF"/>
                </a:solidFill>
                <a:effectLst/>
                <a:latin typeface="Times New Roman" panose="02020603050405020304" pitchFamily="18" charset="0"/>
              </a:rPr>
              <a:t>How realistic is it to expect jurors not to use the internet? What dangers do you think could arise if they do?</a:t>
            </a:r>
            <a:endParaRPr lang="en-GB" b="1" i="0">
              <a:solidFill>
                <a:srgbClr val="FFFFFF"/>
              </a:solidFill>
              <a:effectLst/>
              <a:latin typeface="Calibri" panose="020F0502020204030204" pitchFamily="34" charset="0"/>
            </a:endParaRPr>
          </a:p>
          <a:p>
            <a:pPr marL="0" indent="0">
              <a:buNone/>
            </a:pPr>
            <a:endParaRPr lang="en-GB">
              <a:solidFill>
                <a:srgbClr val="FFFFFF"/>
              </a:solidFill>
            </a:endParaRPr>
          </a:p>
        </p:txBody>
      </p:sp>
    </p:spTree>
    <p:extLst>
      <p:ext uri="{BB962C8B-B14F-4D97-AF65-F5344CB8AC3E}">
        <p14:creationId xmlns:p14="http://schemas.microsoft.com/office/powerpoint/2010/main" val="1088136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970" y="75372"/>
            <a:ext cx="9720072" cy="1499616"/>
          </a:xfrm>
        </p:spPr>
        <p:txBody>
          <a:bodyPr/>
          <a:lstStyle/>
          <a:p>
            <a:r>
              <a:rPr lang="en-GB" dirty="0"/>
              <a:t>5. Probation service</a:t>
            </a:r>
          </a:p>
        </p:txBody>
      </p:sp>
      <p:sp>
        <p:nvSpPr>
          <p:cNvPr id="3" name="Content Placeholder 2"/>
          <p:cNvSpPr>
            <a:spLocks noGrp="1"/>
          </p:cNvSpPr>
          <p:nvPr>
            <p:ph idx="1"/>
          </p:nvPr>
        </p:nvSpPr>
        <p:spPr>
          <a:xfrm>
            <a:off x="677334" y="2160589"/>
            <a:ext cx="8596668" cy="4531759"/>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677334" y="1405164"/>
            <a:ext cx="4611672" cy="1330290"/>
          </a:xfrm>
          <a:prstGeom prst="rect">
            <a:avLst/>
          </a:prstGeom>
        </p:spPr>
      </p:pic>
      <p:pic>
        <p:nvPicPr>
          <p:cNvPr id="5" name="Picture 4"/>
          <p:cNvPicPr>
            <a:picLocks noChangeAspect="1"/>
          </p:cNvPicPr>
          <p:nvPr/>
        </p:nvPicPr>
        <p:blipFill>
          <a:blip r:embed="rId4"/>
          <a:stretch>
            <a:fillRect/>
          </a:stretch>
        </p:blipFill>
        <p:spPr>
          <a:xfrm>
            <a:off x="1150737" y="4180232"/>
            <a:ext cx="3025899" cy="2602396"/>
          </a:xfrm>
          <a:prstGeom prst="rect">
            <a:avLst/>
          </a:prstGeom>
        </p:spPr>
      </p:pic>
      <p:pic>
        <p:nvPicPr>
          <p:cNvPr id="6" name="Picture 5"/>
          <p:cNvPicPr>
            <a:picLocks noChangeAspect="1"/>
          </p:cNvPicPr>
          <p:nvPr/>
        </p:nvPicPr>
        <p:blipFill rotWithShape="1">
          <a:blip r:embed="rId5"/>
          <a:srcRect l="4362" r="30332"/>
          <a:stretch/>
        </p:blipFill>
        <p:spPr>
          <a:xfrm>
            <a:off x="6934993" y="4721915"/>
            <a:ext cx="4678017" cy="1969604"/>
          </a:xfrm>
          <a:prstGeom prst="rect">
            <a:avLst/>
          </a:prstGeom>
        </p:spPr>
      </p:pic>
      <p:sp>
        <p:nvSpPr>
          <p:cNvPr id="7" name="Right Arrow 6"/>
          <p:cNvSpPr/>
          <p:nvPr/>
        </p:nvSpPr>
        <p:spPr>
          <a:xfrm>
            <a:off x="4282577" y="5256143"/>
            <a:ext cx="1495371" cy="45057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2411896" y="2716696"/>
            <a:ext cx="450574" cy="1232452"/>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777948" y="384313"/>
            <a:ext cx="5835062" cy="2948609"/>
          </a:xfrm>
          <a:prstGeom prst="rect">
            <a:avLst/>
          </a:prstGeom>
          <a:solidFill>
            <a:srgbClr val="E2F7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7030A0"/>
                </a:solidFill>
                <a:latin typeface="Arial" panose="020B0604020202020204" pitchFamily="34" charset="0"/>
                <a:cs typeface="Arial" panose="020B0604020202020204" pitchFamily="34" charset="0"/>
              </a:rPr>
              <a:t>There was a shift in emphasis on the welfare of the offender to safeguarding the public from the effects of offending behaviour</a:t>
            </a:r>
          </a:p>
        </p:txBody>
      </p:sp>
    </p:spTree>
    <p:extLst>
      <p:ext uri="{BB962C8B-B14F-4D97-AF65-F5344CB8AC3E}">
        <p14:creationId xmlns:p14="http://schemas.microsoft.com/office/powerpoint/2010/main" val="2710317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170829" y="276225"/>
            <a:ext cx="3607212" cy="1605584"/>
          </a:xfrm>
          <a:prstGeom prst="rect">
            <a:avLst/>
          </a:prstGeom>
        </p:spPr>
      </p:pic>
      <p:sp>
        <p:nvSpPr>
          <p:cNvPr id="9" name="Oval 8"/>
          <p:cNvSpPr/>
          <p:nvPr/>
        </p:nvSpPr>
        <p:spPr>
          <a:xfrm>
            <a:off x="8189844" y="220317"/>
            <a:ext cx="3909391" cy="2985053"/>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00B050"/>
                </a:solidFill>
              </a:rPr>
              <a:t>Carry out sentences given by the courts either in custody or the community</a:t>
            </a:r>
          </a:p>
        </p:txBody>
      </p:sp>
      <p:sp>
        <p:nvSpPr>
          <p:cNvPr id="11" name="Oval 10"/>
          <p:cNvSpPr/>
          <p:nvPr/>
        </p:nvSpPr>
        <p:spPr>
          <a:xfrm>
            <a:off x="7169425" y="3438939"/>
            <a:ext cx="4068418" cy="2855844"/>
          </a:xfrm>
          <a:prstGeom prst="ellipse">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rPr>
              <a:t>Reduce reoffending through rehabilitating offenders through employment and education</a:t>
            </a:r>
          </a:p>
        </p:txBody>
      </p:sp>
      <p:sp>
        <p:nvSpPr>
          <p:cNvPr id="12" name="Oval 11"/>
          <p:cNvSpPr/>
          <p:nvPr/>
        </p:nvSpPr>
        <p:spPr>
          <a:xfrm>
            <a:off x="3990077" y="815009"/>
            <a:ext cx="3643176" cy="2623930"/>
          </a:xfrm>
          <a:prstGeom prst="ellipse">
            <a:avLst/>
          </a:prstGeom>
          <a:solidFill>
            <a:srgbClr val="FED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00FF"/>
                </a:solidFill>
              </a:rPr>
              <a:t>Responsible for:</a:t>
            </a:r>
          </a:p>
          <a:p>
            <a:pPr algn="ctr"/>
            <a:r>
              <a:rPr lang="en-GB" sz="2000" dirty="0">
                <a:solidFill>
                  <a:srgbClr val="FF00FF"/>
                </a:solidFill>
              </a:rPr>
              <a:t> Running prison and probation services in England and Wales</a:t>
            </a:r>
          </a:p>
        </p:txBody>
      </p:sp>
      <p:sp>
        <p:nvSpPr>
          <p:cNvPr id="13" name="Oval 12"/>
          <p:cNvSpPr/>
          <p:nvPr/>
        </p:nvSpPr>
        <p:spPr>
          <a:xfrm>
            <a:off x="1431235" y="3558208"/>
            <a:ext cx="3816626" cy="2922105"/>
          </a:xfrm>
          <a:prstGeom prst="ellipse">
            <a:avLst/>
          </a:prstGeom>
          <a:solidFill>
            <a:srgbClr val="FCFC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70C0"/>
                </a:solidFill>
              </a:rPr>
              <a:t>Provides rehabilitation care for people in our care leaving prison, making sure support is available to stop reoffending</a:t>
            </a:r>
          </a:p>
        </p:txBody>
      </p:sp>
    </p:spTree>
    <p:extLst>
      <p:ext uri="{BB962C8B-B14F-4D97-AF65-F5344CB8AC3E}">
        <p14:creationId xmlns:p14="http://schemas.microsoft.com/office/powerpoint/2010/main" val="97411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CE8CA9-D6D2-4C46-8070-9566F894E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64E5D-2E28-1B11-5694-4A7D9A6644D3}"/>
              </a:ext>
            </a:extLst>
          </p:cNvPr>
          <p:cNvSpPr>
            <a:spLocks noGrp="1"/>
          </p:cNvSpPr>
          <p:nvPr>
            <p:ph type="title"/>
          </p:nvPr>
        </p:nvSpPr>
        <p:spPr>
          <a:xfrm>
            <a:off x="1024129" y="585216"/>
            <a:ext cx="3779085" cy="1499616"/>
          </a:xfrm>
        </p:spPr>
        <p:txBody>
          <a:bodyPr>
            <a:normAutofit/>
          </a:bodyPr>
          <a:lstStyle/>
          <a:p>
            <a:r>
              <a:rPr lang="en-GB" sz="4400">
                <a:solidFill>
                  <a:schemeClr val="tx1"/>
                </a:solidFill>
              </a:rPr>
              <a:t>6. The prison service</a:t>
            </a:r>
          </a:p>
        </p:txBody>
      </p:sp>
      <p:cxnSp>
        <p:nvCxnSpPr>
          <p:cNvPr id="14" name="Straight Connector 13">
            <a:extLst>
              <a:ext uri="{FF2B5EF4-FFF2-40B4-BE49-F238E27FC236}">
                <a16:creationId xmlns:a16="http://schemas.microsoft.com/office/drawing/2014/main" id="{72B31CF5-BEC2-457D-A52F-6A5CCB066F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569D0B4A-F403-AE74-3D9C-FBBF30C0A9AF}"/>
              </a:ext>
            </a:extLst>
          </p:cNvPr>
          <p:cNvSpPr>
            <a:spLocks noGrp="1"/>
          </p:cNvSpPr>
          <p:nvPr>
            <p:ph idx="1"/>
          </p:nvPr>
        </p:nvSpPr>
        <p:spPr>
          <a:xfrm>
            <a:off x="1024129" y="2286000"/>
            <a:ext cx="3791711" cy="3931920"/>
          </a:xfrm>
        </p:spPr>
        <p:txBody>
          <a:bodyPr>
            <a:normAutofit lnSpcReduction="10000"/>
          </a:bodyPr>
          <a:lstStyle/>
          <a:p>
            <a:r>
              <a:rPr lang="en-US" dirty="0">
                <a:solidFill>
                  <a:srgbClr val="FFFFFF"/>
                </a:solidFill>
              </a:rPr>
              <a:t>- Run 109 out of 123 prisons in England and Wales</a:t>
            </a:r>
          </a:p>
          <a:p>
            <a:r>
              <a:rPr lang="en-US" dirty="0">
                <a:solidFill>
                  <a:srgbClr val="FFFFFF"/>
                </a:solidFill>
              </a:rPr>
              <a:t>Responsible for:</a:t>
            </a:r>
          </a:p>
          <a:p>
            <a:r>
              <a:rPr lang="en-GB" b="0" i="0" dirty="0">
                <a:solidFill>
                  <a:srgbClr val="0B0C0C"/>
                </a:solidFill>
                <a:effectLst/>
                <a:latin typeface="GDS Transport"/>
              </a:rPr>
              <a:t>‘We keep those sentenced to prison in custody, helping them lead law-abiding and useful lives, both while they are in prison and after they are released.’</a:t>
            </a:r>
            <a:endParaRPr lang="en-US" dirty="0">
              <a:solidFill>
                <a:srgbClr val="FFFFFF"/>
              </a:solidFill>
            </a:endParaRPr>
          </a:p>
          <a:p>
            <a:r>
              <a:rPr lang="en-US" dirty="0">
                <a:solidFill>
                  <a:srgbClr val="FFFFFF"/>
                </a:solidFill>
              </a:rPr>
              <a:t>- Executive agency sponsored by HMPSS</a:t>
            </a:r>
          </a:p>
        </p:txBody>
      </p:sp>
      <p:pic>
        <p:nvPicPr>
          <p:cNvPr id="5" name="Content Placeholder 4">
            <a:extLst>
              <a:ext uri="{FF2B5EF4-FFF2-40B4-BE49-F238E27FC236}">
                <a16:creationId xmlns:a16="http://schemas.microsoft.com/office/drawing/2014/main" id="{0CD89D76-A56D-AFF6-E8C6-6F466718169C}"/>
              </a:ext>
            </a:extLst>
          </p:cNvPr>
          <p:cNvPicPr>
            <a:picLocks noChangeAspect="1"/>
          </p:cNvPicPr>
          <p:nvPr/>
        </p:nvPicPr>
        <p:blipFill>
          <a:blip r:embed="rId3"/>
          <a:stretch>
            <a:fillRect/>
          </a:stretch>
        </p:blipFill>
        <p:spPr>
          <a:xfrm>
            <a:off x="6096000" y="1423949"/>
            <a:ext cx="5455921" cy="4010101"/>
          </a:xfrm>
          <a:prstGeom prst="rect">
            <a:avLst/>
          </a:prstGeom>
        </p:spPr>
      </p:pic>
    </p:spTree>
    <p:extLst>
      <p:ext uri="{BB962C8B-B14F-4D97-AF65-F5344CB8AC3E}">
        <p14:creationId xmlns:p14="http://schemas.microsoft.com/office/powerpoint/2010/main" val="313700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7. Other agencies of the CJS</a:t>
            </a:r>
          </a:p>
        </p:txBody>
      </p:sp>
      <p:sp>
        <p:nvSpPr>
          <p:cNvPr id="3" name="Content Placeholder 2"/>
          <p:cNvSpPr>
            <a:spLocks noGrp="1"/>
          </p:cNvSpPr>
          <p:nvPr>
            <p:ph idx="1"/>
          </p:nvPr>
        </p:nvSpPr>
        <p:spPr>
          <a:xfrm>
            <a:off x="673754" y="2160590"/>
            <a:ext cx="3973943" cy="3440110"/>
          </a:xfrm>
        </p:spPr>
        <p:txBody>
          <a:bodyPr vert="horz" lIns="91440" tIns="45720" rIns="91440" bIns="45720" rtlCol="0" anchor="t">
            <a:normAutofit/>
          </a:bodyPr>
          <a:lstStyle/>
          <a:p>
            <a:r>
              <a:rPr lang="en-GB" sz="2400" dirty="0">
                <a:solidFill>
                  <a:schemeClr val="bg1"/>
                </a:solidFill>
              </a:rPr>
              <a:t>Community Safety Partnerships (CSPs)</a:t>
            </a:r>
          </a:p>
          <a:p>
            <a:r>
              <a:rPr lang="en-GB" sz="2400" dirty="0">
                <a:solidFill>
                  <a:schemeClr val="bg1"/>
                </a:solidFill>
              </a:rPr>
              <a:t>Criminal Injuries Compensation Authority (CICA)</a:t>
            </a:r>
          </a:p>
          <a:p>
            <a:r>
              <a:rPr lang="en-GB" sz="2400" dirty="0">
                <a:solidFill>
                  <a:schemeClr val="bg1"/>
                </a:solidFill>
              </a:rPr>
              <a:t>Parole Board</a:t>
            </a:r>
          </a:p>
        </p:txBody>
      </p:sp>
      <p:pic>
        <p:nvPicPr>
          <p:cNvPr id="4" name="Picture 3"/>
          <p:cNvPicPr>
            <a:picLocks noChangeAspect="1"/>
          </p:cNvPicPr>
          <p:nvPr/>
        </p:nvPicPr>
        <p:blipFill>
          <a:blip r:embed="rId4"/>
          <a:stretch>
            <a:fillRect/>
          </a:stretch>
        </p:blipFill>
        <p:spPr>
          <a:xfrm>
            <a:off x="752008" y="441808"/>
            <a:ext cx="5143500" cy="2828924"/>
          </a:xfrm>
          <a:prstGeom prst="rect">
            <a:avLst/>
          </a:prstGeom>
        </p:spPr>
      </p:pic>
      <p:sp>
        <p:nvSpPr>
          <p:cNvPr id="5" name="TextBox 4">
            <a:extLst>
              <a:ext uri="{FF2B5EF4-FFF2-40B4-BE49-F238E27FC236}">
                <a16:creationId xmlns:a16="http://schemas.microsoft.com/office/drawing/2014/main" id="{05A6A1AB-03D4-830B-5D79-5331EB88398D}"/>
              </a:ext>
            </a:extLst>
          </p:cNvPr>
          <p:cNvSpPr txBox="1"/>
          <p:nvPr/>
        </p:nvSpPr>
        <p:spPr>
          <a:xfrm>
            <a:off x="3162925" y="795635"/>
            <a:ext cx="3297836" cy="923330"/>
          </a:xfrm>
          <a:prstGeom prst="rect">
            <a:avLst/>
          </a:prstGeom>
          <a:noFill/>
        </p:spPr>
        <p:txBody>
          <a:bodyPr wrap="square" rtlCol="0">
            <a:spAutoFit/>
          </a:bodyPr>
          <a:lstStyle/>
          <a:p>
            <a:r>
              <a:rPr lang="en-GB" dirty="0"/>
              <a:t>Lets take a look at the community safety partnership in Swansea: </a:t>
            </a:r>
            <a:r>
              <a:rPr lang="en-GB" dirty="0">
                <a:hlinkClick r:id="rId5"/>
              </a:rPr>
              <a:t>Safer Swansea advice - Swansea</a:t>
            </a:r>
            <a:endParaRPr lang="en-GB" dirty="0"/>
          </a:p>
        </p:txBody>
      </p:sp>
      <p:pic>
        <p:nvPicPr>
          <p:cNvPr id="6" name="Picture 5">
            <a:extLst>
              <a:ext uri="{FF2B5EF4-FFF2-40B4-BE49-F238E27FC236}">
                <a16:creationId xmlns:a16="http://schemas.microsoft.com/office/drawing/2014/main" id="{975E83A6-B789-2CCA-DC07-B59965685926}"/>
              </a:ext>
            </a:extLst>
          </p:cNvPr>
          <p:cNvPicPr>
            <a:picLocks noChangeAspect="1"/>
          </p:cNvPicPr>
          <p:nvPr/>
        </p:nvPicPr>
        <p:blipFill rotWithShape="1">
          <a:blip r:embed="rId6"/>
          <a:srcRect r="21679" b="10316"/>
          <a:stretch/>
        </p:blipFill>
        <p:spPr>
          <a:xfrm>
            <a:off x="7768852" y="4066082"/>
            <a:ext cx="3848526" cy="2537085"/>
          </a:xfrm>
          <a:prstGeom prst="rect">
            <a:avLst/>
          </a:prstGeom>
        </p:spPr>
      </p:pic>
      <p:sp>
        <p:nvSpPr>
          <p:cNvPr id="7" name="TextBox 6">
            <a:extLst>
              <a:ext uri="{FF2B5EF4-FFF2-40B4-BE49-F238E27FC236}">
                <a16:creationId xmlns:a16="http://schemas.microsoft.com/office/drawing/2014/main" id="{82AFFB7C-A6FE-567E-6DDE-95C88105F924}"/>
              </a:ext>
            </a:extLst>
          </p:cNvPr>
          <p:cNvSpPr txBox="1"/>
          <p:nvPr/>
        </p:nvSpPr>
        <p:spPr>
          <a:xfrm>
            <a:off x="3151484" y="4938864"/>
            <a:ext cx="5040948" cy="1477328"/>
          </a:xfrm>
          <a:prstGeom prst="rect">
            <a:avLst/>
          </a:prstGeom>
          <a:noFill/>
        </p:spPr>
        <p:txBody>
          <a:bodyPr wrap="square" rtlCol="0">
            <a:spAutoFit/>
          </a:bodyPr>
          <a:lstStyle/>
          <a:p>
            <a:pPr algn="l">
              <a:buFont typeface="Arial" panose="020B0604020202020204" pitchFamily="34" charset="0"/>
              <a:buChar char="•"/>
            </a:pPr>
            <a:r>
              <a:rPr lang="en-GB" b="0" i="0" dirty="0">
                <a:solidFill>
                  <a:srgbClr val="0B0C0C"/>
                </a:solidFill>
                <a:effectLst/>
                <a:latin typeface="GDS Transport"/>
              </a:rPr>
              <a:t>mental or physical injury following a crime of violence;</a:t>
            </a:r>
          </a:p>
          <a:p>
            <a:pPr algn="l">
              <a:buFont typeface="Arial" panose="020B0604020202020204" pitchFamily="34" charset="0"/>
              <a:buChar char="•"/>
            </a:pPr>
            <a:r>
              <a:rPr lang="en-GB" b="0" i="0" dirty="0">
                <a:solidFill>
                  <a:srgbClr val="0B0C0C"/>
                </a:solidFill>
                <a:effectLst/>
                <a:latin typeface="GDS Transport"/>
              </a:rPr>
              <a:t>sexual or physical abuse;</a:t>
            </a:r>
          </a:p>
          <a:p>
            <a:pPr algn="l">
              <a:buFont typeface="Arial" panose="020B0604020202020204" pitchFamily="34" charset="0"/>
              <a:buChar char="•"/>
            </a:pPr>
            <a:r>
              <a:rPr lang="en-GB" b="0" i="0" dirty="0">
                <a:solidFill>
                  <a:srgbClr val="0B0C0C"/>
                </a:solidFill>
                <a:effectLst/>
                <a:latin typeface="GDS Transport"/>
              </a:rPr>
              <a:t>loss of earnings</a:t>
            </a:r>
          </a:p>
          <a:p>
            <a:pPr algn="l">
              <a:buFont typeface="Arial" panose="020B0604020202020204" pitchFamily="34" charset="0"/>
              <a:buChar char="•"/>
            </a:pPr>
            <a:r>
              <a:rPr lang="en-GB" b="0" i="0" dirty="0">
                <a:solidFill>
                  <a:srgbClr val="0B0C0C"/>
                </a:solidFill>
                <a:effectLst/>
                <a:latin typeface="GDS Transport"/>
              </a:rPr>
              <a:t>special expenses payments</a:t>
            </a:r>
            <a:endParaRPr lang="en-GB" b="1" u="sng" dirty="0"/>
          </a:p>
        </p:txBody>
      </p:sp>
      <p:pic>
        <p:nvPicPr>
          <p:cNvPr id="9" name="Picture 8">
            <a:extLst>
              <a:ext uri="{FF2B5EF4-FFF2-40B4-BE49-F238E27FC236}">
                <a16:creationId xmlns:a16="http://schemas.microsoft.com/office/drawing/2014/main" id="{7668DCED-3B2D-651B-9FAC-F027E5E98C50}"/>
              </a:ext>
            </a:extLst>
          </p:cNvPr>
          <p:cNvPicPr>
            <a:picLocks noChangeAspect="1"/>
          </p:cNvPicPr>
          <p:nvPr/>
        </p:nvPicPr>
        <p:blipFill>
          <a:blip r:embed="rId7"/>
          <a:stretch>
            <a:fillRect/>
          </a:stretch>
        </p:blipFill>
        <p:spPr>
          <a:xfrm>
            <a:off x="7287716" y="441808"/>
            <a:ext cx="3697819" cy="3247005"/>
          </a:xfrm>
          <a:prstGeom prst="rect">
            <a:avLst/>
          </a:prstGeom>
        </p:spPr>
      </p:pic>
      <p:pic>
        <p:nvPicPr>
          <p:cNvPr id="10" name="Online Media 9" title="About the Parole Board">
            <a:hlinkClick r:id="" action="ppaction://media"/>
            <a:extLst>
              <a:ext uri="{FF2B5EF4-FFF2-40B4-BE49-F238E27FC236}">
                <a16:creationId xmlns:a16="http://schemas.microsoft.com/office/drawing/2014/main" id="{0DC6F863-C13E-96DD-900A-11175F341A47}"/>
              </a:ext>
            </a:extLst>
          </p:cNvPr>
          <p:cNvPicPr>
            <a:picLocks noRot="1" noChangeAspect="1"/>
          </p:cNvPicPr>
          <p:nvPr>
            <a:videoFile r:link="rId1"/>
          </p:nvPr>
        </p:nvPicPr>
        <p:blipFill>
          <a:blip r:embed="rId8"/>
          <a:stretch>
            <a:fillRect/>
          </a:stretch>
        </p:blipFill>
        <p:spPr>
          <a:xfrm>
            <a:off x="673754" y="344987"/>
            <a:ext cx="10562575" cy="59678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7534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4" fill="hold" display="0">
                  <p:stCondLst>
                    <p:cond delay="indefinite"/>
                  </p:stCondLst>
                </p:cTn>
                <p:tgtEl>
                  <p:spTgt spid="10"/>
                </p:tgtEl>
              </p:cMediaNode>
            </p:video>
          </p:childTnLst>
        </p:cTn>
      </p:par>
    </p:tnLst>
    <p:bldLst>
      <p:bldP spid="5"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324" y="15950"/>
            <a:ext cx="10679779" cy="1320800"/>
          </a:xfrm>
        </p:spPr>
        <p:txBody>
          <a:bodyPr>
            <a:normAutofit fontScale="90000"/>
          </a:bodyPr>
          <a:lstStyle/>
          <a:p>
            <a:r>
              <a:rPr lang="en-GB" dirty="0"/>
              <a:t>9. </a:t>
            </a:r>
            <a:r>
              <a:rPr lang="en-GB" dirty="0">
                <a:solidFill>
                  <a:srgbClr val="0070C0"/>
                </a:solidFill>
              </a:rPr>
              <a:t>Management and oversight of criminal justice</a:t>
            </a:r>
          </a:p>
        </p:txBody>
      </p:sp>
      <p:pic>
        <p:nvPicPr>
          <p:cNvPr id="4" name="Content Placeholder 3"/>
          <p:cNvPicPr>
            <a:picLocks noGrp="1" noChangeAspect="1"/>
          </p:cNvPicPr>
          <p:nvPr>
            <p:ph idx="1"/>
          </p:nvPr>
        </p:nvPicPr>
        <p:blipFill>
          <a:blip r:embed="rId3"/>
          <a:stretch>
            <a:fillRect/>
          </a:stretch>
        </p:blipFill>
        <p:spPr>
          <a:xfrm>
            <a:off x="386709" y="954156"/>
            <a:ext cx="7349397" cy="5507557"/>
          </a:xfrm>
          <a:prstGeom prst="rect">
            <a:avLst/>
          </a:prstGeom>
        </p:spPr>
      </p:pic>
      <p:pic>
        <p:nvPicPr>
          <p:cNvPr id="5" name="Picture 4"/>
          <p:cNvPicPr>
            <a:picLocks noChangeAspect="1"/>
          </p:cNvPicPr>
          <p:nvPr/>
        </p:nvPicPr>
        <p:blipFill>
          <a:blip r:embed="rId4"/>
          <a:stretch>
            <a:fillRect/>
          </a:stretch>
        </p:blipFill>
        <p:spPr>
          <a:xfrm>
            <a:off x="7999453" y="1918969"/>
            <a:ext cx="3895725" cy="1171575"/>
          </a:xfrm>
          <a:prstGeom prst="rect">
            <a:avLst/>
          </a:prstGeom>
        </p:spPr>
      </p:pic>
      <p:pic>
        <p:nvPicPr>
          <p:cNvPr id="7" name="Picture 6"/>
          <p:cNvPicPr>
            <a:picLocks noChangeAspect="1"/>
          </p:cNvPicPr>
          <p:nvPr/>
        </p:nvPicPr>
        <p:blipFill>
          <a:blip r:embed="rId5"/>
          <a:stretch>
            <a:fillRect/>
          </a:stretch>
        </p:blipFill>
        <p:spPr>
          <a:xfrm>
            <a:off x="7999453" y="4254983"/>
            <a:ext cx="3863197" cy="1085643"/>
          </a:xfrm>
          <a:prstGeom prst="rect">
            <a:avLst/>
          </a:prstGeom>
        </p:spPr>
      </p:pic>
    </p:spTree>
    <p:extLst>
      <p:ext uri="{BB962C8B-B14F-4D97-AF65-F5344CB8AC3E}">
        <p14:creationId xmlns:p14="http://schemas.microsoft.com/office/powerpoint/2010/main" val="60184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1059</Words>
  <Application>Microsoft Office PowerPoint</Application>
  <PresentationFormat>Widescreen</PresentationFormat>
  <Paragraphs>166</Paragraphs>
  <Slides>23</Slides>
  <Notes>21</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GDS Transport</vt:lpstr>
      <vt:lpstr>Arial</vt:lpstr>
      <vt:lpstr>Calibri</vt:lpstr>
      <vt:lpstr>Times New Roman</vt:lpstr>
      <vt:lpstr>Tw Cen MT</vt:lpstr>
      <vt:lpstr>Tw Cen MT Condensed</vt:lpstr>
      <vt:lpstr>Wingdings 3</vt:lpstr>
      <vt:lpstr>Integral</vt:lpstr>
      <vt:lpstr>THE CRIMINAL JUSTICE SYSTEM IN ENGLAND AND WALES</vt:lpstr>
      <vt:lpstr>Learning objectives</vt:lpstr>
      <vt:lpstr>PowerPoint Presentation</vt:lpstr>
      <vt:lpstr>PowerPoint Presentation</vt:lpstr>
      <vt:lpstr>1. Government: Home Office</vt:lpstr>
      <vt:lpstr>Who is the current attorney general?</vt:lpstr>
      <vt:lpstr>2. Police</vt:lpstr>
      <vt:lpstr>PowerPoint Presentation</vt:lpstr>
      <vt:lpstr>TASK: NCA Roles  What do these roles encompass?</vt:lpstr>
      <vt:lpstr>PowerPoint Presentation</vt:lpstr>
      <vt:lpstr>3. Crown Prosecution Service</vt:lpstr>
      <vt:lpstr>PowerPoint Presentation</vt:lpstr>
      <vt:lpstr>The classification of criminal offences</vt:lpstr>
      <vt:lpstr>PowerPoint Presentation</vt:lpstr>
      <vt:lpstr>PowerPoint Presentation</vt:lpstr>
      <vt:lpstr>Lay magistrates</vt:lpstr>
      <vt:lpstr>Research task: Juries</vt:lpstr>
      <vt:lpstr>Lay magistrates and Juries</vt:lpstr>
      <vt:lpstr>5. Probation service</vt:lpstr>
      <vt:lpstr>PowerPoint Presentation</vt:lpstr>
      <vt:lpstr>6. The prison service</vt:lpstr>
      <vt:lpstr>7. Other agencies of the CJS</vt:lpstr>
      <vt:lpstr>9. Management and oversight of criminal justice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dc:title>
  <dc:creator>Laura Knight</dc:creator>
  <cp:lastModifiedBy>Laura Knight</cp:lastModifiedBy>
  <cp:revision>147</cp:revision>
  <cp:lastPrinted>2018-09-11T11:48:53Z</cp:lastPrinted>
  <dcterms:created xsi:type="dcterms:W3CDTF">2018-09-10T13:25:32Z</dcterms:created>
  <dcterms:modified xsi:type="dcterms:W3CDTF">2022-10-30T20:05:00Z</dcterms:modified>
</cp:coreProperties>
</file>