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Montserrat" charset="1" panose="00000500000000000000"/>
      <p:regular r:id="rId17"/>
    </p:embeddedFont>
    <p:embeddedFont>
      <p:font typeface="Montserrat Bold" charset="1" panose="00000800000000000000"/>
      <p:regular r:id="rId18"/>
    </p:embeddedFont>
    <p:embeddedFont>
      <p:font typeface="Montserrat Italics" charset="1" panose="00000500000000000000"/>
      <p:regular r:id="rId19"/>
    </p:embeddedFont>
    <p:embeddedFont>
      <p:font typeface="Asap Condensed Bold" charset="1" panose="020F0806030202060203"/>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 Id="rId3" Target="../media/image3.jpeg" Type="http://schemas.openxmlformats.org/officeDocument/2006/relationships/image"/><Relationship Id="rId4" Target="../media/image4.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6.svg" Type="http://schemas.openxmlformats.org/officeDocument/2006/relationships/image"/><Relationship Id="rId2" Target="../media/image8.jpeg" Type="http://schemas.openxmlformats.org/officeDocument/2006/relationships/image"/><Relationship Id="rId3" Target="../media/image9.png" Type="http://schemas.openxmlformats.org/officeDocument/2006/relationships/image"/><Relationship Id="rId4" Target="../media/image10.svg" Type="http://schemas.openxmlformats.org/officeDocument/2006/relationships/image"/><Relationship Id="rId5" Target="../media/image11.png" Type="http://schemas.openxmlformats.org/officeDocument/2006/relationships/image"/><Relationship Id="rId6" Target="../media/image12.svg" Type="http://schemas.openxmlformats.org/officeDocument/2006/relationships/image"/><Relationship Id="rId7" Target="../media/image13.png" Type="http://schemas.openxmlformats.org/officeDocument/2006/relationships/image"/><Relationship Id="rId8" Target="../media/image14.svg" Type="http://schemas.openxmlformats.org/officeDocument/2006/relationships/image"/><Relationship Id="rId9" Target="../media/image15.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7.png" Type="http://schemas.openxmlformats.org/officeDocument/2006/relationships/image"/><Relationship Id="rId11" Target="../media/image28.svg" Type="http://schemas.openxmlformats.org/officeDocument/2006/relationships/image"/><Relationship Id="rId12" Target="../media/image29.png" Type="http://schemas.openxmlformats.org/officeDocument/2006/relationships/image"/><Relationship Id="rId13" Target="../media/image30.svg" Type="http://schemas.openxmlformats.org/officeDocument/2006/relationships/image"/><Relationship Id="rId14" Target="../media/image31.png" Type="http://schemas.openxmlformats.org/officeDocument/2006/relationships/image"/><Relationship Id="rId15" Target="../media/image32.svg" Type="http://schemas.openxmlformats.org/officeDocument/2006/relationships/image"/><Relationship Id="rId2" Target="../media/image19.png" Type="http://schemas.openxmlformats.org/officeDocument/2006/relationships/image"/><Relationship Id="rId3" Target="../media/image20.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25.png" Type="http://schemas.openxmlformats.org/officeDocument/2006/relationships/image"/><Relationship Id="rId9" Target="../media/image26.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33.png" Type="http://schemas.openxmlformats.org/officeDocument/2006/relationships/image"/><Relationship Id="rId6" Target="../media/image34.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jpeg" Type="http://schemas.openxmlformats.org/officeDocument/2006/relationships/image"/><Relationship Id="rId3" Target="../media/image27.png" Type="http://schemas.openxmlformats.org/officeDocument/2006/relationships/image"/><Relationship Id="rId4" Target="../media/image28.svg" Type="http://schemas.openxmlformats.org/officeDocument/2006/relationships/image"/><Relationship Id="rId5" Target="../media/image36.png" Type="http://schemas.openxmlformats.org/officeDocument/2006/relationships/image"/><Relationship Id="rId6" Target="../media/image37.svg" Type="http://schemas.openxmlformats.org/officeDocument/2006/relationships/image"/><Relationship Id="rId7" Target="../media/image38.png" Type="http://schemas.openxmlformats.org/officeDocument/2006/relationships/image"/><Relationship Id="rId8" Target="../media/image39.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6.png" Type="http://schemas.openxmlformats.org/officeDocument/2006/relationships/image"/><Relationship Id="rId3" Target="../media/image37.svg" Type="http://schemas.openxmlformats.org/officeDocument/2006/relationships/image"/><Relationship Id="rId4" Target="../media/image40.png" Type="http://schemas.openxmlformats.org/officeDocument/2006/relationships/image"/><Relationship Id="rId5" Target="../media/image41.png" Type="http://schemas.openxmlformats.org/officeDocument/2006/relationships/image"/><Relationship Id="rId6" Target="../media/image42.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3.png" Type="http://schemas.openxmlformats.org/officeDocument/2006/relationships/image"/><Relationship Id="rId3" Target="../media/image44.svg" Type="http://schemas.openxmlformats.org/officeDocument/2006/relationships/image"/><Relationship Id="rId4" Target="https://academiwales.gov.wales/repository/resource/a3ea75b8-48af-4dd7-b70b-f3ef9bad08e7/overview"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694530" y="-4922256"/>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8101367" y="-6386300"/>
            <a:ext cx="12536072" cy="12536072"/>
            <a:chOff x="0" y="0"/>
            <a:chExt cx="812800" cy="812800"/>
          </a:xfrm>
        </p:grpSpPr>
        <p:sp>
          <p:nvSpPr>
            <p:cNvPr name="Freeform 6" id="6"/>
            <p:cNvSpPr/>
            <p:nvPr/>
          </p:nvSpPr>
          <p:spPr>
            <a:xfrm flipH="false" flipV="false" rot="0">
              <a:off x="17395" y="17395"/>
              <a:ext cx="778010" cy="778010"/>
            </a:xfrm>
            <a:custGeom>
              <a:avLst/>
              <a:gdLst/>
              <a:ahLst/>
              <a:cxnLst/>
              <a:rect r="r" b="b" t="t" l="l"/>
              <a:pathLst>
                <a:path h="778010" w="778010">
                  <a:moveTo>
                    <a:pt x="418700" y="12300"/>
                  </a:moveTo>
                  <a:lnTo>
                    <a:pt x="765710" y="359310"/>
                  </a:lnTo>
                  <a:cubicBezTo>
                    <a:pt x="773586" y="367186"/>
                    <a:pt x="778010" y="377867"/>
                    <a:pt x="778010" y="389005"/>
                  </a:cubicBezTo>
                  <a:cubicBezTo>
                    <a:pt x="778010" y="400143"/>
                    <a:pt x="773586" y="410824"/>
                    <a:pt x="765710" y="418700"/>
                  </a:cubicBezTo>
                  <a:lnTo>
                    <a:pt x="418700" y="765710"/>
                  </a:lnTo>
                  <a:cubicBezTo>
                    <a:pt x="410824" y="773586"/>
                    <a:pt x="400143" y="778010"/>
                    <a:pt x="389005" y="778010"/>
                  </a:cubicBezTo>
                  <a:cubicBezTo>
                    <a:pt x="377867" y="778010"/>
                    <a:pt x="367186" y="773586"/>
                    <a:pt x="359310" y="765710"/>
                  </a:cubicBezTo>
                  <a:lnTo>
                    <a:pt x="12300" y="418700"/>
                  </a:lnTo>
                  <a:cubicBezTo>
                    <a:pt x="4424" y="410824"/>
                    <a:pt x="0" y="400143"/>
                    <a:pt x="0" y="389005"/>
                  </a:cubicBezTo>
                  <a:cubicBezTo>
                    <a:pt x="0" y="377867"/>
                    <a:pt x="4424" y="367186"/>
                    <a:pt x="12300" y="359310"/>
                  </a:cubicBezTo>
                  <a:lnTo>
                    <a:pt x="359310" y="12300"/>
                  </a:lnTo>
                  <a:cubicBezTo>
                    <a:pt x="367186" y="4424"/>
                    <a:pt x="377867" y="0"/>
                    <a:pt x="389005" y="0"/>
                  </a:cubicBezTo>
                  <a:cubicBezTo>
                    <a:pt x="400143" y="0"/>
                    <a:pt x="410824" y="4424"/>
                    <a:pt x="418700" y="12300"/>
                  </a:cubicBezTo>
                  <a:close/>
                </a:path>
              </a:pathLst>
            </a:custGeom>
            <a:solidFill>
              <a:srgbClr val="2B936E"/>
            </a:soli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8693315" y="2357719"/>
            <a:ext cx="15349745" cy="15349745"/>
            <a:chOff x="0" y="0"/>
            <a:chExt cx="812800" cy="812800"/>
          </a:xfrm>
        </p:grpSpPr>
        <p:sp>
          <p:nvSpPr>
            <p:cNvPr name="Freeform 9" id="9"/>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10" id="1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1" id="11"/>
          <p:cNvGrpSpPr/>
          <p:nvPr/>
        </p:nvGrpSpPr>
        <p:grpSpPr>
          <a:xfrm rot="0">
            <a:off x="3396880" y="6083936"/>
            <a:ext cx="12536072" cy="12536072"/>
            <a:chOff x="0" y="0"/>
            <a:chExt cx="812800" cy="812800"/>
          </a:xfrm>
        </p:grpSpPr>
        <p:sp>
          <p:nvSpPr>
            <p:cNvPr name="Freeform 12" id="12"/>
            <p:cNvSpPr/>
            <p:nvPr/>
          </p:nvSpPr>
          <p:spPr>
            <a:xfrm flipH="false" flipV="false" rot="0">
              <a:off x="17395" y="17395"/>
              <a:ext cx="778010" cy="778010"/>
            </a:xfrm>
            <a:custGeom>
              <a:avLst/>
              <a:gdLst/>
              <a:ahLst/>
              <a:cxnLst/>
              <a:rect r="r" b="b" t="t" l="l"/>
              <a:pathLst>
                <a:path h="778010" w="778010">
                  <a:moveTo>
                    <a:pt x="418700" y="12300"/>
                  </a:moveTo>
                  <a:lnTo>
                    <a:pt x="765710" y="359310"/>
                  </a:lnTo>
                  <a:cubicBezTo>
                    <a:pt x="773586" y="367186"/>
                    <a:pt x="778010" y="377867"/>
                    <a:pt x="778010" y="389005"/>
                  </a:cubicBezTo>
                  <a:cubicBezTo>
                    <a:pt x="778010" y="400143"/>
                    <a:pt x="773586" y="410824"/>
                    <a:pt x="765710" y="418700"/>
                  </a:cubicBezTo>
                  <a:lnTo>
                    <a:pt x="418700" y="765710"/>
                  </a:lnTo>
                  <a:cubicBezTo>
                    <a:pt x="410824" y="773586"/>
                    <a:pt x="400143" y="778010"/>
                    <a:pt x="389005" y="778010"/>
                  </a:cubicBezTo>
                  <a:cubicBezTo>
                    <a:pt x="377867" y="778010"/>
                    <a:pt x="367186" y="773586"/>
                    <a:pt x="359310" y="765710"/>
                  </a:cubicBezTo>
                  <a:lnTo>
                    <a:pt x="12300" y="418700"/>
                  </a:lnTo>
                  <a:cubicBezTo>
                    <a:pt x="4424" y="410824"/>
                    <a:pt x="0" y="400143"/>
                    <a:pt x="0" y="389005"/>
                  </a:cubicBezTo>
                  <a:cubicBezTo>
                    <a:pt x="0" y="377867"/>
                    <a:pt x="4424" y="367186"/>
                    <a:pt x="12300" y="359310"/>
                  </a:cubicBezTo>
                  <a:lnTo>
                    <a:pt x="359310" y="12300"/>
                  </a:lnTo>
                  <a:cubicBezTo>
                    <a:pt x="367186" y="4424"/>
                    <a:pt x="377867" y="0"/>
                    <a:pt x="389005" y="0"/>
                  </a:cubicBezTo>
                  <a:cubicBezTo>
                    <a:pt x="400143" y="0"/>
                    <a:pt x="410824" y="4424"/>
                    <a:pt x="418700" y="12300"/>
                  </a:cubicBezTo>
                  <a:close/>
                </a:path>
              </a:pathLst>
            </a:custGeom>
            <a:solidFill>
              <a:srgbClr val="2B936E"/>
            </a:solidFill>
          </p:spPr>
        </p:sp>
        <p:sp>
          <p:nvSpPr>
            <p:cNvPr name="TextBox 13" id="13"/>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3128904" y="6205405"/>
            <a:ext cx="8001939" cy="8001939"/>
            <a:chOff x="0" y="0"/>
            <a:chExt cx="812800" cy="812800"/>
          </a:xfrm>
        </p:grpSpPr>
        <p:sp>
          <p:nvSpPr>
            <p:cNvPr name="Freeform 15" id="15"/>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6" id="16"/>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13571979" y="6729105"/>
            <a:ext cx="7115790" cy="7115790"/>
            <a:chOff x="0" y="0"/>
            <a:chExt cx="812800" cy="812800"/>
          </a:xfrm>
        </p:grpSpPr>
        <p:sp>
          <p:nvSpPr>
            <p:cNvPr name="Freeform 18" id="18"/>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19" id="1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0" id="20"/>
          <p:cNvGrpSpPr/>
          <p:nvPr/>
        </p:nvGrpSpPr>
        <p:grpSpPr>
          <a:xfrm rot="0">
            <a:off x="14330245" y="7406745"/>
            <a:ext cx="5599259" cy="5599259"/>
            <a:chOff x="0" y="0"/>
            <a:chExt cx="812800" cy="812800"/>
          </a:xfrm>
        </p:grpSpPr>
        <p:sp>
          <p:nvSpPr>
            <p:cNvPr name="Freeform 21" id="21"/>
            <p:cNvSpPr/>
            <p:nvPr/>
          </p:nvSpPr>
          <p:spPr>
            <a:xfrm flipH="false" flipV="false" rot="0">
              <a:off x="38945" y="38945"/>
              <a:ext cx="734910" cy="734910"/>
            </a:xfrm>
            <a:custGeom>
              <a:avLst/>
              <a:gdLst/>
              <a:ahLst/>
              <a:cxnLst/>
              <a:rect r="r" b="b" t="t" l="l"/>
              <a:pathLst>
                <a:path h="734910" w="734910">
                  <a:moveTo>
                    <a:pt x="433938" y="27538"/>
                  </a:moveTo>
                  <a:lnTo>
                    <a:pt x="707372" y="300972"/>
                  </a:lnTo>
                  <a:cubicBezTo>
                    <a:pt x="725004" y="318604"/>
                    <a:pt x="734910" y="342519"/>
                    <a:pt x="734910" y="367455"/>
                  </a:cubicBezTo>
                  <a:cubicBezTo>
                    <a:pt x="734910" y="392391"/>
                    <a:pt x="725004" y="416306"/>
                    <a:pt x="707372" y="433938"/>
                  </a:cubicBezTo>
                  <a:lnTo>
                    <a:pt x="433938" y="707372"/>
                  </a:lnTo>
                  <a:cubicBezTo>
                    <a:pt x="416306" y="725004"/>
                    <a:pt x="392391" y="734910"/>
                    <a:pt x="367455" y="734910"/>
                  </a:cubicBezTo>
                  <a:cubicBezTo>
                    <a:pt x="342519" y="734910"/>
                    <a:pt x="318604" y="725004"/>
                    <a:pt x="300972" y="707372"/>
                  </a:cubicBezTo>
                  <a:lnTo>
                    <a:pt x="27538" y="433938"/>
                  </a:lnTo>
                  <a:cubicBezTo>
                    <a:pt x="9906" y="416306"/>
                    <a:pt x="0" y="392391"/>
                    <a:pt x="0" y="367455"/>
                  </a:cubicBezTo>
                  <a:cubicBezTo>
                    <a:pt x="0" y="342519"/>
                    <a:pt x="9906" y="318604"/>
                    <a:pt x="27538" y="300972"/>
                  </a:cubicBezTo>
                  <a:lnTo>
                    <a:pt x="300972" y="27538"/>
                  </a:lnTo>
                  <a:cubicBezTo>
                    <a:pt x="318604" y="9906"/>
                    <a:pt x="342519" y="0"/>
                    <a:pt x="367455" y="0"/>
                  </a:cubicBezTo>
                  <a:cubicBezTo>
                    <a:pt x="392391" y="0"/>
                    <a:pt x="416306" y="9906"/>
                    <a:pt x="433938" y="27538"/>
                  </a:cubicBezTo>
                  <a:close/>
                </a:path>
              </a:pathLst>
            </a:custGeom>
            <a:solidFill>
              <a:srgbClr val="2B936E"/>
            </a:solidFill>
          </p:spPr>
        </p:sp>
        <p:sp>
          <p:nvSpPr>
            <p:cNvPr name="TextBox 22" id="22"/>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3" id="23"/>
          <p:cNvGrpSpPr/>
          <p:nvPr/>
        </p:nvGrpSpPr>
        <p:grpSpPr>
          <a:xfrm rot="0">
            <a:off x="10019279" y="-5407025"/>
            <a:ext cx="8001939" cy="8001939"/>
            <a:chOff x="0" y="0"/>
            <a:chExt cx="812800" cy="812800"/>
          </a:xfrm>
        </p:grpSpPr>
        <p:sp>
          <p:nvSpPr>
            <p:cNvPr name="Freeform 24" id="24"/>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5" id="25"/>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6" id="26"/>
          <p:cNvGrpSpPr/>
          <p:nvPr/>
        </p:nvGrpSpPr>
        <p:grpSpPr>
          <a:xfrm rot="0">
            <a:off x="14131915" y="-1098195"/>
            <a:ext cx="8001939" cy="8001939"/>
            <a:chOff x="0" y="0"/>
            <a:chExt cx="812800" cy="812800"/>
          </a:xfrm>
        </p:grpSpPr>
        <p:sp>
          <p:nvSpPr>
            <p:cNvPr name="Freeform 27" id="27"/>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8" id="28"/>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9" id="29"/>
          <p:cNvGrpSpPr/>
          <p:nvPr/>
        </p:nvGrpSpPr>
        <p:grpSpPr>
          <a:xfrm rot="0">
            <a:off x="8101367" y="6205405"/>
            <a:ext cx="5785021" cy="5785021"/>
            <a:chOff x="0" y="0"/>
            <a:chExt cx="812800" cy="812800"/>
          </a:xfrm>
        </p:grpSpPr>
        <p:sp>
          <p:nvSpPr>
            <p:cNvPr name="Freeform 30" id="30"/>
            <p:cNvSpPr/>
            <p:nvPr/>
          </p:nvSpPr>
          <p:spPr>
            <a:xfrm flipH="false" flipV="false" rot="0">
              <a:off x="27962" y="27962"/>
              <a:ext cx="756875" cy="756875"/>
            </a:xfrm>
            <a:custGeom>
              <a:avLst/>
              <a:gdLst/>
              <a:ahLst/>
              <a:cxnLst/>
              <a:rect r="r" b="b" t="t" l="l"/>
              <a:pathLst>
                <a:path h="756875" w="756875">
                  <a:moveTo>
                    <a:pt x="440894" y="34494"/>
                  </a:moveTo>
                  <a:lnTo>
                    <a:pt x="722382" y="315982"/>
                  </a:lnTo>
                  <a:cubicBezTo>
                    <a:pt x="756876" y="350476"/>
                    <a:pt x="756876" y="406400"/>
                    <a:pt x="722382" y="440894"/>
                  </a:cubicBezTo>
                  <a:lnTo>
                    <a:pt x="440894" y="722382"/>
                  </a:lnTo>
                  <a:cubicBezTo>
                    <a:pt x="406400" y="756876"/>
                    <a:pt x="350476" y="756876"/>
                    <a:pt x="315982" y="722382"/>
                  </a:cubicBezTo>
                  <a:lnTo>
                    <a:pt x="34494" y="440894"/>
                  </a:lnTo>
                  <a:cubicBezTo>
                    <a:pt x="0" y="406400"/>
                    <a:pt x="0" y="350476"/>
                    <a:pt x="34494" y="315982"/>
                  </a:cubicBezTo>
                  <a:lnTo>
                    <a:pt x="315982" y="34494"/>
                  </a:lnTo>
                  <a:cubicBezTo>
                    <a:pt x="350476" y="0"/>
                    <a:pt x="406400" y="0"/>
                    <a:pt x="440894" y="34494"/>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1" id="31"/>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32" id="32"/>
          <p:cNvGrpSpPr/>
          <p:nvPr/>
        </p:nvGrpSpPr>
        <p:grpSpPr>
          <a:xfrm rot="0">
            <a:off x="11127739" y="3099677"/>
            <a:ext cx="5785021" cy="5785021"/>
            <a:chOff x="0" y="0"/>
            <a:chExt cx="812800" cy="812800"/>
          </a:xfrm>
        </p:grpSpPr>
        <p:sp>
          <p:nvSpPr>
            <p:cNvPr name="Freeform 33" id="33"/>
            <p:cNvSpPr/>
            <p:nvPr/>
          </p:nvSpPr>
          <p:spPr>
            <a:xfrm flipH="false" flipV="false" rot="0">
              <a:off x="27962" y="27962"/>
              <a:ext cx="756875" cy="756875"/>
            </a:xfrm>
            <a:custGeom>
              <a:avLst/>
              <a:gdLst/>
              <a:ahLst/>
              <a:cxnLst/>
              <a:rect r="r" b="b" t="t" l="l"/>
              <a:pathLst>
                <a:path h="756875" w="756875">
                  <a:moveTo>
                    <a:pt x="440894" y="34494"/>
                  </a:moveTo>
                  <a:lnTo>
                    <a:pt x="722382" y="315982"/>
                  </a:lnTo>
                  <a:cubicBezTo>
                    <a:pt x="756876" y="350476"/>
                    <a:pt x="756876" y="406400"/>
                    <a:pt x="722382" y="440894"/>
                  </a:cubicBezTo>
                  <a:lnTo>
                    <a:pt x="440894" y="722382"/>
                  </a:lnTo>
                  <a:cubicBezTo>
                    <a:pt x="406400" y="756876"/>
                    <a:pt x="350476" y="756876"/>
                    <a:pt x="315982" y="722382"/>
                  </a:cubicBezTo>
                  <a:lnTo>
                    <a:pt x="34494" y="440894"/>
                  </a:lnTo>
                  <a:cubicBezTo>
                    <a:pt x="0" y="406400"/>
                    <a:pt x="0" y="350476"/>
                    <a:pt x="34494" y="315982"/>
                  </a:cubicBezTo>
                  <a:lnTo>
                    <a:pt x="315982" y="34494"/>
                  </a:lnTo>
                  <a:cubicBezTo>
                    <a:pt x="350476" y="0"/>
                    <a:pt x="406400" y="0"/>
                    <a:pt x="440894" y="34494"/>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4" id="3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35" id="35"/>
          <p:cNvGrpSpPr/>
          <p:nvPr/>
        </p:nvGrpSpPr>
        <p:grpSpPr>
          <a:xfrm rot="0">
            <a:off x="8451176" y="6555215"/>
            <a:ext cx="5085401" cy="5085401"/>
            <a:chOff x="0" y="0"/>
            <a:chExt cx="812800" cy="812800"/>
          </a:xfrm>
        </p:grpSpPr>
        <p:sp>
          <p:nvSpPr>
            <p:cNvPr name="Freeform 36" id="36"/>
            <p:cNvSpPr/>
            <p:nvPr/>
          </p:nvSpPr>
          <p:spPr>
            <a:xfrm flipH="false" flipV="false" rot="0">
              <a:off x="31809" y="31809"/>
              <a:ext cx="749181" cy="749181"/>
            </a:xfrm>
            <a:custGeom>
              <a:avLst/>
              <a:gdLst/>
              <a:ahLst/>
              <a:cxnLst/>
              <a:rect r="r" b="b" t="t" l="l"/>
              <a:pathLst>
                <a:path h="749181" w="749181">
                  <a:moveTo>
                    <a:pt x="445639" y="39239"/>
                  </a:moveTo>
                  <a:lnTo>
                    <a:pt x="709943" y="303543"/>
                  </a:lnTo>
                  <a:cubicBezTo>
                    <a:pt x="749182" y="342782"/>
                    <a:pt x="749182" y="406400"/>
                    <a:pt x="709943" y="445639"/>
                  </a:cubicBezTo>
                  <a:lnTo>
                    <a:pt x="445639" y="709943"/>
                  </a:lnTo>
                  <a:cubicBezTo>
                    <a:pt x="406400" y="749182"/>
                    <a:pt x="342782" y="749182"/>
                    <a:pt x="303543" y="709943"/>
                  </a:cubicBezTo>
                  <a:lnTo>
                    <a:pt x="39239" y="445639"/>
                  </a:lnTo>
                  <a:cubicBezTo>
                    <a:pt x="0" y="406400"/>
                    <a:pt x="0" y="342782"/>
                    <a:pt x="39239" y="303543"/>
                  </a:cubicBezTo>
                  <a:lnTo>
                    <a:pt x="303543" y="39239"/>
                  </a:lnTo>
                  <a:cubicBezTo>
                    <a:pt x="342782" y="0"/>
                    <a:pt x="406400" y="0"/>
                    <a:pt x="445639" y="39239"/>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37" id="3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38" id="38"/>
          <p:cNvGrpSpPr/>
          <p:nvPr/>
        </p:nvGrpSpPr>
        <p:grpSpPr>
          <a:xfrm rot="0">
            <a:off x="11477548" y="3449487"/>
            <a:ext cx="5085401" cy="5085401"/>
            <a:chOff x="0" y="0"/>
            <a:chExt cx="812800" cy="812800"/>
          </a:xfrm>
        </p:grpSpPr>
        <p:sp>
          <p:nvSpPr>
            <p:cNvPr name="Freeform 39" id="39"/>
            <p:cNvSpPr/>
            <p:nvPr/>
          </p:nvSpPr>
          <p:spPr>
            <a:xfrm flipH="false" flipV="false" rot="0">
              <a:off x="31809" y="31809"/>
              <a:ext cx="749181" cy="749181"/>
            </a:xfrm>
            <a:custGeom>
              <a:avLst/>
              <a:gdLst/>
              <a:ahLst/>
              <a:cxnLst/>
              <a:rect r="r" b="b" t="t" l="l"/>
              <a:pathLst>
                <a:path h="749181" w="749181">
                  <a:moveTo>
                    <a:pt x="445639" y="39239"/>
                  </a:moveTo>
                  <a:lnTo>
                    <a:pt x="709943" y="303543"/>
                  </a:lnTo>
                  <a:cubicBezTo>
                    <a:pt x="749182" y="342782"/>
                    <a:pt x="749182" y="406400"/>
                    <a:pt x="709943" y="445639"/>
                  </a:cubicBezTo>
                  <a:lnTo>
                    <a:pt x="445639" y="709943"/>
                  </a:lnTo>
                  <a:cubicBezTo>
                    <a:pt x="406400" y="749182"/>
                    <a:pt x="342782" y="749182"/>
                    <a:pt x="303543" y="709943"/>
                  </a:cubicBezTo>
                  <a:lnTo>
                    <a:pt x="39239" y="445639"/>
                  </a:lnTo>
                  <a:cubicBezTo>
                    <a:pt x="0" y="406400"/>
                    <a:pt x="0" y="342782"/>
                    <a:pt x="39239" y="303543"/>
                  </a:cubicBezTo>
                  <a:lnTo>
                    <a:pt x="303543" y="39239"/>
                  </a:lnTo>
                  <a:cubicBezTo>
                    <a:pt x="342782" y="0"/>
                    <a:pt x="406400" y="0"/>
                    <a:pt x="445639" y="39239"/>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40" id="4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41" id="41"/>
          <p:cNvGrpSpPr/>
          <p:nvPr/>
        </p:nvGrpSpPr>
        <p:grpSpPr>
          <a:xfrm rot="0">
            <a:off x="14730105" y="-655121"/>
            <a:ext cx="7115790" cy="7115790"/>
            <a:chOff x="0" y="0"/>
            <a:chExt cx="812800" cy="812800"/>
          </a:xfrm>
        </p:grpSpPr>
        <p:sp>
          <p:nvSpPr>
            <p:cNvPr name="Freeform 42" id="42"/>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43" id="43"/>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44" id="44"/>
          <p:cNvGrpSpPr/>
          <p:nvPr/>
        </p:nvGrpSpPr>
        <p:grpSpPr>
          <a:xfrm rot="0">
            <a:off x="10462354" y="-4977806"/>
            <a:ext cx="7115790" cy="7115790"/>
            <a:chOff x="0" y="0"/>
            <a:chExt cx="812800" cy="812800"/>
          </a:xfrm>
        </p:grpSpPr>
        <p:sp>
          <p:nvSpPr>
            <p:cNvPr name="Freeform 45" id="45"/>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46" id="46"/>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47" id="47"/>
          <p:cNvGrpSpPr/>
          <p:nvPr/>
        </p:nvGrpSpPr>
        <p:grpSpPr>
          <a:xfrm rot="0">
            <a:off x="11220620" y="-4105130"/>
            <a:ext cx="5599259" cy="5599259"/>
            <a:chOff x="0" y="0"/>
            <a:chExt cx="812800" cy="812800"/>
          </a:xfrm>
        </p:grpSpPr>
        <p:sp>
          <p:nvSpPr>
            <p:cNvPr name="Freeform 48" id="48"/>
            <p:cNvSpPr/>
            <p:nvPr/>
          </p:nvSpPr>
          <p:spPr>
            <a:xfrm flipH="false" flipV="false" rot="0">
              <a:off x="38945" y="38945"/>
              <a:ext cx="734910" cy="734910"/>
            </a:xfrm>
            <a:custGeom>
              <a:avLst/>
              <a:gdLst/>
              <a:ahLst/>
              <a:cxnLst/>
              <a:rect r="r" b="b" t="t" l="l"/>
              <a:pathLst>
                <a:path h="734910" w="734910">
                  <a:moveTo>
                    <a:pt x="433938" y="27538"/>
                  </a:moveTo>
                  <a:lnTo>
                    <a:pt x="707372" y="300972"/>
                  </a:lnTo>
                  <a:cubicBezTo>
                    <a:pt x="725004" y="318604"/>
                    <a:pt x="734910" y="342519"/>
                    <a:pt x="734910" y="367455"/>
                  </a:cubicBezTo>
                  <a:cubicBezTo>
                    <a:pt x="734910" y="392391"/>
                    <a:pt x="725004" y="416306"/>
                    <a:pt x="707372" y="433938"/>
                  </a:cubicBezTo>
                  <a:lnTo>
                    <a:pt x="433938" y="707372"/>
                  </a:lnTo>
                  <a:cubicBezTo>
                    <a:pt x="416306" y="725004"/>
                    <a:pt x="392391" y="734910"/>
                    <a:pt x="367455" y="734910"/>
                  </a:cubicBezTo>
                  <a:cubicBezTo>
                    <a:pt x="342519" y="734910"/>
                    <a:pt x="318604" y="725004"/>
                    <a:pt x="300972" y="707372"/>
                  </a:cubicBezTo>
                  <a:lnTo>
                    <a:pt x="27538" y="433938"/>
                  </a:lnTo>
                  <a:cubicBezTo>
                    <a:pt x="9906" y="416306"/>
                    <a:pt x="0" y="392391"/>
                    <a:pt x="0" y="367455"/>
                  </a:cubicBezTo>
                  <a:cubicBezTo>
                    <a:pt x="0" y="342519"/>
                    <a:pt x="9906" y="318604"/>
                    <a:pt x="27538" y="300972"/>
                  </a:cubicBezTo>
                  <a:lnTo>
                    <a:pt x="300972" y="27538"/>
                  </a:lnTo>
                  <a:cubicBezTo>
                    <a:pt x="318604" y="9906"/>
                    <a:pt x="342519" y="0"/>
                    <a:pt x="367455" y="0"/>
                  </a:cubicBezTo>
                  <a:cubicBezTo>
                    <a:pt x="392391" y="0"/>
                    <a:pt x="416306" y="9906"/>
                    <a:pt x="433938" y="27538"/>
                  </a:cubicBezTo>
                  <a:close/>
                </a:path>
              </a:pathLst>
            </a:custGeom>
            <a:solidFill>
              <a:srgbClr val="2B936E"/>
            </a:solidFill>
          </p:spPr>
        </p:sp>
        <p:sp>
          <p:nvSpPr>
            <p:cNvPr name="TextBox 49" id="4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0" id="50"/>
          <p:cNvGrpSpPr/>
          <p:nvPr/>
        </p:nvGrpSpPr>
        <p:grpSpPr>
          <a:xfrm rot="0">
            <a:off x="10353918" y="1096229"/>
            <a:ext cx="3532469" cy="3532469"/>
            <a:chOff x="0" y="0"/>
            <a:chExt cx="812800" cy="812800"/>
          </a:xfrm>
        </p:grpSpPr>
        <p:sp>
          <p:nvSpPr>
            <p:cNvPr name="Freeform 51" id="51"/>
            <p:cNvSpPr/>
            <p:nvPr/>
          </p:nvSpPr>
          <p:spPr>
            <a:xfrm flipH="false" flipV="false" rot="0">
              <a:off x="32610" y="32610"/>
              <a:ext cx="747579" cy="747579"/>
            </a:xfrm>
            <a:custGeom>
              <a:avLst/>
              <a:gdLst/>
              <a:ahLst/>
              <a:cxnLst/>
              <a:rect r="r" b="b" t="t" l="l"/>
              <a:pathLst>
                <a:path h="747579" w="747579">
                  <a:moveTo>
                    <a:pt x="446627" y="40227"/>
                  </a:moveTo>
                  <a:lnTo>
                    <a:pt x="707353" y="300953"/>
                  </a:lnTo>
                  <a:cubicBezTo>
                    <a:pt x="747580" y="341180"/>
                    <a:pt x="747580" y="406400"/>
                    <a:pt x="707353" y="446627"/>
                  </a:cubicBezTo>
                  <a:lnTo>
                    <a:pt x="446627" y="707353"/>
                  </a:lnTo>
                  <a:cubicBezTo>
                    <a:pt x="406400" y="747580"/>
                    <a:pt x="341180" y="747580"/>
                    <a:pt x="300953" y="707353"/>
                  </a:cubicBezTo>
                  <a:lnTo>
                    <a:pt x="40227" y="446627"/>
                  </a:lnTo>
                  <a:cubicBezTo>
                    <a:pt x="0" y="406400"/>
                    <a:pt x="0" y="341180"/>
                    <a:pt x="40227" y="300953"/>
                  </a:cubicBezTo>
                  <a:lnTo>
                    <a:pt x="300953" y="40227"/>
                  </a:lnTo>
                  <a:cubicBezTo>
                    <a:pt x="341180" y="0"/>
                    <a:pt x="406400" y="0"/>
                    <a:pt x="446627" y="40227"/>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52" id="52"/>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Freeform 53" id="53"/>
          <p:cNvSpPr/>
          <p:nvPr/>
        </p:nvSpPr>
        <p:spPr>
          <a:xfrm flipH="false" flipV="false" rot="0">
            <a:off x="11089639" y="1625612"/>
            <a:ext cx="1970796" cy="2187584"/>
          </a:xfrm>
          <a:custGeom>
            <a:avLst/>
            <a:gdLst/>
            <a:ahLst/>
            <a:cxnLst/>
            <a:rect r="r" b="b" t="t" l="l"/>
            <a:pathLst>
              <a:path h="2187584" w="1970796">
                <a:moveTo>
                  <a:pt x="0" y="0"/>
                </a:moveTo>
                <a:lnTo>
                  <a:pt x="1970796" y="0"/>
                </a:lnTo>
                <a:lnTo>
                  <a:pt x="1970796" y="2187584"/>
                </a:lnTo>
                <a:lnTo>
                  <a:pt x="0" y="2187584"/>
                </a:lnTo>
                <a:lnTo>
                  <a:pt x="0" y="0"/>
                </a:lnTo>
                <a:close/>
              </a:path>
            </a:pathLst>
          </a:custGeom>
          <a:blipFill>
            <a:blip r:embed="rId2"/>
            <a:stretch>
              <a:fillRect l="0" t="0" r="0" b="0"/>
            </a:stretch>
          </a:blipFill>
        </p:spPr>
      </p:sp>
      <p:sp>
        <p:nvSpPr>
          <p:cNvPr name="TextBox 54" id="54"/>
          <p:cNvSpPr txBox="true"/>
          <p:nvPr/>
        </p:nvSpPr>
        <p:spPr>
          <a:xfrm rot="0">
            <a:off x="488916" y="8496788"/>
            <a:ext cx="1898668" cy="353894"/>
          </a:xfrm>
          <a:prstGeom prst="rect">
            <a:avLst/>
          </a:prstGeom>
        </p:spPr>
        <p:txBody>
          <a:bodyPr anchor="t" rtlCol="false" tIns="0" lIns="0" bIns="0" rIns="0">
            <a:spAutoFit/>
          </a:bodyPr>
          <a:lstStyle/>
          <a:p>
            <a:pPr algn="just">
              <a:lnSpc>
                <a:spcPts val="2987"/>
              </a:lnSpc>
            </a:pPr>
            <a:r>
              <a:rPr lang="en-US" sz="2134">
                <a:solidFill>
                  <a:srgbClr val="FFFFFF"/>
                </a:solidFill>
                <a:latin typeface="Montserrat"/>
                <a:ea typeface="Montserrat"/>
                <a:cs typeface="Montserrat"/>
                <a:sym typeface="Montserrat"/>
              </a:rPr>
              <a:t>Presented by</a:t>
            </a:r>
          </a:p>
        </p:txBody>
      </p:sp>
      <p:sp>
        <p:nvSpPr>
          <p:cNvPr name="TextBox 55" id="55"/>
          <p:cNvSpPr txBox="true"/>
          <p:nvPr/>
        </p:nvSpPr>
        <p:spPr>
          <a:xfrm rot="0">
            <a:off x="488916" y="8812115"/>
            <a:ext cx="4437105" cy="1124311"/>
          </a:xfrm>
          <a:prstGeom prst="rect">
            <a:avLst/>
          </a:prstGeom>
        </p:spPr>
        <p:txBody>
          <a:bodyPr anchor="t" rtlCol="false" tIns="0" lIns="0" bIns="0" rIns="0">
            <a:spAutoFit/>
          </a:bodyPr>
          <a:lstStyle/>
          <a:p>
            <a:pPr algn="just">
              <a:lnSpc>
                <a:spcPts val="3480"/>
              </a:lnSpc>
            </a:pPr>
            <a:r>
              <a:rPr lang="en-US" sz="2485" b="true">
                <a:solidFill>
                  <a:srgbClr val="FFFFFF"/>
                </a:solidFill>
                <a:latin typeface="Montserrat Bold"/>
                <a:ea typeface="Montserrat Bold"/>
                <a:cs typeface="Montserrat Bold"/>
                <a:sym typeface="Montserrat Bold"/>
              </a:rPr>
              <a:t>Cristian Batranu - 2410784</a:t>
            </a:r>
          </a:p>
          <a:p>
            <a:pPr algn="just">
              <a:lnSpc>
                <a:spcPts val="2780"/>
              </a:lnSpc>
            </a:pPr>
          </a:p>
          <a:p>
            <a:pPr algn="just">
              <a:lnSpc>
                <a:spcPts val="2780"/>
              </a:lnSpc>
            </a:pPr>
            <a:r>
              <a:rPr lang="en-US" sz="1985" i="true">
                <a:solidFill>
                  <a:srgbClr val="FFFFFF"/>
                </a:solidFill>
                <a:latin typeface="Montserrat Italics"/>
                <a:ea typeface="Montserrat Italics"/>
                <a:cs typeface="Montserrat Italics"/>
                <a:sym typeface="Montserrat Italics"/>
              </a:rPr>
              <a:t>Submitted on: 22.03.2025</a:t>
            </a:r>
          </a:p>
        </p:txBody>
      </p:sp>
      <p:sp>
        <p:nvSpPr>
          <p:cNvPr name="TextBox 56" id="56"/>
          <p:cNvSpPr txBox="true"/>
          <p:nvPr/>
        </p:nvSpPr>
        <p:spPr>
          <a:xfrm rot="0">
            <a:off x="488916" y="1490574"/>
            <a:ext cx="9378105" cy="3462730"/>
          </a:xfrm>
          <a:prstGeom prst="rect">
            <a:avLst/>
          </a:prstGeom>
        </p:spPr>
        <p:txBody>
          <a:bodyPr anchor="t" rtlCol="false" tIns="0" lIns="0" bIns="0" rIns="0">
            <a:spAutoFit/>
          </a:bodyPr>
          <a:lstStyle/>
          <a:p>
            <a:pPr algn="l">
              <a:lnSpc>
                <a:spcPts val="13890"/>
              </a:lnSpc>
            </a:pPr>
            <a:r>
              <a:rPr lang="en-US" sz="9922" b="true">
                <a:solidFill>
                  <a:srgbClr val="FDB900"/>
                </a:solidFill>
                <a:latin typeface="Asap Condensed Bold"/>
                <a:ea typeface="Asap Condensed Bold"/>
                <a:cs typeface="Asap Condensed Bold"/>
                <a:sym typeface="Asap Condensed Bold"/>
              </a:rPr>
              <a:t>HOW TO CREATE AN EFFECTIVE TEAM</a:t>
            </a:r>
          </a:p>
        </p:txBody>
      </p:sp>
      <p:sp>
        <p:nvSpPr>
          <p:cNvPr name="TextBox 57" id="57"/>
          <p:cNvSpPr txBox="true"/>
          <p:nvPr/>
        </p:nvSpPr>
        <p:spPr>
          <a:xfrm rot="0">
            <a:off x="488916" y="5140795"/>
            <a:ext cx="9378105" cy="2089150"/>
          </a:xfrm>
          <a:prstGeom prst="rect">
            <a:avLst/>
          </a:prstGeom>
        </p:spPr>
        <p:txBody>
          <a:bodyPr anchor="t" rtlCol="false" tIns="0" lIns="0" bIns="0" rIns="0">
            <a:spAutoFit/>
          </a:bodyPr>
          <a:lstStyle/>
          <a:p>
            <a:pPr algn="l">
              <a:lnSpc>
                <a:spcPts val="5599"/>
              </a:lnSpc>
            </a:pPr>
            <a:r>
              <a:rPr lang="en-US" sz="3999" b="true">
                <a:solidFill>
                  <a:srgbClr val="FFFFFF"/>
                </a:solidFill>
                <a:latin typeface="Asap Condensed Bold"/>
                <a:ea typeface="Asap Condensed Bold"/>
                <a:cs typeface="Asap Condensed Bold"/>
                <a:sym typeface="Asap Condensed Bold"/>
              </a:rPr>
              <a:t>EFFECTIVE TEAM WORKING AND COMMUNICATION (BMSW4009)</a:t>
            </a:r>
          </a:p>
          <a:p>
            <a:pPr algn="l">
              <a:lnSpc>
                <a:spcPts val="5599"/>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694530" y="-4922256"/>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8101367" y="-6386300"/>
            <a:ext cx="12536072" cy="12536072"/>
            <a:chOff x="0" y="0"/>
            <a:chExt cx="812800" cy="812800"/>
          </a:xfrm>
        </p:grpSpPr>
        <p:sp>
          <p:nvSpPr>
            <p:cNvPr name="Freeform 6" id="6"/>
            <p:cNvSpPr/>
            <p:nvPr/>
          </p:nvSpPr>
          <p:spPr>
            <a:xfrm flipH="false" flipV="false" rot="0">
              <a:off x="17395" y="17395"/>
              <a:ext cx="778010" cy="778010"/>
            </a:xfrm>
            <a:custGeom>
              <a:avLst/>
              <a:gdLst/>
              <a:ahLst/>
              <a:cxnLst/>
              <a:rect r="r" b="b" t="t" l="l"/>
              <a:pathLst>
                <a:path h="778010" w="778010">
                  <a:moveTo>
                    <a:pt x="418700" y="12300"/>
                  </a:moveTo>
                  <a:lnTo>
                    <a:pt x="765710" y="359310"/>
                  </a:lnTo>
                  <a:cubicBezTo>
                    <a:pt x="773586" y="367186"/>
                    <a:pt x="778010" y="377867"/>
                    <a:pt x="778010" y="389005"/>
                  </a:cubicBezTo>
                  <a:cubicBezTo>
                    <a:pt x="778010" y="400143"/>
                    <a:pt x="773586" y="410824"/>
                    <a:pt x="765710" y="418700"/>
                  </a:cubicBezTo>
                  <a:lnTo>
                    <a:pt x="418700" y="765710"/>
                  </a:lnTo>
                  <a:cubicBezTo>
                    <a:pt x="410824" y="773586"/>
                    <a:pt x="400143" y="778010"/>
                    <a:pt x="389005" y="778010"/>
                  </a:cubicBezTo>
                  <a:cubicBezTo>
                    <a:pt x="377867" y="778010"/>
                    <a:pt x="367186" y="773586"/>
                    <a:pt x="359310" y="765710"/>
                  </a:cubicBezTo>
                  <a:lnTo>
                    <a:pt x="12300" y="418700"/>
                  </a:lnTo>
                  <a:cubicBezTo>
                    <a:pt x="4424" y="410824"/>
                    <a:pt x="0" y="400143"/>
                    <a:pt x="0" y="389005"/>
                  </a:cubicBezTo>
                  <a:cubicBezTo>
                    <a:pt x="0" y="377867"/>
                    <a:pt x="4424" y="367186"/>
                    <a:pt x="12300" y="359310"/>
                  </a:cubicBezTo>
                  <a:lnTo>
                    <a:pt x="359310" y="12300"/>
                  </a:lnTo>
                  <a:cubicBezTo>
                    <a:pt x="367186" y="4424"/>
                    <a:pt x="377867" y="0"/>
                    <a:pt x="389005" y="0"/>
                  </a:cubicBezTo>
                  <a:cubicBezTo>
                    <a:pt x="400143" y="0"/>
                    <a:pt x="410824" y="4424"/>
                    <a:pt x="418700" y="12300"/>
                  </a:cubicBezTo>
                  <a:close/>
                </a:path>
              </a:pathLst>
            </a:custGeom>
            <a:solidFill>
              <a:srgbClr val="2B936E"/>
            </a:soli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8693315" y="2357719"/>
            <a:ext cx="15349745" cy="15349745"/>
            <a:chOff x="0" y="0"/>
            <a:chExt cx="812800" cy="812800"/>
          </a:xfrm>
        </p:grpSpPr>
        <p:sp>
          <p:nvSpPr>
            <p:cNvPr name="Freeform 9" id="9"/>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10" id="1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1" id="11"/>
          <p:cNvGrpSpPr/>
          <p:nvPr/>
        </p:nvGrpSpPr>
        <p:grpSpPr>
          <a:xfrm rot="0">
            <a:off x="3396880" y="6083936"/>
            <a:ext cx="12536072" cy="12536072"/>
            <a:chOff x="0" y="0"/>
            <a:chExt cx="812800" cy="812800"/>
          </a:xfrm>
        </p:grpSpPr>
        <p:sp>
          <p:nvSpPr>
            <p:cNvPr name="Freeform 12" id="12"/>
            <p:cNvSpPr/>
            <p:nvPr/>
          </p:nvSpPr>
          <p:spPr>
            <a:xfrm flipH="false" flipV="false" rot="0">
              <a:off x="17395" y="17395"/>
              <a:ext cx="778010" cy="778010"/>
            </a:xfrm>
            <a:custGeom>
              <a:avLst/>
              <a:gdLst/>
              <a:ahLst/>
              <a:cxnLst/>
              <a:rect r="r" b="b" t="t" l="l"/>
              <a:pathLst>
                <a:path h="778010" w="778010">
                  <a:moveTo>
                    <a:pt x="418700" y="12300"/>
                  </a:moveTo>
                  <a:lnTo>
                    <a:pt x="765710" y="359310"/>
                  </a:lnTo>
                  <a:cubicBezTo>
                    <a:pt x="773586" y="367186"/>
                    <a:pt x="778010" y="377867"/>
                    <a:pt x="778010" y="389005"/>
                  </a:cubicBezTo>
                  <a:cubicBezTo>
                    <a:pt x="778010" y="400143"/>
                    <a:pt x="773586" y="410824"/>
                    <a:pt x="765710" y="418700"/>
                  </a:cubicBezTo>
                  <a:lnTo>
                    <a:pt x="418700" y="765710"/>
                  </a:lnTo>
                  <a:cubicBezTo>
                    <a:pt x="410824" y="773586"/>
                    <a:pt x="400143" y="778010"/>
                    <a:pt x="389005" y="778010"/>
                  </a:cubicBezTo>
                  <a:cubicBezTo>
                    <a:pt x="377867" y="778010"/>
                    <a:pt x="367186" y="773586"/>
                    <a:pt x="359310" y="765710"/>
                  </a:cubicBezTo>
                  <a:lnTo>
                    <a:pt x="12300" y="418700"/>
                  </a:lnTo>
                  <a:cubicBezTo>
                    <a:pt x="4424" y="410824"/>
                    <a:pt x="0" y="400143"/>
                    <a:pt x="0" y="389005"/>
                  </a:cubicBezTo>
                  <a:cubicBezTo>
                    <a:pt x="0" y="377867"/>
                    <a:pt x="4424" y="367186"/>
                    <a:pt x="12300" y="359310"/>
                  </a:cubicBezTo>
                  <a:lnTo>
                    <a:pt x="359310" y="12300"/>
                  </a:lnTo>
                  <a:cubicBezTo>
                    <a:pt x="367186" y="4424"/>
                    <a:pt x="377867" y="0"/>
                    <a:pt x="389005" y="0"/>
                  </a:cubicBezTo>
                  <a:cubicBezTo>
                    <a:pt x="400143" y="0"/>
                    <a:pt x="410824" y="4424"/>
                    <a:pt x="418700" y="12300"/>
                  </a:cubicBezTo>
                  <a:close/>
                </a:path>
              </a:pathLst>
            </a:custGeom>
            <a:solidFill>
              <a:srgbClr val="2B936E"/>
            </a:solidFill>
          </p:spPr>
        </p:sp>
        <p:sp>
          <p:nvSpPr>
            <p:cNvPr name="TextBox 13" id="13"/>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3128904" y="6205405"/>
            <a:ext cx="8001939" cy="8001939"/>
            <a:chOff x="0" y="0"/>
            <a:chExt cx="812800" cy="812800"/>
          </a:xfrm>
        </p:grpSpPr>
        <p:sp>
          <p:nvSpPr>
            <p:cNvPr name="Freeform 15" id="15"/>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6" id="16"/>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13571979" y="6729105"/>
            <a:ext cx="7115790" cy="7115790"/>
            <a:chOff x="0" y="0"/>
            <a:chExt cx="812800" cy="812800"/>
          </a:xfrm>
        </p:grpSpPr>
        <p:sp>
          <p:nvSpPr>
            <p:cNvPr name="Freeform 18" id="18"/>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19" id="1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0" id="20"/>
          <p:cNvGrpSpPr/>
          <p:nvPr/>
        </p:nvGrpSpPr>
        <p:grpSpPr>
          <a:xfrm rot="0">
            <a:off x="10019279" y="-5407025"/>
            <a:ext cx="8001939" cy="8001939"/>
            <a:chOff x="0" y="0"/>
            <a:chExt cx="812800" cy="812800"/>
          </a:xfrm>
        </p:grpSpPr>
        <p:sp>
          <p:nvSpPr>
            <p:cNvPr name="Freeform 21" id="21"/>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2" id="22"/>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3" id="23"/>
          <p:cNvGrpSpPr/>
          <p:nvPr/>
        </p:nvGrpSpPr>
        <p:grpSpPr>
          <a:xfrm rot="0">
            <a:off x="14131915" y="-1098195"/>
            <a:ext cx="8001939" cy="8001939"/>
            <a:chOff x="0" y="0"/>
            <a:chExt cx="812800" cy="812800"/>
          </a:xfrm>
        </p:grpSpPr>
        <p:sp>
          <p:nvSpPr>
            <p:cNvPr name="Freeform 24" id="24"/>
            <p:cNvSpPr/>
            <p:nvPr/>
          </p:nvSpPr>
          <p:spPr>
            <a:xfrm flipH="false" flipV="false" rot="0">
              <a:off x="20828" y="20828"/>
              <a:ext cx="771144" cy="771144"/>
            </a:xfrm>
            <a:custGeom>
              <a:avLst/>
              <a:gdLst/>
              <a:ahLst/>
              <a:cxnLst/>
              <a:rect r="r" b="b" t="t" l="l"/>
              <a:pathLst>
                <a:path h="771144" w="771144">
                  <a:moveTo>
                    <a:pt x="432093" y="25693"/>
                  </a:moveTo>
                  <a:lnTo>
                    <a:pt x="745451" y="339051"/>
                  </a:lnTo>
                  <a:cubicBezTo>
                    <a:pt x="771144" y="364744"/>
                    <a:pt x="771144" y="406400"/>
                    <a:pt x="745451" y="432093"/>
                  </a:cubicBezTo>
                  <a:lnTo>
                    <a:pt x="432093" y="745451"/>
                  </a:lnTo>
                  <a:cubicBezTo>
                    <a:pt x="406400" y="771144"/>
                    <a:pt x="364744" y="771144"/>
                    <a:pt x="339051" y="745451"/>
                  </a:cubicBezTo>
                  <a:lnTo>
                    <a:pt x="25693" y="432093"/>
                  </a:lnTo>
                  <a:cubicBezTo>
                    <a:pt x="0" y="406400"/>
                    <a:pt x="0" y="364744"/>
                    <a:pt x="25693" y="339051"/>
                  </a:cubicBezTo>
                  <a:lnTo>
                    <a:pt x="339051" y="25693"/>
                  </a:lnTo>
                  <a:cubicBezTo>
                    <a:pt x="364744" y="0"/>
                    <a:pt x="406400" y="0"/>
                    <a:pt x="432093" y="2569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5" id="25"/>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6" id="26"/>
          <p:cNvGrpSpPr/>
          <p:nvPr/>
        </p:nvGrpSpPr>
        <p:grpSpPr>
          <a:xfrm rot="0">
            <a:off x="8101367" y="6205405"/>
            <a:ext cx="5785021" cy="5785021"/>
            <a:chOff x="0" y="0"/>
            <a:chExt cx="812800" cy="812800"/>
          </a:xfrm>
        </p:grpSpPr>
        <p:sp>
          <p:nvSpPr>
            <p:cNvPr name="Freeform 27" id="27"/>
            <p:cNvSpPr/>
            <p:nvPr/>
          </p:nvSpPr>
          <p:spPr>
            <a:xfrm flipH="false" flipV="false" rot="0">
              <a:off x="27962" y="27962"/>
              <a:ext cx="756875" cy="756875"/>
            </a:xfrm>
            <a:custGeom>
              <a:avLst/>
              <a:gdLst/>
              <a:ahLst/>
              <a:cxnLst/>
              <a:rect r="r" b="b" t="t" l="l"/>
              <a:pathLst>
                <a:path h="756875" w="756875">
                  <a:moveTo>
                    <a:pt x="440894" y="34494"/>
                  </a:moveTo>
                  <a:lnTo>
                    <a:pt x="722382" y="315982"/>
                  </a:lnTo>
                  <a:cubicBezTo>
                    <a:pt x="756876" y="350476"/>
                    <a:pt x="756876" y="406400"/>
                    <a:pt x="722382" y="440894"/>
                  </a:cubicBezTo>
                  <a:lnTo>
                    <a:pt x="440894" y="722382"/>
                  </a:lnTo>
                  <a:cubicBezTo>
                    <a:pt x="406400" y="756876"/>
                    <a:pt x="350476" y="756876"/>
                    <a:pt x="315982" y="722382"/>
                  </a:cubicBezTo>
                  <a:lnTo>
                    <a:pt x="34494" y="440894"/>
                  </a:lnTo>
                  <a:cubicBezTo>
                    <a:pt x="0" y="406400"/>
                    <a:pt x="0" y="350476"/>
                    <a:pt x="34494" y="315982"/>
                  </a:cubicBezTo>
                  <a:lnTo>
                    <a:pt x="315982" y="34494"/>
                  </a:lnTo>
                  <a:cubicBezTo>
                    <a:pt x="350476" y="0"/>
                    <a:pt x="406400" y="0"/>
                    <a:pt x="440894" y="34494"/>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8" id="28"/>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9" id="29"/>
          <p:cNvGrpSpPr/>
          <p:nvPr/>
        </p:nvGrpSpPr>
        <p:grpSpPr>
          <a:xfrm rot="0">
            <a:off x="11127739" y="3099677"/>
            <a:ext cx="5785021" cy="5785021"/>
            <a:chOff x="0" y="0"/>
            <a:chExt cx="812800" cy="812800"/>
          </a:xfrm>
        </p:grpSpPr>
        <p:sp>
          <p:nvSpPr>
            <p:cNvPr name="Freeform 30" id="30"/>
            <p:cNvSpPr/>
            <p:nvPr/>
          </p:nvSpPr>
          <p:spPr>
            <a:xfrm flipH="false" flipV="false" rot="0">
              <a:off x="27962" y="27962"/>
              <a:ext cx="756875" cy="756875"/>
            </a:xfrm>
            <a:custGeom>
              <a:avLst/>
              <a:gdLst/>
              <a:ahLst/>
              <a:cxnLst/>
              <a:rect r="r" b="b" t="t" l="l"/>
              <a:pathLst>
                <a:path h="756875" w="756875">
                  <a:moveTo>
                    <a:pt x="440894" y="34494"/>
                  </a:moveTo>
                  <a:lnTo>
                    <a:pt x="722382" y="315982"/>
                  </a:lnTo>
                  <a:cubicBezTo>
                    <a:pt x="756876" y="350476"/>
                    <a:pt x="756876" y="406400"/>
                    <a:pt x="722382" y="440894"/>
                  </a:cubicBezTo>
                  <a:lnTo>
                    <a:pt x="440894" y="722382"/>
                  </a:lnTo>
                  <a:cubicBezTo>
                    <a:pt x="406400" y="756876"/>
                    <a:pt x="350476" y="756876"/>
                    <a:pt x="315982" y="722382"/>
                  </a:cubicBezTo>
                  <a:lnTo>
                    <a:pt x="34494" y="440894"/>
                  </a:lnTo>
                  <a:cubicBezTo>
                    <a:pt x="0" y="406400"/>
                    <a:pt x="0" y="350476"/>
                    <a:pt x="34494" y="315982"/>
                  </a:cubicBezTo>
                  <a:lnTo>
                    <a:pt x="315982" y="34494"/>
                  </a:lnTo>
                  <a:cubicBezTo>
                    <a:pt x="350476" y="0"/>
                    <a:pt x="406400" y="0"/>
                    <a:pt x="440894" y="34494"/>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1" id="31"/>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32" id="32"/>
          <p:cNvGrpSpPr/>
          <p:nvPr/>
        </p:nvGrpSpPr>
        <p:grpSpPr>
          <a:xfrm rot="0">
            <a:off x="8451176" y="6555215"/>
            <a:ext cx="5085401" cy="5085401"/>
            <a:chOff x="0" y="0"/>
            <a:chExt cx="812800" cy="812800"/>
          </a:xfrm>
        </p:grpSpPr>
        <p:sp>
          <p:nvSpPr>
            <p:cNvPr name="Freeform 33" id="33"/>
            <p:cNvSpPr/>
            <p:nvPr/>
          </p:nvSpPr>
          <p:spPr>
            <a:xfrm flipH="false" flipV="false" rot="0">
              <a:off x="31809" y="31809"/>
              <a:ext cx="749181" cy="749181"/>
            </a:xfrm>
            <a:custGeom>
              <a:avLst/>
              <a:gdLst/>
              <a:ahLst/>
              <a:cxnLst/>
              <a:rect r="r" b="b" t="t" l="l"/>
              <a:pathLst>
                <a:path h="749181" w="749181">
                  <a:moveTo>
                    <a:pt x="445639" y="39239"/>
                  </a:moveTo>
                  <a:lnTo>
                    <a:pt x="709943" y="303543"/>
                  </a:lnTo>
                  <a:cubicBezTo>
                    <a:pt x="749182" y="342782"/>
                    <a:pt x="749182" y="406400"/>
                    <a:pt x="709943" y="445639"/>
                  </a:cubicBezTo>
                  <a:lnTo>
                    <a:pt x="445639" y="709943"/>
                  </a:lnTo>
                  <a:cubicBezTo>
                    <a:pt x="406400" y="749182"/>
                    <a:pt x="342782" y="749182"/>
                    <a:pt x="303543" y="709943"/>
                  </a:cubicBezTo>
                  <a:lnTo>
                    <a:pt x="39239" y="445639"/>
                  </a:lnTo>
                  <a:cubicBezTo>
                    <a:pt x="0" y="406400"/>
                    <a:pt x="0" y="342782"/>
                    <a:pt x="39239" y="303543"/>
                  </a:cubicBezTo>
                  <a:lnTo>
                    <a:pt x="303543" y="39239"/>
                  </a:lnTo>
                  <a:cubicBezTo>
                    <a:pt x="342782" y="0"/>
                    <a:pt x="406400" y="0"/>
                    <a:pt x="445639" y="39239"/>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34" id="3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35" id="35"/>
          <p:cNvGrpSpPr/>
          <p:nvPr/>
        </p:nvGrpSpPr>
        <p:grpSpPr>
          <a:xfrm rot="0">
            <a:off x="8889219" y="6993257"/>
            <a:ext cx="4209316" cy="4209316"/>
            <a:chOff x="0" y="0"/>
            <a:chExt cx="812800" cy="812800"/>
          </a:xfrm>
        </p:grpSpPr>
        <p:sp>
          <p:nvSpPr>
            <p:cNvPr name="Freeform 36" id="36"/>
            <p:cNvSpPr/>
            <p:nvPr/>
          </p:nvSpPr>
          <p:spPr>
            <a:xfrm flipH="false" flipV="false" rot="0">
              <a:off x="50281" y="50281"/>
              <a:ext cx="712238" cy="712238"/>
            </a:xfrm>
            <a:custGeom>
              <a:avLst/>
              <a:gdLst/>
              <a:ahLst/>
              <a:cxnLst/>
              <a:rect r="r" b="b" t="t" l="l"/>
              <a:pathLst>
                <a:path h="712238" w="712238">
                  <a:moveTo>
                    <a:pt x="441954" y="35554"/>
                  </a:moveTo>
                  <a:lnTo>
                    <a:pt x="676684" y="270284"/>
                  </a:lnTo>
                  <a:cubicBezTo>
                    <a:pt x="699449" y="293049"/>
                    <a:pt x="712238" y="323925"/>
                    <a:pt x="712238" y="356119"/>
                  </a:cubicBezTo>
                  <a:cubicBezTo>
                    <a:pt x="712238" y="388313"/>
                    <a:pt x="699449" y="419189"/>
                    <a:pt x="676684" y="441954"/>
                  </a:cubicBezTo>
                  <a:lnTo>
                    <a:pt x="441954" y="676684"/>
                  </a:lnTo>
                  <a:cubicBezTo>
                    <a:pt x="419189" y="699449"/>
                    <a:pt x="388313" y="712238"/>
                    <a:pt x="356119" y="712238"/>
                  </a:cubicBezTo>
                  <a:cubicBezTo>
                    <a:pt x="323925" y="712238"/>
                    <a:pt x="293049" y="699449"/>
                    <a:pt x="270284" y="676684"/>
                  </a:cubicBezTo>
                  <a:lnTo>
                    <a:pt x="35554" y="441954"/>
                  </a:lnTo>
                  <a:cubicBezTo>
                    <a:pt x="12789" y="419189"/>
                    <a:pt x="0" y="388313"/>
                    <a:pt x="0" y="356119"/>
                  </a:cubicBezTo>
                  <a:cubicBezTo>
                    <a:pt x="0" y="323925"/>
                    <a:pt x="12789" y="293049"/>
                    <a:pt x="35554" y="270284"/>
                  </a:cubicBezTo>
                  <a:lnTo>
                    <a:pt x="270284" y="35554"/>
                  </a:lnTo>
                  <a:cubicBezTo>
                    <a:pt x="293049" y="12789"/>
                    <a:pt x="323925" y="0"/>
                    <a:pt x="356119" y="0"/>
                  </a:cubicBezTo>
                  <a:cubicBezTo>
                    <a:pt x="388313" y="0"/>
                    <a:pt x="419189" y="12789"/>
                    <a:pt x="441954" y="35554"/>
                  </a:cubicBezTo>
                  <a:close/>
                </a:path>
              </a:pathLst>
            </a:custGeom>
            <a:blipFill>
              <a:blip r:embed="rId2"/>
              <a:stretch>
                <a:fillRect l="-23215" t="0" r="-23215" b="0"/>
              </a:stretch>
            </a:blipFill>
          </p:spPr>
        </p:sp>
      </p:grpSp>
      <p:grpSp>
        <p:nvGrpSpPr>
          <p:cNvPr name="Group 37" id="37"/>
          <p:cNvGrpSpPr/>
          <p:nvPr/>
        </p:nvGrpSpPr>
        <p:grpSpPr>
          <a:xfrm rot="0">
            <a:off x="11477548" y="3449487"/>
            <a:ext cx="5085401" cy="5085401"/>
            <a:chOff x="0" y="0"/>
            <a:chExt cx="812800" cy="812800"/>
          </a:xfrm>
        </p:grpSpPr>
        <p:sp>
          <p:nvSpPr>
            <p:cNvPr name="Freeform 38" id="38"/>
            <p:cNvSpPr/>
            <p:nvPr/>
          </p:nvSpPr>
          <p:spPr>
            <a:xfrm flipH="false" flipV="false" rot="0">
              <a:off x="31809" y="31809"/>
              <a:ext cx="749181" cy="749181"/>
            </a:xfrm>
            <a:custGeom>
              <a:avLst/>
              <a:gdLst/>
              <a:ahLst/>
              <a:cxnLst/>
              <a:rect r="r" b="b" t="t" l="l"/>
              <a:pathLst>
                <a:path h="749181" w="749181">
                  <a:moveTo>
                    <a:pt x="445639" y="39239"/>
                  </a:moveTo>
                  <a:lnTo>
                    <a:pt x="709943" y="303543"/>
                  </a:lnTo>
                  <a:cubicBezTo>
                    <a:pt x="749182" y="342782"/>
                    <a:pt x="749182" y="406400"/>
                    <a:pt x="709943" y="445639"/>
                  </a:cubicBezTo>
                  <a:lnTo>
                    <a:pt x="445639" y="709943"/>
                  </a:lnTo>
                  <a:cubicBezTo>
                    <a:pt x="406400" y="749182"/>
                    <a:pt x="342782" y="749182"/>
                    <a:pt x="303543" y="709943"/>
                  </a:cubicBezTo>
                  <a:lnTo>
                    <a:pt x="39239" y="445639"/>
                  </a:lnTo>
                  <a:cubicBezTo>
                    <a:pt x="0" y="406400"/>
                    <a:pt x="0" y="342782"/>
                    <a:pt x="39239" y="303543"/>
                  </a:cubicBezTo>
                  <a:lnTo>
                    <a:pt x="303543" y="39239"/>
                  </a:lnTo>
                  <a:cubicBezTo>
                    <a:pt x="342782" y="0"/>
                    <a:pt x="406400" y="0"/>
                    <a:pt x="445639" y="39239"/>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39" id="3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40" id="40"/>
          <p:cNvGrpSpPr/>
          <p:nvPr/>
        </p:nvGrpSpPr>
        <p:grpSpPr>
          <a:xfrm rot="0">
            <a:off x="11915591" y="3887530"/>
            <a:ext cx="4209316" cy="4209316"/>
            <a:chOff x="0" y="0"/>
            <a:chExt cx="812800" cy="812800"/>
          </a:xfrm>
        </p:grpSpPr>
        <p:sp>
          <p:nvSpPr>
            <p:cNvPr name="Freeform 41" id="41"/>
            <p:cNvSpPr/>
            <p:nvPr/>
          </p:nvSpPr>
          <p:spPr>
            <a:xfrm flipH="false" flipV="false" rot="0">
              <a:off x="50281" y="50281"/>
              <a:ext cx="712238" cy="712238"/>
            </a:xfrm>
            <a:custGeom>
              <a:avLst/>
              <a:gdLst/>
              <a:ahLst/>
              <a:cxnLst/>
              <a:rect r="r" b="b" t="t" l="l"/>
              <a:pathLst>
                <a:path h="712238" w="712238">
                  <a:moveTo>
                    <a:pt x="441954" y="35554"/>
                  </a:moveTo>
                  <a:lnTo>
                    <a:pt x="676684" y="270284"/>
                  </a:lnTo>
                  <a:cubicBezTo>
                    <a:pt x="699449" y="293049"/>
                    <a:pt x="712238" y="323925"/>
                    <a:pt x="712238" y="356119"/>
                  </a:cubicBezTo>
                  <a:cubicBezTo>
                    <a:pt x="712238" y="388313"/>
                    <a:pt x="699449" y="419189"/>
                    <a:pt x="676684" y="441954"/>
                  </a:cubicBezTo>
                  <a:lnTo>
                    <a:pt x="441954" y="676684"/>
                  </a:lnTo>
                  <a:cubicBezTo>
                    <a:pt x="419189" y="699449"/>
                    <a:pt x="388313" y="712238"/>
                    <a:pt x="356119" y="712238"/>
                  </a:cubicBezTo>
                  <a:cubicBezTo>
                    <a:pt x="323925" y="712238"/>
                    <a:pt x="293049" y="699449"/>
                    <a:pt x="270284" y="676684"/>
                  </a:cubicBezTo>
                  <a:lnTo>
                    <a:pt x="35554" y="441954"/>
                  </a:lnTo>
                  <a:cubicBezTo>
                    <a:pt x="12789" y="419189"/>
                    <a:pt x="0" y="388313"/>
                    <a:pt x="0" y="356119"/>
                  </a:cubicBezTo>
                  <a:cubicBezTo>
                    <a:pt x="0" y="323925"/>
                    <a:pt x="12789" y="293049"/>
                    <a:pt x="35554" y="270284"/>
                  </a:cubicBezTo>
                  <a:lnTo>
                    <a:pt x="270284" y="35554"/>
                  </a:lnTo>
                  <a:cubicBezTo>
                    <a:pt x="293049" y="12789"/>
                    <a:pt x="323925" y="0"/>
                    <a:pt x="356119" y="0"/>
                  </a:cubicBezTo>
                  <a:cubicBezTo>
                    <a:pt x="388313" y="0"/>
                    <a:pt x="419189" y="12789"/>
                    <a:pt x="441954" y="35554"/>
                  </a:cubicBezTo>
                  <a:close/>
                </a:path>
              </a:pathLst>
            </a:custGeom>
            <a:blipFill>
              <a:blip r:embed="rId3"/>
              <a:stretch>
                <a:fillRect l="-24976" t="0" r="-24976" b="0"/>
              </a:stretch>
            </a:blipFill>
          </p:spPr>
        </p:sp>
      </p:grpSp>
      <p:grpSp>
        <p:nvGrpSpPr>
          <p:cNvPr name="Group 42" id="42"/>
          <p:cNvGrpSpPr/>
          <p:nvPr/>
        </p:nvGrpSpPr>
        <p:grpSpPr>
          <a:xfrm rot="0">
            <a:off x="14730105" y="-655121"/>
            <a:ext cx="7115790" cy="7115790"/>
            <a:chOff x="0" y="0"/>
            <a:chExt cx="812800" cy="812800"/>
          </a:xfrm>
        </p:grpSpPr>
        <p:sp>
          <p:nvSpPr>
            <p:cNvPr name="Freeform 43" id="43"/>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44" id="4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45" id="45"/>
          <p:cNvGrpSpPr/>
          <p:nvPr/>
        </p:nvGrpSpPr>
        <p:grpSpPr>
          <a:xfrm rot="0">
            <a:off x="15338670" y="108560"/>
            <a:ext cx="5588429" cy="5588429"/>
            <a:chOff x="0" y="0"/>
            <a:chExt cx="812800" cy="812800"/>
          </a:xfrm>
        </p:grpSpPr>
        <p:sp>
          <p:nvSpPr>
            <p:cNvPr name="Freeform 46" id="46"/>
            <p:cNvSpPr/>
            <p:nvPr/>
          </p:nvSpPr>
          <p:spPr>
            <a:xfrm flipH="false" flipV="false" rot="0">
              <a:off x="37873" y="37873"/>
              <a:ext cx="737054" cy="737054"/>
            </a:xfrm>
            <a:custGeom>
              <a:avLst/>
              <a:gdLst/>
              <a:ahLst/>
              <a:cxnLst/>
              <a:rect r="r" b="b" t="t" l="l"/>
              <a:pathLst>
                <a:path h="737054" w="737054">
                  <a:moveTo>
                    <a:pt x="433180" y="26780"/>
                  </a:moveTo>
                  <a:lnTo>
                    <a:pt x="710274" y="303874"/>
                  </a:lnTo>
                  <a:cubicBezTo>
                    <a:pt x="727421" y="321021"/>
                    <a:pt x="737054" y="344277"/>
                    <a:pt x="737054" y="368527"/>
                  </a:cubicBezTo>
                  <a:cubicBezTo>
                    <a:pt x="737054" y="392777"/>
                    <a:pt x="727421" y="416033"/>
                    <a:pt x="710274" y="433180"/>
                  </a:cubicBezTo>
                  <a:lnTo>
                    <a:pt x="433180" y="710274"/>
                  </a:lnTo>
                  <a:cubicBezTo>
                    <a:pt x="416033" y="727421"/>
                    <a:pt x="392777" y="737054"/>
                    <a:pt x="368527" y="737054"/>
                  </a:cubicBezTo>
                  <a:cubicBezTo>
                    <a:pt x="344277" y="737054"/>
                    <a:pt x="321021" y="727421"/>
                    <a:pt x="303874" y="710274"/>
                  </a:cubicBezTo>
                  <a:lnTo>
                    <a:pt x="26780" y="433180"/>
                  </a:lnTo>
                  <a:cubicBezTo>
                    <a:pt x="9633" y="416033"/>
                    <a:pt x="0" y="392777"/>
                    <a:pt x="0" y="368527"/>
                  </a:cubicBezTo>
                  <a:cubicBezTo>
                    <a:pt x="0" y="344277"/>
                    <a:pt x="9633" y="321021"/>
                    <a:pt x="26780" y="303874"/>
                  </a:cubicBezTo>
                  <a:lnTo>
                    <a:pt x="303874" y="26780"/>
                  </a:lnTo>
                  <a:cubicBezTo>
                    <a:pt x="321021" y="9633"/>
                    <a:pt x="344277" y="0"/>
                    <a:pt x="368527" y="0"/>
                  </a:cubicBezTo>
                  <a:cubicBezTo>
                    <a:pt x="392777" y="0"/>
                    <a:pt x="416033" y="9633"/>
                    <a:pt x="433180" y="26780"/>
                  </a:cubicBezTo>
                  <a:close/>
                </a:path>
              </a:pathLst>
            </a:custGeom>
            <a:blipFill>
              <a:blip r:embed="rId4"/>
              <a:stretch>
                <a:fillRect l="-25117" t="0" r="-25117" b="0"/>
              </a:stretch>
            </a:blipFill>
          </p:spPr>
        </p:sp>
      </p:grpSp>
      <p:grpSp>
        <p:nvGrpSpPr>
          <p:cNvPr name="Group 47" id="47"/>
          <p:cNvGrpSpPr/>
          <p:nvPr/>
        </p:nvGrpSpPr>
        <p:grpSpPr>
          <a:xfrm rot="0">
            <a:off x="10462354" y="-4977806"/>
            <a:ext cx="7115790" cy="7115790"/>
            <a:chOff x="0" y="0"/>
            <a:chExt cx="812800" cy="812800"/>
          </a:xfrm>
        </p:grpSpPr>
        <p:sp>
          <p:nvSpPr>
            <p:cNvPr name="Freeform 48" id="48"/>
            <p:cNvSpPr/>
            <p:nvPr/>
          </p:nvSpPr>
          <p:spPr>
            <a:xfrm flipH="false" flipV="false" rot="0">
              <a:off x="29744" y="29744"/>
              <a:ext cx="753313" cy="753313"/>
            </a:xfrm>
            <a:custGeom>
              <a:avLst/>
              <a:gdLst/>
              <a:ahLst/>
              <a:cxnLst/>
              <a:rect r="r" b="b" t="t" l="l"/>
              <a:pathLst>
                <a:path h="753313" w="753313">
                  <a:moveTo>
                    <a:pt x="427432" y="21032"/>
                  </a:moveTo>
                  <a:lnTo>
                    <a:pt x="732280" y="325880"/>
                  </a:lnTo>
                  <a:cubicBezTo>
                    <a:pt x="745747" y="339347"/>
                    <a:pt x="753312" y="357611"/>
                    <a:pt x="753312" y="376656"/>
                  </a:cubicBezTo>
                  <a:cubicBezTo>
                    <a:pt x="753312" y="395701"/>
                    <a:pt x="745747" y="413965"/>
                    <a:pt x="732280" y="427432"/>
                  </a:cubicBezTo>
                  <a:lnTo>
                    <a:pt x="427432" y="732280"/>
                  </a:lnTo>
                  <a:cubicBezTo>
                    <a:pt x="413965" y="745747"/>
                    <a:pt x="395701" y="753312"/>
                    <a:pt x="376656" y="753312"/>
                  </a:cubicBezTo>
                  <a:cubicBezTo>
                    <a:pt x="357611" y="753312"/>
                    <a:pt x="339347" y="745747"/>
                    <a:pt x="325880" y="732280"/>
                  </a:cubicBezTo>
                  <a:lnTo>
                    <a:pt x="21032" y="427432"/>
                  </a:lnTo>
                  <a:cubicBezTo>
                    <a:pt x="7565" y="413965"/>
                    <a:pt x="0" y="395701"/>
                    <a:pt x="0" y="376656"/>
                  </a:cubicBezTo>
                  <a:cubicBezTo>
                    <a:pt x="0" y="357611"/>
                    <a:pt x="7565" y="339347"/>
                    <a:pt x="21032" y="325880"/>
                  </a:cubicBezTo>
                  <a:lnTo>
                    <a:pt x="325880" y="21032"/>
                  </a:lnTo>
                  <a:cubicBezTo>
                    <a:pt x="339347" y="7565"/>
                    <a:pt x="357611" y="0"/>
                    <a:pt x="376656" y="0"/>
                  </a:cubicBezTo>
                  <a:cubicBezTo>
                    <a:pt x="395701" y="0"/>
                    <a:pt x="413965" y="7565"/>
                    <a:pt x="427432" y="21032"/>
                  </a:cubicBezTo>
                  <a:close/>
                </a:path>
              </a:pathLst>
            </a:custGeom>
            <a:solidFill>
              <a:srgbClr val="000000">
                <a:alpha val="0"/>
              </a:srgbClr>
            </a:solidFill>
            <a:ln w="38100" cap="rnd">
              <a:gradFill>
                <a:gsLst>
                  <a:gs pos="0">
                    <a:srgbClr val="116849">
                      <a:alpha val="100000"/>
                    </a:srgbClr>
                  </a:gs>
                  <a:gs pos="100000">
                    <a:srgbClr val="13885E">
                      <a:alpha val="100000"/>
                    </a:srgbClr>
                  </a:gs>
                </a:gsLst>
                <a:lin ang="0"/>
              </a:gradFill>
              <a:prstDash val="solid"/>
              <a:round/>
            </a:ln>
          </p:spPr>
        </p:sp>
        <p:sp>
          <p:nvSpPr>
            <p:cNvPr name="TextBox 49" id="4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0" id="50"/>
          <p:cNvGrpSpPr/>
          <p:nvPr/>
        </p:nvGrpSpPr>
        <p:grpSpPr>
          <a:xfrm rot="0">
            <a:off x="10353918" y="1096229"/>
            <a:ext cx="3532469" cy="3532469"/>
            <a:chOff x="0" y="0"/>
            <a:chExt cx="812800" cy="812800"/>
          </a:xfrm>
        </p:grpSpPr>
        <p:sp>
          <p:nvSpPr>
            <p:cNvPr name="Freeform 51" id="51"/>
            <p:cNvSpPr/>
            <p:nvPr/>
          </p:nvSpPr>
          <p:spPr>
            <a:xfrm flipH="false" flipV="false" rot="0">
              <a:off x="32610" y="32610"/>
              <a:ext cx="747579" cy="747579"/>
            </a:xfrm>
            <a:custGeom>
              <a:avLst/>
              <a:gdLst/>
              <a:ahLst/>
              <a:cxnLst/>
              <a:rect r="r" b="b" t="t" l="l"/>
              <a:pathLst>
                <a:path h="747579" w="747579">
                  <a:moveTo>
                    <a:pt x="446627" y="40227"/>
                  </a:moveTo>
                  <a:lnTo>
                    <a:pt x="707353" y="300953"/>
                  </a:lnTo>
                  <a:cubicBezTo>
                    <a:pt x="747580" y="341180"/>
                    <a:pt x="747580" y="406400"/>
                    <a:pt x="707353" y="446627"/>
                  </a:cubicBezTo>
                  <a:lnTo>
                    <a:pt x="446627" y="707353"/>
                  </a:lnTo>
                  <a:cubicBezTo>
                    <a:pt x="406400" y="747580"/>
                    <a:pt x="341180" y="747580"/>
                    <a:pt x="300953" y="707353"/>
                  </a:cubicBezTo>
                  <a:lnTo>
                    <a:pt x="40227" y="446627"/>
                  </a:lnTo>
                  <a:cubicBezTo>
                    <a:pt x="0" y="406400"/>
                    <a:pt x="0" y="341180"/>
                    <a:pt x="40227" y="300953"/>
                  </a:cubicBezTo>
                  <a:lnTo>
                    <a:pt x="300953" y="40227"/>
                  </a:lnTo>
                  <a:cubicBezTo>
                    <a:pt x="341180" y="0"/>
                    <a:pt x="406400" y="0"/>
                    <a:pt x="446627" y="40227"/>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52" id="52"/>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TextBox 53" id="53"/>
          <p:cNvSpPr txBox="true"/>
          <p:nvPr/>
        </p:nvSpPr>
        <p:spPr>
          <a:xfrm rot="0">
            <a:off x="1028700" y="2052259"/>
            <a:ext cx="7641290" cy="735135"/>
          </a:xfrm>
          <a:prstGeom prst="rect">
            <a:avLst/>
          </a:prstGeom>
        </p:spPr>
        <p:txBody>
          <a:bodyPr anchor="t" rtlCol="false" tIns="0" lIns="0" bIns="0" rIns="0">
            <a:spAutoFit/>
          </a:bodyPr>
          <a:lstStyle/>
          <a:p>
            <a:pPr algn="l">
              <a:lnSpc>
                <a:spcPts val="5987"/>
              </a:lnSpc>
            </a:pPr>
            <a:r>
              <a:rPr lang="en-US" sz="4276" b="true">
                <a:solidFill>
                  <a:srgbClr val="FDB900"/>
                </a:solidFill>
                <a:latin typeface="Asap Condensed Bold"/>
                <a:ea typeface="Asap Condensed Bold"/>
                <a:cs typeface="Asap Condensed Bold"/>
                <a:sym typeface="Asap Condensed Bold"/>
              </a:rPr>
              <a:t>PRESENTATION OVERVIEW</a:t>
            </a:r>
          </a:p>
        </p:txBody>
      </p:sp>
      <p:sp>
        <p:nvSpPr>
          <p:cNvPr name="TextBox 54" id="54"/>
          <p:cNvSpPr txBox="true"/>
          <p:nvPr/>
        </p:nvSpPr>
        <p:spPr>
          <a:xfrm rot="0">
            <a:off x="1028700" y="2809983"/>
            <a:ext cx="10104984" cy="7012305"/>
          </a:xfrm>
          <a:prstGeom prst="rect">
            <a:avLst/>
          </a:prstGeom>
        </p:spPr>
        <p:txBody>
          <a:bodyPr anchor="t" rtlCol="false" tIns="0" lIns="0" bIns="0" rIns="0">
            <a:spAutoFit/>
          </a:bodyPr>
          <a:lstStyle/>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3 - Introduction</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4 - </a:t>
            </a:r>
            <a:r>
              <a:rPr lang="en-US" sz="2207">
                <a:solidFill>
                  <a:srgbClr val="FFFFFF"/>
                </a:solidFill>
                <a:latin typeface="Montserrat"/>
                <a:ea typeface="Montserrat"/>
                <a:cs typeface="Montserrat"/>
                <a:sym typeface="Montserrat"/>
              </a:rPr>
              <a:t>Components of an Effective Team</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5 - </a:t>
            </a:r>
            <a:r>
              <a:rPr lang="en-US" sz="2207">
                <a:solidFill>
                  <a:srgbClr val="FFFFFF"/>
                </a:solidFill>
                <a:latin typeface="Montserrat"/>
                <a:ea typeface="Montserrat"/>
                <a:cs typeface="Montserrat"/>
                <a:sym typeface="Montserrat"/>
              </a:rPr>
              <a:t>Belbin’s Team Roles</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6 - </a:t>
            </a:r>
            <a:r>
              <a:rPr lang="en-US" sz="2207">
                <a:solidFill>
                  <a:srgbClr val="FFFFFF"/>
                </a:solidFill>
                <a:latin typeface="Montserrat"/>
                <a:ea typeface="Montserrat"/>
                <a:cs typeface="Montserrat"/>
                <a:sym typeface="Montserrat"/>
              </a:rPr>
              <a:t>Tuckman Stages of Team Development</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7 - </a:t>
            </a:r>
            <a:r>
              <a:rPr lang="en-US" sz="2207">
                <a:solidFill>
                  <a:srgbClr val="FFFFFF"/>
                </a:solidFill>
                <a:latin typeface="Montserrat"/>
                <a:ea typeface="Montserrat"/>
                <a:cs typeface="Montserrat"/>
                <a:sym typeface="Montserrat"/>
              </a:rPr>
              <a:t>Integrating Belbin and Tuckman Theories</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8 - </a:t>
            </a:r>
            <a:r>
              <a:rPr lang="en-US" sz="2207">
                <a:solidFill>
                  <a:srgbClr val="FFFFFF"/>
                </a:solidFill>
                <a:latin typeface="Montserrat"/>
                <a:ea typeface="Montserrat"/>
                <a:cs typeface="Montserrat"/>
                <a:sym typeface="Montserrat"/>
              </a:rPr>
              <a:t>Building an Effective Team – Practical Tips</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9 - </a:t>
            </a:r>
            <a:r>
              <a:rPr lang="en-US" sz="2207">
                <a:solidFill>
                  <a:srgbClr val="FFFFFF"/>
                </a:solidFill>
                <a:latin typeface="Montserrat"/>
                <a:ea typeface="Montserrat"/>
                <a:cs typeface="Montserrat"/>
                <a:sym typeface="Montserrat"/>
              </a:rPr>
              <a:t>Recap of Key Points</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10 - </a:t>
            </a:r>
            <a:r>
              <a:rPr lang="en-US" sz="2207">
                <a:solidFill>
                  <a:srgbClr val="FFFFFF"/>
                </a:solidFill>
                <a:latin typeface="Montserrat"/>
                <a:ea typeface="Montserrat"/>
                <a:cs typeface="Montserrat"/>
                <a:sym typeface="Montserrat"/>
              </a:rPr>
              <a:t>Conclusion</a:t>
            </a:r>
          </a:p>
          <a:p>
            <a:pPr algn="just" marL="476660" indent="-238330" lvl="1">
              <a:lnSpc>
                <a:spcPts val="5166"/>
              </a:lnSpc>
              <a:buFont typeface="Arial"/>
              <a:buChar char="•"/>
            </a:pPr>
            <a:r>
              <a:rPr lang="en-US" sz="2207">
                <a:solidFill>
                  <a:srgbClr val="FFFFFF"/>
                </a:solidFill>
                <a:latin typeface="Montserrat"/>
                <a:ea typeface="Montserrat"/>
                <a:cs typeface="Montserrat"/>
                <a:sym typeface="Montserrat"/>
              </a:rPr>
              <a:t>Slide 11 - Reference list</a:t>
            </a:r>
          </a:p>
          <a:p>
            <a:pPr algn="just">
              <a:lnSpc>
                <a:spcPts val="5166"/>
              </a:lnSpc>
            </a:pPr>
          </a:p>
          <a:p>
            <a:pPr algn="just">
              <a:lnSpc>
                <a:spcPts val="5166"/>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358391" y="-4383384"/>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2772814">
            <a:off x="7678050" y="4922138"/>
            <a:ext cx="17770833" cy="6406883"/>
            <a:chOff x="0" y="0"/>
            <a:chExt cx="4680384" cy="1687409"/>
          </a:xfrm>
        </p:grpSpPr>
        <p:sp>
          <p:nvSpPr>
            <p:cNvPr name="Freeform 6" id="6"/>
            <p:cNvSpPr/>
            <p:nvPr/>
          </p:nvSpPr>
          <p:spPr>
            <a:xfrm flipH="false" flipV="false" rot="0">
              <a:off x="0" y="0"/>
              <a:ext cx="4680384" cy="1687409"/>
            </a:xfrm>
            <a:custGeom>
              <a:avLst/>
              <a:gdLst/>
              <a:ahLst/>
              <a:cxnLst/>
              <a:rect r="r" b="b" t="t" l="l"/>
              <a:pathLst>
                <a:path h="1687409" w="4680384">
                  <a:moveTo>
                    <a:pt x="0" y="0"/>
                  </a:moveTo>
                  <a:lnTo>
                    <a:pt x="4680384" y="0"/>
                  </a:lnTo>
                  <a:lnTo>
                    <a:pt x="4680384" y="1687409"/>
                  </a:lnTo>
                  <a:lnTo>
                    <a:pt x="0" y="1687409"/>
                  </a:lnTo>
                  <a:close/>
                </a:path>
              </a:pathLst>
            </a:custGeom>
            <a:gradFill rotWithShape="true">
              <a:gsLst>
                <a:gs pos="0">
                  <a:srgbClr val="FFFFFF">
                    <a:alpha val="100000"/>
                  </a:srgbClr>
                </a:gs>
                <a:gs pos="100000">
                  <a:srgbClr val="DEDEDE">
                    <a:alpha val="100000"/>
                  </a:srgbClr>
                </a:gs>
              </a:gsLst>
              <a:lin ang="0"/>
            </a:gradFill>
          </p:spPr>
        </p:sp>
        <p:sp>
          <p:nvSpPr>
            <p:cNvPr name="TextBox 7" id="7"/>
            <p:cNvSpPr txBox="true"/>
            <p:nvPr/>
          </p:nvSpPr>
          <p:spPr>
            <a:xfrm>
              <a:off x="0" y="-38100"/>
              <a:ext cx="4680384" cy="1725509"/>
            </a:xfrm>
            <a:prstGeom prst="rect">
              <a:avLst/>
            </a:prstGeom>
          </p:spPr>
          <p:txBody>
            <a:bodyPr anchor="ctr" rtlCol="false" tIns="50800" lIns="50800" bIns="50800" rIns="50800"/>
            <a:lstStyle/>
            <a:p>
              <a:pPr algn="ctr">
                <a:lnSpc>
                  <a:spcPts val="2659"/>
                </a:lnSpc>
              </a:pPr>
            </a:p>
          </p:txBody>
        </p:sp>
      </p:grpSp>
      <p:grpSp>
        <p:nvGrpSpPr>
          <p:cNvPr name="Group 8" id="8"/>
          <p:cNvGrpSpPr/>
          <p:nvPr/>
        </p:nvGrpSpPr>
        <p:grpSpPr>
          <a:xfrm rot="0">
            <a:off x="-7832309" y="1196500"/>
            <a:ext cx="15349745" cy="15349745"/>
            <a:chOff x="0" y="0"/>
            <a:chExt cx="812800" cy="812800"/>
          </a:xfrm>
        </p:grpSpPr>
        <p:sp>
          <p:nvSpPr>
            <p:cNvPr name="Freeform 9" id="9"/>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10" id="1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TextBox 11" id="11"/>
          <p:cNvSpPr txBox="true"/>
          <p:nvPr/>
        </p:nvSpPr>
        <p:spPr>
          <a:xfrm rot="0">
            <a:off x="1243872" y="4773403"/>
            <a:ext cx="8507223" cy="3867289"/>
          </a:xfrm>
          <a:prstGeom prst="rect">
            <a:avLst/>
          </a:prstGeom>
        </p:spPr>
        <p:txBody>
          <a:bodyPr anchor="t" rtlCol="false" tIns="0" lIns="0" bIns="0" rIns="0">
            <a:spAutoFit/>
          </a:bodyPr>
          <a:lstStyle/>
          <a:p>
            <a:pPr algn="just">
              <a:lnSpc>
                <a:spcPts val="2602"/>
              </a:lnSpc>
            </a:pPr>
            <a:r>
              <a:rPr lang="en-US" sz="1858">
                <a:solidFill>
                  <a:srgbClr val="FFFFFF"/>
                </a:solidFill>
                <a:latin typeface="Montserrat"/>
                <a:ea typeface="Montserrat"/>
                <a:cs typeface="Montserrat"/>
                <a:sym typeface="Montserrat"/>
              </a:rPr>
              <a:t>Teams play a crucial role in organisational success, but it is important to distinguish them from groups. While a group consists of individuals working independently, a team is united and collaborates towards shared goals with mutual accountability (Belbin, 2010). </a:t>
            </a:r>
          </a:p>
          <a:p>
            <a:pPr algn="just">
              <a:lnSpc>
                <a:spcPts val="2602"/>
              </a:lnSpc>
            </a:pPr>
            <a:r>
              <a:rPr lang="en-US" sz="1858">
                <a:solidFill>
                  <a:srgbClr val="FFFFFF"/>
                </a:solidFill>
                <a:latin typeface="Montserrat"/>
                <a:ea typeface="Montserrat"/>
                <a:cs typeface="Montserrat"/>
                <a:sym typeface="Montserrat"/>
              </a:rPr>
              <a:t>The effectiveness of a team is determined by key factors such as clear communication, trust, and well-defined roles, all of which contribute to enhanced performance and problem-solving (Tannenbaum &amp; Salas, 2021). </a:t>
            </a:r>
          </a:p>
          <a:p>
            <a:pPr algn="just">
              <a:lnSpc>
                <a:spcPts val="2602"/>
              </a:lnSpc>
            </a:pPr>
            <a:r>
              <a:rPr lang="en-US" sz="1858">
                <a:solidFill>
                  <a:srgbClr val="FFFFFF"/>
                </a:solidFill>
                <a:latin typeface="Montserrat"/>
                <a:ea typeface="Montserrat"/>
                <a:cs typeface="Montserrat"/>
                <a:sym typeface="Montserrat"/>
              </a:rPr>
              <a:t>When teams function effectively, they drive innovation, improve productivity, and create a more dynamic and engaged workforce, ultimately benefiting the entire organisation.</a:t>
            </a:r>
          </a:p>
          <a:p>
            <a:pPr algn="just">
              <a:lnSpc>
                <a:spcPts val="2602"/>
              </a:lnSpc>
            </a:pPr>
          </a:p>
        </p:txBody>
      </p:sp>
      <p:grpSp>
        <p:nvGrpSpPr>
          <p:cNvPr name="Group 12" id="12"/>
          <p:cNvGrpSpPr/>
          <p:nvPr/>
        </p:nvGrpSpPr>
        <p:grpSpPr>
          <a:xfrm rot="0">
            <a:off x="10299314" y="2298314"/>
            <a:ext cx="7988686" cy="7988686"/>
            <a:chOff x="0" y="0"/>
            <a:chExt cx="812800" cy="812800"/>
          </a:xfrm>
        </p:grpSpPr>
        <p:sp>
          <p:nvSpPr>
            <p:cNvPr name="Freeform 13" id="13"/>
            <p:cNvSpPr/>
            <p:nvPr/>
          </p:nvSpPr>
          <p:spPr>
            <a:xfrm flipH="false" flipV="false" rot="0">
              <a:off x="20249" y="20249"/>
              <a:ext cx="772302" cy="772302"/>
            </a:xfrm>
            <a:custGeom>
              <a:avLst/>
              <a:gdLst/>
              <a:ahLst/>
              <a:cxnLst/>
              <a:rect r="r" b="b" t="t" l="l"/>
              <a:pathLst>
                <a:path h="772302" w="772302">
                  <a:moveTo>
                    <a:pt x="431378" y="24978"/>
                  </a:moveTo>
                  <a:lnTo>
                    <a:pt x="747324" y="340924"/>
                  </a:lnTo>
                  <a:cubicBezTo>
                    <a:pt x="772302" y="365902"/>
                    <a:pt x="772302" y="406400"/>
                    <a:pt x="747324" y="431378"/>
                  </a:cubicBezTo>
                  <a:lnTo>
                    <a:pt x="431378" y="747324"/>
                  </a:lnTo>
                  <a:cubicBezTo>
                    <a:pt x="406400" y="772302"/>
                    <a:pt x="365902" y="772302"/>
                    <a:pt x="340924" y="747324"/>
                  </a:cubicBezTo>
                  <a:lnTo>
                    <a:pt x="24978" y="431378"/>
                  </a:lnTo>
                  <a:cubicBezTo>
                    <a:pt x="0" y="406400"/>
                    <a:pt x="0" y="365902"/>
                    <a:pt x="24978" y="340924"/>
                  </a:cubicBezTo>
                  <a:lnTo>
                    <a:pt x="340924" y="24978"/>
                  </a:lnTo>
                  <a:cubicBezTo>
                    <a:pt x="365902" y="0"/>
                    <a:pt x="406400" y="0"/>
                    <a:pt x="431378" y="24978"/>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4" id="1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5" id="15"/>
          <p:cNvGrpSpPr/>
          <p:nvPr/>
        </p:nvGrpSpPr>
        <p:grpSpPr>
          <a:xfrm rot="0">
            <a:off x="7733779" y="-2617629"/>
            <a:ext cx="7292659" cy="7292659"/>
            <a:chOff x="0" y="0"/>
            <a:chExt cx="812800" cy="812800"/>
          </a:xfrm>
        </p:grpSpPr>
        <p:sp>
          <p:nvSpPr>
            <p:cNvPr name="Freeform 16" id="16"/>
            <p:cNvSpPr/>
            <p:nvPr/>
          </p:nvSpPr>
          <p:spPr>
            <a:xfrm flipH="false" flipV="false" rot="0">
              <a:off x="29022" y="29022"/>
              <a:ext cx="754755" cy="754755"/>
            </a:xfrm>
            <a:custGeom>
              <a:avLst/>
              <a:gdLst/>
              <a:ahLst/>
              <a:cxnLst/>
              <a:rect r="r" b="b" t="t" l="l"/>
              <a:pathLst>
                <a:path h="754755" w="754755">
                  <a:moveTo>
                    <a:pt x="426922" y="20522"/>
                  </a:moveTo>
                  <a:lnTo>
                    <a:pt x="734234" y="327834"/>
                  </a:lnTo>
                  <a:cubicBezTo>
                    <a:pt x="747374" y="340974"/>
                    <a:pt x="754756" y="358795"/>
                    <a:pt x="754756" y="377378"/>
                  </a:cubicBezTo>
                  <a:cubicBezTo>
                    <a:pt x="754756" y="395961"/>
                    <a:pt x="747374" y="413782"/>
                    <a:pt x="734234" y="426922"/>
                  </a:cubicBezTo>
                  <a:lnTo>
                    <a:pt x="426922" y="734234"/>
                  </a:lnTo>
                  <a:cubicBezTo>
                    <a:pt x="413782" y="747374"/>
                    <a:pt x="395961" y="754756"/>
                    <a:pt x="377378" y="754756"/>
                  </a:cubicBezTo>
                  <a:cubicBezTo>
                    <a:pt x="358795" y="754756"/>
                    <a:pt x="340974" y="747374"/>
                    <a:pt x="327834" y="734234"/>
                  </a:cubicBezTo>
                  <a:lnTo>
                    <a:pt x="20522" y="426922"/>
                  </a:lnTo>
                  <a:cubicBezTo>
                    <a:pt x="7382" y="413782"/>
                    <a:pt x="0" y="395961"/>
                    <a:pt x="0" y="377378"/>
                  </a:cubicBezTo>
                  <a:cubicBezTo>
                    <a:pt x="0" y="358795"/>
                    <a:pt x="7382" y="340974"/>
                    <a:pt x="20522" y="327834"/>
                  </a:cubicBezTo>
                  <a:lnTo>
                    <a:pt x="327834" y="20522"/>
                  </a:lnTo>
                  <a:cubicBezTo>
                    <a:pt x="340974" y="7382"/>
                    <a:pt x="358795" y="0"/>
                    <a:pt x="377378" y="0"/>
                  </a:cubicBezTo>
                  <a:cubicBezTo>
                    <a:pt x="395961" y="0"/>
                    <a:pt x="413782" y="7382"/>
                    <a:pt x="426922" y="20522"/>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7" id="1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8" id="18"/>
          <p:cNvGrpSpPr/>
          <p:nvPr/>
        </p:nvGrpSpPr>
        <p:grpSpPr>
          <a:xfrm rot="0">
            <a:off x="14533410" y="-1624455"/>
            <a:ext cx="7292659" cy="7292659"/>
            <a:chOff x="0" y="0"/>
            <a:chExt cx="812800" cy="812800"/>
          </a:xfrm>
        </p:grpSpPr>
        <p:sp>
          <p:nvSpPr>
            <p:cNvPr name="Freeform 19" id="19"/>
            <p:cNvSpPr/>
            <p:nvPr/>
          </p:nvSpPr>
          <p:spPr>
            <a:xfrm flipH="false" flipV="false" rot="0">
              <a:off x="29022" y="29022"/>
              <a:ext cx="754755" cy="754755"/>
            </a:xfrm>
            <a:custGeom>
              <a:avLst/>
              <a:gdLst/>
              <a:ahLst/>
              <a:cxnLst/>
              <a:rect r="r" b="b" t="t" l="l"/>
              <a:pathLst>
                <a:path h="754755" w="754755">
                  <a:moveTo>
                    <a:pt x="426922" y="20522"/>
                  </a:moveTo>
                  <a:lnTo>
                    <a:pt x="734234" y="327834"/>
                  </a:lnTo>
                  <a:cubicBezTo>
                    <a:pt x="747374" y="340974"/>
                    <a:pt x="754756" y="358795"/>
                    <a:pt x="754756" y="377378"/>
                  </a:cubicBezTo>
                  <a:cubicBezTo>
                    <a:pt x="754756" y="395961"/>
                    <a:pt x="747374" y="413782"/>
                    <a:pt x="734234" y="426922"/>
                  </a:cubicBezTo>
                  <a:lnTo>
                    <a:pt x="426922" y="734234"/>
                  </a:lnTo>
                  <a:cubicBezTo>
                    <a:pt x="413782" y="747374"/>
                    <a:pt x="395961" y="754756"/>
                    <a:pt x="377378" y="754756"/>
                  </a:cubicBezTo>
                  <a:cubicBezTo>
                    <a:pt x="358795" y="754756"/>
                    <a:pt x="340974" y="747374"/>
                    <a:pt x="327834" y="734234"/>
                  </a:cubicBezTo>
                  <a:lnTo>
                    <a:pt x="20522" y="426922"/>
                  </a:lnTo>
                  <a:cubicBezTo>
                    <a:pt x="7382" y="413782"/>
                    <a:pt x="0" y="395961"/>
                    <a:pt x="0" y="377378"/>
                  </a:cubicBezTo>
                  <a:cubicBezTo>
                    <a:pt x="0" y="358795"/>
                    <a:pt x="7382" y="340974"/>
                    <a:pt x="20522" y="327834"/>
                  </a:cubicBezTo>
                  <a:lnTo>
                    <a:pt x="327834" y="20522"/>
                  </a:lnTo>
                  <a:cubicBezTo>
                    <a:pt x="340974" y="7382"/>
                    <a:pt x="358795" y="0"/>
                    <a:pt x="377378" y="0"/>
                  </a:cubicBezTo>
                  <a:cubicBezTo>
                    <a:pt x="395961" y="0"/>
                    <a:pt x="413782" y="7382"/>
                    <a:pt x="426922" y="20522"/>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0" id="2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11387279" y="3386279"/>
            <a:ext cx="5812755" cy="5812755"/>
            <a:chOff x="0" y="0"/>
            <a:chExt cx="812800" cy="812800"/>
          </a:xfrm>
        </p:grpSpPr>
        <p:sp>
          <p:nvSpPr>
            <p:cNvPr name="Freeform 22" id="22"/>
            <p:cNvSpPr/>
            <p:nvPr/>
          </p:nvSpPr>
          <p:spPr>
            <a:xfrm flipH="false" flipV="false" rot="0">
              <a:off x="36411" y="36411"/>
              <a:ext cx="739978" cy="739978"/>
            </a:xfrm>
            <a:custGeom>
              <a:avLst/>
              <a:gdLst/>
              <a:ahLst/>
              <a:cxnLst/>
              <a:rect r="r" b="b" t="t" l="l"/>
              <a:pathLst>
                <a:path h="739978" w="739978">
                  <a:moveTo>
                    <a:pt x="432147" y="25747"/>
                  </a:moveTo>
                  <a:lnTo>
                    <a:pt x="714231" y="307831"/>
                  </a:lnTo>
                  <a:cubicBezTo>
                    <a:pt x="730716" y="324316"/>
                    <a:pt x="739978" y="346675"/>
                    <a:pt x="739978" y="369989"/>
                  </a:cubicBezTo>
                  <a:cubicBezTo>
                    <a:pt x="739978" y="393303"/>
                    <a:pt x="730716" y="415662"/>
                    <a:pt x="714231" y="432147"/>
                  </a:cubicBezTo>
                  <a:lnTo>
                    <a:pt x="432147" y="714231"/>
                  </a:lnTo>
                  <a:cubicBezTo>
                    <a:pt x="415662" y="730716"/>
                    <a:pt x="393303" y="739978"/>
                    <a:pt x="369989" y="739978"/>
                  </a:cubicBezTo>
                  <a:cubicBezTo>
                    <a:pt x="346675" y="739978"/>
                    <a:pt x="324316" y="730716"/>
                    <a:pt x="307831" y="714231"/>
                  </a:cubicBezTo>
                  <a:lnTo>
                    <a:pt x="25747" y="432147"/>
                  </a:lnTo>
                  <a:cubicBezTo>
                    <a:pt x="9262" y="415662"/>
                    <a:pt x="0" y="393303"/>
                    <a:pt x="0" y="369989"/>
                  </a:cubicBezTo>
                  <a:cubicBezTo>
                    <a:pt x="0" y="346675"/>
                    <a:pt x="9262" y="324316"/>
                    <a:pt x="25747" y="307831"/>
                  </a:cubicBezTo>
                  <a:lnTo>
                    <a:pt x="307831" y="25747"/>
                  </a:lnTo>
                  <a:cubicBezTo>
                    <a:pt x="324316" y="9262"/>
                    <a:pt x="346675" y="0"/>
                    <a:pt x="369989" y="0"/>
                  </a:cubicBezTo>
                  <a:cubicBezTo>
                    <a:pt x="393303" y="0"/>
                    <a:pt x="415662" y="9262"/>
                    <a:pt x="432147" y="25747"/>
                  </a:cubicBezTo>
                  <a:close/>
                </a:path>
              </a:pathLst>
            </a:custGeom>
            <a:blipFill>
              <a:blip r:embed="rId2"/>
              <a:stretch>
                <a:fillRect l="-25000" t="0" r="-25000" b="0"/>
              </a:stretch>
            </a:blipFill>
          </p:spPr>
        </p:sp>
      </p:grpSp>
      <p:grpSp>
        <p:nvGrpSpPr>
          <p:cNvPr name="Group 23" id="23"/>
          <p:cNvGrpSpPr/>
          <p:nvPr/>
        </p:nvGrpSpPr>
        <p:grpSpPr>
          <a:xfrm rot="0">
            <a:off x="8726954" y="-1624455"/>
            <a:ext cx="5306309" cy="5306309"/>
            <a:chOff x="0" y="0"/>
            <a:chExt cx="812800" cy="812800"/>
          </a:xfrm>
        </p:grpSpPr>
        <p:sp>
          <p:nvSpPr>
            <p:cNvPr name="Freeform 24" id="24"/>
            <p:cNvSpPr/>
            <p:nvPr/>
          </p:nvSpPr>
          <p:spPr>
            <a:xfrm flipH="false" flipV="false" rot="0">
              <a:off x="39886" y="39886"/>
              <a:ext cx="733027" cy="733027"/>
            </a:xfrm>
            <a:custGeom>
              <a:avLst/>
              <a:gdLst/>
              <a:ahLst/>
              <a:cxnLst/>
              <a:rect r="r" b="b" t="t" l="l"/>
              <a:pathLst>
                <a:path h="733027" w="733027">
                  <a:moveTo>
                    <a:pt x="434604" y="28204"/>
                  </a:moveTo>
                  <a:lnTo>
                    <a:pt x="704824" y="298424"/>
                  </a:lnTo>
                  <a:cubicBezTo>
                    <a:pt x="722882" y="316482"/>
                    <a:pt x="733028" y="340975"/>
                    <a:pt x="733028" y="366514"/>
                  </a:cubicBezTo>
                  <a:cubicBezTo>
                    <a:pt x="733028" y="392053"/>
                    <a:pt x="722882" y="416546"/>
                    <a:pt x="704824" y="434604"/>
                  </a:cubicBezTo>
                  <a:lnTo>
                    <a:pt x="434604" y="704824"/>
                  </a:lnTo>
                  <a:cubicBezTo>
                    <a:pt x="416546" y="722882"/>
                    <a:pt x="392053" y="733028"/>
                    <a:pt x="366514" y="733028"/>
                  </a:cubicBezTo>
                  <a:cubicBezTo>
                    <a:pt x="340975" y="733028"/>
                    <a:pt x="316482" y="722882"/>
                    <a:pt x="298424" y="704824"/>
                  </a:cubicBezTo>
                  <a:lnTo>
                    <a:pt x="28204" y="434604"/>
                  </a:lnTo>
                  <a:cubicBezTo>
                    <a:pt x="10146" y="416546"/>
                    <a:pt x="0" y="392053"/>
                    <a:pt x="0" y="366514"/>
                  </a:cubicBezTo>
                  <a:cubicBezTo>
                    <a:pt x="0" y="340975"/>
                    <a:pt x="10146" y="316482"/>
                    <a:pt x="28204" y="298424"/>
                  </a:cubicBezTo>
                  <a:lnTo>
                    <a:pt x="298424" y="28204"/>
                  </a:lnTo>
                  <a:cubicBezTo>
                    <a:pt x="316482" y="10146"/>
                    <a:pt x="340975" y="0"/>
                    <a:pt x="366514" y="0"/>
                  </a:cubicBezTo>
                  <a:cubicBezTo>
                    <a:pt x="392053" y="0"/>
                    <a:pt x="416546" y="10146"/>
                    <a:pt x="434604" y="28204"/>
                  </a:cubicBezTo>
                  <a:close/>
                </a:path>
              </a:pathLst>
            </a:custGeom>
            <a:blipFill>
              <a:blip r:embed="rId3"/>
              <a:stretch>
                <a:fillRect l="-20052" t="0" r="-20052" b="0"/>
              </a:stretch>
            </a:blipFill>
          </p:spPr>
        </p:sp>
      </p:grpSp>
      <p:grpSp>
        <p:nvGrpSpPr>
          <p:cNvPr name="Group 25" id="25"/>
          <p:cNvGrpSpPr/>
          <p:nvPr/>
        </p:nvGrpSpPr>
        <p:grpSpPr>
          <a:xfrm rot="0">
            <a:off x="15526584" y="-631280"/>
            <a:ext cx="5306309" cy="5306309"/>
            <a:chOff x="0" y="0"/>
            <a:chExt cx="812800" cy="812800"/>
          </a:xfrm>
        </p:grpSpPr>
        <p:sp>
          <p:nvSpPr>
            <p:cNvPr name="Freeform 26" id="26"/>
            <p:cNvSpPr/>
            <p:nvPr/>
          </p:nvSpPr>
          <p:spPr>
            <a:xfrm flipH="false" flipV="false" rot="0">
              <a:off x="39886" y="39886"/>
              <a:ext cx="733027" cy="733027"/>
            </a:xfrm>
            <a:custGeom>
              <a:avLst/>
              <a:gdLst/>
              <a:ahLst/>
              <a:cxnLst/>
              <a:rect r="r" b="b" t="t" l="l"/>
              <a:pathLst>
                <a:path h="733027" w="733027">
                  <a:moveTo>
                    <a:pt x="434604" y="28204"/>
                  </a:moveTo>
                  <a:lnTo>
                    <a:pt x="704824" y="298424"/>
                  </a:lnTo>
                  <a:cubicBezTo>
                    <a:pt x="722882" y="316482"/>
                    <a:pt x="733028" y="340975"/>
                    <a:pt x="733028" y="366514"/>
                  </a:cubicBezTo>
                  <a:cubicBezTo>
                    <a:pt x="733028" y="392053"/>
                    <a:pt x="722882" y="416546"/>
                    <a:pt x="704824" y="434604"/>
                  </a:cubicBezTo>
                  <a:lnTo>
                    <a:pt x="434604" y="704824"/>
                  </a:lnTo>
                  <a:cubicBezTo>
                    <a:pt x="416546" y="722882"/>
                    <a:pt x="392053" y="733028"/>
                    <a:pt x="366514" y="733028"/>
                  </a:cubicBezTo>
                  <a:cubicBezTo>
                    <a:pt x="340975" y="733028"/>
                    <a:pt x="316482" y="722882"/>
                    <a:pt x="298424" y="704824"/>
                  </a:cubicBezTo>
                  <a:lnTo>
                    <a:pt x="28204" y="434604"/>
                  </a:lnTo>
                  <a:cubicBezTo>
                    <a:pt x="10146" y="416546"/>
                    <a:pt x="0" y="392053"/>
                    <a:pt x="0" y="366514"/>
                  </a:cubicBezTo>
                  <a:cubicBezTo>
                    <a:pt x="0" y="340975"/>
                    <a:pt x="10146" y="316482"/>
                    <a:pt x="28204" y="298424"/>
                  </a:cubicBezTo>
                  <a:lnTo>
                    <a:pt x="298424" y="28204"/>
                  </a:lnTo>
                  <a:cubicBezTo>
                    <a:pt x="316482" y="10146"/>
                    <a:pt x="340975" y="0"/>
                    <a:pt x="366514" y="0"/>
                  </a:cubicBezTo>
                  <a:cubicBezTo>
                    <a:pt x="392053" y="0"/>
                    <a:pt x="416546" y="10146"/>
                    <a:pt x="434604" y="28204"/>
                  </a:cubicBezTo>
                  <a:close/>
                </a:path>
              </a:pathLst>
            </a:custGeom>
            <a:blipFill>
              <a:blip r:embed="rId4"/>
              <a:stretch>
                <a:fillRect l="-25140" t="0" r="-25140" b="0"/>
              </a:stretch>
            </a:blipFill>
          </p:spPr>
        </p:sp>
      </p:grpSp>
      <p:sp>
        <p:nvSpPr>
          <p:cNvPr name="TextBox 27" id="27"/>
          <p:cNvSpPr txBox="true"/>
          <p:nvPr/>
        </p:nvSpPr>
        <p:spPr>
          <a:xfrm rot="0">
            <a:off x="1243872" y="2872657"/>
            <a:ext cx="5184666" cy="1153972"/>
          </a:xfrm>
          <a:prstGeom prst="rect">
            <a:avLst/>
          </a:prstGeom>
        </p:spPr>
        <p:txBody>
          <a:bodyPr anchor="t" rtlCol="false" tIns="0" lIns="0" bIns="0" rIns="0">
            <a:spAutoFit/>
          </a:bodyPr>
          <a:lstStyle/>
          <a:p>
            <a:pPr algn="l">
              <a:lnSpc>
                <a:spcPts val="9471"/>
              </a:lnSpc>
            </a:pPr>
            <a:r>
              <a:rPr lang="en-US" sz="6765" b="true">
                <a:solidFill>
                  <a:srgbClr val="FFFFFF"/>
                </a:solidFill>
                <a:latin typeface="Asap Condensed Bold"/>
                <a:ea typeface="Asap Condensed Bold"/>
                <a:cs typeface="Asap Condensed Bold"/>
                <a:sym typeface="Asap Condensed Bold"/>
              </a:rPr>
              <a:t>INTRODUCTION</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883864" y="-5635821"/>
            <a:ext cx="14824272" cy="15349745"/>
            <a:chOff x="0" y="0"/>
            <a:chExt cx="784975" cy="812800"/>
          </a:xfrm>
        </p:grpSpPr>
        <p:sp>
          <p:nvSpPr>
            <p:cNvPr name="Freeform 3" id="3"/>
            <p:cNvSpPr/>
            <p:nvPr/>
          </p:nvSpPr>
          <p:spPr>
            <a:xfrm flipH="false" flipV="false" rot="0">
              <a:off x="10908" y="15073"/>
              <a:ext cx="763158" cy="782653"/>
            </a:xfrm>
            <a:custGeom>
              <a:avLst/>
              <a:gdLst/>
              <a:ahLst/>
              <a:cxnLst/>
              <a:rect r="r" b="b" t="t" l="l"/>
              <a:pathLst>
                <a:path h="782653" w="763158">
                  <a:moveTo>
                    <a:pt x="406250" y="10472"/>
                  </a:moveTo>
                  <a:lnTo>
                    <a:pt x="749397" y="365782"/>
                  </a:lnTo>
                  <a:cubicBezTo>
                    <a:pt x="763159" y="380032"/>
                    <a:pt x="763159" y="402622"/>
                    <a:pt x="749397" y="416872"/>
                  </a:cubicBezTo>
                  <a:lnTo>
                    <a:pt x="406250" y="772182"/>
                  </a:lnTo>
                  <a:cubicBezTo>
                    <a:pt x="399787" y="778874"/>
                    <a:pt x="390883" y="782654"/>
                    <a:pt x="381580" y="782654"/>
                  </a:cubicBezTo>
                  <a:cubicBezTo>
                    <a:pt x="372276" y="782654"/>
                    <a:pt x="363372" y="778874"/>
                    <a:pt x="356909" y="772182"/>
                  </a:cubicBezTo>
                  <a:lnTo>
                    <a:pt x="13762" y="416872"/>
                  </a:lnTo>
                  <a:cubicBezTo>
                    <a:pt x="0" y="402622"/>
                    <a:pt x="0" y="380032"/>
                    <a:pt x="13762" y="365782"/>
                  </a:cubicBezTo>
                  <a:lnTo>
                    <a:pt x="356909" y="10472"/>
                  </a:lnTo>
                  <a:cubicBezTo>
                    <a:pt x="363372" y="3780"/>
                    <a:pt x="372276" y="0"/>
                    <a:pt x="381580" y="0"/>
                  </a:cubicBezTo>
                  <a:cubicBezTo>
                    <a:pt x="390883" y="0"/>
                    <a:pt x="399787" y="3780"/>
                    <a:pt x="406250" y="10472"/>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4918" y="101600"/>
              <a:ext cx="51514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5083800" y="1814490"/>
            <a:ext cx="15349745" cy="15349745"/>
            <a:chOff x="0" y="0"/>
            <a:chExt cx="812800" cy="812800"/>
          </a:xfrm>
        </p:grpSpPr>
        <p:sp>
          <p:nvSpPr>
            <p:cNvPr name="Freeform 6" id="6"/>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1017904">
            <a:off x="13247271" y="-1154513"/>
            <a:ext cx="12935162" cy="1293516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DEDEDE">
                    <a:alpha val="100000"/>
                  </a:srgbClr>
                </a:gs>
                <a:gs pos="100000">
                  <a:srgbClr val="FFFFFF">
                    <a:alpha val="100000"/>
                  </a:srgbClr>
                </a:gs>
              </a:gsLst>
              <a:lin ang="0"/>
            </a:gra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11" id="11"/>
          <p:cNvGrpSpPr/>
          <p:nvPr/>
        </p:nvGrpSpPr>
        <p:grpSpPr>
          <a:xfrm rot="0">
            <a:off x="10931782" y="1028700"/>
            <a:ext cx="6142560" cy="8229600"/>
            <a:chOff x="0" y="0"/>
            <a:chExt cx="3816350" cy="5113020"/>
          </a:xfrm>
        </p:grpSpPr>
        <p:sp>
          <p:nvSpPr>
            <p:cNvPr name="Freeform 12" id="12"/>
            <p:cNvSpPr/>
            <p:nvPr/>
          </p:nvSpPr>
          <p:spPr>
            <a:xfrm flipH="false" flipV="false" rot="0">
              <a:off x="-22860" y="-5080"/>
              <a:ext cx="3850640" cy="5156200"/>
            </a:xfrm>
            <a:custGeom>
              <a:avLst/>
              <a:gdLst/>
              <a:ahLst/>
              <a:cxnLst/>
              <a:rect r="r" b="b" t="t" l="l"/>
              <a:pathLst>
                <a:path h="5156200" w="3850640">
                  <a:moveTo>
                    <a:pt x="1311910" y="2552700"/>
                  </a:moveTo>
                  <a:cubicBezTo>
                    <a:pt x="1311910" y="2346960"/>
                    <a:pt x="1313180" y="2141220"/>
                    <a:pt x="1311910" y="1935480"/>
                  </a:cubicBezTo>
                  <a:cubicBezTo>
                    <a:pt x="1310640" y="1535430"/>
                    <a:pt x="1031240" y="1253490"/>
                    <a:pt x="631190" y="1243330"/>
                  </a:cubicBezTo>
                  <a:cubicBezTo>
                    <a:pt x="289560" y="1225550"/>
                    <a:pt x="26670" y="934720"/>
                    <a:pt x="44450" y="591820"/>
                  </a:cubicBezTo>
                  <a:cubicBezTo>
                    <a:pt x="60960" y="271780"/>
                    <a:pt x="320040" y="16510"/>
                    <a:pt x="640080" y="5080"/>
                  </a:cubicBezTo>
                  <a:cubicBezTo>
                    <a:pt x="976630" y="2540"/>
                    <a:pt x="1250950" y="273050"/>
                    <a:pt x="1259840" y="613410"/>
                  </a:cubicBezTo>
                  <a:cubicBezTo>
                    <a:pt x="1268730" y="1009650"/>
                    <a:pt x="1541780" y="1283970"/>
                    <a:pt x="1938020" y="1296670"/>
                  </a:cubicBezTo>
                  <a:cubicBezTo>
                    <a:pt x="2288540" y="1308100"/>
                    <a:pt x="2547620" y="1573530"/>
                    <a:pt x="2548890" y="1925320"/>
                  </a:cubicBezTo>
                  <a:cubicBezTo>
                    <a:pt x="2550160" y="2340610"/>
                    <a:pt x="2548890" y="2757170"/>
                    <a:pt x="2548890" y="3172460"/>
                  </a:cubicBezTo>
                  <a:cubicBezTo>
                    <a:pt x="2548890" y="3587750"/>
                    <a:pt x="2824480" y="3867150"/>
                    <a:pt x="3235960" y="3881120"/>
                  </a:cubicBezTo>
                  <a:cubicBezTo>
                    <a:pt x="3577590" y="3884930"/>
                    <a:pt x="3850640" y="4165600"/>
                    <a:pt x="3846830" y="4507230"/>
                  </a:cubicBezTo>
                  <a:cubicBezTo>
                    <a:pt x="3843020" y="4848860"/>
                    <a:pt x="3562350" y="5121910"/>
                    <a:pt x="3220720" y="5118100"/>
                  </a:cubicBezTo>
                  <a:cubicBezTo>
                    <a:pt x="2884170" y="5118100"/>
                    <a:pt x="2612390" y="4847590"/>
                    <a:pt x="2603500" y="4505960"/>
                  </a:cubicBezTo>
                  <a:cubicBezTo>
                    <a:pt x="2594610" y="4116070"/>
                    <a:pt x="2315210" y="3835400"/>
                    <a:pt x="1927860" y="3825240"/>
                  </a:cubicBezTo>
                  <a:cubicBezTo>
                    <a:pt x="1577340" y="3817620"/>
                    <a:pt x="1315720" y="3552190"/>
                    <a:pt x="1313180" y="3200400"/>
                  </a:cubicBezTo>
                  <a:cubicBezTo>
                    <a:pt x="1310640" y="2984500"/>
                    <a:pt x="1313180" y="2768600"/>
                    <a:pt x="1311910" y="2552700"/>
                  </a:cubicBezTo>
                  <a:close/>
                  <a:moveTo>
                    <a:pt x="3840480" y="1916430"/>
                  </a:moveTo>
                  <a:lnTo>
                    <a:pt x="3840480" y="3187700"/>
                  </a:lnTo>
                  <a:cubicBezTo>
                    <a:pt x="3839210" y="3549650"/>
                    <a:pt x="3571240" y="3826510"/>
                    <a:pt x="3220720" y="3825240"/>
                  </a:cubicBezTo>
                  <a:cubicBezTo>
                    <a:pt x="2870200" y="3823970"/>
                    <a:pt x="2604770" y="3549650"/>
                    <a:pt x="2603500" y="3191510"/>
                  </a:cubicBezTo>
                  <a:cubicBezTo>
                    <a:pt x="2603500" y="2335530"/>
                    <a:pt x="2603500" y="1479550"/>
                    <a:pt x="2604770" y="624840"/>
                  </a:cubicBezTo>
                  <a:cubicBezTo>
                    <a:pt x="2602230" y="284480"/>
                    <a:pt x="2876550" y="5080"/>
                    <a:pt x="3216910" y="2540"/>
                  </a:cubicBezTo>
                  <a:cubicBezTo>
                    <a:pt x="3522980" y="0"/>
                    <a:pt x="3783330" y="220980"/>
                    <a:pt x="3831590" y="523240"/>
                  </a:cubicBezTo>
                  <a:cubicBezTo>
                    <a:pt x="3837940" y="563880"/>
                    <a:pt x="3840480" y="605790"/>
                    <a:pt x="3839210" y="646430"/>
                  </a:cubicBezTo>
                  <a:cubicBezTo>
                    <a:pt x="3840480" y="1070610"/>
                    <a:pt x="3841750" y="1493520"/>
                    <a:pt x="3840480" y="1916430"/>
                  </a:cubicBezTo>
                  <a:close/>
                  <a:moveTo>
                    <a:pt x="643890" y="2585720"/>
                  </a:moveTo>
                  <a:cubicBezTo>
                    <a:pt x="982980" y="2589530"/>
                    <a:pt x="1252220" y="2860040"/>
                    <a:pt x="1259840" y="3206750"/>
                  </a:cubicBezTo>
                  <a:cubicBezTo>
                    <a:pt x="1266190" y="3517900"/>
                    <a:pt x="1456690" y="3771900"/>
                    <a:pt x="1752600" y="3854450"/>
                  </a:cubicBezTo>
                  <a:cubicBezTo>
                    <a:pt x="1816100" y="3870960"/>
                    <a:pt x="1880870" y="3878580"/>
                    <a:pt x="1946910" y="3879850"/>
                  </a:cubicBezTo>
                  <a:cubicBezTo>
                    <a:pt x="2273300" y="3893820"/>
                    <a:pt x="2534920" y="4147820"/>
                    <a:pt x="2548890" y="4467860"/>
                  </a:cubicBezTo>
                  <a:cubicBezTo>
                    <a:pt x="2565400" y="4795520"/>
                    <a:pt x="2322830" y="5078730"/>
                    <a:pt x="1996440" y="5114290"/>
                  </a:cubicBezTo>
                  <a:cubicBezTo>
                    <a:pt x="1635760" y="5156200"/>
                    <a:pt x="1324610" y="4878070"/>
                    <a:pt x="1313180" y="4499610"/>
                  </a:cubicBezTo>
                  <a:cubicBezTo>
                    <a:pt x="1303020" y="4216400"/>
                    <a:pt x="1174750" y="4006850"/>
                    <a:pt x="916940" y="3890010"/>
                  </a:cubicBezTo>
                  <a:cubicBezTo>
                    <a:pt x="830580" y="3849370"/>
                    <a:pt x="727710" y="3832860"/>
                    <a:pt x="631190" y="3827780"/>
                  </a:cubicBezTo>
                  <a:cubicBezTo>
                    <a:pt x="308610" y="3812540"/>
                    <a:pt x="49530" y="3572510"/>
                    <a:pt x="25400" y="3256280"/>
                  </a:cubicBezTo>
                  <a:cubicBezTo>
                    <a:pt x="0" y="2938780"/>
                    <a:pt x="219710" y="2653030"/>
                    <a:pt x="533400" y="2597150"/>
                  </a:cubicBezTo>
                  <a:cubicBezTo>
                    <a:pt x="570230" y="2590800"/>
                    <a:pt x="607060" y="2589530"/>
                    <a:pt x="643890" y="2585720"/>
                  </a:cubicBezTo>
                  <a:close/>
                  <a:moveTo>
                    <a:pt x="24130" y="1913890"/>
                  </a:moveTo>
                  <a:cubicBezTo>
                    <a:pt x="25400" y="1572260"/>
                    <a:pt x="302260" y="1295400"/>
                    <a:pt x="643890" y="1296670"/>
                  </a:cubicBezTo>
                  <a:cubicBezTo>
                    <a:pt x="985520" y="1297940"/>
                    <a:pt x="1262380" y="1574800"/>
                    <a:pt x="1261110" y="1916430"/>
                  </a:cubicBezTo>
                  <a:cubicBezTo>
                    <a:pt x="1259840" y="2258060"/>
                    <a:pt x="984250" y="2533650"/>
                    <a:pt x="642620" y="2533650"/>
                  </a:cubicBezTo>
                  <a:cubicBezTo>
                    <a:pt x="300990" y="2533650"/>
                    <a:pt x="24130" y="2256790"/>
                    <a:pt x="24130" y="1915160"/>
                  </a:cubicBezTo>
                  <a:cubicBezTo>
                    <a:pt x="24130" y="1915160"/>
                    <a:pt x="24130" y="1913890"/>
                    <a:pt x="24130" y="1913890"/>
                  </a:cubicBezTo>
                  <a:close/>
                  <a:moveTo>
                    <a:pt x="1931670" y="5080"/>
                  </a:moveTo>
                  <a:cubicBezTo>
                    <a:pt x="1588770" y="3810"/>
                    <a:pt x="1310640" y="279400"/>
                    <a:pt x="1309370" y="622300"/>
                  </a:cubicBezTo>
                  <a:cubicBezTo>
                    <a:pt x="1308100" y="965200"/>
                    <a:pt x="1583690" y="1243330"/>
                    <a:pt x="1926590" y="1244600"/>
                  </a:cubicBezTo>
                  <a:cubicBezTo>
                    <a:pt x="2269490" y="1245870"/>
                    <a:pt x="2547620" y="970280"/>
                    <a:pt x="2548890" y="627380"/>
                  </a:cubicBezTo>
                  <a:cubicBezTo>
                    <a:pt x="2548890" y="624840"/>
                    <a:pt x="2548890" y="623570"/>
                    <a:pt x="2548890" y="621030"/>
                  </a:cubicBezTo>
                  <a:cubicBezTo>
                    <a:pt x="2546350" y="281940"/>
                    <a:pt x="2270760" y="7620"/>
                    <a:pt x="1931670" y="5080"/>
                  </a:cubicBezTo>
                  <a:close/>
                  <a:moveTo>
                    <a:pt x="642620" y="3879850"/>
                  </a:moveTo>
                  <a:cubicBezTo>
                    <a:pt x="299720" y="3878580"/>
                    <a:pt x="21590" y="4154170"/>
                    <a:pt x="20320" y="4497070"/>
                  </a:cubicBezTo>
                  <a:cubicBezTo>
                    <a:pt x="19050" y="4839970"/>
                    <a:pt x="294640" y="5118100"/>
                    <a:pt x="637540" y="5119370"/>
                  </a:cubicBezTo>
                  <a:cubicBezTo>
                    <a:pt x="980440" y="5120640"/>
                    <a:pt x="1258570" y="4845050"/>
                    <a:pt x="1259840" y="4502150"/>
                  </a:cubicBezTo>
                  <a:cubicBezTo>
                    <a:pt x="1259840" y="4499610"/>
                    <a:pt x="1259840" y="4498340"/>
                    <a:pt x="1259840" y="4495800"/>
                  </a:cubicBezTo>
                  <a:cubicBezTo>
                    <a:pt x="1257300" y="4156710"/>
                    <a:pt x="981710" y="3882390"/>
                    <a:pt x="642620" y="3879850"/>
                  </a:cubicBezTo>
                  <a:close/>
                </a:path>
              </a:pathLst>
            </a:custGeom>
            <a:blipFill>
              <a:blip r:embed="rId2"/>
              <a:stretch>
                <a:fillRect l="0" t="-6087" r="0" b="-6087"/>
              </a:stretch>
            </a:blipFill>
          </p:spPr>
        </p:sp>
      </p:grpSp>
      <p:grpSp>
        <p:nvGrpSpPr>
          <p:cNvPr name="Group 13" id="13"/>
          <p:cNvGrpSpPr/>
          <p:nvPr/>
        </p:nvGrpSpPr>
        <p:grpSpPr>
          <a:xfrm rot="0">
            <a:off x="-488646" y="2476617"/>
            <a:ext cx="10754592" cy="3537188"/>
            <a:chOff x="0" y="0"/>
            <a:chExt cx="2832485" cy="931605"/>
          </a:xfrm>
        </p:grpSpPr>
        <p:sp>
          <p:nvSpPr>
            <p:cNvPr name="Freeform 14" id="14"/>
            <p:cNvSpPr/>
            <p:nvPr/>
          </p:nvSpPr>
          <p:spPr>
            <a:xfrm flipH="false" flipV="false" rot="0">
              <a:off x="0" y="0"/>
              <a:ext cx="2832485" cy="931605"/>
            </a:xfrm>
            <a:custGeom>
              <a:avLst/>
              <a:gdLst/>
              <a:ahLst/>
              <a:cxnLst/>
              <a:rect r="r" b="b" t="t" l="l"/>
              <a:pathLst>
                <a:path h="931605" w="2832485">
                  <a:moveTo>
                    <a:pt x="12238" y="0"/>
                  </a:moveTo>
                  <a:lnTo>
                    <a:pt x="2820247" y="0"/>
                  </a:lnTo>
                  <a:cubicBezTo>
                    <a:pt x="2827006" y="0"/>
                    <a:pt x="2832485" y="5479"/>
                    <a:pt x="2832485" y="12238"/>
                  </a:cubicBezTo>
                  <a:lnTo>
                    <a:pt x="2832485" y="919367"/>
                  </a:lnTo>
                  <a:cubicBezTo>
                    <a:pt x="2832485" y="926126"/>
                    <a:pt x="2827006" y="931605"/>
                    <a:pt x="2820247" y="931605"/>
                  </a:cubicBezTo>
                  <a:lnTo>
                    <a:pt x="12238" y="931605"/>
                  </a:lnTo>
                  <a:cubicBezTo>
                    <a:pt x="5479" y="931605"/>
                    <a:pt x="0" y="926126"/>
                    <a:pt x="0" y="919367"/>
                  </a:cubicBezTo>
                  <a:lnTo>
                    <a:pt x="0" y="12238"/>
                  </a:lnTo>
                  <a:cubicBezTo>
                    <a:pt x="0" y="5479"/>
                    <a:pt x="5479" y="0"/>
                    <a:pt x="12238"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5" id="15"/>
            <p:cNvSpPr txBox="true"/>
            <p:nvPr/>
          </p:nvSpPr>
          <p:spPr>
            <a:xfrm>
              <a:off x="0" y="-38100"/>
              <a:ext cx="2832485" cy="969705"/>
            </a:xfrm>
            <a:prstGeom prst="rect">
              <a:avLst/>
            </a:prstGeom>
          </p:spPr>
          <p:txBody>
            <a:bodyPr anchor="ctr" rtlCol="false" tIns="50800" lIns="50800" bIns="50800" rIns="50800"/>
            <a:lstStyle/>
            <a:p>
              <a:pPr algn="ctr">
                <a:lnSpc>
                  <a:spcPts val="2659"/>
                </a:lnSpc>
              </a:pPr>
            </a:p>
          </p:txBody>
        </p:sp>
      </p:grpSp>
      <p:sp>
        <p:nvSpPr>
          <p:cNvPr name="Freeform 16" id="16"/>
          <p:cNvSpPr/>
          <p:nvPr/>
        </p:nvSpPr>
        <p:spPr>
          <a:xfrm flipH="false" flipV="false" rot="0">
            <a:off x="1026558" y="3177860"/>
            <a:ext cx="1444623" cy="1462909"/>
          </a:xfrm>
          <a:custGeom>
            <a:avLst/>
            <a:gdLst/>
            <a:ahLst/>
            <a:cxnLst/>
            <a:rect r="r" b="b" t="t" l="l"/>
            <a:pathLst>
              <a:path h="1462909" w="1444623">
                <a:moveTo>
                  <a:pt x="0" y="0"/>
                </a:moveTo>
                <a:lnTo>
                  <a:pt x="1444623" y="0"/>
                </a:lnTo>
                <a:lnTo>
                  <a:pt x="1444623" y="1462910"/>
                </a:lnTo>
                <a:lnTo>
                  <a:pt x="0" y="146291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7" id="17"/>
          <p:cNvSpPr/>
          <p:nvPr/>
        </p:nvSpPr>
        <p:spPr>
          <a:xfrm flipH="false" flipV="false" rot="0">
            <a:off x="5670254" y="3333428"/>
            <a:ext cx="1376274" cy="1376274"/>
          </a:xfrm>
          <a:custGeom>
            <a:avLst/>
            <a:gdLst/>
            <a:ahLst/>
            <a:cxnLst/>
            <a:rect r="r" b="b" t="t" l="l"/>
            <a:pathLst>
              <a:path h="1376274" w="1376274">
                <a:moveTo>
                  <a:pt x="0" y="0"/>
                </a:moveTo>
                <a:lnTo>
                  <a:pt x="1376273" y="0"/>
                </a:lnTo>
                <a:lnTo>
                  <a:pt x="1376273" y="1376274"/>
                </a:lnTo>
                <a:lnTo>
                  <a:pt x="0" y="137627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8" id="18"/>
          <p:cNvSpPr/>
          <p:nvPr/>
        </p:nvSpPr>
        <p:spPr>
          <a:xfrm flipH="false" flipV="false" rot="0">
            <a:off x="3333011" y="3321162"/>
            <a:ext cx="1388539" cy="1388539"/>
          </a:xfrm>
          <a:custGeom>
            <a:avLst/>
            <a:gdLst/>
            <a:ahLst/>
            <a:cxnLst/>
            <a:rect r="r" b="b" t="t" l="l"/>
            <a:pathLst>
              <a:path h="1388539" w="1388539">
                <a:moveTo>
                  <a:pt x="0" y="0"/>
                </a:moveTo>
                <a:lnTo>
                  <a:pt x="1388539" y="0"/>
                </a:lnTo>
                <a:lnTo>
                  <a:pt x="1388539" y="1388540"/>
                </a:lnTo>
                <a:lnTo>
                  <a:pt x="0" y="138854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9" id="19"/>
          <p:cNvSpPr/>
          <p:nvPr/>
        </p:nvSpPr>
        <p:spPr>
          <a:xfrm flipH="false" flipV="false" rot="0">
            <a:off x="7933848" y="3321162"/>
            <a:ext cx="1322551" cy="1294446"/>
          </a:xfrm>
          <a:custGeom>
            <a:avLst/>
            <a:gdLst/>
            <a:ahLst/>
            <a:cxnLst/>
            <a:rect r="r" b="b" t="t" l="l"/>
            <a:pathLst>
              <a:path h="1294446" w="1322551">
                <a:moveTo>
                  <a:pt x="0" y="0"/>
                </a:moveTo>
                <a:lnTo>
                  <a:pt x="1322551" y="0"/>
                </a:lnTo>
                <a:lnTo>
                  <a:pt x="1322551" y="1294446"/>
                </a:lnTo>
                <a:lnTo>
                  <a:pt x="0" y="129444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20" id="20"/>
          <p:cNvSpPr txBox="true"/>
          <p:nvPr/>
        </p:nvSpPr>
        <p:spPr>
          <a:xfrm rot="0">
            <a:off x="1225487" y="366683"/>
            <a:ext cx="8368074" cy="1153972"/>
          </a:xfrm>
          <a:prstGeom prst="rect">
            <a:avLst/>
          </a:prstGeom>
        </p:spPr>
        <p:txBody>
          <a:bodyPr anchor="t" rtlCol="false" tIns="0" lIns="0" bIns="0" rIns="0">
            <a:spAutoFit/>
          </a:bodyPr>
          <a:lstStyle/>
          <a:p>
            <a:pPr algn="l">
              <a:lnSpc>
                <a:spcPts val="9471"/>
              </a:lnSpc>
            </a:pPr>
            <a:r>
              <a:rPr lang="en-US" sz="6765" b="true">
                <a:solidFill>
                  <a:srgbClr val="FFFFFF"/>
                </a:solidFill>
                <a:latin typeface="Asap Condensed Bold"/>
                <a:ea typeface="Asap Condensed Bold"/>
                <a:cs typeface="Asap Condensed Bold"/>
                <a:sym typeface="Asap Condensed Bold"/>
              </a:rPr>
              <a:t>COMPONENTS OF AN</a:t>
            </a:r>
          </a:p>
        </p:txBody>
      </p:sp>
      <p:sp>
        <p:nvSpPr>
          <p:cNvPr name="TextBox 21" id="21"/>
          <p:cNvSpPr txBox="true"/>
          <p:nvPr/>
        </p:nvSpPr>
        <p:spPr>
          <a:xfrm rot="0">
            <a:off x="1225487" y="1132729"/>
            <a:ext cx="8258576" cy="1153972"/>
          </a:xfrm>
          <a:prstGeom prst="rect">
            <a:avLst/>
          </a:prstGeom>
        </p:spPr>
        <p:txBody>
          <a:bodyPr anchor="t" rtlCol="false" tIns="0" lIns="0" bIns="0" rIns="0">
            <a:spAutoFit/>
          </a:bodyPr>
          <a:lstStyle/>
          <a:p>
            <a:pPr algn="l">
              <a:lnSpc>
                <a:spcPts val="9471"/>
              </a:lnSpc>
            </a:pPr>
            <a:r>
              <a:rPr lang="en-US" sz="6765" b="true">
                <a:solidFill>
                  <a:srgbClr val="EDB522"/>
                </a:solidFill>
                <a:latin typeface="Asap Condensed Bold"/>
                <a:ea typeface="Asap Condensed Bold"/>
                <a:cs typeface="Asap Condensed Bold"/>
                <a:sym typeface="Asap Condensed Bold"/>
              </a:rPr>
              <a:t>EFFECTIVE TEAM</a:t>
            </a:r>
          </a:p>
        </p:txBody>
      </p:sp>
      <p:sp>
        <p:nvSpPr>
          <p:cNvPr name="TextBox 22" id="22"/>
          <p:cNvSpPr txBox="true"/>
          <p:nvPr/>
        </p:nvSpPr>
        <p:spPr>
          <a:xfrm rot="0">
            <a:off x="5549156" y="4971793"/>
            <a:ext cx="1968280" cy="530591"/>
          </a:xfrm>
          <a:prstGeom prst="rect">
            <a:avLst/>
          </a:prstGeom>
        </p:spPr>
        <p:txBody>
          <a:bodyPr anchor="t" rtlCol="false" tIns="0" lIns="0" bIns="0" rIns="0">
            <a:spAutoFit/>
          </a:bodyPr>
          <a:lstStyle/>
          <a:p>
            <a:pPr algn="ctr">
              <a:lnSpc>
                <a:spcPts val="2088"/>
              </a:lnSpc>
            </a:pPr>
            <a:r>
              <a:rPr lang="en-US" sz="1899" b="true">
                <a:solidFill>
                  <a:srgbClr val="36313C"/>
                </a:solidFill>
                <a:latin typeface="Montserrat Bold"/>
                <a:ea typeface="Montserrat Bold"/>
                <a:cs typeface="Montserrat Bold"/>
                <a:sym typeface="Montserrat Bold"/>
              </a:rPr>
              <a:t>Clear </a:t>
            </a:r>
          </a:p>
          <a:p>
            <a:pPr algn="ctr">
              <a:lnSpc>
                <a:spcPts val="2088"/>
              </a:lnSpc>
            </a:pPr>
            <a:r>
              <a:rPr lang="en-US" sz="1899" b="true">
                <a:solidFill>
                  <a:srgbClr val="36313C"/>
                </a:solidFill>
                <a:latin typeface="Montserrat Bold"/>
                <a:ea typeface="Montserrat Bold"/>
                <a:cs typeface="Montserrat Bold"/>
                <a:sym typeface="Montserrat Bold"/>
              </a:rPr>
              <a:t>goals</a:t>
            </a:r>
          </a:p>
        </p:txBody>
      </p:sp>
      <p:sp>
        <p:nvSpPr>
          <p:cNvPr name="TextBox 23" id="23"/>
          <p:cNvSpPr txBox="true"/>
          <p:nvPr/>
        </p:nvSpPr>
        <p:spPr>
          <a:xfrm rot="0">
            <a:off x="3083301" y="4971793"/>
            <a:ext cx="1968280" cy="530591"/>
          </a:xfrm>
          <a:prstGeom prst="rect">
            <a:avLst/>
          </a:prstGeom>
        </p:spPr>
        <p:txBody>
          <a:bodyPr anchor="t" rtlCol="false" tIns="0" lIns="0" bIns="0" rIns="0">
            <a:spAutoFit/>
          </a:bodyPr>
          <a:lstStyle/>
          <a:p>
            <a:pPr algn="ctr">
              <a:lnSpc>
                <a:spcPts val="2088"/>
              </a:lnSpc>
            </a:pPr>
            <a:r>
              <a:rPr lang="en-US" sz="1899" b="true">
                <a:solidFill>
                  <a:srgbClr val="36313C"/>
                </a:solidFill>
                <a:latin typeface="Montserrat Bold"/>
                <a:ea typeface="Montserrat Bold"/>
                <a:cs typeface="Montserrat Bold"/>
                <a:sym typeface="Montserrat Bold"/>
              </a:rPr>
              <a:t>Mutual</a:t>
            </a:r>
          </a:p>
          <a:p>
            <a:pPr algn="ctr">
              <a:lnSpc>
                <a:spcPts val="2088"/>
              </a:lnSpc>
            </a:pPr>
            <a:r>
              <a:rPr lang="en-US" sz="1899" b="true">
                <a:solidFill>
                  <a:srgbClr val="36313C"/>
                </a:solidFill>
                <a:latin typeface="Montserrat Bold"/>
                <a:ea typeface="Montserrat Bold"/>
                <a:cs typeface="Montserrat Bold"/>
                <a:sym typeface="Montserrat Bold"/>
              </a:rPr>
              <a:t>trust</a:t>
            </a:r>
          </a:p>
        </p:txBody>
      </p:sp>
      <p:sp>
        <p:nvSpPr>
          <p:cNvPr name="TextBox 24" id="24"/>
          <p:cNvSpPr txBox="true"/>
          <p:nvPr/>
        </p:nvSpPr>
        <p:spPr>
          <a:xfrm rot="0">
            <a:off x="692154" y="4971793"/>
            <a:ext cx="2113430" cy="530591"/>
          </a:xfrm>
          <a:prstGeom prst="rect">
            <a:avLst/>
          </a:prstGeom>
        </p:spPr>
        <p:txBody>
          <a:bodyPr anchor="t" rtlCol="false" tIns="0" lIns="0" bIns="0" rIns="0">
            <a:spAutoFit/>
          </a:bodyPr>
          <a:lstStyle/>
          <a:p>
            <a:pPr algn="ctr">
              <a:lnSpc>
                <a:spcPts val="2088"/>
              </a:lnSpc>
            </a:pPr>
            <a:r>
              <a:rPr lang="en-US" sz="1899" b="true">
                <a:solidFill>
                  <a:srgbClr val="36313C"/>
                </a:solidFill>
                <a:latin typeface="Montserrat Bold"/>
                <a:ea typeface="Montserrat Bold"/>
                <a:cs typeface="Montserrat Bold"/>
                <a:sym typeface="Montserrat Bold"/>
              </a:rPr>
              <a:t>Open Communication</a:t>
            </a:r>
          </a:p>
        </p:txBody>
      </p:sp>
      <p:sp>
        <p:nvSpPr>
          <p:cNvPr name="TextBox 25" id="25"/>
          <p:cNvSpPr txBox="true"/>
          <p:nvPr/>
        </p:nvSpPr>
        <p:spPr>
          <a:xfrm rot="0">
            <a:off x="7724712" y="4962268"/>
            <a:ext cx="1968280" cy="530591"/>
          </a:xfrm>
          <a:prstGeom prst="rect">
            <a:avLst/>
          </a:prstGeom>
        </p:spPr>
        <p:txBody>
          <a:bodyPr anchor="t" rtlCol="false" tIns="0" lIns="0" bIns="0" rIns="0">
            <a:spAutoFit/>
          </a:bodyPr>
          <a:lstStyle/>
          <a:p>
            <a:pPr algn="ctr">
              <a:lnSpc>
                <a:spcPts val="2088"/>
              </a:lnSpc>
            </a:pPr>
            <a:r>
              <a:rPr lang="en-US" sz="1899" b="true">
                <a:solidFill>
                  <a:srgbClr val="36313C"/>
                </a:solidFill>
                <a:latin typeface="Montserrat Bold"/>
                <a:ea typeface="Montserrat Bold"/>
                <a:cs typeface="Montserrat Bold"/>
                <a:sym typeface="Montserrat Bold"/>
              </a:rPr>
              <a:t>Diverse Roles</a:t>
            </a:r>
          </a:p>
          <a:p>
            <a:pPr algn="ctr">
              <a:lnSpc>
                <a:spcPts val="2088"/>
              </a:lnSpc>
            </a:pPr>
            <a:r>
              <a:rPr lang="en-US" sz="1899" b="true">
                <a:solidFill>
                  <a:srgbClr val="36313C"/>
                </a:solidFill>
                <a:latin typeface="Montserrat Bold"/>
                <a:ea typeface="Montserrat Bold"/>
                <a:cs typeface="Montserrat Bold"/>
                <a:sym typeface="Montserrat Bold"/>
              </a:rPr>
              <a:t>&amp; Skills</a:t>
            </a:r>
          </a:p>
        </p:txBody>
      </p:sp>
      <p:sp>
        <p:nvSpPr>
          <p:cNvPr name="TextBox 26" id="26"/>
          <p:cNvSpPr txBox="true"/>
          <p:nvPr/>
        </p:nvSpPr>
        <p:spPr>
          <a:xfrm rot="0">
            <a:off x="676604" y="6318020"/>
            <a:ext cx="9337293" cy="3656464"/>
          </a:xfrm>
          <a:prstGeom prst="rect">
            <a:avLst/>
          </a:prstGeom>
        </p:spPr>
        <p:txBody>
          <a:bodyPr anchor="t" rtlCol="false" tIns="0" lIns="0" bIns="0" rIns="0">
            <a:spAutoFit/>
          </a:bodyPr>
          <a:lstStyle/>
          <a:p>
            <a:pPr algn="just">
              <a:lnSpc>
                <a:spcPts val="2687"/>
              </a:lnSpc>
            </a:pPr>
            <a:r>
              <a:rPr lang="en-US" sz="1919" b="true">
                <a:solidFill>
                  <a:srgbClr val="FFFFFF"/>
                </a:solidFill>
                <a:latin typeface="Montserrat Bold"/>
                <a:ea typeface="Montserrat Bold"/>
                <a:cs typeface="Montserrat Bold"/>
                <a:sym typeface="Montserrat Bold"/>
              </a:rPr>
              <a:t>Open Communication</a:t>
            </a:r>
            <a:r>
              <a:rPr lang="en-US" sz="1919">
                <a:solidFill>
                  <a:srgbClr val="FFFFFF"/>
                </a:solidFill>
                <a:latin typeface="Montserrat"/>
                <a:ea typeface="Montserrat"/>
                <a:cs typeface="Montserrat"/>
                <a:sym typeface="Montserrat"/>
              </a:rPr>
              <a:t> - Effective communication fosters collaboration and reduces misunderstandings (Quintanilla &amp; Wahl, 2020).</a:t>
            </a:r>
          </a:p>
          <a:p>
            <a:pPr algn="just">
              <a:lnSpc>
                <a:spcPts val="2687"/>
              </a:lnSpc>
            </a:pPr>
          </a:p>
          <a:p>
            <a:pPr algn="just">
              <a:lnSpc>
                <a:spcPts val="2687"/>
              </a:lnSpc>
            </a:pPr>
            <a:r>
              <a:rPr lang="en-US" sz="1919" b="true">
                <a:solidFill>
                  <a:srgbClr val="FFFFFF"/>
                </a:solidFill>
                <a:latin typeface="Montserrat Bold"/>
                <a:ea typeface="Montserrat Bold"/>
                <a:cs typeface="Montserrat Bold"/>
                <a:sym typeface="Montserrat Bold"/>
              </a:rPr>
              <a:t>Mutual Trust</a:t>
            </a:r>
            <a:r>
              <a:rPr lang="en-US" sz="1919">
                <a:solidFill>
                  <a:srgbClr val="FFFFFF"/>
                </a:solidFill>
                <a:latin typeface="Montserrat"/>
                <a:ea typeface="Montserrat"/>
                <a:cs typeface="Montserrat"/>
                <a:sym typeface="Montserrat"/>
              </a:rPr>
              <a:t> - Trust enhances team connection and performance, serving as the foundation for high-functioning teams (Academi Wales, 2018).</a:t>
            </a:r>
          </a:p>
          <a:p>
            <a:pPr algn="just">
              <a:lnSpc>
                <a:spcPts val="2687"/>
              </a:lnSpc>
            </a:pPr>
          </a:p>
          <a:p>
            <a:pPr algn="just">
              <a:lnSpc>
                <a:spcPts val="2687"/>
              </a:lnSpc>
            </a:pPr>
            <a:r>
              <a:rPr lang="en-US" sz="1919" b="true">
                <a:solidFill>
                  <a:srgbClr val="FFFFFF"/>
                </a:solidFill>
                <a:latin typeface="Montserrat Bold"/>
                <a:ea typeface="Montserrat Bold"/>
                <a:cs typeface="Montserrat Bold"/>
                <a:sym typeface="Montserrat Bold"/>
              </a:rPr>
              <a:t>Clear Goals</a:t>
            </a:r>
            <a:r>
              <a:rPr lang="en-US" sz="1919">
                <a:solidFill>
                  <a:srgbClr val="FFFFFF"/>
                </a:solidFill>
                <a:latin typeface="Montserrat"/>
                <a:ea typeface="Montserrat"/>
                <a:cs typeface="Montserrat"/>
                <a:sym typeface="Montserrat"/>
              </a:rPr>
              <a:t> - Teams with well-defined objectives perform better as they provide direction and purpose (Tannenbaum &amp; Salas, 2021).</a:t>
            </a:r>
          </a:p>
          <a:p>
            <a:pPr algn="just">
              <a:lnSpc>
                <a:spcPts val="2687"/>
              </a:lnSpc>
            </a:pPr>
          </a:p>
          <a:p>
            <a:pPr algn="just">
              <a:lnSpc>
                <a:spcPts val="2687"/>
              </a:lnSpc>
            </a:pPr>
            <a:r>
              <a:rPr lang="en-US" sz="1919" b="true">
                <a:solidFill>
                  <a:srgbClr val="FFFFFF"/>
                </a:solidFill>
                <a:latin typeface="Montserrat Bold"/>
                <a:ea typeface="Montserrat Bold"/>
                <a:cs typeface="Montserrat Bold"/>
                <a:sym typeface="Montserrat Bold"/>
              </a:rPr>
              <a:t>Diverse Roles and Skills</a:t>
            </a:r>
            <a:r>
              <a:rPr lang="en-US" sz="1919">
                <a:solidFill>
                  <a:srgbClr val="FFFFFF"/>
                </a:solidFill>
                <a:latin typeface="Montserrat"/>
                <a:ea typeface="Montserrat"/>
                <a:cs typeface="Montserrat"/>
                <a:sym typeface="Montserrat"/>
              </a:rPr>
              <a:t> -A mix of skills and roles within a team improves problem-solving and innovation (Belbin, 2010).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7918113" y="-5206466"/>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TextBox 5" id="5"/>
          <p:cNvSpPr txBox="true"/>
          <p:nvPr/>
        </p:nvSpPr>
        <p:spPr>
          <a:xfrm rot="0">
            <a:off x="9443973" y="240704"/>
            <a:ext cx="7953073" cy="1376290"/>
          </a:xfrm>
          <a:prstGeom prst="rect">
            <a:avLst/>
          </a:prstGeom>
        </p:spPr>
        <p:txBody>
          <a:bodyPr anchor="t" rtlCol="false" tIns="0" lIns="0" bIns="0" rIns="0">
            <a:spAutoFit/>
          </a:bodyPr>
          <a:lstStyle/>
          <a:p>
            <a:pPr algn="r">
              <a:lnSpc>
                <a:spcPts val="11291"/>
              </a:lnSpc>
            </a:pPr>
            <a:r>
              <a:rPr lang="en-US" b="true" sz="8065">
                <a:solidFill>
                  <a:srgbClr val="FFFFFF"/>
                </a:solidFill>
                <a:latin typeface="Asap Condensed Bold"/>
                <a:ea typeface="Asap Condensed Bold"/>
                <a:cs typeface="Asap Condensed Bold"/>
                <a:sym typeface="Asap Condensed Bold"/>
              </a:rPr>
              <a:t>BELBIN’S</a:t>
            </a:r>
          </a:p>
        </p:txBody>
      </p:sp>
      <p:sp>
        <p:nvSpPr>
          <p:cNvPr name="TextBox 6" id="6"/>
          <p:cNvSpPr txBox="true"/>
          <p:nvPr/>
        </p:nvSpPr>
        <p:spPr>
          <a:xfrm rot="0">
            <a:off x="8055859" y="1120692"/>
            <a:ext cx="9341187" cy="1376290"/>
          </a:xfrm>
          <a:prstGeom prst="rect">
            <a:avLst/>
          </a:prstGeom>
        </p:spPr>
        <p:txBody>
          <a:bodyPr anchor="t" rtlCol="false" tIns="0" lIns="0" bIns="0" rIns="0">
            <a:spAutoFit/>
          </a:bodyPr>
          <a:lstStyle/>
          <a:p>
            <a:pPr algn="r">
              <a:lnSpc>
                <a:spcPts val="11291"/>
              </a:lnSpc>
            </a:pPr>
            <a:r>
              <a:rPr lang="en-US" b="true" sz="8065">
                <a:solidFill>
                  <a:srgbClr val="FFC01B"/>
                </a:solidFill>
                <a:latin typeface="Asap Condensed Bold"/>
                <a:ea typeface="Asap Condensed Bold"/>
                <a:cs typeface="Asap Condensed Bold"/>
                <a:sym typeface="Asap Condensed Bold"/>
              </a:rPr>
              <a:t>TEAM ROLES</a:t>
            </a:r>
          </a:p>
        </p:txBody>
      </p:sp>
      <p:grpSp>
        <p:nvGrpSpPr>
          <p:cNvPr name="Group 7" id="7"/>
          <p:cNvGrpSpPr/>
          <p:nvPr/>
        </p:nvGrpSpPr>
        <p:grpSpPr>
          <a:xfrm rot="0">
            <a:off x="-5370981" y="-1501047"/>
            <a:ext cx="13289094" cy="13289094"/>
            <a:chOff x="0" y="0"/>
            <a:chExt cx="812800" cy="812800"/>
          </a:xfrm>
        </p:grpSpPr>
        <p:sp>
          <p:nvSpPr>
            <p:cNvPr name="Freeform 8" id="8"/>
            <p:cNvSpPr/>
            <p:nvPr/>
          </p:nvSpPr>
          <p:spPr>
            <a:xfrm flipH="false" flipV="false" rot="0">
              <a:off x="12173" y="12173"/>
              <a:ext cx="788455" cy="788455"/>
            </a:xfrm>
            <a:custGeom>
              <a:avLst/>
              <a:gdLst/>
              <a:ahLst/>
              <a:cxnLst/>
              <a:rect r="r" b="b" t="t" l="l"/>
              <a:pathLst>
                <a:path h="788455" w="788455">
                  <a:moveTo>
                    <a:pt x="421415" y="15015"/>
                  </a:moveTo>
                  <a:lnTo>
                    <a:pt x="773439" y="367039"/>
                  </a:lnTo>
                  <a:cubicBezTo>
                    <a:pt x="788454" y="382054"/>
                    <a:pt x="788454" y="406400"/>
                    <a:pt x="773439" y="421415"/>
                  </a:cubicBezTo>
                  <a:lnTo>
                    <a:pt x="421415" y="773439"/>
                  </a:lnTo>
                  <a:cubicBezTo>
                    <a:pt x="406400" y="788454"/>
                    <a:pt x="382054" y="788454"/>
                    <a:pt x="367039" y="773439"/>
                  </a:cubicBezTo>
                  <a:lnTo>
                    <a:pt x="15015" y="421415"/>
                  </a:lnTo>
                  <a:cubicBezTo>
                    <a:pt x="0" y="406400"/>
                    <a:pt x="0" y="382054"/>
                    <a:pt x="15015" y="367039"/>
                  </a:cubicBezTo>
                  <a:lnTo>
                    <a:pt x="367039" y="15015"/>
                  </a:lnTo>
                  <a:cubicBezTo>
                    <a:pt x="382054" y="0"/>
                    <a:pt x="406400" y="0"/>
                    <a:pt x="421415" y="15015"/>
                  </a:cubicBezTo>
                  <a:close/>
                </a:path>
              </a:pathLst>
            </a:custGeom>
            <a:gradFill rotWithShape="true">
              <a:gsLst>
                <a:gs pos="0">
                  <a:srgbClr val="FFFFFF">
                    <a:alpha val="100000"/>
                  </a:srgbClr>
                </a:gs>
                <a:gs pos="100000">
                  <a:srgbClr val="DEDEDE">
                    <a:alpha val="100000"/>
                  </a:srgbClr>
                </a:gs>
              </a:gsLst>
              <a:lin ang="0"/>
            </a:gradFill>
          </p:spPr>
        </p:sp>
        <p:sp>
          <p:nvSpPr>
            <p:cNvPr name="TextBox 9" id="9"/>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Freeform 10" id="10"/>
          <p:cNvSpPr/>
          <p:nvPr/>
        </p:nvSpPr>
        <p:spPr>
          <a:xfrm flipH="false" flipV="false" rot="0">
            <a:off x="76084" y="1153613"/>
            <a:ext cx="7979775" cy="7979775"/>
          </a:xfrm>
          <a:custGeom>
            <a:avLst/>
            <a:gdLst/>
            <a:ahLst/>
            <a:cxnLst/>
            <a:rect r="r" b="b" t="t" l="l"/>
            <a:pathLst>
              <a:path h="7979775" w="7979775">
                <a:moveTo>
                  <a:pt x="0" y="0"/>
                </a:moveTo>
                <a:lnTo>
                  <a:pt x="7979775" y="0"/>
                </a:lnTo>
                <a:lnTo>
                  <a:pt x="7979775" y="7979774"/>
                </a:lnTo>
                <a:lnTo>
                  <a:pt x="0" y="797977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1" id="11"/>
          <p:cNvSpPr txBox="true"/>
          <p:nvPr/>
        </p:nvSpPr>
        <p:spPr>
          <a:xfrm rot="0">
            <a:off x="8370632" y="3003494"/>
            <a:ext cx="9437030" cy="4677114"/>
          </a:xfrm>
          <a:prstGeom prst="rect">
            <a:avLst/>
          </a:prstGeom>
        </p:spPr>
        <p:txBody>
          <a:bodyPr anchor="t" rtlCol="false" tIns="0" lIns="0" bIns="0" rIns="0">
            <a:spAutoFit/>
          </a:bodyPr>
          <a:lstStyle/>
          <a:p>
            <a:pPr algn="r">
              <a:lnSpc>
                <a:spcPts val="3774"/>
              </a:lnSpc>
            </a:pPr>
            <a:r>
              <a:rPr lang="en-US" sz="2696">
                <a:solidFill>
                  <a:srgbClr val="FFFFFF"/>
                </a:solidFill>
                <a:latin typeface="Montserrat"/>
                <a:ea typeface="Montserrat"/>
                <a:cs typeface="Montserrat"/>
                <a:sym typeface="Montserrat"/>
              </a:rPr>
              <a:t>Belbin’s Team Role Theory identifies the key roles individuals play within a team to enhance overall effectiveness. According to Belbin (2010), successful teams require a balance of nine distinct roles, each contributing to team dynamics in unique ways. These roles are categorized into three groups:</a:t>
            </a:r>
          </a:p>
          <a:p>
            <a:pPr algn="r">
              <a:lnSpc>
                <a:spcPts val="3774"/>
              </a:lnSpc>
            </a:pPr>
          </a:p>
          <a:p>
            <a:pPr algn="r">
              <a:lnSpc>
                <a:spcPts val="3774"/>
              </a:lnSpc>
            </a:pPr>
            <a:r>
              <a:rPr lang="en-US" sz="2696">
                <a:solidFill>
                  <a:srgbClr val="FFFFFF"/>
                </a:solidFill>
                <a:latin typeface="Montserrat"/>
                <a:ea typeface="Montserrat"/>
                <a:cs typeface="Montserrat"/>
                <a:sym typeface="Montserrat"/>
              </a:rPr>
              <a:t>For instance, in a marketing team, the Shaper drives the campaign, the Monitor Evaluator assesses strategy, and the Team worker ensures collaboration.</a:t>
            </a:r>
          </a:p>
        </p:txBody>
      </p:sp>
      <p:sp>
        <p:nvSpPr>
          <p:cNvPr name="TextBox 12" id="12"/>
          <p:cNvSpPr txBox="true"/>
          <p:nvPr/>
        </p:nvSpPr>
        <p:spPr>
          <a:xfrm rot="0">
            <a:off x="76084" y="1696952"/>
            <a:ext cx="3785138" cy="488741"/>
          </a:xfrm>
          <a:prstGeom prst="rect">
            <a:avLst/>
          </a:prstGeom>
        </p:spPr>
        <p:txBody>
          <a:bodyPr anchor="t" rtlCol="false" tIns="0" lIns="0" bIns="0" rIns="0">
            <a:spAutoFit/>
          </a:bodyPr>
          <a:lstStyle/>
          <a:p>
            <a:pPr algn="ctr">
              <a:lnSpc>
                <a:spcPts val="4036"/>
              </a:lnSpc>
            </a:pPr>
            <a:r>
              <a:rPr lang="en-US" sz="2883" b="true">
                <a:solidFill>
                  <a:srgbClr val="1F825F"/>
                </a:solidFill>
                <a:latin typeface="Montserrat Bold"/>
                <a:ea typeface="Montserrat Bold"/>
                <a:cs typeface="Montserrat Bold"/>
                <a:sym typeface="Montserrat Bold"/>
              </a:rPr>
              <a:t>Action-oriented </a:t>
            </a:r>
          </a:p>
        </p:txBody>
      </p:sp>
      <p:sp>
        <p:nvSpPr>
          <p:cNvPr name="TextBox 13" id="13"/>
          <p:cNvSpPr txBox="true"/>
          <p:nvPr/>
        </p:nvSpPr>
        <p:spPr>
          <a:xfrm rot="0">
            <a:off x="4432405" y="1752045"/>
            <a:ext cx="3785138" cy="488741"/>
          </a:xfrm>
          <a:prstGeom prst="rect">
            <a:avLst/>
          </a:prstGeom>
        </p:spPr>
        <p:txBody>
          <a:bodyPr anchor="t" rtlCol="false" tIns="0" lIns="0" bIns="0" rIns="0">
            <a:spAutoFit/>
          </a:bodyPr>
          <a:lstStyle/>
          <a:p>
            <a:pPr algn="ctr">
              <a:lnSpc>
                <a:spcPts val="4036"/>
              </a:lnSpc>
            </a:pPr>
            <a:r>
              <a:rPr lang="en-US" sz="2883" b="true">
                <a:solidFill>
                  <a:srgbClr val="FDB900"/>
                </a:solidFill>
                <a:latin typeface="Montserrat Bold"/>
                <a:ea typeface="Montserrat Bold"/>
                <a:cs typeface="Montserrat Bold"/>
                <a:sym typeface="Montserrat Bold"/>
              </a:rPr>
              <a:t>People-oriented</a:t>
            </a:r>
          </a:p>
        </p:txBody>
      </p:sp>
      <p:sp>
        <p:nvSpPr>
          <p:cNvPr name="TextBox 14" id="14"/>
          <p:cNvSpPr txBox="true"/>
          <p:nvPr/>
        </p:nvSpPr>
        <p:spPr>
          <a:xfrm rot="0">
            <a:off x="485583" y="6278958"/>
            <a:ext cx="3785138" cy="488741"/>
          </a:xfrm>
          <a:prstGeom prst="rect">
            <a:avLst/>
          </a:prstGeom>
        </p:spPr>
        <p:txBody>
          <a:bodyPr anchor="t" rtlCol="false" tIns="0" lIns="0" bIns="0" rIns="0">
            <a:spAutoFit/>
          </a:bodyPr>
          <a:lstStyle/>
          <a:p>
            <a:pPr algn="ctr">
              <a:lnSpc>
                <a:spcPts val="4036"/>
              </a:lnSpc>
            </a:pPr>
            <a:r>
              <a:rPr lang="en-US" sz="2883" b="true">
                <a:solidFill>
                  <a:srgbClr val="4A9ED7"/>
                </a:solidFill>
                <a:latin typeface="Montserrat Bold"/>
                <a:ea typeface="Montserrat Bold"/>
                <a:cs typeface="Montserrat Bold"/>
                <a:sym typeface="Montserrat Bold"/>
              </a:rPr>
              <a:t>Thought-oriented </a:t>
            </a:r>
          </a:p>
        </p:txBody>
      </p:sp>
      <p:sp>
        <p:nvSpPr>
          <p:cNvPr name="TextBox 15" id="15"/>
          <p:cNvSpPr txBox="true"/>
          <p:nvPr/>
        </p:nvSpPr>
        <p:spPr>
          <a:xfrm rot="0">
            <a:off x="76084" y="2363990"/>
            <a:ext cx="3785138" cy="1890315"/>
          </a:xfrm>
          <a:prstGeom prst="rect">
            <a:avLst/>
          </a:prstGeom>
        </p:spPr>
        <p:txBody>
          <a:bodyPr anchor="t" rtlCol="false" tIns="0" lIns="0" bIns="0" rIns="0">
            <a:spAutoFit/>
          </a:bodyPr>
          <a:lstStyle/>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Shaper</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Implementer</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Completer-Finisher</a:t>
            </a:r>
          </a:p>
        </p:txBody>
      </p:sp>
      <p:sp>
        <p:nvSpPr>
          <p:cNvPr name="TextBox 16" id="16"/>
          <p:cNvSpPr txBox="true"/>
          <p:nvPr/>
        </p:nvSpPr>
        <p:spPr>
          <a:xfrm rot="0">
            <a:off x="4585494" y="2363990"/>
            <a:ext cx="3785138" cy="1890315"/>
          </a:xfrm>
          <a:prstGeom prst="rect">
            <a:avLst/>
          </a:prstGeom>
        </p:spPr>
        <p:txBody>
          <a:bodyPr anchor="t" rtlCol="false" tIns="0" lIns="0" bIns="0" rIns="0">
            <a:spAutoFit/>
          </a:bodyPr>
          <a:lstStyle/>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Coordinator</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Team worker</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Resource Investigator</a:t>
            </a:r>
          </a:p>
        </p:txBody>
      </p:sp>
      <p:sp>
        <p:nvSpPr>
          <p:cNvPr name="TextBox 17" id="17"/>
          <p:cNvSpPr txBox="true"/>
          <p:nvPr/>
        </p:nvSpPr>
        <p:spPr>
          <a:xfrm rot="0">
            <a:off x="485583" y="6944735"/>
            <a:ext cx="3785138" cy="1414596"/>
          </a:xfrm>
          <a:prstGeom prst="rect">
            <a:avLst/>
          </a:prstGeom>
        </p:spPr>
        <p:txBody>
          <a:bodyPr anchor="t" rtlCol="false" tIns="0" lIns="0" bIns="0" rIns="0">
            <a:spAutoFit/>
          </a:bodyPr>
          <a:lstStyle/>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Plant</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Monitor Evaluator</a:t>
            </a:r>
          </a:p>
          <a:p>
            <a:pPr algn="l" marL="592539" indent="-296270" lvl="1">
              <a:lnSpc>
                <a:spcPts val="3842"/>
              </a:lnSpc>
              <a:buFont typeface="Arial"/>
              <a:buChar char="•"/>
            </a:pPr>
            <a:r>
              <a:rPr lang="en-US" sz="2744">
                <a:solidFill>
                  <a:srgbClr val="373435"/>
                </a:solidFill>
                <a:latin typeface="Montserrat"/>
                <a:ea typeface="Montserrat"/>
                <a:cs typeface="Montserrat"/>
                <a:sym typeface="Montserrat"/>
              </a:rPr>
              <a:t>Specialist</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358391" y="-4383384"/>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7832309" y="1196500"/>
            <a:ext cx="15349745" cy="15349745"/>
            <a:chOff x="0" y="0"/>
            <a:chExt cx="812800" cy="812800"/>
          </a:xfrm>
        </p:grpSpPr>
        <p:sp>
          <p:nvSpPr>
            <p:cNvPr name="Freeform 6" id="6"/>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007715" y="4899610"/>
            <a:ext cx="3013754" cy="3180743"/>
          </a:xfrm>
          <a:custGeom>
            <a:avLst/>
            <a:gdLst/>
            <a:ahLst/>
            <a:cxnLst/>
            <a:rect r="r" b="b" t="t" l="l"/>
            <a:pathLst>
              <a:path h="3180743" w="3013754">
                <a:moveTo>
                  <a:pt x="0" y="0"/>
                </a:moveTo>
                <a:lnTo>
                  <a:pt x="3013754" y="0"/>
                </a:lnTo>
                <a:lnTo>
                  <a:pt x="3013754" y="3180743"/>
                </a:lnTo>
                <a:lnTo>
                  <a:pt x="0" y="3180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7943013" y="4899610"/>
            <a:ext cx="3013754" cy="3180743"/>
          </a:xfrm>
          <a:custGeom>
            <a:avLst/>
            <a:gdLst/>
            <a:ahLst/>
            <a:cxnLst/>
            <a:rect r="r" b="b" t="t" l="l"/>
            <a:pathLst>
              <a:path h="3180743" w="3013754">
                <a:moveTo>
                  <a:pt x="0" y="0"/>
                </a:moveTo>
                <a:lnTo>
                  <a:pt x="3013753" y="0"/>
                </a:lnTo>
                <a:lnTo>
                  <a:pt x="3013753" y="3180743"/>
                </a:lnTo>
                <a:lnTo>
                  <a:pt x="0" y="3180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0" id="10"/>
          <p:cNvSpPr/>
          <p:nvPr/>
        </p:nvSpPr>
        <p:spPr>
          <a:xfrm flipH="false" flipV="false" rot="0">
            <a:off x="11386770" y="4899610"/>
            <a:ext cx="3013754" cy="3180743"/>
          </a:xfrm>
          <a:custGeom>
            <a:avLst/>
            <a:gdLst/>
            <a:ahLst/>
            <a:cxnLst/>
            <a:rect r="r" b="b" t="t" l="l"/>
            <a:pathLst>
              <a:path h="3180743" w="3013754">
                <a:moveTo>
                  <a:pt x="0" y="0"/>
                </a:moveTo>
                <a:lnTo>
                  <a:pt x="3013754" y="0"/>
                </a:lnTo>
                <a:lnTo>
                  <a:pt x="3013754" y="3180743"/>
                </a:lnTo>
                <a:lnTo>
                  <a:pt x="0" y="3180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1" id="11"/>
          <p:cNvSpPr/>
          <p:nvPr/>
        </p:nvSpPr>
        <p:spPr>
          <a:xfrm flipH="false" flipV="false" rot="0">
            <a:off x="14766012" y="4899610"/>
            <a:ext cx="3013754" cy="3180743"/>
          </a:xfrm>
          <a:custGeom>
            <a:avLst/>
            <a:gdLst/>
            <a:ahLst/>
            <a:cxnLst/>
            <a:rect r="r" b="b" t="t" l="l"/>
            <a:pathLst>
              <a:path h="3180743" w="3013754">
                <a:moveTo>
                  <a:pt x="0" y="0"/>
                </a:moveTo>
                <a:lnTo>
                  <a:pt x="3013754" y="0"/>
                </a:lnTo>
                <a:lnTo>
                  <a:pt x="3013754" y="3180743"/>
                </a:lnTo>
                <a:lnTo>
                  <a:pt x="0" y="3180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2" id="12"/>
          <p:cNvGrpSpPr/>
          <p:nvPr/>
        </p:nvGrpSpPr>
        <p:grpSpPr>
          <a:xfrm rot="0">
            <a:off x="810139" y="8965889"/>
            <a:ext cx="3152408" cy="866067"/>
            <a:chOff x="0" y="0"/>
            <a:chExt cx="830264" cy="228100"/>
          </a:xfrm>
        </p:grpSpPr>
        <p:sp>
          <p:nvSpPr>
            <p:cNvPr name="Freeform 13" id="13"/>
            <p:cNvSpPr/>
            <p:nvPr/>
          </p:nvSpPr>
          <p:spPr>
            <a:xfrm flipH="false" flipV="false" rot="0">
              <a:off x="0" y="0"/>
              <a:ext cx="830264" cy="228100"/>
            </a:xfrm>
            <a:custGeom>
              <a:avLst/>
              <a:gdLst/>
              <a:ahLst/>
              <a:cxnLst/>
              <a:rect r="r" b="b" t="t" l="l"/>
              <a:pathLst>
                <a:path h="228100" w="830264">
                  <a:moveTo>
                    <a:pt x="41750" y="0"/>
                  </a:moveTo>
                  <a:lnTo>
                    <a:pt x="788514" y="0"/>
                  </a:lnTo>
                  <a:cubicBezTo>
                    <a:pt x="811572" y="0"/>
                    <a:pt x="830264" y="18692"/>
                    <a:pt x="830264" y="41750"/>
                  </a:cubicBezTo>
                  <a:lnTo>
                    <a:pt x="830264" y="186350"/>
                  </a:lnTo>
                  <a:cubicBezTo>
                    <a:pt x="830264" y="197423"/>
                    <a:pt x="825865" y="208042"/>
                    <a:pt x="818036" y="215872"/>
                  </a:cubicBezTo>
                  <a:cubicBezTo>
                    <a:pt x="810206" y="223701"/>
                    <a:pt x="799587" y="228100"/>
                    <a:pt x="788514" y="228100"/>
                  </a:cubicBezTo>
                  <a:lnTo>
                    <a:pt x="41750" y="228100"/>
                  </a:lnTo>
                  <a:cubicBezTo>
                    <a:pt x="18692" y="228100"/>
                    <a:pt x="0" y="209408"/>
                    <a:pt x="0" y="186350"/>
                  </a:cubicBezTo>
                  <a:lnTo>
                    <a:pt x="0" y="41750"/>
                  </a:lnTo>
                  <a:cubicBezTo>
                    <a:pt x="0" y="18692"/>
                    <a:pt x="18692" y="0"/>
                    <a:pt x="4175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4" id="14"/>
            <p:cNvSpPr txBox="true"/>
            <p:nvPr/>
          </p:nvSpPr>
          <p:spPr>
            <a:xfrm>
              <a:off x="0" y="-38100"/>
              <a:ext cx="830264" cy="266200"/>
            </a:xfrm>
            <a:prstGeom prst="rect">
              <a:avLst/>
            </a:prstGeom>
          </p:spPr>
          <p:txBody>
            <a:bodyPr anchor="ctr" rtlCol="false" tIns="50800" lIns="50800" bIns="50800" rIns="50800"/>
            <a:lstStyle/>
            <a:p>
              <a:pPr algn="ctr">
                <a:lnSpc>
                  <a:spcPts val="3499"/>
                </a:lnSpc>
              </a:pPr>
            </a:p>
          </p:txBody>
        </p:sp>
      </p:grpSp>
      <p:grpSp>
        <p:nvGrpSpPr>
          <p:cNvPr name="Group 15" id="15"/>
          <p:cNvGrpSpPr/>
          <p:nvPr/>
        </p:nvGrpSpPr>
        <p:grpSpPr>
          <a:xfrm rot="0">
            <a:off x="7741511" y="8965889"/>
            <a:ext cx="3152408" cy="866067"/>
            <a:chOff x="0" y="0"/>
            <a:chExt cx="830264" cy="228100"/>
          </a:xfrm>
        </p:grpSpPr>
        <p:sp>
          <p:nvSpPr>
            <p:cNvPr name="Freeform 16" id="16"/>
            <p:cNvSpPr/>
            <p:nvPr/>
          </p:nvSpPr>
          <p:spPr>
            <a:xfrm flipH="false" flipV="false" rot="0">
              <a:off x="0" y="0"/>
              <a:ext cx="830264" cy="228100"/>
            </a:xfrm>
            <a:custGeom>
              <a:avLst/>
              <a:gdLst/>
              <a:ahLst/>
              <a:cxnLst/>
              <a:rect r="r" b="b" t="t" l="l"/>
              <a:pathLst>
                <a:path h="228100" w="830264">
                  <a:moveTo>
                    <a:pt x="41750" y="0"/>
                  </a:moveTo>
                  <a:lnTo>
                    <a:pt x="788514" y="0"/>
                  </a:lnTo>
                  <a:cubicBezTo>
                    <a:pt x="811572" y="0"/>
                    <a:pt x="830264" y="18692"/>
                    <a:pt x="830264" y="41750"/>
                  </a:cubicBezTo>
                  <a:lnTo>
                    <a:pt x="830264" y="186350"/>
                  </a:lnTo>
                  <a:cubicBezTo>
                    <a:pt x="830264" y="197423"/>
                    <a:pt x="825865" y="208042"/>
                    <a:pt x="818036" y="215872"/>
                  </a:cubicBezTo>
                  <a:cubicBezTo>
                    <a:pt x="810206" y="223701"/>
                    <a:pt x="799587" y="228100"/>
                    <a:pt x="788514" y="228100"/>
                  </a:cubicBezTo>
                  <a:lnTo>
                    <a:pt x="41750" y="228100"/>
                  </a:lnTo>
                  <a:cubicBezTo>
                    <a:pt x="18692" y="228100"/>
                    <a:pt x="0" y="209408"/>
                    <a:pt x="0" y="186350"/>
                  </a:cubicBezTo>
                  <a:lnTo>
                    <a:pt x="0" y="41750"/>
                  </a:lnTo>
                  <a:cubicBezTo>
                    <a:pt x="0" y="18692"/>
                    <a:pt x="18692" y="0"/>
                    <a:pt x="4175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7" id="17"/>
            <p:cNvSpPr txBox="true"/>
            <p:nvPr/>
          </p:nvSpPr>
          <p:spPr>
            <a:xfrm>
              <a:off x="0" y="-38100"/>
              <a:ext cx="830264" cy="266200"/>
            </a:xfrm>
            <a:prstGeom prst="rect">
              <a:avLst/>
            </a:prstGeom>
          </p:spPr>
          <p:txBody>
            <a:bodyPr anchor="ctr" rtlCol="false" tIns="50800" lIns="50800" bIns="50800" rIns="50800"/>
            <a:lstStyle/>
            <a:p>
              <a:pPr algn="ctr">
                <a:lnSpc>
                  <a:spcPts val="3499"/>
                </a:lnSpc>
              </a:pPr>
            </a:p>
          </p:txBody>
        </p:sp>
      </p:grpSp>
      <p:grpSp>
        <p:nvGrpSpPr>
          <p:cNvPr name="Group 18" id="18"/>
          <p:cNvGrpSpPr/>
          <p:nvPr/>
        </p:nvGrpSpPr>
        <p:grpSpPr>
          <a:xfrm rot="0">
            <a:off x="11189194" y="8965889"/>
            <a:ext cx="3152408" cy="866067"/>
            <a:chOff x="0" y="0"/>
            <a:chExt cx="830264" cy="228100"/>
          </a:xfrm>
        </p:grpSpPr>
        <p:sp>
          <p:nvSpPr>
            <p:cNvPr name="Freeform 19" id="19"/>
            <p:cNvSpPr/>
            <p:nvPr/>
          </p:nvSpPr>
          <p:spPr>
            <a:xfrm flipH="false" flipV="false" rot="0">
              <a:off x="0" y="0"/>
              <a:ext cx="830264" cy="228100"/>
            </a:xfrm>
            <a:custGeom>
              <a:avLst/>
              <a:gdLst/>
              <a:ahLst/>
              <a:cxnLst/>
              <a:rect r="r" b="b" t="t" l="l"/>
              <a:pathLst>
                <a:path h="228100" w="830264">
                  <a:moveTo>
                    <a:pt x="41750" y="0"/>
                  </a:moveTo>
                  <a:lnTo>
                    <a:pt x="788514" y="0"/>
                  </a:lnTo>
                  <a:cubicBezTo>
                    <a:pt x="811572" y="0"/>
                    <a:pt x="830264" y="18692"/>
                    <a:pt x="830264" y="41750"/>
                  </a:cubicBezTo>
                  <a:lnTo>
                    <a:pt x="830264" y="186350"/>
                  </a:lnTo>
                  <a:cubicBezTo>
                    <a:pt x="830264" y="197423"/>
                    <a:pt x="825865" y="208042"/>
                    <a:pt x="818036" y="215872"/>
                  </a:cubicBezTo>
                  <a:cubicBezTo>
                    <a:pt x="810206" y="223701"/>
                    <a:pt x="799587" y="228100"/>
                    <a:pt x="788514" y="228100"/>
                  </a:cubicBezTo>
                  <a:lnTo>
                    <a:pt x="41750" y="228100"/>
                  </a:lnTo>
                  <a:cubicBezTo>
                    <a:pt x="18692" y="228100"/>
                    <a:pt x="0" y="209408"/>
                    <a:pt x="0" y="186350"/>
                  </a:cubicBezTo>
                  <a:lnTo>
                    <a:pt x="0" y="41750"/>
                  </a:lnTo>
                  <a:cubicBezTo>
                    <a:pt x="0" y="18692"/>
                    <a:pt x="18692" y="0"/>
                    <a:pt x="4175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0" id="20"/>
            <p:cNvSpPr txBox="true"/>
            <p:nvPr/>
          </p:nvSpPr>
          <p:spPr>
            <a:xfrm>
              <a:off x="0" y="-38100"/>
              <a:ext cx="830264" cy="266200"/>
            </a:xfrm>
            <a:prstGeom prst="rect">
              <a:avLst/>
            </a:prstGeom>
          </p:spPr>
          <p:txBody>
            <a:bodyPr anchor="ctr" rtlCol="false" tIns="50800" lIns="50800" bIns="50800" rIns="50800"/>
            <a:lstStyle/>
            <a:p>
              <a:pPr algn="ctr">
                <a:lnSpc>
                  <a:spcPts val="3499"/>
                </a:lnSpc>
              </a:pPr>
            </a:p>
          </p:txBody>
        </p:sp>
      </p:grpSp>
      <p:grpSp>
        <p:nvGrpSpPr>
          <p:cNvPr name="Group 21" id="21"/>
          <p:cNvGrpSpPr/>
          <p:nvPr/>
        </p:nvGrpSpPr>
        <p:grpSpPr>
          <a:xfrm rot="0">
            <a:off x="14637762" y="8965889"/>
            <a:ext cx="3152408" cy="866067"/>
            <a:chOff x="0" y="0"/>
            <a:chExt cx="830264" cy="228100"/>
          </a:xfrm>
        </p:grpSpPr>
        <p:sp>
          <p:nvSpPr>
            <p:cNvPr name="Freeform 22" id="22"/>
            <p:cNvSpPr/>
            <p:nvPr/>
          </p:nvSpPr>
          <p:spPr>
            <a:xfrm flipH="false" flipV="false" rot="0">
              <a:off x="0" y="0"/>
              <a:ext cx="830264" cy="228100"/>
            </a:xfrm>
            <a:custGeom>
              <a:avLst/>
              <a:gdLst/>
              <a:ahLst/>
              <a:cxnLst/>
              <a:rect r="r" b="b" t="t" l="l"/>
              <a:pathLst>
                <a:path h="228100" w="830264">
                  <a:moveTo>
                    <a:pt x="41750" y="0"/>
                  </a:moveTo>
                  <a:lnTo>
                    <a:pt x="788514" y="0"/>
                  </a:lnTo>
                  <a:cubicBezTo>
                    <a:pt x="811572" y="0"/>
                    <a:pt x="830264" y="18692"/>
                    <a:pt x="830264" y="41750"/>
                  </a:cubicBezTo>
                  <a:lnTo>
                    <a:pt x="830264" y="186350"/>
                  </a:lnTo>
                  <a:cubicBezTo>
                    <a:pt x="830264" y="197423"/>
                    <a:pt x="825865" y="208042"/>
                    <a:pt x="818036" y="215872"/>
                  </a:cubicBezTo>
                  <a:cubicBezTo>
                    <a:pt x="810206" y="223701"/>
                    <a:pt x="799587" y="228100"/>
                    <a:pt x="788514" y="228100"/>
                  </a:cubicBezTo>
                  <a:lnTo>
                    <a:pt x="41750" y="228100"/>
                  </a:lnTo>
                  <a:cubicBezTo>
                    <a:pt x="18692" y="228100"/>
                    <a:pt x="0" y="209408"/>
                    <a:pt x="0" y="186350"/>
                  </a:cubicBezTo>
                  <a:lnTo>
                    <a:pt x="0" y="41750"/>
                  </a:lnTo>
                  <a:cubicBezTo>
                    <a:pt x="0" y="18692"/>
                    <a:pt x="18692" y="0"/>
                    <a:pt x="4175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3" id="23"/>
            <p:cNvSpPr txBox="true"/>
            <p:nvPr/>
          </p:nvSpPr>
          <p:spPr>
            <a:xfrm>
              <a:off x="0" y="-38100"/>
              <a:ext cx="830264" cy="266200"/>
            </a:xfrm>
            <a:prstGeom prst="rect">
              <a:avLst/>
            </a:prstGeom>
          </p:spPr>
          <p:txBody>
            <a:bodyPr anchor="ctr" rtlCol="false" tIns="50800" lIns="50800" bIns="50800" rIns="50800"/>
            <a:lstStyle/>
            <a:p>
              <a:pPr algn="ctr">
                <a:lnSpc>
                  <a:spcPts val="3499"/>
                </a:lnSpc>
              </a:pPr>
            </a:p>
          </p:txBody>
        </p:sp>
      </p:grpSp>
      <p:sp>
        <p:nvSpPr>
          <p:cNvPr name="Freeform 24" id="24"/>
          <p:cNvSpPr/>
          <p:nvPr/>
        </p:nvSpPr>
        <p:spPr>
          <a:xfrm flipH="false" flipV="false" rot="0">
            <a:off x="1669087" y="5644476"/>
            <a:ext cx="1691011" cy="1691011"/>
          </a:xfrm>
          <a:custGeom>
            <a:avLst/>
            <a:gdLst/>
            <a:ahLst/>
            <a:cxnLst/>
            <a:rect r="r" b="b" t="t" l="l"/>
            <a:pathLst>
              <a:path h="1691011" w="1691011">
                <a:moveTo>
                  <a:pt x="0" y="0"/>
                </a:moveTo>
                <a:lnTo>
                  <a:pt x="1691011" y="0"/>
                </a:lnTo>
                <a:lnTo>
                  <a:pt x="1691011" y="1691011"/>
                </a:lnTo>
                <a:lnTo>
                  <a:pt x="0" y="169101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5" id="25"/>
          <p:cNvSpPr/>
          <p:nvPr/>
        </p:nvSpPr>
        <p:spPr>
          <a:xfrm flipH="false" flipV="false" rot="0">
            <a:off x="8743926" y="5819121"/>
            <a:ext cx="1411928" cy="1584211"/>
          </a:xfrm>
          <a:custGeom>
            <a:avLst/>
            <a:gdLst/>
            <a:ahLst/>
            <a:cxnLst/>
            <a:rect r="r" b="b" t="t" l="l"/>
            <a:pathLst>
              <a:path h="1584211" w="1411928">
                <a:moveTo>
                  <a:pt x="0" y="0"/>
                </a:moveTo>
                <a:lnTo>
                  <a:pt x="1411927" y="0"/>
                </a:lnTo>
                <a:lnTo>
                  <a:pt x="1411927" y="1584211"/>
                </a:lnTo>
                <a:lnTo>
                  <a:pt x="0" y="158421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26" id="26"/>
          <p:cNvSpPr/>
          <p:nvPr/>
        </p:nvSpPr>
        <p:spPr>
          <a:xfrm flipH="false" flipV="false" rot="0">
            <a:off x="12053703" y="5736491"/>
            <a:ext cx="1720411" cy="1619337"/>
          </a:xfrm>
          <a:custGeom>
            <a:avLst/>
            <a:gdLst/>
            <a:ahLst/>
            <a:cxnLst/>
            <a:rect r="r" b="b" t="t" l="l"/>
            <a:pathLst>
              <a:path h="1619337" w="1720411">
                <a:moveTo>
                  <a:pt x="0" y="0"/>
                </a:moveTo>
                <a:lnTo>
                  <a:pt x="1720411" y="0"/>
                </a:lnTo>
                <a:lnTo>
                  <a:pt x="1720411" y="1619337"/>
                </a:lnTo>
                <a:lnTo>
                  <a:pt x="0" y="161933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27" id="27"/>
          <p:cNvSpPr txBox="true"/>
          <p:nvPr/>
        </p:nvSpPr>
        <p:spPr>
          <a:xfrm rot="0">
            <a:off x="4635180" y="118739"/>
            <a:ext cx="9017640" cy="1161657"/>
          </a:xfrm>
          <a:prstGeom prst="rect">
            <a:avLst/>
          </a:prstGeom>
        </p:spPr>
        <p:txBody>
          <a:bodyPr anchor="t" rtlCol="false" tIns="0" lIns="0" bIns="0" rIns="0">
            <a:spAutoFit/>
          </a:bodyPr>
          <a:lstStyle/>
          <a:p>
            <a:pPr algn="ctr">
              <a:lnSpc>
                <a:spcPts val="9471"/>
              </a:lnSpc>
            </a:pPr>
            <a:r>
              <a:rPr lang="en-US" b="true" sz="6765">
                <a:solidFill>
                  <a:srgbClr val="FFFFFF"/>
                </a:solidFill>
                <a:latin typeface="Asap Condensed Bold"/>
                <a:ea typeface="Asap Condensed Bold"/>
                <a:cs typeface="Asap Condensed Bold"/>
                <a:sym typeface="Asap Condensed Bold"/>
              </a:rPr>
              <a:t>TUCKMAN</a:t>
            </a:r>
          </a:p>
        </p:txBody>
      </p:sp>
      <p:sp>
        <p:nvSpPr>
          <p:cNvPr name="TextBox 28" id="28"/>
          <p:cNvSpPr txBox="true"/>
          <p:nvPr/>
        </p:nvSpPr>
        <p:spPr>
          <a:xfrm rot="0">
            <a:off x="4445864" y="985444"/>
            <a:ext cx="9727622" cy="930516"/>
          </a:xfrm>
          <a:prstGeom prst="rect">
            <a:avLst/>
          </a:prstGeom>
        </p:spPr>
        <p:txBody>
          <a:bodyPr anchor="t" rtlCol="false" tIns="0" lIns="0" bIns="0" rIns="0">
            <a:spAutoFit/>
          </a:bodyPr>
          <a:lstStyle/>
          <a:p>
            <a:pPr algn="ctr">
              <a:lnSpc>
                <a:spcPts val="7511"/>
              </a:lnSpc>
            </a:pPr>
            <a:r>
              <a:rPr lang="en-US" b="true" sz="5365">
                <a:solidFill>
                  <a:srgbClr val="FFC01B"/>
                </a:solidFill>
                <a:latin typeface="Asap Condensed Bold"/>
                <a:ea typeface="Asap Condensed Bold"/>
                <a:cs typeface="Asap Condensed Bold"/>
                <a:sym typeface="Asap Condensed Bold"/>
              </a:rPr>
              <a:t>STAGES OF TEAMS DEVELOPMENT</a:t>
            </a:r>
          </a:p>
        </p:txBody>
      </p:sp>
      <p:sp>
        <p:nvSpPr>
          <p:cNvPr name="Freeform 29" id="29"/>
          <p:cNvSpPr/>
          <p:nvPr/>
        </p:nvSpPr>
        <p:spPr>
          <a:xfrm flipH="false" flipV="true" rot="0">
            <a:off x="0" y="-99165"/>
            <a:ext cx="5229871" cy="3510551"/>
          </a:xfrm>
          <a:custGeom>
            <a:avLst/>
            <a:gdLst/>
            <a:ahLst/>
            <a:cxnLst/>
            <a:rect r="r" b="b" t="t" l="l"/>
            <a:pathLst>
              <a:path h="3510551" w="5229871">
                <a:moveTo>
                  <a:pt x="0" y="3510551"/>
                </a:moveTo>
                <a:lnTo>
                  <a:pt x="5229871" y="3510551"/>
                </a:lnTo>
                <a:lnTo>
                  <a:pt x="5229871" y="0"/>
                </a:lnTo>
                <a:lnTo>
                  <a:pt x="0" y="0"/>
                </a:lnTo>
                <a:lnTo>
                  <a:pt x="0" y="3510551"/>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30" id="30"/>
          <p:cNvSpPr/>
          <p:nvPr/>
        </p:nvSpPr>
        <p:spPr>
          <a:xfrm flipH="true" flipV="true" rot="0">
            <a:off x="13058129" y="-99165"/>
            <a:ext cx="5229871" cy="3510551"/>
          </a:xfrm>
          <a:custGeom>
            <a:avLst/>
            <a:gdLst/>
            <a:ahLst/>
            <a:cxnLst/>
            <a:rect r="r" b="b" t="t" l="l"/>
            <a:pathLst>
              <a:path h="3510551" w="5229871">
                <a:moveTo>
                  <a:pt x="5229871" y="3510551"/>
                </a:moveTo>
                <a:lnTo>
                  <a:pt x="0" y="3510551"/>
                </a:lnTo>
                <a:lnTo>
                  <a:pt x="0" y="0"/>
                </a:lnTo>
                <a:lnTo>
                  <a:pt x="5229871" y="0"/>
                </a:lnTo>
                <a:lnTo>
                  <a:pt x="5229871" y="3510551"/>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31" id="31"/>
          <p:cNvSpPr/>
          <p:nvPr/>
        </p:nvSpPr>
        <p:spPr>
          <a:xfrm flipH="false" flipV="false" rot="0">
            <a:off x="4484889" y="4831487"/>
            <a:ext cx="3013754" cy="3180743"/>
          </a:xfrm>
          <a:custGeom>
            <a:avLst/>
            <a:gdLst/>
            <a:ahLst/>
            <a:cxnLst/>
            <a:rect r="r" b="b" t="t" l="l"/>
            <a:pathLst>
              <a:path h="3180743" w="3013754">
                <a:moveTo>
                  <a:pt x="0" y="0"/>
                </a:moveTo>
                <a:lnTo>
                  <a:pt x="3013754" y="0"/>
                </a:lnTo>
                <a:lnTo>
                  <a:pt x="3013754" y="3180743"/>
                </a:lnTo>
                <a:lnTo>
                  <a:pt x="0" y="318074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2" id="32"/>
          <p:cNvSpPr/>
          <p:nvPr/>
        </p:nvSpPr>
        <p:spPr>
          <a:xfrm flipH="false" flipV="false" rot="0">
            <a:off x="5043815" y="5428724"/>
            <a:ext cx="1953052" cy="1948169"/>
          </a:xfrm>
          <a:custGeom>
            <a:avLst/>
            <a:gdLst/>
            <a:ahLst/>
            <a:cxnLst/>
            <a:rect r="r" b="b" t="t" l="l"/>
            <a:pathLst>
              <a:path h="1948169" w="1953052">
                <a:moveTo>
                  <a:pt x="0" y="0"/>
                </a:moveTo>
                <a:lnTo>
                  <a:pt x="1953052" y="0"/>
                </a:lnTo>
                <a:lnTo>
                  <a:pt x="1953052" y="1948169"/>
                </a:lnTo>
                <a:lnTo>
                  <a:pt x="0" y="1948169"/>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33" id="33"/>
          <p:cNvGrpSpPr/>
          <p:nvPr/>
        </p:nvGrpSpPr>
        <p:grpSpPr>
          <a:xfrm rot="0">
            <a:off x="4266526" y="8965889"/>
            <a:ext cx="3152408" cy="866067"/>
            <a:chOff x="0" y="0"/>
            <a:chExt cx="830264" cy="228100"/>
          </a:xfrm>
        </p:grpSpPr>
        <p:sp>
          <p:nvSpPr>
            <p:cNvPr name="Freeform 34" id="34"/>
            <p:cNvSpPr/>
            <p:nvPr/>
          </p:nvSpPr>
          <p:spPr>
            <a:xfrm flipH="false" flipV="false" rot="0">
              <a:off x="0" y="0"/>
              <a:ext cx="830264" cy="228100"/>
            </a:xfrm>
            <a:custGeom>
              <a:avLst/>
              <a:gdLst/>
              <a:ahLst/>
              <a:cxnLst/>
              <a:rect r="r" b="b" t="t" l="l"/>
              <a:pathLst>
                <a:path h="228100" w="830264">
                  <a:moveTo>
                    <a:pt x="41750" y="0"/>
                  </a:moveTo>
                  <a:lnTo>
                    <a:pt x="788514" y="0"/>
                  </a:lnTo>
                  <a:cubicBezTo>
                    <a:pt x="811572" y="0"/>
                    <a:pt x="830264" y="18692"/>
                    <a:pt x="830264" y="41750"/>
                  </a:cubicBezTo>
                  <a:lnTo>
                    <a:pt x="830264" y="186350"/>
                  </a:lnTo>
                  <a:cubicBezTo>
                    <a:pt x="830264" y="197423"/>
                    <a:pt x="825865" y="208042"/>
                    <a:pt x="818036" y="215872"/>
                  </a:cubicBezTo>
                  <a:cubicBezTo>
                    <a:pt x="810206" y="223701"/>
                    <a:pt x="799587" y="228100"/>
                    <a:pt x="788514" y="228100"/>
                  </a:cubicBezTo>
                  <a:lnTo>
                    <a:pt x="41750" y="228100"/>
                  </a:lnTo>
                  <a:cubicBezTo>
                    <a:pt x="18692" y="228100"/>
                    <a:pt x="0" y="209408"/>
                    <a:pt x="0" y="186350"/>
                  </a:cubicBezTo>
                  <a:lnTo>
                    <a:pt x="0" y="41750"/>
                  </a:lnTo>
                  <a:cubicBezTo>
                    <a:pt x="0" y="18692"/>
                    <a:pt x="18692" y="0"/>
                    <a:pt x="4175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5" id="35"/>
            <p:cNvSpPr txBox="true"/>
            <p:nvPr/>
          </p:nvSpPr>
          <p:spPr>
            <a:xfrm>
              <a:off x="0" y="-38100"/>
              <a:ext cx="830264" cy="266200"/>
            </a:xfrm>
            <a:prstGeom prst="rect">
              <a:avLst/>
            </a:prstGeom>
          </p:spPr>
          <p:txBody>
            <a:bodyPr anchor="ctr" rtlCol="false" tIns="50800" lIns="50800" bIns="50800" rIns="50800"/>
            <a:lstStyle/>
            <a:p>
              <a:pPr algn="ctr">
                <a:lnSpc>
                  <a:spcPts val="3499"/>
                </a:lnSpc>
              </a:pPr>
            </a:p>
          </p:txBody>
        </p:sp>
      </p:grpSp>
      <p:sp>
        <p:nvSpPr>
          <p:cNvPr name="Freeform 36" id="36"/>
          <p:cNvSpPr/>
          <p:nvPr/>
        </p:nvSpPr>
        <p:spPr>
          <a:xfrm flipH="false" flipV="false" rot="0">
            <a:off x="15359407" y="5514180"/>
            <a:ext cx="1841648" cy="1841648"/>
          </a:xfrm>
          <a:custGeom>
            <a:avLst/>
            <a:gdLst/>
            <a:ahLst/>
            <a:cxnLst/>
            <a:rect r="r" b="b" t="t" l="l"/>
            <a:pathLst>
              <a:path h="1841648" w="1841648">
                <a:moveTo>
                  <a:pt x="0" y="0"/>
                </a:moveTo>
                <a:lnTo>
                  <a:pt x="1841648" y="0"/>
                </a:lnTo>
                <a:lnTo>
                  <a:pt x="1841648" y="1841648"/>
                </a:lnTo>
                <a:lnTo>
                  <a:pt x="0" y="1841648"/>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37" id="37"/>
          <p:cNvSpPr txBox="true"/>
          <p:nvPr/>
        </p:nvSpPr>
        <p:spPr>
          <a:xfrm rot="0">
            <a:off x="1007715" y="8442303"/>
            <a:ext cx="2627253" cy="407047"/>
          </a:xfrm>
          <a:prstGeom prst="rect">
            <a:avLst/>
          </a:prstGeom>
        </p:spPr>
        <p:txBody>
          <a:bodyPr anchor="t" rtlCol="false" tIns="0" lIns="0" bIns="0" rIns="0">
            <a:spAutoFit/>
          </a:bodyPr>
          <a:lstStyle/>
          <a:p>
            <a:pPr algn="ctr">
              <a:lnSpc>
                <a:spcPts val="3083"/>
              </a:lnSpc>
            </a:pPr>
            <a:r>
              <a:rPr lang="en-US" b="true" sz="3053">
                <a:solidFill>
                  <a:srgbClr val="FFFFFF"/>
                </a:solidFill>
                <a:latin typeface="Montserrat Bold"/>
                <a:ea typeface="Montserrat Bold"/>
                <a:cs typeface="Montserrat Bold"/>
                <a:sym typeface="Montserrat Bold"/>
              </a:rPr>
              <a:t>Forming</a:t>
            </a:r>
          </a:p>
        </p:txBody>
      </p:sp>
      <p:sp>
        <p:nvSpPr>
          <p:cNvPr name="TextBox 38" id="38"/>
          <p:cNvSpPr txBox="true"/>
          <p:nvPr/>
        </p:nvSpPr>
        <p:spPr>
          <a:xfrm rot="0">
            <a:off x="956839" y="9109519"/>
            <a:ext cx="2795338" cy="575733"/>
          </a:xfrm>
          <a:prstGeom prst="rect">
            <a:avLst/>
          </a:prstGeom>
        </p:spPr>
        <p:txBody>
          <a:bodyPr anchor="t" rtlCol="false" tIns="0" lIns="0" bIns="0" rIns="0">
            <a:spAutoFit/>
          </a:bodyPr>
          <a:lstStyle/>
          <a:p>
            <a:pPr algn="ctr">
              <a:lnSpc>
                <a:spcPts val="2391"/>
              </a:lnSpc>
            </a:pPr>
            <a:r>
              <a:rPr lang="en-US" sz="1708">
                <a:solidFill>
                  <a:srgbClr val="36313C"/>
                </a:solidFill>
                <a:latin typeface="Montserrat"/>
                <a:ea typeface="Montserrat"/>
                <a:cs typeface="Montserrat"/>
                <a:sym typeface="Montserrat"/>
              </a:rPr>
              <a:t>Team members get acquainted and set goals.</a:t>
            </a:r>
          </a:p>
        </p:txBody>
      </p:sp>
      <p:sp>
        <p:nvSpPr>
          <p:cNvPr name="TextBox 39" id="39"/>
          <p:cNvSpPr txBox="true"/>
          <p:nvPr/>
        </p:nvSpPr>
        <p:spPr>
          <a:xfrm rot="0">
            <a:off x="7597906" y="8452552"/>
            <a:ext cx="3485551" cy="407047"/>
          </a:xfrm>
          <a:prstGeom prst="rect">
            <a:avLst/>
          </a:prstGeom>
        </p:spPr>
        <p:txBody>
          <a:bodyPr anchor="t" rtlCol="false" tIns="0" lIns="0" bIns="0" rIns="0">
            <a:spAutoFit/>
          </a:bodyPr>
          <a:lstStyle/>
          <a:p>
            <a:pPr algn="ctr">
              <a:lnSpc>
                <a:spcPts val="3083"/>
              </a:lnSpc>
            </a:pPr>
            <a:r>
              <a:rPr lang="en-US" b="true" sz="3053">
                <a:solidFill>
                  <a:srgbClr val="FFFFFF"/>
                </a:solidFill>
                <a:latin typeface="Montserrat Bold"/>
                <a:ea typeface="Montserrat Bold"/>
                <a:cs typeface="Montserrat Bold"/>
                <a:sym typeface="Montserrat Bold"/>
              </a:rPr>
              <a:t>Norming</a:t>
            </a:r>
          </a:p>
        </p:txBody>
      </p:sp>
      <p:sp>
        <p:nvSpPr>
          <p:cNvPr name="TextBox 40" id="40"/>
          <p:cNvSpPr txBox="true"/>
          <p:nvPr/>
        </p:nvSpPr>
        <p:spPr>
          <a:xfrm rot="0">
            <a:off x="7892744" y="9128569"/>
            <a:ext cx="2795338" cy="575733"/>
          </a:xfrm>
          <a:prstGeom prst="rect">
            <a:avLst/>
          </a:prstGeom>
        </p:spPr>
        <p:txBody>
          <a:bodyPr anchor="t" rtlCol="false" tIns="0" lIns="0" bIns="0" rIns="0">
            <a:spAutoFit/>
          </a:bodyPr>
          <a:lstStyle/>
          <a:p>
            <a:pPr algn="ctr">
              <a:lnSpc>
                <a:spcPts val="2391"/>
              </a:lnSpc>
            </a:pPr>
            <a:r>
              <a:rPr lang="en-US" sz="1708">
                <a:solidFill>
                  <a:srgbClr val="36313C"/>
                </a:solidFill>
                <a:latin typeface="Montserrat"/>
                <a:ea typeface="Montserrat"/>
                <a:cs typeface="Montserrat"/>
                <a:sym typeface="Montserrat"/>
              </a:rPr>
              <a:t>Conflicts resolved, cohesion develops.</a:t>
            </a:r>
          </a:p>
        </p:txBody>
      </p:sp>
      <p:sp>
        <p:nvSpPr>
          <p:cNvPr name="TextBox 41" id="41"/>
          <p:cNvSpPr txBox="true"/>
          <p:nvPr/>
        </p:nvSpPr>
        <p:spPr>
          <a:xfrm rot="0">
            <a:off x="11491074" y="8452552"/>
            <a:ext cx="2627253" cy="407047"/>
          </a:xfrm>
          <a:prstGeom prst="rect">
            <a:avLst/>
          </a:prstGeom>
        </p:spPr>
        <p:txBody>
          <a:bodyPr anchor="t" rtlCol="false" tIns="0" lIns="0" bIns="0" rIns="0">
            <a:spAutoFit/>
          </a:bodyPr>
          <a:lstStyle/>
          <a:p>
            <a:pPr algn="ctr">
              <a:lnSpc>
                <a:spcPts val="3083"/>
              </a:lnSpc>
            </a:pPr>
            <a:r>
              <a:rPr lang="en-US" b="true" sz="3053">
                <a:solidFill>
                  <a:srgbClr val="FFFFFF"/>
                </a:solidFill>
                <a:latin typeface="Montserrat Bold"/>
                <a:ea typeface="Montserrat Bold"/>
                <a:cs typeface="Montserrat Bold"/>
                <a:sym typeface="Montserrat Bold"/>
              </a:rPr>
              <a:t>Performing</a:t>
            </a:r>
          </a:p>
        </p:txBody>
      </p:sp>
      <p:sp>
        <p:nvSpPr>
          <p:cNvPr name="TextBox 42" id="42"/>
          <p:cNvSpPr txBox="true"/>
          <p:nvPr/>
        </p:nvSpPr>
        <p:spPr>
          <a:xfrm rot="0">
            <a:off x="11367729" y="9128569"/>
            <a:ext cx="2795338" cy="575733"/>
          </a:xfrm>
          <a:prstGeom prst="rect">
            <a:avLst/>
          </a:prstGeom>
        </p:spPr>
        <p:txBody>
          <a:bodyPr anchor="t" rtlCol="false" tIns="0" lIns="0" bIns="0" rIns="0">
            <a:spAutoFit/>
          </a:bodyPr>
          <a:lstStyle/>
          <a:p>
            <a:pPr algn="ctr">
              <a:lnSpc>
                <a:spcPts val="2391"/>
              </a:lnSpc>
            </a:pPr>
            <a:r>
              <a:rPr lang="en-US" sz="1708">
                <a:solidFill>
                  <a:srgbClr val="36313C"/>
                </a:solidFill>
                <a:latin typeface="Montserrat"/>
                <a:ea typeface="Montserrat"/>
                <a:cs typeface="Montserrat"/>
                <a:sym typeface="Montserrat"/>
              </a:rPr>
              <a:t>Team works efficiently toward goals.</a:t>
            </a:r>
          </a:p>
        </p:txBody>
      </p:sp>
      <p:sp>
        <p:nvSpPr>
          <p:cNvPr name="TextBox 43" id="43"/>
          <p:cNvSpPr txBox="true"/>
          <p:nvPr/>
        </p:nvSpPr>
        <p:spPr>
          <a:xfrm rot="0">
            <a:off x="14709895" y="8442303"/>
            <a:ext cx="3099317" cy="407047"/>
          </a:xfrm>
          <a:prstGeom prst="rect">
            <a:avLst/>
          </a:prstGeom>
        </p:spPr>
        <p:txBody>
          <a:bodyPr anchor="t" rtlCol="false" tIns="0" lIns="0" bIns="0" rIns="0">
            <a:spAutoFit/>
          </a:bodyPr>
          <a:lstStyle/>
          <a:p>
            <a:pPr algn="ctr">
              <a:lnSpc>
                <a:spcPts val="3083"/>
              </a:lnSpc>
            </a:pPr>
            <a:r>
              <a:rPr lang="en-US" b="true" sz="3053">
                <a:solidFill>
                  <a:srgbClr val="FFFFFF"/>
                </a:solidFill>
                <a:latin typeface="Montserrat Bold"/>
                <a:ea typeface="Montserrat Bold"/>
                <a:cs typeface="Montserrat Bold"/>
                <a:sym typeface="Montserrat Bold"/>
              </a:rPr>
              <a:t>Adjourning</a:t>
            </a:r>
          </a:p>
        </p:txBody>
      </p:sp>
      <p:sp>
        <p:nvSpPr>
          <p:cNvPr name="TextBox 44" id="44"/>
          <p:cNvSpPr txBox="true"/>
          <p:nvPr/>
        </p:nvSpPr>
        <p:spPr>
          <a:xfrm rot="0">
            <a:off x="14816297" y="9128569"/>
            <a:ext cx="2795338" cy="575733"/>
          </a:xfrm>
          <a:prstGeom prst="rect">
            <a:avLst/>
          </a:prstGeom>
        </p:spPr>
        <p:txBody>
          <a:bodyPr anchor="t" rtlCol="false" tIns="0" lIns="0" bIns="0" rIns="0">
            <a:spAutoFit/>
          </a:bodyPr>
          <a:lstStyle/>
          <a:p>
            <a:pPr algn="ctr">
              <a:lnSpc>
                <a:spcPts val="2391"/>
              </a:lnSpc>
            </a:pPr>
            <a:r>
              <a:rPr lang="en-US" sz="1708">
                <a:solidFill>
                  <a:srgbClr val="36313C"/>
                </a:solidFill>
                <a:latin typeface="Montserrat"/>
                <a:ea typeface="Montserrat"/>
                <a:cs typeface="Montserrat"/>
                <a:sym typeface="Montserrat"/>
              </a:rPr>
              <a:t>Team disbands after completing objectives.</a:t>
            </a:r>
          </a:p>
        </p:txBody>
      </p:sp>
      <p:sp>
        <p:nvSpPr>
          <p:cNvPr name="TextBox 45" id="45"/>
          <p:cNvSpPr txBox="true"/>
          <p:nvPr/>
        </p:nvSpPr>
        <p:spPr>
          <a:xfrm rot="0">
            <a:off x="4043027" y="8442303"/>
            <a:ext cx="3485551" cy="407047"/>
          </a:xfrm>
          <a:prstGeom prst="rect">
            <a:avLst/>
          </a:prstGeom>
        </p:spPr>
        <p:txBody>
          <a:bodyPr anchor="t" rtlCol="false" tIns="0" lIns="0" bIns="0" rIns="0">
            <a:spAutoFit/>
          </a:bodyPr>
          <a:lstStyle/>
          <a:p>
            <a:pPr algn="ctr">
              <a:lnSpc>
                <a:spcPts val="3083"/>
              </a:lnSpc>
            </a:pPr>
            <a:r>
              <a:rPr lang="en-US" b="true" sz="3053">
                <a:solidFill>
                  <a:srgbClr val="FFFFFF"/>
                </a:solidFill>
                <a:latin typeface="Montserrat Bold"/>
                <a:ea typeface="Montserrat Bold"/>
                <a:cs typeface="Montserrat Bold"/>
                <a:sym typeface="Montserrat Bold"/>
              </a:rPr>
              <a:t>Storming</a:t>
            </a:r>
          </a:p>
        </p:txBody>
      </p:sp>
      <p:sp>
        <p:nvSpPr>
          <p:cNvPr name="TextBox 46" id="46"/>
          <p:cNvSpPr txBox="true"/>
          <p:nvPr/>
        </p:nvSpPr>
        <p:spPr>
          <a:xfrm rot="0">
            <a:off x="4378618" y="9128569"/>
            <a:ext cx="2795338" cy="575733"/>
          </a:xfrm>
          <a:prstGeom prst="rect">
            <a:avLst/>
          </a:prstGeom>
        </p:spPr>
        <p:txBody>
          <a:bodyPr anchor="t" rtlCol="false" tIns="0" lIns="0" bIns="0" rIns="0">
            <a:spAutoFit/>
          </a:bodyPr>
          <a:lstStyle/>
          <a:p>
            <a:pPr algn="ctr">
              <a:lnSpc>
                <a:spcPts val="2391"/>
              </a:lnSpc>
            </a:pPr>
            <a:r>
              <a:rPr lang="en-US" sz="1708">
                <a:solidFill>
                  <a:srgbClr val="36313C"/>
                </a:solidFill>
                <a:latin typeface="Montserrat"/>
                <a:ea typeface="Montserrat"/>
                <a:cs typeface="Montserrat"/>
                <a:sym typeface="Montserrat"/>
              </a:rPr>
              <a:t>Conflicts arise, roles challenged.</a:t>
            </a:r>
          </a:p>
        </p:txBody>
      </p:sp>
      <p:sp>
        <p:nvSpPr>
          <p:cNvPr name="TextBox 47" id="47"/>
          <p:cNvSpPr txBox="true"/>
          <p:nvPr/>
        </p:nvSpPr>
        <p:spPr>
          <a:xfrm rot="0">
            <a:off x="2085544" y="2197760"/>
            <a:ext cx="13931338" cy="2323253"/>
          </a:xfrm>
          <a:prstGeom prst="rect">
            <a:avLst/>
          </a:prstGeom>
        </p:spPr>
        <p:txBody>
          <a:bodyPr anchor="t" rtlCol="false" tIns="0" lIns="0" bIns="0" rIns="0">
            <a:spAutoFit/>
          </a:bodyPr>
          <a:lstStyle/>
          <a:p>
            <a:pPr algn="ctr">
              <a:lnSpc>
                <a:spcPts val="2671"/>
              </a:lnSpc>
            </a:pPr>
            <a:r>
              <a:rPr lang="en-US" sz="1908">
                <a:solidFill>
                  <a:srgbClr val="FFFFFF"/>
                </a:solidFill>
                <a:latin typeface="Montserrat"/>
                <a:ea typeface="Montserrat"/>
                <a:cs typeface="Montserrat"/>
                <a:sym typeface="Montserrat"/>
              </a:rPr>
              <a:t>Tuckman’s Model of team development outlines the stages teams typically progress through as they form and work together. Introduced by Bruce Tuckman in 1965, the model describes four key stages—Forming, Storming, Norming, and Performing—with a fifth stage, Adjourning, added later (Tuckman &amp; Harper, 2012).</a:t>
            </a:r>
          </a:p>
          <a:p>
            <a:pPr algn="ctr">
              <a:lnSpc>
                <a:spcPts val="2671"/>
              </a:lnSpc>
            </a:pPr>
            <a:r>
              <a:rPr lang="en-US" sz="1908">
                <a:solidFill>
                  <a:srgbClr val="FFFFFF"/>
                </a:solidFill>
                <a:latin typeface="Montserrat"/>
                <a:ea typeface="Montserrat"/>
                <a:cs typeface="Montserrat"/>
                <a:sym typeface="Montserrat"/>
              </a:rPr>
              <a:t>For example, in an educational research team, the team initially forms by defining roles (Forming), experiences disagreement over methodologies (Storming), aligns on best practices (Norming), effectively conducts research and data analysis (Performing), and finally concludes the project by publishing results (Adjourning) (Tuckman &amp; Harper, 2012). Understanding these stages helps teams navigate challenges and improve performance over time.</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5691443" y="-2531373"/>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567046" y="1196500"/>
            <a:ext cx="15349745" cy="15349745"/>
            <a:chOff x="0" y="0"/>
            <a:chExt cx="812800" cy="812800"/>
          </a:xfrm>
        </p:grpSpPr>
        <p:sp>
          <p:nvSpPr>
            <p:cNvPr name="Freeform 6" id="6"/>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417333" y="6635115"/>
            <a:ext cx="19325260" cy="3651885"/>
            <a:chOff x="0" y="0"/>
            <a:chExt cx="5089780" cy="961813"/>
          </a:xfrm>
        </p:grpSpPr>
        <p:sp>
          <p:nvSpPr>
            <p:cNvPr name="Freeform 9" id="9"/>
            <p:cNvSpPr/>
            <p:nvPr/>
          </p:nvSpPr>
          <p:spPr>
            <a:xfrm flipH="false" flipV="false" rot="0">
              <a:off x="0" y="0"/>
              <a:ext cx="5089780" cy="961813"/>
            </a:xfrm>
            <a:custGeom>
              <a:avLst/>
              <a:gdLst/>
              <a:ahLst/>
              <a:cxnLst/>
              <a:rect r="r" b="b" t="t" l="l"/>
              <a:pathLst>
                <a:path h="961813" w="5089780">
                  <a:moveTo>
                    <a:pt x="6810" y="0"/>
                  </a:moveTo>
                  <a:lnTo>
                    <a:pt x="5082970" y="0"/>
                  </a:lnTo>
                  <a:cubicBezTo>
                    <a:pt x="5086731" y="0"/>
                    <a:pt x="5089780" y="3049"/>
                    <a:pt x="5089780" y="6810"/>
                  </a:cubicBezTo>
                  <a:lnTo>
                    <a:pt x="5089780" y="955003"/>
                  </a:lnTo>
                  <a:cubicBezTo>
                    <a:pt x="5089780" y="958764"/>
                    <a:pt x="5086731" y="961813"/>
                    <a:pt x="5082970" y="961813"/>
                  </a:cubicBezTo>
                  <a:lnTo>
                    <a:pt x="6810" y="961813"/>
                  </a:lnTo>
                  <a:cubicBezTo>
                    <a:pt x="3049" y="961813"/>
                    <a:pt x="0" y="958764"/>
                    <a:pt x="0" y="955003"/>
                  </a:cubicBezTo>
                  <a:lnTo>
                    <a:pt x="0" y="6810"/>
                  </a:lnTo>
                  <a:cubicBezTo>
                    <a:pt x="0" y="3049"/>
                    <a:pt x="3049" y="0"/>
                    <a:pt x="6810"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0" id="10"/>
            <p:cNvSpPr txBox="true"/>
            <p:nvPr/>
          </p:nvSpPr>
          <p:spPr>
            <a:xfrm>
              <a:off x="0" y="-38100"/>
              <a:ext cx="5089780" cy="999913"/>
            </a:xfrm>
            <a:prstGeom prst="rect">
              <a:avLst/>
            </a:prstGeom>
          </p:spPr>
          <p:txBody>
            <a:bodyPr anchor="ctr" rtlCol="false" tIns="50800" lIns="50800" bIns="50800" rIns="50800"/>
            <a:lstStyle/>
            <a:p>
              <a:pPr algn="ctr">
                <a:lnSpc>
                  <a:spcPts val="2659"/>
                </a:lnSpc>
              </a:pPr>
            </a:p>
          </p:txBody>
        </p:sp>
      </p:grpSp>
      <p:grpSp>
        <p:nvGrpSpPr>
          <p:cNvPr name="Group 11" id="11"/>
          <p:cNvGrpSpPr/>
          <p:nvPr/>
        </p:nvGrpSpPr>
        <p:grpSpPr>
          <a:xfrm rot="0">
            <a:off x="12791226" y="4021455"/>
            <a:ext cx="5246370" cy="5246370"/>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33940" y="0"/>
                  </a:moveTo>
                  <a:lnTo>
                    <a:pt x="778860" y="0"/>
                  </a:lnTo>
                  <a:cubicBezTo>
                    <a:pt x="797604" y="0"/>
                    <a:pt x="812800" y="15196"/>
                    <a:pt x="812800" y="33940"/>
                  </a:cubicBezTo>
                  <a:lnTo>
                    <a:pt x="812800" y="778860"/>
                  </a:lnTo>
                  <a:cubicBezTo>
                    <a:pt x="812800" y="797604"/>
                    <a:pt x="797604" y="812800"/>
                    <a:pt x="778860" y="812800"/>
                  </a:cubicBezTo>
                  <a:lnTo>
                    <a:pt x="33940" y="812800"/>
                  </a:lnTo>
                  <a:cubicBezTo>
                    <a:pt x="15196" y="812800"/>
                    <a:pt x="0" y="797604"/>
                    <a:pt x="0" y="778860"/>
                  </a:cubicBezTo>
                  <a:lnTo>
                    <a:pt x="0" y="33940"/>
                  </a:lnTo>
                  <a:cubicBezTo>
                    <a:pt x="0" y="15196"/>
                    <a:pt x="15196" y="0"/>
                    <a:pt x="33940" y="0"/>
                  </a:cubicBezTo>
                  <a:close/>
                </a:path>
              </a:pathLst>
            </a:custGeom>
            <a:blipFill>
              <a:blip r:embed="rId2"/>
              <a:stretch>
                <a:fillRect l="-24976" t="0" r="-24976" b="0"/>
              </a:stretch>
            </a:blipFill>
          </p:spPr>
        </p:sp>
      </p:grpSp>
      <p:sp>
        <p:nvSpPr>
          <p:cNvPr name="TextBox 13" id="13"/>
          <p:cNvSpPr txBox="true"/>
          <p:nvPr/>
        </p:nvSpPr>
        <p:spPr>
          <a:xfrm rot="0">
            <a:off x="3408221" y="943541"/>
            <a:ext cx="11471558" cy="2361807"/>
          </a:xfrm>
          <a:prstGeom prst="rect">
            <a:avLst/>
          </a:prstGeom>
        </p:spPr>
        <p:txBody>
          <a:bodyPr anchor="t" rtlCol="false" tIns="0" lIns="0" bIns="0" rIns="0">
            <a:spAutoFit/>
          </a:bodyPr>
          <a:lstStyle/>
          <a:p>
            <a:pPr algn="ctr">
              <a:lnSpc>
                <a:spcPts val="9471"/>
              </a:lnSpc>
            </a:pPr>
            <a:r>
              <a:rPr lang="en-US" b="true" sz="6765">
                <a:solidFill>
                  <a:srgbClr val="FFFFFF"/>
                </a:solidFill>
                <a:latin typeface="Asap Condensed Bold"/>
                <a:ea typeface="Asap Condensed Bold"/>
                <a:cs typeface="Asap Condensed Bold"/>
                <a:sym typeface="Asap Condensed Bold"/>
              </a:rPr>
              <a:t>INTEGRATING </a:t>
            </a:r>
            <a:r>
              <a:rPr lang="en-US" b="true" sz="6765">
                <a:solidFill>
                  <a:srgbClr val="FFC01B"/>
                </a:solidFill>
                <a:latin typeface="Asap Condensed Bold"/>
                <a:ea typeface="Asap Condensed Bold"/>
                <a:cs typeface="Asap Condensed Bold"/>
                <a:sym typeface="Asap Condensed Bold"/>
              </a:rPr>
              <a:t>BELBIN</a:t>
            </a:r>
            <a:r>
              <a:rPr lang="en-US" b="true" sz="6765">
                <a:solidFill>
                  <a:srgbClr val="FFFFFF"/>
                </a:solidFill>
                <a:latin typeface="Asap Condensed Bold"/>
                <a:ea typeface="Asap Condensed Bold"/>
                <a:cs typeface="Asap Condensed Bold"/>
                <a:sym typeface="Asap Condensed Bold"/>
              </a:rPr>
              <a:t> AND </a:t>
            </a:r>
            <a:r>
              <a:rPr lang="en-US" b="true" sz="6765">
                <a:solidFill>
                  <a:srgbClr val="FFC01B"/>
                </a:solidFill>
                <a:latin typeface="Asap Condensed Bold"/>
                <a:ea typeface="Asap Condensed Bold"/>
                <a:cs typeface="Asap Condensed Bold"/>
                <a:sym typeface="Asap Condensed Bold"/>
              </a:rPr>
              <a:t>TUCKMAN</a:t>
            </a:r>
            <a:r>
              <a:rPr lang="en-US" b="true" sz="6765">
                <a:solidFill>
                  <a:srgbClr val="FFFFFF"/>
                </a:solidFill>
                <a:latin typeface="Asap Condensed Bold"/>
                <a:ea typeface="Asap Condensed Bold"/>
                <a:cs typeface="Asap Condensed Bold"/>
                <a:sym typeface="Asap Condensed Bold"/>
              </a:rPr>
              <a:t> THEORIES</a:t>
            </a:r>
          </a:p>
        </p:txBody>
      </p:sp>
      <p:sp>
        <p:nvSpPr>
          <p:cNvPr name="Freeform 14" id="14"/>
          <p:cNvSpPr/>
          <p:nvPr/>
        </p:nvSpPr>
        <p:spPr>
          <a:xfrm flipH="false" flipV="true" rot="0">
            <a:off x="0" y="-99165"/>
            <a:ext cx="5229871" cy="3510551"/>
          </a:xfrm>
          <a:custGeom>
            <a:avLst/>
            <a:gdLst/>
            <a:ahLst/>
            <a:cxnLst/>
            <a:rect r="r" b="b" t="t" l="l"/>
            <a:pathLst>
              <a:path h="3510551" w="5229871">
                <a:moveTo>
                  <a:pt x="0" y="3510551"/>
                </a:moveTo>
                <a:lnTo>
                  <a:pt x="5229871" y="3510551"/>
                </a:lnTo>
                <a:lnTo>
                  <a:pt x="5229871" y="0"/>
                </a:lnTo>
                <a:lnTo>
                  <a:pt x="0" y="0"/>
                </a:lnTo>
                <a:lnTo>
                  <a:pt x="0" y="3510551"/>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5" id="15"/>
          <p:cNvSpPr/>
          <p:nvPr/>
        </p:nvSpPr>
        <p:spPr>
          <a:xfrm flipH="true" flipV="true" rot="0">
            <a:off x="13058129" y="-99165"/>
            <a:ext cx="5229871" cy="3510551"/>
          </a:xfrm>
          <a:custGeom>
            <a:avLst/>
            <a:gdLst/>
            <a:ahLst/>
            <a:cxnLst/>
            <a:rect r="r" b="b" t="t" l="l"/>
            <a:pathLst>
              <a:path h="3510551" w="5229871">
                <a:moveTo>
                  <a:pt x="5229871" y="3510551"/>
                </a:moveTo>
                <a:lnTo>
                  <a:pt x="0" y="3510551"/>
                </a:lnTo>
                <a:lnTo>
                  <a:pt x="0" y="0"/>
                </a:lnTo>
                <a:lnTo>
                  <a:pt x="5229871" y="0"/>
                </a:lnTo>
                <a:lnTo>
                  <a:pt x="5229871" y="3510551"/>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6" id="16"/>
          <p:cNvSpPr/>
          <p:nvPr/>
        </p:nvSpPr>
        <p:spPr>
          <a:xfrm flipH="false" flipV="false" rot="0">
            <a:off x="2614935" y="2834766"/>
            <a:ext cx="775568" cy="470583"/>
          </a:xfrm>
          <a:custGeom>
            <a:avLst/>
            <a:gdLst/>
            <a:ahLst/>
            <a:cxnLst/>
            <a:rect r="r" b="b" t="t" l="l"/>
            <a:pathLst>
              <a:path h="470583" w="775568">
                <a:moveTo>
                  <a:pt x="0" y="0"/>
                </a:moveTo>
                <a:lnTo>
                  <a:pt x="775568" y="0"/>
                </a:lnTo>
                <a:lnTo>
                  <a:pt x="775568" y="470582"/>
                </a:lnTo>
                <a:lnTo>
                  <a:pt x="0" y="470582"/>
                </a:lnTo>
                <a:lnTo>
                  <a:pt x="0" y="0"/>
                </a:lnTo>
                <a:close/>
              </a:path>
            </a:pathLst>
          </a:custGeom>
          <a:blipFill>
            <a:blip r:embed="rId5">
              <a:extLst>
                <a:ext uri="{96DAC541-7B7A-43D3-8B79-37D633B846F1}">
                  <asvg:svgBlip xmlns:asvg="http://schemas.microsoft.com/office/drawing/2016/SVG/main" r:embed="rId6"/>
                </a:ext>
              </a:extLst>
            </a:blip>
            <a:stretch>
              <a:fillRect l="0" t="0" r="-286550" b="-537075"/>
            </a:stretch>
          </a:blipFill>
        </p:spPr>
      </p:sp>
      <p:sp>
        <p:nvSpPr>
          <p:cNvPr name="Freeform 17" id="17"/>
          <p:cNvSpPr/>
          <p:nvPr/>
        </p:nvSpPr>
        <p:spPr>
          <a:xfrm flipH="false" flipV="false" rot="0">
            <a:off x="15285281" y="2834766"/>
            <a:ext cx="775568" cy="470583"/>
          </a:xfrm>
          <a:custGeom>
            <a:avLst/>
            <a:gdLst/>
            <a:ahLst/>
            <a:cxnLst/>
            <a:rect r="r" b="b" t="t" l="l"/>
            <a:pathLst>
              <a:path h="470583" w="775568">
                <a:moveTo>
                  <a:pt x="0" y="0"/>
                </a:moveTo>
                <a:lnTo>
                  <a:pt x="775568" y="0"/>
                </a:lnTo>
                <a:lnTo>
                  <a:pt x="775568" y="470582"/>
                </a:lnTo>
                <a:lnTo>
                  <a:pt x="0" y="470582"/>
                </a:lnTo>
                <a:lnTo>
                  <a:pt x="0" y="0"/>
                </a:lnTo>
                <a:close/>
              </a:path>
            </a:pathLst>
          </a:custGeom>
          <a:blipFill>
            <a:blip r:embed="rId5">
              <a:extLst>
                <a:ext uri="{96DAC541-7B7A-43D3-8B79-37D633B846F1}">
                  <asvg:svgBlip xmlns:asvg="http://schemas.microsoft.com/office/drawing/2016/SVG/main" r:embed="rId6"/>
                </a:ext>
              </a:extLst>
            </a:blip>
            <a:stretch>
              <a:fillRect l="0" t="0" r="-286550" b="-537075"/>
            </a:stretch>
          </a:blipFill>
        </p:spPr>
      </p:sp>
      <p:grpSp>
        <p:nvGrpSpPr>
          <p:cNvPr name="Group 18" id="18"/>
          <p:cNvGrpSpPr/>
          <p:nvPr/>
        </p:nvGrpSpPr>
        <p:grpSpPr>
          <a:xfrm rot="0">
            <a:off x="-13231450" y="1196500"/>
            <a:ext cx="15349745" cy="15349745"/>
            <a:chOff x="0" y="0"/>
            <a:chExt cx="812800" cy="812800"/>
          </a:xfrm>
        </p:grpSpPr>
        <p:sp>
          <p:nvSpPr>
            <p:cNvPr name="Freeform 19" id="19"/>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20" id="2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1155285" y="3822386"/>
            <a:ext cx="11041825" cy="5435914"/>
            <a:chOff x="0" y="0"/>
            <a:chExt cx="2908135" cy="1431681"/>
          </a:xfrm>
        </p:grpSpPr>
        <p:sp>
          <p:nvSpPr>
            <p:cNvPr name="Freeform 22" id="22"/>
            <p:cNvSpPr/>
            <p:nvPr/>
          </p:nvSpPr>
          <p:spPr>
            <a:xfrm flipH="false" flipV="false" rot="0">
              <a:off x="0" y="0"/>
              <a:ext cx="2908135" cy="1431681"/>
            </a:xfrm>
            <a:custGeom>
              <a:avLst/>
              <a:gdLst/>
              <a:ahLst/>
              <a:cxnLst/>
              <a:rect r="r" b="b" t="t" l="l"/>
              <a:pathLst>
                <a:path h="1431681" w="2908135">
                  <a:moveTo>
                    <a:pt x="35758" y="0"/>
                  </a:moveTo>
                  <a:lnTo>
                    <a:pt x="2872376" y="0"/>
                  </a:lnTo>
                  <a:cubicBezTo>
                    <a:pt x="2892125" y="0"/>
                    <a:pt x="2908135" y="16010"/>
                    <a:pt x="2908135" y="35758"/>
                  </a:cubicBezTo>
                  <a:lnTo>
                    <a:pt x="2908135" y="1395923"/>
                  </a:lnTo>
                  <a:cubicBezTo>
                    <a:pt x="2908135" y="1405406"/>
                    <a:pt x="2904367" y="1414502"/>
                    <a:pt x="2897662" y="1421208"/>
                  </a:cubicBezTo>
                  <a:cubicBezTo>
                    <a:pt x="2890956" y="1427914"/>
                    <a:pt x="2881860" y="1431681"/>
                    <a:pt x="2872376" y="1431681"/>
                  </a:cubicBezTo>
                  <a:lnTo>
                    <a:pt x="35758" y="1431681"/>
                  </a:lnTo>
                  <a:cubicBezTo>
                    <a:pt x="26275" y="1431681"/>
                    <a:pt x="17179" y="1427914"/>
                    <a:pt x="10473" y="1421208"/>
                  </a:cubicBezTo>
                  <a:cubicBezTo>
                    <a:pt x="3767" y="1414502"/>
                    <a:pt x="0" y="1405406"/>
                    <a:pt x="0" y="1395923"/>
                  </a:cubicBezTo>
                  <a:lnTo>
                    <a:pt x="0" y="35758"/>
                  </a:lnTo>
                  <a:cubicBezTo>
                    <a:pt x="0" y="26275"/>
                    <a:pt x="3767" y="17179"/>
                    <a:pt x="10473" y="10473"/>
                  </a:cubicBezTo>
                  <a:cubicBezTo>
                    <a:pt x="17179" y="3767"/>
                    <a:pt x="26275" y="0"/>
                    <a:pt x="35758" y="0"/>
                  </a:cubicBezTo>
                  <a:close/>
                </a:path>
              </a:pathLst>
            </a:custGeom>
            <a:gradFill rotWithShape="true">
              <a:gsLst>
                <a:gs pos="0">
                  <a:srgbClr val="DEDEDE">
                    <a:alpha val="100000"/>
                  </a:srgbClr>
                </a:gs>
                <a:gs pos="100000">
                  <a:srgbClr val="FFFFFF">
                    <a:alpha val="100000"/>
                  </a:srgbClr>
                </a:gs>
              </a:gsLst>
              <a:lin ang="0"/>
            </a:gradFill>
          </p:spPr>
        </p:sp>
        <p:sp>
          <p:nvSpPr>
            <p:cNvPr name="TextBox 23" id="23"/>
            <p:cNvSpPr txBox="true"/>
            <p:nvPr/>
          </p:nvSpPr>
          <p:spPr>
            <a:xfrm>
              <a:off x="0" y="-38100"/>
              <a:ext cx="2908135" cy="1469781"/>
            </a:xfrm>
            <a:prstGeom prst="rect">
              <a:avLst/>
            </a:prstGeom>
          </p:spPr>
          <p:txBody>
            <a:bodyPr anchor="ctr" rtlCol="false" tIns="50800" lIns="50800" bIns="50800" rIns="50800"/>
            <a:lstStyle/>
            <a:p>
              <a:pPr algn="ctr">
                <a:lnSpc>
                  <a:spcPts val="2659"/>
                </a:lnSpc>
              </a:pPr>
            </a:p>
          </p:txBody>
        </p:sp>
      </p:grpSp>
      <p:sp>
        <p:nvSpPr>
          <p:cNvPr name="TextBox 24" id="24"/>
          <p:cNvSpPr txBox="true"/>
          <p:nvPr/>
        </p:nvSpPr>
        <p:spPr>
          <a:xfrm rot="0">
            <a:off x="1571724" y="3925524"/>
            <a:ext cx="10243410" cy="5182014"/>
          </a:xfrm>
          <a:prstGeom prst="rect">
            <a:avLst/>
          </a:prstGeom>
        </p:spPr>
        <p:txBody>
          <a:bodyPr anchor="t" rtlCol="false" tIns="0" lIns="0" bIns="0" rIns="0">
            <a:spAutoFit/>
          </a:bodyPr>
          <a:lstStyle/>
          <a:p>
            <a:pPr algn="just">
              <a:lnSpc>
                <a:spcPts val="2602"/>
              </a:lnSpc>
            </a:pPr>
            <a:r>
              <a:rPr lang="en-US" sz="1858">
                <a:solidFill>
                  <a:srgbClr val="36313C"/>
                </a:solidFill>
                <a:latin typeface="Montserrat"/>
                <a:ea typeface="Montserrat"/>
                <a:cs typeface="Montserrat"/>
                <a:sym typeface="Montserrat"/>
              </a:rPr>
              <a:t>Integrating Belbin’s Team Roles with Tuckman’s Stages of Team Development helps teams work more effectively. Belbin identifies key roles like Shaper, Coordinator, Plant, and Team worker (Belbin, 2010), while Tuckman describes stages of Forming, Storming, Norming, Performing, and Adjourning (Tuckman &amp; Harper, 2012).</a:t>
            </a:r>
          </a:p>
          <a:p>
            <a:pPr algn="just">
              <a:lnSpc>
                <a:spcPts val="2602"/>
              </a:lnSpc>
            </a:pPr>
          </a:p>
          <a:p>
            <a:pPr algn="just">
              <a:lnSpc>
                <a:spcPts val="2602"/>
              </a:lnSpc>
            </a:pPr>
            <a:r>
              <a:rPr lang="en-US" sz="1858">
                <a:solidFill>
                  <a:srgbClr val="36313C"/>
                </a:solidFill>
                <a:latin typeface="Montserrat"/>
                <a:ea typeface="Montserrat"/>
                <a:cs typeface="Montserrat"/>
                <a:sym typeface="Montserrat"/>
              </a:rPr>
              <a:t>Belbin’s roles support teams through Tuckman’s stages. For example, during Forming, Resource Investigators gather information, and Coordinators set goals. In Storming, Team workers manage conflicts, while in Norming and Performing, Implementers ensure tasks are completed efficiently.</a:t>
            </a:r>
          </a:p>
          <a:p>
            <a:pPr algn="just">
              <a:lnSpc>
                <a:spcPts val="2602"/>
              </a:lnSpc>
            </a:pPr>
          </a:p>
          <a:p>
            <a:pPr algn="l">
              <a:lnSpc>
                <a:spcPts val="2602"/>
              </a:lnSpc>
            </a:pPr>
            <a:r>
              <a:rPr lang="en-US" sz="1858">
                <a:solidFill>
                  <a:srgbClr val="36313C"/>
                </a:solidFill>
                <a:latin typeface="Montserrat"/>
                <a:ea typeface="Montserrat"/>
                <a:cs typeface="Montserrat"/>
                <a:sym typeface="Montserrat"/>
              </a:rPr>
              <a:t>In an admin team, Coordinators (Planners) organise tasks in the Forming stage. During Storming, Shapers (Dispatchers) manage workflow challenges. As the team progresses to Norming, Monitor Evaluators (Analysts) ensure data accuracy, and Teamworkers (Customer Order Handlers) support smooth operations. In the Performing stage, Completer Finishers (Reporters) ensure precise reporting for senior management.</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6419022" y="-5090752"/>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7771677" y="489131"/>
            <a:ext cx="15349745" cy="15349745"/>
            <a:chOff x="0" y="0"/>
            <a:chExt cx="812800" cy="812800"/>
          </a:xfrm>
        </p:grpSpPr>
        <p:sp>
          <p:nvSpPr>
            <p:cNvPr name="Freeform 6" id="6"/>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1524702" y="3458777"/>
            <a:ext cx="8259646" cy="5246370"/>
            <a:chOff x="0" y="0"/>
            <a:chExt cx="1279635" cy="812800"/>
          </a:xfrm>
        </p:grpSpPr>
        <p:sp>
          <p:nvSpPr>
            <p:cNvPr name="Freeform 9" id="9"/>
            <p:cNvSpPr/>
            <p:nvPr/>
          </p:nvSpPr>
          <p:spPr>
            <a:xfrm flipH="false" flipV="false" rot="0">
              <a:off x="0" y="0"/>
              <a:ext cx="1279635" cy="812800"/>
            </a:xfrm>
            <a:custGeom>
              <a:avLst/>
              <a:gdLst/>
              <a:ahLst/>
              <a:cxnLst/>
              <a:rect r="r" b="b" t="t" l="l"/>
              <a:pathLst>
                <a:path h="812800" w="1279635">
                  <a:moveTo>
                    <a:pt x="21558" y="0"/>
                  </a:moveTo>
                  <a:lnTo>
                    <a:pt x="1258077" y="0"/>
                  </a:lnTo>
                  <a:cubicBezTo>
                    <a:pt x="1269983" y="0"/>
                    <a:pt x="1279635" y="9652"/>
                    <a:pt x="1279635" y="21558"/>
                  </a:cubicBezTo>
                  <a:lnTo>
                    <a:pt x="1279635" y="791242"/>
                  </a:lnTo>
                  <a:cubicBezTo>
                    <a:pt x="1279635" y="796959"/>
                    <a:pt x="1277364" y="802443"/>
                    <a:pt x="1273321" y="806486"/>
                  </a:cubicBezTo>
                  <a:cubicBezTo>
                    <a:pt x="1269278" y="810529"/>
                    <a:pt x="1263795" y="812800"/>
                    <a:pt x="1258077" y="812800"/>
                  </a:cubicBezTo>
                  <a:lnTo>
                    <a:pt x="21558" y="812800"/>
                  </a:lnTo>
                  <a:cubicBezTo>
                    <a:pt x="15841" y="812800"/>
                    <a:pt x="10357" y="810529"/>
                    <a:pt x="6314" y="806486"/>
                  </a:cubicBezTo>
                  <a:cubicBezTo>
                    <a:pt x="2271" y="802443"/>
                    <a:pt x="0" y="796959"/>
                    <a:pt x="0" y="791242"/>
                  </a:cubicBezTo>
                  <a:lnTo>
                    <a:pt x="0" y="21558"/>
                  </a:lnTo>
                  <a:cubicBezTo>
                    <a:pt x="0" y="15841"/>
                    <a:pt x="2271" y="10357"/>
                    <a:pt x="6314" y="6314"/>
                  </a:cubicBezTo>
                  <a:cubicBezTo>
                    <a:pt x="10357" y="2271"/>
                    <a:pt x="15841" y="0"/>
                    <a:pt x="21558" y="0"/>
                  </a:cubicBezTo>
                  <a:close/>
                </a:path>
              </a:pathLst>
            </a:custGeom>
            <a:blipFill>
              <a:blip r:embed="rId2"/>
              <a:stretch>
                <a:fillRect l="0" t="-2478" r="0" b="-2478"/>
              </a:stretch>
            </a:blipFill>
          </p:spPr>
        </p:sp>
      </p:grpSp>
      <p:grpSp>
        <p:nvGrpSpPr>
          <p:cNvPr name="Group 10" id="10"/>
          <p:cNvGrpSpPr/>
          <p:nvPr/>
        </p:nvGrpSpPr>
        <p:grpSpPr>
          <a:xfrm rot="0">
            <a:off x="6539752" y="3091513"/>
            <a:ext cx="11828734" cy="6096135"/>
            <a:chOff x="0" y="0"/>
            <a:chExt cx="2804525" cy="1445359"/>
          </a:xfrm>
        </p:grpSpPr>
        <p:sp>
          <p:nvSpPr>
            <p:cNvPr name="Freeform 11" id="11"/>
            <p:cNvSpPr/>
            <p:nvPr/>
          </p:nvSpPr>
          <p:spPr>
            <a:xfrm flipH="false" flipV="false" rot="0">
              <a:off x="0" y="0"/>
              <a:ext cx="2804525" cy="1445359"/>
            </a:xfrm>
            <a:custGeom>
              <a:avLst/>
              <a:gdLst/>
              <a:ahLst/>
              <a:cxnLst/>
              <a:rect r="r" b="b" t="t" l="l"/>
              <a:pathLst>
                <a:path h="1445359" w="2804525">
                  <a:moveTo>
                    <a:pt x="11127" y="0"/>
                  </a:moveTo>
                  <a:lnTo>
                    <a:pt x="2793398" y="0"/>
                  </a:lnTo>
                  <a:cubicBezTo>
                    <a:pt x="2799543" y="0"/>
                    <a:pt x="2804525" y="4982"/>
                    <a:pt x="2804525" y="11127"/>
                  </a:cubicBezTo>
                  <a:lnTo>
                    <a:pt x="2804525" y="1434232"/>
                  </a:lnTo>
                  <a:cubicBezTo>
                    <a:pt x="2804525" y="1437183"/>
                    <a:pt x="2803353" y="1440013"/>
                    <a:pt x="2801266" y="1442100"/>
                  </a:cubicBezTo>
                  <a:cubicBezTo>
                    <a:pt x="2799180" y="1444186"/>
                    <a:pt x="2796349" y="1445359"/>
                    <a:pt x="2793398" y="1445359"/>
                  </a:cubicBezTo>
                  <a:lnTo>
                    <a:pt x="11127" y="1445359"/>
                  </a:lnTo>
                  <a:cubicBezTo>
                    <a:pt x="4982" y="1445359"/>
                    <a:pt x="0" y="1440377"/>
                    <a:pt x="0" y="1434232"/>
                  </a:cubicBezTo>
                  <a:lnTo>
                    <a:pt x="0" y="11127"/>
                  </a:lnTo>
                  <a:cubicBezTo>
                    <a:pt x="0" y="4982"/>
                    <a:pt x="4982" y="0"/>
                    <a:pt x="11127"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2" id="12"/>
            <p:cNvSpPr txBox="true"/>
            <p:nvPr/>
          </p:nvSpPr>
          <p:spPr>
            <a:xfrm>
              <a:off x="0" y="-38100"/>
              <a:ext cx="2804525" cy="1483459"/>
            </a:xfrm>
            <a:prstGeom prst="rect">
              <a:avLst/>
            </a:prstGeom>
          </p:spPr>
          <p:txBody>
            <a:bodyPr anchor="ctr" rtlCol="false" tIns="50800" lIns="50800" bIns="50800" rIns="50800"/>
            <a:lstStyle/>
            <a:p>
              <a:pPr algn="ctr">
                <a:lnSpc>
                  <a:spcPts val="2659"/>
                </a:lnSpc>
              </a:pPr>
            </a:p>
          </p:txBody>
        </p:sp>
      </p:grpSp>
      <p:sp>
        <p:nvSpPr>
          <p:cNvPr name="Freeform 13" id="13"/>
          <p:cNvSpPr/>
          <p:nvPr/>
        </p:nvSpPr>
        <p:spPr>
          <a:xfrm flipH="true" flipV="true" rot="0">
            <a:off x="12403539" y="-170286"/>
            <a:ext cx="6165262" cy="4138432"/>
          </a:xfrm>
          <a:custGeom>
            <a:avLst/>
            <a:gdLst/>
            <a:ahLst/>
            <a:cxnLst/>
            <a:rect r="r" b="b" t="t" l="l"/>
            <a:pathLst>
              <a:path h="4138432" w="6165262">
                <a:moveTo>
                  <a:pt x="6165263" y="4138432"/>
                </a:moveTo>
                <a:lnTo>
                  <a:pt x="0" y="4138432"/>
                </a:lnTo>
                <a:lnTo>
                  <a:pt x="0" y="0"/>
                </a:lnTo>
                <a:lnTo>
                  <a:pt x="6165263" y="0"/>
                </a:lnTo>
                <a:lnTo>
                  <a:pt x="6165263" y="4138432"/>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14" id="14"/>
          <p:cNvGrpSpPr/>
          <p:nvPr/>
        </p:nvGrpSpPr>
        <p:grpSpPr>
          <a:xfrm rot="0">
            <a:off x="-2336967" y="6139580"/>
            <a:ext cx="4673934" cy="4673934"/>
            <a:chOff x="0" y="0"/>
            <a:chExt cx="812800" cy="812800"/>
          </a:xfrm>
        </p:grpSpPr>
        <p:sp>
          <p:nvSpPr>
            <p:cNvPr name="Freeform 15" id="15"/>
            <p:cNvSpPr/>
            <p:nvPr/>
          </p:nvSpPr>
          <p:spPr>
            <a:xfrm flipH="false" flipV="false" rot="0">
              <a:off x="12350" y="12350"/>
              <a:ext cx="788100" cy="788100"/>
            </a:xfrm>
            <a:custGeom>
              <a:avLst/>
              <a:gdLst/>
              <a:ahLst/>
              <a:cxnLst/>
              <a:rect r="r" b="b" t="t" l="l"/>
              <a:pathLst>
                <a:path h="788100" w="788100">
                  <a:moveTo>
                    <a:pt x="415133" y="8733"/>
                  </a:moveTo>
                  <a:lnTo>
                    <a:pt x="779367" y="372967"/>
                  </a:lnTo>
                  <a:cubicBezTo>
                    <a:pt x="784959" y="378559"/>
                    <a:pt x="788100" y="386143"/>
                    <a:pt x="788100" y="394050"/>
                  </a:cubicBezTo>
                  <a:cubicBezTo>
                    <a:pt x="788100" y="401958"/>
                    <a:pt x="784959" y="409541"/>
                    <a:pt x="779367" y="415133"/>
                  </a:cubicBezTo>
                  <a:lnTo>
                    <a:pt x="415133" y="779367"/>
                  </a:lnTo>
                  <a:cubicBezTo>
                    <a:pt x="409541" y="784959"/>
                    <a:pt x="401958" y="788100"/>
                    <a:pt x="394050" y="788100"/>
                  </a:cubicBezTo>
                  <a:cubicBezTo>
                    <a:pt x="386143" y="788100"/>
                    <a:pt x="378559" y="784959"/>
                    <a:pt x="372967" y="779367"/>
                  </a:cubicBezTo>
                  <a:lnTo>
                    <a:pt x="8733" y="415133"/>
                  </a:lnTo>
                  <a:cubicBezTo>
                    <a:pt x="3141" y="409541"/>
                    <a:pt x="0" y="401958"/>
                    <a:pt x="0" y="394050"/>
                  </a:cubicBezTo>
                  <a:cubicBezTo>
                    <a:pt x="0" y="386143"/>
                    <a:pt x="3141" y="378559"/>
                    <a:pt x="8733" y="372967"/>
                  </a:cubicBezTo>
                  <a:lnTo>
                    <a:pt x="372967" y="8733"/>
                  </a:lnTo>
                  <a:cubicBezTo>
                    <a:pt x="378559" y="3141"/>
                    <a:pt x="386143" y="0"/>
                    <a:pt x="394050" y="0"/>
                  </a:cubicBezTo>
                  <a:cubicBezTo>
                    <a:pt x="401958" y="0"/>
                    <a:pt x="409541" y="3141"/>
                    <a:pt x="415133" y="8733"/>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6" id="16"/>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Freeform 17" id="17"/>
          <p:cNvSpPr/>
          <p:nvPr/>
        </p:nvSpPr>
        <p:spPr>
          <a:xfrm flipH="false" flipV="false" rot="0">
            <a:off x="11637961" y="2374429"/>
            <a:ext cx="988605" cy="602784"/>
          </a:xfrm>
          <a:custGeom>
            <a:avLst/>
            <a:gdLst/>
            <a:ahLst/>
            <a:cxnLst/>
            <a:rect r="r" b="b" t="t" l="l"/>
            <a:pathLst>
              <a:path h="602784" w="988605">
                <a:moveTo>
                  <a:pt x="0" y="0"/>
                </a:moveTo>
                <a:lnTo>
                  <a:pt x="988604" y="0"/>
                </a:lnTo>
                <a:lnTo>
                  <a:pt x="988604" y="602784"/>
                </a:lnTo>
                <a:lnTo>
                  <a:pt x="0" y="602784"/>
                </a:lnTo>
                <a:lnTo>
                  <a:pt x="0" y="0"/>
                </a:lnTo>
                <a:close/>
              </a:path>
            </a:pathLst>
          </a:custGeom>
          <a:blipFill>
            <a:blip r:embed="rId5">
              <a:extLst>
                <a:ext uri="{96DAC541-7B7A-43D3-8B79-37D633B846F1}">
                  <asvg:svgBlip xmlns:asvg="http://schemas.microsoft.com/office/drawing/2016/SVG/main" r:embed="rId6"/>
                </a:ext>
              </a:extLst>
            </a:blip>
            <a:stretch>
              <a:fillRect l="0" t="0" r="-222339" b="-428658"/>
            </a:stretch>
          </a:blipFill>
        </p:spPr>
      </p:sp>
      <p:sp>
        <p:nvSpPr>
          <p:cNvPr name="Freeform 18" id="18"/>
          <p:cNvSpPr/>
          <p:nvPr/>
        </p:nvSpPr>
        <p:spPr>
          <a:xfrm flipH="false" flipV="false" rot="0">
            <a:off x="6539752" y="932678"/>
            <a:ext cx="11788491" cy="8325622"/>
          </a:xfrm>
          <a:custGeom>
            <a:avLst/>
            <a:gdLst/>
            <a:ahLst/>
            <a:cxnLst/>
            <a:rect r="r" b="b" t="t" l="l"/>
            <a:pathLst>
              <a:path h="8325622" w="11788491">
                <a:moveTo>
                  <a:pt x="0" y="0"/>
                </a:moveTo>
                <a:lnTo>
                  <a:pt x="11788491" y="0"/>
                </a:lnTo>
                <a:lnTo>
                  <a:pt x="11788491" y="8325622"/>
                </a:lnTo>
                <a:lnTo>
                  <a:pt x="0" y="832562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9" id="19"/>
          <p:cNvSpPr txBox="true"/>
          <p:nvPr/>
        </p:nvSpPr>
        <p:spPr>
          <a:xfrm rot="0">
            <a:off x="792844" y="260191"/>
            <a:ext cx="9765430" cy="1161657"/>
          </a:xfrm>
          <a:prstGeom prst="rect">
            <a:avLst/>
          </a:prstGeom>
        </p:spPr>
        <p:txBody>
          <a:bodyPr anchor="t" rtlCol="false" tIns="0" lIns="0" bIns="0" rIns="0">
            <a:spAutoFit/>
          </a:bodyPr>
          <a:lstStyle/>
          <a:p>
            <a:pPr algn="l">
              <a:lnSpc>
                <a:spcPts val="9471"/>
              </a:lnSpc>
            </a:pPr>
            <a:r>
              <a:rPr lang="en-US" b="true" sz="6765">
                <a:solidFill>
                  <a:srgbClr val="FFFFFF"/>
                </a:solidFill>
                <a:latin typeface="Asap Condensed Bold"/>
                <a:ea typeface="Asap Condensed Bold"/>
                <a:cs typeface="Asap Condensed Bold"/>
                <a:sym typeface="Asap Condensed Bold"/>
              </a:rPr>
              <a:t>BUILDING AN EFFECTIVE TEAM</a:t>
            </a:r>
          </a:p>
        </p:txBody>
      </p:sp>
      <p:sp>
        <p:nvSpPr>
          <p:cNvPr name="TextBox 20" id="20"/>
          <p:cNvSpPr txBox="true"/>
          <p:nvPr/>
        </p:nvSpPr>
        <p:spPr>
          <a:xfrm rot="0">
            <a:off x="792844" y="1331469"/>
            <a:ext cx="8778880" cy="1153972"/>
          </a:xfrm>
          <a:prstGeom prst="rect">
            <a:avLst/>
          </a:prstGeom>
        </p:spPr>
        <p:txBody>
          <a:bodyPr anchor="t" rtlCol="false" tIns="0" lIns="0" bIns="0" rIns="0">
            <a:spAutoFit/>
          </a:bodyPr>
          <a:lstStyle/>
          <a:p>
            <a:pPr algn="l">
              <a:lnSpc>
                <a:spcPts val="9471"/>
              </a:lnSpc>
            </a:pPr>
            <a:r>
              <a:rPr lang="en-US" sz="6765" b="true">
                <a:solidFill>
                  <a:srgbClr val="EDB522"/>
                </a:solidFill>
                <a:latin typeface="Asap Condensed Bold"/>
                <a:ea typeface="Asap Condensed Bold"/>
                <a:cs typeface="Asap Condensed Bold"/>
                <a:sym typeface="Asap Condensed Bold"/>
              </a:rPr>
              <a:t>PRACTICAL TIPS</a:t>
            </a:r>
          </a:p>
        </p:txBody>
      </p:sp>
      <p:sp>
        <p:nvSpPr>
          <p:cNvPr name="TextBox 21" id="21"/>
          <p:cNvSpPr txBox="true"/>
          <p:nvPr/>
        </p:nvSpPr>
        <p:spPr>
          <a:xfrm rot="0">
            <a:off x="6896869" y="4053871"/>
            <a:ext cx="11095452" cy="5175326"/>
          </a:xfrm>
          <a:prstGeom prst="rect">
            <a:avLst/>
          </a:prstGeom>
        </p:spPr>
        <p:txBody>
          <a:bodyPr anchor="t" rtlCol="false" tIns="0" lIns="0" bIns="0" rIns="0">
            <a:spAutoFit/>
          </a:bodyPr>
          <a:lstStyle/>
          <a:p>
            <a:pPr algn="l">
              <a:lnSpc>
                <a:spcPts val="2445"/>
              </a:lnSpc>
            </a:pPr>
            <a:r>
              <a:rPr lang="en-US" sz="1746" b="true">
                <a:solidFill>
                  <a:srgbClr val="36313C"/>
                </a:solidFill>
                <a:latin typeface="Montserrat Bold"/>
                <a:ea typeface="Montserrat Bold"/>
                <a:cs typeface="Montserrat Bold"/>
                <a:sym typeface="Montserrat Bold"/>
              </a:rPr>
              <a:t>1. Leadership and Motivation</a:t>
            </a:r>
          </a:p>
          <a:p>
            <a:pPr algn="l">
              <a:lnSpc>
                <a:spcPts val="2445"/>
              </a:lnSpc>
            </a:pPr>
            <a:r>
              <a:rPr lang="en-US" sz="1746" b="true">
                <a:solidFill>
                  <a:srgbClr val="36313C"/>
                </a:solidFill>
                <a:latin typeface="Montserrat Bold"/>
                <a:ea typeface="Montserrat Bold"/>
                <a:cs typeface="Montserrat Bold"/>
                <a:sym typeface="Montserrat Bold"/>
              </a:rPr>
              <a:t> </a:t>
            </a:r>
            <a:r>
              <a:rPr lang="en-US" sz="1746">
                <a:solidFill>
                  <a:srgbClr val="36313C"/>
                </a:solidFill>
                <a:latin typeface="Montserrat"/>
                <a:ea typeface="Montserrat"/>
                <a:cs typeface="Montserrat"/>
                <a:sym typeface="Montserrat"/>
              </a:rPr>
              <a:t>Strong leadership inspires teams and motivates members to perform at their best. Leaders should set clear expectations, provide support, and foster a positive environment (Adair, 2015).</a:t>
            </a:r>
          </a:p>
          <a:p>
            <a:pPr algn="l">
              <a:lnSpc>
                <a:spcPts val="2445"/>
              </a:lnSpc>
            </a:pPr>
            <a:r>
              <a:rPr lang="en-US" sz="1746" b="true">
                <a:solidFill>
                  <a:srgbClr val="36313C"/>
                </a:solidFill>
                <a:latin typeface="Montserrat Bold"/>
                <a:ea typeface="Montserrat Bold"/>
                <a:cs typeface="Montserrat Bold"/>
                <a:sym typeface="Montserrat Bold"/>
              </a:rPr>
              <a:t>2. Establishing Clear Objectives</a:t>
            </a:r>
          </a:p>
          <a:p>
            <a:pPr algn="l">
              <a:lnSpc>
                <a:spcPts val="2445"/>
              </a:lnSpc>
            </a:pPr>
            <a:r>
              <a:rPr lang="en-US" sz="1746" b="true">
                <a:solidFill>
                  <a:srgbClr val="36313C"/>
                </a:solidFill>
                <a:latin typeface="Montserrat Bold"/>
                <a:ea typeface="Montserrat Bold"/>
                <a:cs typeface="Montserrat Bold"/>
                <a:sym typeface="Montserrat Bold"/>
              </a:rPr>
              <a:t> </a:t>
            </a:r>
            <a:r>
              <a:rPr lang="en-US" sz="1746">
                <a:solidFill>
                  <a:srgbClr val="36313C"/>
                </a:solidFill>
                <a:latin typeface="Montserrat"/>
                <a:ea typeface="Montserrat"/>
                <a:cs typeface="Montserrat"/>
                <a:sym typeface="Montserrat"/>
              </a:rPr>
              <a:t>Teams perform better when goals are clear and well-defined. Setting specific, measurable objectives helps align team efforts and track progress (Mullins &amp; Christy, 2016).</a:t>
            </a:r>
          </a:p>
          <a:p>
            <a:pPr algn="l">
              <a:lnSpc>
                <a:spcPts val="2445"/>
              </a:lnSpc>
            </a:pPr>
            <a:r>
              <a:rPr lang="en-US" sz="1746" b="true">
                <a:solidFill>
                  <a:srgbClr val="36313C"/>
                </a:solidFill>
                <a:latin typeface="Montserrat Bold"/>
                <a:ea typeface="Montserrat Bold"/>
                <a:cs typeface="Montserrat Bold"/>
                <a:sym typeface="Montserrat Bold"/>
              </a:rPr>
              <a:t>3. Reward and Recognition</a:t>
            </a:r>
          </a:p>
          <a:p>
            <a:pPr algn="l">
              <a:lnSpc>
                <a:spcPts val="2445"/>
              </a:lnSpc>
            </a:pPr>
            <a:r>
              <a:rPr lang="en-US" sz="1746" b="true">
                <a:solidFill>
                  <a:srgbClr val="36313C"/>
                </a:solidFill>
                <a:latin typeface="Montserrat Bold"/>
                <a:ea typeface="Montserrat Bold"/>
                <a:cs typeface="Montserrat Bold"/>
                <a:sym typeface="Montserrat Bold"/>
              </a:rPr>
              <a:t> </a:t>
            </a:r>
            <a:r>
              <a:rPr lang="en-US" sz="1746">
                <a:solidFill>
                  <a:srgbClr val="36313C"/>
                </a:solidFill>
                <a:latin typeface="Montserrat"/>
                <a:ea typeface="Montserrat"/>
                <a:cs typeface="Montserrat"/>
                <a:sym typeface="Montserrat"/>
              </a:rPr>
              <a:t>Recognizing individual and team achievements boosts morale and motivation. Rewards can be both formal (bonuses, awards) and informal (praise, acknowledgment) (Heffernan, 2019).</a:t>
            </a:r>
          </a:p>
          <a:p>
            <a:pPr algn="l">
              <a:lnSpc>
                <a:spcPts val="2445"/>
              </a:lnSpc>
            </a:pPr>
            <a:r>
              <a:rPr lang="en-US" sz="1746" b="true">
                <a:solidFill>
                  <a:srgbClr val="36313C"/>
                </a:solidFill>
                <a:latin typeface="Montserrat Bold"/>
                <a:ea typeface="Montserrat Bold"/>
                <a:cs typeface="Montserrat Bold"/>
                <a:sym typeface="Montserrat Bold"/>
              </a:rPr>
              <a:t>4. Fostering Collaboration</a:t>
            </a:r>
          </a:p>
          <a:p>
            <a:pPr algn="l">
              <a:lnSpc>
                <a:spcPts val="2445"/>
              </a:lnSpc>
            </a:pPr>
            <a:r>
              <a:rPr lang="en-US" sz="1746" b="true">
                <a:solidFill>
                  <a:srgbClr val="36313C"/>
                </a:solidFill>
                <a:latin typeface="Montserrat Bold"/>
                <a:ea typeface="Montserrat Bold"/>
                <a:cs typeface="Montserrat Bold"/>
                <a:sym typeface="Montserrat Bold"/>
              </a:rPr>
              <a:t> </a:t>
            </a:r>
            <a:r>
              <a:rPr lang="en-US" sz="1746">
                <a:solidFill>
                  <a:srgbClr val="36313C"/>
                </a:solidFill>
                <a:latin typeface="Montserrat"/>
                <a:ea typeface="Montserrat"/>
                <a:cs typeface="Montserrat"/>
                <a:sym typeface="Montserrat"/>
              </a:rPr>
              <a:t>Encouraging open communication and teamwork enhances problem-solving and innovation. Creating opportunities for team bonding and shared decision-making is key (Quintanilla &amp; Wahl, 2020).</a:t>
            </a:r>
          </a:p>
          <a:p>
            <a:pPr algn="l">
              <a:lnSpc>
                <a:spcPts val="2445"/>
              </a:lnSpc>
            </a:pPr>
            <a:r>
              <a:rPr lang="en-US" sz="1746" b="true">
                <a:solidFill>
                  <a:srgbClr val="36313C"/>
                </a:solidFill>
                <a:latin typeface="Montserrat Bold"/>
                <a:ea typeface="Montserrat Bold"/>
                <a:cs typeface="Montserrat Bold"/>
                <a:sym typeface="Montserrat Bold"/>
              </a:rPr>
              <a:t>5. Continuous Feedback and Assessment</a:t>
            </a:r>
          </a:p>
          <a:p>
            <a:pPr algn="l">
              <a:lnSpc>
                <a:spcPts val="2445"/>
              </a:lnSpc>
            </a:pPr>
            <a:r>
              <a:rPr lang="en-US" sz="1746" b="true">
                <a:solidFill>
                  <a:srgbClr val="36313C"/>
                </a:solidFill>
                <a:latin typeface="Montserrat Bold"/>
                <a:ea typeface="Montserrat Bold"/>
                <a:cs typeface="Montserrat Bold"/>
                <a:sym typeface="Montserrat Bold"/>
              </a:rPr>
              <a:t> </a:t>
            </a:r>
            <a:r>
              <a:rPr lang="en-US" sz="1746">
                <a:solidFill>
                  <a:srgbClr val="36313C"/>
                </a:solidFill>
                <a:latin typeface="Montserrat"/>
                <a:ea typeface="Montserrat"/>
                <a:cs typeface="Montserrat"/>
                <a:sym typeface="Montserrat"/>
              </a:rPr>
              <a:t>Regular feedback helps teams improve and adapt. Constructive feedback ensures continuous learning and development, keeping teams aligned with goals (Tuckman &amp; Harper, 2012).</a:t>
            </a:r>
          </a:p>
          <a:p>
            <a:pPr algn="l">
              <a:lnSpc>
                <a:spcPts val="2445"/>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7254792" y="-8673191"/>
            <a:ext cx="16398792" cy="16398792"/>
            <a:chOff x="0" y="0"/>
            <a:chExt cx="812800" cy="812800"/>
          </a:xfrm>
        </p:grpSpPr>
        <p:sp>
          <p:nvSpPr>
            <p:cNvPr name="Freeform 3" id="3"/>
            <p:cNvSpPr/>
            <p:nvPr/>
          </p:nvSpPr>
          <p:spPr>
            <a:xfrm flipH="false" flipV="false" rot="0">
              <a:off x="12906" y="12906"/>
              <a:ext cx="786987" cy="786987"/>
            </a:xfrm>
            <a:custGeom>
              <a:avLst/>
              <a:gdLst/>
              <a:ahLst/>
              <a:cxnLst/>
              <a:rect r="r" b="b" t="t" l="l"/>
              <a:pathLst>
                <a:path h="786987" w="786987">
                  <a:moveTo>
                    <a:pt x="415527" y="9127"/>
                  </a:moveTo>
                  <a:lnTo>
                    <a:pt x="777861" y="371461"/>
                  </a:lnTo>
                  <a:cubicBezTo>
                    <a:pt x="783705" y="377305"/>
                    <a:pt x="786988" y="385230"/>
                    <a:pt x="786988" y="393494"/>
                  </a:cubicBezTo>
                  <a:cubicBezTo>
                    <a:pt x="786988" y="401758"/>
                    <a:pt x="783705" y="409683"/>
                    <a:pt x="777861" y="415527"/>
                  </a:cubicBezTo>
                  <a:lnTo>
                    <a:pt x="415527" y="777861"/>
                  </a:lnTo>
                  <a:cubicBezTo>
                    <a:pt x="409683" y="783705"/>
                    <a:pt x="401758" y="786988"/>
                    <a:pt x="393494" y="786988"/>
                  </a:cubicBezTo>
                  <a:cubicBezTo>
                    <a:pt x="385230" y="786988"/>
                    <a:pt x="377305" y="783705"/>
                    <a:pt x="371461" y="777861"/>
                  </a:cubicBezTo>
                  <a:lnTo>
                    <a:pt x="9127" y="415527"/>
                  </a:lnTo>
                  <a:cubicBezTo>
                    <a:pt x="3283" y="409683"/>
                    <a:pt x="0" y="401758"/>
                    <a:pt x="0" y="393494"/>
                  </a:cubicBezTo>
                  <a:cubicBezTo>
                    <a:pt x="0" y="385230"/>
                    <a:pt x="3283" y="377305"/>
                    <a:pt x="9127" y="371461"/>
                  </a:cubicBezTo>
                  <a:lnTo>
                    <a:pt x="371461" y="9127"/>
                  </a:lnTo>
                  <a:cubicBezTo>
                    <a:pt x="377305" y="3283"/>
                    <a:pt x="385230" y="0"/>
                    <a:pt x="393494" y="0"/>
                  </a:cubicBezTo>
                  <a:cubicBezTo>
                    <a:pt x="401758" y="0"/>
                    <a:pt x="409683" y="3283"/>
                    <a:pt x="415527" y="9127"/>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9335976" y="5675951"/>
            <a:ext cx="17875960" cy="17875960"/>
            <a:chOff x="0" y="0"/>
            <a:chExt cx="812800" cy="812800"/>
          </a:xfrm>
        </p:grpSpPr>
        <p:sp>
          <p:nvSpPr>
            <p:cNvPr name="Freeform 6" id="6"/>
            <p:cNvSpPr/>
            <p:nvPr/>
          </p:nvSpPr>
          <p:spPr>
            <a:xfrm flipH="false" flipV="false" rot="0">
              <a:off x="9049" y="9049"/>
              <a:ext cx="794702" cy="794702"/>
            </a:xfrm>
            <a:custGeom>
              <a:avLst/>
              <a:gdLst/>
              <a:ahLst/>
              <a:cxnLst/>
              <a:rect r="r" b="b" t="t" l="l"/>
              <a:pathLst>
                <a:path h="794702" w="794702">
                  <a:moveTo>
                    <a:pt x="417563" y="11163"/>
                  </a:moveTo>
                  <a:lnTo>
                    <a:pt x="783539" y="377139"/>
                  </a:lnTo>
                  <a:cubicBezTo>
                    <a:pt x="794702" y="388302"/>
                    <a:pt x="794702" y="406400"/>
                    <a:pt x="783539" y="417563"/>
                  </a:cubicBezTo>
                  <a:lnTo>
                    <a:pt x="417563" y="783539"/>
                  </a:lnTo>
                  <a:cubicBezTo>
                    <a:pt x="406400" y="794702"/>
                    <a:pt x="388302" y="794702"/>
                    <a:pt x="377139" y="783539"/>
                  </a:cubicBezTo>
                  <a:lnTo>
                    <a:pt x="11163" y="417563"/>
                  </a:lnTo>
                  <a:cubicBezTo>
                    <a:pt x="0" y="406400"/>
                    <a:pt x="0" y="388302"/>
                    <a:pt x="11163" y="377139"/>
                  </a:cubicBezTo>
                  <a:lnTo>
                    <a:pt x="377139" y="11163"/>
                  </a:lnTo>
                  <a:cubicBezTo>
                    <a:pt x="388302" y="0"/>
                    <a:pt x="406400" y="0"/>
                    <a:pt x="417563" y="11163"/>
                  </a:cubicBezTo>
                  <a:close/>
                </a:path>
              </a:pathLst>
            </a:custGeom>
            <a:gradFill rotWithShape="true">
              <a:gsLst>
                <a:gs pos="0">
                  <a:srgbClr val="DEDEDE">
                    <a:alpha val="100000"/>
                  </a:srgbClr>
                </a:gs>
                <a:gs pos="100000">
                  <a:srgbClr val="FFFFFF">
                    <a:alpha val="100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3128889" y="341865"/>
            <a:ext cx="15349745" cy="15349745"/>
            <a:chOff x="0" y="0"/>
            <a:chExt cx="812800" cy="812800"/>
          </a:xfrm>
        </p:grpSpPr>
        <p:sp>
          <p:nvSpPr>
            <p:cNvPr name="Freeform 9" id="9"/>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10" id="10"/>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11" id="11"/>
          <p:cNvGrpSpPr/>
          <p:nvPr/>
        </p:nvGrpSpPr>
        <p:grpSpPr>
          <a:xfrm rot="0">
            <a:off x="8413222" y="3459093"/>
            <a:ext cx="8988516" cy="1041744"/>
            <a:chOff x="0" y="0"/>
            <a:chExt cx="1981215" cy="229617"/>
          </a:xfrm>
        </p:grpSpPr>
        <p:sp>
          <p:nvSpPr>
            <p:cNvPr name="Freeform 12" id="12"/>
            <p:cNvSpPr/>
            <p:nvPr/>
          </p:nvSpPr>
          <p:spPr>
            <a:xfrm flipH="false" flipV="false" rot="0">
              <a:off x="0" y="0"/>
              <a:ext cx="1981215" cy="229617"/>
            </a:xfrm>
            <a:custGeom>
              <a:avLst/>
              <a:gdLst/>
              <a:ahLst/>
              <a:cxnLst/>
              <a:rect r="r" b="b" t="t" l="l"/>
              <a:pathLst>
                <a:path h="229617" w="1981215">
                  <a:moveTo>
                    <a:pt x="14642" y="0"/>
                  </a:moveTo>
                  <a:lnTo>
                    <a:pt x="1966573" y="0"/>
                  </a:lnTo>
                  <a:cubicBezTo>
                    <a:pt x="1970456" y="0"/>
                    <a:pt x="1974180" y="1543"/>
                    <a:pt x="1976926" y="4289"/>
                  </a:cubicBezTo>
                  <a:cubicBezTo>
                    <a:pt x="1979672" y="7035"/>
                    <a:pt x="1981215" y="10759"/>
                    <a:pt x="1981215" y="14642"/>
                  </a:cubicBezTo>
                  <a:lnTo>
                    <a:pt x="1981215" y="214975"/>
                  </a:lnTo>
                  <a:cubicBezTo>
                    <a:pt x="1981215" y="223062"/>
                    <a:pt x="1974660" y="229617"/>
                    <a:pt x="1966573" y="229617"/>
                  </a:cubicBezTo>
                  <a:lnTo>
                    <a:pt x="14642" y="229617"/>
                  </a:lnTo>
                  <a:cubicBezTo>
                    <a:pt x="6556" y="229617"/>
                    <a:pt x="0" y="223062"/>
                    <a:pt x="0" y="214975"/>
                  </a:cubicBezTo>
                  <a:lnTo>
                    <a:pt x="0" y="14642"/>
                  </a:lnTo>
                  <a:cubicBezTo>
                    <a:pt x="0" y="6556"/>
                    <a:pt x="6556" y="0"/>
                    <a:pt x="14642"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13" id="13"/>
            <p:cNvSpPr txBox="true"/>
            <p:nvPr/>
          </p:nvSpPr>
          <p:spPr>
            <a:xfrm>
              <a:off x="0" y="-38100"/>
              <a:ext cx="1981215" cy="267717"/>
            </a:xfrm>
            <a:prstGeom prst="rect">
              <a:avLst/>
            </a:prstGeom>
          </p:spPr>
          <p:txBody>
            <a:bodyPr anchor="ctr" rtlCol="false" tIns="50800" lIns="50800" bIns="50800" rIns="50800"/>
            <a:lstStyle/>
            <a:p>
              <a:pPr algn="ctr">
                <a:lnSpc>
                  <a:spcPts val="2659"/>
                </a:lnSpc>
              </a:pPr>
            </a:p>
          </p:txBody>
        </p:sp>
      </p:grpSp>
      <p:grpSp>
        <p:nvGrpSpPr>
          <p:cNvPr name="Group 14" id="14"/>
          <p:cNvGrpSpPr/>
          <p:nvPr/>
        </p:nvGrpSpPr>
        <p:grpSpPr>
          <a:xfrm rot="0">
            <a:off x="7674873" y="3260431"/>
            <a:ext cx="1476699" cy="1476699"/>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FFFFF">
                    <a:alpha val="100000"/>
                  </a:srgbClr>
                </a:gs>
                <a:gs pos="100000">
                  <a:srgbClr val="DEDEDE">
                    <a:alpha val="100000"/>
                  </a:srgbClr>
                </a:gs>
              </a:gsLst>
              <a:lin ang="0"/>
            </a:gra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Freeform 17" id="17"/>
          <p:cNvSpPr/>
          <p:nvPr/>
        </p:nvSpPr>
        <p:spPr>
          <a:xfrm flipH="false" flipV="false" rot="0">
            <a:off x="15348015" y="2012752"/>
            <a:ext cx="912155" cy="556170"/>
          </a:xfrm>
          <a:custGeom>
            <a:avLst/>
            <a:gdLst/>
            <a:ahLst/>
            <a:cxnLst/>
            <a:rect r="r" b="b" t="t" l="l"/>
            <a:pathLst>
              <a:path h="556170" w="912155">
                <a:moveTo>
                  <a:pt x="0" y="0"/>
                </a:moveTo>
                <a:lnTo>
                  <a:pt x="912155" y="0"/>
                </a:lnTo>
                <a:lnTo>
                  <a:pt x="912155" y="556169"/>
                </a:lnTo>
                <a:lnTo>
                  <a:pt x="0" y="556169"/>
                </a:lnTo>
                <a:lnTo>
                  <a:pt x="0" y="0"/>
                </a:lnTo>
                <a:close/>
              </a:path>
            </a:pathLst>
          </a:custGeom>
          <a:blipFill>
            <a:blip r:embed="rId2">
              <a:extLst>
                <a:ext uri="{96DAC541-7B7A-43D3-8B79-37D633B846F1}">
                  <asvg:svgBlip xmlns:asvg="http://schemas.microsoft.com/office/drawing/2016/SVG/main" r:embed="rId3"/>
                </a:ext>
              </a:extLst>
            </a:blip>
            <a:stretch>
              <a:fillRect l="0" t="0" r="-222339" b="-428658"/>
            </a:stretch>
          </a:blipFill>
        </p:spPr>
      </p:sp>
      <p:sp>
        <p:nvSpPr>
          <p:cNvPr name="Freeform 18" id="18"/>
          <p:cNvSpPr/>
          <p:nvPr/>
        </p:nvSpPr>
        <p:spPr>
          <a:xfrm flipH="false" flipV="false" rot="0">
            <a:off x="1422746" y="1028700"/>
            <a:ext cx="4592745" cy="11305217"/>
          </a:xfrm>
          <a:custGeom>
            <a:avLst/>
            <a:gdLst/>
            <a:ahLst/>
            <a:cxnLst/>
            <a:rect r="r" b="b" t="t" l="l"/>
            <a:pathLst>
              <a:path h="11305217" w="4592745">
                <a:moveTo>
                  <a:pt x="0" y="0"/>
                </a:moveTo>
                <a:lnTo>
                  <a:pt x="4592745" y="0"/>
                </a:lnTo>
                <a:lnTo>
                  <a:pt x="4592745" y="11305217"/>
                </a:lnTo>
                <a:lnTo>
                  <a:pt x="0" y="11305217"/>
                </a:lnTo>
                <a:lnTo>
                  <a:pt x="0" y="0"/>
                </a:lnTo>
                <a:close/>
              </a:path>
            </a:pathLst>
          </a:custGeom>
          <a:blipFill>
            <a:blip r:embed="rId4"/>
            <a:stretch>
              <a:fillRect l="0" t="0" r="0" b="0"/>
            </a:stretch>
          </a:blipFill>
        </p:spPr>
      </p:sp>
      <p:grpSp>
        <p:nvGrpSpPr>
          <p:cNvPr name="Group 19" id="19"/>
          <p:cNvGrpSpPr/>
          <p:nvPr/>
        </p:nvGrpSpPr>
        <p:grpSpPr>
          <a:xfrm rot="0">
            <a:off x="8413222" y="5147472"/>
            <a:ext cx="8988516" cy="1041744"/>
            <a:chOff x="0" y="0"/>
            <a:chExt cx="1981215" cy="229617"/>
          </a:xfrm>
        </p:grpSpPr>
        <p:sp>
          <p:nvSpPr>
            <p:cNvPr name="Freeform 20" id="20"/>
            <p:cNvSpPr/>
            <p:nvPr/>
          </p:nvSpPr>
          <p:spPr>
            <a:xfrm flipH="false" flipV="false" rot="0">
              <a:off x="0" y="0"/>
              <a:ext cx="1981215" cy="229617"/>
            </a:xfrm>
            <a:custGeom>
              <a:avLst/>
              <a:gdLst/>
              <a:ahLst/>
              <a:cxnLst/>
              <a:rect r="r" b="b" t="t" l="l"/>
              <a:pathLst>
                <a:path h="229617" w="1981215">
                  <a:moveTo>
                    <a:pt x="14642" y="0"/>
                  </a:moveTo>
                  <a:lnTo>
                    <a:pt x="1966573" y="0"/>
                  </a:lnTo>
                  <a:cubicBezTo>
                    <a:pt x="1970456" y="0"/>
                    <a:pt x="1974180" y="1543"/>
                    <a:pt x="1976926" y="4289"/>
                  </a:cubicBezTo>
                  <a:cubicBezTo>
                    <a:pt x="1979672" y="7035"/>
                    <a:pt x="1981215" y="10759"/>
                    <a:pt x="1981215" y="14642"/>
                  </a:cubicBezTo>
                  <a:lnTo>
                    <a:pt x="1981215" y="214975"/>
                  </a:lnTo>
                  <a:cubicBezTo>
                    <a:pt x="1981215" y="223062"/>
                    <a:pt x="1974660" y="229617"/>
                    <a:pt x="1966573" y="229617"/>
                  </a:cubicBezTo>
                  <a:lnTo>
                    <a:pt x="14642" y="229617"/>
                  </a:lnTo>
                  <a:cubicBezTo>
                    <a:pt x="6556" y="229617"/>
                    <a:pt x="0" y="223062"/>
                    <a:pt x="0" y="214975"/>
                  </a:cubicBezTo>
                  <a:lnTo>
                    <a:pt x="0" y="14642"/>
                  </a:lnTo>
                  <a:cubicBezTo>
                    <a:pt x="0" y="6556"/>
                    <a:pt x="6556" y="0"/>
                    <a:pt x="14642"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1" id="21"/>
            <p:cNvSpPr txBox="true"/>
            <p:nvPr/>
          </p:nvSpPr>
          <p:spPr>
            <a:xfrm>
              <a:off x="0" y="-38100"/>
              <a:ext cx="1981215" cy="267717"/>
            </a:xfrm>
            <a:prstGeom prst="rect">
              <a:avLst/>
            </a:prstGeom>
          </p:spPr>
          <p:txBody>
            <a:bodyPr anchor="ctr" rtlCol="false" tIns="50800" lIns="50800" bIns="50800" rIns="50800"/>
            <a:lstStyle/>
            <a:p>
              <a:pPr algn="ctr">
                <a:lnSpc>
                  <a:spcPts val="2659"/>
                </a:lnSpc>
              </a:pPr>
            </a:p>
          </p:txBody>
        </p:sp>
      </p:grpSp>
      <p:grpSp>
        <p:nvGrpSpPr>
          <p:cNvPr name="Group 22" id="22"/>
          <p:cNvGrpSpPr/>
          <p:nvPr/>
        </p:nvGrpSpPr>
        <p:grpSpPr>
          <a:xfrm rot="0">
            <a:off x="7674873" y="4948810"/>
            <a:ext cx="1476699" cy="1476699"/>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FFFFF">
                    <a:alpha val="100000"/>
                  </a:srgbClr>
                </a:gs>
                <a:gs pos="100000">
                  <a:srgbClr val="DEDEDE">
                    <a:alpha val="100000"/>
                  </a:srgbClr>
                </a:gs>
              </a:gsLst>
              <a:lin ang="0"/>
            </a:gra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25" id="25"/>
          <p:cNvGrpSpPr/>
          <p:nvPr/>
        </p:nvGrpSpPr>
        <p:grpSpPr>
          <a:xfrm rot="0">
            <a:off x="8413222" y="6813434"/>
            <a:ext cx="8988516" cy="1041744"/>
            <a:chOff x="0" y="0"/>
            <a:chExt cx="1981215" cy="229617"/>
          </a:xfrm>
        </p:grpSpPr>
        <p:sp>
          <p:nvSpPr>
            <p:cNvPr name="Freeform 26" id="26"/>
            <p:cNvSpPr/>
            <p:nvPr/>
          </p:nvSpPr>
          <p:spPr>
            <a:xfrm flipH="false" flipV="false" rot="0">
              <a:off x="0" y="0"/>
              <a:ext cx="1981215" cy="229617"/>
            </a:xfrm>
            <a:custGeom>
              <a:avLst/>
              <a:gdLst/>
              <a:ahLst/>
              <a:cxnLst/>
              <a:rect r="r" b="b" t="t" l="l"/>
              <a:pathLst>
                <a:path h="229617" w="1981215">
                  <a:moveTo>
                    <a:pt x="14642" y="0"/>
                  </a:moveTo>
                  <a:lnTo>
                    <a:pt x="1966573" y="0"/>
                  </a:lnTo>
                  <a:cubicBezTo>
                    <a:pt x="1970456" y="0"/>
                    <a:pt x="1974180" y="1543"/>
                    <a:pt x="1976926" y="4289"/>
                  </a:cubicBezTo>
                  <a:cubicBezTo>
                    <a:pt x="1979672" y="7035"/>
                    <a:pt x="1981215" y="10759"/>
                    <a:pt x="1981215" y="14642"/>
                  </a:cubicBezTo>
                  <a:lnTo>
                    <a:pt x="1981215" y="214975"/>
                  </a:lnTo>
                  <a:cubicBezTo>
                    <a:pt x="1981215" y="223062"/>
                    <a:pt x="1974660" y="229617"/>
                    <a:pt x="1966573" y="229617"/>
                  </a:cubicBezTo>
                  <a:lnTo>
                    <a:pt x="14642" y="229617"/>
                  </a:lnTo>
                  <a:cubicBezTo>
                    <a:pt x="6556" y="229617"/>
                    <a:pt x="0" y="223062"/>
                    <a:pt x="0" y="214975"/>
                  </a:cubicBezTo>
                  <a:lnTo>
                    <a:pt x="0" y="14642"/>
                  </a:lnTo>
                  <a:cubicBezTo>
                    <a:pt x="0" y="6556"/>
                    <a:pt x="6556" y="0"/>
                    <a:pt x="14642"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27" id="27"/>
            <p:cNvSpPr txBox="true"/>
            <p:nvPr/>
          </p:nvSpPr>
          <p:spPr>
            <a:xfrm>
              <a:off x="0" y="-38100"/>
              <a:ext cx="1981215" cy="267717"/>
            </a:xfrm>
            <a:prstGeom prst="rect">
              <a:avLst/>
            </a:prstGeom>
          </p:spPr>
          <p:txBody>
            <a:bodyPr anchor="ctr" rtlCol="false" tIns="50800" lIns="50800" bIns="50800" rIns="50800"/>
            <a:lstStyle/>
            <a:p>
              <a:pPr algn="ctr">
                <a:lnSpc>
                  <a:spcPts val="2659"/>
                </a:lnSpc>
              </a:pPr>
            </a:p>
          </p:txBody>
        </p:sp>
      </p:grpSp>
      <p:grpSp>
        <p:nvGrpSpPr>
          <p:cNvPr name="Group 28" id="28"/>
          <p:cNvGrpSpPr/>
          <p:nvPr/>
        </p:nvGrpSpPr>
        <p:grpSpPr>
          <a:xfrm rot="0">
            <a:off x="7674873" y="6614772"/>
            <a:ext cx="1476699" cy="1476699"/>
            <a:chOff x="0" y="0"/>
            <a:chExt cx="812800" cy="812800"/>
          </a:xfrm>
        </p:grpSpPr>
        <p:sp>
          <p:nvSpPr>
            <p:cNvPr name="Freeform 29" id="2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FFFFF">
                    <a:alpha val="100000"/>
                  </a:srgbClr>
                </a:gs>
                <a:gs pos="100000">
                  <a:srgbClr val="DEDEDE">
                    <a:alpha val="100000"/>
                  </a:srgbClr>
                </a:gs>
              </a:gsLst>
              <a:lin ang="0"/>
            </a:gradFill>
          </p:spPr>
        </p:sp>
        <p:sp>
          <p:nvSpPr>
            <p:cNvPr name="TextBox 30" id="30"/>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31" id="31"/>
          <p:cNvGrpSpPr/>
          <p:nvPr/>
        </p:nvGrpSpPr>
        <p:grpSpPr>
          <a:xfrm rot="0">
            <a:off x="8413222" y="8483478"/>
            <a:ext cx="8988516" cy="1041744"/>
            <a:chOff x="0" y="0"/>
            <a:chExt cx="1981215" cy="229617"/>
          </a:xfrm>
        </p:grpSpPr>
        <p:sp>
          <p:nvSpPr>
            <p:cNvPr name="Freeform 32" id="32"/>
            <p:cNvSpPr/>
            <p:nvPr/>
          </p:nvSpPr>
          <p:spPr>
            <a:xfrm flipH="false" flipV="false" rot="0">
              <a:off x="0" y="0"/>
              <a:ext cx="1981215" cy="229617"/>
            </a:xfrm>
            <a:custGeom>
              <a:avLst/>
              <a:gdLst/>
              <a:ahLst/>
              <a:cxnLst/>
              <a:rect r="r" b="b" t="t" l="l"/>
              <a:pathLst>
                <a:path h="229617" w="1981215">
                  <a:moveTo>
                    <a:pt x="14642" y="0"/>
                  </a:moveTo>
                  <a:lnTo>
                    <a:pt x="1966573" y="0"/>
                  </a:lnTo>
                  <a:cubicBezTo>
                    <a:pt x="1970456" y="0"/>
                    <a:pt x="1974180" y="1543"/>
                    <a:pt x="1976926" y="4289"/>
                  </a:cubicBezTo>
                  <a:cubicBezTo>
                    <a:pt x="1979672" y="7035"/>
                    <a:pt x="1981215" y="10759"/>
                    <a:pt x="1981215" y="14642"/>
                  </a:cubicBezTo>
                  <a:lnTo>
                    <a:pt x="1981215" y="214975"/>
                  </a:lnTo>
                  <a:cubicBezTo>
                    <a:pt x="1981215" y="223062"/>
                    <a:pt x="1974660" y="229617"/>
                    <a:pt x="1966573" y="229617"/>
                  </a:cubicBezTo>
                  <a:lnTo>
                    <a:pt x="14642" y="229617"/>
                  </a:lnTo>
                  <a:cubicBezTo>
                    <a:pt x="6556" y="229617"/>
                    <a:pt x="0" y="223062"/>
                    <a:pt x="0" y="214975"/>
                  </a:cubicBezTo>
                  <a:lnTo>
                    <a:pt x="0" y="14642"/>
                  </a:lnTo>
                  <a:cubicBezTo>
                    <a:pt x="0" y="6556"/>
                    <a:pt x="6556" y="0"/>
                    <a:pt x="14642"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3" id="33"/>
            <p:cNvSpPr txBox="true"/>
            <p:nvPr/>
          </p:nvSpPr>
          <p:spPr>
            <a:xfrm>
              <a:off x="0" y="-38100"/>
              <a:ext cx="1981215" cy="267717"/>
            </a:xfrm>
            <a:prstGeom prst="rect">
              <a:avLst/>
            </a:prstGeom>
          </p:spPr>
          <p:txBody>
            <a:bodyPr anchor="ctr" rtlCol="false" tIns="50800" lIns="50800" bIns="50800" rIns="50800"/>
            <a:lstStyle/>
            <a:p>
              <a:pPr algn="ctr">
                <a:lnSpc>
                  <a:spcPts val="2659"/>
                </a:lnSpc>
              </a:pPr>
            </a:p>
          </p:txBody>
        </p:sp>
      </p:grpSp>
      <p:grpSp>
        <p:nvGrpSpPr>
          <p:cNvPr name="Group 34" id="34"/>
          <p:cNvGrpSpPr/>
          <p:nvPr/>
        </p:nvGrpSpPr>
        <p:grpSpPr>
          <a:xfrm rot="0">
            <a:off x="7674873" y="8284816"/>
            <a:ext cx="1476699" cy="1476699"/>
            <a:chOff x="0" y="0"/>
            <a:chExt cx="812800" cy="812800"/>
          </a:xfrm>
        </p:grpSpPr>
        <p:sp>
          <p:nvSpPr>
            <p:cNvPr name="Freeform 35" id="3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FFFFF">
                    <a:alpha val="100000"/>
                  </a:srgbClr>
                </a:gs>
                <a:gs pos="100000">
                  <a:srgbClr val="DEDEDE">
                    <a:alpha val="100000"/>
                  </a:srgbClr>
                </a:gs>
              </a:gsLst>
              <a:lin ang="0"/>
            </a:gradFill>
          </p:spPr>
        </p:sp>
        <p:sp>
          <p:nvSpPr>
            <p:cNvPr name="TextBox 36" id="36"/>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grpSp>
        <p:nvGrpSpPr>
          <p:cNvPr name="Group 37" id="37"/>
          <p:cNvGrpSpPr/>
          <p:nvPr/>
        </p:nvGrpSpPr>
        <p:grpSpPr>
          <a:xfrm rot="0">
            <a:off x="8413222" y="1789049"/>
            <a:ext cx="8988516" cy="1041744"/>
            <a:chOff x="0" y="0"/>
            <a:chExt cx="1981215" cy="229617"/>
          </a:xfrm>
        </p:grpSpPr>
        <p:sp>
          <p:nvSpPr>
            <p:cNvPr name="Freeform 38" id="38"/>
            <p:cNvSpPr/>
            <p:nvPr/>
          </p:nvSpPr>
          <p:spPr>
            <a:xfrm flipH="false" flipV="false" rot="0">
              <a:off x="0" y="0"/>
              <a:ext cx="1981215" cy="229617"/>
            </a:xfrm>
            <a:custGeom>
              <a:avLst/>
              <a:gdLst/>
              <a:ahLst/>
              <a:cxnLst/>
              <a:rect r="r" b="b" t="t" l="l"/>
              <a:pathLst>
                <a:path h="229617" w="1981215">
                  <a:moveTo>
                    <a:pt x="14642" y="0"/>
                  </a:moveTo>
                  <a:lnTo>
                    <a:pt x="1966573" y="0"/>
                  </a:lnTo>
                  <a:cubicBezTo>
                    <a:pt x="1970456" y="0"/>
                    <a:pt x="1974180" y="1543"/>
                    <a:pt x="1976926" y="4289"/>
                  </a:cubicBezTo>
                  <a:cubicBezTo>
                    <a:pt x="1979672" y="7035"/>
                    <a:pt x="1981215" y="10759"/>
                    <a:pt x="1981215" y="14642"/>
                  </a:cubicBezTo>
                  <a:lnTo>
                    <a:pt x="1981215" y="214975"/>
                  </a:lnTo>
                  <a:cubicBezTo>
                    <a:pt x="1981215" y="223062"/>
                    <a:pt x="1974660" y="229617"/>
                    <a:pt x="1966573" y="229617"/>
                  </a:cubicBezTo>
                  <a:lnTo>
                    <a:pt x="14642" y="229617"/>
                  </a:lnTo>
                  <a:cubicBezTo>
                    <a:pt x="6556" y="229617"/>
                    <a:pt x="0" y="223062"/>
                    <a:pt x="0" y="214975"/>
                  </a:cubicBezTo>
                  <a:lnTo>
                    <a:pt x="0" y="14642"/>
                  </a:lnTo>
                  <a:cubicBezTo>
                    <a:pt x="0" y="6556"/>
                    <a:pt x="6556" y="0"/>
                    <a:pt x="14642" y="0"/>
                  </a:cubicBezTo>
                  <a:close/>
                </a:path>
              </a:pathLst>
            </a:custGeom>
            <a:gradFill rotWithShape="true">
              <a:gsLst>
                <a:gs pos="0">
                  <a:srgbClr val="EDB522">
                    <a:alpha val="100000"/>
                  </a:srgbClr>
                </a:gs>
                <a:gs pos="50000">
                  <a:srgbClr val="FFB900">
                    <a:alpha val="100000"/>
                  </a:srgbClr>
                </a:gs>
                <a:gs pos="100000">
                  <a:srgbClr val="FED978">
                    <a:alpha val="100000"/>
                  </a:srgbClr>
                </a:gs>
              </a:gsLst>
              <a:lin ang="0"/>
            </a:gradFill>
          </p:spPr>
        </p:sp>
        <p:sp>
          <p:nvSpPr>
            <p:cNvPr name="TextBox 39" id="39"/>
            <p:cNvSpPr txBox="true"/>
            <p:nvPr/>
          </p:nvSpPr>
          <p:spPr>
            <a:xfrm>
              <a:off x="0" y="-38100"/>
              <a:ext cx="1981215" cy="267717"/>
            </a:xfrm>
            <a:prstGeom prst="rect">
              <a:avLst/>
            </a:prstGeom>
          </p:spPr>
          <p:txBody>
            <a:bodyPr anchor="ctr" rtlCol="false" tIns="50800" lIns="50800" bIns="50800" rIns="50800"/>
            <a:lstStyle/>
            <a:p>
              <a:pPr algn="ctr">
                <a:lnSpc>
                  <a:spcPts val="2659"/>
                </a:lnSpc>
              </a:pPr>
            </a:p>
          </p:txBody>
        </p:sp>
      </p:grpSp>
      <p:grpSp>
        <p:nvGrpSpPr>
          <p:cNvPr name="Group 40" id="40"/>
          <p:cNvGrpSpPr/>
          <p:nvPr/>
        </p:nvGrpSpPr>
        <p:grpSpPr>
          <a:xfrm rot="0">
            <a:off x="7674873" y="1590387"/>
            <a:ext cx="1476699" cy="1476699"/>
            <a:chOff x="0" y="0"/>
            <a:chExt cx="812800" cy="812800"/>
          </a:xfrm>
        </p:grpSpPr>
        <p:sp>
          <p:nvSpPr>
            <p:cNvPr name="Freeform 41" id="4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FFFFF">
                    <a:alpha val="100000"/>
                  </a:srgbClr>
                </a:gs>
                <a:gs pos="100000">
                  <a:srgbClr val="DEDEDE">
                    <a:alpha val="100000"/>
                  </a:srgbClr>
                </a:gs>
              </a:gsLst>
              <a:lin ang="0"/>
            </a:gradFill>
          </p:spPr>
        </p:sp>
        <p:sp>
          <p:nvSpPr>
            <p:cNvPr name="TextBox 42" id="42"/>
            <p:cNvSpPr txBox="true"/>
            <p:nvPr/>
          </p:nvSpPr>
          <p:spPr>
            <a:xfrm>
              <a:off x="76200" y="38100"/>
              <a:ext cx="660400" cy="698500"/>
            </a:xfrm>
            <a:prstGeom prst="rect">
              <a:avLst/>
            </a:prstGeom>
          </p:spPr>
          <p:txBody>
            <a:bodyPr anchor="ctr" rtlCol="false" tIns="50800" lIns="50800" bIns="50800" rIns="50800"/>
            <a:lstStyle/>
            <a:p>
              <a:pPr algn="ctr">
                <a:lnSpc>
                  <a:spcPts val="2659"/>
                </a:lnSpc>
              </a:pPr>
            </a:p>
          </p:txBody>
        </p:sp>
      </p:grpSp>
      <p:sp>
        <p:nvSpPr>
          <p:cNvPr name="Freeform 43" id="43"/>
          <p:cNvSpPr/>
          <p:nvPr/>
        </p:nvSpPr>
        <p:spPr>
          <a:xfrm flipH="false" flipV="false" rot="0">
            <a:off x="5418994" y="1390937"/>
            <a:ext cx="1893928" cy="1893928"/>
          </a:xfrm>
          <a:custGeom>
            <a:avLst/>
            <a:gdLst/>
            <a:ahLst/>
            <a:cxnLst/>
            <a:rect r="r" b="b" t="t" l="l"/>
            <a:pathLst>
              <a:path h="1893928" w="1893928">
                <a:moveTo>
                  <a:pt x="0" y="0"/>
                </a:moveTo>
                <a:lnTo>
                  <a:pt x="1893929" y="0"/>
                </a:lnTo>
                <a:lnTo>
                  <a:pt x="1893929" y="1893928"/>
                </a:lnTo>
                <a:lnTo>
                  <a:pt x="0" y="189392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44" id="44"/>
          <p:cNvSpPr txBox="true"/>
          <p:nvPr/>
        </p:nvSpPr>
        <p:spPr>
          <a:xfrm rot="0">
            <a:off x="12977051" y="160667"/>
            <a:ext cx="4741929" cy="1161657"/>
          </a:xfrm>
          <a:prstGeom prst="rect">
            <a:avLst/>
          </a:prstGeom>
        </p:spPr>
        <p:txBody>
          <a:bodyPr anchor="t" rtlCol="false" tIns="0" lIns="0" bIns="0" rIns="0">
            <a:spAutoFit/>
          </a:bodyPr>
          <a:lstStyle/>
          <a:p>
            <a:pPr algn="l">
              <a:lnSpc>
                <a:spcPts val="9471"/>
              </a:lnSpc>
            </a:pPr>
            <a:r>
              <a:rPr lang="en-US" b="true" sz="6765">
                <a:solidFill>
                  <a:srgbClr val="FFFFFF"/>
                </a:solidFill>
                <a:latin typeface="Asap Condensed Bold"/>
                <a:ea typeface="Asap Condensed Bold"/>
                <a:cs typeface="Asap Condensed Bold"/>
                <a:sym typeface="Asap Condensed Bold"/>
              </a:rPr>
              <a:t>KEY POINTS</a:t>
            </a:r>
          </a:p>
        </p:txBody>
      </p:sp>
      <p:sp>
        <p:nvSpPr>
          <p:cNvPr name="TextBox 45" id="45"/>
          <p:cNvSpPr txBox="true"/>
          <p:nvPr/>
        </p:nvSpPr>
        <p:spPr>
          <a:xfrm rot="0">
            <a:off x="7981537" y="3558906"/>
            <a:ext cx="863371" cy="812354"/>
          </a:xfrm>
          <a:prstGeom prst="rect">
            <a:avLst/>
          </a:prstGeom>
        </p:spPr>
        <p:txBody>
          <a:bodyPr anchor="t" rtlCol="false" tIns="0" lIns="0" bIns="0" rIns="0">
            <a:spAutoFit/>
          </a:bodyPr>
          <a:lstStyle/>
          <a:p>
            <a:pPr algn="ctr">
              <a:lnSpc>
                <a:spcPts val="6813"/>
              </a:lnSpc>
            </a:pPr>
            <a:r>
              <a:rPr lang="en-US" sz="4866" b="true">
                <a:solidFill>
                  <a:srgbClr val="36313C"/>
                </a:solidFill>
                <a:latin typeface="Montserrat Bold"/>
                <a:ea typeface="Montserrat Bold"/>
                <a:cs typeface="Montserrat Bold"/>
                <a:sym typeface="Montserrat Bold"/>
              </a:rPr>
              <a:t>01</a:t>
            </a:r>
          </a:p>
        </p:txBody>
      </p:sp>
      <p:sp>
        <p:nvSpPr>
          <p:cNvPr name="TextBox 46" id="46"/>
          <p:cNvSpPr txBox="true"/>
          <p:nvPr/>
        </p:nvSpPr>
        <p:spPr>
          <a:xfrm rot="0">
            <a:off x="9205933" y="3690803"/>
            <a:ext cx="8053367" cy="549749"/>
          </a:xfrm>
          <a:prstGeom prst="rect">
            <a:avLst/>
          </a:prstGeom>
        </p:spPr>
        <p:txBody>
          <a:bodyPr anchor="t" rtlCol="false" tIns="0" lIns="0" bIns="0" rIns="0">
            <a:spAutoFit/>
          </a:bodyPr>
          <a:lstStyle/>
          <a:p>
            <a:pPr algn="l">
              <a:lnSpc>
                <a:spcPts val="2275"/>
              </a:lnSpc>
            </a:pPr>
            <a:r>
              <a:rPr lang="en-US" sz="1625">
                <a:solidFill>
                  <a:srgbClr val="36313C"/>
                </a:solidFill>
                <a:latin typeface="Montserrat"/>
                <a:ea typeface="Montserrat"/>
                <a:cs typeface="Montserrat"/>
                <a:sym typeface="Montserrat"/>
              </a:rPr>
              <a:t>Key Components of Effective Teams: Clear communication, trust, defined goals, and diverse skills are essential for team success.</a:t>
            </a:r>
          </a:p>
        </p:txBody>
      </p:sp>
      <p:sp>
        <p:nvSpPr>
          <p:cNvPr name="TextBox 47" id="47"/>
          <p:cNvSpPr txBox="true"/>
          <p:nvPr/>
        </p:nvSpPr>
        <p:spPr>
          <a:xfrm rot="0">
            <a:off x="7981537" y="5247284"/>
            <a:ext cx="863371" cy="812354"/>
          </a:xfrm>
          <a:prstGeom prst="rect">
            <a:avLst/>
          </a:prstGeom>
        </p:spPr>
        <p:txBody>
          <a:bodyPr anchor="t" rtlCol="false" tIns="0" lIns="0" bIns="0" rIns="0">
            <a:spAutoFit/>
          </a:bodyPr>
          <a:lstStyle/>
          <a:p>
            <a:pPr algn="ctr">
              <a:lnSpc>
                <a:spcPts val="6813"/>
              </a:lnSpc>
            </a:pPr>
            <a:r>
              <a:rPr lang="en-US" sz="4866" b="true">
                <a:solidFill>
                  <a:srgbClr val="36313C"/>
                </a:solidFill>
                <a:latin typeface="Montserrat Bold"/>
                <a:ea typeface="Montserrat Bold"/>
                <a:cs typeface="Montserrat Bold"/>
                <a:sym typeface="Montserrat Bold"/>
              </a:rPr>
              <a:t>01</a:t>
            </a:r>
          </a:p>
        </p:txBody>
      </p:sp>
      <p:sp>
        <p:nvSpPr>
          <p:cNvPr name="TextBox 48" id="48"/>
          <p:cNvSpPr txBox="true"/>
          <p:nvPr/>
        </p:nvSpPr>
        <p:spPr>
          <a:xfrm rot="0">
            <a:off x="9205933" y="5238567"/>
            <a:ext cx="8053367" cy="830979"/>
          </a:xfrm>
          <a:prstGeom prst="rect">
            <a:avLst/>
          </a:prstGeom>
        </p:spPr>
        <p:txBody>
          <a:bodyPr anchor="t" rtlCol="false" tIns="0" lIns="0" bIns="0" rIns="0">
            <a:spAutoFit/>
          </a:bodyPr>
          <a:lstStyle/>
          <a:p>
            <a:pPr algn="l">
              <a:lnSpc>
                <a:spcPts val="2275"/>
              </a:lnSpc>
            </a:pPr>
            <a:r>
              <a:rPr lang="en-US" sz="1625">
                <a:solidFill>
                  <a:srgbClr val="36313C"/>
                </a:solidFill>
                <a:latin typeface="Montserrat"/>
                <a:ea typeface="Montserrat"/>
                <a:cs typeface="Montserrat"/>
                <a:sym typeface="Montserrat"/>
              </a:rPr>
              <a:t>Belbin’s Team Roles: Teams perform best when members take on balanced roles, such as leaders, implementers, and collaborators, to enhance team dynamics.</a:t>
            </a:r>
          </a:p>
        </p:txBody>
      </p:sp>
      <p:sp>
        <p:nvSpPr>
          <p:cNvPr name="TextBox 49" id="49"/>
          <p:cNvSpPr txBox="true"/>
          <p:nvPr/>
        </p:nvSpPr>
        <p:spPr>
          <a:xfrm rot="0">
            <a:off x="7981537" y="6913246"/>
            <a:ext cx="863371" cy="812354"/>
          </a:xfrm>
          <a:prstGeom prst="rect">
            <a:avLst/>
          </a:prstGeom>
        </p:spPr>
        <p:txBody>
          <a:bodyPr anchor="t" rtlCol="false" tIns="0" lIns="0" bIns="0" rIns="0">
            <a:spAutoFit/>
          </a:bodyPr>
          <a:lstStyle/>
          <a:p>
            <a:pPr algn="ctr">
              <a:lnSpc>
                <a:spcPts val="6813"/>
              </a:lnSpc>
            </a:pPr>
            <a:r>
              <a:rPr lang="en-US" sz="4866" b="true">
                <a:solidFill>
                  <a:srgbClr val="36313C"/>
                </a:solidFill>
                <a:latin typeface="Montserrat Bold"/>
                <a:ea typeface="Montserrat Bold"/>
                <a:cs typeface="Montserrat Bold"/>
                <a:sym typeface="Montserrat Bold"/>
              </a:rPr>
              <a:t>01</a:t>
            </a:r>
          </a:p>
        </p:txBody>
      </p:sp>
      <p:sp>
        <p:nvSpPr>
          <p:cNvPr name="TextBox 50" id="50"/>
          <p:cNvSpPr txBox="true"/>
          <p:nvPr/>
        </p:nvSpPr>
        <p:spPr>
          <a:xfrm rot="0">
            <a:off x="9205933" y="6904529"/>
            <a:ext cx="8053367" cy="1112208"/>
          </a:xfrm>
          <a:prstGeom prst="rect">
            <a:avLst/>
          </a:prstGeom>
        </p:spPr>
        <p:txBody>
          <a:bodyPr anchor="t" rtlCol="false" tIns="0" lIns="0" bIns="0" rIns="0">
            <a:spAutoFit/>
          </a:bodyPr>
          <a:lstStyle/>
          <a:p>
            <a:pPr algn="l">
              <a:lnSpc>
                <a:spcPts val="2275"/>
              </a:lnSpc>
            </a:pPr>
            <a:r>
              <a:rPr lang="en-US" sz="1625">
                <a:solidFill>
                  <a:srgbClr val="36313C"/>
                </a:solidFill>
                <a:latin typeface="Montserrat"/>
                <a:ea typeface="Montserrat"/>
                <a:cs typeface="Montserrat"/>
                <a:sym typeface="Montserrat"/>
              </a:rPr>
              <a:t>Tuckman’s Stages of Development: Teams progress through Forming, Storming, Norming, Performing, and Adjourning stages, improving teamwork and performance over time.</a:t>
            </a:r>
          </a:p>
          <a:p>
            <a:pPr algn="l">
              <a:lnSpc>
                <a:spcPts val="2275"/>
              </a:lnSpc>
            </a:pPr>
          </a:p>
        </p:txBody>
      </p:sp>
      <p:sp>
        <p:nvSpPr>
          <p:cNvPr name="TextBox 51" id="51"/>
          <p:cNvSpPr txBox="true"/>
          <p:nvPr/>
        </p:nvSpPr>
        <p:spPr>
          <a:xfrm rot="0">
            <a:off x="7981537" y="8583290"/>
            <a:ext cx="863371" cy="812354"/>
          </a:xfrm>
          <a:prstGeom prst="rect">
            <a:avLst/>
          </a:prstGeom>
        </p:spPr>
        <p:txBody>
          <a:bodyPr anchor="t" rtlCol="false" tIns="0" lIns="0" bIns="0" rIns="0">
            <a:spAutoFit/>
          </a:bodyPr>
          <a:lstStyle/>
          <a:p>
            <a:pPr algn="ctr">
              <a:lnSpc>
                <a:spcPts val="6813"/>
              </a:lnSpc>
            </a:pPr>
            <a:r>
              <a:rPr lang="en-US" sz="4866" b="true">
                <a:solidFill>
                  <a:srgbClr val="36313C"/>
                </a:solidFill>
                <a:latin typeface="Montserrat Bold"/>
                <a:ea typeface="Montserrat Bold"/>
                <a:cs typeface="Montserrat Bold"/>
                <a:sym typeface="Montserrat Bold"/>
              </a:rPr>
              <a:t>01</a:t>
            </a:r>
          </a:p>
        </p:txBody>
      </p:sp>
      <p:sp>
        <p:nvSpPr>
          <p:cNvPr name="TextBox 52" id="52"/>
          <p:cNvSpPr txBox="true"/>
          <p:nvPr/>
        </p:nvSpPr>
        <p:spPr>
          <a:xfrm rot="0">
            <a:off x="9205933" y="8574573"/>
            <a:ext cx="8195805" cy="1130290"/>
          </a:xfrm>
          <a:prstGeom prst="rect">
            <a:avLst/>
          </a:prstGeom>
        </p:spPr>
        <p:txBody>
          <a:bodyPr anchor="t" rtlCol="false" tIns="0" lIns="0" bIns="0" rIns="0">
            <a:spAutoFit/>
          </a:bodyPr>
          <a:lstStyle/>
          <a:p>
            <a:pPr algn="l">
              <a:lnSpc>
                <a:spcPts val="2275"/>
              </a:lnSpc>
            </a:pPr>
            <a:r>
              <a:rPr lang="en-US" sz="1625">
                <a:solidFill>
                  <a:srgbClr val="36313C"/>
                </a:solidFill>
                <a:latin typeface="Montserrat"/>
                <a:ea typeface="Montserrat"/>
                <a:cs typeface="Montserrat"/>
                <a:sym typeface="Montserrat"/>
              </a:rPr>
              <a:t>Building Effective Teams: Strong leadership, clear objectives, collaboration, recognition, and continuous feedback are key to maintaining high-performing teams.</a:t>
            </a:r>
          </a:p>
          <a:p>
            <a:pPr algn="l">
              <a:lnSpc>
                <a:spcPts val="2275"/>
              </a:lnSpc>
            </a:pPr>
          </a:p>
        </p:txBody>
      </p:sp>
      <p:sp>
        <p:nvSpPr>
          <p:cNvPr name="TextBox 53" id="53"/>
          <p:cNvSpPr txBox="true"/>
          <p:nvPr/>
        </p:nvSpPr>
        <p:spPr>
          <a:xfrm rot="0">
            <a:off x="7981537" y="1888862"/>
            <a:ext cx="863371" cy="812354"/>
          </a:xfrm>
          <a:prstGeom prst="rect">
            <a:avLst/>
          </a:prstGeom>
        </p:spPr>
        <p:txBody>
          <a:bodyPr anchor="t" rtlCol="false" tIns="0" lIns="0" bIns="0" rIns="0">
            <a:spAutoFit/>
          </a:bodyPr>
          <a:lstStyle/>
          <a:p>
            <a:pPr algn="ctr">
              <a:lnSpc>
                <a:spcPts val="6813"/>
              </a:lnSpc>
            </a:pPr>
            <a:r>
              <a:rPr lang="en-US" sz="4866" b="true">
                <a:solidFill>
                  <a:srgbClr val="36313C"/>
                </a:solidFill>
                <a:latin typeface="Montserrat Bold"/>
                <a:ea typeface="Montserrat Bold"/>
                <a:cs typeface="Montserrat Bold"/>
                <a:sym typeface="Montserrat Bold"/>
              </a:rPr>
              <a:t>01</a:t>
            </a:r>
          </a:p>
        </p:txBody>
      </p:sp>
      <p:sp>
        <p:nvSpPr>
          <p:cNvPr name="TextBox 54" id="54"/>
          <p:cNvSpPr txBox="true"/>
          <p:nvPr/>
        </p:nvSpPr>
        <p:spPr>
          <a:xfrm rot="0">
            <a:off x="9205933" y="2001674"/>
            <a:ext cx="8053367" cy="549749"/>
          </a:xfrm>
          <a:prstGeom prst="rect">
            <a:avLst/>
          </a:prstGeom>
        </p:spPr>
        <p:txBody>
          <a:bodyPr anchor="t" rtlCol="false" tIns="0" lIns="0" bIns="0" rIns="0">
            <a:spAutoFit/>
          </a:bodyPr>
          <a:lstStyle/>
          <a:p>
            <a:pPr algn="l">
              <a:lnSpc>
                <a:spcPts val="2275"/>
              </a:lnSpc>
            </a:pPr>
            <a:r>
              <a:rPr lang="en-US" sz="1625">
                <a:solidFill>
                  <a:srgbClr val="36313C"/>
                </a:solidFill>
                <a:latin typeface="Montserrat"/>
                <a:ea typeface="Montserrat"/>
                <a:cs typeface="Montserrat"/>
                <a:sym typeface="Montserrat"/>
              </a:rPr>
              <a:t>Teams vs. Groups: Teams work collaboratively toward shared goals with mutual accountability, unlike groups where individuals work independently.</a:t>
            </a:r>
          </a:p>
        </p:txBody>
      </p:sp>
    </p:spTree>
  </p:cSld>
  <p:clrMapOvr>
    <a:masterClrMapping/>
  </p:clrMapOvr>
</p:sld>
</file>

<file path=ppt/slides/slide10.xml><?xml version="1.0" encoding="utf-8"?>
<p:sld xmlns:p="http://schemas.openxmlformats.org/presentationml/2006/main" xmlns:a="http://schemas.openxmlformats.org/drawingml/2006/main">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7918113" y="-5206466"/>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5370981" y="-1501047"/>
            <a:ext cx="13289094" cy="13289094"/>
            <a:chOff x="0" y="0"/>
            <a:chExt cx="812800" cy="812800"/>
          </a:xfrm>
        </p:grpSpPr>
        <p:sp>
          <p:nvSpPr>
            <p:cNvPr name="Freeform 6" id="6"/>
            <p:cNvSpPr/>
            <p:nvPr/>
          </p:nvSpPr>
          <p:spPr>
            <a:xfrm flipH="false" flipV="false" rot="0">
              <a:off x="12173" y="12173"/>
              <a:ext cx="788455" cy="788455"/>
            </a:xfrm>
            <a:custGeom>
              <a:avLst/>
              <a:gdLst/>
              <a:ahLst/>
              <a:cxnLst/>
              <a:rect r="r" b="b" t="t" l="l"/>
              <a:pathLst>
                <a:path h="788455" w="788455">
                  <a:moveTo>
                    <a:pt x="421415" y="15015"/>
                  </a:moveTo>
                  <a:lnTo>
                    <a:pt x="773439" y="367039"/>
                  </a:lnTo>
                  <a:cubicBezTo>
                    <a:pt x="788454" y="382054"/>
                    <a:pt x="788454" y="406400"/>
                    <a:pt x="773439" y="421415"/>
                  </a:cubicBezTo>
                  <a:lnTo>
                    <a:pt x="421415" y="773439"/>
                  </a:lnTo>
                  <a:cubicBezTo>
                    <a:pt x="406400" y="788454"/>
                    <a:pt x="382054" y="788454"/>
                    <a:pt x="367039" y="773439"/>
                  </a:cubicBezTo>
                  <a:lnTo>
                    <a:pt x="15015" y="421415"/>
                  </a:lnTo>
                  <a:cubicBezTo>
                    <a:pt x="0" y="406400"/>
                    <a:pt x="0" y="382054"/>
                    <a:pt x="15015" y="367039"/>
                  </a:cubicBezTo>
                  <a:lnTo>
                    <a:pt x="367039" y="15015"/>
                  </a:lnTo>
                  <a:cubicBezTo>
                    <a:pt x="382054" y="0"/>
                    <a:pt x="406400" y="0"/>
                    <a:pt x="421415" y="15015"/>
                  </a:cubicBezTo>
                  <a:close/>
                </a:path>
              </a:pathLst>
            </a:custGeom>
            <a:gradFill rotWithShape="true">
              <a:gsLst>
                <a:gs pos="0">
                  <a:srgbClr val="FFFFFF">
                    <a:alpha val="100000"/>
                  </a:srgbClr>
                </a:gs>
                <a:gs pos="100000">
                  <a:srgbClr val="DEDEDE">
                    <a:alpha val="100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TextBox 8" id="8"/>
          <p:cNvSpPr txBox="true"/>
          <p:nvPr/>
        </p:nvSpPr>
        <p:spPr>
          <a:xfrm rot="0">
            <a:off x="8370632" y="3003494"/>
            <a:ext cx="9437030" cy="4741638"/>
          </a:xfrm>
          <a:prstGeom prst="rect">
            <a:avLst/>
          </a:prstGeom>
        </p:spPr>
        <p:txBody>
          <a:bodyPr anchor="t" rtlCol="false" tIns="0" lIns="0" bIns="0" rIns="0">
            <a:spAutoFit/>
          </a:bodyPr>
          <a:lstStyle/>
          <a:p>
            <a:pPr algn="ctr">
              <a:lnSpc>
                <a:spcPts val="3774"/>
              </a:lnSpc>
            </a:pPr>
            <a:r>
              <a:rPr lang="en-US" sz="2696">
                <a:solidFill>
                  <a:srgbClr val="FFFFFF"/>
                </a:solidFill>
                <a:latin typeface="Montserrat"/>
                <a:ea typeface="Montserrat"/>
                <a:cs typeface="Montserrat"/>
                <a:sym typeface="Montserrat"/>
              </a:rPr>
              <a:t>Effective teams are essential for organisational success, driving innovation, improving problem-solving, and enhancing overall performance. </a:t>
            </a:r>
          </a:p>
          <a:p>
            <a:pPr algn="ctr">
              <a:lnSpc>
                <a:spcPts val="3774"/>
              </a:lnSpc>
            </a:pPr>
            <a:r>
              <a:rPr lang="en-US" sz="2696">
                <a:solidFill>
                  <a:srgbClr val="FFFFFF"/>
                </a:solidFill>
                <a:latin typeface="Montserrat"/>
                <a:ea typeface="Montserrat"/>
                <a:cs typeface="Montserrat"/>
                <a:sym typeface="Montserrat"/>
              </a:rPr>
              <a:t>By applying Belbin’s Team Roles and Tuckman’s Stages of Team Development, teams can navigate challenges effectively while leveraging individual strengths. </a:t>
            </a:r>
          </a:p>
          <a:p>
            <a:pPr algn="ctr">
              <a:lnSpc>
                <a:spcPts val="3774"/>
              </a:lnSpc>
            </a:pPr>
            <a:r>
              <a:rPr lang="en-US" sz="2696">
                <a:solidFill>
                  <a:srgbClr val="FFFFFF"/>
                </a:solidFill>
                <a:latin typeface="Montserrat"/>
                <a:ea typeface="Montserrat"/>
                <a:cs typeface="Montserrat"/>
                <a:sym typeface="Montserrat"/>
              </a:rPr>
              <a:t>Building trust, clear communication, and continuous improvement ensures teams achieve and exceed their goals.</a:t>
            </a:r>
          </a:p>
        </p:txBody>
      </p:sp>
      <p:grpSp>
        <p:nvGrpSpPr>
          <p:cNvPr name="Group 9" id="9"/>
          <p:cNvGrpSpPr/>
          <p:nvPr/>
        </p:nvGrpSpPr>
        <p:grpSpPr>
          <a:xfrm rot="0">
            <a:off x="-8169318" y="-1373934"/>
            <a:ext cx="13289094" cy="13289094"/>
            <a:chOff x="0" y="0"/>
            <a:chExt cx="812800" cy="812800"/>
          </a:xfrm>
        </p:grpSpPr>
        <p:sp>
          <p:nvSpPr>
            <p:cNvPr name="Freeform 10" id="10"/>
            <p:cNvSpPr/>
            <p:nvPr/>
          </p:nvSpPr>
          <p:spPr>
            <a:xfrm flipH="false" flipV="false" rot="0">
              <a:off x="12173" y="12173"/>
              <a:ext cx="788455" cy="788455"/>
            </a:xfrm>
            <a:custGeom>
              <a:avLst/>
              <a:gdLst/>
              <a:ahLst/>
              <a:cxnLst/>
              <a:rect r="r" b="b" t="t" l="l"/>
              <a:pathLst>
                <a:path h="788455" w="788455">
                  <a:moveTo>
                    <a:pt x="421415" y="15015"/>
                  </a:moveTo>
                  <a:lnTo>
                    <a:pt x="773439" y="367039"/>
                  </a:lnTo>
                  <a:cubicBezTo>
                    <a:pt x="788454" y="382054"/>
                    <a:pt x="788454" y="406400"/>
                    <a:pt x="773439" y="421415"/>
                  </a:cubicBezTo>
                  <a:lnTo>
                    <a:pt x="421415" y="773439"/>
                  </a:lnTo>
                  <a:cubicBezTo>
                    <a:pt x="406400" y="788454"/>
                    <a:pt x="382054" y="788454"/>
                    <a:pt x="367039" y="773439"/>
                  </a:cubicBezTo>
                  <a:lnTo>
                    <a:pt x="15015" y="421415"/>
                  </a:lnTo>
                  <a:cubicBezTo>
                    <a:pt x="0" y="406400"/>
                    <a:pt x="0" y="382054"/>
                    <a:pt x="15015" y="367039"/>
                  </a:cubicBezTo>
                  <a:lnTo>
                    <a:pt x="367039" y="15015"/>
                  </a:lnTo>
                  <a:cubicBezTo>
                    <a:pt x="382054" y="0"/>
                    <a:pt x="406400" y="0"/>
                    <a:pt x="421415" y="15015"/>
                  </a:cubicBezTo>
                  <a:close/>
                </a:path>
              </a:pathLst>
            </a:custGeom>
            <a:gradFill rotWithShape="true">
              <a:gsLst>
                <a:gs pos="0">
                  <a:srgbClr val="FFFFFF">
                    <a:alpha val="100000"/>
                  </a:srgbClr>
                </a:gs>
                <a:gs pos="100000">
                  <a:srgbClr val="DEDEDE">
                    <a:alpha val="100000"/>
                  </a:srgbClr>
                </a:gs>
              </a:gsLst>
              <a:lin ang="0"/>
            </a:gradFill>
          </p:spPr>
        </p:sp>
        <p:sp>
          <p:nvSpPr>
            <p:cNvPr name="TextBox 11" id="11"/>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sp>
        <p:nvSpPr>
          <p:cNvPr name="TextBox 12" id="12"/>
          <p:cNvSpPr txBox="true"/>
          <p:nvPr/>
        </p:nvSpPr>
        <p:spPr>
          <a:xfrm rot="0">
            <a:off x="0" y="4281045"/>
            <a:ext cx="6410660" cy="1543936"/>
          </a:xfrm>
          <a:prstGeom prst="rect">
            <a:avLst/>
          </a:prstGeom>
        </p:spPr>
        <p:txBody>
          <a:bodyPr anchor="t" rtlCol="false" tIns="0" lIns="0" bIns="0" rIns="0">
            <a:spAutoFit/>
          </a:bodyPr>
          <a:lstStyle/>
          <a:p>
            <a:pPr algn="r">
              <a:lnSpc>
                <a:spcPts val="12551"/>
              </a:lnSpc>
            </a:pPr>
            <a:r>
              <a:rPr lang="en-US" b="true" sz="8965">
                <a:solidFill>
                  <a:srgbClr val="FFC01B"/>
                </a:solidFill>
                <a:latin typeface="Asap Condensed Bold"/>
                <a:ea typeface="Asap Condensed Bold"/>
                <a:cs typeface="Asap Condensed Bold"/>
                <a:sym typeface="Asap Condensed Bold"/>
              </a:rPr>
              <a:t>CONCLUSION</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116849">
                <a:alpha val="100000"/>
              </a:srgbClr>
            </a:gs>
            <a:gs pos="100000">
              <a:srgbClr val="13885E">
                <a:alpha val="100000"/>
              </a:srgbClr>
            </a:gs>
          </a:gsLst>
          <a:lin ang="0"/>
        </a:gradFill>
      </p:bgPr>
    </p:bg>
    <p:spTree>
      <p:nvGrpSpPr>
        <p:cNvPr id="1" name=""/>
        <p:cNvGrpSpPr/>
        <p:nvPr/>
      </p:nvGrpSpPr>
      <p:grpSpPr>
        <a:xfrm>
          <a:off x="0" y="0"/>
          <a:ext cx="0" cy="0"/>
          <a:chOff x="0" y="0"/>
          <a:chExt cx="0" cy="0"/>
        </a:xfrm>
      </p:grpSpPr>
      <p:grpSp>
        <p:nvGrpSpPr>
          <p:cNvPr name="Group 2" id="2"/>
          <p:cNvGrpSpPr/>
          <p:nvPr/>
        </p:nvGrpSpPr>
        <p:grpSpPr>
          <a:xfrm rot="0">
            <a:off x="4943654" y="-4068207"/>
            <a:ext cx="15349745" cy="15349745"/>
            <a:chOff x="0" y="0"/>
            <a:chExt cx="812800" cy="812800"/>
          </a:xfrm>
        </p:grpSpPr>
        <p:sp>
          <p:nvSpPr>
            <p:cNvPr name="Freeform 3" id="3"/>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56000"/>
                  </a:srgbClr>
                </a:gs>
                <a:gs pos="100000">
                  <a:srgbClr val="13885E">
                    <a:alpha val="56000"/>
                  </a:srgbClr>
                </a:gs>
              </a:gsLst>
              <a:lin ang="0"/>
            </a:gradFill>
          </p:spPr>
        </p:sp>
        <p:sp>
          <p:nvSpPr>
            <p:cNvPr name="TextBox 4" id="4"/>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7832309" y="1196500"/>
            <a:ext cx="15349745" cy="15349745"/>
            <a:chOff x="0" y="0"/>
            <a:chExt cx="812800" cy="812800"/>
          </a:xfrm>
        </p:grpSpPr>
        <p:sp>
          <p:nvSpPr>
            <p:cNvPr name="Freeform 6" id="6"/>
            <p:cNvSpPr/>
            <p:nvPr/>
          </p:nvSpPr>
          <p:spPr>
            <a:xfrm flipH="false" flipV="false" rot="0">
              <a:off x="10858" y="10858"/>
              <a:ext cx="791084" cy="791084"/>
            </a:xfrm>
            <a:custGeom>
              <a:avLst/>
              <a:gdLst/>
              <a:ahLst/>
              <a:cxnLst/>
              <a:rect r="r" b="b" t="t" l="l"/>
              <a:pathLst>
                <a:path h="791084" w="791084">
                  <a:moveTo>
                    <a:pt x="419794" y="13394"/>
                  </a:moveTo>
                  <a:lnTo>
                    <a:pt x="777690" y="371290"/>
                  </a:lnTo>
                  <a:cubicBezTo>
                    <a:pt x="791084" y="384684"/>
                    <a:pt x="791084" y="406400"/>
                    <a:pt x="777690" y="419794"/>
                  </a:cubicBezTo>
                  <a:lnTo>
                    <a:pt x="419794" y="777690"/>
                  </a:lnTo>
                  <a:cubicBezTo>
                    <a:pt x="406400" y="791084"/>
                    <a:pt x="384684" y="791084"/>
                    <a:pt x="371290" y="777690"/>
                  </a:cubicBezTo>
                  <a:lnTo>
                    <a:pt x="13394" y="419794"/>
                  </a:lnTo>
                  <a:cubicBezTo>
                    <a:pt x="0" y="406400"/>
                    <a:pt x="0" y="384684"/>
                    <a:pt x="13394" y="371290"/>
                  </a:cubicBezTo>
                  <a:lnTo>
                    <a:pt x="371290" y="13394"/>
                  </a:lnTo>
                  <a:cubicBezTo>
                    <a:pt x="384684" y="0"/>
                    <a:pt x="406400" y="0"/>
                    <a:pt x="419794" y="13394"/>
                  </a:cubicBezTo>
                  <a:close/>
                </a:path>
              </a:pathLst>
            </a:custGeom>
            <a:gradFill rotWithShape="true">
              <a:gsLst>
                <a:gs pos="0">
                  <a:srgbClr val="116849">
                    <a:alpha val="25000"/>
                  </a:srgbClr>
                </a:gs>
                <a:gs pos="100000">
                  <a:srgbClr val="13885E">
                    <a:alpha val="25000"/>
                  </a:srgbClr>
                </a:gs>
              </a:gsLst>
              <a:lin ang="0"/>
            </a:gradFill>
          </p:spPr>
        </p:sp>
        <p:sp>
          <p:nvSpPr>
            <p:cNvPr name="TextBox 7" id="7"/>
            <p:cNvSpPr txBox="true"/>
            <p:nvPr/>
          </p:nvSpPr>
          <p:spPr>
            <a:xfrm>
              <a:off x="139700" y="101600"/>
              <a:ext cx="533400" cy="571500"/>
            </a:xfrm>
            <a:prstGeom prst="rect">
              <a:avLst/>
            </a:prstGeom>
          </p:spPr>
          <p:txBody>
            <a:bodyPr anchor="ctr" rtlCol="false" tIns="50800" lIns="50800" bIns="50800" rIns="50800"/>
            <a:lstStyle/>
            <a:p>
              <a:pPr algn="ctr">
                <a:lnSpc>
                  <a:spcPts val="2659"/>
                </a:lnSpc>
                <a:spcBef>
                  <a:spcPct val="0"/>
                </a:spcBef>
              </a:pPr>
            </a:p>
          </p:txBody>
        </p:sp>
      </p:grpSp>
      <p:grpSp>
        <p:nvGrpSpPr>
          <p:cNvPr name="Group 8" id="8"/>
          <p:cNvGrpSpPr/>
          <p:nvPr/>
        </p:nvGrpSpPr>
        <p:grpSpPr>
          <a:xfrm rot="0">
            <a:off x="11881830" y="-1262670"/>
            <a:ext cx="12812341" cy="12812341"/>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gradFill rotWithShape="true">
              <a:gsLst>
                <a:gs pos="0">
                  <a:srgbClr val="EDB522">
                    <a:alpha val="100000"/>
                  </a:srgbClr>
                </a:gs>
                <a:gs pos="50000">
                  <a:srgbClr val="FED978">
                    <a:alpha val="100000"/>
                  </a:srgbClr>
                </a:gs>
                <a:gs pos="100000">
                  <a:srgbClr val="FFB900">
                    <a:alpha val="100000"/>
                  </a:srgbClr>
                </a:gs>
              </a:gsLst>
              <a:lin ang="0"/>
            </a:gradFill>
          </p:spPr>
        </p:sp>
        <p:sp>
          <p:nvSpPr>
            <p:cNvPr name="TextBox 10" id="10"/>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Freeform 11" id="11"/>
          <p:cNvSpPr/>
          <p:nvPr/>
        </p:nvSpPr>
        <p:spPr>
          <a:xfrm flipH="false" flipV="false" rot="0">
            <a:off x="11347327" y="2910316"/>
            <a:ext cx="4152550" cy="4114800"/>
          </a:xfrm>
          <a:custGeom>
            <a:avLst/>
            <a:gdLst/>
            <a:ahLst/>
            <a:cxnLst/>
            <a:rect r="r" b="b" t="t" l="l"/>
            <a:pathLst>
              <a:path h="4114800" w="4152550">
                <a:moveTo>
                  <a:pt x="0" y="0"/>
                </a:moveTo>
                <a:lnTo>
                  <a:pt x="4152550" y="0"/>
                </a:lnTo>
                <a:lnTo>
                  <a:pt x="415255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12" id="12"/>
          <p:cNvSpPr txBox="true"/>
          <p:nvPr/>
        </p:nvSpPr>
        <p:spPr>
          <a:xfrm rot="0">
            <a:off x="1028700" y="1063150"/>
            <a:ext cx="10318627" cy="1161657"/>
          </a:xfrm>
          <a:prstGeom prst="rect">
            <a:avLst/>
          </a:prstGeom>
        </p:spPr>
        <p:txBody>
          <a:bodyPr anchor="t" rtlCol="false" tIns="0" lIns="0" bIns="0" rIns="0">
            <a:spAutoFit/>
          </a:bodyPr>
          <a:lstStyle/>
          <a:p>
            <a:pPr algn="l">
              <a:lnSpc>
                <a:spcPts val="9471"/>
              </a:lnSpc>
            </a:pPr>
            <a:r>
              <a:rPr lang="en-US" b="true" sz="6765">
                <a:solidFill>
                  <a:srgbClr val="FFFFFF"/>
                </a:solidFill>
                <a:latin typeface="Asap Condensed Bold"/>
                <a:ea typeface="Asap Condensed Bold"/>
                <a:cs typeface="Asap Condensed Bold"/>
                <a:sym typeface="Asap Condensed Bold"/>
              </a:rPr>
              <a:t>REFERENCE LIST</a:t>
            </a:r>
          </a:p>
        </p:txBody>
      </p:sp>
      <p:sp>
        <p:nvSpPr>
          <p:cNvPr name="TextBox 13" id="13"/>
          <p:cNvSpPr txBox="true"/>
          <p:nvPr/>
        </p:nvSpPr>
        <p:spPr>
          <a:xfrm rot="0">
            <a:off x="754446" y="3013083"/>
            <a:ext cx="9955870" cy="6299214"/>
          </a:xfrm>
          <a:prstGeom prst="rect">
            <a:avLst/>
          </a:prstGeom>
        </p:spPr>
        <p:txBody>
          <a:bodyPr anchor="t" rtlCol="false" tIns="0" lIns="0" bIns="0" rIns="0">
            <a:spAutoFit/>
          </a:bodyPr>
          <a:lstStyle/>
          <a:p>
            <a:pPr algn="l" marL="401292" indent="-200646" lvl="1">
              <a:lnSpc>
                <a:spcPts val="2955"/>
              </a:lnSpc>
              <a:buFont typeface="Arial"/>
              <a:buChar char="•"/>
            </a:pPr>
            <a:r>
              <a:rPr lang="en-US" sz="1858">
                <a:solidFill>
                  <a:srgbClr val="FFFFFF"/>
                </a:solidFill>
                <a:latin typeface="Montserrat"/>
                <a:ea typeface="Montserrat"/>
                <a:cs typeface="Montserrat"/>
                <a:sym typeface="Montserrat"/>
              </a:rPr>
              <a:t>Academi Wales (2018). Trust: the Foundation of Successful Teams. </a:t>
            </a:r>
          </a:p>
          <a:p>
            <a:pPr algn="l" marL="401292" indent="-200646" lvl="1">
              <a:lnSpc>
                <a:spcPts val="2955"/>
              </a:lnSpc>
              <a:buFont typeface="Arial"/>
              <a:buChar char="•"/>
            </a:pPr>
            <a:r>
              <a:rPr lang="en-US" sz="1858">
                <a:solidFill>
                  <a:srgbClr val="FFFFFF"/>
                </a:solidFill>
                <a:latin typeface="Montserrat"/>
                <a:ea typeface="Montserrat"/>
                <a:cs typeface="Montserrat"/>
                <a:sym typeface="Montserrat"/>
              </a:rPr>
              <a:t>Available at: </a:t>
            </a:r>
            <a:r>
              <a:rPr lang="en-US" sz="1858" u="sng">
                <a:solidFill>
                  <a:srgbClr val="FFFFFF"/>
                </a:solidFill>
                <a:latin typeface="Montserrat"/>
                <a:ea typeface="Montserrat"/>
                <a:cs typeface="Montserrat"/>
                <a:sym typeface="Montserrat"/>
                <a:hlinkClick r:id="rId4" tooltip="https://academiwales.gov.wales/repository/resource/a3ea75b8-48af-4dd7-b70b-f3ef9bad08e7/overview"/>
              </a:rPr>
              <a:t>https://academiwales.gov.wales/repository/resource/a3ea75b8-48af-4dd7-b70b-f3ef9bad08e7/overview</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Adair, J.E., (2015). Effective teambuilding: how to make a winning team (revised edition). London: Pan Books.</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Belbin, R. M., (2010). Team roles at work, (2nd edition). London: Routledge.</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Belbin, R. M &amp; Belbin, R. Meredith, (2010). Management teams why they succeed or fail 3rd ed., Amsterdam; Oxford: Butterworth-Heinemann.</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Heffernan, M. (2019). Wilful Blindness, Simon &amp; Schuster Ltd.</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Mullins, L.J. &amp; Christy, G., (2016). Management &amp; organisational behaviour Eleventh. (11th Edition). Harlow: Pearson.</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Quintanilla, K.M. &amp; Wahl, S.T., (2020). Business and professional communication: KEYS for workplace excellence (4th edition). Los Angeles: SAGE ©2020.</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Tuckman, B.W. and Harper, B.E. (2012). Conducting educational research. 6th ed. United States: Rowman &amp; Littlefield Publishers.</a:t>
            </a:r>
          </a:p>
          <a:p>
            <a:pPr algn="just" marL="401292" indent="-200646" lvl="1">
              <a:lnSpc>
                <a:spcPts val="2955"/>
              </a:lnSpc>
              <a:buFont typeface="Arial"/>
              <a:buChar char="•"/>
            </a:pPr>
            <a:r>
              <a:rPr lang="en-US" sz="1858">
                <a:solidFill>
                  <a:srgbClr val="FFFFFF"/>
                </a:solidFill>
                <a:latin typeface="Montserrat"/>
                <a:ea typeface="Montserrat"/>
                <a:cs typeface="Montserrat"/>
                <a:sym typeface="Montserrat"/>
              </a:rPr>
              <a:t>Tannenbaum, S.I. &amp; Salas, E., (2021). Teams that work: the seven drivers of team effectiveness, New York: Oxford University Press.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DAGicdjEi1Q</dc:identifier>
  <dcterms:modified xsi:type="dcterms:W3CDTF">2011-08-01T06:04:30Z</dcterms:modified>
  <cp:revision>1</cp:revision>
  <dc:title>Green Modern Mastering Effective Business Communication Presentation</dc:title>
</cp:coreProperties>
</file>