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handoutMasterIdLst>
    <p:handoutMasterId r:id="rId35"/>
  </p:handoutMasterIdLst>
  <p:sldIdLst>
    <p:sldId id="256" r:id="rId2"/>
    <p:sldId id="266" r:id="rId3"/>
    <p:sldId id="302" r:id="rId4"/>
    <p:sldId id="303" r:id="rId5"/>
    <p:sldId id="349" r:id="rId6"/>
    <p:sldId id="306" r:id="rId7"/>
    <p:sldId id="307" r:id="rId8"/>
    <p:sldId id="258" r:id="rId9"/>
    <p:sldId id="308" r:id="rId10"/>
    <p:sldId id="344" r:id="rId11"/>
    <p:sldId id="315" r:id="rId12"/>
    <p:sldId id="317" r:id="rId13"/>
    <p:sldId id="310" r:id="rId14"/>
    <p:sldId id="312" r:id="rId15"/>
    <p:sldId id="320" r:id="rId16"/>
    <p:sldId id="321" r:id="rId17"/>
    <p:sldId id="325" r:id="rId18"/>
    <p:sldId id="323" r:id="rId19"/>
    <p:sldId id="324" r:id="rId20"/>
    <p:sldId id="345" r:id="rId21"/>
    <p:sldId id="326" r:id="rId22"/>
    <p:sldId id="327" r:id="rId23"/>
    <p:sldId id="328" r:id="rId24"/>
    <p:sldId id="329" r:id="rId25"/>
    <p:sldId id="330" r:id="rId26"/>
    <p:sldId id="331" r:id="rId27"/>
    <p:sldId id="334" r:id="rId28"/>
    <p:sldId id="343" r:id="rId29"/>
    <p:sldId id="342" r:id="rId30"/>
    <p:sldId id="340" r:id="rId31"/>
    <p:sldId id="339" r:id="rId32"/>
    <p:sldId id="338" r:id="rId3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781" autoAdjust="0"/>
    <p:restoredTop sz="94660"/>
  </p:normalViewPr>
  <p:slideViewPr>
    <p:cSldViewPr>
      <p:cViewPr>
        <p:scale>
          <a:sx n="50" d="100"/>
          <a:sy n="50" d="100"/>
        </p:scale>
        <p:origin x="-1884" y="-1374"/>
      </p:cViewPr>
      <p:guideLst>
        <p:guide orient="horz" pos="2160"/>
        <p:guide pos="2880"/>
      </p:guideLst>
    </p:cSldViewPr>
  </p:slideViewPr>
  <p:notesTextViewPr>
    <p:cViewPr>
      <p:scale>
        <a:sx n="1" d="1"/>
        <a:sy n="1" d="1"/>
      </p:scale>
      <p:origin x="0" y="0"/>
    </p:cViewPr>
  </p:notesTextViewPr>
  <p:notesViewPr>
    <p:cSldViewPr>
      <p:cViewPr varScale="1">
        <p:scale>
          <a:sx n="76" d="100"/>
          <a:sy n="76" d="100"/>
        </p:scale>
        <p:origin x="-2166" y="-96"/>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5EDBFE8-7AC9-4A30-901F-1C15E0FB8B58}" type="datetimeFigureOut">
              <a:rPr lang="en-GB" smtClean="0"/>
              <a:t>24/02/2015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90CDE00-1B95-4E7E-87E8-4F170B65FB37}" type="slidenum">
              <a:rPr lang="en-GB" smtClean="0"/>
              <a:t>‹#›</a:t>
            </a:fld>
            <a:endParaRPr lang="en-GB"/>
          </a:p>
        </p:txBody>
      </p:sp>
    </p:spTree>
    <p:extLst>
      <p:ext uri="{BB962C8B-B14F-4D97-AF65-F5344CB8AC3E}">
        <p14:creationId xmlns:p14="http://schemas.microsoft.com/office/powerpoint/2010/main" val="159626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F6E90472-7A5D-424D-A5B1-2221CA88D3C9}" type="datetimeFigureOut">
              <a:rPr lang="en-GB" smtClean="0"/>
              <a:t>24/02/2015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40567A8E-F193-45FC-B24A-FDAAFF8312A4}" type="slidenum">
              <a:rPr lang="en-GB" smtClean="0"/>
              <a:t>‹#›</a:t>
            </a:fld>
            <a:endParaRPr lang="en-GB"/>
          </a:p>
        </p:txBody>
      </p:sp>
    </p:spTree>
    <p:extLst>
      <p:ext uri="{BB962C8B-B14F-4D97-AF65-F5344CB8AC3E}">
        <p14:creationId xmlns:p14="http://schemas.microsoft.com/office/powerpoint/2010/main" val="40837434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a:t>
            </a:fld>
            <a:endParaRPr lang="en-GB"/>
          </a:p>
        </p:txBody>
      </p:sp>
    </p:spTree>
    <p:extLst>
      <p:ext uri="{BB962C8B-B14F-4D97-AF65-F5344CB8AC3E}">
        <p14:creationId xmlns:p14="http://schemas.microsoft.com/office/powerpoint/2010/main" val="26315494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3</a:t>
            </a:fld>
            <a:endParaRPr lang="en-GB"/>
          </a:p>
        </p:txBody>
      </p:sp>
    </p:spTree>
    <p:extLst>
      <p:ext uri="{BB962C8B-B14F-4D97-AF65-F5344CB8AC3E}">
        <p14:creationId xmlns:p14="http://schemas.microsoft.com/office/powerpoint/2010/main" val="22214142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4</a:t>
            </a:fld>
            <a:endParaRPr lang="en-GB"/>
          </a:p>
        </p:txBody>
      </p:sp>
    </p:spTree>
    <p:extLst>
      <p:ext uri="{BB962C8B-B14F-4D97-AF65-F5344CB8AC3E}">
        <p14:creationId xmlns:p14="http://schemas.microsoft.com/office/powerpoint/2010/main" val="99777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5</a:t>
            </a:fld>
            <a:endParaRPr lang="en-GB"/>
          </a:p>
        </p:txBody>
      </p:sp>
    </p:spTree>
    <p:extLst>
      <p:ext uri="{BB962C8B-B14F-4D97-AF65-F5344CB8AC3E}">
        <p14:creationId xmlns:p14="http://schemas.microsoft.com/office/powerpoint/2010/main" val="2754416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6</a:t>
            </a:fld>
            <a:endParaRPr lang="en-GB"/>
          </a:p>
        </p:txBody>
      </p:sp>
    </p:spTree>
    <p:extLst>
      <p:ext uri="{BB962C8B-B14F-4D97-AF65-F5344CB8AC3E}">
        <p14:creationId xmlns:p14="http://schemas.microsoft.com/office/powerpoint/2010/main" val="1859087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7</a:t>
            </a:fld>
            <a:endParaRPr lang="en-GB"/>
          </a:p>
        </p:txBody>
      </p:sp>
    </p:spTree>
    <p:extLst>
      <p:ext uri="{BB962C8B-B14F-4D97-AF65-F5344CB8AC3E}">
        <p14:creationId xmlns:p14="http://schemas.microsoft.com/office/powerpoint/2010/main" val="1626850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8</a:t>
            </a:fld>
            <a:endParaRPr lang="en-GB"/>
          </a:p>
        </p:txBody>
      </p:sp>
    </p:spTree>
    <p:extLst>
      <p:ext uri="{BB962C8B-B14F-4D97-AF65-F5344CB8AC3E}">
        <p14:creationId xmlns:p14="http://schemas.microsoft.com/office/powerpoint/2010/main" val="41734533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9</a:t>
            </a:fld>
            <a:endParaRPr lang="en-GB" dirty="0"/>
          </a:p>
        </p:txBody>
      </p:sp>
    </p:spTree>
    <p:extLst>
      <p:ext uri="{BB962C8B-B14F-4D97-AF65-F5344CB8AC3E}">
        <p14:creationId xmlns:p14="http://schemas.microsoft.com/office/powerpoint/2010/main" val="3475044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10</a:t>
            </a:fld>
            <a:endParaRPr lang="en-GB"/>
          </a:p>
        </p:txBody>
      </p:sp>
    </p:spTree>
    <p:extLst>
      <p:ext uri="{BB962C8B-B14F-4D97-AF65-F5344CB8AC3E}">
        <p14:creationId xmlns:p14="http://schemas.microsoft.com/office/powerpoint/2010/main" val="11467889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11</a:t>
            </a:fld>
            <a:endParaRPr lang="en-GB"/>
          </a:p>
        </p:txBody>
      </p:sp>
    </p:spTree>
    <p:extLst>
      <p:ext uri="{BB962C8B-B14F-4D97-AF65-F5344CB8AC3E}">
        <p14:creationId xmlns:p14="http://schemas.microsoft.com/office/powerpoint/2010/main" val="6457925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12</a:t>
            </a:fld>
            <a:endParaRPr lang="en-GB"/>
          </a:p>
        </p:txBody>
      </p:sp>
    </p:spTree>
    <p:extLst>
      <p:ext uri="{BB962C8B-B14F-4D97-AF65-F5344CB8AC3E}">
        <p14:creationId xmlns:p14="http://schemas.microsoft.com/office/powerpoint/2010/main" val="2134918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13</a:t>
            </a:fld>
            <a:endParaRPr lang="en-GB"/>
          </a:p>
        </p:txBody>
      </p:sp>
    </p:spTree>
    <p:extLst>
      <p:ext uri="{BB962C8B-B14F-4D97-AF65-F5344CB8AC3E}">
        <p14:creationId xmlns:p14="http://schemas.microsoft.com/office/powerpoint/2010/main" val="18386140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14</a:t>
            </a:fld>
            <a:endParaRPr lang="en-GB"/>
          </a:p>
        </p:txBody>
      </p:sp>
    </p:spTree>
    <p:extLst>
      <p:ext uri="{BB962C8B-B14F-4D97-AF65-F5344CB8AC3E}">
        <p14:creationId xmlns:p14="http://schemas.microsoft.com/office/powerpoint/2010/main" val="6016544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15</a:t>
            </a:fld>
            <a:endParaRPr lang="en-GB"/>
          </a:p>
        </p:txBody>
      </p:sp>
    </p:spTree>
    <p:extLst>
      <p:ext uri="{BB962C8B-B14F-4D97-AF65-F5344CB8AC3E}">
        <p14:creationId xmlns:p14="http://schemas.microsoft.com/office/powerpoint/2010/main" val="10074071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16</a:t>
            </a:fld>
            <a:endParaRPr lang="en-GB"/>
          </a:p>
        </p:txBody>
      </p:sp>
    </p:spTree>
    <p:extLst>
      <p:ext uri="{BB962C8B-B14F-4D97-AF65-F5344CB8AC3E}">
        <p14:creationId xmlns:p14="http://schemas.microsoft.com/office/powerpoint/2010/main" val="143578187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17</a:t>
            </a:fld>
            <a:endParaRPr lang="en-GB"/>
          </a:p>
        </p:txBody>
      </p:sp>
    </p:spTree>
    <p:extLst>
      <p:ext uri="{BB962C8B-B14F-4D97-AF65-F5344CB8AC3E}">
        <p14:creationId xmlns:p14="http://schemas.microsoft.com/office/powerpoint/2010/main" val="4352904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18</a:t>
            </a:fld>
            <a:endParaRPr lang="en-GB"/>
          </a:p>
        </p:txBody>
      </p:sp>
    </p:spTree>
    <p:extLst>
      <p:ext uri="{BB962C8B-B14F-4D97-AF65-F5344CB8AC3E}">
        <p14:creationId xmlns:p14="http://schemas.microsoft.com/office/powerpoint/2010/main" val="14782137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19</a:t>
            </a:fld>
            <a:endParaRPr lang="en-GB"/>
          </a:p>
        </p:txBody>
      </p:sp>
    </p:spTree>
    <p:extLst>
      <p:ext uri="{BB962C8B-B14F-4D97-AF65-F5344CB8AC3E}">
        <p14:creationId xmlns:p14="http://schemas.microsoft.com/office/powerpoint/2010/main" val="1982048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20</a:t>
            </a:fld>
            <a:endParaRPr lang="en-GB"/>
          </a:p>
        </p:txBody>
      </p:sp>
    </p:spTree>
    <p:extLst>
      <p:ext uri="{BB962C8B-B14F-4D97-AF65-F5344CB8AC3E}">
        <p14:creationId xmlns:p14="http://schemas.microsoft.com/office/powerpoint/2010/main" val="31108236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21</a:t>
            </a:fld>
            <a:endParaRPr lang="en-GB"/>
          </a:p>
        </p:txBody>
      </p:sp>
    </p:spTree>
    <p:extLst>
      <p:ext uri="{BB962C8B-B14F-4D97-AF65-F5344CB8AC3E}">
        <p14:creationId xmlns:p14="http://schemas.microsoft.com/office/powerpoint/2010/main" val="34192463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22</a:t>
            </a:fld>
            <a:endParaRPr lang="en-GB"/>
          </a:p>
        </p:txBody>
      </p:sp>
    </p:spTree>
    <p:extLst>
      <p:ext uri="{BB962C8B-B14F-4D97-AF65-F5344CB8AC3E}">
        <p14:creationId xmlns:p14="http://schemas.microsoft.com/office/powerpoint/2010/main" val="205994761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23</a:t>
            </a:fld>
            <a:endParaRPr lang="en-GB"/>
          </a:p>
        </p:txBody>
      </p:sp>
    </p:spTree>
    <p:extLst>
      <p:ext uri="{BB962C8B-B14F-4D97-AF65-F5344CB8AC3E}">
        <p14:creationId xmlns:p14="http://schemas.microsoft.com/office/powerpoint/2010/main" val="25765740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24</a:t>
            </a:fld>
            <a:endParaRPr lang="en-GB"/>
          </a:p>
        </p:txBody>
      </p:sp>
    </p:spTree>
    <p:extLst>
      <p:ext uri="{BB962C8B-B14F-4D97-AF65-F5344CB8AC3E}">
        <p14:creationId xmlns:p14="http://schemas.microsoft.com/office/powerpoint/2010/main" val="24144457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25</a:t>
            </a:fld>
            <a:endParaRPr lang="en-GB"/>
          </a:p>
        </p:txBody>
      </p:sp>
    </p:spTree>
    <p:extLst>
      <p:ext uri="{BB962C8B-B14F-4D97-AF65-F5344CB8AC3E}">
        <p14:creationId xmlns:p14="http://schemas.microsoft.com/office/powerpoint/2010/main" val="1413930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24/02/2015</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24/02/2015</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24/02/2015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24/02/2015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24/02/2015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24/02/2015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24/02/2015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24/02/2015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24/02/2015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24/02/2015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24/02/2015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4086436" y="6540115"/>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24/02/2015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pic>
        <p:nvPicPr>
          <p:cNvPr id="7" name="Picture 2" descr="C:\Users\per-ms\LOGOs\Corporate_Generic.jpg"/>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93794" y="5661248"/>
            <a:ext cx="2700000" cy="10653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7956376" y="5661248"/>
            <a:ext cx="719724" cy="719724"/>
          </a:xfrm>
          <a:prstGeom prst="rect">
            <a:avLst/>
          </a:prstGeom>
        </p:spPr>
      </p:pic>
      <p:pic>
        <p:nvPicPr>
          <p:cNvPr id="1026" name="Picture 2"/>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3419872" y="5661248"/>
            <a:ext cx="4032448" cy="8788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hmso.gov.uk/acts/acts%201998/19980029.htm" TargetMode="External"/><Relationship Id="rId2" Type="http://schemas.openxmlformats.org/officeDocument/2006/relationships/hyperlink" Target="http://www.bera.ac.uk/guidelines.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solidFill>
                  <a:schemeClr val="accent1"/>
                </a:solidFill>
              </a:rPr>
              <a:t>Research Ethics</a:t>
            </a:r>
            <a:endParaRPr lang="en-GB" dirty="0">
              <a:solidFill>
                <a:schemeClr val="accent1"/>
              </a:solidFill>
            </a:endParaRP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dirty="0" smtClean="0">
                <a:solidFill>
                  <a:schemeClr val="accent1"/>
                </a:solidFill>
              </a:rPr>
              <a:t>Aims of Session</a:t>
            </a:r>
            <a:endParaRPr lang="en-GB" dirty="0">
              <a:solidFill>
                <a:schemeClr val="accent1"/>
              </a:solidFill>
            </a:endParaRPr>
          </a:p>
        </p:txBody>
      </p:sp>
      <p:sp>
        <p:nvSpPr>
          <p:cNvPr id="4" name="Content Placeholder 5"/>
          <p:cNvSpPr>
            <a:spLocks noGrp="1"/>
          </p:cNvSpPr>
          <p:nvPr>
            <p:ph idx="1"/>
          </p:nvPr>
        </p:nvSpPr>
        <p:spPr/>
        <p:txBody>
          <a:bodyPr rtlCol="0">
            <a:normAutofit fontScale="92500" lnSpcReduction="20000"/>
          </a:bodyPr>
          <a:lstStyle/>
          <a:p>
            <a:pPr marL="0" indent="0" eaLnBrk="1" fontAlgn="auto" hangingPunct="1">
              <a:spcAft>
                <a:spcPts val="0"/>
              </a:spcAft>
              <a:buNone/>
              <a:defRPr/>
            </a:pPr>
            <a:r>
              <a:rPr lang="en-GB" dirty="0" smtClean="0"/>
              <a:t>1. </a:t>
            </a:r>
            <a:r>
              <a:rPr lang="en-GB" dirty="0"/>
              <a:t>C</a:t>
            </a:r>
            <a:r>
              <a:rPr lang="en-GB" dirty="0" smtClean="0"/>
              <a:t>ritically reflect upon knowledge and experience of research </a:t>
            </a:r>
            <a:r>
              <a:rPr lang="en-GB" dirty="0"/>
              <a:t>e</a:t>
            </a:r>
            <a:r>
              <a:rPr lang="en-GB" dirty="0" smtClean="0"/>
              <a:t>thics. </a:t>
            </a:r>
          </a:p>
          <a:p>
            <a:pPr marL="0" indent="0" eaLnBrk="1" fontAlgn="auto" hangingPunct="1">
              <a:spcAft>
                <a:spcPts val="0"/>
              </a:spcAft>
              <a:buFont typeface="Brush Script MT" pitchFamily="66" charset="0"/>
              <a:buNone/>
              <a:defRPr/>
            </a:pPr>
            <a:endParaRPr lang="en-GB" dirty="0" smtClean="0"/>
          </a:p>
          <a:p>
            <a:pPr marL="0" indent="0" eaLnBrk="1" fontAlgn="auto" hangingPunct="1">
              <a:spcAft>
                <a:spcPts val="0"/>
              </a:spcAft>
              <a:buNone/>
              <a:defRPr/>
            </a:pPr>
            <a:r>
              <a:rPr lang="en-GB" dirty="0" smtClean="0"/>
              <a:t>2. </a:t>
            </a:r>
            <a:r>
              <a:rPr lang="en-GB" dirty="0"/>
              <a:t>A</a:t>
            </a:r>
            <a:r>
              <a:rPr lang="en-GB" dirty="0" smtClean="0"/>
              <a:t>nalyse and discuss the multi-dimensional aspects of  research ethics in work-based research. </a:t>
            </a:r>
          </a:p>
          <a:p>
            <a:pPr marL="274320" indent="-274320" eaLnBrk="1" fontAlgn="auto" hangingPunct="1">
              <a:spcAft>
                <a:spcPts val="0"/>
              </a:spcAft>
              <a:defRPr/>
            </a:pPr>
            <a:endParaRPr lang="en-GB" dirty="0" smtClean="0"/>
          </a:p>
          <a:p>
            <a:pPr marL="0" indent="0" eaLnBrk="1" fontAlgn="auto" hangingPunct="1">
              <a:spcAft>
                <a:spcPts val="0"/>
              </a:spcAft>
              <a:buNone/>
              <a:defRPr/>
            </a:pPr>
            <a:r>
              <a:rPr lang="en-GB" dirty="0" smtClean="0"/>
              <a:t>3. </a:t>
            </a:r>
            <a:r>
              <a:rPr lang="en-GB" dirty="0"/>
              <a:t>E</a:t>
            </a:r>
            <a:r>
              <a:rPr lang="en-GB" dirty="0" smtClean="0"/>
              <a:t>xplore student’s responsibilities when undertaking research in Higher Education. </a:t>
            </a:r>
          </a:p>
          <a:p>
            <a:pPr marL="640080" lvl="1" indent="-274320" eaLnBrk="1" fontAlgn="auto" hangingPunct="1">
              <a:spcAft>
                <a:spcPts val="0"/>
              </a:spcAft>
              <a:defRPr/>
            </a:pPr>
            <a:endParaRPr lang="en-GB" dirty="0" smtClean="0"/>
          </a:p>
          <a:p>
            <a:pPr marL="274320" indent="-274320" eaLnBrk="1" fontAlgn="auto" hangingPunct="1">
              <a:spcAft>
                <a:spcPts val="0"/>
              </a:spcAft>
              <a:defRPr/>
            </a:pPr>
            <a:endParaRPr lang="en-GB" dirty="0" smtClean="0"/>
          </a:p>
        </p:txBody>
      </p:sp>
    </p:spTree>
    <p:extLst>
      <p:ext uri="{BB962C8B-B14F-4D97-AF65-F5344CB8AC3E}">
        <p14:creationId xmlns:p14="http://schemas.microsoft.com/office/powerpoint/2010/main" val="42636463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Critical Reflection</a:t>
            </a:r>
            <a:endParaRPr lang="en-GB" dirty="0">
              <a:solidFill>
                <a:schemeClr val="accent1"/>
              </a:solidFill>
            </a:endParaRPr>
          </a:p>
        </p:txBody>
      </p:sp>
      <p:sp>
        <p:nvSpPr>
          <p:cNvPr id="3" name="Content Placeholder 2"/>
          <p:cNvSpPr>
            <a:spLocks noGrp="1"/>
          </p:cNvSpPr>
          <p:nvPr>
            <p:ph idx="1"/>
          </p:nvPr>
        </p:nvSpPr>
        <p:spPr/>
        <p:txBody>
          <a:bodyPr/>
          <a:lstStyle/>
          <a:p>
            <a:pPr marL="514350" indent="-514350">
              <a:buFont typeface="+mj-lt"/>
              <a:buAutoNum type="arabicParenR"/>
            </a:pPr>
            <a:r>
              <a:rPr lang="en-GB" dirty="0" smtClean="0"/>
              <a:t>As a small group, work together to outline your knowledge and understanding of research ethics.</a:t>
            </a:r>
          </a:p>
          <a:p>
            <a:pPr marL="514350" indent="-514350">
              <a:buFont typeface="+mj-lt"/>
              <a:buAutoNum type="arabicParenR"/>
            </a:pPr>
            <a:r>
              <a:rPr lang="en-GB" dirty="0" smtClean="0"/>
              <a:t>Think about examples of when you have applied research ethics and what issues have arisen. </a:t>
            </a:r>
            <a:endParaRPr lang="en-GB" dirty="0"/>
          </a:p>
        </p:txBody>
      </p:sp>
    </p:spTree>
    <p:extLst>
      <p:ext uri="{BB962C8B-B14F-4D97-AF65-F5344CB8AC3E}">
        <p14:creationId xmlns:p14="http://schemas.microsoft.com/office/powerpoint/2010/main" val="6620540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Critical Reflection </a:t>
            </a:r>
            <a:endParaRPr lang="en-GB" dirty="0">
              <a:solidFill>
                <a:schemeClr val="accent1"/>
              </a:solidFill>
            </a:endParaRPr>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How does the knowledge and experience you have discussed relate to the following:</a:t>
            </a:r>
          </a:p>
          <a:p>
            <a:pPr marL="937260" lvl="1" indent="-571500">
              <a:buFont typeface="+mj-lt"/>
              <a:buAutoNum type="romanLcPeriod"/>
              <a:defRPr/>
            </a:pPr>
            <a:r>
              <a:rPr lang="en-GB" altLang="en-US" dirty="0"/>
              <a:t>Research </a:t>
            </a:r>
            <a:r>
              <a:rPr lang="en-GB" altLang="en-US" dirty="0" smtClean="0"/>
              <a:t>guidelines, </a:t>
            </a:r>
            <a:endParaRPr lang="en-GB" altLang="en-US" dirty="0"/>
          </a:p>
          <a:p>
            <a:pPr marL="937260" lvl="1" indent="-571500">
              <a:buFont typeface="+mj-lt"/>
              <a:buAutoNum type="romanLcPeriod"/>
              <a:defRPr/>
            </a:pPr>
            <a:r>
              <a:rPr lang="en-GB" altLang="en-US" dirty="0"/>
              <a:t>Statutory </a:t>
            </a:r>
            <a:r>
              <a:rPr lang="en-GB" altLang="en-US" dirty="0" smtClean="0"/>
              <a:t>obligations, </a:t>
            </a:r>
            <a:endParaRPr lang="en-GB" altLang="en-US" dirty="0"/>
          </a:p>
          <a:p>
            <a:pPr marL="937260" lvl="1" indent="-571500">
              <a:buFont typeface="+mj-lt"/>
              <a:buAutoNum type="romanLcPeriod"/>
              <a:defRPr/>
            </a:pPr>
            <a:r>
              <a:rPr lang="en-GB" altLang="en-US" dirty="0"/>
              <a:t>Organisational </a:t>
            </a:r>
            <a:r>
              <a:rPr lang="en-GB" altLang="en-US" dirty="0" smtClean="0"/>
              <a:t>guidelines, </a:t>
            </a:r>
            <a:endParaRPr lang="en-GB" altLang="en-US" dirty="0"/>
          </a:p>
          <a:p>
            <a:pPr marL="937260" lvl="1" indent="-571500">
              <a:buFont typeface="+mj-lt"/>
              <a:buAutoNum type="romanLcPeriod"/>
              <a:defRPr/>
            </a:pPr>
            <a:r>
              <a:rPr lang="en-GB" altLang="en-US" dirty="0" smtClean="0"/>
              <a:t>Professional: </a:t>
            </a:r>
            <a:r>
              <a:rPr lang="en-GB" altLang="en-US" dirty="0"/>
              <a:t>codes of </a:t>
            </a:r>
            <a:r>
              <a:rPr lang="en-GB" altLang="en-US" dirty="0" smtClean="0"/>
              <a:t>practice, </a:t>
            </a:r>
            <a:endParaRPr lang="en-GB" altLang="en-US" dirty="0"/>
          </a:p>
          <a:p>
            <a:pPr marL="937260" lvl="1" indent="-571500">
              <a:buFont typeface="+mj-lt"/>
              <a:buAutoNum type="romanLcPeriod"/>
              <a:defRPr/>
            </a:pPr>
            <a:r>
              <a:rPr lang="en-GB" altLang="en-US" dirty="0"/>
              <a:t>Personal: </a:t>
            </a:r>
          </a:p>
          <a:p>
            <a:pPr lvl="2">
              <a:defRPr/>
            </a:pPr>
            <a:r>
              <a:rPr lang="en-GB" altLang="en-US" dirty="0"/>
              <a:t>Values of honesty frankness and personal </a:t>
            </a:r>
            <a:r>
              <a:rPr lang="en-GB" altLang="en-US" dirty="0" smtClean="0"/>
              <a:t>integrity,</a:t>
            </a:r>
            <a:endParaRPr lang="en-GB" altLang="en-US" dirty="0"/>
          </a:p>
          <a:p>
            <a:pPr lvl="2">
              <a:defRPr/>
            </a:pPr>
            <a:r>
              <a:rPr lang="en-GB" altLang="en-US" dirty="0"/>
              <a:t>Responsibilities to those you are working </a:t>
            </a:r>
            <a:r>
              <a:rPr lang="en-GB" altLang="en-US" dirty="0" smtClean="0"/>
              <a:t>alongside. </a:t>
            </a:r>
            <a:endParaRPr lang="en-GB" altLang="en-US" dirty="0"/>
          </a:p>
          <a:p>
            <a:endParaRPr lang="en-GB" dirty="0"/>
          </a:p>
        </p:txBody>
      </p:sp>
    </p:spTree>
    <p:extLst>
      <p:ext uri="{BB962C8B-B14F-4D97-AF65-F5344CB8AC3E}">
        <p14:creationId xmlns:p14="http://schemas.microsoft.com/office/powerpoint/2010/main" val="26082893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solidFill>
                  <a:schemeClr val="accent1"/>
                </a:solidFill>
              </a:rPr>
              <a:t>Research Ethics</a:t>
            </a:r>
            <a:endParaRPr lang="en-GB" dirty="0">
              <a:solidFill>
                <a:schemeClr val="accent1"/>
              </a:solidFill>
            </a:endParaRPr>
          </a:p>
        </p:txBody>
      </p:sp>
      <p:sp>
        <p:nvSpPr>
          <p:cNvPr id="3" name="Content Placeholder 1"/>
          <p:cNvSpPr txBox="1">
            <a:spLocks/>
          </p:cNvSpPr>
          <p:nvPr/>
        </p:nvSpPr>
        <p:spPr>
          <a:xfrm>
            <a:off x="457200" y="1600201"/>
            <a:ext cx="8229600" cy="391703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lvl="1" indent="0" algn="ctr">
              <a:buNone/>
            </a:pPr>
            <a:r>
              <a:rPr lang="en-GB" altLang="en-US" sz="3600" i="1" dirty="0" smtClean="0"/>
              <a:t>“Avoidance of harm, fully informed consent, and the need for privacy and confidentiality …”</a:t>
            </a:r>
          </a:p>
          <a:p>
            <a:pPr marL="0" lvl="1" indent="0" algn="ctr">
              <a:buNone/>
            </a:pPr>
            <a:r>
              <a:rPr lang="en-GB" altLang="en-US" sz="3600" i="1" dirty="0"/>
              <a:t>	</a:t>
            </a:r>
            <a:r>
              <a:rPr lang="en-GB" altLang="en-US" sz="3600" i="1" dirty="0" smtClean="0"/>
              <a:t>				</a:t>
            </a:r>
            <a:r>
              <a:rPr lang="en-GB" altLang="en-US" dirty="0" smtClean="0"/>
              <a:t>(Punch, 2005: 89)</a:t>
            </a:r>
          </a:p>
          <a:p>
            <a:endParaRPr lang="en-US" altLang="en-US" dirty="0" smtClean="0"/>
          </a:p>
        </p:txBody>
      </p:sp>
    </p:spTree>
    <p:extLst>
      <p:ext uri="{BB962C8B-B14F-4D97-AF65-F5344CB8AC3E}">
        <p14:creationId xmlns:p14="http://schemas.microsoft.com/office/powerpoint/2010/main" val="825288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Research Ethics </a:t>
            </a:r>
            <a:endParaRPr lang="en-GB" dirty="0">
              <a:solidFill>
                <a:schemeClr val="accent1"/>
              </a:solidFill>
            </a:endParaRPr>
          </a:p>
        </p:txBody>
      </p:sp>
      <p:sp>
        <p:nvSpPr>
          <p:cNvPr id="3" name="Content Placeholder 2"/>
          <p:cNvSpPr>
            <a:spLocks noGrp="1"/>
          </p:cNvSpPr>
          <p:nvPr>
            <p:ph idx="1"/>
          </p:nvPr>
        </p:nvSpPr>
        <p:spPr/>
        <p:txBody>
          <a:bodyPr/>
          <a:lstStyle/>
          <a:p>
            <a:pPr marL="274320" indent="-274320">
              <a:defRPr/>
            </a:pPr>
            <a:r>
              <a:rPr lang="en-GB" altLang="en-US" sz="2800" dirty="0" smtClean="0"/>
              <a:t>Research </a:t>
            </a:r>
            <a:r>
              <a:rPr lang="en-GB" altLang="en-US" sz="2800" dirty="0"/>
              <a:t>Ethics </a:t>
            </a:r>
            <a:r>
              <a:rPr lang="en-GB" altLang="en-US" sz="2800" dirty="0" smtClean="0"/>
              <a:t>is </a:t>
            </a:r>
            <a:r>
              <a:rPr lang="en-GB" altLang="en-US" sz="2800" dirty="0"/>
              <a:t>normally concerned with:  </a:t>
            </a:r>
          </a:p>
          <a:p>
            <a:pPr marL="640080" lvl="1" indent="-274320">
              <a:defRPr/>
            </a:pPr>
            <a:r>
              <a:rPr lang="en-US" altLang="en-US" sz="2300" dirty="0"/>
              <a:t>overall harms and benefits of research, </a:t>
            </a:r>
          </a:p>
          <a:p>
            <a:pPr marL="640080" lvl="1" indent="-274320">
              <a:defRPr/>
            </a:pPr>
            <a:r>
              <a:rPr lang="en-US" altLang="en-US" sz="2300" dirty="0"/>
              <a:t>the rights of participants to information, privacy, anonymity, respect…</a:t>
            </a:r>
          </a:p>
          <a:p>
            <a:pPr marL="640080" lvl="1" indent="-274320">
              <a:defRPr/>
            </a:pPr>
            <a:r>
              <a:rPr lang="en-US" altLang="en-US" sz="2300" dirty="0"/>
              <a:t>the responsibilities of researchers to act with integrity, </a:t>
            </a:r>
          </a:p>
          <a:p>
            <a:pPr marL="640080" lvl="1" indent="-274320">
              <a:defRPr/>
            </a:pPr>
            <a:r>
              <a:rPr lang="en-GB" altLang="en-US" sz="2300" dirty="0"/>
              <a:t>The positioning of  </a:t>
            </a:r>
            <a:r>
              <a:rPr lang="en-GB" altLang="en-US" sz="2300" dirty="0" smtClean="0"/>
              <a:t>people / researcher in </a:t>
            </a:r>
            <a:r>
              <a:rPr lang="en-GB" altLang="en-US" sz="2300" dirty="0"/>
              <a:t>the research process </a:t>
            </a:r>
            <a:r>
              <a:rPr lang="en-GB" altLang="en-US" sz="2300" dirty="0" smtClean="0"/>
              <a:t>“whose </a:t>
            </a:r>
            <a:r>
              <a:rPr lang="en-GB" altLang="en-US" sz="2300" dirty="0"/>
              <a:t>voice” ?</a:t>
            </a:r>
          </a:p>
          <a:p>
            <a:r>
              <a:rPr lang="en-GB" dirty="0" smtClean="0"/>
              <a:t>How do we achieve this? </a:t>
            </a:r>
            <a:endParaRPr lang="en-GB" dirty="0"/>
          </a:p>
        </p:txBody>
      </p:sp>
    </p:spTree>
    <p:extLst>
      <p:ext uri="{BB962C8B-B14F-4D97-AF65-F5344CB8AC3E}">
        <p14:creationId xmlns:p14="http://schemas.microsoft.com/office/powerpoint/2010/main" val="13430872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1"/>
                </a:solidFill>
              </a:rPr>
              <a:t>Research Ethics: Work-based Research / Higher Education </a:t>
            </a:r>
            <a:r>
              <a:rPr lang="en-GB" dirty="0">
                <a:solidFill>
                  <a:schemeClr val="accent1"/>
                </a:solidFill>
              </a:rPr>
              <a:t>S</a:t>
            </a:r>
            <a:r>
              <a:rPr lang="en-GB" dirty="0" smtClean="0">
                <a:solidFill>
                  <a:schemeClr val="accent1"/>
                </a:solidFill>
              </a:rPr>
              <a:t>tudy </a:t>
            </a:r>
            <a:endParaRPr lang="en-GB" dirty="0">
              <a:solidFill>
                <a:schemeClr val="accent1"/>
              </a:solidFill>
            </a:endParaRPr>
          </a:p>
        </p:txBody>
      </p:sp>
      <p:sp>
        <p:nvSpPr>
          <p:cNvPr id="3" name="Content Placeholder 2"/>
          <p:cNvSpPr>
            <a:spLocks noGrp="1"/>
          </p:cNvSpPr>
          <p:nvPr>
            <p:ph idx="1"/>
          </p:nvPr>
        </p:nvSpPr>
        <p:spPr/>
        <p:txBody>
          <a:bodyPr/>
          <a:lstStyle/>
          <a:p>
            <a:pPr marL="0" indent="0">
              <a:buNone/>
            </a:pPr>
            <a:r>
              <a:rPr lang="en-GB" dirty="0" smtClean="0"/>
              <a:t>As individuals note down what you may see  as necessary to consider for:</a:t>
            </a:r>
          </a:p>
          <a:p>
            <a:pPr marL="514350" indent="-514350">
              <a:buFont typeface="+mj-lt"/>
              <a:buAutoNum type="arabicPeriod"/>
            </a:pPr>
            <a:r>
              <a:rPr lang="en-GB" dirty="0" smtClean="0"/>
              <a:t>Carrying out research in your own work place. </a:t>
            </a:r>
          </a:p>
          <a:p>
            <a:pPr marL="514350" indent="-514350">
              <a:buFont typeface="+mj-lt"/>
              <a:buAutoNum type="arabicPeriod"/>
            </a:pPr>
            <a:r>
              <a:rPr lang="en-GB" dirty="0" smtClean="0"/>
              <a:t>Undertaking this research for a Higher Education Level 7/8 qualification.</a:t>
            </a:r>
            <a:endParaRPr lang="en-GB" dirty="0"/>
          </a:p>
        </p:txBody>
      </p:sp>
    </p:spTree>
    <p:extLst>
      <p:ext uri="{BB962C8B-B14F-4D97-AF65-F5344CB8AC3E}">
        <p14:creationId xmlns:p14="http://schemas.microsoft.com/office/powerpoint/2010/main" val="30007055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1"/>
                </a:solidFill>
              </a:rPr>
              <a:t>Research Ethics</a:t>
            </a:r>
            <a:endParaRPr lang="en-GB" dirty="0">
              <a:solidFill>
                <a:schemeClr val="accent1"/>
              </a:solidFill>
            </a:endParaRPr>
          </a:p>
        </p:txBody>
      </p:sp>
      <p:sp>
        <p:nvSpPr>
          <p:cNvPr id="3" name="Content Placeholder 2"/>
          <p:cNvSpPr>
            <a:spLocks noGrp="1"/>
          </p:cNvSpPr>
          <p:nvPr>
            <p:ph idx="1"/>
          </p:nvPr>
        </p:nvSpPr>
        <p:spPr>
          <a:xfrm>
            <a:off x="457200" y="1268760"/>
            <a:ext cx="8229600" cy="4248473"/>
          </a:xfrm>
        </p:spPr>
        <p:txBody>
          <a:bodyPr>
            <a:normAutofit/>
          </a:bodyPr>
          <a:lstStyle/>
          <a:p>
            <a:pPr marL="365760" lvl="1" indent="0">
              <a:buNone/>
              <a:defRPr/>
            </a:pPr>
            <a:r>
              <a:rPr lang="en-GB" altLang="en-US" dirty="0" smtClean="0"/>
              <a:t>We must consider the following when carrying out research in our own practice and when engaging in research  for an academic qualification: </a:t>
            </a:r>
          </a:p>
          <a:p>
            <a:pPr marL="1337310" lvl="2" indent="-571500">
              <a:buFont typeface="+mj-lt"/>
              <a:buAutoNum type="romanLcPeriod"/>
              <a:defRPr/>
            </a:pPr>
            <a:r>
              <a:rPr lang="en-GB" altLang="en-US" dirty="0" smtClean="0"/>
              <a:t>Research </a:t>
            </a:r>
            <a:r>
              <a:rPr lang="en-GB" altLang="en-US" dirty="0"/>
              <a:t>guidelines </a:t>
            </a:r>
          </a:p>
          <a:p>
            <a:pPr marL="1337310" lvl="2" indent="-571500">
              <a:buFont typeface="+mj-lt"/>
              <a:buAutoNum type="romanLcPeriod"/>
              <a:defRPr/>
            </a:pPr>
            <a:r>
              <a:rPr lang="en-GB" altLang="en-US" dirty="0"/>
              <a:t>Statutory obligations </a:t>
            </a:r>
          </a:p>
          <a:p>
            <a:pPr marL="1337310" lvl="2" indent="-571500">
              <a:buFont typeface="+mj-lt"/>
              <a:buAutoNum type="romanLcPeriod"/>
              <a:defRPr/>
            </a:pPr>
            <a:r>
              <a:rPr lang="en-GB" altLang="en-US" dirty="0"/>
              <a:t>Organisational guidelines </a:t>
            </a:r>
          </a:p>
          <a:p>
            <a:pPr marL="1337310" lvl="2" indent="-571500">
              <a:buFont typeface="+mj-lt"/>
              <a:buAutoNum type="romanLcPeriod"/>
              <a:defRPr/>
            </a:pPr>
            <a:r>
              <a:rPr lang="en-GB" altLang="en-US" dirty="0"/>
              <a:t>Professional : codes of practice </a:t>
            </a:r>
          </a:p>
          <a:p>
            <a:pPr marL="1337310" lvl="2" indent="-571500">
              <a:buFont typeface="+mj-lt"/>
              <a:buAutoNum type="romanLcPeriod"/>
              <a:defRPr/>
            </a:pPr>
            <a:r>
              <a:rPr lang="en-GB" altLang="en-US" dirty="0"/>
              <a:t>Personal: </a:t>
            </a:r>
          </a:p>
          <a:p>
            <a:endParaRPr lang="en-GB" dirty="0"/>
          </a:p>
        </p:txBody>
      </p:sp>
    </p:spTree>
    <p:extLst>
      <p:ext uri="{BB962C8B-B14F-4D97-AF65-F5344CB8AC3E}">
        <p14:creationId xmlns:p14="http://schemas.microsoft.com/office/powerpoint/2010/main" val="33871597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Research Guidelines </a:t>
            </a:r>
            <a:endParaRPr lang="en-GB" dirty="0">
              <a:solidFill>
                <a:schemeClr val="accent1"/>
              </a:solidFill>
            </a:endParaRPr>
          </a:p>
        </p:txBody>
      </p:sp>
      <p:sp>
        <p:nvSpPr>
          <p:cNvPr id="3" name="Content Placeholder 2"/>
          <p:cNvSpPr>
            <a:spLocks noGrp="1"/>
          </p:cNvSpPr>
          <p:nvPr>
            <p:ph idx="1"/>
          </p:nvPr>
        </p:nvSpPr>
        <p:spPr>
          <a:xfrm>
            <a:off x="457200" y="1268760"/>
            <a:ext cx="8229600" cy="4248473"/>
          </a:xfrm>
        </p:spPr>
        <p:txBody>
          <a:bodyPr>
            <a:normAutofit fontScale="85000" lnSpcReduction="10000"/>
          </a:bodyPr>
          <a:lstStyle/>
          <a:p>
            <a:r>
              <a:rPr lang="en-GB" sz="3000" dirty="0" smtClean="0"/>
              <a:t>Is there a set of guidelines for your specific area?</a:t>
            </a:r>
          </a:p>
          <a:p>
            <a:pPr marL="0" indent="0">
              <a:buNone/>
            </a:pPr>
            <a:r>
              <a:rPr lang="en-GB" sz="3000" dirty="0" smtClean="0"/>
              <a:t> </a:t>
            </a:r>
          </a:p>
          <a:p>
            <a:pPr marL="742950" lvl="2" indent="-342900"/>
            <a:r>
              <a:rPr lang="en-GB" altLang="en-US" sz="2600" dirty="0" smtClean="0"/>
              <a:t>British </a:t>
            </a:r>
            <a:r>
              <a:rPr lang="en-GB" altLang="en-US" sz="2600" dirty="0"/>
              <a:t>Educational Research Association (BERA) </a:t>
            </a:r>
            <a:r>
              <a:rPr lang="en-GB" altLang="en-US" sz="2600" dirty="0" smtClean="0"/>
              <a:t>guidelines (PDF Available on Moodle)</a:t>
            </a:r>
          </a:p>
          <a:p>
            <a:pPr marL="742950" lvl="2" indent="-342900"/>
            <a:endParaRPr lang="en-GB" altLang="en-US" sz="3000" dirty="0"/>
          </a:p>
          <a:p>
            <a:pPr marL="742950" lvl="2" indent="-342900"/>
            <a:r>
              <a:rPr lang="en-GB" altLang="en-US" sz="2600" dirty="0" smtClean="0"/>
              <a:t>Community </a:t>
            </a:r>
            <a:r>
              <a:rPr lang="en-GB" altLang="en-US" sz="2600" dirty="0"/>
              <a:t>Based Participatory Research : A Guide to Ethical principles and practices: University of </a:t>
            </a:r>
            <a:r>
              <a:rPr lang="en-GB" altLang="en-US" sz="2600" dirty="0" smtClean="0"/>
              <a:t>Durham (PDF Available on Moodle)</a:t>
            </a:r>
          </a:p>
          <a:p>
            <a:pPr marL="400050" lvl="2" indent="0">
              <a:buNone/>
            </a:pPr>
            <a:endParaRPr lang="en-GB" altLang="en-US" sz="2600" dirty="0" smtClean="0"/>
          </a:p>
          <a:p>
            <a:pPr marL="742950" lvl="2" indent="-342900"/>
            <a:r>
              <a:rPr lang="en-GB" altLang="en-US" sz="2600" dirty="0" smtClean="0"/>
              <a:t>British </a:t>
            </a:r>
            <a:r>
              <a:rPr lang="en-GB" altLang="en-US" sz="2600" dirty="0"/>
              <a:t>Psychological Society  </a:t>
            </a:r>
            <a:r>
              <a:rPr lang="en-GB" altLang="en-US" sz="2600" dirty="0" smtClean="0"/>
              <a:t>CBPRE (PDF Available on Moodle)</a:t>
            </a:r>
          </a:p>
          <a:p>
            <a:pPr marL="400050" lvl="2" indent="0">
              <a:buNone/>
            </a:pPr>
            <a:endParaRPr lang="en-GB" altLang="en-US" sz="2600" dirty="0"/>
          </a:p>
        </p:txBody>
      </p:sp>
    </p:spTree>
    <p:extLst>
      <p:ext uri="{BB962C8B-B14F-4D97-AF65-F5344CB8AC3E}">
        <p14:creationId xmlns:p14="http://schemas.microsoft.com/office/powerpoint/2010/main" val="18782624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solidFill>
                  <a:schemeClr val="accent1"/>
                </a:solidFill>
              </a:rPr>
              <a:t>Insider / Participatory  Research</a:t>
            </a:r>
            <a:endParaRPr lang="en-GB" dirty="0">
              <a:solidFill>
                <a:schemeClr val="accent1"/>
              </a:solidFill>
            </a:endParaRPr>
          </a:p>
        </p:txBody>
      </p:sp>
      <p:sp>
        <p:nvSpPr>
          <p:cNvPr id="3" name="Content Placeholder 2"/>
          <p:cNvSpPr txBox="1">
            <a:spLocks/>
          </p:cNvSpPr>
          <p:nvPr/>
        </p:nvSpPr>
        <p:spPr>
          <a:xfrm>
            <a:off x="467544" y="1484784"/>
            <a:ext cx="8229600" cy="3917032"/>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smtClean="0"/>
              <a:t>Insider research is viewed as any research undertaken:</a:t>
            </a:r>
          </a:p>
          <a:p>
            <a:pPr lvl="1"/>
            <a:r>
              <a:rPr lang="en-GB" sz="2000" dirty="0" smtClean="0"/>
              <a:t>with research ‘subjects’ with whom the researcher(s) has a pre-existing or on-going professional or personal relationship.</a:t>
            </a:r>
          </a:p>
          <a:p>
            <a:pPr lvl="1"/>
            <a:r>
              <a:rPr lang="en-GB" sz="2000" dirty="0" smtClean="0"/>
              <a:t>This means if you own, manage or work for the service that potential research subjects use and this service is your means of access to those research subjects – be they service users or colleagues you would be conducting ‘insider’ research.</a:t>
            </a:r>
          </a:p>
          <a:p>
            <a:pPr lvl="1"/>
            <a:r>
              <a:rPr lang="en-GB" sz="2000" dirty="0" smtClean="0"/>
              <a:t>It also includes utilising friends and family members or, in some cases, students </a:t>
            </a:r>
          </a:p>
          <a:p>
            <a:pPr lvl="1"/>
            <a:r>
              <a:rPr lang="en-GB" sz="2000" dirty="0" smtClean="0"/>
              <a:t>(IASREC, 2009) </a:t>
            </a:r>
            <a:r>
              <a:rPr lang="en-GB" sz="2400" dirty="0" smtClean="0"/>
              <a:t>.</a:t>
            </a:r>
            <a:endParaRPr lang="en-GB" sz="2400" dirty="0"/>
          </a:p>
        </p:txBody>
      </p:sp>
    </p:spTree>
    <p:extLst>
      <p:ext uri="{BB962C8B-B14F-4D97-AF65-F5344CB8AC3E}">
        <p14:creationId xmlns:p14="http://schemas.microsoft.com/office/powerpoint/2010/main" val="36267053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bwMode="auto">
          <a:xfrm>
            <a:off x="762000" y="260648"/>
            <a:ext cx="7696200" cy="121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a:r>
              <a:rPr lang="en-GB" sz="4400" dirty="0">
                <a:solidFill>
                  <a:schemeClr val="accent1"/>
                </a:solidFill>
                <a:latin typeface="+mj-lt"/>
              </a:rPr>
              <a:t>Insider / Participatory  Research</a:t>
            </a:r>
          </a:p>
        </p:txBody>
      </p:sp>
      <p:sp>
        <p:nvSpPr>
          <p:cNvPr id="3" name="Content Placeholder 2"/>
          <p:cNvSpPr txBox="1">
            <a:spLocks/>
          </p:cNvSpPr>
          <p:nvPr/>
        </p:nvSpPr>
        <p:spPr bwMode="auto">
          <a:xfrm>
            <a:off x="539552" y="1628801"/>
            <a:ext cx="7918648" cy="43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273050" indent="-273050" eaLnBrk="0" hangingPunct="0">
              <a:spcBef>
                <a:spcPct val="20000"/>
              </a:spcBef>
              <a:buClr>
                <a:schemeClr val="accent2"/>
              </a:buClr>
              <a:buSzPct val="85000"/>
              <a:buFont typeface="Brush Script MT" pitchFamily="66" charset="0"/>
              <a:buChar char="O"/>
              <a:defRPr sz="2400">
                <a:solidFill>
                  <a:schemeClr val="tx1"/>
                </a:solidFill>
                <a:latin typeface="Franklin Gothic Book" pitchFamily="34" charset="0"/>
              </a:defRPr>
            </a:lvl1pPr>
            <a:lvl2pPr marL="639763" indent="-273050" eaLnBrk="0" hangingPunct="0">
              <a:spcBef>
                <a:spcPct val="20000"/>
              </a:spcBef>
              <a:buClr>
                <a:schemeClr val="accent2"/>
              </a:buClr>
              <a:buSzPct val="85000"/>
              <a:buFont typeface="Brush Script MT" pitchFamily="66" charset="0"/>
              <a:buChar char="O"/>
              <a:defRPr sz="2200">
                <a:solidFill>
                  <a:schemeClr val="tx1"/>
                </a:solidFill>
                <a:latin typeface="Franklin Gothic Book" pitchFamily="34" charset="0"/>
              </a:defRPr>
            </a:lvl2pPr>
            <a:lvl3pPr indent="-228600" eaLnBrk="0" hangingPunct="0">
              <a:spcBef>
                <a:spcPct val="20000"/>
              </a:spcBef>
              <a:buClr>
                <a:schemeClr val="accent2"/>
              </a:buClr>
              <a:buSzPct val="85000"/>
              <a:buFont typeface="Brush Script MT" pitchFamily="66" charset="0"/>
              <a:buChar char="O"/>
              <a:defRPr sz="2000">
                <a:solidFill>
                  <a:schemeClr val="tx1"/>
                </a:solidFill>
                <a:latin typeface="Franklin Gothic Book" pitchFamily="34" charset="0"/>
              </a:defRPr>
            </a:lvl3pPr>
            <a:lvl4pPr marL="1279525" indent="-228600" eaLnBrk="0" hangingPunct="0">
              <a:spcBef>
                <a:spcPct val="20000"/>
              </a:spcBef>
              <a:buClr>
                <a:schemeClr val="accent2"/>
              </a:buClr>
              <a:buSzPct val="85000"/>
              <a:buFont typeface="Brush Script MT" pitchFamily="66" charset="0"/>
              <a:buChar char="O"/>
              <a:defRPr>
                <a:solidFill>
                  <a:schemeClr val="tx1"/>
                </a:solidFill>
                <a:latin typeface="Franklin Gothic Book" pitchFamily="34" charset="0"/>
              </a:defRPr>
            </a:lvl4pPr>
            <a:lvl5pPr marL="1644650" indent="-228600" eaLnBrk="0" hangingPunct="0">
              <a:spcBef>
                <a:spcPct val="20000"/>
              </a:spcBef>
              <a:buClr>
                <a:schemeClr val="accent2"/>
              </a:buClr>
              <a:buSzPct val="85000"/>
              <a:buFont typeface="Brush Script MT" pitchFamily="66" charset="0"/>
              <a:buChar char="O"/>
              <a:defRPr sz="1600">
                <a:solidFill>
                  <a:schemeClr val="tx1"/>
                </a:solidFill>
                <a:latin typeface="Franklin Gothic Book" pitchFamily="34" charset="0"/>
              </a:defRPr>
            </a:lvl5pPr>
            <a:lvl6pPr marL="210185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6pPr>
            <a:lvl7pPr marL="255905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7pPr>
            <a:lvl8pPr marL="301625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8pPr>
            <a:lvl9pPr marL="3473450" indent="-228600" eaLnBrk="0" fontAlgn="base" hangingPunct="0">
              <a:spcBef>
                <a:spcPct val="20000"/>
              </a:spcBef>
              <a:spcAft>
                <a:spcPct val="0"/>
              </a:spcAft>
              <a:buClr>
                <a:schemeClr val="accent2"/>
              </a:buClr>
              <a:buSzPct val="85000"/>
              <a:buFont typeface="Brush Script MT" pitchFamily="66" charset="0"/>
              <a:buChar char="O"/>
              <a:defRPr sz="1600">
                <a:solidFill>
                  <a:schemeClr val="tx1"/>
                </a:solidFill>
                <a:latin typeface="Franklin Gothic Book" pitchFamily="34" charset="0"/>
              </a:defRPr>
            </a:lvl9pPr>
          </a:lstStyle>
          <a:p>
            <a:pPr eaLnBrk="1" hangingPunct="1">
              <a:buClrTx/>
              <a:buFont typeface="Arial" pitchFamily="34" charset="0"/>
              <a:buChar char="•"/>
              <a:defRPr/>
            </a:pPr>
            <a:r>
              <a:rPr lang="en-GB" altLang="en-US" sz="2800" dirty="0" smtClean="0">
                <a:latin typeface="+mn-lt"/>
              </a:rPr>
              <a:t>Insider / participatory research can cause challenges to institutional research guidelines. </a:t>
            </a:r>
          </a:p>
          <a:p>
            <a:pPr eaLnBrk="1" hangingPunct="1">
              <a:buClrTx/>
              <a:buFont typeface="Arial" pitchFamily="34" charset="0"/>
              <a:buChar char="•"/>
              <a:defRPr/>
            </a:pPr>
            <a:endParaRPr lang="en-GB" altLang="en-US" sz="2800" dirty="0" smtClean="0">
              <a:latin typeface="+mn-lt"/>
            </a:endParaRPr>
          </a:p>
          <a:p>
            <a:pPr eaLnBrk="1" hangingPunct="1">
              <a:buClrTx/>
              <a:buFont typeface="Arial" pitchFamily="34" charset="0"/>
              <a:buChar char="•"/>
              <a:defRPr/>
            </a:pPr>
            <a:r>
              <a:rPr lang="en-GB" altLang="en-US" sz="2800" dirty="0" smtClean="0">
                <a:latin typeface="+mn-lt"/>
              </a:rPr>
              <a:t>Why do you think this is the case? </a:t>
            </a:r>
            <a:endParaRPr lang="en-US" altLang="en-US" sz="2800" dirty="0" smtClean="0">
              <a:latin typeface="+mn-lt"/>
            </a:endParaRPr>
          </a:p>
        </p:txBody>
      </p:sp>
    </p:spTree>
    <p:extLst>
      <p:ext uri="{BB962C8B-B14F-4D97-AF65-F5344CB8AC3E}">
        <p14:creationId xmlns:p14="http://schemas.microsoft.com/office/powerpoint/2010/main" val="404579926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38138"/>
          </a:xfrm>
        </p:spPr>
        <p:txBody>
          <a:bodyPr>
            <a:normAutofit fontScale="90000"/>
          </a:bodyPr>
          <a:lstStyle/>
          <a:p>
            <a:r>
              <a:rPr lang="en-GB" dirty="0">
                <a:solidFill>
                  <a:schemeClr val="accent1"/>
                </a:solidFill>
              </a:rPr>
              <a:t>Insider / Participatory  Research</a:t>
            </a:r>
            <a:br>
              <a:rPr lang="en-GB" dirty="0">
                <a:solidFill>
                  <a:schemeClr val="accent1"/>
                </a:solidFill>
              </a:rPr>
            </a:br>
            <a:endParaRPr lang="en-GB" dirty="0">
              <a:solidFill>
                <a:schemeClr val="accent1"/>
              </a:solidFill>
            </a:endParaRPr>
          </a:p>
        </p:txBody>
      </p:sp>
      <p:sp>
        <p:nvSpPr>
          <p:cNvPr id="3" name="Content Placeholder 2"/>
          <p:cNvSpPr>
            <a:spLocks noGrp="1"/>
          </p:cNvSpPr>
          <p:nvPr>
            <p:ph idx="1"/>
          </p:nvPr>
        </p:nvSpPr>
        <p:spPr>
          <a:xfrm>
            <a:off x="457200" y="1052736"/>
            <a:ext cx="8229600" cy="4464497"/>
          </a:xfrm>
        </p:spPr>
        <p:txBody>
          <a:bodyPr>
            <a:normAutofit fontScale="85000" lnSpcReduction="10000"/>
          </a:bodyPr>
          <a:lstStyle/>
          <a:p>
            <a:pPr>
              <a:defRPr/>
            </a:pPr>
            <a:r>
              <a:rPr lang="en-US" altLang="en-US" sz="2800" dirty="0"/>
              <a:t>T</a:t>
            </a:r>
            <a:r>
              <a:rPr lang="en-US" altLang="en-US" sz="2800" dirty="0" smtClean="0"/>
              <a:t>his </a:t>
            </a:r>
            <a:r>
              <a:rPr lang="en-US" altLang="en-US" sz="2800" dirty="0"/>
              <a:t>is research, where the boundaries between researchers and ‘research subjects’ begin to blur.</a:t>
            </a:r>
          </a:p>
          <a:p>
            <a:pPr>
              <a:defRPr/>
            </a:pPr>
            <a:r>
              <a:rPr lang="en-US" altLang="en-US" sz="2800" dirty="0"/>
              <a:t>There is a host of issues that need to be carefully negotiated in this kind of research:</a:t>
            </a:r>
          </a:p>
          <a:p>
            <a:pPr lvl="1">
              <a:defRPr/>
            </a:pPr>
            <a:r>
              <a:rPr lang="en-US" altLang="en-US" dirty="0" smtClean="0"/>
              <a:t>how </a:t>
            </a:r>
            <a:r>
              <a:rPr lang="en-US" altLang="en-US" dirty="0"/>
              <a:t>power and control are negotiated, </a:t>
            </a:r>
          </a:p>
          <a:p>
            <a:pPr lvl="1">
              <a:defRPr/>
            </a:pPr>
            <a:r>
              <a:rPr lang="en-US" altLang="en-US" dirty="0" smtClean="0"/>
              <a:t>how </a:t>
            </a:r>
            <a:r>
              <a:rPr lang="en-US" altLang="en-US" dirty="0"/>
              <a:t>people’s very personal experiences are shared and made public, </a:t>
            </a:r>
          </a:p>
          <a:p>
            <a:pPr lvl="1">
              <a:defRPr/>
            </a:pPr>
            <a:r>
              <a:rPr lang="en-US" altLang="en-US" dirty="0" smtClean="0"/>
              <a:t>and </a:t>
            </a:r>
            <a:r>
              <a:rPr lang="en-US" altLang="en-US" dirty="0"/>
              <a:t>how the different needs and expectations of the participants are balanced in the design of the </a:t>
            </a:r>
            <a:r>
              <a:rPr lang="en-US" altLang="en-US" dirty="0" smtClean="0"/>
              <a:t>research </a:t>
            </a:r>
            <a:r>
              <a:rPr lang="en-US" altLang="en-US" dirty="0"/>
              <a:t>process. </a:t>
            </a:r>
          </a:p>
          <a:p>
            <a:pPr lvl="1">
              <a:defRPr/>
            </a:pPr>
            <a:r>
              <a:rPr lang="en-US" altLang="en-US" dirty="0" smtClean="0"/>
              <a:t>When </a:t>
            </a:r>
            <a:r>
              <a:rPr lang="en-US" altLang="en-US" dirty="0"/>
              <a:t>the research is closely related to people’s everyday lives these issues become more significant.</a:t>
            </a:r>
          </a:p>
          <a:p>
            <a:pPr lvl="1">
              <a:defRPr/>
            </a:pPr>
            <a:endParaRPr lang="en-GB" dirty="0"/>
          </a:p>
        </p:txBody>
      </p:sp>
    </p:spTree>
    <p:extLst>
      <p:ext uri="{BB962C8B-B14F-4D97-AF65-F5344CB8AC3E}">
        <p14:creationId xmlns:p14="http://schemas.microsoft.com/office/powerpoint/2010/main" val="17325947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Research Guidelines</a:t>
            </a:r>
            <a:endParaRPr lang="en-GB" dirty="0">
              <a:solidFill>
                <a:schemeClr val="accent1"/>
              </a:solidFill>
            </a:endParaRPr>
          </a:p>
        </p:txBody>
      </p:sp>
      <p:sp>
        <p:nvSpPr>
          <p:cNvPr id="3" name="Content Placeholder 2"/>
          <p:cNvSpPr>
            <a:spLocks noGrp="1"/>
          </p:cNvSpPr>
          <p:nvPr>
            <p:ph idx="1"/>
          </p:nvPr>
        </p:nvSpPr>
        <p:spPr/>
        <p:txBody>
          <a:bodyPr>
            <a:normAutofit fontScale="92500" lnSpcReduction="20000"/>
          </a:bodyPr>
          <a:lstStyle/>
          <a:p>
            <a:r>
              <a:rPr lang="en-GB" dirty="0" smtClean="0"/>
              <a:t>Individually choose one of the ethical guidelines provided </a:t>
            </a:r>
            <a:r>
              <a:rPr lang="en-GB" dirty="0"/>
              <a:t>to </a:t>
            </a:r>
            <a:r>
              <a:rPr lang="en-GB" dirty="0" smtClean="0"/>
              <a:t>review; </a:t>
            </a:r>
            <a:r>
              <a:rPr lang="en-GB" dirty="0"/>
              <a:t>feedback what is of value to you and your context and what may not  be useful.</a:t>
            </a:r>
          </a:p>
          <a:p>
            <a:endParaRPr lang="en-GB" dirty="0" smtClean="0"/>
          </a:p>
          <a:p>
            <a:r>
              <a:rPr lang="en-GB" dirty="0" smtClean="0"/>
              <a:t>From the ethical guidelines, what issues would you say could be problematic when carrying out research in a work based context? </a:t>
            </a:r>
            <a:endParaRPr lang="en-GB" dirty="0"/>
          </a:p>
        </p:txBody>
      </p:sp>
    </p:spTree>
    <p:extLst>
      <p:ext uri="{BB962C8B-B14F-4D97-AF65-F5344CB8AC3E}">
        <p14:creationId xmlns:p14="http://schemas.microsoft.com/office/powerpoint/2010/main" val="4357769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1"/>
                </a:solidFill>
              </a:rPr>
              <a:t>Issues to consider from an Insider Researcher Perspective </a:t>
            </a:r>
            <a:endParaRPr lang="en-GB" dirty="0">
              <a:solidFill>
                <a:schemeClr val="accent1"/>
              </a:solidFill>
            </a:endParaRPr>
          </a:p>
        </p:txBody>
      </p:sp>
      <p:sp>
        <p:nvSpPr>
          <p:cNvPr id="3" name="Content Placeholder 2"/>
          <p:cNvSpPr>
            <a:spLocks noGrp="1"/>
          </p:cNvSpPr>
          <p:nvPr>
            <p:ph idx="1"/>
          </p:nvPr>
        </p:nvSpPr>
        <p:spPr/>
        <p:txBody>
          <a:bodyPr/>
          <a:lstStyle/>
          <a:p>
            <a:pPr marL="1028700" lvl="1" indent="-571500">
              <a:buFont typeface="+mj-lt"/>
              <a:buAutoNum type="romanLcPeriod"/>
            </a:pPr>
            <a:r>
              <a:rPr lang="en-US" altLang="en-US" i="1" dirty="0" smtClean="0"/>
              <a:t>Voluntary </a:t>
            </a:r>
            <a:r>
              <a:rPr lang="en-US" altLang="en-US" i="1" dirty="0"/>
              <a:t>Informed Consent </a:t>
            </a:r>
            <a:r>
              <a:rPr lang="en-US" altLang="en-US" i="1" dirty="0" smtClean="0"/>
              <a:t>?</a:t>
            </a:r>
          </a:p>
          <a:p>
            <a:pPr marL="1028700" lvl="1" indent="-571500">
              <a:buFont typeface="+mj-lt"/>
              <a:buAutoNum type="romanLcPeriod"/>
            </a:pPr>
            <a:r>
              <a:rPr lang="en-US" altLang="en-US" i="1" dirty="0" smtClean="0"/>
              <a:t>Openness </a:t>
            </a:r>
            <a:r>
              <a:rPr lang="en-US" altLang="en-US" i="1" dirty="0"/>
              <a:t>and </a:t>
            </a:r>
            <a:r>
              <a:rPr lang="en-US" altLang="en-US" i="1" dirty="0" smtClean="0"/>
              <a:t>Disclosure?</a:t>
            </a:r>
          </a:p>
          <a:p>
            <a:pPr marL="1028700" lvl="1" indent="-571500">
              <a:buFont typeface="+mj-lt"/>
              <a:buAutoNum type="romanLcPeriod"/>
            </a:pPr>
            <a:r>
              <a:rPr lang="en-US" altLang="en-US" i="1" dirty="0" smtClean="0"/>
              <a:t>Right to Withdraw?</a:t>
            </a:r>
          </a:p>
          <a:p>
            <a:pPr marL="1028700" lvl="1" indent="-571500">
              <a:buFont typeface="+mj-lt"/>
              <a:buAutoNum type="romanLcPeriod"/>
            </a:pPr>
            <a:r>
              <a:rPr lang="en-US" altLang="en-US" i="1" dirty="0" smtClean="0"/>
              <a:t>Confidentiality? </a:t>
            </a:r>
            <a:endParaRPr lang="en-US" altLang="en-US" i="1" dirty="0"/>
          </a:p>
          <a:p>
            <a:r>
              <a:rPr lang="en-GB" dirty="0" smtClean="0"/>
              <a:t>Read hand-out on ‘insider research’:</a:t>
            </a:r>
          </a:p>
          <a:p>
            <a:r>
              <a:rPr lang="en-GB" dirty="0" smtClean="0"/>
              <a:t>Reflect on how you will negotiate some of the issues raised.</a:t>
            </a:r>
            <a:endParaRPr lang="en-GB" dirty="0"/>
          </a:p>
        </p:txBody>
      </p:sp>
    </p:spTree>
    <p:extLst>
      <p:ext uri="{BB962C8B-B14F-4D97-AF65-F5344CB8AC3E}">
        <p14:creationId xmlns:p14="http://schemas.microsoft.com/office/powerpoint/2010/main" val="8904166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973783" y="332657"/>
            <a:ext cx="6964363"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dirty="0" smtClean="0">
                <a:solidFill>
                  <a:schemeClr val="accent1"/>
                </a:solidFill>
              </a:rPr>
              <a:t>Organisational Guidelines</a:t>
            </a:r>
            <a:endParaRPr lang="en-US" altLang="en-US" dirty="0" smtClean="0">
              <a:solidFill>
                <a:schemeClr val="accent1"/>
              </a:solidFill>
            </a:endParaRPr>
          </a:p>
        </p:txBody>
      </p:sp>
      <p:sp>
        <p:nvSpPr>
          <p:cNvPr id="3" name="Content Placeholder 2"/>
          <p:cNvSpPr txBox="1">
            <a:spLocks/>
          </p:cNvSpPr>
          <p:nvPr/>
        </p:nvSpPr>
        <p:spPr>
          <a:xfrm>
            <a:off x="681814" y="1412776"/>
            <a:ext cx="7367290" cy="475252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800" dirty="0" smtClean="0"/>
              <a:t>For the purposes of this research you may have two organisations or more to think about when carrying out your research:</a:t>
            </a:r>
          </a:p>
          <a:p>
            <a:pPr marL="514350" indent="-514350">
              <a:buFont typeface="+mj-lt"/>
              <a:buAutoNum type="arabicPeriod"/>
            </a:pPr>
            <a:r>
              <a:rPr lang="en-GB" altLang="en-US" dirty="0" smtClean="0"/>
              <a:t>Workplace </a:t>
            </a:r>
          </a:p>
          <a:p>
            <a:pPr marL="514350" indent="-514350">
              <a:buFont typeface="+mj-lt"/>
              <a:buAutoNum type="arabicPeriod"/>
            </a:pPr>
            <a:r>
              <a:rPr lang="en-GB" altLang="en-US" dirty="0" smtClean="0"/>
              <a:t>University of Wales Trinity Saint David</a:t>
            </a:r>
          </a:p>
          <a:p>
            <a:pPr marL="514350" indent="-514350">
              <a:buFont typeface="+mj-lt"/>
              <a:buAutoNum type="arabicPeriod"/>
            </a:pPr>
            <a:r>
              <a:rPr lang="en-GB" altLang="en-US" dirty="0" smtClean="0"/>
              <a:t>??</a:t>
            </a:r>
          </a:p>
        </p:txBody>
      </p:sp>
    </p:spTree>
    <p:extLst>
      <p:ext uri="{BB962C8B-B14F-4D97-AF65-F5344CB8AC3E}">
        <p14:creationId xmlns:p14="http://schemas.microsoft.com/office/powerpoint/2010/main" val="109738700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Organisational Protocols </a:t>
            </a:r>
            <a:endParaRPr lang="en-GB" dirty="0">
              <a:solidFill>
                <a:schemeClr val="accent1"/>
              </a:solidFill>
            </a:endParaRPr>
          </a:p>
        </p:txBody>
      </p:sp>
      <p:sp>
        <p:nvSpPr>
          <p:cNvPr id="3" name="Content Placeholder 2"/>
          <p:cNvSpPr>
            <a:spLocks noGrp="1"/>
          </p:cNvSpPr>
          <p:nvPr>
            <p:ph idx="1"/>
          </p:nvPr>
        </p:nvSpPr>
        <p:spPr/>
        <p:txBody>
          <a:bodyPr/>
          <a:lstStyle/>
          <a:p>
            <a:r>
              <a:rPr lang="en-US" altLang="en-US" dirty="0"/>
              <a:t>You will need to consider your </a:t>
            </a:r>
            <a:r>
              <a:rPr lang="en-US" altLang="en-US" dirty="0" smtClean="0"/>
              <a:t>organisation’s </a:t>
            </a:r>
            <a:r>
              <a:rPr lang="en-US" altLang="en-US" dirty="0"/>
              <a:t>protocols and </a:t>
            </a:r>
            <a:r>
              <a:rPr lang="en-US" altLang="en-US" dirty="0" smtClean="0"/>
              <a:t>regulations, </a:t>
            </a:r>
            <a:r>
              <a:rPr lang="en-US" altLang="en-US" dirty="0"/>
              <a:t>as well as get permission to carry out the </a:t>
            </a:r>
            <a:r>
              <a:rPr lang="en-US" altLang="en-US" dirty="0" smtClean="0"/>
              <a:t>research. </a:t>
            </a:r>
            <a:endParaRPr lang="en-US" altLang="en-US" dirty="0"/>
          </a:p>
          <a:p>
            <a:r>
              <a:rPr lang="en-US" altLang="en-US" dirty="0"/>
              <a:t>As well as comply with the </a:t>
            </a:r>
            <a:r>
              <a:rPr lang="en-US" altLang="en-US" dirty="0" smtClean="0"/>
              <a:t>Universities </a:t>
            </a:r>
            <a:r>
              <a:rPr lang="en-US" altLang="en-US" dirty="0"/>
              <a:t>Ethical Approval </a:t>
            </a:r>
            <a:r>
              <a:rPr lang="en-US" altLang="en-US" sz="2400" i="1" dirty="0" smtClean="0"/>
              <a:t>(See forms provided and available on Moodle)</a:t>
            </a:r>
            <a:endParaRPr lang="en-US" altLang="en-US" sz="2400" i="1" dirty="0"/>
          </a:p>
          <a:p>
            <a:endParaRPr lang="en-GB" dirty="0"/>
          </a:p>
        </p:txBody>
      </p:sp>
    </p:spTree>
    <p:extLst>
      <p:ext uri="{BB962C8B-B14F-4D97-AF65-F5344CB8AC3E}">
        <p14:creationId xmlns:p14="http://schemas.microsoft.com/office/powerpoint/2010/main" val="217478504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solidFill>
                  <a:schemeClr val="accent1"/>
                </a:solidFill>
              </a:rPr>
              <a:t>Organisational Guidelines</a:t>
            </a:r>
            <a:endParaRPr lang="en-GB" dirty="0">
              <a:solidFill>
                <a:schemeClr val="accent1"/>
              </a:solidFill>
            </a:endParaRPr>
          </a:p>
        </p:txBody>
      </p:sp>
      <p:sp>
        <p:nvSpPr>
          <p:cNvPr id="3" name="Content Placeholder 2"/>
          <p:cNvSpPr txBox="1">
            <a:spLocks/>
          </p:cNvSpPr>
          <p:nvPr/>
        </p:nvSpPr>
        <p:spPr>
          <a:xfrm>
            <a:off x="457200" y="1600201"/>
            <a:ext cx="8229600" cy="391703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In small groups discuss and outline what protocols and or regulations you may need to consider  from your organisational perspective? </a:t>
            </a:r>
            <a:endParaRPr lang="en-US" altLang="en-US" dirty="0" smtClean="0"/>
          </a:p>
          <a:p>
            <a:endParaRPr lang="en-US" altLang="en-US" dirty="0" smtClean="0"/>
          </a:p>
        </p:txBody>
      </p:sp>
    </p:spTree>
    <p:extLst>
      <p:ext uri="{BB962C8B-B14F-4D97-AF65-F5344CB8AC3E}">
        <p14:creationId xmlns:p14="http://schemas.microsoft.com/office/powerpoint/2010/main" val="386037389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Statutory Considerations? </a:t>
            </a:r>
            <a:endParaRPr lang="en-GB" dirty="0">
              <a:solidFill>
                <a:schemeClr val="accent1"/>
              </a:solidFill>
            </a:endParaRPr>
          </a:p>
        </p:txBody>
      </p:sp>
      <p:sp>
        <p:nvSpPr>
          <p:cNvPr id="3" name="Content Placeholder 2"/>
          <p:cNvSpPr>
            <a:spLocks noGrp="1"/>
          </p:cNvSpPr>
          <p:nvPr>
            <p:ph idx="1"/>
          </p:nvPr>
        </p:nvSpPr>
        <p:spPr/>
        <p:txBody>
          <a:bodyPr/>
          <a:lstStyle/>
          <a:p>
            <a:r>
              <a:rPr lang="en-GB" dirty="0" smtClean="0"/>
              <a:t>What are the statutory requirements of collecting, storing, dissemination of research data? </a:t>
            </a:r>
            <a:endParaRPr lang="en-GB" dirty="0"/>
          </a:p>
        </p:txBody>
      </p:sp>
    </p:spTree>
    <p:extLst>
      <p:ext uri="{BB962C8B-B14F-4D97-AF65-F5344CB8AC3E}">
        <p14:creationId xmlns:p14="http://schemas.microsoft.com/office/powerpoint/2010/main" val="168219925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1"/>
                </a:solidFill>
              </a:rPr>
              <a:t>Statutory Considerations: Data Protection  </a:t>
            </a:r>
            <a:endParaRPr lang="en-GB" dirty="0">
              <a:solidFill>
                <a:schemeClr val="accent1"/>
              </a:solidFill>
            </a:endParaRPr>
          </a:p>
        </p:txBody>
      </p:sp>
      <p:sp>
        <p:nvSpPr>
          <p:cNvPr id="3" name="Content Placeholder 2"/>
          <p:cNvSpPr>
            <a:spLocks noGrp="1"/>
          </p:cNvSpPr>
          <p:nvPr>
            <p:ph idx="1"/>
          </p:nvPr>
        </p:nvSpPr>
        <p:spPr>
          <a:xfrm>
            <a:off x="611560" y="1772816"/>
            <a:ext cx="8003232" cy="4536505"/>
          </a:xfrm>
        </p:spPr>
        <p:txBody>
          <a:bodyPr>
            <a:normAutofit/>
          </a:bodyPr>
          <a:lstStyle/>
          <a:p>
            <a:pPr marL="0" indent="0">
              <a:lnSpc>
                <a:spcPct val="80000"/>
              </a:lnSpc>
              <a:buNone/>
              <a:defRPr/>
            </a:pPr>
            <a:r>
              <a:rPr lang="en-GB" altLang="en-US" sz="3600" dirty="0"/>
              <a:t>The Data Protection Act </a:t>
            </a:r>
            <a:r>
              <a:rPr lang="en-GB" altLang="en-US" sz="3600" dirty="0" smtClean="0"/>
              <a:t>1998: </a:t>
            </a:r>
          </a:p>
          <a:p>
            <a:pPr marL="0" indent="0">
              <a:lnSpc>
                <a:spcPct val="80000"/>
              </a:lnSpc>
              <a:buNone/>
              <a:defRPr/>
            </a:pPr>
            <a:endParaRPr lang="en-GB" altLang="en-US" sz="3000" dirty="0" smtClean="0"/>
          </a:p>
          <a:p>
            <a:pPr lvl="1">
              <a:lnSpc>
                <a:spcPct val="80000"/>
              </a:lnSpc>
              <a:defRPr/>
            </a:pPr>
            <a:r>
              <a:rPr lang="en-GB" sz="3200" dirty="0" smtClean="0"/>
              <a:t>Everyone responsible </a:t>
            </a:r>
            <a:r>
              <a:rPr lang="en-GB" sz="3200" dirty="0"/>
              <a:t>for using </a:t>
            </a:r>
            <a:r>
              <a:rPr lang="en-GB" sz="3200" b="1" i="1" dirty="0"/>
              <a:t>data</a:t>
            </a:r>
            <a:r>
              <a:rPr lang="en-GB" sz="3200" dirty="0"/>
              <a:t> has to follow strict rules called '</a:t>
            </a:r>
            <a:r>
              <a:rPr lang="en-GB" sz="3200" b="1" i="1" dirty="0"/>
              <a:t>data protection</a:t>
            </a:r>
            <a:r>
              <a:rPr lang="en-GB" sz="3200" dirty="0"/>
              <a:t> principles'. They must make sure the information is: used fairly and lawfully.</a:t>
            </a:r>
            <a:endParaRPr lang="en-GB" altLang="en-US" sz="3200" dirty="0" smtClean="0"/>
          </a:p>
          <a:p>
            <a:pPr marL="0" indent="0">
              <a:lnSpc>
                <a:spcPct val="80000"/>
              </a:lnSpc>
              <a:buNone/>
              <a:defRPr/>
            </a:pPr>
            <a:endParaRPr lang="en-GB" altLang="en-US" sz="2400" dirty="0"/>
          </a:p>
          <a:p>
            <a:endParaRPr lang="en-GB" dirty="0"/>
          </a:p>
        </p:txBody>
      </p:sp>
    </p:spTree>
    <p:extLst>
      <p:ext uri="{BB962C8B-B14F-4D97-AF65-F5344CB8AC3E}">
        <p14:creationId xmlns:p14="http://schemas.microsoft.com/office/powerpoint/2010/main" val="382699347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accent1"/>
                </a:solidFill>
              </a:rPr>
              <a:t>Statutory Considerations: Data Protection </a:t>
            </a:r>
            <a:endParaRPr lang="en-GB" dirty="0"/>
          </a:p>
        </p:txBody>
      </p:sp>
      <p:sp>
        <p:nvSpPr>
          <p:cNvPr id="3" name="Content Placeholder 2"/>
          <p:cNvSpPr>
            <a:spLocks noGrp="1"/>
          </p:cNvSpPr>
          <p:nvPr>
            <p:ph idx="1"/>
          </p:nvPr>
        </p:nvSpPr>
        <p:spPr/>
        <p:txBody>
          <a:bodyPr>
            <a:normAutofit lnSpcReduction="10000"/>
          </a:bodyPr>
          <a:lstStyle/>
          <a:p>
            <a:pPr marL="880110" lvl="1" indent="-514350">
              <a:lnSpc>
                <a:spcPct val="80000"/>
              </a:lnSpc>
              <a:buFont typeface="+mj-lt"/>
              <a:buAutoNum type="romanLcPeriod"/>
              <a:defRPr/>
            </a:pPr>
            <a:r>
              <a:rPr lang="en-GB" altLang="en-US" sz="2400" dirty="0"/>
              <a:t>Consent: The individual must be made fully aware of the purposes for which the data are to be </a:t>
            </a:r>
            <a:r>
              <a:rPr lang="en-GB" altLang="en-US" sz="2400" dirty="0" smtClean="0"/>
              <a:t>used.</a:t>
            </a:r>
            <a:endParaRPr lang="en-GB" altLang="en-US" sz="2400" dirty="0"/>
          </a:p>
          <a:p>
            <a:pPr marL="880110" lvl="1" indent="-514350">
              <a:lnSpc>
                <a:spcPct val="80000"/>
              </a:lnSpc>
              <a:buFont typeface="+mj-lt"/>
              <a:buAutoNum type="romanLcPeriod"/>
              <a:defRPr/>
            </a:pPr>
            <a:endParaRPr lang="en-GB" altLang="en-US" sz="2400" dirty="0"/>
          </a:p>
          <a:p>
            <a:pPr marL="880110" lvl="1" indent="-514350">
              <a:lnSpc>
                <a:spcPct val="80000"/>
              </a:lnSpc>
              <a:buFont typeface="+mj-lt"/>
              <a:buAutoNum type="romanLcPeriod"/>
              <a:defRPr/>
            </a:pPr>
            <a:r>
              <a:rPr lang="en-GB" altLang="en-US" sz="2400" dirty="0"/>
              <a:t>Every item of personal data that is held or processed must be accurate and up to date, and held for no longer than necessary.</a:t>
            </a:r>
          </a:p>
          <a:p>
            <a:pPr marL="880110" lvl="1" indent="-514350">
              <a:lnSpc>
                <a:spcPct val="80000"/>
              </a:lnSpc>
              <a:buFont typeface="+mj-lt"/>
              <a:buAutoNum type="romanLcPeriod"/>
              <a:defRPr/>
            </a:pPr>
            <a:endParaRPr lang="en-GB" altLang="en-US" sz="2400" dirty="0"/>
          </a:p>
          <a:p>
            <a:pPr marL="880110" lvl="1" indent="-514350">
              <a:lnSpc>
                <a:spcPct val="80000"/>
              </a:lnSpc>
              <a:buFont typeface="+mj-lt"/>
              <a:buAutoNum type="romanLcPeriod"/>
              <a:defRPr/>
            </a:pPr>
            <a:r>
              <a:rPr lang="en-GB" altLang="en-US" sz="2400" dirty="0"/>
              <a:t>Personal details to be kept in safe and secure location.</a:t>
            </a:r>
          </a:p>
          <a:p>
            <a:pPr marL="880110" lvl="1" indent="-514350">
              <a:lnSpc>
                <a:spcPct val="80000"/>
              </a:lnSpc>
              <a:buFont typeface="+mj-lt"/>
              <a:buAutoNum type="romanLcPeriod"/>
              <a:defRPr/>
            </a:pPr>
            <a:endParaRPr lang="en-GB" altLang="en-US" sz="2400" dirty="0"/>
          </a:p>
          <a:p>
            <a:pPr marL="880110" lvl="1" indent="-514350">
              <a:lnSpc>
                <a:spcPct val="80000"/>
              </a:lnSpc>
              <a:buFont typeface="+mj-lt"/>
              <a:buAutoNum type="romanLcPeriod"/>
              <a:defRPr/>
            </a:pPr>
            <a:r>
              <a:rPr lang="en-GB" altLang="en-US" sz="2400" dirty="0"/>
              <a:t>Individuals have the right to know what data are held about them.</a:t>
            </a:r>
          </a:p>
          <a:p>
            <a:endParaRPr lang="en-GB" dirty="0"/>
          </a:p>
        </p:txBody>
      </p:sp>
    </p:spTree>
    <p:extLst>
      <p:ext uri="{BB962C8B-B14F-4D97-AF65-F5344CB8AC3E}">
        <p14:creationId xmlns:p14="http://schemas.microsoft.com/office/powerpoint/2010/main" val="310079196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accent1"/>
                </a:solidFill>
              </a:rPr>
              <a:t>Statutory Considerations: Safeguarding </a:t>
            </a:r>
            <a:endParaRPr lang="en-GB" dirty="0">
              <a:solidFill>
                <a:schemeClr val="accent1"/>
              </a:solidFill>
            </a:endParaRPr>
          </a:p>
        </p:txBody>
      </p:sp>
      <p:sp>
        <p:nvSpPr>
          <p:cNvPr id="4" name="Content Placeholder 1"/>
          <p:cNvSpPr>
            <a:spLocks noGrp="1"/>
          </p:cNvSpPr>
          <p:nvPr>
            <p:ph idx="1"/>
          </p:nvPr>
        </p:nvSpPr>
        <p:spPr/>
        <p:txBody>
          <a:bodyPr>
            <a:normAutofit/>
          </a:bodyPr>
          <a:lstStyle/>
          <a:p>
            <a:pPr eaLnBrk="1" hangingPunct="1"/>
            <a:r>
              <a:rPr lang="en-GB" altLang="en-US" dirty="0" smtClean="0"/>
              <a:t>DBS</a:t>
            </a:r>
            <a:r>
              <a:rPr lang="en-GB" altLang="en-US" smtClean="0"/>
              <a:t>: Disclosure </a:t>
            </a:r>
            <a:r>
              <a:rPr lang="en-GB" altLang="en-US" dirty="0" smtClean="0"/>
              <a:t>and Baring </a:t>
            </a:r>
            <a:r>
              <a:rPr lang="en-GB" altLang="en-US" dirty="0"/>
              <a:t>S</a:t>
            </a:r>
            <a:r>
              <a:rPr lang="en-GB" altLang="en-US" dirty="0" smtClean="0"/>
              <a:t>ervice: </a:t>
            </a:r>
          </a:p>
          <a:p>
            <a:pPr marL="0" indent="0" eaLnBrk="1" hangingPunct="1">
              <a:buNone/>
            </a:pPr>
            <a:endParaRPr lang="en-GB" altLang="en-US" dirty="0"/>
          </a:p>
          <a:p>
            <a:pPr lvl="1"/>
            <a:r>
              <a:rPr lang="en-GB" altLang="en-US" dirty="0" smtClean="0"/>
              <a:t>All researchers working with children, and vulnerable adults  should be subject to this…</a:t>
            </a:r>
          </a:p>
          <a:p>
            <a:pPr marL="457200" lvl="1" indent="0">
              <a:buNone/>
            </a:pPr>
            <a:endParaRPr lang="en-GB" altLang="en-US" dirty="0" smtClean="0"/>
          </a:p>
          <a:p>
            <a:pPr lvl="1"/>
            <a:r>
              <a:rPr lang="en-GB" altLang="en-US" dirty="0" smtClean="0"/>
              <a:t>What are the safeguarding issues from a research perspective? </a:t>
            </a:r>
          </a:p>
          <a:p>
            <a:pPr eaLnBrk="1" hangingPunct="1"/>
            <a:endParaRPr lang="en-US" altLang="en-US" dirty="0" smtClean="0"/>
          </a:p>
        </p:txBody>
      </p:sp>
    </p:spTree>
    <p:extLst>
      <p:ext uri="{BB962C8B-B14F-4D97-AF65-F5344CB8AC3E}">
        <p14:creationId xmlns:p14="http://schemas.microsoft.com/office/powerpoint/2010/main" val="34411722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Professional Codes of Ethics</a:t>
            </a:r>
            <a:endParaRPr lang="en-GB" dirty="0">
              <a:solidFill>
                <a:schemeClr val="accent1"/>
              </a:solidFill>
            </a:endParaRPr>
          </a:p>
        </p:txBody>
      </p:sp>
      <p:sp>
        <p:nvSpPr>
          <p:cNvPr id="3" name="Content Placeholder 2"/>
          <p:cNvSpPr>
            <a:spLocks noGrp="1"/>
          </p:cNvSpPr>
          <p:nvPr>
            <p:ph idx="1"/>
          </p:nvPr>
        </p:nvSpPr>
        <p:spPr/>
        <p:txBody>
          <a:bodyPr/>
          <a:lstStyle/>
          <a:p>
            <a:pPr>
              <a:defRPr/>
            </a:pPr>
            <a:r>
              <a:rPr lang="en-GB" kern="0" dirty="0"/>
              <a:t>How </a:t>
            </a:r>
            <a:r>
              <a:rPr lang="en-GB" kern="0" dirty="0" smtClean="0"/>
              <a:t>could any Professional </a:t>
            </a:r>
            <a:r>
              <a:rPr lang="en-GB" kern="0" dirty="0"/>
              <a:t>Codes of </a:t>
            </a:r>
            <a:r>
              <a:rPr lang="en-GB" kern="0" dirty="0" smtClean="0"/>
              <a:t>Practice</a:t>
            </a:r>
            <a:r>
              <a:rPr lang="en-GB" kern="0" dirty="0"/>
              <a:t> </a:t>
            </a:r>
            <a:r>
              <a:rPr lang="en-GB" kern="0" dirty="0" smtClean="0"/>
              <a:t>inform your research and possibly choice of research methodology? </a:t>
            </a:r>
            <a:endParaRPr lang="en-GB" kern="0" dirty="0"/>
          </a:p>
          <a:p>
            <a:pPr marL="0" indent="0">
              <a:buNone/>
            </a:pPr>
            <a:endParaRPr lang="en-GB" dirty="0"/>
          </a:p>
        </p:txBody>
      </p:sp>
    </p:spTree>
    <p:extLst>
      <p:ext uri="{BB962C8B-B14F-4D97-AF65-F5344CB8AC3E}">
        <p14:creationId xmlns:p14="http://schemas.microsoft.com/office/powerpoint/2010/main" val="402538355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792088"/>
          </a:xfrm>
        </p:spPr>
        <p:txBody>
          <a:bodyPr>
            <a:normAutofit fontScale="90000"/>
          </a:bodyPr>
          <a:lstStyle/>
          <a:p>
            <a:r>
              <a:rPr lang="en-GB" altLang="en-US" sz="4900" b="1" dirty="0">
                <a:solidFill>
                  <a:schemeClr val="accent1"/>
                </a:solidFill>
              </a:rPr>
              <a:t>Ethics:  </a:t>
            </a:r>
            <a:r>
              <a:rPr lang="en-GB" altLang="en-US" sz="4900" b="1" dirty="0" smtClean="0">
                <a:solidFill>
                  <a:schemeClr val="accent1"/>
                </a:solidFill>
              </a:rPr>
              <a:t>Personal? </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What would you view as essential personal ethics when carrying out research? </a:t>
            </a:r>
            <a:endParaRPr lang="en-GB" dirty="0"/>
          </a:p>
        </p:txBody>
      </p:sp>
    </p:spTree>
    <p:extLst>
      <p:ext uri="{BB962C8B-B14F-4D97-AF65-F5344CB8AC3E}">
        <p14:creationId xmlns:p14="http://schemas.microsoft.com/office/powerpoint/2010/main" val="190917585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3" name="Content Placeholder 2"/>
          <p:cNvSpPr>
            <a:spLocks noGrp="1"/>
          </p:cNvSpPr>
          <p:nvPr>
            <p:ph idx="1"/>
          </p:nvPr>
        </p:nvSpPr>
        <p:spPr/>
        <p:txBody>
          <a:bodyPr>
            <a:normAutofit lnSpcReduction="10000"/>
          </a:bodyPr>
          <a:lstStyle/>
          <a:p>
            <a:pPr marL="0" indent="0">
              <a:buNone/>
              <a:defRPr/>
            </a:pPr>
            <a:r>
              <a:rPr lang="en-GB" altLang="en-US" sz="2400" dirty="0"/>
              <a:t>Research Activities:</a:t>
            </a:r>
          </a:p>
          <a:p>
            <a:pPr marL="640080" lvl="1" indent="-274320">
              <a:defRPr/>
            </a:pPr>
            <a:r>
              <a:rPr lang="en-GB" altLang="en-US" sz="2400" b="1" dirty="0"/>
              <a:t>Honesty:</a:t>
            </a:r>
            <a:r>
              <a:rPr lang="en-GB" altLang="en-US" sz="2400" dirty="0"/>
              <a:t> </a:t>
            </a:r>
            <a:endParaRPr lang="en-GB" altLang="en-US" sz="2400" dirty="0" smtClean="0"/>
          </a:p>
          <a:p>
            <a:pPr marL="1040130" lvl="2" indent="-274320">
              <a:defRPr/>
            </a:pPr>
            <a:r>
              <a:rPr lang="en-GB" altLang="en-US" dirty="0" smtClean="0"/>
              <a:t>What you write will be regarded as your own work unless stated otherwise e.g. use of references. </a:t>
            </a:r>
          </a:p>
          <a:p>
            <a:pPr marL="1497330" lvl="3" indent="-274320">
              <a:defRPr/>
            </a:pPr>
            <a:r>
              <a:rPr lang="en-GB" altLang="en-US" sz="2400" dirty="0" smtClean="0"/>
              <a:t>Using the thoughts, ideas and works of others without acknowledging their source, even if you paraphrased into your own words, is unethical. </a:t>
            </a:r>
          </a:p>
          <a:p>
            <a:pPr marL="1497330" lvl="3" indent="-274320">
              <a:defRPr/>
            </a:pPr>
            <a:r>
              <a:rPr lang="en-GB" altLang="en-US" sz="2400" dirty="0" smtClean="0"/>
              <a:t>Plagiarism is a serious offence.</a:t>
            </a:r>
          </a:p>
          <a:p>
            <a:pPr marL="1497330" lvl="3" indent="-274320">
              <a:defRPr/>
            </a:pPr>
            <a:r>
              <a:rPr lang="en-GB" altLang="en-US" sz="2400" dirty="0" smtClean="0"/>
              <a:t>Refer to referencing guidelines at all times!!!! </a:t>
            </a:r>
            <a:r>
              <a:rPr lang="en-GB" altLang="en-US" sz="2400" b="1" i="1" dirty="0" smtClean="0"/>
              <a:t>(Available on Moodle)</a:t>
            </a:r>
          </a:p>
          <a:p>
            <a:endParaRPr lang="en-GB" sz="2400" dirty="0"/>
          </a:p>
        </p:txBody>
      </p:sp>
    </p:spTree>
    <p:extLst>
      <p:ext uri="{BB962C8B-B14F-4D97-AF65-F5344CB8AC3E}">
        <p14:creationId xmlns:p14="http://schemas.microsoft.com/office/powerpoint/2010/main" val="217290615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3" name="Content Placeholder 2"/>
          <p:cNvSpPr>
            <a:spLocks noGrp="1"/>
          </p:cNvSpPr>
          <p:nvPr>
            <p:ph idx="1"/>
          </p:nvPr>
        </p:nvSpPr>
        <p:spPr/>
        <p:txBody>
          <a:bodyPr>
            <a:normAutofit fontScale="62500" lnSpcReduction="20000"/>
          </a:bodyPr>
          <a:lstStyle/>
          <a:p>
            <a:pPr marL="365760" lvl="1" indent="0">
              <a:buNone/>
              <a:defRPr/>
            </a:pPr>
            <a:r>
              <a:rPr lang="en-GB" altLang="en-US" sz="4500" dirty="0" smtClean="0"/>
              <a:t>Honesty </a:t>
            </a:r>
            <a:r>
              <a:rPr lang="en-GB" altLang="en-US" sz="4500" dirty="0"/>
              <a:t>is essential in the substance of what you write:</a:t>
            </a:r>
          </a:p>
          <a:p>
            <a:pPr lvl="2">
              <a:defRPr/>
            </a:pPr>
            <a:r>
              <a:rPr lang="en-GB" altLang="en-US" sz="3100" dirty="0"/>
              <a:t>Accurate descriptions of how and what, why you have done things. </a:t>
            </a:r>
            <a:endParaRPr lang="en-GB" altLang="en-US" sz="3100" dirty="0" smtClean="0"/>
          </a:p>
          <a:p>
            <a:pPr lvl="2">
              <a:defRPr/>
            </a:pPr>
            <a:endParaRPr lang="en-GB" altLang="en-US" sz="3100" dirty="0"/>
          </a:p>
          <a:p>
            <a:pPr lvl="2">
              <a:defRPr/>
            </a:pPr>
            <a:r>
              <a:rPr lang="en-GB" altLang="en-US" sz="3100" dirty="0"/>
              <a:t>Accurate descriptions of information you have obtained, techniques used, analysis carried out, the results </a:t>
            </a:r>
            <a:r>
              <a:rPr lang="en-GB" altLang="en-US" sz="3100" dirty="0" smtClean="0"/>
              <a:t> Methodology and Methods).</a:t>
            </a:r>
            <a:endParaRPr lang="en-GB" altLang="en-US" sz="3100" dirty="0"/>
          </a:p>
          <a:p>
            <a:pPr lvl="2">
              <a:buNone/>
              <a:defRPr/>
            </a:pPr>
            <a:endParaRPr lang="en-GB" altLang="en-US" sz="4000" dirty="0"/>
          </a:p>
          <a:p>
            <a:pPr marL="365760" lvl="1" indent="0">
              <a:buNone/>
              <a:defRPr/>
            </a:pPr>
            <a:r>
              <a:rPr lang="en-GB" altLang="en-US" sz="4000" dirty="0"/>
              <a:t>E.g. silently rejecting or ignoring evidence which happens to be contrary to one’s beliefs constitutes a breach of integrity.</a:t>
            </a:r>
          </a:p>
          <a:p>
            <a:endParaRPr lang="en-GB" dirty="0"/>
          </a:p>
        </p:txBody>
      </p:sp>
    </p:spTree>
    <p:extLst>
      <p:ext uri="{BB962C8B-B14F-4D97-AF65-F5344CB8AC3E}">
        <p14:creationId xmlns:p14="http://schemas.microsoft.com/office/powerpoint/2010/main" val="336084618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925"/>
            <a:ext cx="8229600" cy="1143000"/>
          </a:xfrm>
        </p:spPr>
        <p:txBody>
          <a:bodyPr/>
          <a:lstStyle/>
          <a:p>
            <a:r>
              <a:rPr lang="en-GB" dirty="0" smtClean="0">
                <a:solidFill>
                  <a:schemeClr val="accent1"/>
                </a:solidFill>
              </a:rPr>
              <a:t>Ethics: Personal</a:t>
            </a:r>
            <a:endParaRPr lang="en-GB" dirty="0">
              <a:solidFill>
                <a:schemeClr val="accent1"/>
              </a:solidFill>
            </a:endParaRPr>
          </a:p>
        </p:txBody>
      </p:sp>
      <p:sp>
        <p:nvSpPr>
          <p:cNvPr id="4" name="Rectangle 3"/>
          <p:cNvSpPr>
            <a:spLocks noGrp="1" noChangeArrowheads="1"/>
          </p:cNvSpPr>
          <p:nvPr>
            <p:ph idx="1"/>
          </p:nvPr>
        </p:nvSpPr>
        <p:spPr>
          <a:xfrm>
            <a:off x="457200" y="1124744"/>
            <a:ext cx="8229600" cy="4392489"/>
          </a:xfrm>
        </p:spPr>
        <p:txBody>
          <a:bodyPr rtlCol="0">
            <a:normAutofit fontScale="77500" lnSpcReduction="20000"/>
          </a:bodyPr>
          <a:lstStyle/>
          <a:p>
            <a:pPr marL="0" indent="0" eaLnBrk="1" fontAlgn="auto" hangingPunct="1">
              <a:lnSpc>
                <a:spcPct val="80000"/>
              </a:lnSpc>
              <a:spcAft>
                <a:spcPts val="0"/>
              </a:spcAft>
              <a:buNone/>
              <a:defRPr/>
            </a:pPr>
            <a:r>
              <a:rPr lang="en-GB" altLang="en-US" sz="4200" dirty="0" smtClean="0"/>
              <a:t>Research </a:t>
            </a:r>
            <a:r>
              <a:rPr lang="en-GB" altLang="en-US" sz="4200" dirty="0"/>
              <a:t>R</a:t>
            </a:r>
            <a:r>
              <a:rPr lang="en-GB" altLang="en-US" sz="4200" dirty="0" smtClean="0"/>
              <a:t>elationships:</a:t>
            </a:r>
          </a:p>
          <a:p>
            <a:pPr marL="0" indent="0" eaLnBrk="1" fontAlgn="auto" hangingPunct="1">
              <a:lnSpc>
                <a:spcPct val="80000"/>
              </a:lnSpc>
              <a:spcAft>
                <a:spcPts val="0"/>
              </a:spcAft>
              <a:buNone/>
              <a:defRPr/>
            </a:pPr>
            <a:endParaRPr lang="en-GB" altLang="en-US" sz="2700" dirty="0" smtClean="0"/>
          </a:p>
          <a:p>
            <a:pPr marL="640080" lvl="1" indent="-274320" eaLnBrk="1" fontAlgn="auto" hangingPunct="1">
              <a:lnSpc>
                <a:spcPct val="80000"/>
              </a:lnSpc>
              <a:spcAft>
                <a:spcPts val="0"/>
              </a:spcAft>
              <a:defRPr/>
            </a:pPr>
            <a:r>
              <a:rPr lang="en-GB" altLang="en-US" sz="3000" dirty="0" smtClean="0"/>
              <a:t>May depend upon the guidelines you adopt and the research methodology you adopt:</a:t>
            </a:r>
          </a:p>
          <a:p>
            <a:pPr lvl="2" eaLnBrk="1" fontAlgn="auto" hangingPunct="1">
              <a:lnSpc>
                <a:spcPct val="80000"/>
              </a:lnSpc>
              <a:spcAft>
                <a:spcPts val="0"/>
              </a:spcAft>
              <a:defRPr/>
            </a:pPr>
            <a:r>
              <a:rPr lang="en-GB" altLang="en-US" sz="3000" dirty="0" smtClean="0"/>
              <a:t> e.g. BERA or British Psychological Society; </a:t>
            </a:r>
          </a:p>
          <a:p>
            <a:pPr lvl="2" eaLnBrk="1" fontAlgn="auto" hangingPunct="1">
              <a:lnSpc>
                <a:spcPct val="80000"/>
              </a:lnSpc>
              <a:spcAft>
                <a:spcPts val="0"/>
              </a:spcAft>
              <a:defRPr/>
            </a:pPr>
            <a:r>
              <a:rPr lang="en-GB" altLang="en-US" sz="3000" dirty="0" smtClean="0"/>
              <a:t>a qualitative or quantitative paradigm </a:t>
            </a:r>
          </a:p>
          <a:p>
            <a:pPr lvl="2" eaLnBrk="1" fontAlgn="auto" hangingPunct="1">
              <a:lnSpc>
                <a:spcPct val="80000"/>
              </a:lnSpc>
              <a:spcAft>
                <a:spcPts val="0"/>
              </a:spcAft>
              <a:defRPr/>
            </a:pPr>
            <a:endParaRPr lang="en-GB" altLang="en-US" sz="3000" dirty="0" smtClean="0"/>
          </a:p>
          <a:p>
            <a:pPr marL="674370" lvl="1" indent="-274320">
              <a:lnSpc>
                <a:spcPct val="80000"/>
              </a:lnSpc>
              <a:defRPr/>
            </a:pPr>
            <a:r>
              <a:rPr lang="en-GB" altLang="en-US" sz="3000" dirty="0" smtClean="0"/>
              <a:t>However in all cases  the approach has to be un- harmful in anyway, and subject to certain rights</a:t>
            </a:r>
          </a:p>
          <a:p>
            <a:pPr marL="274320" indent="-274320" eaLnBrk="1" fontAlgn="auto" hangingPunct="1">
              <a:lnSpc>
                <a:spcPct val="80000"/>
              </a:lnSpc>
              <a:spcAft>
                <a:spcPts val="0"/>
              </a:spcAft>
              <a:defRPr/>
            </a:pPr>
            <a:endParaRPr lang="en-GB" altLang="en-US" sz="3000" dirty="0" smtClean="0"/>
          </a:p>
          <a:p>
            <a:pPr marL="674370" lvl="1" indent="-274320">
              <a:lnSpc>
                <a:spcPct val="80000"/>
              </a:lnSpc>
              <a:defRPr/>
            </a:pPr>
            <a:r>
              <a:rPr lang="en-GB" altLang="en-US" sz="3000" dirty="0" smtClean="0"/>
              <a:t>A Considerate and courteous attitude to people will help their readiness to assist you.</a:t>
            </a:r>
          </a:p>
          <a:p>
            <a:pPr marL="274320" indent="-274320" eaLnBrk="1" fontAlgn="auto" hangingPunct="1">
              <a:lnSpc>
                <a:spcPct val="80000"/>
              </a:lnSpc>
              <a:spcAft>
                <a:spcPts val="0"/>
              </a:spcAft>
              <a:defRPr/>
            </a:pPr>
            <a:endParaRPr lang="en-GB" altLang="en-US" sz="3000" dirty="0" smtClean="0"/>
          </a:p>
          <a:p>
            <a:pPr marL="674370" lvl="1" indent="-274320">
              <a:lnSpc>
                <a:spcPct val="80000"/>
              </a:lnSpc>
              <a:defRPr/>
            </a:pPr>
            <a:r>
              <a:rPr lang="en-GB" altLang="en-US" sz="3000" dirty="0" smtClean="0"/>
              <a:t>You are relying on their good will and co-operation to make the research possible!!!</a:t>
            </a:r>
          </a:p>
          <a:p>
            <a:pPr marL="274320" indent="-274320" eaLnBrk="1" fontAlgn="auto" hangingPunct="1">
              <a:lnSpc>
                <a:spcPct val="80000"/>
              </a:lnSpc>
              <a:spcAft>
                <a:spcPts val="0"/>
              </a:spcAft>
              <a:defRPr/>
            </a:pPr>
            <a:endParaRPr lang="en-GB" altLang="en-US" sz="2700" dirty="0" smtClean="0"/>
          </a:p>
          <a:p>
            <a:pPr marL="640080" lvl="1" indent="-274320" eaLnBrk="1" fontAlgn="auto" hangingPunct="1">
              <a:lnSpc>
                <a:spcPct val="80000"/>
              </a:lnSpc>
              <a:spcAft>
                <a:spcPts val="0"/>
              </a:spcAft>
              <a:defRPr/>
            </a:pPr>
            <a:endParaRPr lang="en-GB" altLang="en-US" dirty="0" smtClean="0"/>
          </a:p>
        </p:txBody>
      </p:sp>
    </p:spTree>
    <p:extLst>
      <p:ext uri="{BB962C8B-B14F-4D97-AF65-F5344CB8AC3E}">
        <p14:creationId xmlns:p14="http://schemas.microsoft.com/office/powerpoint/2010/main" val="86721726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4" name="Rectangle 3"/>
          <p:cNvSpPr>
            <a:spLocks noGrp="1" noChangeArrowheads="1"/>
          </p:cNvSpPr>
          <p:nvPr>
            <p:ph idx="1"/>
          </p:nvPr>
        </p:nvSpPr>
        <p:spPr>
          <a:xfrm>
            <a:off x="457200" y="1340768"/>
            <a:ext cx="8229600" cy="4248472"/>
          </a:xfrm>
        </p:spPr>
        <p:txBody>
          <a:bodyPr rtlCol="0">
            <a:normAutofit lnSpcReduction="10000"/>
          </a:bodyPr>
          <a:lstStyle/>
          <a:p>
            <a:pPr marL="274320" indent="-274320" eaLnBrk="1" fontAlgn="auto" hangingPunct="1">
              <a:lnSpc>
                <a:spcPct val="90000"/>
              </a:lnSpc>
              <a:spcAft>
                <a:spcPts val="0"/>
              </a:spcAft>
              <a:defRPr/>
            </a:pPr>
            <a:r>
              <a:rPr lang="en-GB" altLang="en-US" sz="2700" dirty="0" smtClean="0"/>
              <a:t>Your own perspective will influence the type of research and research ethics you will adopt.</a:t>
            </a:r>
          </a:p>
          <a:p>
            <a:pPr marL="0" indent="0" eaLnBrk="1" fontAlgn="auto" hangingPunct="1">
              <a:lnSpc>
                <a:spcPct val="90000"/>
              </a:lnSpc>
              <a:spcAft>
                <a:spcPts val="0"/>
              </a:spcAft>
              <a:buNone/>
              <a:defRPr/>
            </a:pPr>
            <a:endParaRPr lang="en-GB" altLang="en-US" sz="2700" dirty="0" smtClean="0"/>
          </a:p>
          <a:p>
            <a:pPr marL="274320" indent="-274320" eaLnBrk="1" fontAlgn="auto" hangingPunct="1">
              <a:lnSpc>
                <a:spcPct val="90000"/>
              </a:lnSpc>
              <a:spcAft>
                <a:spcPts val="0"/>
              </a:spcAft>
              <a:defRPr/>
            </a:pPr>
            <a:r>
              <a:rPr lang="en-GB" altLang="en-US" sz="2700" dirty="0" smtClean="0"/>
              <a:t>Ask yourself how do I want to be in relation to those I am studying?</a:t>
            </a:r>
          </a:p>
          <a:p>
            <a:pPr marL="0" indent="0" eaLnBrk="1" fontAlgn="auto" hangingPunct="1">
              <a:lnSpc>
                <a:spcPct val="90000"/>
              </a:lnSpc>
              <a:spcAft>
                <a:spcPts val="0"/>
              </a:spcAft>
              <a:buNone/>
              <a:defRPr/>
            </a:pPr>
            <a:endParaRPr lang="en-GB" altLang="en-US" sz="2700" dirty="0" smtClean="0"/>
          </a:p>
          <a:p>
            <a:pPr marL="274320" indent="-274320" eaLnBrk="1" fontAlgn="auto" hangingPunct="1">
              <a:lnSpc>
                <a:spcPct val="90000"/>
              </a:lnSpc>
              <a:spcAft>
                <a:spcPts val="0"/>
              </a:spcAft>
              <a:defRPr/>
            </a:pPr>
            <a:r>
              <a:rPr lang="en-GB" altLang="en-US" sz="2700" dirty="0" smtClean="0"/>
              <a:t>Do I want to see them as objects or agents in the research process?</a:t>
            </a:r>
          </a:p>
          <a:p>
            <a:pPr marL="0" indent="0" eaLnBrk="1" fontAlgn="auto" hangingPunct="1">
              <a:lnSpc>
                <a:spcPct val="90000"/>
              </a:lnSpc>
              <a:spcAft>
                <a:spcPts val="0"/>
              </a:spcAft>
              <a:buNone/>
              <a:defRPr/>
            </a:pPr>
            <a:endParaRPr lang="en-GB" altLang="en-US" sz="2700" dirty="0" smtClean="0"/>
          </a:p>
          <a:p>
            <a:pPr marL="274320" indent="-274320" eaLnBrk="1" fontAlgn="auto" hangingPunct="1">
              <a:lnSpc>
                <a:spcPct val="90000"/>
              </a:lnSpc>
              <a:spcAft>
                <a:spcPts val="0"/>
              </a:spcAft>
              <a:defRPr/>
            </a:pPr>
            <a:r>
              <a:rPr lang="en-GB" altLang="en-US" sz="2700" dirty="0" smtClean="0"/>
              <a:t>In other words do I want to do research on people or in collaboration with people?</a:t>
            </a:r>
          </a:p>
        </p:txBody>
      </p:sp>
    </p:spTree>
    <p:extLst>
      <p:ext uri="{BB962C8B-B14F-4D97-AF65-F5344CB8AC3E}">
        <p14:creationId xmlns:p14="http://schemas.microsoft.com/office/powerpoint/2010/main" val="375906826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3" name="Content Placeholder 2"/>
          <p:cNvSpPr>
            <a:spLocks noGrp="1"/>
          </p:cNvSpPr>
          <p:nvPr>
            <p:ph idx="1"/>
          </p:nvPr>
        </p:nvSpPr>
        <p:spPr/>
        <p:txBody>
          <a:bodyPr/>
          <a:lstStyle/>
          <a:p>
            <a:r>
              <a:rPr lang="en-GB" dirty="0" smtClean="0"/>
              <a:t>Looking after yourself!</a:t>
            </a:r>
          </a:p>
          <a:p>
            <a:r>
              <a:rPr lang="en-GB" dirty="0" smtClean="0"/>
              <a:t>What could be the issues?</a:t>
            </a:r>
          </a:p>
          <a:p>
            <a:r>
              <a:rPr lang="en-GB" dirty="0" smtClean="0"/>
              <a:t>How could these be managed? </a:t>
            </a:r>
            <a:endParaRPr lang="en-GB" dirty="0"/>
          </a:p>
        </p:txBody>
      </p:sp>
    </p:spTree>
    <p:extLst>
      <p:ext uri="{BB962C8B-B14F-4D97-AF65-F5344CB8AC3E}">
        <p14:creationId xmlns:p14="http://schemas.microsoft.com/office/powerpoint/2010/main" val="419410872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Ethics at different Stages </a:t>
            </a:r>
            <a:endParaRPr lang="en-GB" b="1" dirty="0"/>
          </a:p>
        </p:txBody>
      </p:sp>
      <p:sp>
        <p:nvSpPr>
          <p:cNvPr id="3" name="Content Placeholder 2"/>
          <p:cNvSpPr>
            <a:spLocks noGrp="1"/>
          </p:cNvSpPr>
          <p:nvPr>
            <p:ph idx="1"/>
          </p:nvPr>
        </p:nvSpPr>
        <p:spPr/>
        <p:txBody>
          <a:bodyPr>
            <a:normAutofit fontScale="85000" lnSpcReduction="10000"/>
          </a:bodyPr>
          <a:lstStyle/>
          <a:p>
            <a:r>
              <a:rPr lang="en-GB" dirty="0" smtClean="0"/>
              <a:t>Discuss as a group  what ethical  issues you may need to consider throughout the research process:</a:t>
            </a:r>
          </a:p>
          <a:p>
            <a:pPr marL="1028700" lvl="1" indent="-571500">
              <a:buFont typeface="+mj-lt"/>
              <a:buAutoNum type="romanLcPeriod"/>
            </a:pPr>
            <a:r>
              <a:rPr lang="en-GB" dirty="0" smtClean="0"/>
              <a:t>Planning </a:t>
            </a:r>
            <a:endParaRPr lang="en-GB" dirty="0"/>
          </a:p>
          <a:p>
            <a:pPr marL="1028700" lvl="1" indent="-571500">
              <a:buFont typeface="+mj-lt"/>
              <a:buAutoNum type="romanLcPeriod"/>
            </a:pPr>
            <a:r>
              <a:rPr lang="en-GB" dirty="0" smtClean="0"/>
              <a:t>Project proposal</a:t>
            </a:r>
          </a:p>
          <a:p>
            <a:pPr marL="1028700" lvl="1" indent="-571500">
              <a:buFont typeface="+mj-lt"/>
              <a:buAutoNum type="romanLcPeriod"/>
            </a:pPr>
            <a:r>
              <a:rPr lang="en-GB" dirty="0" smtClean="0"/>
              <a:t>Reading </a:t>
            </a:r>
          </a:p>
          <a:p>
            <a:pPr marL="1028700" lvl="1" indent="-571500">
              <a:buFont typeface="+mj-lt"/>
              <a:buAutoNum type="romanLcPeriod"/>
            </a:pPr>
            <a:r>
              <a:rPr lang="en-GB" dirty="0" smtClean="0"/>
              <a:t>Collecting primary / empirical data</a:t>
            </a:r>
          </a:p>
          <a:p>
            <a:pPr marL="1028700" lvl="1" indent="-571500">
              <a:buFont typeface="+mj-lt"/>
              <a:buAutoNum type="romanLcPeriod"/>
            </a:pPr>
            <a:r>
              <a:rPr lang="en-GB" dirty="0" smtClean="0"/>
              <a:t>Data analysis </a:t>
            </a:r>
          </a:p>
          <a:p>
            <a:pPr marL="1028700" lvl="1" indent="-571500">
              <a:buFont typeface="+mj-lt"/>
              <a:buAutoNum type="romanLcPeriod"/>
            </a:pPr>
            <a:r>
              <a:rPr lang="en-GB" dirty="0" smtClean="0"/>
              <a:t>Writing </a:t>
            </a:r>
          </a:p>
          <a:p>
            <a:pPr marL="1028700" lvl="1" indent="-571500">
              <a:buFont typeface="+mj-lt"/>
              <a:buAutoNum type="romanLcPeriod"/>
            </a:pPr>
            <a:r>
              <a:rPr lang="en-GB" dirty="0" smtClean="0"/>
              <a:t>Reporting / Dissemination. </a:t>
            </a:r>
          </a:p>
        </p:txBody>
      </p:sp>
    </p:spTree>
    <p:extLst>
      <p:ext uri="{BB962C8B-B14F-4D97-AF65-F5344CB8AC3E}">
        <p14:creationId xmlns:p14="http://schemas.microsoft.com/office/powerpoint/2010/main" val="188667516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Key Issue</a:t>
            </a:r>
            <a:endParaRPr lang="en-GB" dirty="0">
              <a:solidFill>
                <a:schemeClr val="accent1"/>
              </a:solidFill>
            </a:endParaRPr>
          </a:p>
        </p:txBody>
      </p:sp>
      <p:sp>
        <p:nvSpPr>
          <p:cNvPr id="4" name="Content Placeholder 15"/>
          <p:cNvSpPr>
            <a:spLocks noGrp="1"/>
          </p:cNvSpPr>
          <p:nvPr>
            <p:ph idx="1"/>
          </p:nvPr>
        </p:nvSpPr>
        <p:spPr/>
        <p:txBody>
          <a:bodyPr>
            <a:normAutofit/>
          </a:bodyPr>
          <a:lstStyle/>
          <a:p>
            <a:pPr eaLnBrk="1" hangingPunct="1">
              <a:buClr>
                <a:schemeClr val="bg2"/>
              </a:buClr>
              <a:buSzPct val="70000"/>
              <a:buFont typeface="Wingdings" pitchFamily="2" charset="2"/>
              <a:buChar char="l"/>
            </a:pPr>
            <a:r>
              <a:rPr lang="en-GB" altLang="en-US" sz="2400" dirty="0" smtClean="0"/>
              <a:t>Research ethics are an integral part of any research project:</a:t>
            </a:r>
          </a:p>
          <a:p>
            <a:pPr lvl="1" eaLnBrk="1" hangingPunct="1">
              <a:buClr>
                <a:schemeClr val="accent1"/>
              </a:buClr>
              <a:buSzPct val="150000"/>
              <a:buFontTx/>
              <a:buChar char="•"/>
            </a:pPr>
            <a:r>
              <a:rPr lang="en-GB" altLang="en-US" sz="2400" dirty="0" smtClean="0"/>
              <a:t>You will  have to be able to argue that you have taken reasonable, best possible measures to conform to high standards of research ethics, as well as explored the ethical dilemmas experienced: </a:t>
            </a:r>
          </a:p>
          <a:p>
            <a:pPr lvl="2">
              <a:buClr>
                <a:schemeClr val="accent1"/>
              </a:buClr>
              <a:buSzPct val="150000"/>
              <a:buFontTx/>
              <a:buChar char="•"/>
            </a:pPr>
            <a:r>
              <a:rPr lang="en-GB" altLang="en-US" sz="2000" dirty="0" smtClean="0"/>
              <a:t>This will need to be evident in your research ethics approval forms (University, Workplace)</a:t>
            </a:r>
          </a:p>
          <a:p>
            <a:pPr lvl="2">
              <a:buClr>
                <a:schemeClr val="accent1"/>
              </a:buClr>
              <a:buSzPct val="150000"/>
              <a:buFontTx/>
              <a:buChar char="•"/>
            </a:pPr>
            <a:r>
              <a:rPr lang="en-GB" altLang="en-US" sz="2000" dirty="0" smtClean="0"/>
              <a:t>And also when writing up your thesis.</a:t>
            </a:r>
          </a:p>
        </p:txBody>
      </p:sp>
    </p:spTree>
    <p:extLst>
      <p:ext uri="{BB962C8B-B14F-4D97-AF65-F5344CB8AC3E}">
        <p14:creationId xmlns:p14="http://schemas.microsoft.com/office/powerpoint/2010/main" val="20258209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Reflection on Aims of Session: </a:t>
            </a:r>
            <a:endParaRPr lang="en-GB" dirty="0">
              <a:solidFill>
                <a:schemeClr val="accent1"/>
              </a:solidFill>
            </a:endParaRPr>
          </a:p>
        </p:txBody>
      </p:sp>
      <p:sp>
        <p:nvSpPr>
          <p:cNvPr id="3" name="Content Placeholder 2"/>
          <p:cNvSpPr>
            <a:spLocks noGrp="1"/>
          </p:cNvSpPr>
          <p:nvPr>
            <p:ph idx="1"/>
          </p:nvPr>
        </p:nvSpPr>
        <p:spPr/>
        <p:txBody>
          <a:bodyPr/>
          <a:lstStyle/>
          <a:p>
            <a:r>
              <a:rPr lang="en-GB" dirty="0" smtClean="0"/>
              <a:t>Take some time to reflect:</a:t>
            </a:r>
          </a:p>
          <a:p>
            <a:endParaRPr lang="en-GB" dirty="0"/>
          </a:p>
          <a:p>
            <a:pPr lvl="1"/>
            <a:r>
              <a:rPr lang="en-GB" dirty="0" smtClean="0"/>
              <a:t>What are the range of issues to consider when carrying work-based research ?</a:t>
            </a:r>
          </a:p>
          <a:p>
            <a:pPr lvl="1"/>
            <a:endParaRPr lang="en-GB" dirty="0" smtClean="0"/>
          </a:p>
          <a:p>
            <a:pPr lvl="1"/>
            <a:r>
              <a:rPr lang="en-GB" dirty="0" smtClean="0"/>
              <a:t>What are the requirements of  you as a student researcher? </a:t>
            </a:r>
          </a:p>
        </p:txBody>
      </p:sp>
    </p:spTree>
    <p:extLst>
      <p:ext uri="{BB962C8B-B14F-4D97-AF65-F5344CB8AC3E}">
        <p14:creationId xmlns:p14="http://schemas.microsoft.com/office/powerpoint/2010/main" val="338167109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a:bodyPr>
          <a:lstStyle/>
          <a:p>
            <a:pPr marL="274320" indent="-274320">
              <a:lnSpc>
                <a:spcPct val="80000"/>
              </a:lnSpc>
              <a:defRPr/>
            </a:pPr>
            <a:r>
              <a:rPr lang="en-GB" altLang="en-US" sz="1900" dirty="0"/>
              <a:t>BERA, (2011</a:t>
            </a:r>
            <a:r>
              <a:rPr lang="en-GB" altLang="en-US" sz="1900" dirty="0" smtClean="0"/>
              <a:t>). </a:t>
            </a:r>
            <a:r>
              <a:rPr lang="en-GB" altLang="en-US" sz="1900" i="1" dirty="0"/>
              <a:t>British Educational Research Association Ethical Guidelines </a:t>
            </a:r>
            <a:r>
              <a:rPr lang="en-GB" altLang="en-US" sz="1900" dirty="0"/>
              <a:t>(online) Available from </a:t>
            </a:r>
            <a:r>
              <a:rPr lang="en-GB" altLang="en-US" sz="1900" dirty="0">
                <a:hlinkClick r:id="rId2"/>
              </a:rPr>
              <a:t>www.bera.ac.uk/guidelines.htm</a:t>
            </a:r>
            <a:r>
              <a:rPr lang="en-GB" altLang="en-US" sz="1900" dirty="0"/>
              <a:t>. (accessed October 2011</a:t>
            </a:r>
            <a:r>
              <a:rPr lang="en-GB" altLang="en-US" sz="1900" dirty="0" smtClean="0"/>
              <a:t>)</a:t>
            </a:r>
          </a:p>
          <a:p>
            <a:pPr marL="274320" indent="-274320">
              <a:lnSpc>
                <a:spcPct val="80000"/>
              </a:lnSpc>
              <a:defRPr/>
            </a:pPr>
            <a:r>
              <a:rPr lang="en-GB" altLang="en-US" sz="1900" dirty="0" smtClean="0"/>
              <a:t>HSMO </a:t>
            </a:r>
            <a:r>
              <a:rPr lang="en-GB" altLang="en-US" sz="1900" dirty="0"/>
              <a:t>Data Protection Act 1998 Chapter 29. </a:t>
            </a:r>
            <a:r>
              <a:rPr lang="en-GB" altLang="en-US" sz="1900" dirty="0">
                <a:hlinkClick r:id="rId3"/>
              </a:rPr>
              <a:t>http://www.hmso.gov.uk/acts/acts 1998/19980029.htm</a:t>
            </a:r>
            <a:endParaRPr lang="en-GB" altLang="en-US" sz="1900" dirty="0"/>
          </a:p>
          <a:p>
            <a:pPr marL="274320" indent="-274320">
              <a:lnSpc>
                <a:spcPct val="80000"/>
              </a:lnSpc>
              <a:defRPr/>
            </a:pPr>
            <a:r>
              <a:rPr lang="en-GB" altLang="en-US" sz="1900" dirty="0" smtClean="0"/>
              <a:t>Institute of Applied Social Research (2009)</a:t>
            </a:r>
            <a:r>
              <a:rPr lang="en-GB" altLang="en-US" sz="1900" i="1" dirty="0" smtClean="0"/>
              <a:t> Insider Research in the Context of Ethical Approval. University of </a:t>
            </a:r>
            <a:r>
              <a:rPr lang="en-GB" altLang="en-US" sz="1900" i="1" dirty="0" err="1" smtClean="0"/>
              <a:t>Bedforshire</a:t>
            </a:r>
            <a:r>
              <a:rPr lang="en-GB" altLang="en-US" sz="1900" i="1" dirty="0" smtClean="0"/>
              <a:t>. </a:t>
            </a:r>
            <a:r>
              <a:rPr lang="en-GB" altLang="en-US" sz="1900" i="1" dirty="0" err="1" smtClean="0"/>
              <a:t>Avialable</a:t>
            </a:r>
            <a:r>
              <a:rPr lang="en-GB" altLang="en-US" sz="1900" i="1" dirty="0" smtClean="0"/>
              <a:t> </a:t>
            </a:r>
            <a:r>
              <a:rPr lang="en-GB" altLang="en-US" sz="1900" i="1" dirty="0" err="1" smtClean="0"/>
              <a:t>from:</a:t>
            </a:r>
            <a:r>
              <a:rPr lang="en-GB" sz="2000" i="1" dirty="0" err="1"/>
              <a:t>https</a:t>
            </a:r>
            <a:r>
              <a:rPr lang="en-GB" sz="2000" i="1" dirty="0"/>
              <a:t>://www.beds.ac.uk/__.../</a:t>
            </a:r>
            <a:r>
              <a:rPr lang="en-GB" sz="2000" i="1" dirty="0" err="1"/>
              <a:t>Insider_Research_Guidance_</a:t>
            </a:r>
            <a:r>
              <a:rPr lang="en-GB" sz="2000" b="1" i="1" dirty="0" err="1"/>
              <a:t>IASREC</a:t>
            </a:r>
            <a:r>
              <a:rPr lang="en-GB" sz="2000" i="1" dirty="0" err="1"/>
              <a:t>_</a:t>
            </a:r>
            <a:r>
              <a:rPr lang="en-GB" sz="2000" b="1" i="1" dirty="0" err="1"/>
              <a:t>Oct</a:t>
            </a:r>
            <a:r>
              <a:rPr lang="en-GB" sz="2000" i="1" dirty="0" smtClean="0"/>
              <a:t>_ Accessed  January 2015</a:t>
            </a:r>
            <a:endParaRPr lang="en-GB" altLang="en-US" sz="1900" i="1" dirty="0" smtClean="0"/>
          </a:p>
          <a:p>
            <a:pPr marL="274320" indent="-274320">
              <a:lnSpc>
                <a:spcPct val="80000"/>
              </a:lnSpc>
              <a:defRPr/>
            </a:pPr>
            <a:r>
              <a:rPr lang="en-GB" altLang="en-US" sz="1900" dirty="0" smtClean="0"/>
              <a:t>Kara, H. (2012) Research and Evaluation for Busy Practitioners. Bristol: Policy Press</a:t>
            </a:r>
          </a:p>
          <a:p>
            <a:pPr marL="274320" indent="-274320">
              <a:lnSpc>
                <a:spcPct val="80000"/>
              </a:lnSpc>
              <a:defRPr/>
            </a:pPr>
            <a:r>
              <a:rPr lang="en-GB" altLang="en-US" sz="1900" dirty="0" smtClean="0"/>
              <a:t>Punch, M. (2005). </a:t>
            </a:r>
            <a:r>
              <a:rPr lang="en-GB" altLang="en-US" sz="1900" dirty="0"/>
              <a:t>Politics and Ethics in Qualitative Research and in </a:t>
            </a:r>
            <a:r>
              <a:rPr lang="en-GB" altLang="en-US" sz="1900" dirty="0" err="1" smtClean="0"/>
              <a:t>Denzin</a:t>
            </a:r>
            <a:r>
              <a:rPr lang="en-GB" altLang="en-US" sz="1900" dirty="0" smtClean="0"/>
              <a:t>, NK </a:t>
            </a:r>
            <a:r>
              <a:rPr lang="en-GB" altLang="en-US" sz="1900" dirty="0"/>
              <a:t>&amp; </a:t>
            </a:r>
            <a:r>
              <a:rPr lang="en-GB" altLang="en-US" sz="1900" dirty="0" smtClean="0"/>
              <a:t>Lincoln, YS. </a:t>
            </a:r>
            <a:r>
              <a:rPr lang="en-GB" altLang="en-US" sz="1900" dirty="0"/>
              <a:t>(</a:t>
            </a:r>
            <a:r>
              <a:rPr lang="en-GB" altLang="en-US" sz="1900" dirty="0" err="1"/>
              <a:t>eds</a:t>
            </a:r>
            <a:r>
              <a:rPr lang="en-GB" altLang="en-US" sz="1900" dirty="0"/>
              <a:t>) </a:t>
            </a:r>
            <a:r>
              <a:rPr lang="en-GB" altLang="en-US" sz="1900" i="1" dirty="0"/>
              <a:t>Handbook of Qualitative Research </a:t>
            </a:r>
            <a:r>
              <a:rPr lang="en-GB" altLang="en-US" sz="1900" dirty="0"/>
              <a:t>Thousands Oaks: Sage </a:t>
            </a:r>
            <a:r>
              <a:rPr lang="en-GB" altLang="en-US" sz="1900" dirty="0" smtClean="0"/>
              <a:t>88-97</a:t>
            </a:r>
            <a:endParaRPr lang="en-GB" altLang="en-US" sz="1900" dirty="0"/>
          </a:p>
          <a:p>
            <a:pPr marL="274320" indent="-274320">
              <a:lnSpc>
                <a:spcPct val="80000"/>
              </a:lnSpc>
              <a:defRPr/>
            </a:pPr>
            <a:r>
              <a:rPr lang="en-GB" altLang="en-US" sz="1900" dirty="0" smtClean="0"/>
              <a:t>Sercombe, H. </a:t>
            </a:r>
            <a:r>
              <a:rPr lang="en-GB" altLang="en-US" sz="1900" dirty="0"/>
              <a:t>(</a:t>
            </a:r>
            <a:r>
              <a:rPr lang="en-GB" altLang="en-US" sz="1900" dirty="0" smtClean="0"/>
              <a:t>2010.) </a:t>
            </a:r>
            <a:r>
              <a:rPr lang="en-GB" altLang="en-US" sz="1900" i="1" dirty="0"/>
              <a:t>Youth Work Ethics</a:t>
            </a:r>
            <a:r>
              <a:rPr lang="en-GB" altLang="en-US" sz="1900" dirty="0"/>
              <a:t>. London : Sage </a:t>
            </a:r>
          </a:p>
          <a:p>
            <a:endParaRPr lang="en-GB" dirty="0"/>
          </a:p>
        </p:txBody>
      </p:sp>
    </p:spTree>
    <p:extLst>
      <p:ext uri="{BB962C8B-B14F-4D97-AF65-F5344CB8AC3E}">
        <p14:creationId xmlns:p14="http://schemas.microsoft.com/office/powerpoint/2010/main" val="80565433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1295</TotalTime>
  <Words>1580</Words>
  <Application>Microsoft Office PowerPoint</Application>
  <PresentationFormat>On-screen Show (4:3)</PresentationFormat>
  <Paragraphs>199</Paragraphs>
  <Slides>32</Slides>
  <Notes>24</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20140311PresentationUWTSDTemplate</vt:lpstr>
      <vt:lpstr>Research Ethics</vt:lpstr>
      <vt:lpstr> Aims of Session</vt:lpstr>
      <vt:lpstr>Critical Reflection</vt:lpstr>
      <vt:lpstr>Critical Reflection </vt:lpstr>
      <vt:lpstr>PowerPoint Presentation</vt:lpstr>
      <vt:lpstr>Research Ethics </vt:lpstr>
      <vt:lpstr>Research Ethics: Work-based Research / Higher Education Study </vt:lpstr>
      <vt:lpstr>Research Ethics</vt:lpstr>
      <vt:lpstr>Research Guidelines </vt:lpstr>
      <vt:lpstr>PowerPoint Presentation</vt:lpstr>
      <vt:lpstr>PowerPoint Presentation</vt:lpstr>
      <vt:lpstr>Insider / Participatory  Research </vt:lpstr>
      <vt:lpstr>Research Guidelines</vt:lpstr>
      <vt:lpstr>Issues to consider from an Insider Researcher Perspective </vt:lpstr>
      <vt:lpstr>PowerPoint Presentation</vt:lpstr>
      <vt:lpstr>Organisational Protocols </vt:lpstr>
      <vt:lpstr>PowerPoint Presentation</vt:lpstr>
      <vt:lpstr>Statutory Considerations? </vt:lpstr>
      <vt:lpstr>Statutory Considerations: Data Protection  </vt:lpstr>
      <vt:lpstr>Statutory Considerations: Data Protection </vt:lpstr>
      <vt:lpstr>Statutory Considerations: Safeguarding </vt:lpstr>
      <vt:lpstr>Professional Codes of Ethics</vt:lpstr>
      <vt:lpstr>Ethics:  Personal?  </vt:lpstr>
      <vt:lpstr>Ethics: Personal</vt:lpstr>
      <vt:lpstr>Ethics :Personal</vt:lpstr>
      <vt:lpstr>Ethics: Personal</vt:lpstr>
      <vt:lpstr>Ethics: Personal</vt:lpstr>
      <vt:lpstr>Ethics: Personal</vt:lpstr>
      <vt:lpstr>Ethics at different Stages </vt:lpstr>
      <vt:lpstr>Ethics: Key Issue</vt:lpstr>
      <vt:lpstr>Reflection on Aims of Session: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DSAW 7003 Research Methods for Work-Based Learning</dc:title>
  <dc:creator>ucs</dc:creator>
  <cp:lastModifiedBy>Administrator</cp:lastModifiedBy>
  <cp:revision>126</cp:revision>
  <cp:lastPrinted>2014-10-02T07:30:48Z</cp:lastPrinted>
  <dcterms:created xsi:type="dcterms:W3CDTF">2014-09-09T20:19:59Z</dcterms:created>
  <dcterms:modified xsi:type="dcterms:W3CDTF">2015-02-24T11:46:16Z</dcterms:modified>
</cp:coreProperties>
</file>