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48"/>
  </p:notesMasterIdLst>
  <p:sldIdLst>
    <p:sldId id="349" r:id="rId8"/>
    <p:sldId id="455" r:id="rId9"/>
    <p:sldId id="473" r:id="rId10"/>
    <p:sldId id="472" r:id="rId11"/>
    <p:sldId id="482" r:id="rId12"/>
    <p:sldId id="554" r:id="rId13"/>
    <p:sldId id="555" r:id="rId14"/>
    <p:sldId id="548" r:id="rId15"/>
    <p:sldId id="260" r:id="rId16"/>
    <p:sldId id="561" r:id="rId17"/>
    <p:sldId id="570" r:id="rId18"/>
    <p:sldId id="562" r:id="rId19"/>
    <p:sldId id="340" r:id="rId20"/>
    <p:sldId id="512" r:id="rId21"/>
    <p:sldId id="258" r:id="rId22"/>
    <p:sldId id="498" r:id="rId23"/>
    <p:sldId id="517" r:id="rId24"/>
    <p:sldId id="513" r:id="rId25"/>
    <p:sldId id="571" r:id="rId26"/>
    <p:sldId id="499" r:id="rId27"/>
    <p:sldId id="568" r:id="rId28"/>
    <p:sldId id="501" r:id="rId29"/>
    <p:sldId id="518" r:id="rId30"/>
    <p:sldId id="520" r:id="rId31"/>
    <p:sldId id="521" r:id="rId32"/>
    <p:sldId id="522" r:id="rId33"/>
    <p:sldId id="519" r:id="rId34"/>
    <p:sldId id="523" r:id="rId35"/>
    <p:sldId id="525" r:id="rId36"/>
    <p:sldId id="526" r:id="rId37"/>
    <p:sldId id="529" r:id="rId38"/>
    <p:sldId id="531" r:id="rId39"/>
    <p:sldId id="530" r:id="rId40"/>
    <p:sldId id="510" r:id="rId41"/>
    <p:sldId id="480" r:id="rId42"/>
    <p:sldId id="515" r:id="rId43"/>
    <p:sldId id="481" r:id="rId44"/>
    <p:sldId id="475" r:id="rId45"/>
    <p:sldId id="469" r:id="rId46"/>
    <p:sldId id="32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B69FAB-4AE9-4518-82A8-C85C5032482A}" v="41" dt="2023-10-01T08:42:10.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546" autoAdjust="0"/>
  </p:normalViewPr>
  <p:slideViewPr>
    <p:cSldViewPr snapToGrid="0">
      <p:cViewPr varScale="1">
        <p:scale>
          <a:sx n="84" d="100"/>
          <a:sy n="84" d="100"/>
        </p:scale>
        <p:origin x="16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5/10/relationships/revisionInfo" Target="revisionInfo.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03D48C-43BD-AF43-B245-8A85E563951C}" type="doc">
      <dgm:prSet loTypeId="urn:microsoft.com/office/officeart/2005/8/layout/hProcess11" loCatId="" qsTypeId="urn:microsoft.com/office/officeart/2005/8/quickstyle/simple4" qsCatId="simple" csTypeId="urn:microsoft.com/office/officeart/2005/8/colors/colorful4" csCatId="colorful" phldr="1"/>
      <dgm:spPr/>
    </dgm:pt>
    <dgm:pt modelId="{2B586811-954E-984B-8944-68FE1C004256}">
      <dgm:prSet phldrT="[Text]"/>
      <dgm:spPr/>
      <dgm:t>
        <a:bodyPr/>
        <a:lstStyle/>
        <a:p>
          <a:r>
            <a:rPr lang="en-US" dirty="0"/>
            <a:t>1987 </a:t>
          </a:r>
          <a:r>
            <a:rPr lang="en-US" dirty="0" err="1"/>
            <a:t>Brundtland</a:t>
          </a:r>
          <a:r>
            <a:rPr lang="en-US" dirty="0"/>
            <a:t> Commission</a:t>
          </a:r>
        </a:p>
      </dgm:t>
    </dgm:pt>
    <dgm:pt modelId="{0E749545-42C9-9D42-9596-BB2E39763B60}" type="parTrans" cxnId="{5BDFBB66-3444-064F-9828-54F4746DDB64}">
      <dgm:prSet/>
      <dgm:spPr/>
      <dgm:t>
        <a:bodyPr/>
        <a:lstStyle/>
        <a:p>
          <a:endParaRPr lang="en-US"/>
        </a:p>
      </dgm:t>
    </dgm:pt>
    <dgm:pt modelId="{31AB6918-A93D-5C47-A0BE-FA47DA6AC8C7}" type="sibTrans" cxnId="{5BDFBB66-3444-064F-9828-54F4746DDB64}">
      <dgm:prSet/>
      <dgm:spPr/>
      <dgm:t>
        <a:bodyPr/>
        <a:lstStyle/>
        <a:p>
          <a:endParaRPr lang="en-US"/>
        </a:p>
      </dgm:t>
    </dgm:pt>
    <dgm:pt modelId="{72FC97F7-E548-E94C-8641-0C2144FFCA40}">
      <dgm:prSet phldrT="[Text]"/>
      <dgm:spPr/>
      <dgm:t>
        <a:bodyPr/>
        <a:lstStyle/>
        <a:p>
          <a:r>
            <a:rPr lang="en-US" dirty="0"/>
            <a:t>1992 Earth Summit</a:t>
          </a:r>
        </a:p>
      </dgm:t>
    </dgm:pt>
    <dgm:pt modelId="{33CA1E12-FA57-D242-8CDA-C71DCF0505D9}" type="parTrans" cxnId="{E14DDFDA-A534-944E-B5CC-B3CA761EA50F}">
      <dgm:prSet/>
      <dgm:spPr/>
      <dgm:t>
        <a:bodyPr/>
        <a:lstStyle/>
        <a:p>
          <a:endParaRPr lang="en-US"/>
        </a:p>
      </dgm:t>
    </dgm:pt>
    <dgm:pt modelId="{1C1A7574-C264-454C-996D-D9763D6D3ABD}" type="sibTrans" cxnId="{E14DDFDA-A534-944E-B5CC-B3CA761EA50F}">
      <dgm:prSet/>
      <dgm:spPr/>
      <dgm:t>
        <a:bodyPr/>
        <a:lstStyle/>
        <a:p>
          <a:endParaRPr lang="en-US"/>
        </a:p>
      </dgm:t>
    </dgm:pt>
    <dgm:pt modelId="{45A456DE-4FEE-DE47-A4C4-B67786548BB4}">
      <dgm:prSet phldrT="[Text]"/>
      <dgm:spPr/>
      <dgm:t>
        <a:bodyPr/>
        <a:lstStyle/>
        <a:p>
          <a:r>
            <a:rPr lang="en-US" dirty="0"/>
            <a:t>1995 Kyoto Protocol </a:t>
          </a:r>
        </a:p>
      </dgm:t>
    </dgm:pt>
    <dgm:pt modelId="{A99EABE3-885D-1D4A-8A58-030BD68EE958}" type="parTrans" cxnId="{E844E9BF-6096-5747-BC66-D226D10A0D21}">
      <dgm:prSet/>
      <dgm:spPr/>
      <dgm:t>
        <a:bodyPr/>
        <a:lstStyle/>
        <a:p>
          <a:endParaRPr lang="en-US"/>
        </a:p>
      </dgm:t>
    </dgm:pt>
    <dgm:pt modelId="{A0DD4E73-9A34-4347-9DDD-6724FD267E88}" type="sibTrans" cxnId="{E844E9BF-6096-5747-BC66-D226D10A0D21}">
      <dgm:prSet/>
      <dgm:spPr/>
      <dgm:t>
        <a:bodyPr/>
        <a:lstStyle/>
        <a:p>
          <a:pPr rtl="0"/>
          <a:endParaRPr lang="en-US"/>
        </a:p>
      </dgm:t>
    </dgm:pt>
    <dgm:pt modelId="{873D17EB-F537-4D4E-A419-2BB62D5252B0}">
      <dgm:prSet phldrT="[Text]"/>
      <dgm:spPr/>
      <dgm:t>
        <a:bodyPr/>
        <a:lstStyle/>
        <a:p>
          <a:r>
            <a:rPr lang="en-US" dirty="0"/>
            <a:t>2012 Rio+20</a:t>
          </a:r>
        </a:p>
      </dgm:t>
    </dgm:pt>
    <dgm:pt modelId="{AF97E489-3E60-714C-AA03-1CE4F34E349A}" type="parTrans" cxnId="{045AB19F-172D-1748-8164-539CBEC8B83D}">
      <dgm:prSet/>
      <dgm:spPr/>
      <dgm:t>
        <a:bodyPr/>
        <a:lstStyle/>
        <a:p>
          <a:endParaRPr lang="en-US"/>
        </a:p>
      </dgm:t>
    </dgm:pt>
    <dgm:pt modelId="{202ED499-89D6-8B46-BB27-DAA19EE157A2}" type="sibTrans" cxnId="{045AB19F-172D-1748-8164-539CBEC8B83D}">
      <dgm:prSet/>
      <dgm:spPr/>
      <dgm:t>
        <a:bodyPr/>
        <a:lstStyle/>
        <a:p>
          <a:endParaRPr lang="en-US"/>
        </a:p>
      </dgm:t>
    </dgm:pt>
    <dgm:pt modelId="{E49C31E3-CE5C-5E4A-A8CF-7FE4C3C72E26}">
      <dgm:prSet phldrT="[Text]"/>
      <dgm:spPr/>
      <dgm:t>
        <a:bodyPr/>
        <a:lstStyle/>
        <a:p>
          <a:r>
            <a:rPr lang="en-US" dirty="0"/>
            <a:t>2015 Sustainable Development Goals</a:t>
          </a:r>
        </a:p>
      </dgm:t>
    </dgm:pt>
    <dgm:pt modelId="{738506DB-0F9A-5044-AD22-D554ED2195C5}" type="parTrans" cxnId="{90647FC9-C782-E341-890F-3D936A458EA1}">
      <dgm:prSet/>
      <dgm:spPr/>
      <dgm:t>
        <a:bodyPr/>
        <a:lstStyle/>
        <a:p>
          <a:endParaRPr lang="en-US"/>
        </a:p>
      </dgm:t>
    </dgm:pt>
    <dgm:pt modelId="{6ADD89A6-7421-954F-B9A1-7E108DAC7820}" type="sibTrans" cxnId="{90647FC9-C782-E341-890F-3D936A458EA1}">
      <dgm:prSet/>
      <dgm:spPr/>
      <dgm:t>
        <a:bodyPr/>
        <a:lstStyle/>
        <a:p>
          <a:endParaRPr lang="en-US"/>
        </a:p>
      </dgm:t>
    </dgm:pt>
    <dgm:pt modelId="{E5B32988-9EB3-AB43-AC8B-4AEF661CF553}">
      <dgm:prSet phldrT="[Text]"/>
      <dgm:spPr/>
      <dgm:t>
        <a:bodyPr/>
        <a:lstStyle/>
        <a:p>
          <a:r>
            <a:rPr lang="en-US" dirty="0"/>
            <a:t>2015 Paris agreement </a:t>
          </a:r>
        </a:p>
      </dgm:t>
    </dgm:pt>
    <dgm:pt modelId="{263163D0-FE6C-A64F-8910-6BCBF3CFAB01}" type="parTrans" cxnId="{AB155E46-20DB-D740-A5C0-06B0B1E4C355}">
      <dgm:prSet/>
      <dgm:spPr/>
      <dgm:t>
        <a:bodyPr/>
        <a:lstStyle/>
        <a:p>
          <a:endParaRPr lang="en-US"/>
        </a:p>
      </dgm:t>
    </dgm:pt>
    <dgm:pt modelId="{F5362146-0A24-2241-94D9-EFD4153F3CD8}" type="sibTrans" cxnId="{AB155E46-20DB-D740-A5C0-06B0B1E4C355}">
      <dgm:prSet/>
      <dgm:spPr/>
      <dgm:t>
        <a:bodyPr/>
        <a:lstStyle/>
        <a:p>
          <a:endParaRPr lang="en-US"/>
        </a:p>
      </dgm:t>
    </dgm:pt>
    <dgm:pt modelId="{1433F75B-83DD-5D49-8127-2AB11127AAD3}">
      <dgm:prSet phldrT="[Text]"/>
      <dgm:spPr/>
      <dgm:t>
        <a:bodyPr/>
        <a:lstStyle/>
        <a:p>
          <a:r>
            <a:rPr lang="en-US" dirty="0"/>
            <a:t>2000 Millennium Development Goals</a:t>
          </a:r>
        </a:p>
      </dgm:t>
    </dgm:pt>
    <dgm:pt modelId="{08508A46-4E36-3349-9B3F-495FF50948D9}" type="parTrans" cxnId="{E6174829-12BA-FA48-BBFE-5B4555316C6F}">
      <dgm:prSet/>
      <dgm:spPr/>
      <dgm:t>
        <a:bodyPr/>
        <a:lstStyle/>
        <a:p>
          <a:endParaRPr lang="en-US"/>
        </a:p>
      </dgm:t>
    </dgm:pt>
    <dgm:pt modelId="{7288371C-9715-E24F-BB09-1DBF34F71E61}" type="sibTrans" cxnId="{E6174829-12BA-FA48-BBFE-5B4555316C6F}">
      <dgm:prSet/>
      <dgm:spPr/>
      <dgm:t>
        <a:bodyPr/>
        <a:lstStyle/>
        <a:p>
          <a:endParaRPr lang="en-US"/>
        </a:p>
      </dgm:t>
    </dgm:pt>
    <dgm:pt modelId="{FA3233BA-3851-8842-8EBA-70A9F8A59EE6}" type="pres">
      <dgm:prSet presAssocID="{7103D48C-43BD-AF43-B245-8A85E563951C}" presName="Name0" presStyleCnt="0">
        <dgm:presLayoutVars>
          <dgm:dir/>
          <dgm:resizeHandles val="exact"/>
        </dgm:presLayoutVars>
      </dgm:prSet>
      <dgm:spPr/>
    </dgm:pt>
    <dgm:pt modelId="{6A88D0BC-D53C-D74B-A5B7-B68EBA374908}" type="pres">
      <dgm:prSet presAssocID="{7103D48C-43BD-AF43-B245-8A85E563951C}" presName="arrow" presStyleLbl="bgShp" presStyleIdx="0" presStyleCnt="1"/>
      <dgm:spPr/>
    </dgm:pt>
    <dgm:pt modelId="{F485BA27-A035-6647-B6A8-554518E9567D}" type="pres">
      <dgm:prSet presAssocID="{7103D48C-43BD-AF43-B245-8A85E563951C}" presName="points" presStyleCnt="0"/>
      <dgm:spPr/>
    </dgm:pt>
    <dgm:pt modelId="{B728BA1E-8A4A-8940-ADD4-877D8E40C6BE}" type="pres">
      <dgm:prSet presAssocID="{2B586811-954E-984B-8944-68FE1C004256}" presName="compositeA" presStyleCnt="0"/>
      <dgm:spPr/>
    </dgm:pt>
    <dgm:pt modelId="{B8FF1391-D17F-1648-B58F-B5EC7840CB7A}" type="pres">
      <dgm:prSet presAssocID="{2B586811-954E-984B-8944-68FE1C004256}" presName="textA" presStyleLbl="revTx" presStyleIdx="0" presStyleCnt="7">
        <dgm:presLayoutVars>
          <dgm:bulletEnabled val="1"/>
        </dgm:presLayoutVars>
      </dgm:prSet>
      <dgm:spPr/>
    </dgm:pt>
    <dgm:pt modelId="{F20095E8-474E-AD44-8FCF-A0D460FF432F}" type="pres">
      <dgm:prSet presAssocID="{2B586811-954E-984B-8944-68FE1C004256}" presName="circleA" presStyleLbl="node1" presStyleIdx="0" presStyleCnt="7"/>
      <dgm:spPr/>
    </dgm:pt>
    <dgm:pt modelId="{DA640A17-1E45-4F48-94D1-3D45BDECE274}" type="pres">
      <dgm:prSet presAssocID="{2B586811-954E-984B-8944-68FE1C004256}" presName="spaceA" presStyleCnt="0"/>
      <dgm:spPr/>
    </dgm:pt>
    <dgm:pt modelId="{E17BC49B-0D23-004A-8D00-6260A40EF753}" type="pres">
      <dgm:prSet presAssocID="{31AB6918-A93D-5C47-A0BE-FA47DA6AC8C7}" presName="space" presStyleCnt="0"/>
      <dgm:spPr/>
    </dgm:pt>
    <dgm:pt modelId="{0E981BEC-0BB1-8848-8E89-8DFD6178A7B8}" type="pres">
      <dgm:prSet presAssocID="{72FC97F7-E548-E94C-8641-0C2144FFCA40}" presName="compositeB" presStyleCnt="0"/>
      <dgm:spPr/>
    </dgm:pt>
    <dgm:pt modelId="{D6D6F991-13D2-4442-B318-7F5980ED0866}" type="pres">
      <dgm:prSet presAssocID="{72FC97F7-E548-E94C-8641-0C2144FFCA40}" presName="textB" presStyleLbl="revTx" presStyleIdx="1" presStyleCnt="7">
        <dgm:presLayoutVars>
          <dgm:bulletEnabled val="1"/>
        </dgm:presLayoutVars>
      </dgm:prSet>
      <dgm:spPr/>
    </dgm:pt>
    <dgm:pt modelId="{1A674E85-D8AC-054A-AF35-B6DE892A6EE0}" type="pres">
      <dgm:prSet presAssocID="{72FC97F7-E548-E94C-8641-0C2144FFCA40}" presName="circleB" presStyleLbl="node1" presStyleIdx="1" presStyleCnt="7"/>
      <dgm:spPr/>
    </dgm:pt>
    <dgm:pt modelId="{874C9F70-817D-744A-8C7E-58C4D691919B}" type="pres">
      <dgm:prSet presAssocID="{72FC97F7-E548-E94C-8641-0C2144FFCA40}" presName="spaceB" presStyleCnt="0"/>
      <dgm:spPr/>
    </dgm:pt>
    <dgm:pt modelId="{CC4161DA-20DE-AD48-8C5F-862B29203C4D}" type="pres">
      <dgm:prSet presAssocID="{1C1A7574-C264-454C-996D-D9763D6D3ABD}" presName="space" presStyleCnt="0"/>
      <dgm:spPr/>
    </dgm:pt>
    <dgm:pt modelId="{54B072E9-9F84-CA44-AECC-69408FD1A069}" type="pres">
      <dgm:prSet presAssocID="{45A456DE-4FEE-DE47-A4C4-B67786548BB4}" presName="compositeA" presStyleCnt="0"/>
      <dgm:spPr/>
    </dgm:pt>
    <dgm:pt modelId="{86BD0ABC-B28F-2E48-9710-414FD686D1D2}" type="pres">
      <dgm:prSet presAssocID="{45A456DE-4FEE-DE47-A4C4-B67786548BB4}" presName="textA" presStyleLbl="revTx" presStyleIdx="2" presStyleCnt="7">
        <dgm:presLayoutVars>
          <dgm:bulletEnabled val="1"/>
        </dgm:presLayoutVars>
      </dgm:prSet>
      <dgm:spPr/>
    </dgm:pt>
    <dgm:pt modelId="{1DC60BB9-8B3F-7A42-825F-92657B7FFE9E}" type="pres">
      <dgm:prSet presAssocID="{45A456DE-4FEE-DE47-A4C4-B67786548BB4}" presName="circleA" presStyleLbl="node1" presStyleIdx="2" presStyleCnt="7"/>
      <dgm:spPr/>
    </dgm:pt>
    <dgm:pt modelId="{03CA465B-D713-9744-ACDF-D3F4196292D2}" type="pres">
      <dgm:prSet presAssocID="{45A456DE-4FEE-DE47-A4C4-B67786548BB4}" presName="spaceA" presStyleCnt="0"/>
      <dgm:spPr/>
    </dgm:pt>
    <dgm:pt modelId="{1F8BA487-0014-D642-9E9B-2087A4D7F001}" type="pres">
      <dgm:prSet presAssocID="{A0DD4E73-9A34-4347-9DDD-6724FD267E88}" presName="space" presStyleCnt="0"/>
      <dgm:spPr/>
    </dgm:pt>
    <dgm:pt modelId="{2CC4EB03-D9AA-2742-B07F-F9D95CEC0D2A}" type="pres">
      <dgm:prSet presAssocID="{1433F75B-83DD-5D49-8127-2AB11127AAD3}" presName="compositeB" presStyleCnt="0"/>
      <dgm:spPr/>
    </dgm:pt>
    <dgm:pt modelId="{1EBA0013-2FA1-9246-9863-204759B08E38}" type="pres">
      <dgm:prSet presAssocID="{1433F75B-83DD-5D49-8127-2AB11127AAD3}" presName="textB" presStyleLbl="revTx" presStyleIdx="3" presStyleCnt="7">
        <dgm:presLayoutVars>
          <dgm:bulletEnabled val="1"/>
        </dgm:presLayoutVars>
      </dgm:prSet>
      <dgm:spPr/>
    </dgm:pt>
    <dgm:pt modelId="{D0430CAE-6927-5B4F-A5A6-EE221EA9FCD0}" type="pres">
      <dgm:prSet presAssocID="{1433F75B-83DD-5D49-8127-2AB11127AAD3}" presName="circleB" presStyleLbl="node1" presStyleIdx="3" presStyleCnt="7"/>
      <dgm:spPr/>
    </dgm:pt>
    <dgm:pt modelId="{20444EF0-360F-E041-86F3-7D182AFAF5DE}" type="pres">
      <dgm:prSet presAssocID="{1433F75B-83DD-5D49-8127-2AB11127AAD3}" presName="spaceB" presStyleCnt="0"/>
      <dgm:spPr/>
    </dgm:pt>
    <dgm:pt modelId="{47D860A4-C466-AF43-AE19-EA035836E8B1}" type="pres">
      <dgm:prSet presAssocID="{7288371C-9715-E24F-BB09-1DBF34F71E61}" presName="space" presStyleCnt="0"/>
      <dgm:spPr/>
    </dgm:pt>
    <dgm:pt modelId="{156DE2EE-7243-4E40-8CCE-C70E01997C19}" type="pres">
      <dgm:prSet presAssocID="{873D17EB-F537-4D4E-A419-2BB62D5252B0}" presName="compositeA" presStyleCnt="0"/>
      <dgm:spPr/>
    </dgm:pt>
    <dgm:pt modelId="{2A59E010-BB78-8F49-91A5-6CD7CE713848}" type="pres">
      <dgm:prSet presAssocID="{873D17EB-F537-4D4E-A419-2BB62D5252B0}" presName="textA" presStyleLbl="revTx" presStyleIdx="4" presStyleCnt="7">
        <dgm:presLayoutVars>
          <dgm:bulletEnabled val="1"/>
        </dgm:presLayoutVars>
      </dgm:prSet>
      <dgm:spPr/>
    </dgm:pt>
    <dgm:pt modelId="{16E7E01B-1A06-8C47-8D04-91F43B0714BB}" type="pres">
      <dgm:prSet presAssocID="{873D17EB-F537-4D4E-A419-2BB62D5252B0}" presName="circleA" presStyleLbl="node1" presStyleIdx="4" presStyleCnt="7"/>
      <dgm:spPr/>
    </dgm:pt>
    <dgm:pt modelId="{105EF2FD-6ED5-7948-B9EA-0FD62E40273A}" type="pres">
      <dgm:prSet presAssocID="{873D17EB-F537-4D4E-A419-2BB62D5252B0}" presName="spaceA" presStyleCnt="0"/>
      <dgm:spPr/>
    </dgm:pt>
    <dgm:pt modelId="{EDAB2C41-E4AE-DF40-BCA8-4BBC16DADB9C}" type="pres">
      <dgm:prSet presAssocID="{202ED499-89D6-8B46-BB27-DAA19EE157A2}" presName="space" presStyleCnt="0"/>
      <dgm:spPr/>
    </dgm:pt>
    <dgm:pt modelId="{7990827B-BDAC-8644-A71E-D09DD4EBB418}" type="pres">
      <dgm:prSet presAssocID="{E49C31E3-CE5C-5E4A-A8CF-7FE4C3C72E26}" presName="compositeB" presStyleCnt="0"/>
      <dgm:spPr/>
    </dgm:pt>
    <dgm:pt modelId="{E8C34CF0-4993-A144-98AE-D71CAB318229}" type="pres">
      <dgm:prSet presAssocID="{E49C31E3-CE5C-5E4A-A8CF-7FE4C3C72E26}" presName="textB" presStyleLbl="revTx" presStyleIdx="5" presStyleCnt="7">
        <dgm:presLayoutVars>
          <dgm:bulletEnabled val="1"/>
        </dgm:presLayoutVars>
      </dgm:prSet>
      <dgm:spPr/>
    </dgm:pt>
    <dgm:pt modelId="{27147FA7-162F-3E4F-A4B8-8046AC90E2CF}" type="pres">
      <dgm:prSet presAssocID="{E49C31E3-CE5C-5E4A-A8CF-7FE4C3C72E26}" presName="circleB" presStyleLbl="node1" presStyleIdx="5" presStyleCnt="7"/>
      <dgm:spPr/>
    </dgm:pt>
    <dgm:pt modelId="{832F84A8-43F0-6C4A-A88C-6CEFE8C81772}" type="pres">
      <dgm:prSet presAssocID="{E49C31E3-CE5C-5E4A-A8CF-7FE4C3C72E26}" presName="spaceB" presStyleCnt="0"/>
      <dgm:spPr/>
    </dgm:pt>
    <dgm:pt modelId="{63E6A218-4910-8D40-986E-1AC5E382EC67}" type="pres">
      <dgm:prSet presAssocID="{6ADD89A6-7421-954F-B9A1-7E108DAC7820}" presName="space" presStyleCnt="0"/>
      <dgm:spPr/>
    </dgm:pt>
    <dgm:pt modelId="{9184B743-BE23-584D-840F-9A79C7FEAE50}" type="pres">
      <dgm:prSet presAssocID="{E5B32988-9EB3-AB43-AC8B-4AEF661CF553}" presName="compositeA" presStyleCnt="0"/>
      <dgm:spPr/>
    </dgm:pt>
    <dgm:pt modelId="{AC74466C-A7A2-D044-8236-506183173476}" type="pres">
      <dgm:prSet presAssocID="{E5B32988-9EB3-AB43-AC8B-4AEF661CF553}" presName="textA" presStyleLbl="revTx" presStyleIdx="6" presStyleCnt="7">
        <dgm:presLayoutVars>
          <dgm:bulletEnabled val="1"/>
        </dgm:presLayoutVars>
      </dgm:prSet>
      <dgm:spPr/>
    </dgm:pt>
    <dgm:pt modelId="{BE3F3450-1732-244E-959B-7DDF2933807A}" type="pres">
      <dgm:prSet presAssocID="{E5B32988-9EB3-AB43-AC8B-4AEF661CF553}" presName="circleA" presStyleLbl="node1" presStyleIdx="6" presStyleCnt="7"/>
      <dgm:spPr/>
    </dgm:pt>
    <dgm:pt modelId="{4678425C-1DCF-2742-BC96-E12E186F1391}" type="pres">
      <dgm:prSet presAssocID="{E5B32988-9EB3-AB43-AC8B-4AEF661CF553}" presName="spaceA" presStyleCnt="0"/>
      <dgm:spPr/>
    </dgm:pt>
  </dgm:ptLst>
  <dgm:cxnLst>
    <dgm:cxn modelId="{729A490B-81F7-B346-9A1D-2A439F1C4550}" type="presOf" srcId="{E5B32988-9EB3-AB43-AC8B-4AEF661CF553}" destId="{AC74466C-A7A2-D044-8236-506183173476}" srcOrd="0" destOrd="0" presId="urn:microsoft.com/office/officeart/2005/8/layout/hProcess11"/>
    <dgm:cxn modelId="{1B74D10E-C23D-6043-B9D0-15F107E324D9}" type="presOf" srcId="{E49C31E3-CE5C-5E4A-A8CF-7FE4C3C72E26}" destId="{E8C34CF0-4993-A144-98AE-D71CAB318229}" srcOrd="0" destOrd="0" presId="urn:microsoft.com/office/officeart/2005/8/layout/hProcess11"/>
    <dgm:cxn modelId="{E6174829-12BA-FA48-BBFE-5B4555316C6F}" srcId="{7103D48C-43BD-AF43-B245-8A85E563951C}" destId="{1433F75B-83DD-5D49-8127-2AB11127AAD3}" srcOrd="3" destOrd="0" parTransId="{08508A46-4E36-3349-9B3F-495FF50948D9}" sibTransId="{7288371C-9715-E24F-BB09-1DBF34F71E61}"/>
    <dgm:cxn modelId="{D694E438-FCC8-F242-AC00-D665C34B1566}" type="presOf" srcId="{873D17EB-F537-4D4E-A419-2BB62D5252B0}" destId="{2A59E010-BB78-8F49-91A5-6CD7CE713848}" srcOrd="0" destOrd="0" presId="urn:microsoft.com/office/officeart/2005/8/layout/hProcess11"/>
    <dgm:cxn modelId="{95232A3D-224D-E744-B5DF-B16958DD964F}" type="presOf" srcId="{7103D48C-43BD-AF43-B245-8A85E563951C}" destId="{FA3233BA-3851-8842-8EBA-70A9F8A59EE6}" srcOrd="0" destOrd="0" presId="urn:microsoft.com/office/officeart/2005/8/layout/hProcess11"/>
    <dgm:cxn modelId="{AB155E46-20DB-D740-A5C0-06B0B1E4C355}" srcId="{7103D48C-43BD-AF43-B245-8A85E563951C}" destId="{E5B32988-9EB3-AB43-AC8B-4AEF661CF553}" srcOrd="6" destOrd="0" parTransId="{263163D0-FE6C-A64F-8910-6BCBF3CFAB01}" sibTransId="{F5362146-0A24-2241-94D9-EFD4153F3CD8}"/>
    <dgm:cxn modelId="{5BDFBB66-3444-064F-9828-54F4746DDB64}" srcId="{7103D48C-43BD-AF43-B245-8A85E563951C}" destId="{2B586811-954E-984B-8944-68FE1C004256}" srcOrd="0" destOrd="0" parTransId="{0E749545-42C9-9D42-9596-BB2E39763B60}" sibTransId="{31AB6918-A93D-5C47-A0BE-FA47DA6AC8C7}"/>
    <dgm:cxn modelId="{FD9A856F-EB27-CC4E-A69E-66815533175A}" type="presOf" srcId="{1433F75B-83DD-5D49-8127-2AB11127AAD3}" destId="{1EBA0013-2FA1-9246-9863-204759B08E38}" srcOrd="0" destOrd="0" presId="urn:microsoft.com/office/officeart/2005/8/layout/hProcess11"/>
    <dgm:cxn modelId="{0CE50F70-0506-6D45-8FEF-C0C7B01AF5D1}" type="presOf" srcId="{72FC97F7-E548-E94C-8641-0C2144FFCA40}" destId="{D6D6F991-13D2-4442-B318-7F5980ED0866}" srcOrd="0" destOrd="0" presId="urn:microsoft.com/office/officeart/2005/8/layout/hProcess11"/>
    <dgm:cxn modelId="{5B1FA076-4845-5742-BCDB-9651DF4FA710}" type="presOf" srcId="{45A456DE-4FEE-DE47-A4C4-B67786548BB4}" destId="{86BD0ABC-B28F-2E48-9710-414FD686D1D2}" srcOrd="0" destOrd="0" presId="urn:microsoft.com/office/officeart/2005/8/layout/hProcess11"/>
    <dgm:cxn modelId="{045AB19F-172D-1748-8164-539CBEC8B83D}" srcId="{7103D48C-43BD-AF43-B245-8A85E563951C}" destId="{873D17EB-F537-4D4E-A419-2BB62D5252B0}" srcOrd="4" destOrd="0" parTransId="{AF97E489-3E60-714C-AA03-1CE4F34E349A}" sibTransId="{202ED499-89D6-8B46-BB27-DAA19EE157A2}"/>
    <dgm:cxn modelId="{E844E9BF-6096-5747-BC66-D226D10A0D21}" srcId="{7103D48C-43BD-AF43-B245-8A85E563951C}" destId="{45A456DE-4FEE-DE47-A4C4-B67786548BB4}" srcOrd="2" destOrd="0" parTransId="{A99EABE3-885D-1D4A-8A58-030BD68EE958}" sibTransId="{A0DD4E73-9A34-4347-9DDD-6724FD267E88}"/>
    <dgm:cxn modelId="{90647FC9-C782-E341-890F-3D936A458EA1}" srcId="{7103D48C-43BD-AF43-B245-8A85E563951C}" destId="{E49C31E3-CE5C-5E4A-A8CF-7FE4C3C72E26}" srcOrd="5" destOrd="0" parTransId="{738506DB-0F9A-5044-AD22-D554ED2195C5}" sibTransId="{6ADD89A6-7421-954F-B9A1-7E108DAC7820}"/>
    <dgm:cxn modelId="{E14DDFDA-A534-944E-B5CC-B3CA761EA50F}" srcId="{7103D48C-43BD-AF43-B245-8A85E563951C}" destId="{72FC97F7-E548-E94C-8641-0C2144FFCA40}" srcOrd="1" destOrd="0" parTransId="{33CA1E12-FA57-D242-8CDA-C71DCF0505D9}" sibTransId="{1C1A7574-C264-454C-996D-D9763D6D3ABD}"/>
    <dgm:cxn modelId="{126D0CF0-2C9F-7840-B8EC-365F57621B79}" type="presOf" srcId="{2B586811-954E-984B-8944-68FE1C004256}" destId="{B8FF1391-D17F-1648-B58F-B5EC7840CB7A}" srcOrd="0" destOrd="0" presId="urn:microsoft.com/office/officeart/2005/8/layout/hProcess11"/>
    <dgm:cxn modelId="{268D1D67-B8C9-F14A-A3A3-5C7AE68CB7F8}" type="presParOf" srcId="{FA3233BA-3851-8842-8EBA-70A9F8A59EE6}" destId="{6A88D0BC-D53C-D74B-A5B7-B68EBA374908}" srcOrd="0" destOrd="0" presId="urn:microsoft.com/office/officeart/2005/8/layout/hProcess11"/>
    <dgm:cxn modelId="{4C9FCEB6-F2D0-9C4C-B7EB-EFCEB6B3B82D}" type="presParOf" srcId="{FA3233BA-3851-8842-8EBA-70A9F8A59EE6}" destId="{F485BA27-A035-6647-B6A8-554518E9567D}" srcOrd="1" destOrd="0" presId="urn:microsoft.com/office/officeart/2005/8/layout/hProcess11"/>
    <dgm:cxn modelId="{A2655504-D441-874B-B387-686AF74330D9}" type="presParOf" srcId="{F485BA27-A035-6647-B6A8-554518E9567D}" destId="{B728BA1E-8A4A-8940-ADD4-877D8E40C6BE}" srcOrd="0" destOrd="0" presId="urn:microsoft.com/office/officeart/2005/8/layout/hProcess11"/>
    <dgm:cxn modelId="{0FBEA21E-5895-0847-89C8-2DEF45A2F0CC}" type="presParOf" srcId="{B728BA1E-8A4A-8940-ADD4-877D8E40C6BE}" destId="{B8FF1391-D17F-1648-B58F-B5EC7840CB7A}" srcOrd="0" destOrd="0" presId="urn:microsoft.com/office/officeart/2005/8/layout/hProcess11"/>
    <dgm:cxn modelId="{34A0BA03-DB36-0B4C-B9B4-287C79EC53B4}" type="presParOf" srcId="{B728BA1E-8A4A-8940-ADD4-877D8E40C6BE}" destId="{F20095E8-474E-AD44-8FCF-A0D460FF432F}" srcOrd="1" destOrd="0" presId="urn:microsoft.com/office/officeart/2005/8/layout/hProcess11"/>
    <dgm:cxn modelId="{28C11EBA-B5C3-C148-A72D-89A7E554F300}" type="presParOf" srcId="{B728BA1E-8A4A-8940-ADD4-877D8E40C6BE}" destId="{DA640A17-1E45-4F48-94D1-3D45BDECE274}" srcOrd="2" destOrd="0" presId="urn:microsoft.com/office/officeart/2005/8/layout/hProcess11"/>
    <dgm:cxn modelId="{60F86442-D7F5-8742-87BF-96857F86C086}" type="presParOf" srcId="{F485BA27-A035-6647-B6A8-554518E9567D}" destId="{E17BC49B-0D23-004A-8D00-6260A40EF753}" srcOrd="1" destOrd="0" presId="urn:microsoft.com/office/officeart/2005/8/layout/hProcess11"/>
    <dgm:cxn modelId="{56EF5114-4965-CC4E-941B-A8C7E1683B62}" type="presParOf" srcId="{F485BA27-A035-6647-B6A8-554518E9567D}" destId="{0E981BEC-0BB1-8848-8E89-8DFD6178A7B8}" srcOrd="2" destOrd="0" presId="urn:microsoft.com/office/officeart/2005/8/layout/hProcess11"/>
    <dgm:cxn modelId="{89AC7054-053E-D845-8F74-7B30F30478A3}" type="presParOf" srcId="{0E981BEC-0BB1-8848-8E89-8DFD6178A7B8}" destId="{D6D6F991-13D2-4442-B318-7F5980ED0866}" srcOrd="0" destOrd="0" presId="urn:microsoft.com/office/officeart/2005/8/layout/hProcess11"/>
    <dgm:cxn modelId="{2592CB1B-F1D8-8041-8CF5-97BD41BFEC25}" type="presParOf" srcId="{0E981BEC-0BB1-8848-8E89-8DFD6178A7B8}" destId="{1A674E85-D8AC-054A-AF35-B6DE892A6EE0}" srcOrd="1" destOrd="0" presId="urn:microsoft.com/office/officeart/2005/8/layout/hProcess11"/>
    <dgm:cxn modelId="{0E74F96B-A500-0A43-9BD5-1D68426B1276}" type="presParOf" srcId="{0E981BEC-0BB1-8848-8E89-8DFD6178A7B8}" destId="{874C9F70-817D-744A-8C7E-58C4D691919B}" srcOrd="2" destOrd="0" presId="urn:microsoft.com/office/officeart/2005/8/layout/hProcess11"/>
    <dgm:cxn modelId="{CA022504-0CB9-FF4D-A7B3-50690C5E8C1B}" type="presParOf" srcId="{F485BA27-A035-6647-B6A8-554518E9567D}" destId="{CC4161DA-20DE-AD48-8C5F-862B29203C4D}" srcOrd="3" destOrd="0" presId="urn:microsoft.com/office/officeart/2005/8/layout/hProcess11"/>
    <dgm:cxn modelId="{0C260E39-53A7-0341-ABC2-3A6C974DC97F}" type="presParOf" srcId="{F485BA27-A035-6647-B6A8-554518E9567D}" destId="{54B072E9-9F84-CA44-AECC-69408FD1A069}" srcOrd="4" destOrd="0" presId="urn:microsoft.com/office/officeart/2005/8/layout/hProcess11"/>
    <dgm:cxn modelId="{7A52727F-BCD6-E044-87DE-45484491CDD5}" type="presParOf" srcId="{54B072E9-9F84-CA44-AECC-69408FD1A069}" destId="{86BD0ABC-B28F-2E48-9710-414FD686D1D2}" srcOrd="0" destOrd="0" presId="urn:microsoft.com/office/officeart/2005/8/layout/hProcess11"/>
    <dgm:cxn modelId="{20ACB6E9-FEBD-B044-A487-12A734BE4C24}" type="presParOf" srcId="{54B072E9-9F84-CA44-AECC-69408FD1A069}" destId="{1DC60BB9-8B3F-7A42-825F-92657B7FFE9E}" srcOrd="1" destOrd="0" presId="urn:microsoft.com/office/officeart/2005/8/layout/hProcess11"/>
    <dgm:cxn modelId="{43B4F287-EB3E-CC4B-A0C0-4BE34F2BD9E5}" type="presParOf" srcId="{54B072E9-9F84-CA44-AECC-69408FD1A069}" destId="{03CA465B-D713-9744-ACDF-D3F4196292D2}" srcOrd="2" destOrd="0" presId="urn:microsoft.com/office/officeart/2005/8/layout/hProcess11"/>
    <dgm:cxn modelId="{28ADA3BD-1265-584D-B045-276258D20610}" type="presParOf" srcId="{F485BA27-A035-6647-B6A8-554518E9567D}" destId="{1F8BA487-0014-D642-9E9B-2087A4D7F001}" srcOrd="5" destOrd="0" presId="urn:microsoft.com/office/officeart/2005/8/layout/hProcess11"/>
    <dgm:cxn modelId="{BCD0F133-D1AE-1941-9569-A2D57D18B41D}" type="presParOf" srcId="{F485BA27-A035-6647-B6A8-554518E9567D}" destId="{2CC4EB03-D9AA-2742-B07F-F9D95CEC0D2A}" srcOrd="6" destOrd="0" presId="urn:microsoft.com/office/officeart/2005/8/layout/hProcess11"/>
    <dgm:cxn modelId="{03F56F5C-E9CF-414F-81B1-C9295082B904}" type="presParOf" srcId="{2CC4EB03-D9AA-2742-B07F-F9D95CEC0D2A}" destId="{1EBA0013-2FA1-9246-9863-204759B08E38}" srcOrd="0" destOrd="0" presId="urn:microsoft.com/office/officeart/2005/8/layout/hProcess11"/>
    <dgm:cxn modelId="{03A02A1D-11DE-0F41-90F1-209B0A0EF136}" type="presParOf" srcId="{2CC4EB03-D9AA-2742-B07F-F9D95CEC0D2A}" destId="{D0430CAE-6927-5B4F-A5A6-EE221EA9FCD0}" srcOrd="1" destOrd="0" presId="urn:microsoft.com/office/officeart/2005/8/layout/hProcess11"/>
    <dgm:cxn modelId="{912D5C51-42A9-0B4E-9C53-FCF17ADEBB61}" type="presParOf" srcId="{2CC4EB03-D9AA-2742-B07F-F9D95CEC0D2A}" destId="{20444EF0-360F-E041-86F3-7D182AFAF5DE}" srcOrd="2" destOrd="0" presId="urn:microsoft.com/office/officeart/2005/8/layout/hProcess11"/>
    <dgm:cxn modelId="{449A7F20-9563-0740-8B53-0703C3368D71}" type="presParOf" srcId="{F485BA27-A035-6647-B6A8-554518E9567D}" destId="{47D860A4-C466-AF43-AE19-EA035836E8B1}" srcOrd="7" destOrd="0" presId="urn:microsoft.com/office/officeart/2005/8/layout/hProcess11"/>
    <dgm:cxn modelId="{0777DCF7-4F85-0342-A522-1C4A57A603EF}" type="presParOf" srcId="{F485BA27-A035-6647-B6A8-554518E9567D}" destId="{156DE2EE-7243-4E40-8CCE-C70E01997C19}" srcOrd="8" destOrd="0" presId="urn:microsoft.com/office/officeart/2005/8/layout/hProcess11"/>
    <dgm:cxn modelId="{3207485B-9273-E140-BF3D-BB30F8ED3FF6}" type="presParOf" srcId="{156DE2EE-7243-4E40-8CCE-C70E01997C19}" destId="{2A59E010-BB78-8F49-91A5-6CD7CE713848}" srcOrd="0" destOrd="0" presId="urn:microsoft.com/office/officeart/2005/8/layout/hProcess11"/>
    <dgm:cxn modelId="{FE620664-331A-5A4F-B693-C4200E8673F8}" type="presParOf" srcId="{156DE2EE-7243-4E40-8CCE-C70E01997C19}" destId="{16E7E01B-1A06-8C47-8D04-91F43B0714BB}" srcOrd="1" destOrd="0" presId="urn:microsoft.com/office/officeart/2005/8/layout/hProcess11"/>
    <dgm:cxn modelId="{90D58C1D-31F6-BA47-8CCE-7914B2014121}" type="presParOf" srcId="{156DE2EE-7243-4E40-8CCE-C70E01997C19}" destId="{105EF2FD-6ED5-7948-B9EA-0FD62E40273A}" srcOrd="2" destOrd="0" presId="urn:microsoft.com/office/officeart/2005/8/layout/hProcess11"/>
    <dgm:cxn modelId="{A9A82DF2-DD79-0D4F-95EE-DDA25E7A5F2D}" type="presParOf" srcId="{F485BA27-A035-6647-B6A8-554518E9567D}" destId="{EDAB2C41-E4AE-DF40-BCA8-4BBC16DADB9C}" srcOrd="9" destOrd="0" presId="urn:microsoft.com/office/officeart/2005/8/layout/hProcess11"/>
    <dgm:cxn modelId="{09192C07-F707-E146-B1E2-AF347670B201}" type="presParOf" srcId="{F485BA27-A035-6647-B6A8-554518E9567D}" destId="{7990827B-BDAC-8644-A71E-D09DD4EBB418}" srcOrd="10" destOrd="0" presId="urn:microsoft.com/office/officeart/2005/8/layout/hProcess11"/>
    <dgm:cxn modelId="{61471880-D974-8841-8440-96BED9891686}" type="presParOf" srcId="{7990827B-BDAC-8644-A71E-D09DD4EBB418}" destId="{E8C34CF0-4993-A144-98AE-D71CAB318229}" srcOrd="0" destOrd="0" presId="urn:microsoft.com/office/officeart/2005/8/layout/hProcess11"/>
    <dgm:cxn modelId="{0367A72F-A016-8643-811F-3E478ECFAF90}" type="presParOf" srcId="{7990827B-BDAC-8644-A71E-D09DD4EBB418}" destId="{27147FA7-162F-3E4F-A4B8-8046AC90E2CF}" srcOrd="1" destOrd="0" presId="urn:microsoft.com/office/officeart/2005/8/layout/hProcess11"/>
    <dgm:cxn modelId="{FC92B091-361C-9F4C-A903-34192C63CC29}" type="presParOf" srcId="{7990827B-BDAC-8644-A71E-D09DD4EBB418}" destId="{832F84A8-43F0-6C4A-A88C-6CEFE8C81772}" srcOrd="2" destOrd="0" presId="urn:microsoft.com/office/officeart/2005/8/layout/hProcess11"/>
    <dgm:cxn modelId="{8EEDC3D1-18A8-1847-B75F-6747EFCF8D29}" type="presParOf" srcId="{F485BA27-A035-6647-B6A8-554518E9567D}" destId="{63E6A218-4910-8D40-986E-1AC5E382EC67}" srcOrd="11" destOrd="0" presId="urn:microsoft.com/office/officeart/2005/8/layout/hProcess11"/>
    <dgm:cxn modelId="{F39C12E9-F97B-EE46-B679-A375B4793871}" type="presParOf" srcId="{F485BA27-A035-6647-B6A8-554518E9567D}" destId="{9184B743-BE23-584D-840F-9A79C7FEAE50}" srcOrd="12" destOrd="0" presId="urn:microsoft.com/office/officeart/2005/8/layout/hProcess11"/>
    <dgm:cxn modelId="{93D1466F-1B31-BA4F-A388-4F30FBBA7C0C}" type="presParOf" srcId="{9184B743-BE23-584D-840F-9A79C7FEAE50}" destId="{AC74466C-A7A2-D044-8236-506183173476}" srcOrd="0" destOrd="0" presId="urn:microsoft.com/office/officeart/2005/8/layout/hProcess11"/>
    <dgm:cxn modelId="{C59743B7-FEB1-B646-9B02-B9084C8D0B67}" type="presParOf" srcId="{9184B743-BE23-584D-840F-9A79C7FEAE50}" destId="{BE3F3450-1732-244E-959B-7DDF2933807A}" srcOrd="1" destOrd="0" presId="urn:microsoft.com/office/officeart/2005/8/layout/hProcess11"/>
    <dgm:cxn modelId="{F4F6D893-5160-5E4C-AA64-EC9DBD842490}" type="presParOf" srcId="{9184B743-BE23-584D-840F-9A79C7FEAE50}" destId="{4678425C-1DCF-2742-BC96-E12E186F1391}"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8D0BC-D53C-D74B-A5B7-B68EBA374908}">
      <dsp:nvSpPr>
        <dsp:cNvPr id="0" name=""/>
        <dsp:cNvSpPr/>
      </dsp:nvSpPr>
      <dsp:spPr>
        <a:xfrm>
          <a:off x="0" y="775252"/>
          <a:ext cx="8063947" cy="1033669"/>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8FF1391-D17F-1648-B58F-B5EC7840CB7A}">
      <dsp:nvSpPr>
        <dsp:cNvPr id="0" name=""/>
        <dsp:cNvSpPr/>
      </dsp:nvSpPr>
      <dsp:spPr>
        <a:xfrm>
          <a:off x="620"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1987 </a:t>
          </a:r>
          <a:r>
            <a:rPr lang="en-US" sz="1100" kern="1200" dirty="0" err="1"/>
            <a:t>Brundtland</a:t>
          </a:r>
          <a:r>
            <a:rPr lang="en-US" sz="1100" kern="1200" dirty="0"/>
            <a:t> Commission</a:t>
          </a:r>
        </a:p>
      </dsp:txBody>
      <dsp:txXfrm>
        <a:off x="620" y="0"/>
        <a:ext cx="994015" cy="1033669"/>
      </dsp:txXfrm>
    </dsp:sp>
    <dsp:sp modelId="{F20095E8-474E-AD44-8FCF-A0D460FF432F}">
      <dsp:nvSpPr>
        <dsp:cNvPr id="0" name=""/>
        <dsp:cNvSpPr/>
      </dsp:nvSpPr>
      <dsp:spPr>
        <a:xfrm>
          <a:off x="368419" y="1162878"/>
          <a:ext cx="258417" cy="25841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6D6F991-13D2-4442-B318-7F5980ED0866}">
      <dsp:nvSpPr>
        <dsp:cNvPr id="0" name=""/>
        <dsp:cNvSpPr/>
      </dsp:nvSpPr>
      <dsp:spPr>
        <a:xfrm>
          <a:off x="1044336" y="1550504"/>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kern="1200" dirty="0"/>
            <a:t>1992 Earth Summit</a:t>
          </a:r>
        </a:p>
      </dsp:txBody>
      <dsp:txXfrm>
        <a:off x="1044336" y="1550504"/>
        <a:ext cx="994015" cy="1033669"/>
      </dsp:txXfrm>
    </dsp:sp>
    <dsp:sp modelId="{1A674E85-D8AC-054A-AF35-B6DE892A6EE0}">
      <dsp:nvSpPr>
        <dsp:cNvPr id="0" name=""/>
        <dsp:cNvSpPr/>
      </dsp:nvSpPr>
      <dsp:spPr>
        <a:xfrm>
          <a:off x="1412135" y="1162878"/>
          <a:ext cx="258417" cy="258417"/>
        </a:xfrm>
        <a:prstGeom prst="ellipse">
          <a:avLst/>
        </a:prstGeom>
        <a:gradFill rotWithShape="0">
          <a:gsLst>
            <a:gs pos="0">
              <a:schemeClr val="accent4">
                <a:hueOff val="1633482"/>
                <a:satOff val="-6796"/>
                <a:lumOff val="1601"/>
                <a:alphaOff val="0"/>
                <a:satMod val="103000"/>
                <a:lumMod val="102000"/>
                <a:tint val="94000"/>
              </a:schemeClr>
            </a:gs>
            <a:gs pos="50000">
              <a:schemeClr val="accent4">
                <a:hueOff val="1633482"/>
                <a:satOff val="-6796"/>
                <a:lumOff val="1601"/>
                <a:alphaOff val="0"/>
                <a:satMod val="110000"/>
                <a:lumMod val="100000"/>
                <a:shade val="100000"/>
              </a:schemeClr>
            </a:gs>
            <a:gs pos="100000">
              <a:schemeClr val="accent4">
                <a:hueOff val="1633482"/>
                <a:satOff val="-6796"/>
                <a:lumOff val="16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6BD0ABC-B28F-2E48-9710-414FD686D1D2}">
      <dsp:nvSpPr>
        <dsp:cNvPr id="0" name=""/>
        <dsp:cNvSpPr/>
      </dsp:nvSpPr>
      <dsp:spPr>
        <a:xfrm>
          <a:off x="2088052"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1995 Kyoto Protocol </a:t>
          </a:r>
        </a:p>
      </dsp:txBody>
      <dsp:txXfrm>
        <a:off x="2088052" y="0"/>
        <a:ext cx="994015" cy="1033669"/>
      </dsp:txXfrm>
    </dsp:sp>
    <dsp:sp modelId="{1DC60BB9-8B3F-7A42-825F-92657B7FFE9E}">
      <dsp:nvSpPr>
        <dsp:cNvPr id="0" name=""/>
        <dsp:cNvSpPr/>
      </dsp:nvSpPr>
      <dsp:spPr>
        <a:xfrm>
          <a:off x="2455851" y="1162878"/>
          <a:ext cx="258417" cy="258417"/>
        </a:xfrm>
        <a:prstGeom prst="ellipse">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EBA0013-2FA1-9246-9863-204759B08E38}">
      <dsp:nvSpPr>
        <dsp:cNvPr id="0" name=""/>
        <dsp:cNvSpPr/>
      </dsp:nvSpPr>
      <dsp:spPr>
        <a:xfrm>
          <a:off x="3131768" y="1550504"/>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kern="1200" dirty="0"/>
            <a:t>2000 Millennium Development Goals</a:t>
          </a:r>
        </a:p>
      </dsp:txBody>
      <dsp:txXfrm>
        <a:off x="3131768" y="1550504"/>
        <a:ext cx="994015" cy="1033669"/>
      </dsp:txXfrm>
    </dsp:sp>
    <dsp:sp modelId="{D0430CAE-6927-5B4F-A5A6-EE221EA9FCD0}">
      <dsp:nvSpPr>
        <dsp:cNvPr id="0" name=""/>
        <dsp:cNvSpPr/>
      </dsp:nvSpPr>
      <dsp:spPr>
        <a:xfrm>
          <a:off x="3499567" y="1162878"/>
          <a:ext cx="258417" cy="258417"/>
        </a:xfrm>
        <a:prstGeom prst="ellipse">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A59E010-BB78-8F49-91A5-6CD7CE713848}">
      <dsp:nvSpPr>
        <dsp:cNvPr id="0" name=""/>
        <dsp:cNvSpPr/>
      </dsp:nvSpPr>
      <dsp:spPr>
        <a:xfrm>
          <a:off x="4175484"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2012 Rio+20</a:t>
          </a:r>
        </a:p>
      </dsp:txBody>
      <dsp:txXfrm>
        <a:off x="4175484" y="0"/>
        <a:ext cx="994015" cy="1033669"/>
      </dsp:txXfrm>
    </dsp:sp>
    <dsp:sp modelId="{16E7E01B-1A06-8C47-8D04-91F43B0714BB}">
      <dsp:nvSpPr>
        <dsp:cNvPr id="0" name=""/>
        <dsp:cNvSpPr/>
      </dsp:nvSpPr>
      <dsp:spPr>
        <a:xfrm>
          <a:off x="4543283" y="1162878"/>
          <a:ext cx="258417" cy="258417"/>
        </a:xfrm>
        <a:prstGeom prst="ellipse">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8C34CF0-4993-A144-98AE-D71CAB318229}">
      <dsp:nvSpPr>
        <dsp:cNvPr id="0" name=""/>
        <dsp:cNvSpPr/>
      </dsp:nvSpPr>
      <dsp:spPr>
        <a:xfrm>
          <a:off x="5219200" y="1550504"/>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kern="1200" dirty="0"/>
            <a:t>2015 Sustainable Development Goals</a:t>
          </a:r>
        </a:p>
      </dsp:txBody>
      <dsp:txXfrm>
        <a:off x="5219200" y="1550504"/>
        <a:ext cx="994015" cy="1033669"/>
      </dsp:txXfrm>
    </dsp:sp>
    <dsp:sp modelId="{27147FA7-162F-3E4F-A4B8-8046AC90E2CF}">
      <dsp:nvSpPr>
        <dsp:cNvPr id="0" name=""/>
        <dsp:cNvSpPr/>
      </dsp:nvSpPr>
      <dsp:spPr>
        <a:xfrm>
          <a:off x="5586999" y="1162878"/>
          <a:ext cx="258417" cy="258417"/>
        </a:xfrm>
        <a:prstGeom prst="ellipse">
          <a:avLst/>
        </a:prstGeom>
        <a:gradFill rotWithShape="0">
          <a:gsLst>
            <a:gs pos="0">
              <a:schemeClr val="accent4">
                <a:hueOff val="8167408"/>
                <a:satOff val="-33981"/>
                <a:lumOff val="8007"/>
                <a:alphaOff val="0"/>
                <a:satMod val="103000"/>
                <a:lumMod val="102000"/>
                <a:tint val="94000"/>
              </a:schemeClr>
            </a:gs>
            <a:gs pos="50000">
              <a:schemeClr val="accent4">
                <a:hueOff val="8167408"/>
                <a:satOff val="-33981"/>
                <a:lumOff val="8007"/>
                <a:alphaOff val="0"/>
                <a:satMod val="110000"/>
                <a:lumMod val="100000"/>
                <a:shade val="100000"/>
              </a:schemeClr>
            </a:gs>
            <a:gs pos="100000">
              <a:schemeClr val="accent4">
                <a:hueOff val="8167408"/>
                <a:satOff val="-33981"/>
                <a:lumOff val="80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C74466C-A7A2-D044-8236-506183173476}">
      <dsp:nvSpPr>
        <dsp:cNvPr id="0" name=""/>
        <dsp:cNvSpPr/>
      </dsp:nvSpPr>
      <dsp:spPr>
        <a:xfrm>
          <a:off x="6262916"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2015 Paris agreement </a:t>
          </a:r>
        </a:p>
      </dsp:txBody>
      <dsp:txXfrm>
        <a:off x="6262916" y="0"/>
        <a:ext cx="994015" cy="1033669"/>
      </dsp:txXfrm>
    </dsp:sp>
    <dsp:sp modelId="{BE3F3450-1732-244E-959B-7DDF2933807A}">
      <dsp:nvSpPr>
        <dsp:cNvPr id="0" name=""/>
        <dsp:cNvSpPr/>
      </dsp:nvSpPr>
      <dsp:spPr>
        <a:xfrm>
          <a:off x="6630715" y="1162878"/>
          <a:ext cx="258417" cy="258417"/>
        </a:xfrm>
        <a:prstGeom prst="ellipse">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wwf.org.uk/"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tourismconcern.org.uk/"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sdt.unwto.org/content/about-us-5"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tourismteacher.com/butlers-tourism-area-life-cycle-model/"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tourismteacher.com/doxeys-irritation-index/"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interesting, all encompassing quote</a:t>
            </a:r>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858882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3 P’s of marketing! Interesting to see how these P’s relate to sustainability</a:t>
            </a:r>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83932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233698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64418" rtl="0" eaLnBrk="1" fontAlgn="auto" latinLnBrk="0" hangingPunct="1">
              <a:lnSpc>
                <a:spcPct val="100000"/>
              </a:lnSpc>
              <a:spcBef>
                <a:spcPts val="0"/>
              </a:spcBef>
              <a:spcAft>
                <a:spcPts val="0"/>
              </a:spcAft>
              <a:buClrTx/>
              <a:buSzTx/>
              <a:buFontTx/>
              <a:buNone/>
              <a:tabLst/>
              <a:defRPr/>
            </a:pPr>
            <a:r>
              <a:rPr lang="en-GB" sz="1200" dirty="0"/>
              <a:t>Some recent historical global meetings – what progress?</a:t>
            </a:r>
          </a:p>
          <a:p>
            <a:pPr marL="0" marR="0" lvl="0" indent="0" algn="l" defTabSz="964418" rtl="0" eaLnBrk="1" fontAlgn="auto" latinLnBrk="0" hangingPunct="1">
              <a:lnSpc>
                <a:spcPct val="100000"/>
              </a:lnSpc>
              <a:spcBef>
                <a:spcPts val="0"/>
              </a:spcBef>
              <a:spcAft>
                <a:spcPts val="0"/>
              </a:spcAft>
              <a:buClrTx/>
              <a:buSzTx/>
              <a:buFontTx/>
              <a:buNone/>
              <a:tabLst/>
              <a:defRPr/>
            </a:pPr>
            <a:r>
              <a:rPr lang="en-GB" sz="1200" dirty="0"/>
              <a:t>The years are shown more clearly in the next slide</a:t>
            </a:r>
          </a:p>
          <a:p>
            <a:pPr defTabSz="964418">
              <a:defRPr/>
            </a:pP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256195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endParaRPr lang="en-GB" sz="1300" dirty="0"/>
          </a:p>
          <a:p>
            <a:pPr defTabSz="964418">
              <a:defRPr/>
            </a:pPr>
            <a:endParaRPr lang="en-GB" sz="1300" dirty="0"/>
          </a:p>
          <a:p>
            <a:pPr defTabSz="964418">
              <a:defRPr/>
            </a:pPr>
            <a:endParaRPr lang="en-GB" sz="1300" dirty="0"/>
          </a:p>
          <a:p>
            <a:pPr defTabSz="964418">
              <a:defRPr/>
            </a:pP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601587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Sustainable Development Goals are a call for action by all countries – poor, rich and middle-income – to promote prosperity while protecting the planet. They recognize that ending poverty must go hand-in-hand with strategies that build economic growth and address a range of social needs including education, health, social protection, and job opportunities, while tackling climate change and environmental protection. Increasingly being referred to by companies and countries </a:t>
            </a:r>
            <a:endParaRPr lang="en-US" dirty="0"/>
          </a:p>
          <a:p>
            <a:r>
              <a:rPr lang="en-GB" dirty="0"/>
              <a:t>Wales 1</a:t>
            </a:r>
            <a:r>
              <a:rPr lang="en-GB" baseline="30000" dirty="0"/>
              <a:t>st</a:t>
            </a:r>
            <a:r>
              <a:rPr lang="en-GB" dirty="0"/>
              <a:t> in the world with sustainability legislation – Wellbeing of Future Generations Act 2015</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68711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Sustainable Tourism: Conclusion</a:t>
            </a:r>
          </a:p>
          <a:p>
            <a:pPr fontAlgn="base"/>
            <a:r>
              <a:rPr lang="en-GB" sz="1300" dirty="0"/>
              <a:t>To summarise, sustainable tourism is a form of tourism that takes a long term approach. It considers needs of the future, not only the present. Sustainable tourism has close ties with a number of other tourism forms such as responsible tourism, alternative tourism and ecotourism. In order to be sustainable the three pillars of sustainable tourism must be accounted for: economic impacts, social impacts, environmental impacts.</a:t>
            </a:r>
          </a:p>
          <a:p>
            <a:pPr fontAlgn="base"/>
            <a:r>
              <a:rPr lang="en-GB" sz="1300" dirty="0"/>
              <a:t>Typically tourists who partake in sustainable tourism activities will have a desire to help and support local communities and environments whilst avoiding any negative impacts their visit might bring. Many tourists now are far more conscious than they used to be and in general, society is a lot more aware of the impacts of their actions. In many ways, this has fuelled the sustainable behaviours of a number of stakeholders, who seek to please their customers and to enhance their own business prospects.</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1476224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1353290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Travel Foundation (www.thetravelfoundation.org.uk) argues the case for sustainable tourism, and working in partnership for a sustainable future.</a:t>
            </a:r>
          </a:p>
          <a:p>
            <a:endParaRPr lang="en-GB" sz="1300" dirty="0"/>
          </a:p>
          <a:p>
            <a:r>
              <a:rPr lang="en-GB" sz="1300" dirty="0"/>
              <a:t>Comment made that the product (destination) is not owned by anyone – but is this true?</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226941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r>
              <a:rPr lang="en-GB" sz="1300" dirty="0"/>
              <a:t>The principles of sustainable tourism</a:t>
            </a:r>
          </a:p>
          <a:p>
            <a:endParaRPr lang="en-GB" sz="1300" dirty="0"/>
          </a:p>
          <a:p>
            <a:r>
              <a:rPr lang="en-GB" sz="1300" dirty="0"/>
              <a:t>T</a:t>
            </a:r>
            <a:r>
              <a:rPr lang="en-GB" sz="1300" u="sng" dirty="0">
                <a:hlinkClick r:id="rId3"/>
              </a:rPr>
              <a:t>he Worldwide Fund for Nature</a:t>
            </a:r>
            <a:r>
              <a:rPr lang="en-GB" sz="1300" dirty="0"/>
              <a:t> (WWF) and </a:t>
            </a:r>
            <a:r>
              <a:rPr lang="en-GB" sz="1300" u="sng" dirty="0">
                <a:hlinkClick r:id="rId4"/>
              </a:rPr>
              <a:t>Tourism Concern</a:t>
            </a:r>
            <a:r>
              <a:rPr lang="en-GB" sz="1300" dirty="0"/>
              <a:t> (1991) outline 10 principles for sustainable tourism. These are outlined above:</a:t>
            </a:r>
          </a:p>
          <a:p>
            <a:pPr marL="514350" indent="-514350" algn="just">
              <a:lnSpc>
                <a:spcPct val="90000"/>
              </a:lnSpc>
              <a:spcBef>
                <a:spcPts val="1000"/>
              </a:spcBef>
              <a:buAutoNum type="arabicPeriod"/>
            </a:pPr>
            <a:r>
              <a:rPr lang="en-GB" b="1" dirty="0"/>
              <a:t>Using resources sustainably.</a:t>
            </a:r>
            <a:r>
              <a:rPr lang="en-GB" dirty="0"/>
              <a:t> The conservation and sustainable use of resources- natural, social and cultural – is crucial and makes long-term business sense.</a:t>
            </a:r>
            <a:endParaRPr lang="en-US" dirty="0"/>
          </a:p>
          <a:p>
            <a:pPr marL="514350" indent="-514350" algn="just">
              <a:lnSpc>
                <a:spcPct val="90000"/>
              </a:lnSpc>
              <a:spcBef>
                <a:spcPts val="1000"/>
              </a:spcBef>
              <a:buAutoNum type="arabicPeriod"/>
            </a:pPr>
            <a:r>
              <a:rPr lang="en-GB" b="1" dirty="0"/>
              <a:t>Reducing over-consumption and waste.</a:t>
            </a:r>
            <a:r>
              <a:rPr lang="en-GB" dirty="0"/>
              <a:t> Reduction of over-consumption and waste avoids the costs of restoring long-term environmental damage and contributes to the quality of tourism.</a:t>
            </a:r>
            <a:endParaRPr lang="en-US" dirty="0"/>
          </a:p>
          <a:p>
            <a:pPr marL="514350" indent="-514350" algn="just">
              <a:lnSpc>
                <a:spcPct val="90000"/>
              </a:lnSpc>
              <a:spcBef>
                <a:spcPts val="1000"/>
              </a:spcBef>
              <a:buAutoNum type="arabicPeriod"/>
            </a:pPr>
            <a:r>
              <a:rPr lang="en-GB" b="1" dirty="0"/>
              <a:t>Maintaining biodiversity.</a:t>
            </a:r>
            <a:r>
              <a:rPr lang="en-GB" dirty="0"/>
              <a:t> Maintaining and promoting natural, social and cultural diversity is essential for long-term sustainable tourism and creates a resilient base for the industry.</a:t>
            </a:r>
            <a:endParaRPr lang="en-US" dirty="0"/>
          </a:p>
          <a:p>
            <a:pPr marL="514350" indent="-514350" algn="just">
              <a:lnSpc>
                <a:spcPct val="90000"/>
              </a:lnSpc>
              <a:spcBef>
                <a:spcPts val="1000"/>
              </a:spcBef>
              <a:buAutoNum type="arabicPeriod"/>
            </a:pPr>
            <a:r>
              <a:rPr lang="en-GB" b="1" dirty="0"/>
              <a:t>Integrating tourism into planning.</a:t>
            </a:r>
            <a:r>
              <a:rPr lang="en-GB" dirty="0"/>
              <a:t> Tourism development which is integrated into a national and local strategic planning framework and which undertake environmental impact assessments increases the long-term viability of tourism.</a:t>
            </a:r>
            <a:endParaRPr lang="en-US" dirty="0"/>
          </a:p>
          <a:p>
            <a:pPr marL="514350" indent="-514350" algn="just">
              <a:lnSpc>
                <a:spcPct val="90000"/>
              </a:lnSpc>
              <a:spcBef>
                <a:spcPts val="1000"/>
              </a:spcBef>
              <a:buAutoNum type="arabicPeriod"/>
            </a:pPr>
            <a:r>
              <a:rPr lang="en-GB" b="1" dirty="0"/>
              <a:t>Supporting local economies.</a:t>
            </a:r>
            <a:r>
              <a:rPr lang="en-GB" dirty="0"/>
              <a:t> Tourism that supports a wide range of local economic activities and which takes environmental costs and values into account, both protects these economies and avoids environmental damage.</a:t>
            </a:r>
            <a:endParaRPr lang="en-US" dirty="0"/>
          </a:p>
          <a:p>
            <a:pPr marL="285750" indent="-285750" algn="just">
              <a:lnSpc>
                <a:spcPct val="90000"/>
              </a:lnSpc>
              <a:spcBef>
                <a:spcPts val="1000"/>
              </a:spcBef>
              <a:buFont typeface="Arial"/>
              <a:buChar char="•"/>
            </a:pPr>
            <a:r>
              <a:rPr lang="en-GB" b="1" dirty="0"/>
              <a:t>6.  Involving local communities.</a:t>
            </a:r>
            <a:r>
              <a:rPr lang="en-GB" dirty="0"/>
              <a:t> The full involvement of local communities in the tourism sector not only benefits them and the environment in general but also improves the quality of the tourism experience.</a:t>
            </a:r>
            <a:endParaRPr lang="en-US" dirty="0"/>
          </a:p>
          <a:p>
            <a:pPr marL="285750" indent="-285750" algn="just">
              <a:lnSpc>
                <a:spcPct val="90000"/>
              </a:lnSpc>
              <a:spcBef>
                <a:spcPts val="1000"/>
              </a:spcBef>
              <a:buFont typeface="Arial"/>
              <a:buChar char="•"/>
            </a:pPr>
            <a:r>
              <a:rPr lang="en-GB" b="1" dirty="0"/>
              <a:t>7.  Consulting stakeholders and the public.</a:t>
            </a:r>
            <a:r>
              <a:rPr lang="en-GB" dirty="0"/>
              <a:t> Consulting between the tourism industry and local communities, organizations and institutions are essential if they are to work alongside each other and resolve potential conflicts of interest.</a:t>
            </a:r>
            <a:endParaRPr lang="en-US" dirty="0"/>
          </a:p>
          <a:p>
            <a:pPr marL="285750" indent="-285750" algn="just">
              <a:lnSpc>
                <a:spcPct val="90000"/>
              </a:lnSpc>
              <a:spcBef>
                <a:spcPts val="1000"/>
              </a:spcBef>
              <a:buFont typeface="Arial"/>
              <a:buChar char="•"/>
            </a:pPr>
            <a:r>
              <a:rPr lang="en-GB" b="1" dirty="0"/>
              <a:t>8.  Training staff.</a:t>
            </a:r>
            <a:r>
              <a:rPr lang="en-GB" dirty="0"/>
              <a:t> Staff training which integrates sustainable tourism into work practices, along with recruitment of personnel at all levels, improves the quality of the tourism product.</a:t>
            </a:r>
            <a:endParaRPr lang="en-US" dirty="0"/>
          </a:p>
          <a:p>
            <a:pPr marL="285750" indent="-285750" algn="just">
              <a:lnSpc>
                <a:spcPct val="90000"/>
              </a:lnSpc>
              <a:spcBef>
                <a:spcPts val="1000"/>
              </a:spcBef>
              <a:buFont typeface="Arial"/>
              <a:buChar char="•"/>
            </a:pPr>
            <a:r>
              <a:rPr lang="en-GB" b="1" dirty="0"/>
              <a:t>9.  Marketing tourism responsibly.</a:t>
            </a:r>
            <a:r>
              <a:rPr lang="en-GB" dirty="0"/>
              <a:t> Marketing that provides tourists with the full and responsible information increases respect for the natural, social and cultural environments of destination areas and enhances customer satisfaction.</a:t>
            </a:r>
            <a:endParaRPr lang="en-US" dirty="0"/>
          </a:p>
          <a:p>
            <a:pPr marL="285750" indent="-285750" algn="just">
              <a:lnSpc>
                <a:spcPct val="90000"/>
              </a:lnSpc>
              <a:spcBef>
                <a:spcPts val="1000"/>
              </a:spcBef>
              <a:buFont typeface="Arial"/>
              <a:buChar char="•"/>
            </a:pPr>
            <a:r>
              <a:rPr lang="en-GB" b="1" dirty="0"/>
              <a:t>10. Undertaking research.</a:t>
            </a:r>
            <a:r>
              <a:rPr lang="en-GB" dirty="0"/>
              <a:t> Ongoing research and monitoring by the industry using effective data collection and analysis are essential to help solve problems and to bring benefits to destinations, the industry, and consumers.</a:t>
            </a:r>
            <a:endParaRPr lang="en-US" dirty="0"/>
          </a:p>
          <a:p>
            <a:pPr marL="514350" indent="-514350" algn="just">
              <a:lnSpc>
                <a:spcPct val="90000"/>
              </a:lnSpc>
              <a:spcBef>
                <a:spcPts val="1000"/>
              </a:spcBef>
              <a:buAutoNum type="arabicPeriod"/>
            </a:pPr>
            <a:endParaRPr lang="en-GB" dirty="0">
              <a:ea typeface="Calibri"/>
              <a:cs typeface="Calibri"/>
            </a:endParaRPr>
          </a:p>
          <a:p>
            <a:endParaRPr lang="en-GB" sz="1300" dirty="0">
              <a:ea typeface="Calibri"/>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3374705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1990210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Audio is not brilliant, but interesting comment – we’ve got ourselves into a bit of a mess!</a:t>
            </a:r>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1586384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36767838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2956358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300" dirty="0"/>
          </a:p>
          <a:p>
            <a:pPr fontAlgn="base"/>
            <a:endParaRPr lang="en-GB" dirty="0">
              <a:effectLst/>
            </a:endParaRPr>
          </a:p>
          <a:p>
            <a:pPr fontAlgn="base"/>
            <a:endParaRPr lang="en-GB" dirty="0">
              <a:effectLst/>
            </a:endParaRP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1809538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13140483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Tourism has brought huge benefits to Bali and it’s people but there are also limits to what they can sustain</a:t>
            </a:r>
          </a:p>
          <a:p>
            <a:r>
              <a:rPr lang="en-GB" dirty="0"/>
              <a:t>This is a 13 minute video that you can watch later</a:t>
            </a:r>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42856590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1066664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30388460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30</a:t>
            </a:fld>
            <a:endParaRPr lang="en-US"/>
          </a:p>
        </p:txBody>
      </p:sp>
    </p:spTree>
    <p:extLst>
      <p:ext uri="{BB962C8B-B14F-4D97-AF65-F5344CB8AC3E}">
        <p14:creationId xmlns:p14="http://schemas.microsoft.com/office/powerpoint/2010/main" val="2355853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8608321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your own footprint calculator</a:t>
            </a:r>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17598576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Borocay</a:t>
            </a:r>
            <a:r>
              <a:rPr lang="en-GB" dirty="0"/>
              <a:t> Island was closed to tourists following increases in sewage pollution</a:t>
            </a:r>
          </a:p>
          <a:p>
            <a:r>
              <a:rPr lang="en-GB" dirty="0"/>
              <a:t>More on this next week</a:t>
            </a:r>
          </a:p>
        </p:txBody>
      </p:sp>
      <p:sp>
        <p:nvSpPr>
          <p:cNvPr id="4" name="Slide Number Placeholder 3"/>
          <p:cNvSpPr>
            <a:spLocks noGrp="1"/>
          </p:cNvSpPr>
          <p:nvPr>
            <p:ph type="sldNum" sz="quarter" idx="5"/>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23577692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ct val="150000"/>
              </a:lnSpc>
              <a:spcBef>
                <a:spcPts val="500"/>
              </a:spcBef>
              <a:spcAft>
                <a:spcPts val="500"/>
              </a:spcAft>
            </a:pPr>
            <a:r>
              <a:rPr lang="en-GB" sz="1200" dirty="0"/>
              <a:t>Sustainable tourism is a form of tourism that takes a long term approach. </a:t>
            </a:r>
            <a:endParaRPr lang="en-US" sz="1200" dirty="0">
              <a:cs typeface="Arial" panose="020B0604020202020204"/>
            </a:endParaRPr>
          </a:p>
          <a:p>
            <a:pPr fontAlgn="base">
              <a:lnSpc>
                <a:spcPct val="150000"/>
              </a:lnSpc>
              <a:spcBef>
                <a:spcPts val="500"/>
              </a:spcBef>
              <a:spcAft>
                <a:spcPts val="500"/>
              </a:spcAft>
            </a:pPr>
            <a:r>
              <a:rPr lang="en-GB" sz="1200" dirty="0"/>
              <a:t>It considers needs of the </a:t>
            </a:r>
            <a:r>
              <a:rPr lang="en-GB" sz="1200" b="1" dirty="0"/>
              <a:t>future</a:t>
            </a:r>
            <a:r>
              <a:rPr lang="en-GB" sz="1200" dirty="0"/>
              <a:t>, not only the </a:t>
            </a:r>
            <a:r>
              <a:rPr lang="en-GB" sz="1200" b="1" dirty="0"/>
              <a:t>present</a:t>
            </a:r>
            <a:r>
              <a:rPr lang="en-GB" sz="1200" dirty="0"/>
              <a:t>. </a:t>
            </a:r>
            <a:endParaRPr lang="en-GB" sz="1200" dirty="0">
              <a:cs typeface="Arial" panose="020B0604020202020204"/>
            </a:endParaRPr>
          </a:p>
          <a:p>
            <a:pPr fontAlgn="base">
              <a:lnSpc>
                <a:spcPct val="150000"/>
              </a:lnSpc>
              <a:spcBef>
                <a:spcPts val="500"/>
              </a:spcBef>
              <a:spcAft>
                <a:spcPts val="500"/>
              </a:spcAft>
            </a:pPr>
            <a:r>
              <a:rPr lang="en-GB" sz="1200" dirty="0"/>
              <a:t>Close ties with a number of other tourism forms such as </a:t>
            </a:r>
            <a:r>
              <a:rPr lang="en-GB" sz="1200" b="1" dirty="0"/>
              <a:t>responsible</a:t>
            </a:r>
            <a:r>
              <a:rPr lang="en-GB" sz="1200" dirty="0"/>
              <a:t> tourism, </a:t>
            </a:r>
            <a:r>
              <a:rPr lang="en-GB" sz="1200" b="1" dirty="0"/>
              <a:t>alternative</a:t>
            </a:r>
            <a:r>
              <a:rPr lang="en-GB" sz="1200" dirty="0"/>
              <a:t> tourism and </a:t>
            </a:r>
            <a:r>
              <a:rPr lang="en-GB" sz="1200" b="1" dirty="0"/>
              <a:t>ecotourism</a:t>
            </a:r>
            <a:r>
              <a:rPr lang="en-GB" sz="1200" dirty="0"/>
              <a:t>. </a:t>
            </a:r>
            <a:endParaRPr lang="en-GB" sz="1200" dirty="0">
              <a:cs typeface="Arial" panose="020B0604020202020204"/>
            </a:endParaRPr>
          </a:p>
          <a:p>
            <a:pPr fontAlgn="base">
              <a:lnSpc>
                <a:spcPct val="150000"/>
              </a:lnSpc>
              <a:spcBef>
                <a:spcPts val="500"/>
              </a:spcBef>
              <a:spcAft>
                <a:spcPts val="500"/>
              </a:spcAft>
            </a:pPr>
            <a:r>
              <a:rPr lang="en-GB" sz="1200" dirty="0"/>
              <a:t>In order to be sustainable the </a:t>
            </a:r>
            <a:r>
              <a:rPr lang="en-GB" sz="1200" b="1" dirty="0"/>
              <a:t>three pillars </a:t>
            </a:r>
            <a:r>
              <a:rPr lang="en-GB" sz="1200" dirty="0"/>
              <a:t>of sustainable tourism must be accounted for: </a:t>
            </a:r>
            <a:r>
              <a:rPr lang="en-GB" sz="1200" b="1" dirty="0"/>
              <a:t>economic impacts, social impacts, environmental impacts</a:t>
            </a:r>
            <a:r>
              <a:rPr lang="en-GB" sz="1200" dirty="0"/>
              <a:t>.</a:t>
            </a:r>
          </a:p>
          <a:p>
            <a:pPr fontAlgn="base">
              <a:lnSpc>
                <a:spcPct val="150000"/>
              </a:lnSpc>
              <a:spcBef>
                <a:spcPts val="500"/>
              </a:spcBef>
              <a:spcAft>
                <a:spcPts val="500"/>
              </a:spcAft>
            </a:pPr>
            <a:endParaRPr lang="en-GB" sz="1200" dirty="0">
              <a:cs typeface="Arial" panose="020B0604020202020204"/>
            </a:endParaRPr>
          </a:p>
          <a:p>
            <a:pPr fontAlgn="base">
              <a:lnSpc>
                <a:spcPct val="170000"/>
              </a:lnSpc>
              <a:spcBef>
                <a:spcPts val="500"/>
              </a:spcBef>
              <a:spcAft>
                <a:spcPts val="500"/>
              </a:spcAft>
            </a:pPr>
            <a:r>
              <a:rPr lang="en-GB" sz="1200" dirty="0"/>
              <a:t>Typically tourists who partake in sustainable tourism activities will have a desire to help and </a:t>
            </a:r>
            <a:r>
              <a:rPr lang="en-GB" sz="1200" b="1" dirty="0"/>
              <a:t>support local communities and environments </a:t>
            </a:r>
            <a:r>
              <a:rPr lang="en-GB" sz="1200" dirty="0"/>
              <a:t>whilst avoiding any negative impacts their visit might bring. </a:t>
            </a:r>
            <a:endParaRPr lang="en-US" sz="1200" dirty="0">
              <a:cs typeface="Arial"/>
            </a:endParaRPr>
          </a:p>
          <a:p>
            <a:pPr fontAlgn="base">
              <a:lnSpc>
                <a:spcPct val="170000"/>
              </a:lnSpc>
              <a:spcBef>
                <a:spcPts val="500"/>
              </a:spcBef>
              <a:spcAft>
                <a:spcPts val="500"/>
              </a:spcAft>
            </a:pPr>
            <a:r>
              <a:rPr lang="en-GB" sz="1200" dirty="0"/>
              <a:t>Many tourists now are far more conscious than they used to be and in general, society is a lot more aware of the </a:t>
            </a:r>
            <a:r>
              <a:rPr lang="en-GB" sz="1200" b="1" dirty="0"/>
              <a:t>impacts of their actions</a:t>
            </a:r>
            <a:r>
              <a:rPr lang="en-GB" sz="1200" dirty="0"/>
              <a:t>. </a:t>
            </a:r>
            <a:endParaRPr lang="en-GB" sz="1200" dirty="0">
              <a:cs typeface="Arial" panose="020B0604020202020204"/>
            </a:endParaRPr>
          </a:p>
          <a:p>
            <a:pPr fontAlgn="base">
              <a:lnSpc>
                <a:spcPct val="170000"/>
              </a:lnSpc>
              <a:spcBef>
                <a:spcPts val="500"/>
              </a:spcBef>
              <a:spcAft>
                <a:spcPts val="500"/>
              </a:spcAft>
            </a:pPr>
            <a:r>
              <a:rPr lang="en-GB" sz="1200" dirty="0"/>
              <a:t>In many ways, this has fuelled the sustainable behaviours of a number of </a:t>
            </a:r>
            <a:r>
              <a:rPr lang="en-GB" sz="1200" b="1" dirty="0"/>
              <a:t>stakeholders</a:t>
            </a:r>
            <a:r>
              <a:rPr lang="en-GB" sz="1200" dirty="0"/>
              <a:t>, who seek to please their customers and to enhance their own business prospects.</a:t>
            </a:r>
            <a:endParaRPr lang="en-GB" sz="1200" dirty="0">
              <a:cs typeface="Arial" panose="020B0604020202020204"/>
            </a:endParaRPr>
          </a:p>
          <a:p>
            <a:pPr fontAlgn="base">
              <a:lnSpc>
                <a:spcPct val="150000"/>
              </a:lnSpc>
              <a:spcBef>
                <a:spcPts val="500"/>
              </a:spcBef>
              <a:spcAft>
                <a:spcPts val="500"/>
              </a:spcAft>
            </a:pPr>
            <a:endParaRPr lang="en-GB" sz="1200" dirty="0">
              <a:cs typeface="Arial" panose="020B0604020202020204"/>
            </a:endParaRP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34</a:t>
            </a:fld>
            <a:endParaRPr lang="en-US"/>
          </a:p>
        </p:txBody>
      </p:sp>
    </p:spTree>
    <p:extLst>
      <p:ext uri="{BB962C8B-B14F-4D97-AF65-F5344CB8AC3E}">
        <p14:creationId xmlns:p14="http://schemas.microsoft.com/office/powerpoint/2010/main" val="22506445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If there is still time:</a:t>
            </a:r>
          </a:p>
          <a:p>
            <a:endParaRPr lang="en-GB" sz="1300" dirty="0"/>
          </a:p>
          <a:p>
            <a:r>
              <a:rPr lang="en-GB" sz="1300" dirty="0"/>
              <a:t>According to the </a:t>
            </a:r>
            <a:r>
              <a:rPr lang="en-GB" sz="1300" u="sng" dirty="0">
                <a:hlinkClick r:id="rId3"/>
              </a:rPr>
              <a:t>The United Nations World Tourism Organisation</a:t>
            </a:r>
            <a:r>
              <a:rPr lang="en-GB" sz="1300" dirty="0"/>
              <a:t>, sustainable tourism should:</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36</a:t>
            </a:fld>
            <a:endParaRPr lang="en-US"/>
          </a:p>
        </p:txBody>
      </p:sp>
    </p:spTree>
    <p:extLst>
      <p:ext uri="{BB962C8B-B14F-4D97-AF65-F5344CB8AC3E}">
        <p14:creationId xmlns:p14="http://schemas.microsoft.com/office/powerpoint/2010/main" val="26812638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Butler's Tourism Area Life Cycle Model: A Simple Explanation - Tourism Teacher</a:t>
            </a:r>
            <a:endParaRPr lang="en-GB" dirty="0"/>
          </a:p>
          <a:p>
            <a:endParaRPr lang="en-GB" dirty="0"/>
          </a:p>
          <a:p>
            <a:r>
              <a:rPr lang="en-GB" dirty="0">
                <a:hlinkClick r:id="rId4"/>
              </a:rPr>
              <a:t>What Is </a:t>
            </a:r>
            <a:r>
              <a:rPr lang="en-GB" dirty="0" err="1">
                <a:hlinkClick r:id="rId4"/>
              </a:rPr>
              <a:t>Doxey's</a:t>
            </a:r>
            <a:r>
              <a:rPr lang="en-GB" dirty="0">
                <a:hlinkClick r:id="rId4"/>
              </a:rPr>
              <a:t> Irritation Index And How Does It Work? - Tourism Teacher</a:t>
            </a:r>
            <a:endParaRPr lang="en-GB" dirty="0"/>
          </a:p>
          <a:p>
            <a:endParaRPr lang="en-GB" dirty="0"/>
          </a:p>
          <a:p>
            <a:r>
              <a:rPr lang="en-GB" dirty="0"/>
              <a:t>We are going to start with this next week and really dive into CSR, which by the time you have finished your ‘mind map’ you will be confident in the topic having researched The CSR policy of your chosen hotel .</a:t>
            </a:r>
          </a:p>
          <a:p>
            <a:endParaRPr lang="en-GB" dirty="0"/>
          </a:p>
          <a:p>
            <a:r>
              <a:rPr lang="en-GB" dirty="0"/>
              <a:t>PREMIER INN is also acceptable. If you would like to choose one that is not on the list, please contact me to discuss. </a:t>
            </a:r>
          </a:p>
        </p:txBody>
      </p:sp>
      <p:sp>
        <p:nvSpPr>
          <p:cNvPr id="4" name="Slide Number Placeholder 3"/>
          <p:cNvSpPr>
            <a:spLocks noGrp="1"/>
          </p:cNvSpPr>
          <p:nvPr>
            <p:ph type="sldNum" sz="quarter" idx="5"/>
          </p:nvPr>
        </p:nvSpPr>
        <p:spPr/>
        <p:txBody>
          <a:bodyPr/>
          <a:lstStyle/>
          <a:p>
            <a:fld id="{324661F1-DB81-44E4-BB5E-8CFA2BC56AE0}" type="slidenum">
              <a:rPr lang="en-GB" smtClean="0"/>
              <a:t>37</a:t>
            </a:fld>
            <a:endParaRPr lang="en-GB"/>
          </a:p>
        </p:txBody>
      </p:sp>
    </p:spTree>
    <p:extLst>
      <p:ext uri="{BB962C8B-B14F-4D97-AF65-F5344CB8AC3E}">
        <p14:creationId xmlns:p14="http://schemas.microsoft.com/office/powerpoint/2010/main" val="30720529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39</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7498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371812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20578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923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97048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42826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42258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557408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136193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49912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997733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9297502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731397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85928893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33.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9.xml"/><Relationship Id="rId5" Type="http://schemas.openxmlformats.org/officeDocument/2006/relationships/image" Target="../media/image22.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hyperlink" Target="https://sustainablehealthcare.org.uk/blog/sustainability-series-role-education-sustainable-occupational-therap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un.org/sustainabledevelopment/" TargetMode="External"/><Relationship Id="rId2" Type="http://schemas.openxmlformats.org/officeDocument/2006/relationships/hyperlink" Target="https://www.un.org/en/climatechange/paris-agreement" TargetMode="Externa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hyperlink" Target="http://www.finchandbeak.com/1206/mapping-the-sdgs-your-business-priorities.ht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9.xml"/><Relationship Id="rId1" Type="http://schemas.openxmlformats.org/officeDocument/2006/relationships/video" Target="https://www.youtube.com/embed/slanYx2dmnc?feature=oembed" TargetMode="External"/><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9.xml"/><Relationship Id="rId4" Type="http://schemas.openxmlformats.org/officeDocument/2006/relationships/hyperlink" Target="http://btechndassignment.cheapassignmenthelp.co.uk/unit-7-sustainable-tourism-development-assignment-btechnd/"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9.xml"/><Relationship Id="rId1" Type="http://schemas.openxmlformats.org/officeDocument/2006/relationships/video" Target="https://www.youtube.com/embed/JFbbKbdqoJg?feature=oembed" TargetMode="External"/><Relationship Id="rId5" Type="http://schemas.openxmlformats.org/officeDocument/2006/relationships/image" Target="../media/image30.jpeg"/><Relationship Id="rId4" Type="http://schemas.openxmlformats.org/officeDocument/2006/relationships/hyperlink" Target="http://www.thetravelfoundation.org.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wwf.org.uk/" TargetMode="External"/><Relationship Id="rId2" Type="http://schemas.openxmlformats.org/officeDocument/2006/relationships/notesSlide" Target="../notesSlides/notesSlide10.xml"/><Relationship Id="rId1" Type="http://schemas.openxmlformats.org/officeDocument/2006/relationships/slideLayout" Target="../slideLayouts/slideLayout29.xml"/><Relationship Id="rId4" Type="http://schemas.openxmlformats.org/officeDocument/2006/relationships/hyperlink" Target="https://www.tourismconcern.org.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hyperlink" Target="https://www.fh-joanneum.at/en/projekt/tourist-competence-centres-for-the-development-of-sustainable-tourism-and-innovative-financial-management-strategies/"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9.xml"/><Relationship Id="rId1" Type="http://schemas.openxmlformats.org/officeDocument/2006/relationships/video" Target="https://www.youtube.com/embed/GTiRajt-ZnM?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9.xml"/><Relationship Id="rId1" Type="http://schemas.openxmlformats.org/officeDocument/2006/relationships/video" Target="https://www.youtube.com/embed/Wdln__7TW1k?feature=oembed" TargetMode="Externa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hyperlink" Target="https://wttc.org/research/economic-impact" TargetMode="External"/><Relationship Id="rId2" Type="http://schemas.openxmlformats.org/officeDocument/2006/relationships/notesSlide" Target="../notesSlides/notesSlide13.xml"/><Relationship Id="rId1" Type="http://schemas.openxmlformats.org/officeDocument/2006/relationships/slideLayout" Target="../slideLayouts/slideLayout29.xml"/><Relationship Id="rId6" Type="http://schemas.openxmlformats.org/officeDocument/2006/relationships/hyperlink" Target="https://www.statista.com/topics/962/global-tourism/" TargetMode="External"/><Relationship Id="rId5" Type="http://schemas.openxmlformats.org/officeDocument/2006/relationships/hyperlink" Target="https://www.statista.com/statistics/233223/travel-and-tourism--total-economic-contribution-worldwide/" TargetMode="External"/><Relationship Id="rId4" Type="http://schemas.openxmlformats.org/officeDocument/2006/relationships/hyperlink" Target="http://opinion.premiumtimesng.com/2016/09/08/nigerias-economic-management-between-hindsight-and-rascality-by-tope-fasua/"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4.xml"/><Relationship Id="rId1" Type="http://schemas.openxmlformats.org/officeDocument/2006/relationships/slideLayout" Target="../slideLayouts/slideLayout29.xml"/><Relationship Id="rId4" Type="http://schemas.openxmlformats.org/officeDocument/2006/relationships/hyperlink" Target="http://business-review.eu/featured/romanias-economic-growth-up-3-pct-in-2015-says-world-bank-82159"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29.xml"/><Relationship Id="rId4" Type="http://schemas.openxmlformats.org/officeDocument/2006/relationships/hyperlink" Target="https://www.franchising.com/articles/more_data_supports_positive_economic_impact_of_franchising.html"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6.xml"/><Relationship Id="rId1" Type="http://schemas.openxmlformats.org/officeDocument/2006/relationships/slideLayout" Target="../slideLayouts/slideLayout29.xml"/><Relationship Id="rId4" Type="http://schemas.openxmlformats.org/officeDocument/2006/relationships/hyperlink" Target="http://sierraexpressmedia.com/?p=69433" TargetMode="Externa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9.xml"/><Relationship Id="rId1" Type="http://schemas.openxmlformats.org/officeDocument/2006/relationships/video" Target="https://www.youtube.com/embed/KupnV3JeQL4?feature=oembed" TargetMode="External"/><Relationship Id="rId4" Type="http://schemas.openxmlformats.org/officeDocument/2006/relationships/image" Target="../media/image38.jpeg"/></Relationships>
</file>

<file path=ppt/slides/_rels/slide2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8.xml"/><Relationship Id="rId1" Type="http://schemas.openxmlformats.org/officeDocument/2006/relationships/slideLayout" Target="../slideLayouts/slideLayout29.xml"/><Relationship Id="rId4" Type="http://schemas.openxmlformats.org/officeDocument/2006/relationships/hyperlink" Target="https://study.com/academy/lesson/impact-of-social-cultural-issues-on-the-tourism-industry.html"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29.xml"/><Relationship Id="rId4" Type="http://schemas.openxmlformats.org/officeDocument/2006/relationships/image" Target="../media/image41.svg"/></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29.xml"/><Relationship Id="rId5" Type="http://schemas.openxmlformats.org/officeDocument/2006/relationships/image" Target="../media/image44.png"/><Relationship Id="rId4" Type="http://schemas.openxmlformats.org/officeDocument/2006/relationships/image" Target="../media/image43.svg"/></Relationships>
</file>

<file path=ppt/slides/_rels/slide3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1.xml"/><Relationship Id="rId1" Type="http://schemas.openxmlformats.org/officeDocument/2006/relationships/slideLayout" Target="../slideLayouts/slideLayout29.xml"/><Relationship Id="rId4" Type="http://schemas.openxmlformats.org/officeDocument/2006/relationships/hyperlink" Target="http://prairieecothrifter.com/2011/02/15-ways-to-make-a-positive-environmental-impact.html"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footprint.wwf.org.uk/#/" TargetMode="External"/><Relationship Id="rId2" Type="http://schemas.openxmlformats.org/officeDocument/2006/relationships/notesSlide" Target="../notesSlides/notesSlide22.xml"/><Relationship Id="rId1" Type="http://schemas.openxmlformats.org/officeDocument/2006/relationships/slideLayout" Target="../slideLayouts/slideLayout29.xml"/><Relationship Id="rId5" Type="http://schemas.openxmlformats.org/officeDocument/2006/relationships/hyperlink" Target="http://speak2connect.com/better-speech-evaluations/" TargetMode="External"/><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9.xml"/><Relationship Id="rId1" Type="http://schemas.openxmlformats.org/officeDocument/2006/relationships/video" Target="https://www.youtube.com/embed/a3keo2T5Joc?feature=oembed" TargetMode="External"/><Relationship Id="rId4" Type="http://schemas.openxmlformats.org/officeDocument/2006/relationships/image" Target="../media/image47.jpeg"/></Relationships>
</file>

<file path=ppt/slides/_rels/slide34.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notesSlide" Target="../notesSlides/notesSlide24.xml"/><Relationship Id="rId1" Type="http://schemas.openxmlformats.org/officeDocument/2006/relationships/slideLayout" Target="../slideLayouts/slideLayout29.xml"/><Relationship Id="rId4" Type="http://schemas.openxmlformats.org/officeDocument/2006/relationships/hyperlink" Target="https://www.keweenawadventure.com/about-us-sustainable-tourism/"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hyperlink" Target="https://www.unwto.org/about-us" TargetMode="External"/><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hyperlink" Target="https://tourismteacher.com/doxeys-irritation-index/" TargetMode="External"/><Relationship Id="rId2" Type="http://schemas.openxmlformats.org/officeDocument/2006/relationships/notesSlide" Target="../notesSlides/notesSlide26.xml"/><Relationship Id="rId1" Type="http://schemas.openxmlformats.org/officeDocument/2006/relationships/slideLayout" Target="../slideLayouts/slideLayout29.xml"/><Relationship Id="rId4" Type="http://schemas.openxmlformats.org/officeDocument/2006/relationships/hyperlink" Target="https://tourismteacher.com/butlers-tourism-area-life-cycle-model/"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7.xml"/><Relationship Id="rId1" Type="http://schemas.openxmlformats.org/officeDocument/2006/relationships/slideLayout" Target="../slideLayouts/slideLayout34.xml"/></Relationships>
</file>

<file path=ppt/slides/_rels/slide4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8610178"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Hospitality and Tourism Management</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2</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156697182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5517-6511-A39F-48E7-A9AED81C34BE}"/>
              </a:ext>
            </a:extLst>
          </p:cNvPr>
          <p:cNvSpPr>
            <a:spLocks noGrp="1"/>
          </p:cNvSpPr>
          <p:nvPr>
            <p:ph type="title"/>
          </p:nvPr>
        </p:nvSpPr>
        <p:spPr/>
        <p:txBody>
          <a:bodyPr/>
          <a:lstStyle/>
          <a:p>
            <a:r>
              <a:rPr lang="en-GB" dirty="0"/>
              <a:t>Week 1 recap:</a:t>
            </a:r>
          </a:p>
        </p:txBody>
      </p:sp>
      <p:pic>
        <p:nvPicPr>
          <p:cNvPr id="4" name="Picture 3">
            <a:extLst>
              <a:ext uri="{FF2B5EF4-FFF2-40B4-BE49-F238E27FC236}">
                <a16:creationId xmlns:a16="http://schemas.microsoft.com/office/drawing/2014/main" id="{22678F86-7737-2526-A3E0-8248111DCDB2}"/>
              </a:ext>
            </a:extLst>
          </p:cNvPr>
          <p:cNvPicPr>
            <a:picLocks noChangeAspect="1"/>
          </p:cNvPicPr>
          <p:nvPr/>
        </p:nvPicPr>
        <p:blipFill rotWithShape="1">
          <a:blip r:embed="rId2"/>
          <a:srcRect l="27245" t="50000" r="40765" b="15236"/>
          <a:stretch/>
        </p:blipFill>
        <p:spPr>
          <a:xfrm rot="19249982">
            <a:off x="86907" y="1165774"/>
            <a:ext cx="2621902" cy="1508534"/>
          </a:xfrm>
          <a:prstGeom prst="rect">
            <a:avLst/>
          </a:prstGeom>
        </p:spPr>
      </p:pic>
      <p:pic>
        <p:nvPicPr>
          <p:cNvPr id="6" name="Picture 5">
            <a:extLst>
              <a:ext uri="{FF2B5EF4-FFF2-40B4-BE49-F238E27FC236}">
                <a16:creationId xmlns:a16="http://schemas.microsoft.com/office/drawing/2014/main" id="{37954DF3-3180-6098-A789-E8C9D95859AD}"/>
              </a:ext>
            </a:extLst>
          </p:cNvPr>
          <p:cNvPicPr>
            <a:picLocks noChangeAspect="1"/>
          </p:cNvPicPr>
          <p:nvPr/>
        </p:nvPicPr>
        <p:blipFill rotWithShape="1">
          <a:blip r:embed="rId3"/>
          <a:srcRect l="27168" t="50000" r="39923" b="15380"/>
          <a:stretch/>
        </p:blipFill>
        <p:spPr>
          <a:xfrm>
            <a:off x="2743199" y="1456363"/>
            <a:ext cx="2659225" cy="1481126"/>
          </a:xfrm>
          <a:prstGeom prst="rect">
            <a:avLst/>
          </a:prstGeom>
        </p:spPr>
      </p:pic>
      <p:pic>
        <p:nvPicPr>
          <p:cNvPr id="12" name="Picture 11">
            <a:extLst>
              <a:ext uri="{FF2B5EF4-FFF2-40B4-BE49-F238E27FC236}">
                <a16:creationId xmlns:a16="http://schemas.microsoft.com/office/drawing/2014/main" id="{D870169F-83E7-B919-CDBC-9C222E78262B}"/>
              </a:ext>
            </a:extLst>
          </p:cNvPr>
          <p:cNvPicPr>
            <a:picLocks noChangeAspect="1"/>
          </p:cNvPicPr>
          <p:nvPr/>
        </p:nvPicPr>
        <p:blipFill rotWithShape="1">
          <a:blip r:embed="rId4"/>
          <a:srcRect l="27657" t="50295" r="40078" b="14881"/>
          <a:stretch/>
        </p:blipFill>
        <p:spPr>
          <a:xfrm>
            <a:off x="3409237" y="3448049"/>
            <a:ext cx="3898225" cy="2227557"/>
          </a:xfrm>
          <a:prstGeom prst="rect">
            <a:avLst/>
          </a:prstGeom>
        </p:spPr>
      </p:pic>
      <p:pic>
        <p:nvPicPr>
          <p:cNvPr id="13" name="Picture 12">
            <a:extLst>
              <a:ext uri="{FF2B5EF4-FFF2-40B4-BE49-F238E27FC236}">
                <a16:creationId xmlns:a16="http://schemas.microsoft.com/office/drawing/2014/main" id="{3271B15C-EB32-FCBD-A11C-52F42FB2F563}"/>
              </a:ext>
            </a:extLst>
          </p:cNvPr>
          <p:cNvPicPr>
            <a:picLocks noChangeAspect="1"/>
          </p:cNvPicPr>
          <p:nvPr/>
        </p:nvPicPr>
        <p:blipFill>
          <a:blip r:embed="rId5"/>
          <a:stretch>
            <a:fillRect/>
          </a:stretch>
        </p:blipFill>
        <p:spPr>
          <a:xfrm rot="21214421">
            <a:off x="67265" y="3820059"/>
            <a:ext cx="2961512" cy="1830700"/>
          </a:xfrm>
          <a:prstGeom prst="rect">
            <a:avLst/>
          </a:prstGeom>
        </p:spPr>
      </p:pic>
      <p:pic>
        <p:nvPicPr>
          <p:cNvPr id="14" name="Picture 13">
            <a:extLst>
              <a:ext uri="{FF2B5EF4-FFF2-40B4-BE49-F238E27FC236}">
                <a16:creationId xmlns:a16="http://schemas.microsoft.com/office/drawing/2014/main" id="{FE296483-1C70-B508-4C56-A364172227CB}"/>
              </a:ext>
            </a:extLst>
          </p:cNvPr>
          <p:cNvPicPr>
            <a:picLocks noChangeAspect="1"/>
          </p:cNvPicPr>
          <p:nvPr/>
        </p:nvPicPr>
        <p:blipFill>
          <a:blip r:embed="rId6"/>
          <a:stretch>
            <a:fillRect/>
          </a:stretch>
        </p:blipFill>
        <p:spPr>
          <a:xfrm rot="250364">
            <a:off x="4129574" y="185377"/>
            <a:ext cx="3365706" cy="1682853"/>
          </a:xfrm>
          <a:prstGeom prst="rect">
            <a:avLst/>
          </a:prstGeom>
        </p:spPr>
      </p:pic>
      <p:pic>
        <p:nvPicPr>
          <p:cNvPr id="17" name="Picture 16">
            <a:extLst>
              <a:ext uri="{FF2B5EF4-FFF2-40B4-BE49-F238E27FC236}">
                <a16:creationId xmlns:a16="http://schemas.microsoft.com/office/drawing/2014/main" id="{4F917CC9-6BF7-3D5F-8DB1-527983D024C5}"/>
              </a:ext>
            </a:extLst>
          </p:cNvPr>
          <p:cNvPicPr>
            <a:picLocks noChangeAspect="1"/>
          </p:cNvPicPr>
          <p:nvPr/>
        </p:nvPicPr>
        <p:blipFill rotWithShape="1">
          <a:blip r:embed="rId7"/>
          <a:srcRect b="14441"/>
          <a:stretch/>
        </p:blipFill>
        <p:spPr>
          <a:xfrm rot="21035784">
            <a:off x="1641203" y="1066504"/>
            <a:ext cx="3612668" cy="2681409"/>
          </a:xfrm>
          <a:prstGeom prst="rect">
            <a:avLst/>
          </a:prstGeom>
        </p:spPr>
      </p:pic>
      <p:pic>
        <p:nvPicPr>
          <p:cNvPr id="24" name="Picture 23">
            <a:extLst>
              <a:ext uri="{FF2B5EF4-FFF2-40B4-BE49-F238E27FC236}">
                <a16:creationId xmlns:a16="http://schemas.microsoft.com/office/drawing/2014/main" id="{B51D54E4-20F1-C111-B947-7C51E3AF16CB}"/>
              </a:ext>
            </a:extLst>
          </p:cNvPr>
          <p:cNvPicPr>
            <a:picLocks noChangeAspect="1"/>
          </p:cNvPicPr>
          <p:nvPr/>
        </p:nvPicPr>
        <p:blipFill rotWithShape="1">
          <a:blip r:embed="rId8"/>
          <a:srcRect l="27201" t="50526" r="40078" b="14568"/>
          <a:stretch/>
        </p:blipFill>
        <p:spPr>
          <a:xfrm rot="1187607">
            <a:off x="7874075" y="480703"/>
            <a:ext cx="3149452" cy="1778795"/>
          </a:xfrm>
          <a:prstGeom prst="rect">
            <a:avLst/>
          </a:prstGeom>
        </p:spPr>
      </p:pic>
      <p:pic>
        <p:nvPicPr>
          <p:cNvPr id="10" name="Picture 9">
            <a:extLst>
              <a:ext uri="{FF2B5EF4-FFF2-40B4-BE49-F238E27FC236}">
                <a16:creationId xmlns:a16="http://schemas.microsoft.com/office/drawing/2014/main" id="{0AEBE3B3-FBB3-9E17-E201-3D87894E7BE8}"/>
              </a:ext>
            </a:extLst>
          </p:cNvPr>
          <p:cNvPicPr>
            <a:picLocks noChangeAspect="1"/>
          </p:cNvPicPr>
          <p:nvPr/>
        </p:nvPicPr>
        <p:blipFill rotWithShape="1">
          <a:blip r:embed="rId9"/>
          <a:srcRect l="27188" t="50000" r="40547" b="15176"/>
          <a:stretch/>
        </p:blipFill>
        <p:spPr>
          <a:xfrm>
            <a:off x="4714875" y="1456363"/>
            <a:ext cx="3933825" cy="2247900"/>
          </a:xfrm>
          <a:prstGeom prst="rect">
            <a:avLst/>
          </a:prstGeom>
        </p:spPr>
      </p:pic>
      <p:pic>
        <p:nvPicPr>
          <p:cNvPr id="8" name="Picture 7">
            <a:extLst>
              <a:ext uri="{FF2B5EF4-FFF2-40B4-BE49-F238E27FC236}">
                <a16:creationId xmlns:a16="http://schemas.microsoft.com/office/drawing/2014/main" id="{A048B915-42CF-A76E-C9DF-A66A692F795F}"/>
              </a:ext>
            </a:extLst>
          </p:cNvPr>
          <p:cNvPicPr>
            <a:picLocks noChangeAspect="1"/>
          </p:cNvPicPr>
          <p:nvPr/>
        </p:nvPicPr>
        <p:blipFill rotWithShape="1">
          <a:blip r:embed="rId10"/>
          <a:srcRect l="27109" t="49826" r="40391" b="15350"/>
          <a:stretch/>
        </p:blipFill>
        <p:spPr>
          <a:xfrm>
            <a:off x="2021049" y="2781926"/>
            <a:ext cx="3381375" cy="1918281"/>
          </a:xfrm>
          <a:prstGeom prst="rect">
            <a:avLst/>
          </a:prstGeom>
        </p:spPr>
      </p:pic>
      <p:pic>
        <p:nvPicPr>
          <p:cNvPr id="20" name="Picture 19">
            <a:extLst>
              <a:ext uri="{FF2B5EF4-FFF2-40B4-BE49-F238E27FC236}">
                <a16:creationId xmlns:a16="http://schemas.microsoft.com/office/drawing/2014/main" id="{B54CD53F-054E-0B4B-2108-3DD0AA15BD75}"/>
              </a:ext>
            </a:extLst>
          </p:cNvPr>
          <p:cNvPicPr>
            <a:picLocks noChangeAspect="1"/>
          </p:cNvPicPr>
          <p:nvPr/>
        </p:nvPicPr>
        <p:blipFill rotWithShape="1">
          <a:blip r:embed="rId11"/>
          <a:srcRect l="27656" t="50148" r="43438" b="14881"/>
          <a:stretch/>
        </p:blipFill>
        <p:spPr>
          <a:xfrm>
            <a:off x="8042412" y="4487561"/>
            <a:ext cx="3524250" cy="2257425"/>
          </a:xfrm>
          <a:prstGeom prst="rect">
            <a:avLst/>
          </a:prstGeom>
        </p:spPr>
      </p:pic>
      <p:pic>
        <p:nvPicPr>
          <p:cNvPr id="22" name="Picture 21">
            <a:extLst>
              <a:ext uri="{FF2B5EF4-FFF2-40B4-BE49-F238E27FC236}">
                <a16:creationId xmlns:a16="http://schemas.microsoft.com/office/drawing/2014/main" id="{3722E8A4-1CC4-F565-00B4-322E1BCBD988}"/>
              </a:ext>
            </a:extLst>
          </p:cNvPr>
          <p:cNvPicPr>
            <a:picLocks noChangeAspect="1"/>
          </p:cNvPicPr>
          <p:nvPr/>
        </p:nvPicPr>
        <p:blipFill rotWithShape="1">
          <a:blip r:embed="rId12"/>
          <a:srcRect l="27201" t="50295" r="40078" b="14733"/>
          <a:stretch/>
        </p:blipFill>
        <p:spPr>
          <a:xfrm>
            <a:off x="7577249" y="2678906"/>
            <a:ext cx="3989413" cy="2257425"/>
          </a:xfrm>
          <a:prstGeom prst="rect">
            <a:avLst/>
          </a:prstGeom>
        </p:spPr>
      </p:pic>
    </p:spTree>
    <p:extLst>
      <p:ext uri="{BB962C8B-B14F-4D97-AF65-F5344CB8AC3E}">
        <p14:creationId xmlns:p14="http://schemas.microsoft.com/office/powerpoint/2010/main" val="27173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DFAF11-233A-4468-AD42-8C23273FBBE8}"/>
              </a:ext>
            </a:extLst>
          </p:cNvPr>
          <p:cNvPicPr>
            <a:picLocks noChangeAspect="1"/>
          </p:cNvPicPr>
          <p:nvPr/>
        </p:nvPicPr>
        <p:blipFill rotWithShape="1">
          <a:blip r:embed="rId3">
            <a:alphaModFix amt="40000"/>
            <a:extLst>
              <a:ext uri="{BEBA8EAE-BF5A-486C-A8C5-ECC9F3942E4B}">
                <a14:imgProps xmlns:a14="http://schemas.microsoft.com/office/drawing/2010/main">
                  <a14:imgLayer r:embed="rId4">
                    <a14:imgEffect>
                      <a14:saturation sat="96000"/>
                    </a14:imgEffect>
                  </a14:imgLayer>
                </a14:imgProps>
              </a:ext>
            </a:extLst>
          </a:blip>
          <a:srcRect l="6839" r="2510" b="-1"/>
          <a:stretch/>
        </p:blipFill>
        <p:spPr>
          <a:xfrm>
            <a:off x="3412588" y="-185969"/>
            <a:ext cx="7255412" cy="5342527"/>
          </a:xfrm>
          <a:prstGeom prst="rect">
            <a:avLst/>
          </a:prstGeom>
        </p:spPr>
      </p:pic>
      <p:pic>
        <p:nvPicPr>
          <p:cNvPr id="5" name="Picture 4">
            <a:extLst>
              <a:ext uri="{FF2B5EF4-FFF2-40B4-BE49-F238E27FC236}">
                <a16:creationId xmlns:a16="http://schemas.microsoft.com/office/drawing/2014/main" id="{C34E5698-9C97-42D0-A86A-72ABA48AD3B0}"/>
              </a:ext>
            </a:extLst>
          </p:cNvPr>
          <p:cNvPicPr>
            <a:picLocks noChangeAspect="1"/>
          </p:cNvPicPr>
          <p:nvPr/>
        </p:nvPicPr>
        <p:blipFill rotWithShape="1">
          <a:blip r:embed="rId5"/>
          <a:srcRect t="4802" b="3474"/>
          <a:stretch/>
        </p:blipFill>
        <p:spPr>
          <a:xfrm>
            <a:off x="247631" y="190347"/>
            <a:ext cx="3319669" cy="5143493"/>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4655840" y="1287939"/>
            <a:ext cx="5692172" cy="3796136"/>
          </a:xfrm>
        </p:spPr>
        <p:txBody>
          <a:bodyPr>
            <a:normAutofit fontScale="92500" lnSpcReduction="10000"/>
          </a:bodyPr>
          <a:lstStyle/>
          <a:p>
            <a:pPr marL="0" indent="0">
              <a:buNone/>
            </a:pPr>
            <a:endParaRPr lang="en-GB" sz="2400" dirty="0"/>
          </a:p>
          <a:p>
            <a:pPr marL="0" indent="0" algn="ctr">
              <a:buNone/>
            </a:pPr>
            <a:r>
              <a:rPr lang="en-GB" sz="4700" dirty="0"/>
              <a:t>What is the </a:t>
            </a:r>
            <a:r>
              <a:rPr lang="en-GB" sz="4700" b="1" dirty="0"/>
              <a:t>purpose of sustainability?</a:t>
            </a:r>
            <a:endParaRPr lang="en-GB" b="1" dirty="0"/>
          </a:p>
          <a:p>
            <a:endParaRPr lang="en-GB" b="1" dirty="0"/>
          </a:p>
          <a:p>
            <a:pPr marL="0" indent="0" algn="ctr">
              <a:buNone/>
            </a:pPr>
            <a:r>
              <a:rPr lang="en-GB" b="1" dirty="0"/>
              <a:t>Sustainability looks to protect our natural environment, human and ecological health, while driving innovation and not compromising our way of life. </a:t>
            </a:r>
          </a:p>
          <a:p>
            <a:pPr>
              <a:lnSpc>
                <a:spcPct val="100000"/>
              </a:lnSpc>
            </a:pPr>
            <a:endParaRPr lang="en-GB" sz="1200" dirty="0"/>
          </a:p>
          <a:p>
            <a:pPr>
              <a:lnSpc>
                <a:spcPct val="100000"/>
              </a:lnSpc>
            </a:pPr>
            <a:endParaRPr lang="en-GB" sz="1200" dirty="0"/>
          </a:p>
        </p:txBody>
      </p:sp>
      <p:sp>
        <p:nvSpPr>
          <p:cNvPr id="3" name="Rectangle 2">
            <a:extLst>
              <a:ext uri="{FF2B5EF4-FFF2-40B4-BE49-F238E27FC236}">
                <a16:creationId xmlns:a16="http://schemas.microsoft.com/office/drawing/2014/main" id="{8B1E79C5-6AF6-8341-A2E0-F73CCF594160}"/>
              </a:ext>
            </a:extLst>
          </p:cNvPr>
          <p:cNvSpPr/>
          <p:nvPr/>
        </p:nvSpPr>
        <p:spPr>
          <a:xfrm>
            <a:off x="8624701" y="4829508"/>
            <a:ext cx="2168607" cy="300082"/>
          </a:xfrm>
          <a:prstGeom prst="rect">
            <a:avLst/>
          </a:prstGeom>
        </p:spPr>
        <p:txBody>
          <a:bodyPr wrap="none">
            <a:spAutoFit/>
          </a:bodyPr>
          <a:lstStyle/>
          <a:p>
            <a:r>
              <a:rPr lang="en-GB" sz="1350" dirty="0">
                <a:solidFill>
                  <a:srgbClr val="000000"/>
                </a:solidFill>
                <a:latin typeface="Open Sans"/>
              </a:rPr>
              <a:t>(Young &amp; </a:t>
            </a:r>
            <a:r>
              <a:rPr lang="en-GB" sz="1350" dirty="0" err="1">
                <a:solidFill>
                  <a:srgbClr val="000000"/>
                </a:solidFill>
                <a:latin typeface="Open Sans"/>
              </a:rPr>
              <a:t>Dhanda</a:t>
            </a:r>
            <a:r>
              <a:rPr lang="en-GB" sz="1350" dirty="0">
                <a:solidFill>
                  <a:srgbClr val="000000"/>
                </a:solidFill>
                <a:latin typeface="Open Sans"/>
              </a:rPr>
              <a:t>, 2013).</a:t>
            </a:r>
            <a:endParaRPr lang="en-GB" sz="1350" dirty="0"/>
          </a:p>
        </p:txBody>
      </p:sp>
    </p:spTree>
    <p:extLst>
      <p:ext uri="{BB962C8B-B14F-4D97-AF65-F5344CB8AC3E}">
        <p14:creationId xmlns:p14="http://schemas.microsoft.com/office/powerpoint/2010/main" val="317935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DFAF11-233A-4468-AD42-8C23273FBBE8}"/>
              </a:ext>
            </a:extLst>
          </p:cNvPr>
          <p:cNvPicPr>
            <a:picLocks noChangeAspect="1"/>
          </p:cNvPicPr>
          <p:nvPr/>
        </p:nvPicPr>
        <p:blipFill rotWithShape="1">
          <a:blip r:embed="rId3">
            <a:alphaModFix amt="40000"/>
            <a:extLst>
              <a:ext uri="{BEBA8EAE-BF5A-486C-A8C5-ECC9F3942E4B}">
                <a14:imgProps xmlns:a14="http://schemas.microsoft.com/office/drawing/2010/main">
                  <a14:imgLayer r:embed="rId4">
                    <a14:imgEffect>
                      <a14:saturation sat="96000"/>
                    </a14:imgEffect>
                  </a14:imgLayer>
                </a14:imgProps>
              </a:ext>
            </a:extLst>
          </a:blip>
          <a:srcRect l="6839" r="2510" b="-1"/>
          <a:stretch/>
        </p:blipFill>
        <p:spPr>
          <a:xfrm>
            <a:off x="5879977" y="1009629"/>
            <a:ext cx="4822427" cy="3787524"/>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1633950" y="404665"/>
            <a:ext cx="4246026" cy="5616623"/>
          </a:xfrm>
        </p:spPr>
        <p:txBody>
          <a:bodyPr>
            <a:normAutofit fontScale="92500" lnSpcReduction="10000"/>
          </a:bodyPr>
          <a:lstStyle/>
          <a:p>
            <a:pPr marL="0" indent="0" algn="ctr">
              <a:buNone/>
            </a:pPr>
            <a:r>
              <a:rPr lang="en-GB" b="1" dirty="0"/>
              <a:t>What are the 3 principles of sustainability?</a:t>
            </a:r>
          </a:p>
          <a:p>
            <a:pPr marL="0" indent="0" algn="ctr">
              <a:buNone/>
            </a:pPr>
            <a:endParaRPr lang="en-GB" sz="1100" dirty="0"/>
          </a:p>
          <a:p>
            <a:pPr marL="0" indent="0" algn="ctr">
              <a:buNone/>
            </a:pPr>
            <a:r>
              <a:rPr lang="en-GB" dirty="0"/>
              <a:t>The principles of sustainability are the foundations of what this concept represents.</a:t>
            </a:r>
          </a:p>
          <a:p>
            <a:pPr marL="0" indent="0" algn="ctr">
              <a:buNone/>
            </a:pPr>
            <a:endParaRPr lang="en-GB" sz="1100" b="1" dirty="0"/>
          </a:p>
          <a:p>
            <a:pPr marL="0" indent="0" algn="ctr">
              <a:buNone/>
            </a:pPr>
            <a:r>
              <a:rPr lang="en-GB" dirty="0"/>
              <a:t>Sustainability is made up of three pillars: </a:t>
            </a:r>
          </a:p>
          <a:p>
            <a:pPr marL="0" indent="0" algn="ctr">
              <a:buNone/>
            </a:pPr>
            <a:r>
              <a:rPr lang="en-GB" b="1" dirty="0"/>
              <a:t>Economy</a:t>
            </a:r>
            <a:r>
              <a:rPr lang="en-GB" dirty="0"/>
              <a:t>, </a:t>
            </a:r>
            <a:r>
              <a:rPr lang="en-GB" b="1" dirty="0"/>
              <a:t>society</a:t>
            </a:r>
            <a:r>
              <a:rPr lang="en-GB" dirty="0"/>
              <a:t> and the </a:t>
            </a:r>
            <a:r>
              <a:rPr lang="en-GB" b="1" dirty="0"/>
              <a:t>environment</a:t>
            </a:r>
            <a:r>
              <a:rPr lang="en-GB" dirty="0"/>
              <a:t>.</a:t>
            </a:r>
          </a:p>
          <a:p>
            <a:pPr marL="0" indent="0" algn="ctr">
              <a:buNone/>
            </a:pPr>
            <a:r>
              <a:rPr lang="en-GB" dirty="0"/>
              <a:t> These principles are also informally used as </a:t>
            </a:r>
            <a:r>
              <a:rPr lang="en-GB" b="1" i="1" dirty="0"/>
              <a:t>profit</a:t>
            </a:r>
            <a:r>
              <a:rPr lang="en-GB" i="1" dirty="0"/>
              <a:t>, </a:t>
            </a:r>
            <a:r>
              <a:rPr lang="en-GB" b="1" i="1" dirty="0"/>
              <a:t>people</a:t>
            </a:r>
            <a:r>
              <a:rPr lang="en-GB" i="1" dirty="0"/>
              <a:t> and </a:t>
            </a:r>
            <a:r>
              <a:rPr lang="en-GB" b="1" i="1" dirty="0"/>
              <a:t>planet.</a:t>
            </a:r>
          </a:p>
        </p:txBody>
      </p:sp>
    </p:spTree>
    <p:extLst>
      <p:ext uri="{BB962C8B-B14F-4D97-AF65-F5344CB8AC3E}">
        <p14:creationId xmlns:p14="http://schemas.microsoft.com/office/powerpoint/2010/main" val="69312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4EB6D69E-756D-C267-19AA-1D779C306B72}"/>
              </a:ext>
            </a:extLst>
          </p:cNvPr>
          <p:cNvPicPr>
            <a:picLocks noChangeAspect="1"/>
          </p:cNvPicPr>
          <p:nvPr/>
        </p:nvPicPr>
        <p:blipFill>
          <a:blip r:embed="rId3"/>
          <a:stretch>
            <a:fillRect/>
          </a:stretch>
        </p:blipFill>
        <p:spPr>
          <a:xfrm>
            <a:off x="6152846" y="2465420"/>
            <a:ext cx="3784166" cy="3093366"/>
          </a:xfrm>
          <a:prstGeom prst="rect">
            <a:avLst/>
          </a:prstGeom>
        </p:spPr>
      </p:pic>
      <p:pic>
        <p:nvPicPr>
          <p:cNvPr id="4" name="Picture 5" descr="Diagram, text&#10;&#10;Description automatically generated">
            <a:extLst>
              <a:ext uri="{FF2B5EF4-FFF2-40B4-BE49-F238E27FC236}">
                <a16:creationId xmlns:a16="http://schemas.microsoft.com/office/drawing/2014/main" id="{0F9B841E-A1D0-FDA3-3115-2E89EF41D3C7}"/>
              </a:ext>
            </a:extLst>
          </p:cNvPr>
          <p:cNvPicPr>
            <a:picLocks noChangeAspect="1"/>
          </p:cNvPicPr>
          <p:nvPr/>
        </p:nvPicPr>
        <p:blipFill>
          <a:blip r:embed="rId4"/>
          <a:stretch>
            <a:fillRect/>
          </a:stretch>
        </p:blipFill>
        <p:spPr>
          <a:xfrm>
            <a:off x="1927563" y="300276"/>
            <a:ext cx="3381747" cy="2643268"/>
          </a:xfrm>
          <a:prstGeom prst="rect">
            <a:avLst/>
          </a:prstGeom>
        </p:spPr>
      </p:pic>
      <p:sp>
        <p:nvSpPr>
          <p:cNvPr id="6" name="TextBox 5">
            <a:extLst>
              <a:ext uri="{FF2B5EF4-FFF2-40B4-BE49-F238E27FC236}">
                <a16:creationId xmlns:a16="http://schemas.microsoft.com/office/drawing/2014/main" id="{F4C2D7BF-DCB8-7EC1-E1B3-50CDFA8BDF79}"/>
              </a:ext>
            </a:extLst>
          </p:cNvPr>
          <p:cNvSpPr txBox="1"/>
          <p:nvPr/>
        </p:nvSpPr>
        <p:spPr>
          <a:xfrm>
            <a:off x="1863707" y="31046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ea typeface="+mn-lt"/>
              <a:cs typeface="+mn-lt"/>
            </a:endParaRPr>
          </a:p>
          <a:p>
            <a:endParaRPr lang="en-US" dirty="0">
              <a:cs typeface="Arial"/>
            </a:endParaRPr>
          </a:p>
        </p:txBody>
      </p:sp>
      <p:sp>
        <p:nvSpPr>
          <p:cNvPr id="7" name="TextBox 6">
            <a:extLst>
              <a:ext uri="{FF2B5EF4-FFF2-40B4-BE49-F238E27FC236}">
                <a16:creationId xmlns:a16="http://schemas.microsoft.com/office/drawing/2014/main" id="{4FFC3BF1-3FCA-7641-F2EF-A5A669E56EF9}"/>
              </a:ext>
            </a:extLst>
          </p:cNvPr>
          <p:cNvSpPr txBox="1"/>
          <p:nvPr/>
        </p:nvSpPr>
        <p:spPr>
          <a:xfrm>
            <a:off x="2433292" y="5016430"/>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About Us - Epic Eco Travel</a:t>
            </a:r>
          </a:p>
          <a:p>
            <a:endParaRPr lang="en-GB" dirty="0">
              <a:cs typeface="Arial"/>
            </a:endParaRPr>
          </a:p>
        </p:txBody>
      </p:sp>
    </p:spTree>
    <p:extLst>
      <p:ext uri="{BB962C8B-B14F-4D97-AF65-F5344CB8AC3E}">
        <p14:creationId xmlns:p14="http://schemas.microsoft.com/office/powerpoint/2010/main" val="2248738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2800" y="264218"/>
            <a:ext cx="8665200" cy="1143000"/>
          </a:xfrm>
        </p:spPr>
        <p:txBody>
          <a:bodyPr>
            <a:normAutofit fontScale="90000"/>
          </a:bodyPr>
          <a:lstStyle/>
          <a:p>
            <a:r>
              <a:rPr lang="en-GB" b="1" dirty="0"/>
              <a:t>Sustainable development </a:t>
            </a:r>
            <a:br>
              <a:rPr lang="en-GB" b="1" dirty="0"/>
            </a:br>
            <a:r>
              <a:rPr lang="en-GB" b="1" dirty="0"/>
              <a:t>and global goals</a:t>
            </a:r>
            <a:br>
              <a:rPr lang="en-US" b="1" dirty="0"/>
            </a:br>
            <a:endParaRPr lang="en-US" b="1" dirty="0"/>
          </a:p>
        </p:txBody>
      </p:sp>
      <p:sp>
        <p:nvSpPr>
          <p:cNvPr id="3" name="Content Placeholder 2"/>
          <p:cNvSpPr>
            <a:spLocks noGrp="1"/>
          </p:cNvSpPr>
          <p:nvPr>
            <p:ph idx="1"/>
          </p:nvPr>
        </p:nvSpPr>
        <p:spPr>
          <a:xfrm>
            <a:off x="1981200" y="1600202"/>
            <a:ext cx="8229600" cy="964702"/>
          </a:xfrm>
        </p:spPr>
        <p:txBody>
          <a:bodyPr>
            <a:normAutofit fontScale="77500" lnSpcReduction="20000"/>
          </a:bodyPr>
          <a:lstStyle/>
          <a:p>
            <a:r>
              <a:rPr lang="en-GB" sz="3400" dirty="0"/>
              <a:t>The </a:t>
            </a:r>
            <a:r>
              <a:rPr lang="en-GB" sz="3400" dirty="0" err="1"/>
              <a:t>Brundtland</a:t>
            </a:r>
            <a:r>
              <a:rPr lang="en-GB" sz="3400" dirty="0"/>
              <a:t> Commission Report (1987) called for three pillars of action: economic growth, environmental protection and social equality. </a:t>
            </a:r>
          </a:p>
          <a:p>
            <a:endParaRPr lang="en-GB" dirty="0"/>
          </a:p>
          <a:p>
            <a:pPr marL="0" indent="0">
              <a:buNone/>
            </a:pPr>
            <a:endParaRPr lang="en-GB" dirty="0"/>
          </a:p>
        </p:txBody>
      </p:sp>
      <p:graphicFrame>
        <p:nvGraphicFramePr>
          <p:cNvPr id="4" name="Diagram 3"/>
          <p:cNvGraphicFramePr/>
          <p:nvPr/>
        </p:nvGraphicFramePr>
        <p:xfrm>
          <a:off x="1981201" y="2420888"/>
          <a:ext cx="8063947" cy="2584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DCE635F0-EFE6-1100-5BC6-800B2045CF0A}"/>
              </a:ext>
            </a:extLst>
          </p:cNvPr>
          <p:cNvSpPr txBox="1">
            <a:spLocks/>
          </p:cNvSpPr>
          <p:nvPr/>
        </p:nvSpPr>
        <p:spPr>
          <a:xfrm>
            <a:off x="2146853" y="4841223"/>
            <a:ext cx="8229600" cy="96470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t>The 2015 Paris Agreement set out 15 Strategic Development Goals (SDG’s) with a target of 2030</a:t>
            </a:r>
          </a:p>
          <a:p>
            <a:endParaRPr lang="en-GB" dirty="0"/>
          </a:p>
          <a:p>
            <a:pPr marL="0" indent="0">
              <a:buNone/>
            </a:pPr>
            <a:endParaRPr lang="en-GB" dirty="0"/>
          </a:p>
        </p:txBody>
      </p:sp>
    </p:spTree>
    <p:extLst>
      <p:ext uri="{BB962C8B-B14F-4D97-AF65-F5344CB8AC3E}">
        <p14:creationId xmlns:p14="http://schemas.microsoft.com/office/powerpoint/2010/main" val="1521835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 calcmode="lin" valueType="num">
                                      <p:cBhvr>
                                        <p:cTn id="21" dur="1000" fill="hold"/>
                                        <p:tgtEl>
                                          <p:spTgt spid="6">
                                            <p:txEl>
                                              <p:pRg st="0" end="0"/>
                                            </p:txEl>
                                          </p:spTgt>
                                        </p:tgtEl>
                                        <p:attrNameLst>
                                          <p:attrName>ppt_w</p:attrName>
                                        </p:attrNameLst>
                                      </p:cBhvr>
                                      <p:tavLst>
                                        <p:tav tm="0">
                                          <p:val>
                                            <p:strVal val="#ppt_w*0.70"/>
                                          </p:val>
                                        </p:tav>
                                        <p:tav tm="100000">
                                          <p:val>
                                            <p:strVal val="#ppt_w"/>
                                          </p:val>
                                        </p:tav>
                                      </p:tavLst>
                                    </p:anim>
                                    <p:anim calcmode="lin" valueType="num">
                                      <p:cBhvr>
                                        <p:cTn id="22" dur="1000" fill="hold"/>
                                        <p:tgtEl>
                                          <p:spTgt spid="6">
                                            <p:txEl>
                                              <p:pRg st="0" end="0"/>
                                            </p:txEl>
                                          </p:spTgt>
                                        </p:tgtEl>
                                        <p:attrNameLst>
                                          <p:attrName>ppt_h</p:attrName>
                                        </p:attrNameLst>
                                      </p:cBhvr>
                                      <p:tavLst>
                                        <p:tav tm="0">
                                          <p:val>
                                            <p:strVal val="#ppt_h"/>
                                          </p:val>
                                        </p:tav>
                                        <p:tav tm="100000">
                                          <p:val>
                                            <p:strVal val="#ppt_h"/>
                                          </p:val>
                                        </p:tav>
                                      </p:tavLst>
                                    </p:anim>
                                    <p:animEffect transition="in" filter="fade">
                                      <p:cBhvr>
                                        <p:cTn id="23"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5">
            <a:extLst>
              <a:ext uri="{FF2B5EF4-FFF2-40B4-BE49-F238E27FC236}">
                <a16:creationId xmlns:a16="http://schemas.microsoft.com/office/drawing/2014/main" id="{1D754E59-EA30-47F1-8380-0B2EB571E41F}"/>
              </a:ext>
            </a:extLst>
          </p:cNvPr>
          <p:cNvGraphicFramePr>
            <a:graphicFrameLocks noGrp="1"/>
          </p:cNvGraphicFramePr>
          <p:nvPr>
            <p:extLst>
              <p:ext uri="{D42A27DB-BD31-4B8C-83A1-F6EECF244321}">
                <p14:modId xmlns:p14="http://schemas.microsoft.com/office/powerpoint/2010/main" val="569090033"/>
              </p:ext>
            </p:extLst>
          </p:nvPr>
        </p:nvGraphicFramePr>
        <p:xfrm>
          <a:off x="2040834" y="511561"/>
          <a:ext cx="7200800" cy="4824539"/>
        </p:xfrm>
        <a:graphic>
          <a:graphicData uri="http://schemas.openxmlformats.org/drawingml/2006/table">
            <a:tbl>
              <a:tblPr firstRow="1" bandRow="1">
                <a:tableStyleId>{5C22544A-7EE6-4342-B048-85BDC9FD1C3A}</a:tableStyleId>
              </a:tblPr>
              <a:tblGrid>
                <a:gridCol w="878535">
                  <a:extLst>
                    <a:ext uri="{9D8B030D-6E8A-4147-A177-3AD203B41FA5}">
                      <a16:colId xmlns:a16="http://schemas.microsoft.com/office/drawing/2014/main" val="2302442143"/>
                    </a:ext>
                  </a:extLst>
                </a:gridCol>
                <a:gridCol w="6322265">
                  <a:extLst>
                    <a:ext uri="{9D8B030D-6E8A-4147-A177-3AD203B41FA5}">
                      <a16:colId xmlns:a16="http://schemas.microsoft.com/office/drawing/2014/main" val="179471072"/>
                    </a:ext>
                  </a:extLst>
                </a:gridCol>
              </a:tblGrid>
              <a:tr h="487125">
                <a:tc>
                  <a:txBody>
                    <a:bodyPr/>
                    <a:lstStyle/>
                    <a:p>
                      <a:r>
                        <a:rPr lang="en-GB" sz="2000" b="1" dirty="0"/>
                        <a:t>1987</a:t>
                      </a:r>
                    </a:p>
                  </a:txBody>
                  <a:tcPr/>
                </a:tc>
                <a:tc>
                  <a:txBody>
                    <a:bodyPr/>
                    <a:lstStyle/>
                    <a:p>
                      <a:r>
                        <a:rPr lang="en-GB" sz="2000" b="1" dirty="0" err="1"/>
                        <a:t>Brundland</a:t>
                      </a:r>
                      <a:r>
                        <a:rPr lang="en-GB" sz="2000" b="1" dirty="0"/>
                        <a:t> Report – Our Common Future</a:t>
                      </a:r>
                    </a:p>
                  </a:txBody>
                  <a:tcPr/>
                </a:tc>
                <a:extLst>
                  <a:ext uri="{0D108BD9-81ED-4DB2-BD59-A6C34878D82A}">
                    <a16:rowId xmlns:a16="http://schemas.microsoft.com/office/drawing/2014/main" val="699586222"/>
                  </a:ext>
                </a:extLst>
              </a:tr>
              <a:tr h="840791">
                <a:tc>
                  <a:txBody>
                    <a:bodyPr/>
                    <a:lstStyle/>
                    <a:p>
                      <a:r>
                        <a:rPr lang="en-GB" sz="2000" b="1" dirty="0"/>
                        <a:t>1992</a:t>
                      </a:r>
                    </a:p>
                  </a:txBody>
                  <a:tcPr/>
                </a:tc>
                <a:tc>
                  <a:txBody>
                    <a:bodyPr/>
                    <a:lstStyle/>
                    <a:p>
                      <a:r>
                        <a:rPr lang="en-GB" sz="2000" b="1" dirty="0"/>
                        <a:t>Rio Earth Summit; Agenda 21; UN Commission on Sustainable Development</a:t>
                      </a:r>
                    </a:p>
                  </a:txBody>
                  <a:tcPr/>
                </a:tc>
                <a:extLst>
                  <a:ext uri="{0D108BD9-81ED-4DB2-BD59-A6C34878D82A}">
                    <a16:rowId xmlns:a16="http://schemas.microsoft.com/office/drawing/2014/main" val="3873314794"/>
                  </a:ext>
                </a:extLst>
              </a:tr>
              <a:tr h="487125">
                <a:tc>
                  <a:txBody>
                    <a:bodyPr/>
                    <a:lstStyle/>
                    <a:p>
                      <a:r>
                        <a:rPr lang="en-GB" sz="2000" b="1" dirty="0"/>
                        <a:t>1999</a:t>
                      </a:r>
                    </a:p>
                  </a:txBody>
                  <a:tcPr/>
                </a:tc>
                <a:tc>
                  <a:txBody>
                    <a:bodyPr/>
                    <a:lstStyle/>
                    <a:p>
                      <a:r>
                        <a:rPr lang="en-GB" sz="2000" b="1" dirty="0"/>
                        <a:t>UN Global Code of Ethics for Tourism</a:t>
                      </a:r>
                    </a:p>
                  </a:txBody>
                  <a:tcPr/>
                </a:tc>
                <a:extLst>
                  <a:ext uri="{0D108BD9-81ED-4DB2-BD59-A6C34878D82A}">
                    <a16:rowId xmlns:a16="http://schemas.microsoft.com/office/drawing/2014/main" val="2449370128"/>
                  </a:ext>
                </a:extLst>
              </a:tr>
              <a:tr h="487125">
                <a:tc>
                  <a:txBody>
                    <a:bodyPr/>
                    <a:lstStyle/>
                    <a:p>
                      <a:r>
                        <a:rPr lang="en-GB" sz="2000" b="1" dirty="0"/>
                        <a:t>2002</a:t>
                      </a:r>
                    </a:p>
                  </a:txBody>
                  <a:tcPr/>
                </a:tc>
                <a:tc>
                  <a:txBody>
                    <a:bodyPr/>
                    <a:lstStyle/>
                    <a:p>
                      <a:r>
                        <a:rPr lang="en-GB" sz="2000" b="1" dirty="0"/>
                        <a:t>International Year of Ecotourism</a:t>
                      </a:r>
                    </a:p>
                  </a:txBody>
                  <a:tcPr/>
                </a:tc>
                <a:extLst>
                  <a:ext uri="{0D108BD9-81ED-4DB2-BD59-A6C34878D82A}">
                    <a16:rowId xmlns:a16="http://schemas.microsoft.com/office/drawing/2014/main" val="3216613682"/>
                  </a:ext>
                </a:extLst>
              </a:tr>
              <a:tr h="840791">
                <a:tc>
                  <a:txBody>
                    <a:bodyPr/>
                    <a:lstStyle/>
                    <a:p>
                      <a:r>
                        <a:rPr lang="en-GB" sz="2000" b="1" dirty="0"/>
                        <a:t>2006</a:t>
                      </a:r>
                    </a:p>
                  </a:txBody>
                  <a:tcPr/>
                </a:tc>
                <a:tc>
                  <a:txBody>
                    <a:bodyPr/>
                    <a:lstStyle/>
                    <a:p>
                      <a:r>
                        <a:rPr lang="en-GB" sz="2000" b="1" dirty="0"/>
                        <a:t>Maastricht Task Force on Tourism Sustainable Development</a:t>
                      </a:r>
                    </a:p>
                  </a:txBody>
                  <a:tcPr/>
                </a:tc>
                <a:extLst>
                  <a:ext uri="{0D108BD9-81ED-4DB2-BD59-A6C34878D82A}">
                    <a16:rowId xmlns:a16="http://schemas.microsoft.com/office/drawing/2014/main" val="2573003022"/>
                  </a:ext>
                </a:extLst>
              </a:tr>
              <a:tr h="840791">
                <a:tc>
                  <a:txBody>
                    <a:bodyPr/>
                    <a:lstStyle/>
                    <a:p>
                      <a:r>
                        <a:rPr lang="en-GB" sz="2000" b="1" dirty="0"/>
                        <a:t>2015</a:t>
                      </a:r>
                    </a:p>
                  </a:txBody>
                  <a:tcPr/>
                </a:tc>
                <a:tc>
                  <a:txBody>
                    <a:bodyPr/>
                    <a:lstStyle/>
                    <a:p>
                      <a:r>
                        <a:rPr lang="en-GB" sz="2000" b="1" dirty="0"/>
                        <a:t>UN Climate Change Conference, Paris – agreement on carbon emissions targets</a:t>
                      </a:r>
                    </a:p>
                  </a:txBody>
                  <a:tcPr/>
                </a:tc>
                <a:extLst>
                  <a:ext uri="{0D108BD9-81ED-4DB2-BD59-A6C34878D82A}">
                    <a16:rowId xmlns:a16="http://schemas.microsoft.com/office/drawing/2014/main" val="1163525038"/>
                  </a:ext>
                </a:extLst>
              </a:tr>
              <a:tr h="840791">
                <a:tc>
                  <a:txBody>
                    <a:bodyPr/>
                    <a:lstStyle/>
                    <a:p>
                      <a:r>
                        <a:rPr lang="en-GB" sz="2000" b="1" dirty="0"/>
                        <a:t>2017</a:t>
                      </a:r>
                    </a:p>
                  </a:txBody>
                  <a:tcPr/>
                </a:tc>
                <a:tc>
                  <a:txBody>
                    <a:bodyPr/>
                    <a:lstStyle/>
                    <a:p>
                      <a:r>
                        <a:rPr lang="en-GB" sz="2000" b="1" dirty="0"/>
                        <a:t>UN International Year of Sustainable Tourism for Development</a:t>
                      </a:r>
                    </a:p>
                  </a:txBody>
                  <a:tcPr/>
                </a:tc>
                <a:extLst>
                  <a:ext uri="{0D108BD9-81ED-4DB2-BD59-A6C34878D82A}">
                    <a16:rowId xmlns:a16="http://schemas.microsoft.com/office/drawing/2014/main" val="3442552780"/>
                  </a:ext>
                </a:extLst>
              </a:tr>
            </a:tbl>
          </a:graphicData>
        </a:graphic>
      </p:graphicFrame>
      <p:pic>
        <p:nvPicPr>
          <p:cNvPr id="8" name="Picture 7" descr="Icon&#10;&#10;Description automatically generated">
            <a:extLst>
              <a:ext uri="{FF2B5EF4-FFF2-40B4-BE49-F238E27FC236}">
                <a16:creationId xmlns:a16="http://schemas.microsoft.com/office/drawing/2014/main" id="{5A5D890C-55C5-4C96-A4BE-4A695A70EC7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41634" y="149291"/>
            <a:ext cx="2674912" cy="2511445"/>
          </a:xfrm>
          <a:prstGeom prst="rect">
            <a:avLst/>
          </a:prstGeom>
        </p:spPr>
      </p:pic>
    </p:spTree>
    <p:extLst>
      <p:ext uri="{BB962C8B-B14F-4D97-AF65-F5344CB8AC3E}">
        <p14:creationId xmlns:p14="http://schemas.microsoft.com/office/powerpoint/2010/main" val="2414257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CB95-92B6-1891-CF17-C1A2C6643F5B}"/>
              </a:ext>
            </a:extLst>
          </p:cNvPr>
          <p:cNvSpPr>
            <a:spLocks noGrp="1"/>
          </p:cNvSpPr>
          <p:nvPr>
            <p:ph type="title"/>
          </p:nvPr>
        </p:nvSpPr>
        <p:spPr/>
        <p:txBody>
          <a:bodyPr vert="horz" lIns="91440" tIns="45720" rIns="91440" bIns="45720" rtlCol="0" anchor="t">
            <a:normAutofit/>
          </a:bodyPr>
          <a:lstStyle/>
          <a:p>
            <a:r>
              <a:rPr lang="en-GB" dirty="0">
                <a:cs typeface="Arial"/>
              </a:rPr>
              <a:t>Group activity </a:t>
            </a:r>
            <a:endParaRPr lang="en-GB" dirty="0"/>
          </a:p>
        </p:txBody>
      </p:sp>
      <p:sp>
        <p:nvSpPr>
          <p:cNvPr id="3" name="Content Placeholder 2">
            <a:extLst>
              <a:ext uri="{FF2B5EF4-FFF2-40B4-BE49-F238E27FC236}">
                <a16:creationId xmlns:a16="http://schemas.microsoft.com/office/drawing/2014/main" id="{B9D4FEE5-2F39-39C8-6D2B-3309FA8DF0C2}"/>
              </a:ext>
            </a:extLst>
          </p:cNvPr>
          <p:cNvSpPr>
            <a:spLocks noGrp="1"/>
          </p:cNvSpPr>
          <p:nvPr>
            <p:ph idx="1"/>
          </p:nvPr>
        </p:nvSpPr>
        <p:spPr/>
        <p:txBody>
          <a:bodyPr vert="horz" lIns="91440" tIns="45720" rIns="91440" bIns="45720" rtlCol="0" anchor="t">
            <a:normAutofit/>
          </a:bodyPr>
          <a:lstStyle/>
          <a:p>
            <a:r>
              <a:rPr lang="en-GB" dirty="0">
                <a:cs typeface="Arial"/>
              </a:rPr>
              <a:t>Search up the 2015 Paris Agreement – and find the Strategic Development Goals (SDG’s).</a:t>
            </a:r>
          </a:p>
          <a:p>
            <a:r>
              <a:rPr lang="en-GB" dirty="0">
                <a:cs typeface="Arial"/>
              </a:rPr>
              <a:t>List them in the order that you feel is most relevant to sustainable tourism. Put your findings in the chat.</a:t>
            </a:r>
          </a:p>
          <a:p>
            <a:endParaRPr lang="en-GB" dirty="0">
              <a:ea typeface="+mn-lt"/>
              <a:cs typeface="+mn-lt"/>
            </a:endParaRPr>
          </a:p>
          <a:p>
            <a:r>
              <a:rPr lang="en-GB" dirty="0">
                <a:ea typeface="+mn-lt"/>
                <a:cs typeface="+mn-lt"/>
                <a:hlinkClick r:id="rId2"/>
              </a:rPr>
              <a:t>The Paris Agreement | United Nations</a:t>
            </a:r>
            <a:endParaRPr lang="en-GB" dirty="0">
              <a:ea typeface="+mn-lt"/>
              <a:cs typeface="+mn-lt"/>
            </a:endParaRPr>
          </a:p>
          <a:p>
            <a:r>
              <a:rPr lang="en-GB" dirty="0">
                <a:ea typeface="+mn-lt"/>
                <a:cs typeface="+mn-lt"/>
                <a:hlinkClick r:id="rId3"/>
              </a:rPr>
              <a:t>Home - United Nations Sustainable Development</a:t>
            </a:r>
            <a:endParaRPr lang="en-GB">
              <a:cs typeface="Arial"/>
            </a:endParaRPr>
          </a:p>
        </p:txBody>
      </p:sp>
    </p:spTree>
    <p:extLst>
      <p:ext uri="{BB962C8B-B14F-4D97-AF65-F5344CB8AC3E}">
        <p14:creationId xmlns:p14="http://schemas.microsoft.com/office/powerpoint/2010/main" val="2869994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logo, company name&#10;&#10;Description automatically generated">
            <a:extLst>
              <a:ext uri="{FF2B5EF4-FFF2-40B4-BE49-F238E27FC236}">
                <a16:creationId xmlns:a16="http://schemas.microsoft.com/office/drawing/2014/main" id="{54EBD635-86DF-0245-A4FB-226849235325}"/>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95600" y="188640"/>
            <a:ext cx="7200800" cy="5766266"/>
          </a:xfrm>
        </p:spPr>
      </p:pic>
    </p:spTree>
    <p:extLst>
      <p:ext uri="{BB962C8B-B14F-4D97-AF65-F5344CB8AC3E}">
        <p14:creationId xmlns:p14="http://schemas.microsoft.com/office/powerpoint/2010/main" val="3976331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3232288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r>
              <a:rPr lang="en-GB" b="1" dirty="0"/>
              <a:t>Sustainable Tourism</a:t>
            </a:r>
          </a:p>
        </p:txBody>
      </p:sp>
      <p:pic>
        <p:nvPicPr>
          <p:cNvPr id="4" name="Online Media 3" descr="Sustainable tourism">
            <a:hlinkClick r:id="" action="ppaction://media"/>
            <a:extLst>
              <a:ext uri="{FF2B5EF4-FFF2-40B4-BE49-F238E27FC236}">
                <a16:creationId xmlns:a16="http://schemas.microsoft.com/office/drawing/2014/main" id="{985235A4-C00F-2543-9552-B989B2C252E4}"/>
              </a:ext>
            </a:extLst>
          </p:cNvPr>
          <p:cNvPicPr>
            <a:picLocks noGrp="1" noRot="1" noChangeAspect="1"/>
          </p:cNvPicPr>
          <p:nvPr>
            <p:ph idx="1"/>
            <a:videoFile r:link="rId1"/>
          </p:nvPr>
        </p:nvPicPr>
        <p:blipFill>
          <a:blip r:embed="rId4"/>
          <a:stretch>
            <a:fillRect/>
          </a:stretch>
        </p:blipFill>
        <p:spPr>
          <a:xfrm>
            <a:off x="1981200" y="895043"/>
            <a:ext cx="8229600" cy="4650120"/>
          </a:xfrm>
          <a:prstGeom prst="rect">
            <a:avLst/>
          </a:prstGeom>
        </p:spPr>
      </p:pic>
    </p:spTree>
    <p:extLst>
      <p:ext uri="{BB962C8B-B14F-4D97-AF65-F5344CB8AC3E}">
        <p14:creationId xmlns:p14="http://schemas.microsoft.com/office/powerpoint/2010/main" val="320916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Sustainable Tourism</a:t>
            </a:r>
          </a:p>
        </p:txBody>
      </p:sp>
      <p:sp>
        <p:nvSpPr>
          <p:cNvPr id="3" name="Content Placeholder 2"/>
          <p:cNvSpPr>
            <a:spLocks noGrp="1"/>
          </p:cNvSpPr>
          <p:nvPr>
            <p:ph idx="1"/>
          </p:nvPr>
        </p:nvSpPr>
        <p:spPr>
          <a:xfrm>
            <a:off x="2152546" y="1668158"/>
            <a:ext cx="7886700" cy="4351338"/>
          </a:xfrm>
        </p:spPr>
        <p:txBody>
          <a:bodyPr/>
          <a:lstStyle/>
          <a:p>
            <a:pPr marL="0" indent="0" algn="ctr">
              <a:buNone/>
            </a:pPr>
            <a:r>
              <a:rPr lang="en-GB" dirty="0"/>
              <a:t>Tourism will never be </a:t>
            </a:r>
            <a:r>
              <a:rPr lang="en-GB" b="1" dirty="0"/>
              <a:t>completely</a:t>
            </a:r>
            <a:r>
              <a:rPr lang="en-GB" dirty="0"/>
              <a:t> sustainable as every industry has impacts, but it </a:t>
            </a:r>
            <a:r>
              <a:rPr lang="en-GB" b="1" dirty="0"/>
              <a:t>can</a:t>
            </a:r>
            <a:r>
              <a:rPr lang="en-GB" dirty="0"/>
              <a:t> work towards </a:t>
            </a:r>
            <a:r>
              <a:rPr lang="en-GB" b="1" dirty="0"/>
              <a:t>becoming</a:t>
            </a:r>
            <a:r>
              <a:rPr lang="en-GB" dirty="0"/>
              <a:t> more sustainable.</a:t>
            </a:r>
          </a:p>
        </p:txBody>
      </p:sp>
      <p:pic>
        <p:nvPicPr>
          <p:cNvPr id="5" name="Picture 4" descr="A picture containing map&#10;&#10;Description automatically generated">
            <a:extLst>
              <a:ext uri="{FF2B5EF4-FFF2-40B4-BE49-F238E27FC236}">
                <a16:creationId xmlns:a16="http://schemas.microsoft.com/office/drawing/2014/main" id="{8DE39CF9-77F6-E141-8938-6C15199971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80408" y="3284984"/>
            <a:ext cx="4831184" cy="2415592"/>
          </a:xfrm>
          <a:prstGeom prst="rect">
            <a:avLst/>
          </a:prstGeom>
        </p:spPr>
      </p:pic>
    </p:spTree>
    <p:extLst>
      <p:ext uri="{BB962C8B-B14F-4D97-AF65-F5344CB8AC3E}">
        <p14:creationId xmlns:p14="http://schemas.microsoft.com/office/powerpoint/2010/main" val="379722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04664"/>
            <a:ext cx="8507288" cy="1143000"/>
          </a:xfrm>
        </p:spPr>
        <p:txBody>
          <a:bodyPr vert="horz" lIns="91440" tIns="45720" rIns="91440" bIns="45720" rtlCol="0" anchor="t">
            <a:noAutofit/>
          </a:bodyPr>
          <a:lstStyle/>
          <a:p>
            <a:pPr algn="l"/>
            <a:r>
              <a:rPr lang="en-GB" sz="2000" dirty="0"/>
              <a:t>The Travel Foundation (</a:t>
            </a:r>
            <a:r>
              <a:rPr lang="en-GB" sz="2000" dirty="0">
                <a:hlinkClick r:id="rId4"/>
              </a:rPr>
              <a:t>www.thetravelfoundation.org.uk</a:t>
            </a:r>
            <a:r>
              <a:rPr lang="en-GB" sz="2000" dirty="0"/>
              <a:t> ) argues the case for sustainable tourism and working in partnership for a sustainable future.</a:t>
            </a:r>
            <a:endParaRPr lang="en-GB" sz="2000" b="1" dirty="0"/>
          </a:p>
        </p:txBody>
      </p:sp>
      <p:pic>
        <p:nvPicPr>
          <p:cNvPr id="7" name="Online Media 6" descr="Why sustainable tourism?">
            <a:hlinkClick r:id="" action="ppaction://media"/>
            <a:extLst>
              <a:ext uri="{FF2B5EF4-FFF2-40B4-BE49-F238E27FC236}">
                <a16:creationId xmlns:a16="http://schemas.microsoft.com/office/drawing/2014/main" id="{C0BACA05-9FED-974A-AC41-22B6D58346D9}"/>
              </a:ext>
            </a:extLst>
          </p:cNvPr>
          <p:cNvPicPr>
            <a:picLocks noGrp="1" noRot="1" noChangeAspect="1"/>
          </p:cNvPicPr>
          <p:nvPr>
            <p:ph idx="1"/>
            <a:videoFile r:link="rId1"/>
          </p:nvPr>
        </p:nvPicPr>
        <p:blipFill>
          <a:blip r:embed="rId5"/>
          <a:stretch>
            <a:fillRect/>
          </a:stretch>
        </p:blipFill>
        <p:spPr>
          <a:xfrm>
            <a:off x="2855640" y="1526132"/>
            <a:ext cx="6189184" cy="3496889"/>
          </a:xfrm>
          <a:prstGeom prst="rect">
            <a:avLst/>
          </a:prstGeom>
        </p:spPr>
      </p:pic>
    </p:spTree>
    <p:extLst>
      <p:ext uri="{BB962C8B-B14F-4D97-AF65-F5344CB8AC3E}">
        <p14:creationId xmlns:p14="http://schemas.microsoft.com/office/powerpoint/2010/main" val="234111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BB5C6C-C432-3E42-A04C-CDA6A6AF22CB}"/>
              </a:ext>
            </a:extLst>
          </p:cNvPr>
          <p:cNvSpPr>
            <a:spLocks noGrp="1"/>
          </p:cNvSpPr>
          <p:nvPr>
            <p:ph idx="1"/>
          </p:nvPr>
        </p:nvSpPr>
        <p:spPr>
          <a:xfrm>
            <a:off x="1703512" y="404664"/>
            <a:ext cx="8568952" cy="5472608"/>
          </a:xfrm>
        </p:spPr>
        <p:txBody>
          <a:bodyPr vert="horz" lIns="91440" tIns="45720" rIns="91440" bIns="45720" rtlCol="0" anchor="t">
            <a:normAutofit fontScale="92500" lnSpcReduction="10000"/>
          </a:bodyPr>
          <a:lstStyle/>
          <a:p>
            <a:pPr marL="0" indent="0" algn="just" fontAlgn="base">
              <a:lnSpc>
                <a:spcPct val="170000"/>
              </a:lnSpc>
              <a:buNone/>
            </a:pPr>
            <a:r>
              <a:rPr lang="en-GB" b="0" i="0" u="none" strike="noStrike" kern="1200" dirty="0">
                <a:effectLst/>
                <a:latin typeface="+mn-lt"/>
                <a:ea typeface="+mn-ea"/>
                <a:cs typeface="+mn-cs"/>
              </a:rPr>
              <a:t>T</a:t>
            </a:r>
            <a:r>
              <a:rPr lang="en-GB" b="0" i="0" u="sng" kern="1200" dirty="0">
                <a:effectLst/>
                <a:latin typeface="+mn-lt"/>
                <a:ea typeface="+mn-ea"/>
                <a:cs typeface="+mn-cs"/>
                <a:hlinkClick r:id="rId3">
                  <a:extLst>
                    <a:ext uri="{A12FA001-AC4F-418D-AE19-62706E023703}">
                      <ahyp:hlinkClr xmlns:ahyp="http://schemas.microsoft.com/office/drawing/2018/hyperlinkcolor" val="tx"/>
                    </a:ext>
                  </a:extLst>
                </a:hlinkClick>
              </a:rPr>
              <a:t>he Worldwide Fund for Nature</a:t>
            </a:r>
            <a:r>
              <a:rPr lang="en-GB" b="0" i="0" u="none" strike="noStrike" kern="1200" dirty="0">
                <a:effectLst/>
                <a:latin typeface="+mn-lt"/>
                <a:ea typeface="+mn-ea"/>
                <a:cs typeface="+mn-cs"/>
              </a:rPr>
              <a:t> (WWF) and </a:t>
            </a:r>
            <a:r>
              <a:rPr lang="en-GB" dirty="0">
                <a:hlinkClick r:id="rId4">
                  <a:extLst>
                    <a:ext uri="{A12FA001-AC4F-418D-AE19-62706E023703}">
                      <ahyp:hlinkClr xmlns:ahyp="http://schemas.microsoft.com/office/drawing/2018/hyperlinkcolor" val="tx"/>
                    </a:ext>
                  </a:extLst>
                </a:hlinkClick>
              </a:rPr>
              <a:t>Tourism</a:t>
            </a:r>
            <a:r>
              <a:rPr lang="en-GB" b="0" i="0" u="sng" kern="1200" dirty="0">
                <a:effectLst/>
                <a:hlinkClick r:id="rId4">
                  <a:extLst>
                    <a:ext uri="{A12FA001-AC4F-418D-AE19-62706E023703}">
                      <ahyp:hlinkClr xmlns:ahyp="http://schemas.microsoft.com/office/drawing/2018/hyperlinkcolor" val="tx"/>
                    </a:ext>
                  </a:extLst>
                </a:hlinkClick>
              </a:rPr>
              <a:t> Concern</a:t>
            </a:r>
            <a:r>
              <a:rPr lang="en-GB" b="0" i="0" u="none" strike="noStrike" kern="1200" dirty="0">
                <a:effectLst/>
                <a:latin typeface="+mn-lt"/>
                <a:ea typeface="+mn-ea"/>
                <a:cs typeface="+mn-cs"/>
              </a:rPr>
              <a:t> (1991) outline 10 principles for sustainable tourism</a:t>
            </a:r>
            <a:endParaRPr lang="en-GB" b="1" dirty="0"/>
          </a:p>
          <a:p>
            <a:pPr marL="514350" indent="-514350" algn="just" fontAlgn="base">
              <a:buFont typeface="+mj-lt"/>
              <a:buAutoNum type="arabicPeriod"/>
            </a:pPr>
            <a:r>
              <a:rPr lang="en-GB" sz="2400" b="1" dirty="0"/>
              <a:t>Using resources sustainably</a:t>
            </a:r>
            <a:r>
              <a:rPr lang="en-GB" sz="2400" dirty="0"/>
              <a:t> </a:t>
            </a:r>
            <a:endParaRPr lang="en-GB" sz="2400">
              <a:cs typeface="Arial"/>
            </a:endParaRPr>
          </a:p>
          <a:p>
            <a:pPr marL="514350" indent="-514350" algn="just">
              <a:buAutoNum type="arabicPeriod"/>
            </a:pPr>
            <a:r>
              <a:rPr lang="en-GB" sz="2400" b="1" dirty="0"/>
              <a:t>Reducing over-consumption and waste</a:t>
            </a:r>
            <a:endParaRPr lang="en-GB" sz="2400">
              <a:cs typeface="Arial"/>
            </a:endParaRPr>
          </a:p>
          <a:p>
            <a:pPr marL="514350" indent="-514350" algn="just">
              <a:buAutoNum type="arabicPeriod"/>
            </a:pPr>
            <a:r>
              <a:rPr lang="en-GB" sz="2400" b="1" dirty="0"/>
              <a:t>Maintaining biodiversity</a:t>
            </a:r>
            <a:endParaRPr lang="en-GB" sz="2400">
              <a:cs typeface="Arial"/>
            </a:endParaRPr>
          </a:p>
          <a:p>
            <a:pPr marL="514350" indent="-514350" algn="just">
              <a:buAutoNum type="arabicPeriod"/>
            </a:pPr>
            <a:r>
              <a:rPr lang="en-GB" sz="2400" b="1" dirty="0"/>
              <a:t>Integrating tourism into planning</a:t>
            </a:r>
            <a:endParaRPr lang="en-GB" sz="2400">
              <a:cs typeface="Arial"/>
            </a:endParaRPr>
          </a:p>
          <a:p>
            <a:pPr marL="514350" indent="-514350" algn="just">
              <a:buAutoNum type="arabicPeriod"/>
            </a:pPr>
            <a:r>
              <a:rPr lang="en-GB" sz="2400" b="1" dirty="0"/>
              <a:t>Supporting local economies</a:t>
            </a:r>
            <a:r>
              <a:rPr lang="en-GB" sz="2400" dirty="0"/>
              <a:t> </a:t>
            </a:r>
            <a:endParaRPr lang="en-GB" sz="2400">
              <a:cs typeface="Arial"/>
            </a:endParaRPr>
          </a:p>
          <a:p>
            <a:pPr marL="514350" indent="-514350" algn="just">
              <a:buAutoNum type="arabicPeriod"/>
            </a:pPr>
            <a:r>
              <a:rPr lang="en-GB" sz="2400" b="1" dirty="0">
                <a:cs typeface="Arial"/>
              </a:rPr>
              <a:t>Involving local communities</a:t>
            </a:r>
          </a:p>
          <a:p>
            <a:pPr marL="514350" indent="-514350" algn="just">
              <a:buAutoNum type="arabicPeriod"/>
            </a:pPr>
            <a:r>
              <a:rPr lang="en-GB" sz="2400" b="1" dirty="0">
                <a:cs typeface="Arial"/>
              </a:rPr>
              <a:t>Consulting stakeholders and the public</a:t>
            </a:r>
          </a:p>
          <a:p>
            <a:pPr marL="514350" indent="-514350" algn="just">
              <a:buAutoNum type="arabicPeriod"/>
            </a:pPr>
            <a:r>
              <a:rPr lang="en-GB" sz="2400" b="1" dirty="0">
                <a:cs typeface="Arial"/>
              </a:rPr>
              <a:t>Training staff</a:t>
            </a:r>
          </a:p>
          <a:p>
            <a:pPr marL="514350" indent="-514350" algn="just">
              <a:buAutoNum type="arabicPeriod"/>
            </a:pPr>
            <a:r>
              <a:rPr lang="en-GB" sz="2400" b="1" dirty="0">
                <a:cs typeface="Arial"/>
              </a:rPr>
              <a:t>Marketing tourism responsibly</a:t>
            </a:r>
          </a:p>
          <a:p>
            <a:pPr marL="514350" indent="-514350" algn="just">
              <a:buAutoNum type="arabicPeriod"/>
            </a:pPr>
            <a:r>
              <a:rPr lang="en-GB" sz="2400" b="1" dirty="0">
                <a:cs typeface="Arial"/>
              </a:rPr>
              <a:t>Undertaking research</a:t>
            </a:r>
          </a:p>
        </p:txBody>
      </p:sp>
    </p:spTree>
    <p:extLst>
      <p:ext uri="{BB962C8B-B14F-4D97-AF65-F5344CB8AC3E}">
        <p14:creationId xmlns:p14="http://schemas.microsoft.com/office/powerpoint/2010/main" val="2824810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7705AA-44E3-154A-91FA-4A5C0F685B4B}"/>
              </a:ext>
            </a:extLst>
          </p:cNvPr>
          <p:cNvSpPr>
            <a:spLocks noGrp="1"/>
          </p:cNvSpPr>
          <p:nvPr>
            <p:ph idx="1"/>
          </p:nvPr>
        </p:nvSpPr>
        <p:spPr/>
        <p:txBody>
          <a:bodyPr>
            <a:normAutofit/>
          </a:bodyPr>
          <a:lstStyle/>
          <a:p>
            <a:pPr marL="0" indent="0" algn="just">
              <a:buNone/>
            </a:pPr>
            <a:r>
              <a:rPr lang="en-GB" dirty="0"/>
              <a:t>Sustainable tourism is the responsibility of all stakeholders involved. </a:t>
            </a:r>
          </a:p>
          <a:p>
            <a:pPr marL="0" indent="0" algn="just">
              <a:buNone/>
            </a:pPr>
            <a:endParaRPr lang="en-GB" dirty="0"/>
          </a:p>
          <a:p>
            <a:pPr marL="0" indent="0" algn="just">
              <a:buNone/>
            </a:pPr>
            <a:r>
              <a:rPr lang="en-GB" dirty="0"/>
              <a:t>Sustainable tourism seeks to provide people with an exciting and educational holiday that is also of benefit to the people of the host country and does not damage the local environment or society.</a:t>
            </a:r>
          </a:p>
        </p:txBody>
      </p:sp>
      <p:pic>
        <p:nvPicPr>
          <p:cNvPr id="5" name="Picture 4" descr="Icon&#10;&#10;Description automatically generated">
            <a:extLst>
              <a:ext uri="{FF2B5EF4-FFF2-40B4-BE49-F238E27FC236}">
                <a16:creationId xmlns:a16="http://schemas.microsoft.com/office/drawing/2014/main" id="{D04C3584-764D-3D40-882A-CDBB8B2CA1C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9267" y="95865"/>
            <a:ext cx="3621533" cy="1244902"/>
          </a:xfrm>
          <a:prstGeom prst="rect">
            <a:avLst/>
          </a:prstGeom>
        </p:spPr>
      </p:pic>
    </p:spTree>
    <p:extLst>
      <p:ext uri="{BB962C8B-B14F-4D97-AF65-F5344CB8AC3E}">
        <p14:creationId xmlns:p14="http://schemas.microsoft.com/office/powerpoint/2010/main" val="2611670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2655912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Issue</a:t>
            </a:r>
          </a:p>
        </p:txBody>
      </p:sp>
      <p:sp>
        <p:nvSpPr>
          <p:cNvPr id="3" name="Content Placeholder 2"/>
          <p:cNvSpPr>
            <a:spLocks noGrp="1"/>
          </p:cNvSpPr>
          <p:nvPr>
            <p:ph idx="1"/>
          </p:nvPr>
        </p:nvSpPr>
        <p:spPr/>
        <p:txBody>
          <a:bodyPr>
            <a:normAutofit/>
          </a:bodyPr>
          <a:lstStyle/>
          <a:p>
            <a:pPr marL="0" indent="0" algn="ctr" fontAlgn="base">
              <a:buNone/>
            </a:pPr>
            <a:r>
              <a:rPr lang="en-GB" dirty="0"/>
              <a:t>As more regions and countries develop their tourism industry, it produces significant impacts on natural resources, consumption patterns, pollution and social systems.</a:t>
            </a:r>
          </a:p>
          <a:p>
            <a:pPr marL="0" indent="0" algn="ctr" fontAlgn="base">
              <a:buNone/>
            </a:pPr>
            <a:endParaRPr lang="en-GB" dirty="0"/>
          </a:p>
          <a:p>
            <a:pPr marL="0" indent="0" algn="ctr" fontAlgn="base">
              <a:buNone/>
            </a:pPr>
            <a:r>
              <a:rPr lang="en-GB" b="1" dirty="0"/>
              <a:t>The need for sustainable/responsible planning and management is imperative for the industry to survive as a whole.</a:t>
            </a:r>
            <a:endParaRPr lang="en-GB" dirty="0"/>
          </a:p>
          <a:p>
            <a:pPr marL="0" indent="0" algn="ctr">
              <a:buNone/>
            </a:pPr>
            <a:endParaRPr lang="en-GB" dirty="0"/>
          </a:p>
        </p:txBody>
      </p:sp>
    </p:spTree>
    <p:extLst>
      <p:ext uri="{BB962C8B-B14F-4D97-AF65-F5344CB8AC3E}">
        <p14:creationId xmlns:p14="http://schemas.microsoft.com/office/powerpoint/2010/main" val="107419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2395EB-DB9A-C3DB-84C2-94578B52B0FE}"/>
              </a:ext>
            </a:extLst>
          </p:cNvPr>
          <p:cNvSpPr>
            <a:spLocks noGrp="1"/>
          </p:cNvSpPr>
          <p:nvPr>
            <p:ph idx="1"/>
          </p:nvPr>
        </p:nvSpPr>
        <p:spPr>
          <a:xfrm>
            <a:off x="1981200" y="1052736"/>
            <a:ext cx="8229600" cy="3917032"/>
          </a:xfrm>
        </p:spPr>
        <p:txBody>
          <a:bodyPr>
            <a:normAutofit/>
          </a:bodyPr>
          <a:lstStyle/>
          <a:p>
            <a:pPr marL="0" indent="0">
              <a:buNone/>
            </a:pPr>
            <a:endParaRPr lang="en-GB" dirty="0"/>
          </a:p>
          <a:p>
            <a:endParaRPr lang="en-GB" dirty="0"/>
          </a:p>
        </p:txBody>
      </p:sp>
      <p:pic>
        <p:nvPicPr>
          <p:cNvPr id="4" name="Online Media 3" title="Too Many People Want to Travel">
            <a:hlinkClick r:id="" action="ppaction://media"/>
            <a:extLst>
              <a:ext uri="{FF2B5EF4-FFF2-40B4-BE49-F238E27FC236}">
                <a16:creationId xmlns:a16="http://schemas.microsoft.com/office/drawing/2014/main" id="{0843DE54-86F1-18E7-C084-71606FFB3083}"/>
              </a:ext>
            </a:extLst>
          </p:cNvPr>
          <p:cNvPicPr>
            <a:picLocks noRot="1" noChangeAspect="1"/>
          </p:cNvPicPr>
          <p:nvPr>
            <a:videoFile r:link="rId1"/>
          </p:nvPr>
        </p:nvPicPr>
        <p:blipFill>
          <a:blip r:embed="rId3"/>
          <a:stretch>
            <a:fillRect/>
          </a:stretch>
        </p:blipFill>
        <p:spPr>
          <a:xfrm>
            <a:off x="1580808" y="237840"/>
            <a:ext cx="8961716" cy="5063369"/>
          </a:xfrm>
          <a:prstGeom prst="rect">
            <a:avLst/>
          </a:prstGeom>
        </p:spPr>
      </p:pic>
    </p:spTree>
    <p:extLst>
      <p:ext uri="{BB962C8B-B14F-4D97-AF65-F5344CB8AC3E}">
        <p14:creationId xmlns:p14="http://schemas.microsoft.com/office/powerpoint/2010/main" val="370791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18419"/>
            <a:ext cx="8229600" cy="1143000"/>
          </a:xfrm>
        </p:spPr>
        <p:txBody>
          <a:bodyPr/>
          <a:lstStyle/>
          <a:p>
            <a:pPr algn="l"/>
            <a:r>
              <a:rPr lang="en-GB" b="1" dirty="0"/>
              <a:t>Impact</a:t>
            </a:r>
          </a:p>
        </p:txBody>
      </p:sp>
      <p:pic>
        <p:nvPicPr>
          <p:cNvPr id="6" name="Online Media 5" descr="OVERTOURISM">
            <a:hlinkClick r:id="" action="ppaction://media"/>
            <a:extLst>
              <a:ext uri="{FF2B5EF4-FFF2-40B4-BE49-F238E27FC236}">
                <a16:creationId xmlns:a16="http://schemas.microsoft.com/office/drawing/2014/main" id="{F35A099F-B2EF-BF49-BCD4-224C60B2D3C6}"/>
              </a:ext>
            </a:extLst>
          </p:cNvPr>
          <p:cNvPicPr>
            <a:picLocks noGrp="1" noRot="1" noChangeAspect="1"/>
          </p:cNvPicPr>
          <p:nvPr>
            <p:ph idx="1"/>
            <a:videoFile r:link="rId1"/>
          </p:nvPr>
        </p:nvPicPr>
        <p:blipFill>
          <a:blip r:embed="rId4"/>
          <a:stretch>
            <a:fillRect/>
          </a:stretch>
        </p:blipFill>
        <p:spPr>
          <a:xfrm>
            <a:off x="2027548" y="980729"/>
            <a:ext cx="8136904" cy="4597743"/>
          </a:xfrm>
          <a:prstGeom prst="rect">
            <a:avLst/>
          </a:prstGeom>
        </p:spPr>
      </p:pic>
    </p:spTree>
    <p:extLst>
      <p:ext uri="{BB962C8B-B14F-4D97-AF65-F5344CB8AC3E}">
        <p14:creationId xmlns:p14="http://schemas.microsoft.com/office/powerpoint/2010/main" val="299805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lant growing from a pile of coins&#10;&#10;Description automatically generated with medium confidence">
            <a:extLst>
              <a:ext uri="{FF2B5EF4-FFF2-40B4-BE49-F238E27FC236}">
                <a16:creationId xmlns:a16="http://schemas.microsoft.com/office/drawing/2014/main" id="{76E071F8-01D8-8944-9FDE-47138C9AF38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95792" y="347843"/>
            <a:ext cx="2591416" cy="1714789"/>
          </a:xfrm>
          <a:prstGeom prst="rect">
            <a:avLst/>
          </a:prstGeom>
        </p:spPr>
      </p:pic>
      <p:sp>
        <p:nvSpPr>
          <p:cNvPr id="2" name="Title 1">
            <a:extLst>
              <a:ext uri="{FF2B5EF4-FFF2-40B4-BE49-F238E27FC236}">
                <a16:creationId xmlns:a16="http://schemas.microsoft.com/office/drawing/2014/main" id="{B5B4C05E-1D69-E347-A76E-2F38023E06D3}"/>
              </a:ext>
            </a:extLst>
          </p:cNvPr>
          <p:cNvSpPr>
            <a:spLocks noGrp="1"/>
          </p:cNvSpPr>
          <p:nvPr>
            <p:ph type="title"/>
          </p:nvPr>
        </p:nvSpPr>
        <p:spPr>
          <a:xfrm>
            <a:off x="1981200" y="347843"/>
            <a:ext cx="8229600" cy="1143000"/>
          </a:xfrm>
        </p:spPr>
        <p:txBody>
          <a:bodyPr>
            <a:noAutofit/>
          </a:bodyPr>
          <a:lstStyle/>
          <a:p>
            <a:pPr algn="l"/>
            <a:r>
              <a:rPr lang="en-GB" sz="4000" b="1" dirty="0"/>
              <a:t>Economic impacts </a:t>
            </a:r>
            <a:br>
              <a:rPr lang="en-GB" sz="4000" b="1" dirty="0"/>
            </a:br>
            <a:r>
              <a:rPr lang="en-GB" sz="4000" b="1" dirty="0"/>
              <a:t>of tourism</a:t>
            </a:r>
          </a:p>
        </p:txBody>
      </p:sp>
      <p:sp>
        <p:nvSpPr>
          <p:cNvPr id="3" name="Content Placeholder 2">
            <a:extLst>
              <a:ext uri="{FF2B5EF4-FFF2-40B4-BE49-F238E27FC236}">
                <a16:creationId xmlns:a16="http://schemas.microsoft.com/office/drawing/2014/main" id="{AF94FFD3-8C44-154A-9FBE-88F8D4BE5493}"/>
              </a:ext>
            </a:extLst>
          </p:cNvPr>
          <p:cNvSpPr>
            <a:spLocks noGrp="1"/>
          </p:cNvSpPr>
          <p:nvPr>
            <p:ph idx="1"/>
          </p:nvPr>
        </p:nvSpPr>
        <p:spPr>
          <a:xfrm>
            <a:off x="787896" y="1650046"/>
            <a:ext cx="8229600" cy="3917032"/>
          </a:xfrm>
        </p:spPr>
        <p:txBody>
          <a:bodyPr vert="horz" lIns="91440" tIns="45720" rIns="91440" bIns="45720" rtlCol="0" anchor="t">
            <a:noAutofit/>
          </a:bodyPr>
          <a:lstStyle/>
          <a:p>
            <a:pPr fontAlgn="base"/>
            <a:r>
              <a:rPr lang="en-GB" sz="2000" dirty="0">
                <a:solidFill>
                  <a:srgbClr val="455F7C"/>
                </a:solidFill>
              </a:rPr>
              <a:t>Globally, </a:t>
            </a:r>
            <a:r>
              <a:rPr lang="en-GB" sz="2000" u="sng" dirty="0">
                <a:solidFill>
                  <a:srgbClr val="0666E5"/>
                </a:solidFill>
                <a:hlinkClick r:id="rId5"/>
              </a:rPr>
              <a:t>travel and tourism's direct contribution to GDP</a:t>
            </a:r>
            <a:r>
              <a:rPr lang="en-GB" sz="2000" dirty="0">
                <a:solidFill>
                  <a:srgbClr val="455F7C"/>
                </a:solidFill>
              </a:rPr>
              <a:t> was approximately 5.8 billion U.S. dollars in 2021</a:t>
            </a:r>
            <a:endParaRPr lang="en-GB" sz="2000" dirty="0">
              <a:cs typeface="Arial"/>
            </a:endParaRPr>
          </a:p>
          <a:p>
            <a:pPr fontAlgn="base"/>
            <a:r>
              <a:rPr lang="en-GB" sz="2000" dirty="0">
                <a:solidFill>
                  <a:srgbClr val="555555"/>
                </a:solidFill>
                <a:ea typeface="+mn-lt"/>
                <a:cs typeface="+mn-lt"/>
              </a:rPr>
              <a:t>In 2022, the Travel &amp; Tourism sector contributed </a:t>
            </a:r>
            <a:r>
              <a:rPr lang="en-GB" sz="2000" b="1" dirty="0">
                <a:solidFill>
                  <a:srgbClr val="555555"/>
                </a:solidFill>
                <a:ea typeface="+mn-lt"/>
                <a:cs typeface="+mn-lt"/>
              </a:rPr>
              <a:t>7.6% to global GDP; </a:t>
            </a:r>
            <a:r>
              <a:rPr lang="en-GB" sz="2000" dirty="0">
                <a:solidFill>
                  <a:srgbClr val="555555"/>
                </a:solidFill>
                <a:ea typeface="+mn-lt"/>
                <a:cs typeface="+mn-lt"/>
              </a:rPr>
              <a:t>an </a:t>
            </a:r>
            <a:r>
              <a:rPr lang="en-GB" sz="2000" b="1" dirty="0">
                <a:solidFill>
                  <a:srgbClr val="555555"/>
                </a:solidFill>
                <a:ea typeface="+mn-lt"/>
                <a:cs typeface="+mn-lt"/>
              </a:rPr>
              <a:t>increase of 22%</a:t>
            </a:r>
            <a:r>
              <a:rPr lang="en-GB" sz="2000" dirty="0">
                <a:solidFill>
                  <a:srgbClr val="555555"/>
                </a:solidFill>
                <a:ea typeface="+mn-lt"/>
                <a:cs typeface="+mn-lt"/>
              </a:rPr>
              <a:t> from 2021 and only </a:t>
            </a:r>
            <a:r>
              <a:rPr lang="en-GB" sz="2000" b="1" dirty="0">
                <a:solidFill>
                  <a:srgbClr val="555555"/>
                </a:solidFill>
                <a:ea typeface="+mn-lt"/>
                <a:cs typeface="+mn-lt"/>
              </a:rPr>
              <a:t>23% </a:t>
            </a:r>
            <a:r>
              <a:rPr lang="en-GB" sz="2000" dirty="0">
                <a:solidFill>
                  <a:srgbClr val="555555"/>
                </a:solidFill>
                <a:ea typeface="+mn-lt"/>
                <a:cs typeface="+mn-lt"/>
              </a:rPr>
              <a:t>below 2019 levels.</a:t>
            </a:r>
            <a:endParaRPr lang="en-GB" sz="2000" dirty="0">
              <a:cs typeface="Arial"/>
            </a:endParaRPr>
          </a:p>
          <a:p>
            <a:r>
              <a:rPr lang="en-GB" sz="2000" dirty="0">
                <a:solidFill>
                  <a:srgbClr val="555555"/>
                </a:solidFill>
                <a:ea typeface="+mn-lt"/>
                <a:cs typeface="+mn-lt"/>
              </a:rPr>
              <a:t>In 2022, there were </a:t>
            </a:r>
            <a:r>
              <a:rPr lang="en-GB" sz="2000" b="1" dirty="0">
                <a:solidFill>
                  <a:srgbClr val="555555"/>
                </a:solidFill>
                <a:ea typeface="+mn-lt"/>
                <a:cs typeface="+mn-lt"/>
              </a:rPr>
              <a:t>22 million new jobs</a:t>
            </a:r>
            <a:r>
              <a:rPr lang="en-GB" sz="2000" dirty="0">
                <a:solidFill>
                  <a:srgbClr val="555555"/>
                </a:solidFill>
                <a:ea typeface="+mn-lt"/>
                <a:cs typeface="+mn-lt"/>
              </a:rPr>
              <a:t>, representing a </a:t>
            </a:r>
            <a:r>
              <a:rPr lang="en-GB" sz="2000" b="1" dirty="0">
                <a:solidFill>
                  <a:srgbClr val="555555"/>
                </a:solidFill>
                <a:ea typeface="+mn-lt"/>
                <a:cs typeface="+mn-lt"/>
              </a:rPr>
              <a:t>7.9% increase</a:t>
            </a:r>
            <a:r>
              <a:rPr lang="en-GB" sz="2000" dirty="0">
                <a:solidFill>
                  <a:srgbClr val="555555"/>
                </a:solidFill>
                <a:ea typeface="+mn-lt"/>
                <a:cs typeface="+mn-lt"/>
              </a:rPr>
              <a:t> on 2021, and only 11.4% below 2019.</a:t>
            </a:r>
            <a:endParaRPr lang="en-GB" sz="2000" dirty="0">
              <a:cs typeface="Arial"/>
            </a:endParaRPr>
          </a:p>
          <a:p>
            <a:r>
              <a:rPr lang="en-GB" sz="2000" dirty="0">
                <a:solidFill>
                  <a:srgbClr val="555555"/>
                </a:solidFill>
                <a:ea typeface="+mn-lt"/>
                <a:cs typeface="+mn-lt"/>
              </a:rPr>
              <a:t>Domestic visitor spending </a:t>
            </a:r>
            <a:r>
              <a:rPr lang="en-GB" sz="2000" b="1" dirty="0">
                <a:solidFill>
                  <a:srgbClr val="555555"/>
                </a:solidFill>
                <a:ea typeface="+mn-lt"/>
                <a:cs typeface="+mn-lt"/>
              </a:rPr>
              <a:t>increased by 20.4% </a:t>
            </a:r>
            <a:r>
              <a:rPr lang="en-GB" sz="2000" dirty="0">
                <a:solidFill>
                  <a:srgbClr val="555555"/>
                </a:solidFill>
                <a:ea typeface="+mn-lt"/>
                <a:cs typeface="+mn-lt"/>
              </a:rPr>
              <a:t>in 2022, only 14.1% below 2019.</a:t>
            </a:r>
            <a:endParaRPr lang="en-GB" sz="2000" dirty="0">
              <a:cs typeface="Arial"/>
            </a:endParaRPr>
          </a:p>
          <a:p>
            <a:r>
              <a:rPr lang="en-GB" sz="2000" dirty="0">
                <a:solidFill>
                  <a:srgbClr val="555555"/>
                </a:solidFill>
                <a:ea typeface="+mn-lt"/>
                <a:cs typeface="+mn-lt"/>
              </a:rPr>
              <a:t>International visitor spending </a:t>
            </a:r>
            <a:r>
              <a:rPr lang="en-GB" sz="2000" b="1" dirty="0">
                <a:solidFill>
                  <a:srgbClr val="555555"/>
                </a:solidFill>
                <a:ea typeface="+mn-lt"/>
                <a:cs typeface="+mn-lt"/>
              </a:rPr>
              <a:t>rose by 81.9%</a:t>
            </a:r>
            <a:r>
              <a:rPr lang="en-GB" sz="2000" dirty="0">
                <a:solidFill>
                  <a:srgbClr val="555555"/>
                </a:solidFill>
                <a:ea typeface="+mn-lt"/>
                <a:cs typeface="+mn-lt"/>
              </a:rPr>
              <a:t> in 2022, but still 40.4% behind 2019 numbers.</a:t>
            </a:r>
            <a:endParaRPr lang="en-GB" sz="2000" dirty="0"/>
          </a:p>
          <a:p>
            <a:r>
              <a:rPr lang="en-GB" sz="1600" dirty="0">
                <a:ea typeface="+mn-lt"/>
                <a:cs typeface="+mn-lt"/>
                <a:hlinkClick r:id="rId6"/>
              </a:rPr>
              <a:t>Global tourism industry - statistics &amp; facts | Statista</a:t>
            </a:r>
            <a:endParaRPr lang="en-GB" sz="1600" dirty="0">
              <a:solidFill>
                <a:srgbClr val="555555"/>
              </a:solidFill>
              <a:ea typeface="+mn-lt"/>
              <a:cs typeface="+mn-lt"/>
            </a:endParaRPr>
          </a:p>
          <a:p>
            <a:r>
              <a:rPr lang="en-GB" sz="1600" dirty="0">
                <a:ea typeface="+mn-lt"/>
                <a:cs typeface="+mn-lt"/>
                <a:hlinkClick r:id="rId7"/>
              </a:rPr>
              <a:t>Travel &amp; Tourism Economic Impact | World Travel &amp; Tourism Council (WTTC)</a:t>
            </a:r>
            <a:endParaRPr lang="en-GB" sz="1600" dirty="0">
              <a:solidFill>
                <a:srgbClr val="555555"/>
              </a:solidFill>
              <a:cs typeface="Arial"/>
            </a:endParaRPr>
          </a:p>
          <a:p>
            <a:endParaRPr lang="en-GB" sz="2000" dirty="0">
              <a:cs typeface="Arial"/>
            </a:endParaRPr>
          </a:p>
          <a:p>
            <a:endParaRPr lang="en-GB" sz="2000" dirty="0">
              <a:cs typeface="Arial"/>
            </a:endParaRPr>
          </a:p>
        </p:txBody>
      </p:sp>
    </p:spTree>
    <p:extLst>
      <p:ext uri="{BB962C8B-B14F-4D97-AF65-F5344CB8AC3E}">
        <p14:creationId xmlns:p14="http://schemas.microsoft.com/office/powerpoint/2010/main" val="2872921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AA7EC-F250-C347-9652-6AA9376636F9}"/>
              </a:ext>
            </a:extLst>
          </p:cNvPr>
          <p:cNvSpPr>
            <a:spLocks noGrp="1"/>
          </p:cNvSpPr>
          <p:nvPr>
            <p:ph type="title"/>
          </p:nvPr>
        </p:nvSpPr>
        <p:spPr/>
        <p:txBody>
          <a:bodyPr/>
          <a:lstStyle/>
          <a:p>
            <a:pPr algn="l"/>
            <a:r>
              <a:rPr lang="en-GB" b="1" dirty="0"/>
              <a:t>Economy</a:t>
            </a:r>
          </a:p>
        </p:txBody>
      </p:sp>
      <p:sp>
        <p:nvSpPr>
          <p:cNvPr id="3" name="Content Placeholder 2">
            <a:extLst>
              <a:ext uri="{FF2B5EF4-FFF2-40B4-BE49-F238E27FC236}">
                <a16:creationId xmlns:a16="http://schemas.microsoft.com/office/drawing/2014/main" id="{0F2EA1E1-DC75-7541-811A-FBAD02E402F7}"/>
              </a:ext>
            </a:extLst>
          </p:cNvPr>
          <p:cNvSpPr>
            <a:spLocks noGrp="1"/>
          </p:cNvSpPr>
          <p:nvPr>
            <p:ph idx="1"/>
          </p:nvPr>
        </p:nvSpPr>
        <p:spPr>
          <a:xfrm>
            <a:off x="1981200" y="1417638"/>
            <a:ext cx="8229600" cy="3917032"/>
          </a:xfrm>
        </p:spPr>
        <p:txBody>
          <a:bodyPr>
            <a:normAutofit fontScale="77500" lnSpcReduction="20000"/>
          </a:bodyPr>
          <a:lstStyle/>
          <a:p>
            <a:pPr marL="0" indent="0" algn="just" fontAlgn="base">
              <a:buNone/>
            </a:pPr>
            <a:r>
              <a:rPr lang="en-GB" dirty="0"/>
              <a:t>In short, tourism is an example of an economic policy pursued by governments because:</a:t>
            </a:r>
          </a:p>
          <a:p>
            <a:pPr marL="0" indent="0" algn="just" fontAlgn="base">
              <a:buNone/>
            </a:pPr>
            <a:endParaRPr lang="en-GB" dirty="0"/>
          </a:p>
          <a:p>
            <a:pPr algn="just" fontAlgn="base"/>
            <a:r>
              <a:rPr lang="en-GB" dirty="0"/>
              <a:t>     it brings in foreign exchange</a:t>
            </a:r>
          </a:p>
          <a:p>
            <a:pPr algn="just" fontAlgn="base"/>
            <a:r>
              <a:rPr lang="en-GB" dirty="0"/>
              <a:t>     it generates employment</a:t>
            </a:r>
          </a:p>
          <a:p>
            <a:pPr algn="just" fontAlgn="base"/>
            <a:r>
              <a:rPr lang="en-GB" dirty="0"/>
              <a:t>     it creates economic activity</a:t>
            </a:r>
          </a:p>
          <a:p>
            <a:pPr marL="0" indent="0" algn="just" fontAlgn="base">
              <a:buNone/>
            </a:pPr>
            <a:endParaRPr lang="en-GB" dirty="0"/>
          </a:p>
          <a:p>
            <a:pPr marL="0" indent="0" algn="just" fontAlgn="base">
              <a:buNone/>
            </a:pPr>
            <a:r>
              <a:rPr lang="en-GB" dirty="0"/>
              <a:t>Building and developing a tourism industry, however, involves a lot of initial and ongoing expenditure. The airport may need expanding. The beaches need to be regularly cleaned. New roads may need to be built. All of this takes money, which is usually a financial outlay required by the Government</a:t>
            </a:r>
          </a:p>
          <a:p>
            <a:pPr algn="just"/>
            <a:endParaRPr lang="en-GB" dirty="0"/>
          </a:p>
        </p:txBody>
      </p:sp>
      <p:pic>
        <p:nvPicPr>
          <p:cNvPr id="5" name="Picture 4" descr="Company name&#10;&#10;Description automatically generated">
            <a:extLst>
              <a:ext uri="{FF2B5EF4-FFF2-40B4-BE49-F238E27FC236}">
                <a16:creationId xmlns:a16="http://schemas.microsoft.com/office/drawing/2014/main" id="{A67EE278-FFD5-AC43-BDEE-0ED7898B826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1566" y="88736"/>
            <a:ext cx="1829234" cy="1341438"/>
          </a:xfrm>
          <a:prstGeom prst="rect">
            <a:avLst/>
          </a:prstGeom>
        </p:spPr>
      </p:pic>
      <p:sp>
        <p:nvSpPr>
          <p:cNvPr id="7" name="TextBox 6">
            <a:extLst>
              <a:ext uri="{FF2B5EF4-FFF2-40B4-BE49-F238E27FC236}">
                <a16:creationId xmlns:a16="http://schemas.microsoft.com/office/drawing/2014/main" id="{3C34345C-5C5D-8690-AA8C-D4EE6F09639D}"/>
              </a:ext>
            </a:extLst>
          </p:cNvPr>
          <p:cNvSpPr txBox="1"/>
          <p:nvPr/>
        </p:nvSpPr>
        <p:spPr>
          <a:xfrm>
            <a:off x="1546056" y="5255696"/>
            <a:ext cx="6535515" cy="369332"/>
          </a:xfrm>
          <a:prstGeom prst="rect">
            <a:avLst/>
          </a:prstGeom>
          <a:noFill/>
        </p:spPr>
        <p:txBody>
          <a:bodyPr wrap="square" lIns="91440" tIns="45720" rIns="91440" bIns="45720" anchor="t">
            <a:spAutoFit/>
          </a:bodyPr>
          <a:lstStyle/>
          <a:p>
            <a:endParaRPr lang="en-GB" dirty="0">
              <a:cs typeface="Arial"/>
            </a:endParaRPr>
          </a:p>
        </p:txBody>
      </p:sp>
    </p:spTree>
    <p:extLst>
      <p:ext uri="{BB962C8B-B14F-4D97-AF65-F5344CB8AC3E}">
        <p14:creationId xmlns:p14="http://schemas.microsoft.com/office/powerpoint/2010/main" val="1567230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histogram&#10;&#10;Description automatically generated">
            <a:extLst>
              <a:ext uri="{FF2B5EF4-FFF2-40B4-BE49-F238E27FC236}">
                <a16:creationId xmlns:a16="http://schemas.microsoft.com/office/drawing/2014/main" id="{BC60E43A-7097-5547-930E-C350033EF4B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0098"/>
          <a:stretch/>
        </p:blipFill>
        <p:spPr>
          <a:xfrm>
            <a:off x="6888088" y="3527884"/>
            <a:ext cx="3600400" cy="2088233"/>
          </a:xfrm>
          <a:prstGeom prst="rect">
            <a:avLst/>
          </a:prstGeom>
        </p:spPr>
      </p:pic>
      <p:sp>
        <p:nvSpPr>
          <p:cNvPr id="2" name="Title 1">
            <a:extLst>
              <a:ext uri="{FF2B5EF4-FFF2-40B4-BE49-F238E27FC236}">
                <a16:creationId xmlns:a16="http://schemas.microsoft.com/office/drawing/2014/main" id="{8ACC4BDD-9EEC-7042-9043-78D3385CA7FA}"/>
              </a:ext>
            </a:extLst>
          </p:cNvPr>
          <p:cNvSpPr>
            <a:spLocks noGrp="1"/>
          </p:cNvSpPr>
          <p:nvPr>
            <p:ph type="title"/>
          </p:nvPr>
        </p:nvSpPr>
        <p:spPr/>
        <p:txBody>
          <a:bodyPr/>
          <a:lstStyle/>
          <a:p>
            <a:pPr algn="l"/>
            <a:r>
              <a:rPr lang="en-GB" b="1" dirty="0"/>
              <a:t>Positive economic impacts</a:t>
            </a:r>
          </a:p>
        </p:txBody>
      </p:sp>
      <p:sp>
        <p:nvSpPr>
          <p:cNvPr id="3" name="Content Placeholder 2">
            <a:extLst>
              <a:ext uri="{FF2B5EF4-FFF2-40B4-BE49-F238E27FC236}">
                <a16:creationId xmlns:a16="http://schemas.microsoft.com/office/drawing/2014/main" id="{126B51AB-DFC1-2441-B131-44AE428D371C}"/>
              </a:ext>
            </a:extLst>
          </p:cNvPr>
          <p:cNvSpPr>
            <a:spLocks noGrp="1"/>
          </p:cNvSpPr>
          <p:nvPr>
            <p:ph idx="1"/>
          </p:nvPr>
        </p:nvSpPr>
        <p:spPr/>
        <p:txBody>
          <a:bodyPr/>
          <a:lstStyle/>
          <a:p>
            <a:r>
              <a:rPr lang="en-GB" dirty="0"/>
              <a:t>Foreign Exchange earnings</a:t>
            </a:r>
          </a:p>
          <a:p>
            <a:r>
              <a:rPr lang="en-GB" dirty="0"/>
              <a:t>Contribution to government revenues</a:t>
            </a:r>
          </a:p>
          <a:p>
            <a:r>
              <a:rPr lang="en-GB" dirty="0"/>
              <a:t>Employment generation</a:t>
            </a:r>
          </a:p>
          <a:p>
            <a:r>
              <a:rPr lang="en-GB" dirty="0"/>
              <a:t>Contribution to local economies</a:t>
            </a:r>
          </a:p>
          <a:p>
            <a:r>
              <a:rPr lang="en-GB" dirty="0"/>
              <a:t>Development of the Private Sector</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8711108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 arrow&#10;&#10;Description automatically generated">
            <a:extLst>
              <a:ext uri="{FF2B5EF4-FFF2-40B4-BE49-F238E27FC236}">
                <a16:creationId xmlns:a16="http://schemas.microsoft.com/office/drawing/2014/main" id="{C597E7B7-1D79-FD46-BA3A-FA8721BB0B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82797" y="1052736"/>
            <a:ext cx="2857500" cy="2857500"/>
          </a:xfrm>
          <a:prstGeom prst="rect">
            <a:avLst/>
          </a:prstGeom>
        </p:spPr>
      </p:pic>
      <p:sp>
        <p:nvSpPr>
          <p:cNvPr id="2" name="Title 1">
            <a:extLst>
              <a:ext uri="{FF2B5EF4-FFF2-40B4-BE49-F238E27FC236}">
                <a16:creationId xmlns:a16="http://schemas.microsoft.com/office/drawing/2014/main" id="{856C5EB1-04DD-8242-B63A-6EB2052E8035}"/>
              </a:ext>
            </a:extLst>
          </p:cNvPr>
          <p:cNvSpPr>
            <a:spLocks noGrp="1"/>
          </p:cNvSpPr>
          <p:nvPr>
            <p:ph type="title"/>
          </p:nvPr>
        </p:nvSpPr>
        <p:spPr/>
        <p:txBody>
          <a:bodyPr/>
          <a:lstStyle/>
          <a:p>
            <a:pPr algn="l"/>
            <a:r>
              <a:rPr lang="en-GB" b="1" dirty="0"/>
              <a:t>Negative economic impacts</a:t>
            </a:r>
          </a:p>
        </p:txBody>
      </p:sp>
      <p:sp>
        <p:nvSpPr>
          <p:cNvPr id="3" name="Content Placeholder 2">
            <a:extLst>
              <a:ext uri="{FF2B5EF4-FFF2-40B4-BE49-F238E27FC236}">
                <a16:creationId xmlns:a16="http://schemas.microsoft.com/office/drawing/2014/main" id="{BDC5F190-3FA6-0F49-95C5-DA0333C22934}"/>
              </a:ext>
            </a:extLst>
          </p:cNvPr>
          <p:cNvSpPr>
            <a:spLocks noGrp="1"/>
          </p:cNvSpPr>
          <p:nvPr>
            <p:ph idx="1"/>
          </p:nvPr>
        </p:nvSpPr>
        <p:spPr/>
        <p:txBody>
          <a:bodyPr/>
          <a:lstStyle/>
          <a:p>
            <a:r>
              <a:rPr lang="en-GB" dirty="0"/>
              <a:t>Leakage</a:t>
            </a:r>
          </a:p>
          <a:p>
            <a:r>
              <a:rPr lang="en-GB" dirty="0"/>
              <a:t>Infrastructure cost</a:t>
            </a:r>
          </a:p>
          <a:p>
            <a:r>
              <a:rPr lang="en-GB" dirty="0"/>
              <a:t>Increase in prices</a:t>
            </a:r>
          </a:p>
          <a:p>
            <a:r>
              <a:rPr lang="en-GB" dirty="0"/>
              <a:t>Economic dependence of the local community on tourism</a:t>
            </a:r>
          </a:p>
          <a:p>
            <a:r>
              <a:rPr lang="en-GB" dirty="0"/>
              <a:t>Foreign Ownership and Management</a:t>
            </a:r>
          </a:p>
          <a:p>
            <a:endParaRPr lang="en-GB" dirty="0"/>
          </a:p>
        </p:txBody>
      </p:sp>
    </p:spTree>
    <p:extLst>
      <p:ext uri="{BB962C8B-B14F-4D97-AF65-F5344CB8AC3E}">
        <p14:creationId xmlns:p14="http://schemas.microsoft.com/office/powerpoint/2010/main" val="23964719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F6E7-FCA7-5C46-A989-E4844AC92A63}"/>
              </a:ext>
            </a:extLst>
          </p:cNvPr>
          <p:cNvSpPr>
            <a:spLocks noGrp="1"/>
          </p:cNvSpPr>
          <p:nvPr>
            <p:ph type="title"/>
          </p:nvPr>
        </p:nvSpPr>
        <p:spPr>
          <a:xfrm>
            <a:off x="1754832" y="260648"/>
            <a:ext cx="8229600" cy="1143000"/>
          </a:xfrm>
        </p:spPr>
        <p:txBody>
          <a:bodyPr>
            <a:normAutofit fontScale="90000"/>
          </a:bodyPr>
          <a:lstStyle/>
          <a:p>
            <a:pPr algn="l"/>
            <a:r>
              <a:rPr lang="en-GB" sz="2800" b="1" dirty="0"/>
              <a:t>Bali, Indonesia</a:t>
            </a:r>
            <a:br>
              <a:rPr lang="en-GB" sz="2800" b="1" dirty="0"/>
            </a:br>
            <a:r>
              <a:rPr lang="en-GB" sz="2800" b="1" dirty="0"/>
              <a:t> - Tourism has brought huge benefits, but there is also a limit to what can be sustained</a:t>
            </a:r>
          </a:p>
        </p:txBody>
      </p:sp>
      <p:pic>
        <p:nvPicPr>
          <p:cNvPr id="4" name="Online Media 3" descr="From Rice to Riches">
            <a:hlinkClick r:id="" action="ppaction://media"/>
            <a:extLst>
              <a:ext uri="{FF2B5EF4-FFF2-40B4-BE49-F238E27FC236}">
                <a16:creationId xmlns:a16="http://schemas.microsoft.com/office/drawing/2014/main" id="{12E43618-43C5-3C4E-B536-90EAB098D432}"/>
              </a:ext>
            </a:extLst>
          </p:cNvPr>
          <p:cNvPicPr>
            <a:picLocks noGrp="1" noRot="1" noChangeAspect="1"/>
          </p:cNvPicPr>
          <p:nvPr>
            <p:ph idx="1"/>
            <a:videoFile r:link="rId1"/>
          </p:nvPr>
        </p:nvPicPr>
        <p:blipFill>
          <a:blip r:embed="rId4"/>
          <a:stretch>
            <a:fillRect/>
          </a:stretch>
        </p:blipFill>
        <p:spPr>
          <a:xfrm>
            <a:off x="2802484" y="1467036"/>
            <a:ext cx="5669712" cy="4040527"/>
          </a:xfrm>
          <a:prstGeom prst="rect">
            <a:avLst/>
          </a:prstGeom>
        </p:spPr>
      </p:pic>
    </p:spTree>
    <p:extLst>
      <p:ext uri="{BB962C8B-B14F-4D97-AF65-F5344CB8AC3E}">
        <p14:creationId xmlns:p14="http://schemas.microsoft.com/office/powerpoint/2010/main" val="95655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C05E-1D69-E347-A76E-2F38023E06D3}"/>
              </a:ext>
            </a:extLst>
          </p:cNvPr>
          <p:cNvSpPr>
            <a:spLocks noGrp="1"/>
          </p:cNvSpPr>
          <p:nvPr>
            <p:ph type="title"/>
          </p:nvPr>
        </p:nvSpPr>
        <p:spPr>
          <a:xfrm>
            <a:off x="1981200" y="347843"/>
            <a:ext cx="8229600" cy="1143000"/>
          </a:xfrm>
        </p:spPr>
        <p:txBody>
          <a:bodyPr>
            <a:noAutofit/>
          </a:bodyPr>
          <a:lstStyle/>
          <a:p>
            <a:pPr algn="l"/>
            <a:r>
              <a:rPr lang="en-GB" sz="4000" b="1" dirty="0"/>
              <a:t>Social impacts of tourism</a:t>
            </a:r>
          </a:p>
        </p:txBody>
      </p:sp>
      <p:sp>
        <p:nvSpPr>
          <p:cNvPr id="3" name="Content Placeholder 2">
            <a:extLst>
              <a:ext uri="{FF2B5EF4-FFF2-40B4-BE49-F238E27FC236}">
                <a16:creationId xmlns:a16="http://schemas.microsoft.com/office/drawing/2014/main" id="{AF94FFD3-8C44-154A-9FBE-88F8D4BE5493}"/>
              </a:ext>
            </a:extLst>
          </p:cNvPr>
          <p:cNvSpPr>
            <a:spLocks noGrp="1"/>
          </p:cNvSpPr>
          <p:nvPr>
            <p:ph idx="1"/>
          </p:nvPr>
        </p:nvSpPr>
        <p:spPr>
          <a:xfrm>
            <a:off x="1917032" y="1470484"/>
            <a:ext cx="8229600" cy="3917032"/>
          </a:xfrm>
        </p:spPr>
        <p:txBody>
          <a:bodyPr>
            <a:normAutofit/>
          </a:bodyPr>
          <a:lstStyle/>
          <a:p>
            <a:pPr marL="0" indent="0" fontAlgn="base">
              <a:buNone/>
            </a:pPr>
            <a:r>
              <a:rPr lang="en-GB" dirty="0"/>
              <a:t>The effects on host communities of direct and indirect relations with tourists, and of interaction with the tourism industry.</a:t>
            </a:r>
          </a:p>
          <a:p>
            <a:pPr marL="0" indent="0" fontAlgn="base">
              <a:buNone/>
            </a:pPr>
            <a:endParaRPr lang="en-GB" i="1" dirty="0"/>
          </a:p>
          <a:p>
            <a:pPr marL="0" indent="0" fontAlgn="base">
              <a:buNone/>
            </a:pPr>
            <a:endParaRPr lang="en-GB" dirty="0"/>
          </a:p>
        </p:txBody>
      </p:sp>
      <p:pic>
        <p:nvPicPr>
          <p:cNvPr id="5" name="Picture 4" descr="A picture containing text, toy, doll&#10;&#10;Description automatically generated">
            <a:extLst>
              <a:ext uri="{FF2B5EF4-FFF2-40B4-BE49-F238E27FC236}">
                <a16:creationId xmlns:a16="http://schemas.microsoft.com/office/drawing/2014/main" id="{EA24EC7A-EEA9-1B47-AE51-50BA90D8BA0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642"/>
          <a:stretch/>
        </p:blipFill>
        <p:spPr>
          <a:xfrm>
            <a:off x="5720067" y="3068960"/>
            <a:ext cx="4533900" cy="2408684"/>
          </a:xfrm>
          <a:prstGeom prst="rect">
            <a:avLst/>
          </a:prstGeom>
        </p:spPr>
      </p:pic>
    </p:spTree>
    <p:extLst>
      <p:ext uri="{BB962C8B-B14F-4D97-AF65-F5344CB8AC3E}">
        <p14:creationId xmlns:p14="http://schemas.microsoft.com/office/powerpoint/2010/main" val="2655518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4BDD-9EEC-7042-9043-78D3385CA7FA}"/>
              </a:ext>
            </a:extLst>
          </p:cNvPr>
          <p:cNvSpPr>
            <a:spLocks noGrp="1"/>
          </p:cNvSpPr>
          <p:nvPr>
            <p:ph type="title"/>
          </p:nvPr>
        </p:nvSpPr>
        <p:spPr>
          <a:xfrm>
            <a:off x="1981200" y="138575"/>
            <a:ext cx="8229600" cy="1143000"/>
          </a:xfrm>
        </p:spPr>
        <p:txBody>
          <a:bodyPr/>
          <a:lstStyle/>
          <a:p>
            <a:pPr algn="l"/>
            <a:r>
              <a:rPr lang="en-GB" b="1" dirty="0"/>
              <a:t>Positive social impacts</a:t>
            </a:r>
          </a:p>
        </p:txBody>
      </p:sp>
      <p:sp>
        <p:nvSpPr>
          <p:cNvPr id="3" name="Content Placeholder 2">
            <a:extLst>
              <a:ext uri="{FF2B5EF4-FFF2-40B4-BE49-F238E27FC236}">
                <a16:creationId xmlns:a16="http://schemas.microsoft.com/office/drawing/2014/main" id="{126B51AB-DFC1-2441-B131-44AE428D371C}"/>
              </a:ext>
            </a:extLst>
          </p:cNvPr>
          <p:cNvSpPr>
            <a:spLocks noGrp="1"/>
          </p:cNvSpPr>
          <p:nvPr>
            <p:ph idx="1"/>
          </p:nvPr>
        </p:nvSpPr>
        <p:spPr>
          <a:xfrm>
            <a:off x="1922206" y="1640958"/>
            <a:ext cx="8229600" cy="3917032"/>
          </a:xfrm>
        </p:spPr>
        <p:txBody>
          <a:bodyPr/>
          <a:lstStyle/>
          <a:p>
            <a:pPr fontAlgn="base"/>
            <a:r>
              <a:rPr lang="en-GB" dirty="0"/>
              <a:t>Preserving Local Culture</a:t>
            </a:r>
          </a:p>
          <a:p>
            <a:pPr fontAlgn="base"/>
            <a:r>
              <a:rPr lang="en-GB" dirty="0"/>
              <a:t>Strengthening Communities</a:t>
            </a:r>
          </a:p>
          <a:p>
            <a:pPr fontAlgn="base"/>
            <a:r>
              <a:rPr lang="en-GB" dirty="0"/>
              <a:t>Provision of Social Services</a:t>
            </a:r>
          </a:p>
          <a:p>
            <a:pPr fontAlgn="base"/>
            <a:r>
              <a:rPr lang="en-GB" dirty="0"/>
              <a:t>Commercialisation of Culture and Art</a:t>
            </a:r>
          </a:p>
          <a:p>
            <a:pPr fontAlgn="base"/>
            <a:r>
              <a:rPr lang="en-GB" dirty="0"/>
              <a:t>Revitalisation of Culture and Art</a:t>
            </a:r>
          </a:p>
          <a:p>
            <a:pPr fontAlgn="base"/>
            <a:r>
              <a:rPr lang="en-GB" dirty="0"/>
              <a:t>Preservation of Heritage</a:t>
            </a:r>
          </a:p>
          <a:p>
            <a:endParaRPr lang="en-GB" dirty="0"/>
          </a:p>
          <a:p>
            <a:endParaRPr lang="en-GB" dirty="0"/>
          </a:p>
          <a:p>
            <a:endParaRPr lang="en-GB" dirty="0"/>
          </a:p>
        </p:txBody>
      </p:sp>
      <p:pic>
        <p:nvPicPr>
          <p:cNvPr id="8" name="Graphic 7" descr="Badge Follow with solid fill">
            <a:extLst>
              <a:ext uri="{FF2B5EF4-FFF2-40B4-BE49-F238E27FC236}">
                <a16:creationId xmlns:a16="http://schemas.microsoft.com/office/drawing/2014/main" id="{1F556297-4084-9F49-A7D1-04C1BDD3F1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40216" y="252875"/>
            <a:ext cx="2170584" cy="2170584"/>
          </a:xfrm>
          <a:prstGeom prst="rect">
            <a:avLst/>
          </a:prstGeom>
        </p:spPr>
      </p:pic>
    </p:spTree>
    <p:extLst>
      <p:ext uri="{BB962C8B-B14F-4D97-AF65-F5344CB8AC3E}">
        <p14:creationId xmlns:p14="http://schemas.microsoft.com/office/powerpoint/2010/main" val="2105024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4BDD-9EEC-7042-9043-78D3385CA7FA}"/>
              </a:ext>
            </a:extLst>
          </p:cNvPr>
          <p:cNvSpPr>
            <a:spLocks noGrp="1"/>
          </p:cNvSpPr>
          <p:nvPr>
            <p:ph type="title"/>
          </p:nvPr>
        </p:nvSpPr>
        <p:spPr>
          <a:xfrm>
            <a:off x="1981200" y="138575"/>
            <a:ext cx="8229600" cy="1143000"/>
          </a:xfrm>
        </p:spPr>
        <p:txBody>
          <a:bodyPr/>
          <a:lstStyle/>
          <a:p>
            <a:pPr algn="l"/>
            <a:r>
              <a:rPr lang="en-GB" b="1" dirty="0"/>
              <a:t>Negative social impacts</a:t>
            </a:r>
          </a:p>
        </p:txBody>
      </p:sp>
      <p:sp>
        <p:nvSpPr>
          <p:cNvPr id="3" name="Content Placeholder 2">
            <a:extLst>
              <a:ext uri="{FF2B5EF4-FFF2-40B4-BE49-F238E27FC236}">
                <a16:creationId xmlns:a16="http://schemas.microsoft.com/office/drawing/2014/main" id="{126B51AB-DFC1-2441-B131-44AE428D371C}"/>
              </a:ext>
            </a:extLst>
          </p:cNvPr>
          <p:cNvSpPr>
            <a:spLocks noGrp="1"/>
          </p:cNvSpPr>
          <p:nvPr>
            <p:ph idx="1"/>
          </p:nvPr>
        </p:nvSpPr>
        <p:spPr>
          <a:xfrm>
            <a:off x="1922206" y="1772816"/>
            <a:ext cx="7126122" cy="3917032"/>
          </a:xfrm>
        </p:spPr>
        <p:txBody>
          <a:bodyPr>
            <a:normAutofit fontScale="92500"/>
          </a:bodyPr>
          <a:lstStyle/>
          <a:p>
            <a:pPr fontAlgn="base"/>
            <a:r>
              <a:rPr lang="en-GB" dirty="0"/>
              <a:t>Social Change</a:t>
            </a:r>
          </a:p>
          <a:p>
            <a:pPr fontAlgn="base"/>
            <a:r>
              <a:rPr lang="en-GB" dirty="0"/>
              <a:t>Globalisation and the Destruction of Preservation and Heritage</a:t>
            </a:r>
          </a:p>
          <a:p>
            <a:pPr fontAlgn="base"/>
            <a:r>
              <a:rPr lang="en-GB" dirty="0"/>
              <a:t>Loss of Authenticity </a:t>
            </a:r>
          </a:p>
          <a:p>
            <a:pPr fontAlgn="base"/>
            <a:r>
              <a:rPr lang="en-GB" dirty="0"/>
              <a:t>Standardisation and Commercialisation</a:t>
            </a:r>
          </a:p>
          <a:p>
            <a:pPr fontAlgn="base"/>
            <a:r>
              <a:rPr lang="en-GB" dirty="0"/>
              <a:t>Culture clashes</a:t>
            </a:r>
          </a:p>
          <a:p>
            <a:pPr fontAlgn="base"/>
            <a:r>
              <a:rPr lang="en-GB" dirty="0"/>
              <a:t>Tourist-host relationships</a:t>
            </a:r>
          </a:p>
          <a:p>
            <a:pPr fontAlgn="base"/>
            <a:r>
              <a:rPr lang="en-GB" dirty="0"/>
              <a:t>Increase in crime, gambling and moral behaviour</a:t>
            </a:r>
          </a:p>
          <a:p>
            <a:endParaRPr lang="en-GB" dirty="0"/>
          </a:p>
          <a:p>
            <a:endParaRPr lang="en-GB" dirty="0"/>
          </a:p>
        </p:txBody>
      </p:sp>
      <p:pic>
        <p:nvPicPr>
          <p:cNvPr id="5" name="Graphic 4" descr="Badge Unfollow with solid fill">
            <a:extLst>
              <a:ext uri="{FF2B5EF4-FFF2-40B4-BE49-F238E27FC236}">
                <a16:creationId xmlns:a16="http://schemas.microsoft.com/office/drawing/2014/main" id="{BAD12867-737B-AE49-9BB6-29783543582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21941" y="-8909"/>
            <a:ext cx="2039582" cy="2039582"/>
          </a:xfrm>
          <a:prstGeom prst="rect">
            <a:avLst/>
          </a:prstGeom>
        </p:spPr>
      </p:pic>
      <p:pic>
        <p:nvPicPr>
          <p:cNvPr id="7" name="Picture 6" descr="A picture containing ground, outdoor, beach, sand&#10;&#10;Description automatically generated">
            <a:extLst>
              <a:ext uri="{FF2B5EF4-FFF2-40B4-BE49-F238E27FC236}">
                <a16:creationId xmlns:a16="http://schemas.microsoft.com/office/drawing/2014/main" id="{F432DF1E-E71F-D248-90EB-B9AF3F56D325}"/>
              </a:ext>
            </a:extLst>
          </p:cNvPr>
          <p:cNvPicPr>
            <a:picLocks noChangeAspect="1"/>
          </p:cNvPicPr>
          <p:nvPr/>
        </p:nvPicPr>
        <p:blipFill rotWithShape="1">
          <a:blip r:embed="rId5">
            <a:extLst>
              <a:ext uri="{28A0092B-C50C-407E-A947-70E740481C1C}">
                <a14:useLocalDpi xmlns:a14="http://schemas.microsoft.com/office/drawing/2010/main" val="0"/>
              </a:ext>
            </a:extLst>
          </a:blip>
          <a:srcRect b="4900"/>
          <a:stretch/>
        </p:blipFill>
        <p:spPr>
          <a:xfrm>
            <a:off x="8400256" y="2004406"/>
            <a:ext cx="2017668" cy="3453853"/>
          </a:xfrm>
          <a:prstGeom prst="rect">
            <a:avLst/>
          </a:prstGeom>
        </p:spPr>
      </p:pic>
    </p:spTree>
    <p:extLst>
      <p:ext uri="{BB962C8B-B14F-4D97-AF65-F5344CB8AC3E}">
        <p14:creationId xmlns:p14="http://schemas.microsoft.com/office/powerpoint/2010/main" val="2854719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4BDD-9EEC-7042-9043-78D3385CA7FA}"/>
              </a:ext>
            </a:extLst>
          </p:cNvPr>
          <p:cNvSpPr>
            <a:spLocks noGrp="1"/>
          </p:cNvSpPr>
          <p:nvPr>
            <p:ph type="title"/>
          </p:nvPr>
        </p:nvSpPr>
        <p:spPr>
          <a:xfrm>
            <a:off x="1981200" y="271311"/>
            <a:ext cx="8229600" cy="1143000"/>
          </a:xfrm>
        </p:spPr>
        <p:txBody>
          <a:bodyPr>
            <a:normAutofit/>
          </a:bodyPr>
          <a:lstStyle/>
          <a:p>
            <a:pPr algn="l"/>
            <a:r>
              <a:rPr lang="en-GB" b="1" dirty="0"/>
              <a:t>Positive environmental impacts</a:t>
            </a:r>
          </a:p>
        </p:txBody>
      </p:sp>
      <p:sp>
        <p:nvSpPr>
          <p:cNvPr id="3" name="Content Placeholder 2">
            <a:extLst>
              <a:ext uri="{FF2B5EF4-FFF2-40B4-BE49-F238E27FC236}">
                <a16:creationId xmlns:a16="http://schemas.microsoft.com/office/drawing/2014/main" id="{126B51AB-DFC1-2441-B131-44AE428D371C}"/>
              </a:ext>
            </a:extLst>
          </p:cNvPr>
          <p:cNvSpPr>
            <a:spLocks noGrp="1"/>
          </p:cNvSpPr>
          <p:nvPr>
            <p:ph idx="1"/>
          </p:nvPr>
        </p:nvSpPr>
        <p:spPr>
          <a:xfrm>
            <a:off x="1773418" y="2115370"/>
            <a:ext cx="3104117" cy="3917032"/>
          </a:xfrm>
        </p:spPr>
        <p:txBody>
          <a:bodyPr>
            <a:normAutofit/>
          </a:bodyPr>
          <a:lstStyle/>
          <a:p>
            <a:pPr fontAlgn="base"/>
            <a:r>
              <a:rPr lang="en-GB" dirty="0"/>
              <a:t>Raised Awareness</a:t>
            </a:r>
          </a:p>
          <a:p>
            <a:pPr fontAlgn="base"/>
            <a:r>
              <a:rPr lang="en-GB" dirty="0"/>
              <a:t>NEED for the environment</a:t>
            </a:r>
          </a:p>
          <a:p>
            <a:endParaRPr lang="en-GB" dirty="0"/>
          </a:p>
        </p:txBody>
      </p:sp>
      <p:pic>
        <p:nvPicPr>
          <p:cNvPr id="9" name="Picture 8">
            <a:extLst>
              <a:ext uri="{FF2B5EF4-FFF2-40B4-BE49-F238E27FC236}">
                <a16:creationId xmlns:a16="http://schemas.microsoft.com/office/drawing/2014/main" id="{B628EBF3-582D-4940-A1FA-876A4C50DE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78451" y="1916832"/>
            <a:ext cx="5397500" cy="3581400"/>
          </a:xfrm>
          <a:prstGeom prst="rect">
            <a:avLst/>
          </a:prstGeom>
        </p:spPr>
      </p:pic>
    </p:spTree>
    <p:extLst>
      <p:ext uri="{BB962C8B-B14F-4D97-AF65-F5344CB8AC3E}">
        <p14:creationId xmlns:p14="http://schemas.microsoft.com/office/powerpoint/2010/main" val="14080069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4BDD-9EEC-7042-9043-78D3385CA7FA}"/>
              </a:ext>
            </a:extLst>
          </p:cNvPr>
          <p:cNvSpPr>
            <a:spLocks noGrp="1"/>
          </p:cNvSpPr>
          <p:nvPr>
            <p:ph type="title"/>
          </p:nvPr>
        </p:nvSpPr>
        <p:spPr>
          <a:xfrm>
            <a:off x="1981200" y="168836"/>
            <a:ext cx="8229600" cy="1143000"/>
          </a:xfrm>
        </p:spPr>
        <p:txBody>
          <a:bodyPr>
            <a:normAutofit/>
          </a:bodyPr>
          <a:lstStyle/>
          <a:p>
            <a:pPr algn="l"/>
            <a:r>
              <a:rPr lang="en-GB" b="1" dirty="0"/>
              <a:t>Negative environmental impacts</a:t>
            </a:r>
          </a:p>
        </p:txBody>
      </p:sp>
      <p:sp>
        <p:nvSpPr>
          <p:cNvPr id="3" name="Content Placeholder 2">
            <a:extLst>
              <a:ext uri="{FF2B5EF4-FFF2-40B4-BE49-F238E27FC236}">
                <a16:creationId xmlns:a16="http://schemas.microsoft.com/office/drawing/2014/main" id="{126B51AB-DFC1-2441-B131-44AE428D371C}"/>
              </a:ext>
            </a:extLst>
          </p:cNvPr>
          <p:cNvSpPr>
            <a:spLocks noGrp="1"/>
          </p:cNvSpPr>
          <p:nvPr>
            <p:ph idx="1"/>
          </p:nvPr>
        </p:nvSpPr>
        <p:spPr>
          <a:xfrm>
            <a:off x="1981201" y="1211896"/>
            <a:ext cx="7922983" cy="4305336"/>
          </a:xfrm>
        </p:spPr>
        <p:txBody>
          <a:bodyPr>
            <a:normAutofit/>
          </a:bodyPr>
          <a:lstStyle/>
          <a:p>
            <a:pPr fontAlgn="base"/>
            <a:r>
              <a:rPr lang="en-GB" dirty="0"/>
              <a:t>Depletion of natural resources (water resources, land degradation, local resources) </a:t>
            </a:r>
          </a:p>
          <a:p>
            <a:pPr fontAlgn="base"/>
            <a:r>
              <a:rPr lang="en-GB" dirty="0"/>
              <a:t>Physical impacts of tourism development</a:t>
            </a:r>
          </a:p>
          <a:p>
            <a:pPr fontAlgn="base"/>
            <a:r>
              <a:rPr lang="en-GB" dirty="0"/>
              <a:t>Physical impacts from tourist activities</a:t>
            </a:r>
          </a:p>
          <a:p>
            <a:pPr fontAlgn="base"/>
            <a:r>
              <a:rPr lang="en-GB" dirty="0"/>
              <a:t>Pollution</a:t>
            </a:r>
          </a:p>
          <a:p>
            <a:pPr marL="0" indent="0" fontAlgn="base">
              <a:buNone/>
            </a:pPr>
            <a:br>
              <a:rPr lang="en-GB" dirty="0"/>
            </a:br>
            <a:r>
              <a:rPr lang="en-GB" dirty="0">
                <a:hlinkClick r:id="rId3"/>
              </a:rPr>
              <a:t>WWF Footprint Calculator</a:t>
            </a:r>
            <a:endParaRPr lang="en-GB" dirty="0"/>
          </a:p>
          <a:p>
            <a:pPr marL="0" indent="0" fontAlgn="base">
              <a:buNone/>
            </a:pPr>
            <a:r>
              <a:rPr lang="en-GB"/>
              <a:t>https://footprint.wwf.org.uk/#/</a:t>
            </a:r>
            <a:endParaRPr lang="en-GB" dirty="0"/>
          </a:p>
          <a:p>
            <a:pPr marL="0" indent="0" fontAlgn="base">
              <a:buNone/>
            </a:pPr>
            <a:endParaRPr lang="en-GB" dirty="0"/>
          </a:p>
        </p:txBody>
      </p:sp>
      <p:pic>
        <p:nvPicPr>
          <p:cNvPr id="5" name="Picture 4" descr="Icon&#10;&#10;Description automatically generated">
            <a:extLst>
              <a:ext uri="{FF2B5EF4-FFF2-40B4-BE49-F238E27FC236}">
                <a16:creationId xmlns:a16="http://schemas.microsoft.com/office/drawing/2014/main" id="{C16FB832-56E4-7C41-A936-E47B14BC07A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72264" y="3687588"/>
            <a:ext cx="1540592" cy="1644978"/>
          </a:xfrm>
          <a:prstGeom prst="rect">
            <a:avLst/>
          </a:prstGeom>
        </p:spPr>
      </p:pic>
    </p:spTree>
    <p:extLst>
      <p:ext uri="{BB962C8B-B14F-4D97-AF65-F5344CB8AC3E}">
        <p14:creationId xmlns:p14="http://schemas.microsoft.com/office/powerpoint/2010/main" val="27585932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2DDC-5D96-4541-BCE0-F95765E78851}"/>
              </a:ext>
            </a:extLst>
          </p:cNvPr>
          <p:cNvSpPr>
            <a:spLocks noGrp="1"/>
          </p:cNvSpPr>
          <p:nvPr>
            <p:ph type="title"/>
          </p:nvPr>
        </p:nvSpPr>
        <p:spPr>
          <a:xfrm>
            <a:off x="1898848" y="-99392"/>
            <a:ext cx="8229600" cy="1143000"/>
          </a:xfrm>
        </p:spPr>
        <p:txBody>
          <a:bodyPr>
            <a:normAutofit/>
          </a:bodyPr>
          <a:lstStyle/>
          <a:p>
            <a:pPr algn="l"/>
            <a:r>
              <a:rPr lang="en-GB" b="1" dirty="0"/>
              <a:t>Environmental impacts - </a:t>
            </a:r>
            <a:r>
              <a:rPr lang="en-GB" b="1" dirty="0" err="1"/>
              <a:t>Borocay</a:t>
            </a:r>
            <a:endParaRPr lang="en-GB" b="1" dirty="0"/>
          </a:p>
        </p:txBody>
      </p:sp>
      <p:pic>
        <p:nvPicPr>
          <p:cNvPr id="6" name="Online Media 5" descr="Boracay undergoes major clean-up">
            <a:hlinkClick r:id="" action="ppaction://media"/>
            <a:extLst>
              <a:ext uri="{FF2B5EF4-FFF2-40B4-BE49-F238E27FC236}">
                <a16:creationId xmlns:a16="http://schemas.microsoft.com/office/drawing/2014/main" id="{7BB69146-B5BF-344C-8C6F-B95FDA12EC2E}"/>
              </a:ext>
            </a:extLst>
          </p:cNvPr>
          <p:cNvPicPr>
            <a:picLocks noGrp="1" noRot="1" noChangeAspect="1"/>
          </p:cNvPicPr>
          <p:nvPr>
            <p:ph idx="1"/>
            <a:videoFile r:link="rId1"/>
          </p:nvPr>
        </p:nvPicPr>
        <p:blipFill>
          <a:blip r:embed="rId4"/>
          <a:stretch>
            <a:fillRect/>
          </a:stretch>
        </p:blipFill>
        <p:spPr>
          <a:xfrm>
            <a:off x="1898848" y="801977"/>
            <a:ext cx="8394304" cy="4743186"/>
          </a:xfrm>
          <a:prstGeom prst="rect">
            <a:avLst/>
          </a:prstGeom>
        </p:spPr>
      </p:pic>
    </p:spTree>
    <p:extLst>
      <p:ext uri="{BB962C8B-B14F-4D97-AF65-F5344CB8AC3E}">
        <p14:creationId xmlns:p14="http://schemas.microsoft.com/office/powerpoint/2010/main" val="258280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8270" y="262281"/>
            <a:ext cx="8229600" cy="1143000"/>
          </a:xfrm>
        </p:spPr>
        <p:txBody>
          <a:bodyPr/>
          <a:lstStyle/>
          <a:p>
            <a:r>
              <a:rPr lang="en-GB" b="1" dirty="0"/>
              <a:t>The Solution</a:t>
            </a:r>
          </a:p>
        </p:txBody>
      </p:sp>
      <p:sp>
        <p:nvSpPr>
          <p:cNvPr id="3" name="Content Placeholder 2"/>
          <p:cNvSpPr>
            <a:spLocks noGrp="1"/>
          </p:cNvSpPr>
          <p:nvPr>
            <p:ph idx="1"/>
          </p:nvPr>
        </p:nvSpPr>
        <p:spPr>
          <a:xfrm>
            <a:off x="1631505" y="1938537"/>
            <a:ext cx="3964899" cy="2980927"/>
          </a:xfrm>
        </p:spPr>
        <p:txBody>
          <a:bodyPr>
            <a:normAutofit fontScale="92500" lnSpcReduction="10000"/>
          </a:bodyPr>
          <a:lstStyle/>
          <a:p>
            <a:pPr marL="0" indent="0" algn="ctr" fontAlgn="base">
              <a:buNone/>
            </a:pPr>
            <a:r>
              <a:rPr lang="en-GB" dirty="0"/>
              <a:t>Although not everything depends on tourism, tourism depends on almost everything.</a:t>
            </a:r>
          </a:p>
          <a:p>
            <a:pPr marL="0" indent="0" algn="ctr" fontAlgn="base">
              <a:buNone/>
            </a:pPr>
            <a:endParaRPr lang="en-GB" dirty="0"/>
          </a:p>
          <a:p>
            <a:pPr marL="0" indent="0" algn="ctr" fontAlgn="base">
              <a:buNone/>
            </a:pPr>
            <a:r>
              <a:rPr lang="en-GB" b="1" dirty="0"/>
              <a:t>Sustainable tourism is about re-focusing and adapting.</a:t>
            </a:r>
            <a:endParaRPr lang="en-GB" dirty="0"/>
          </a:p>
        </p:txBody>
      </p:sp>
      <p:pic>
        <p:nvPicPr>
          <p:cNvPr id="11" name="Picture 10" descr="Diagram&#10;&#10;Description automatically generated">
            <a:extLst>
              <a:ext uri="{FF2B5EF4-FFF2-40B4-BE49-F238E27FC236}">
                <a16:creationId xmlns:a16="http://schemas.microsoft.com/office/drawing/2014/main" id="{6DB3B993-81F6-EE43-A2FC-89D1E83BFA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4004" y="1303774"/>
            <a:ext cx="4137248" cy="3916595"/>
          </a:xfrm>
          <a:prstGeom prst="rect">
            <a:avLst/>
          </a:prstGeom>
        </p:spPr>
      </p:pic>
    </p:spTree>
    <p:extLst>
      <p:ext uri="{BB962C8B-B14F-4D97-AF65-F5344CB8AC3E}">
        <p14:creationId xmlns:p14="http://schemas.microsoft.com/office/powerpoint/2010/main" val="21126504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79FC-83D6-C4AF-BCC3-AE210D466E5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F6E7226-9275-A6F6-E43A-A6BC22D9061F}"/>
              </a:ext>
            </a:extLst>
          </p:cNvPr>
          <p:cNvSpPr>
            <a:spLocks noGrp="1"/>
          </p:cNvSpPr>
          <p:nvPr>
            <p:ph idx="1"/>
          </p:nvPr>
        </p:nvSpPr>
        <p:spPr/>
        <p:txBody>
          <a:bodyPr/>
          <a:lstStyle/>
          <a:p>
            <a:r>
              <a:rPr lang="en-GB" dirty="0"/>
              <a:t>Open the module handbook and assignment 1 brief. </a:t>
            </a:r>
          </a:p>
          <a:p>
            <a:r>
              <a:rPr lang="en-GB" dirty="0"/>
              <a:t>Create a mind map using word/paper/PowerPoint that will be submitted as part of your assignment. </a:t>
            </a:r>
          </a:p>
          <a:p>
            <a:r>
              <a:rPr lang="en-GB" dirty="0"/>
              <a:t>This is an opportunity for you to start outlining your assignment</a:t>
            </a:r>
          </a:p>
          <a:p>
            <a:r>
              <a:rPr lang="en-GB" dirty="0"/>
              <a:t>Choose a hotel and research their CSR activities and outline on your mind map.</a:t>
            </a:r>
          </a:p>
          <a:p>
            <a:endParaRPr lang="en-GB" dirty="0"/>
          </a:p>
        </p:txBody>
      </p:sp>
    </p:spTree>
    <p:extLst>
      <p:ext uri="{BB962C8B-B14F-4D97-AF65-F5344CB8AC3E}">
        <p14:creationId xmlns:p14="http://schemas.microsoft.com/office/powerpoint/2010/main" val="2403927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71AA-15E6-5048-B14B-5D131036476E}"/>
              </a:ext>
            </a:extLst>
          </p:cNvPr>
          <p:cNvSpPr>
            <a:spLocks noGrp="1"/>
          </p:cNvSpPr>
          <p:nvPr>
            <p:ph type="title"/>
          </p:nvPr>
        </p:nvSpPr>
        <p:spPr/>
        <p:txBody>
          <a:bodyPr/>
          <a:lstStyle/>
          <a:p>
            <a:pPr algn="ctr"/>
            <a:r>
              <a:rPr lang="en-GB" sz="4000" dirty="0">
                <a:latin typeface="+mn-lt"/>
              </a:rPr>
              <a:t>Activity</a:t>
            </a:r>
          </a:p>
        </p:txBody>
      </p:sp>
      <p:sp>
        <p:nvSpPr>
          <p:cNvPr id="3" name="Content Placeholder 2">
            <a:extLst>
              <a:ext uri="{FF2B5EF4-FFF2-40B4-BE49-F238E27FC236}">
                <a16:creationId xmlns:a16="http://schemas.microsoft.com/office/drawing/2014/main" id="{C6DC232E-CD9F-C742-BCD3-8A3D730B4B96}"/>
              </a:ext>
            </a:extLst>
          </p:cNvPr>
          <p:cNvSpPr>
            <a:spLocks noGrp="1"/>
          </p:cNvSpPr>
          <p:nvPr>
            <p:ph idx="1"/>
          </p:nvPr>
        </p:nvSpPr>
        <p:spPr>
          <a:xfrm>
            <a:off x="1965898" y="1340768"/>
            <a:ext cx="8229600" cy="3960440"/>
          </a:xfrm>
        </p:spPr>
        <p:txBody>
          <a:bodyPr vert="horz" lIns="91440" tIns="45720" rIns="91440" bIns="45720" rtlCol="0" anchor="t">
            <a:normAutofit/>
          </a:bodyPr>
          <a:lstStyle/>
          <a:p>
            <a:pPr marL="0" indent="0" fontAlgn="base">
              <a:buNone/>
            </a:pPr>
            <a:r>
              <a:rPr lang="en-GB" dirty="0">
                <a:hlinkClick r:id="rId3"/>
              </a:rPr>
              <a:t>About Us | UNWTO</a:t>
            </a:r>
            <a:endParaRPr lang="en-GB" dirty="0"/>
          </a:p>
          <a:p>
            <a:pPr marL="0" indent="0" fontAlgn="base">
              <a:buNone/>
            </a:pPr>
            <a:r>
              <a:rPr lang="en-GB" dirty="0"/>
              <a:t>Visit the web site. </a:t>
            </a:r>
          </a:p>
          <a:p>
            <a:pPr marL="0" indent="0" fontAlgn="base">
              <a:buNone/>
            </a:pPr>
            <a:endParaRPr lang="en-GB" dirty="0"/>
          </a:p>
          <a:p>
            <a:pPr marL="0" indent="0" fontAlgn="base">
              <a:buNone/>
            </a:pPr>
            <a:r>
              <a:rPr lang="en-GB" dirty="0"/>
              <a:t>Prepare a PowerPoint slide highlighting:</a:t>
            </a:r>
          </a:p>
          <a:p>
            <a:pPr marL="0" indent="0" fontAlgn="base">
              <a:buNone/>
            </a:pPr>
            <a:r>
              <a:rPr lang="en-GB" dirty="0"/>
              <a:t>Who are UNWTO and what are their priorities?</a:t>
            </a:r>
            <a:endParaRPr lang="en-GB" dirty="0">
              <a:cs typeface="Arial"/>
            </a:endParaRPr>
          </a:p>
          <a:p>
            <a:pPr marL="514350" indent="-514350" fontAlgn="base">
              <a:buFont typeface="+mj-lt"/>
              <a:buAutoNum type="arabicPeriod"/>
            </a:pPr>
            <a:endParaRPr lang="en-GB" dirty="0"/>
          </a:p>
        </p:txBody>
      </p:sp>
    </p:spTree>
    <p:extLst>
      <p:ext uri="{BB962C8B-B14F-4D97-AF65-F5344CB8AC3E}">
        <p14:creationId xmlns:p14="http://schemas.microsoft.com/office/powerpoint/2010/main" val="419073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C8DEC-C79D-1DC4-D16D-185FB69FA787}"/>
              </a:ext>
            </a:extLst>
          </p:cNvPr>
          <p:cNvSpPr>
            <a:spLocks noGrp="1"/>
          </p:cNvSpPr>
          <p:nvPr>
            <p:ph type="title"/>
          </p:nvPr>
        </p:nvSpPr>
        <p:spPr/>
        <p:txBody>
          <a:bodyPr/>
          <a:lstStyle/>
          <a:p>
            <a:r>
              <a:rPr lang="en-GB" dirty="0"/>
              <a:t>Ready for next week as part of your independent study time:</a:t>
            </a:r>
          </a:p>
        </p:txBody>
      </p:sp>
      <p:sp>
        <p:nvSpPr>
          <p:cNvPr id="3" name="Content Placeholder 2">
            <a:extLst>
              <a:ext uri="{FF2B5EF4-FFF2-40B4-BE49-F238E27FC236}">
                <a16:creationId xmlns:a16="http://schemas.microsoft.com/office/drawing/2014/main" id="{FF584D1E-E26F-A18B-C8BC-F35746B5D917}"/>
              </a:ext>
            </a:extLst>
          </p:cNvPr>
          <p:cNvSpPr>
            <a:spLocks noGrp="1"/>
          </p:cNvSpPr>
          <p:nvPr>
            <p:ph idx="1"/>
          </p:nvPr>
        </p:nvSpPr>
        <p:spPr/>
        <p:txBody>
          <a:bodyPr/>
          <a:lstStyle/>
          <a:p>
            <a:r>
              <a:rPr lang="en-GB" dirty="0">
                <a:hlinkClick r:id="rId3"/>
              </a:rPr>
              <a:t>What Is </a:t>
            </a:r>
            <a:r>
              <a:rPr lang="en-GB" dirty="0" err="1">
                <a:hlinkClick r:id="rId3"/>
              </a:rPr>
              <a:t>Doxey's</a:t>
            </a:r>
            <a:r>
              <a:rPr lang="en-GB" dirty="0">
                <a:hlinkClick r:id="rId3"/>
              </a:rPr>
              <a:t> Irritation Index And How Does It Work? - Tourism Teacher</a:t>
            </a:r>
            <a:endParaRPr lang="en-GB" dirty="0"/>
          </a:p>
          <a:p>
            <a:endParaRPr lang="en-GB" dirty="0"/>
          </a:p>
          <a:p>
            <a:r>
              <a:rPr lang="en-GB" dirty="0">
                <a:hlinkClick r:id="rId4"/>
              </a:rPr>
              <a:t>Butler's Tourism Area Life Cycle Model: A Simple Explanation - Tourism Teacher</a:t>
            </a:r>
            <a:endParaRPr lang="en-GB" dirty="0"/>
          </a:p>
        </p:txBody>
      </p:sp>
    </p:spTree>
    <p:extLst>
      <p:ext uri="{BB962C8B-B14F-4D97-AF65-F5344CB8AC3E}">
        <p14:creationId xmlns:p14="http://schemas.microsoft.com/office/powerpoint/2010/main" val="32428740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defTabSz="914400"/>
            <a:r>
              <a:rPr lang="en-US" sz="4000" b="1" dirty="0">
                <a:solidFill>
                  <a:srgbClr val="FFFFFF"/>
                </a:solidFill>
                <a:latin typeface="+mj-lt"/>
                <a:cs typeface="+mj-cs"/>
              </a:rPr>
              <a:t>I look forward to seeing you next week.</a:t>
            </a:r>
            <a:br>
              <a:rPr lang="en-US" sz="4000" b="1" dirty="0">
                <a:solidFill>
                  <a:srgbClr val="FFFFFF"/>
                </a:solidFill>
                <a:latin typeface="+mj-lt"/>
                <a:cs typeface="+mj-cs"/>
              </a:rPr>
            </a:br>
            <a:br>
              <a:rPr lang="en-US" sz="4000" b="1" dirty="0">
                <a:solidFill>
                  <a:srgbClr val="FFFFFF"/>
                </a:solidFill>
                <a:latin typeface="+mj-lt"/>
                <a:cs typeface="+mj-cs"/>
              </a:rPr>
            </a:br>
            <a:r>
              <a:rPr lang="en-US" sz="4000" b="1" dirty="0">
                <a:solidFill>
                  <a:srgbClr val="FFFFFF"/>
                </a:solidFill>
                <a:latin typeface="+mj-lt"/>
                <a:cs typeface="+mj-cs"/>
              </a:rPr>
              <a:t>If you have any questions in the meantime, please send an email from your </a:t>
            </a:r>
            <a:r>
              <a:rPr lang="en-US" sz="4000" b="1" i="1" u="sng" dirty="0">
                <a:solidFill>
                  <a:srgbClr val="FFFFFF"/>
                </a:solidFill>
                <a:latin typeface="+mj-lt"/>
                <a:cs typeface="+mj-cs"/>
              </a:rPr>
              <a:t>student account</a:t>
            </a:r>
            <a:br>
              <a:rPr lang="en-US" sz="4000" b="1" i="1" u="sng" dirty="0">
                <a:solidFill>
                  <a:srgbClr val="FFFFFF"/>
                </a:solidFill>
                <a:latin typeface="+mj-lt"/>
                <a:cs typeface="+mj-cs"/>
              </a:rPr>
            </a:br>
            <a:br>
              <a:rPr lang="en-US" sz="4000" b="1" i="1" u="sng" dirty="0">
                <a:solidFill>
                  <a:srgbClr val="FFFFFF"/>
                </a:solidFill>
                <a:latin typeface="+mj-lt"/>
                <a:cs typeface="+mj-cs"/>
              </a:rPr>
            </a:br>
            <a:r>
              <a:rPr lang="en-US" sz="4000" b="1" i="1" u="sng" dirty="0">
                <a:solidFill>
                  <a:srgbClr val="FFFFFF"/>
                </a:solidFill>
                <a:latin typeface="+mj-lt"/>
                <a:cs typeface="+mj-cs"/>
              </a:rPr>
              <a:t>k.roberts@uwtsd.ac.uk</a:t>
            </a:r>
            <a:br>
              <a:rPr lang="en-US" sz="4000" b="1" i="1" u="sng" dirty="0">
                <a:solidFill>
                  <a:srgbClr val="FFFFFF"/>
                </a:solidFill>
                <a:latin typeface="+mj-lt"/>
                <a:cs typeface="+mj-cs"/>
              </a:rPr>
            </a:br>
            <a:endParaRPr lang="en-US" sz="4000" u="sng" dirty="0">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2418</Words>
  <Application>Microsoft Office PowerPoint</Application>
  <PresentationFormat>Widescreen</PresentationFormat>
  <Paragraphs>251</Paragraphs>
  <Slides>40</Slides>
  <Notes>27</Notes>
  <HiddenSlides>0</HiddenSlides>
  <MMClips>6</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40</vt:i4>
      </vt:variant>
    </vt:vector>
  </HeadingPairs>
  <TitlesOfParts>
    <vt:vector size="52" baseType="lpstr">
      <vt:lpstr>Arial</vt:lpstr>
      <vt:lpstr>Calibri</vt:lpstr>
      <vt:lpstr>Calibri Light</vt:lpstr>
      <vt:lpstr>Open Sans</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Week 1 recap:</vt:lpstr>
      <vt:lpstr>PowerPoint Presentation</vt:lpstr>
      <vt:lpstr>PowerPoint Presentation</vt:lpstr>
      <vt:lpstr>PowerPoint Presentation</vt:lpstr>
      <vt:lpstr>Sustainable development  and global goals </vt:lpstr>
      <vt:lpstr>PowerPoint Presentation</vt:lpstr>
      <vt:lpstr>Group activity </vt:lpstr>
      <vt:lpstr>PowerPoint Presentation</vt:lpstr>
      <vt:lpstr>PowerPoint Presentation</vt:lpstr>
      <vt:lpstr>Sustainable Tourism</vt:lpstr>
      <vt:lpstr>Sustainable Tourism</vt:lpstr>
      <vt:lpstr>The Travel Foundation (www.thetravelfoundation.org.uk ) argues the case for sustainable tourism and working in partnership for a sustainable future.</vt:lpstr>
      <vt:lpstr>PowerPoint Presentation</vt:lpstr>
      <vt:lpstr>PowerPoint Presentation</vt:lpstr>
      <vt:lpstr>PowerPoint Presentation</vt:lpstr>
      <vt:lpstr>The Issue</vt:lpstr>
      <vt:lpstr>PowerPoint Presentation</vt:lpstr>
      <vt:lpstr>Impact</vt:lpstr>
      <vt:lpstr>Economic impacts  of tourism</vt:lpstr>
      <vt:lpstr>Economy</vt:lpstr>
      <vt:lpstr>Positive economic impacts</vt:lpstr>
      <vt:lpstr>Negative economic impacts</vt:lpstr>
      <vt:lpstr>Bali, Indonesia  - Tourism has brought huge benefits, but there is also a limit to what can be sustained</vt:lpstr>
      <vt:lpstr>Social impacts of tourism</vt:lpstr>
      <vt:lpstr>Positive social impacts</vt:lpstr>
      <vt:lpstr>Negative social impacts</vt:lpstr>
      <vt:lpstr>Positive environmental impacts</vt:lpstr>
      <vt:lpstr>Negative environmental impacts</vt:lpstr>
      <vt:lpstr>Environmental impacts - Borocay</vt:lpstr>
      <vt:lpstr>The Solution</vt:lpstr>
      <vt:lpstr>Activity:</vt:lpstr>
      <vt:lpstr>Activity</vt:lpstr>
      <vt:lpstr>Ready for next week as part of your independent study time:</vt:lpstr>
      <vt:lpstr>Recap </vt:lpstr>
      <vt:lpstr>PowerPoint Presentation</vt:lpstr>
      <vt:lpstr>I look forward to seeing you next week.  If you have any questions in the meantime, please send an email from your student account  k.roberts@uwtsd.ac.uk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3</cp:revision>
  <dcterms:created xsi:type="dcterms:W3CDTF">2023-01-31T21:01:37Z</dcterms:created>
  <dcterms:modified xsi:type="dcterms:W3CDTF">2023-10-01T08:44:14Z</dcterms:modified>
</cp:coreProperties>
</file>