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  <p:sldId id="304" r:id="rId48"/>
    <p:sldId id="305" r:id="rId49"/>
    <p:sldId id="306" r:id="rId50"/>
    <p:sldId id="307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15" r:id="rId59"/>
    <p:sldId id="316" r:id="rId60"/>
    <p:sldId id="317" r:id="rId61"/>
    <p:sldId id="318" r:id="rId62"/>
    <p:sldId id="319" r:id="rId63"/>
    <p:sldId id="320" r:id="rId64"/>
    <p:sldId id="321" r:id="rId65"/>
    <p:sldId id="322" r:id="rId66"/>
    <p:sldId id="323" r:id="rId67"/>
    <p:sldId id="324" r:id="rId68"/>
    <p:sldId id="325" r:id="rId69"/>
    <p:sldId id="326" r:id="rId70"/>
    <p:sldId id="327" r:id="rId71"/>
    <p:sldId id="328" r:id="rId72"/>
    <p:sldId id="329" r:id="rId73"/>
    <p:sldId id="330" r:id="rId74"/>
    <p:sldId id="331" r:id="rId75"/>
    <p:sldId id="332" r:id="rId76"/>
    <p:sldId id="333" r:id="rId77"/>
    <p:sldId id="334" r:id="rId78"/>
    <p:sldId id="335" r:id="rId79"/>
    <p:sldId id="336" r:id="rId80"/>
    <p:sldId id="337" r:id="rId81"/>
    <p:sldId id="338" r:id="rId82"/>
    <p:sldId id="339" r:id="rId83"/>
    <p:sldId id="340" r:id="rId84"/>
    <p:sldId id="341" r:id="rId85"/>
    <p:sldId id="342" r:id="rId86"/>
    <p:sldId id="343" r:id="rId87"/>
    <p:sldId id="344" r:id="rId88"/>
    <p:sldId id="345" r:id="rId89"/>
    <p:sldId id="346" r:id="rId90"/>
    <p:sldId id="347" r:id="rId91"/>
    <p:sldId id="348" r:id="rId92"/>
    <p:sldId id="349" r:id="rId93"/>
    <p:sldId id="350" r:id="rId94"/>
    <p:sldId id="351" r:id="rId95"/>
    <p:sldId id="352" r:id="rId96"/>
    <p:sldId id="353" r:id="rId97"/>
    <p:sldId id="354" r:id="rId98"/>
    <p:sldId id="355" r:id="rId99"/>
    <p:sldId id="356" r:id="rId100"/>
    <p:sldId id="357" r:id="rId101"/>
    <p:sldId id="358" r:id="rId102"/>
    <p:sldId id="359" r:id="rId103"/>
    <p:sldId id="360" r:id="rId104"/>
    <p:sldId id="361" r:id="rId105"/>
    <p:sldId id="362" r:id="rId106"/>
    <p:sldId id="363" r:id="rId107"/>
    <p:sldId id="365" r:id="rId108"/>
    <p:sldId id="364" r:id="rId10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87" Type="http://schemas.openxmlformats.org/officeDocument/2006/relationships/slide" Target="slides/slide86.xml"/><Relationship Id="rId102" Type="http://schemas.openxmlformats.org/officeDocument/2006/relationships/slide" Target="slides/slide101.xml"/><Relationship Id="rId110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13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1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864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55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177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955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624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50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41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132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214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155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395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B8D8B-7692-4E81-AEA7-99138D20B819}" type="datetimeFigureOut">
              <a:rPr lang="en-GB" smtClean="0"/>
              <a:t>28/03/2017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3ABA1E-CBDE-4E02-BA95-97B4B34475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6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press.hse.gov.uk/2016/company-fined-after-teenage-work-experience-person-injured/?ebul=hsegen&amp;cr=2/20-dec-16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hyperlink" Target="https://outlook.live.com/owa/?id=64855&amp;path=/mail/inbox/rp" TargetMode="Externa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accident+at+work" TargetMode="External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19536" y="692697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WAREHOUSE MANAGEMENT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Year 1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Health &amp; Safety – Part 4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3200" smtClean="0">
                <a:latin typeface="Arial" panose="020B0604020202020204" pitchFamily="34" charset="0"/>
                <a:cs typeface="Arial" panose="020B0604020202020204" pitchFamily="34" charset="0"/>
              </a:rPr>
              <a:t>ome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consequences of breeches of Health &amp; Safety Legislation 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98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35" y="609600"/>
            <a:ext cx="9144000" cy="52611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9026" y="6029740"/>
            <a:ext cx="11913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http://press.hse.gov.uk/2016/company-fined-after-teenage-work-experience-person-injured/?ebul=hsegen&amp;cr=2/20-dec-16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894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417" y="225287"/>
            <a:ext cx="9965635" cy="616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24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543264"/>
              </p:ext>
            </p:extLst>
          </p:nvPr>
        </p:nvGraphicFramePr>
        <p:xfrm>
          <a:off x="887896" y="1616765"/>
          <a:ext cx="10416208" cy="28607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13091">
                  <a:extLst>
                    <a:ext uri="{9D8B030D-6E8A-4147-A177-3AD203B41FA5}">
                      <a16:colId xmlns:a16="http://schemas.microsoft.com/office/drawing/2014/main" xmlns="" val="1186663823"/>
                    </a:ext>
                  </a:extLst>
                </a:gridCol>
                <a:gridCol w="2592720">
                  <a:extLst>
                    <a:ext uri="{9D8B030D-6E8A-4147-A177-3AD203B41FA5}">
                      <a16:colId xmlns:a16="http://schemas.microsoft.com/office/drawing/2014/main" xmlns="" val="3870005298"/>
                    </a:ext>
                  </a:extLst>
                </a:gridCol>
                <a:gridCol w="1509399">
                  <a:extLst>
                    <a:ext uri="{9D8B030D-6E8A-4147-A177-3AD203B41FA5}">
                      <a16:colId xmlns:a16="http://schemas.microsoft.com/office/drawing/2014/main" xmlns="" val="2191854301"/>
                    </a:ext>
                  </a:extLst>
                </a:gridCol>
                <a:gridCol w="1291827">
                  <a:extLst>
                    <a:ext uri="{9D8B030D-6E8A-4147-A177-3AD203B41FA5}">
                      <a16:colId xmlns:a16="http://schemas.microsoft.com/office/drawing/2014/main" xmlns="" val="553591624"/>
                    </a:ext>
                  </a:extLst>
                </a:gridCol>
                <a:gridCol w="1305426">
                  <a:extLst>
                    <a:ext uri="{9D8B030D-6E8A-4147-A177-3AD203B41FA5}">
                      <a16:colId xmlns:a16="http://schemas.microsoft.com/office/drawing/2014/main" xmlns="" val="1478575651"/>
                    </a:ext>
                  </a:extLst>
                </a:gridCol>
                <a:gridCol w="1903745">
                  <a:extLst>
                    <a:ext uri="{9D8B030D-6E8A-4147-A177-3AD203B41FA5}">
                      <a16:colId xmlns:a16="http://schemas.microsoft.com/office/drawing/2014/main" xmlns="" val="2837097259"/>
                    </a:ext>
                  </a:extLst>
                </a:gridCol>
              </a:tblGrid>
              <a:tr h="57215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22428343"/>
                  </a:ext>
                </a:extLst>
              </a:tr>
              <a:tr h="5721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735258149"/>
                  </a:ext>
                </a:extLst>
              </a:tr>
              <a:tr h="57215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756510392"/>
                  </a:ext>
                </a:extLst>
              </a:tr>
              <a:tr h="57215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388300759"/>
                  </a:ext>
                </a:extLst>
              </a:tr>
              <a:tr h="572156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961231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3244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870" y="291548"/>
            <a:ext cx="10376451" cy="617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374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2" y="795130"/>
            <a:ext cx="10721008" cy="5420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895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974978"/>
              </p:ext>
            </p:extLst>
          </p:nvPr>
        </p:nvGraphicFramePr>
        <p:xfrm>
          <a:off x="715618" y="927651"/>
          <a:ext cx="10999305" cy="449248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14588">
                  <a:extLst>
                    <a:ext uri="{9D8B030D-6E8A-4147-A177-3AD203B41FA5}">
                      <a16:colId xmlns:a16="http://schemas.microsoft.com/office/drawing/2014/main" xmlns="" val="3995847069"/>
                    </a:ext>
                  </a:extLst>
                </a:gridCol>
                <a:gridCol w="2737860">
                  <a:extLst>
                    <a:ext uri="{9D8B030D-6E8A-4147-A177-3AD203B41FA5}">
                      <a16:colId xmlns:a16="http://schemas.microsoft.com/office/drawing/2014/main" xmlns="" val="4145767475"/>
                    </a:ext>
                  </a:extLst>
                </a:gridCol>
                <a:gridCol w="1593895">
                  <a:extLst>
                    <a:ext uri="{9D8B030D-6E8A-4147-A177-3AD203B41FA5}">
                      <a16:colId xmlns:a16="http://schemas.microsoft.com/office/drawing/2014/main" xmlns="" val="3675385497"/>
                    </a:ext>
                  </a:extLst>
                </a:gridCol>
                <a:gridCol w="1364143">
                  <a:extLst>
                    <a:ext uri="{9D8B030D-6E8A-4147-A177-3AD203B41FA5}">
                      <a16:colId xmlns:a16="http://schemas.microsoft.com/office/drawing/2014/main" xmlns="" val="1172863239"/>
                    </a:ext>
                  </a:extLst>
                </a:gridCol>
                <a:gridCol w="1378503">
                  <a:extLst>
                    <a:ext uri="{9D8B030D-6E8A-4147-A177-3AD203B41FA5}">
                      <a16:colId xmlns:a16="http://schemas.microsoft.com/office/drawing/2014/main" xmlns="" val="881413163"/>
                    </a:ext>
                  </a:extLst>
                </a:gridCol>
                <a:gridCol w="2010316">
                  <a:extLst>
                    <a:ext uri="{9D8B030D-6E8A-4147-A177-3AD203B41FA5}">
                      <a16:colId xmlns:a16="http://schemas.microsoft.com/office/drawing/2014/main" xmlns="" val="71450061"/>
                    </a:ext>
                  </a:extLst>
                </a:gridCol>
              </a:tblGrid>
              <a:tr h="89849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208688194"/>
                  </a:ext>
                </a:extLst>
              </a:tr>
              <a:tr h="89849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£477,697.48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377097867"/>
                  </a:ext>
                </a:extLst>
              </a:tr>
              <a:tr h="89849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921448793"/>
                  </a:ext>
                </a:extLst>
              </a:tr>
              <a:tr h="89849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 dirty="0">
                          <a:effectLst/>
                        </a:rPr>
                        <a:t> 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3677293"/>
                  </a:ext>
                </a:extLst>
              </a:tr>
              <a:tr h="89849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594395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6600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30" y="357809"/>
            <a:ext cx="10906540" cy="6122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04495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022331"/>
              </p:ext>
            </p:extLst>
          </p:nvPr>
        </p:nvGraphicFramePr>
        <p:xfrm>
          <a:off x="755374" y="1497496"/>
          <a:ext cx="10561982" cy="30753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38466">
                  <a:extLst>
                    <a:ext uri="{9D8B030D-6E8A-4147-A177-3AD203B41FA5}">
                      <a16:colId xmlns:a16="http://schemas.microsoft.com/office/drawing/2014/main" xmlns="" val="158825974"/>
                    </a:ext>
                  </a:extLst>
                </a:gridCol>
                <a:gridCol w="2629005">
                  <a:extLst>
                    <a:ext uri="{9D8B030D-6E8A-4147-A177-3AD203B41FA5}">
                      <a16:colId xmlns:a16="http://schemas.microsoft.com/office/drawing/2014/main" xmlns="" val="964878143"/>
                    </a:ext>
                  </a:extLst>
                </a:gridCol>
                <a:gridCol w="1530522">
                  <a:extLst>
                    <a:ext uri="{9D8B030D-6E8A-4147-A177-3AD203B41FA5}">
                      <a16:colId xmlns:a16="http://schemas.microsoft.com/office/drawing/2014/main" xmlns="" val="3001924783"/>
                    </a:ext>
                  </a:extLst>
                </a:gridCol>
                <a:gridCol w="1309906">
                  <a:extLst>
                    <a:ext uri="{9D8B030D-6E8A-4147-A177-3AD203B41FA5}">
                      <a16:colId xmlns:a16="http://schemas.microsoft.com/office/drawing/2014/main" xmlns="" val="2907133223"/>
                    </a:ext>
                  </a:extLst>
                </a:gridCol>
                <a:gridCol w="1323695">
                  <a:extLst>
                    <a:ext uri="{9D8B030D-6E8A-4147-A177-3AD203B41FA5}">
                      <a16:colId xmlns:a16="http://schemas.microsoft.com/office/drawing/2014/main" xmlns="" val="2268389246"/>
                    </a:ext>
                  </a:extLst>
                </a:gridCol>
                <a:gridCol w="1930388">
                  <a:extLst>
                    <a:ext uri="{9D8B030D-6E8A-4147-A177-3AD203B41FA5}">
                      <a16:colId xmlns:a16="http://schemas.microsoft.com/office/drawing/2014/main" xmlns="" val="2803156972"/>
                    </a:ext>
                  </a:extLst>
                </a:gridCol>
              </a:tblGrid>
              <a:tr h="51255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63005913"/>
                  </a:ext>
                </a:extLst>
              </a:tr>
              <a:tr h="51255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£523,250.29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21073439"/>
                  </a:ext>
                </a:extLst>
              </a:tr>
              <a:tr h="51255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199918506"/>
                  </a:ext>
                </a:extLst>
              </a:tr>
              <a:tr h="51255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186043483"/>
                  </a:ext>
                </a:extLst>
              </a:tr>
              <a:tr h="51255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739636305"/>
                  </a:ext>
                </a:extLst>
              </a:tr>
              <a:tr h="51255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146575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9614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104" y="410816"/>
            <a:ext cx="10813773" cy="613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861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77" y="424070"/>
            <a:ext cx="11025809" cy="6215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102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122" y="583096"/>
            <a:ext cx="10721007" cy="553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849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711109"/>
              </p:ext>
            </p:extLst>
          </p:nvPr>
        </p:nvGraphicFramePr>
        <p:xfrm>
          <a:off x="834888" y="1590261"/>
          <a:ext cx="10482468" cy="298253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24625">
                  <a:extLst>
                    <a:ext uri="{9D8B030D-6E8A-4147-A177-3AD203B41FA5}">
                      <a16:colId xmlns:a16="http://schemas.microsoft.com/office/drawing/2014/main" xmlns="" val="1166004769"/>
                    </a:ext>
                  </a:extLst>
                </a:gridCol>
                <a:gridCol w="2609213">
                  <a:extLst>
                    <a:ext uri="{9D8B030D-6E8A-4147-A177-3AD203B41FA5}">
                      <a16:colId xmlns:a16="http://schemas.microsoft.com/office/drawing/2014/main" xmlns="" val="1092757669"/>
                    </a:ext>
                  </a:extLst>
                </a:gridCol>
                <a:gridCol w="1519000">
                  <a:extLst>
                    <a:ext uri="{9D8B030D-6E8A-4147-A177-3AD203B41FA5}">
                      <a16:colId xmlns:a16="http://schemas.microsoft.com/office/drawing/2014/main" xmlns="" val="3801857118"/>
                    </a:ext>
                  </a:extLst>
                </a:gridCol>
                <a:gridCol w="1300045">
                  <a:extLst>
                    <a:ext uri="{9D8B030D-6E8A-4147-A177-3AD203B41FA5}">
                      <a16:colId xmlns:a16="http://schemas.microsoft.com/office/drawing/2014/main" xmlns="" val="3675842911"/>
                    </a:ext>
                  </a:extLst>
                </a:gridCol>
                <a:gridCol w="1313730">
                  <a:extLst>
                    <a:ext uri="{9D8B030D-6E8A-4147-A177-3AD203B41FA5}">
                      <a16:colId xmlns:a16="http://schemas.microsoft.com/office/drawing/2014/main" xmlns="" val="2464636350"/>
                    </a:ext>
                  </a:extLst>
                </a:gridCol>
                <a:gridCol w="1915855">
                  <a:extLst>
                    <a:ext uri="{9D8B030D-6E8A-4147-A177-3AD203B41FA5}">
                      <a16:colId xmlns:a16="http://schemas.microsoft.com/office/drawing/2014/main" xmlns="" val="2076144337"/>
                    </a:ext>
                  </a:extLst>
                </a:gridCol>
              </a:tblGrid>
              <a:tr h="49708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12600456"/>
                  </a:ext>
                </a:extLst>
              </a:tr>
              <a:tr h="49708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£568,890.29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4361809"/>
                  </a:ext>
                </a:extLst>
              </a:tr>
              <a:tr h="49708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730171264"/>
                  </a:ext>
                </a:extLst>
              </a:tr>
              <a:tr h="49708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415343498"/>
                  </a:ext>
                </a:extLst>
              </a:tr>
              <a:tr h="49708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678537638"/>
                  </a:ext>
                </a:extLst>
              </a:tr>
              <a:tr h="497089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72678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3339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583" y="318052"/>
            <a:ext cx="10853530" cy="6241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882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86" y="344557"/>
            <a:ext cx="11211339" cy="6241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098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0588318"/>
              </p:ext>
            </p:extLst>
          </p:nvPr>
        </p:nvGraphicFramePr>
        <p:xfrm>
          <a:off x="874643" y="1232452"/>
          <a:ext cx="10442713" cy="400215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17705">
                  <a:extLst>
                    <a:ext uri="{9D8B030D-6E8A-4147-A177-3AD203B41FA5}">
                      <a16:colId xmlns:a16="http://schemas.microsoft.com/office/drawing/2014/main" xmlns="" val="3504896640"/>
                    </a:ext>
                  </a:extLst>
                </a:gridCol>
                <a:gridCol w="2599317">
                  <a:extLst>
                    <a:ext uri="{9D8B030D-6E8A-4147-A177-3AD203B41FA5}">
                      <a16:colId xmlns:a16="http://schemas.microsoft.com/office/drawing/2014/main" xmlns="" val="3729351634"/>
                    </a:ext>
                  </a:extLst>
                </a:gridCol>
                <a:gridCol w="1513239">
                  <a:extLst>
                    <a:ext uri="{9D8B030D-6E8A-4147-A177-3AD203B41FA5}">
                      <a16:colId xmlns:a16="http://schemas.microsoft.com/office/drawing/2014/main" xmlns="" val="3416680983"/>
                    </a:ext>
                  </a:extLst>
                </a:gridCol>
                <a:gridCol w="1295115">
                  <a:extLst>
                    <a:ext uri="{9D8B030D-6E8A-4147-A177-3AD203B41FA5}">
                      <a16:colId xmlns:a16="http://schemas.microsoft.com/office/drawing/2014/main" xmlns="" val="70384418"/>
                    </a:ext>
                  </a:extLst>
                </a:gridCol>
                <a:gridCol w="1308748">
                  <a:extLst>
                    <a:ext uri="{9D8B030D-6E8A-4147-A177-3AD203B41FA5}">
                      <a16:colId xmlns:a16="http://schemas.microsoft.com/office/drawing/2014/main" xmlns="" val="3710431453"/>
                    </a:ext>
                  </a:extLst>
                </a:gridCol>
                <a:gridCol w="1908589">
                  <a:extLst>
                    <a:ext uri="{9D8B030D-6E8A-4147-A177-3AD203B41FA5}">
                      <a16:colId xmlns:a16="http://schemas.microsoft.com/office/drawing/2014/main" xmlns="" val="2221571884"/>
                    </a:ext>
                  </a:extLst>
                </a:gridCol>
              </a:tblGrid>
              <a:tr h="57173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22457937"/>
                  </a:ext>
                </a:extLst>
              </a:tr>
              <a:tr h="57173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£598,890.29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078674225"/>
                  </a:ext>
                </a:extLst>
              </a:tr>
              <a:tr h="57173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88169405"/>
                  </a:ext>
                </a:extLst>
              </a:tr>
              <a:tr h="57173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30394333"/>
                  </a:ext>
                </a:extLst>
              </a:tr>
              <a:tr h="57173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433960145"/>
                  </a:ext>
                </a:extLst>
              </a:tr>
              <a:tr h="57173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27584778"/>
                  </a:ext>
                </a:extLst>
              </a:tr>
              <a:tr h="57173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 dirty="0">
                          <a:effectLst/>
                        </a:rPr>
                        <a:t>Suspended for 2 </a:t>
                      </a:r>
                      <a:r>
                        <a:rPr lang="en-GB" sz="1100" u="none" strike="noStrike" dirty="0" err="1">
                          <a:effectLst/>
                        </a:rPr>
                        <a:t>yrs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8096942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7464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842" y="357809"/>
            <a:ext cx="10866783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0277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4" y="371061"/>
            <a:ext cx="11131826" cy="6268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6943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7" y="304800"/>
            <a:ext cx="10946296" cy="6241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5504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096" y="569843"/>
            <a:ext cx="10654747" cy="5473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0551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08562"/>
              </p:ext>
            </p:extLst>
          </p:nvPr>
        </p:nvGraphicFramePr>
        <p:xfrm>
          <a:off x="675862" y="954157"/>
          <a:ext cx="10906537" cy="46780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98441">
                  <a:extLst>
                    <a:ext uri="{9D8B030D-6E8A-4147-A177-3AD203B41FA5}">
                      <a16:colId xmlns:a16="http://schemas.microsoft.com/office/drawing/2014/main" xmlns="" val="3734494066"/>
                    </a:ext>
                  </a:extLst>
                </a:gridCol>
                <a:gridCol w="2714769">
                  <a:extLst>
                    <a:ext uri="{9D8B030D-6E8A-4147-A177-3AD203B41FA5}">
                      <a16:colId xmlns:a16="http://schemas.microsoft.com/office/drawing/2014/main" xmlns="" val="2189536409"/>
                    </a:ext>
                  </a:extLst>
                </a:gridCol>
                <a:gridCol w="1580452">
                  <a:extLst>
                    <a:ext uri="{9D8B030D-6E8A-4147-A177-3AD203B41FA5}">
                      <a16:colId xmlns:a16="http://schemas.microsoft.com/office/drawing/2014/main" xmlns="" val="1695728461"/>
                    </a:ext>
                  </a:extLst>
                </a:gridCol>
                <a:gridCol w="1352638">
                  <a:extLst>
                    <a:ext uri="{9D8B030D-6E8A-4147-A177-3AD203B41FA5}">
                      <a16:colId xmlns:a16="http://schemas.microsoft.com/office/drawing/2014/main" xmlns="" val="1751801289"/>
                    </a:ext>
                  </a:extLst>
                </a:gridCol>
                <a:gridCol w="1366876">
                  <a:extLst>
                    <a:ext uri="{9D8B030D-6E8A-4147-A177-3AD203B41FA5}">
                      <a16:colId xmlns:a16="http://schemas.microsoft.com/office/drawing/2014/main" xmlns="" val="1539620268"/>
                    </a:ext>
                  </a:extLst>
                </a:gridCol>
                <a:gridCol w="1993361">
                  <a:extLst>
                    <a:ext uri="{9D8B030D-6E8A-4147-A177-3AD203B41FA5}">
                      <a16:colId xmlns:a16="http://schemas.microsoft.com/office/drawing/2014/main" xmlns="" val="623059623"/>
                    </a:ext>
                  </a:extLst>
                </a:gridCol>
              </a:tblGrid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652865096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£729,311.29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776180467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768314271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458465515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107472989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38337011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Suspended for 2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293426743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£47,475.00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£82,946.00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£130,421.00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406139230"/>
                  </a:ext>
                </a:extLst>
              </a:tr>
              <a:tr h="51978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9902258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18265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461" y="397565"/>
            <a:ext cx="9740348" cy="5976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5236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531" y="212035"/>
            <a:ext cx="11463130" cy="642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771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85530"/>
            <a:ext cx="11357113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669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145474"/>
              </p:ext>
            </p:extLst>
          </p:nvPr>
        </p:nvGraphicFramePr>
        <p:xfrm>
          <a:off x="689114" y="636103"/>
          <a:ext cx="10906539" cy="56719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98441">
                  <a:extLst>
                    <a:ext uri="{9D8B030D-6E8A-4147-A177-3AD203B41FA5}">
                      <a16:colId xmlns:a16="http://schemas.microsoft.com/office/drawing/2014/main" xmlns="" val="1522753333"/>
                    </a:ext>
                  </a:extLst>
                </a:gridCol>
                <a:gridCol w="2714770">
                  <a:extLst>
                    <a:ext uri="{9D8B030D-6E8A-4147-A177-3AD203B41FA5}">
                      <a16:colId xmlns:a16="http://schemas.microsoft.com/office/drawing/2014/main" xmlns="" val="3358813832"/>
                    </a:ext>
                  </a:extLst>
                </a:gridCol>
                <a:gridCol w="1580452">
                  <a:extLst>
                    <a:ext uri="{9D8B030D-6E8A-4147-A177-3AD203B41FA5}">
                      <a16:colId xmlns:a16="http://schemas.microsoft.com/office/drawing/2014/main" xmlns="" val="3492040083"/>
                    </a:ext>
                  </a:extLst>
                </a:gridCol>
                <a:gridCol w="1352638">
                  <a:extLst>
                    <a:ext uri="{9D8B030D-6E8A-4147-A177-3AD203B41FA5}">
                      <a16:colId xmlns:a16="http://schemas.microsoft.com/office/drawing/2014/main" xmlns="" val="2441799947"/>
                    </a:ext>
                  </a:extLst>
                </a:gridCol>
                <a:gridCol w="1366876">
                  <a:extLst>
                    <a:ext uri="{9D8B030D-6E8A-4147-A177-3AD203B41FA5}">
                      <a16:colId xmlns:a16="http://schemas.microsoft.com/office/drawing/2014/main" xmlns="" val="1862460794"/>
                    </a:ext>
                  </a:extLst>
                </a:gridCol>
                <a:gridCol w="1993362">
                  <a:extLst>
                    <a:ext uri="{9D8B030D-6E8A-4147-A177-3AD203B41FA5}">
                      <a16:colId xmlns:a16="http://schemas.microsoft.com/office/drawing/2014/main" xmlns="" val="348635695"/>
                    </a:ext>
                  </a:extLst>
                </a:gridCol>
              </a:tblGrid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435613849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£748,992.79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025380359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202091392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034253125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838831953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130337219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Suspended for 2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458220206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£47,475.00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£82,946.00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£130,421.00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594413305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£14,160.50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85996559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392431184"/>
                  </a:ext>
                </a:extLst>
              </a:tr>
              <a:tr h="515630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874745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83727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2" y="225287"/>
            <a:ext cx="11264347" cy="6400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5267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896" y="357809"/>
            <a:ext cx="10522226" cy="5817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0455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1507635"/>
              </p:ext>
            </p:extLst>
          </p:nvPr>
        </p:nvGraphicFramePr>
        <p:xfrm>
          <a:off x="463826" y="755374"/>
          <a:ext cx="11264348" cy="547314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60723">
                  <a:extLst>
                    <a:ext uri="{9D8B030D-6E8A-4147-A177-3AD203B41FA5}">
                      <a16:colId xmlns:a16="http://schemas.microsoft.com/office/drawing/2014/main" xmlns="" val="3600038865"/>
                    </a:ext>
                  </a:extLst>
                </a:gridCol>
                <a:gridCol w="2803832">
                  <a:extLst>
                    <a:ext uri="{9D8B030D-6E8A-4147-A177-3AD203B41FA5}">
                      <a16:colId xmlns:a16="http://schemas.microsoft.com/office/drawing/2014/main" xmlns="" val="1856273989"/>
                    </a:ext>
                  </a:extLst>
                </a:gridCol>
                <a:gridCol w="1632301">
                  <a:extLst>
                    <a:ext uri="{9D8B030D-6E8A-4147-A177-3AD203B41FA5}">
                      <a16:colId xmlns:a16="http://schemas.microsoft.com/office/drawing/2014/main" xmlns="" val="2841204744"/>
                    </a:ext>
                  </a:extLst>
                </a:gridCol>
                <a:gridCol w="1397014">
                  <a:extLst>
                    <a:ext uri="{9D8B030D-6E8A-4147-A177-3AD203B41FA5}">
                      <a16:colId xmlns:a16="http://schemas.microsoft.com/office/drawing/2014/main" xmlns="" val="2347198788"/>
                    </a:ext>
                  </a:extLst>
                </a:gridCol>
                <a:gridCol w="1411720">
                  <a:extLst>
                    <a:ext uri="{9D8B030D-6E8A-4147-A177-3AD203B41FA5}">
                      <a16:colId xmlns:a16="http://schemas.microsoft.com/office/drawing/2014/main" xmlns="" val="3504839241"/>
                    </a:ext>
                  </a:extLst>
                </a:gridCol>
                <a:gridCol w="2058758">
                  <a:extLst>
                    <a:ext uri="{9D8B030D-6E8A-4147-A177-3AD203B41FA5}">
                      <a16:colId xmlns:a16="http://schemas.microsoft.com/office/drawing/2014/main" xmlns="" val="3730962214"/>
                    </a:ext>
                  </a:extLst>
                </a:gridCol>
              </a:tblGrid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718405880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£760,187.14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53638080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8025498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716058071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5272343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987947700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Suspended for 2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36779903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£47,475.00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£82,946.00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£130,421.00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394270285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£14,160.50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39225969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27691899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797017883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£1,194.35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£11,194.35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36435287"/>
                  </a:ext>
                </a:extLst>
              </a:tr>
              <a:tr h="421011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0600336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9101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4" y="132522"/>
            <a:ext cx="11131826" cy="638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89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57" y="1007165"/>
            <a:ext cx="11237843" cy="471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694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741885"/>
              </p:ext>
            </p:extLst>
          </p:nvPr>
        </p:nvGraphicFramePr>
        <p:xfrm>
          <a:off x="516835" y="689112"/>
          <a:ext cx="11065566" cy="55791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58979">
                  <a:extLst>
                    <a:ext uri="{9D8B030D-6E8A-4147-A177-3AD203B41FA5}">
                      <a16:colId xmlns:a16="http://schemas.microsoft.com/office/drawing/2014/main" xmlns="" val="2072279897"/>
                    </a:ext>
                  </a:extLst>
                </a:gridCol>
                <a:gridCol w="2658338">
                  <a:extLst>
                    <a:ext uri="{9D8B030D-6E8A-4147-A177-3AD203B41FA5}">
                      <a16:colId xmlns:a16="http://schemas.microsoft.com/office/drawing/2014/main" xmlns="" val="735028868"/>
                    </a:ext>
                  </a:extLst>
                </a:gridCol>
                <a:gridCol w="1547599">
                  <a:extLst>
                    <a:ext uri="{9D8B030D-6E8A-4147-A177-3AD203B41FA5}">
                      <a16:colId xmlns:a16="http://schemas.microsoft.com/office/drawing/2014/main" xmlns="" val="4036950397"/>
                    </a:ext>
                  </a:extLst>
                </a:gridCol>
                <a:gridCol w="1561541">
                  <a:extLst>
                    <a:ext uri="{9D8B030D-6E8A-4147-A177-3AD203B41FA5}">
                      <a16:colId xmlns:a16="http://schemas.microsoft.com/office/drawing/2014/main" xmlns="" val="432146724"/>
                    </a:ext>
                  </a:extLst>
                </a:gridCol>
                <a:gridCol w="1338464">
                  <a:extLst>
                    <a:ext uri="{9D8B030D-6E8A-4147-A177-3AD203B41FA5}">
                      <a16:colId xmlns:a16="http://schemas.microsoft.com/office/drawing/2014/main" xmlns="" val="2746349925"/>
                    </a:ext>
                  </a:extLst>
                </a:gridCol>
                <a:gridCol w="2100645">
                  <a:extLst>
                    <a:ext uri="{9D8B030D-6E8A-4147-A177-3AD203B41FA5}">
                      <a16:colId xmlns:a16="http://schemas.microsoft.com/office/drawing/2014/main" xmlns="" val="1593839195"/>
                    </a:ext>
                  </a:extLst>
                </a:gridCol>
              </a:tblGrid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30681891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£2,779,796.42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31735214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798600766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904582684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24025737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6949968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90262684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240189947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49086467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832204453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02407399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8522549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666983431"/>
                  </a:ext>
                </a:extLst>
              </a:tr>
              <a:tr h="3985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7971793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86321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225288"/>
            <a:ext cx="11025809" cy="6467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9475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87" y="622852"/>
            <a:ext cx="11145078" cy="5658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1401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557374"/>
              </p:ext>
            </p:extLst>
          </p:nvPr>
        </p:nvGraphicFramePr>
        <p:xfrm>
          <a:off x="596348" y="344558"/>
          <a:ext cx="11264346" cy="62417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5828">
                  <a:extLst>
                    <a:ext uri="{9D8B030D-6E8A-4147-A177-3AD203B41FA5}">
                      <a16:colId xmlns:a16="http://schemas.microsoft.com/office/drawing/2014/main" xmlns="" val="3065410718"/>
                    </a:ext>
                  </a:extLst>
                </a:gridCol>
                <a:gridCol w="2682434">
                  <a:extLst>
                    <a:ext uri="{9D8B030D-6E8A-4147-A177-3AD203B41FA5}">
                      <a16:colId xmlns:a16="http://schemas.microsoft.com/office/drawing/2014/main" xmlns="" val="1828766120"/>
                    </a:ext>
                  </a:extLst>
                </a:gridCol>
                <a:gridCol w="1561627">
                  <a:extLst>
                    <a:ext uri="{9D8B030D-6E8A-4147-A177-3AD203B41FA5}">
                      <a16:colId xmlns:a16="http://schemas.microsoft.com/office/drawing/2014/main" xmlns="" val="3920908654"/>
                    </a:ext>
                  </a:extLst>
                </a:gridCol>
                <a:gridCol w="1575695">
                  <a:extLst>
                    <a:ext uri="{9D8B030D-6E8A-4147-A177-3AD203B41FA5}">
                      <a16:colId xmlns:a16="http://schemas.microsoft.com/office/drawing/2014/main" xmlns="" val="2593605198"/>
                    </a:ext>
                  </a:extLst>
                </a:gridCol>
                <a:gridCol w="1449076">
                  <a:extLst>
                    <a:ext uri="{9D8B030D-6E8A-4147-A177-3AD203B41FA5}">
                      <a16:colId xmlns:a16="http://schemas.microsoft.com/office/drawing/2014/main" xmlns="" val="953169908"/>
                    </a:ext>
                  </a:extLst>
                </a:gridCol>
                <a:gridCol w="2119686">
                  <a:extLst>
                    <a:ext uri="{9D8B030D-6E8A-4147-A177-3AD203B41FA5}">
                      <a16:colId xmlns:a16="http://schemas.microsoft.com/office/drawing/2014/main" xmlns="" val="530603613"/>
                    </a:ext>
                  </a:extLst>
                </a:gridCol>
              </a:tblGrid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54363241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£2,929,796.42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766729479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24104807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30920743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53318738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306261301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169489997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893162201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06037181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555024113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99408772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09464997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29410004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96054553"/>
                  </a:ext>
                </a:extLst>
              </a:tr>
              <a:tr h="41611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715967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2684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30" y="291548"/>
            <a:ext cx="10681253" cy="6294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2327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83" y="556591"/>
            <a:ext cx="9912625" cy="5565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6191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9937"/>
              </p:ext>
            </p:extLst>
          </p:nvPr>
        </p:nvGraphicFramePr>
        <p:xfrm>
          <a:off x="424070" y="622852"/>
          <a:ext cx="11330605" cy="58044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86862">
                  <a:extLst>
                    <a:ext uri="{9D8B030D-6E8A-4147-A177-3AD203B41FA5}">
                      <a16:colId xmlns:a16="http://schemas.microsoft.com/office/drawing/2014/main" xmlns="" val="266656191"/>
                    </a:ext>
                  </a:extLst>
                </a:gridCol>
                <a:gridCol w="2698212">
                  <a:extLst>
                    <a:ext uri="{9D8B030D-6E8A-4147-A177-3AD203B41FA5}">
                      <a16:colId xmlns:a16="http://schemas.microsoft.com/office/drawing/2014/main" xmlns="" val="1326055844"/>
                    </a:ext>
                  </a:extLst>
                </a:gridCol>
                <a:gridCol w="1570813">
                  <a:extLst>
                    <a:ext uri="{9D8B030D-6E8A-4147-A177-3AD203B41FA5}">
                      <a16:colId xmlns:a16="http://schemas.microsoft.com/office/drawing/2014/main" xmlns="" val="156146923"/>
                    </a:ext>
                  </a:extLst>
                </a:gridCol>
                <a:gridCol w="1584964">
                  <a:extLst>
                    <a:ext uri="{9D8B030D-6E8A-4147-A177-3AD203B41FA5}">
                      <a16:colId xmlns:a16="http://schemas.microsoft.com/office/drawing/2014/main" xmlns="" val="377753541"/>
                    </a:ext>
                  </a:extLst>
                </a:gridCol>
                <a:gridCol w="1457601">
                  <a:extLst>
                    <a:ext uri="{9D8B030D-6E8A-4147-A177-3AD203B41FA5}">
                      <a16:colId xmlns:a16="http://schemas.microsoft.com/office/drawing/2014/main" xmlns="" val="2168090119"/>
                    </a:ext>
                  </a:extLst>
                </a:gridCol>
                <a:gridCol w="2132153">
                  <a:extLst>
                    <a:ext uri="{9D8B030D-6E8A-4147-A177-3AD203B41FA5}">
                      <a16:colId xmlns:a16="http://schemas.microsoft.com/office/drawing/2014/main" xmlns="" val="1898489200"/>
                    </a:ext>
                  </a:extLst>
                </a:gridCol>
              </a:tblGrid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89946901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£3,879,596.42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670125043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319233060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711086240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10414039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485657855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569358562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42493761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103080342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1269657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837484008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8814276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62847268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73496048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387323160"/>
                  </a:ext>
                </a:extLst>
              </a:tr>
              <a:tr h="36277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559200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245249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87" y="331304"/>
            <a:ext cx="11092069" cy="637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365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39" y="132522"/>
            <a:ext cx="11410122" cy="6626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0241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78" y="1497496"/>
            <a:ext cx="11184835" cy="294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4622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4987363"/>
              </p:ext>
            </p:extLst>
          </p:nvPr>
        </p:nvGraphicFramePr>
        <p:xfrm>
          <a:off x="477079" y="477079"/>
          <a:ext cx="11211337" cy="60429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67001">
                  <a:extLst>
                    <a:ext uri="{9D8B030D-6E8A-4147-A177-3AD203B41FA5}">
                      <a16:colId xmlns:a16="http://schemas.microsoft.com/office/drawing/2014/main" xmlns="" val="390909642"/>
                    </a:ext>
                  </a:extLst>
                </a:gridCol>
                <a:gridCol w="2669810">
                  <a:extLst>
                    <a:ext uri="{9D8B030D-6E8A-4147-A177-3AD203B41FA5}">
                      <a16:colId xmlns:a16="http://schemas.microsoft.com/office/drawing/2014/main" xmlns="" val="3142388350"/>
                    </a:ext>
                  </a:extLst>
                </a:gridCol>
                <a:gridCol w="1554278">
                  <a:extLst>
                    <a:ext uri="{9D8B030D-6E8A-4147-A177-3AD203B41FA5}">
                      <a16:colId xmlns:a16="http://schemas.microsoft.com/office/drawing/2014/main" xmlns="" val="3745729212"/>
                    </a:ext>
                  </a:extLst>
                </a:gridCol>
                <a:gridCol w="1568280">
                  <a:extLst>
                    <a:ext uri="{9D8B030D-6E8A-4147-A177-3AD203B41FA5}">
                      <a16:colId xmlns:a16="http://schemas.microsoft.com/office/drawing/2014/main" xmlns="" val="221398947"/>
                    </a:ext>
                  </a:extLst>
                </a:gridCol>
                <a:gridCol w="1442258">
                  <a:extLst>
                    <a:ext uri="{9D8B030D-6E8A-4147-A177-3AD203B41FA5}">
                      <a16:colId xmlns:a16="http://schemas.microsoft.com/office/drawing/2014/main" xmlns="" val="1626461259"/>
                    </a:ext>
                  </a:extLst>
                </a:gridCol>
                <a:gridCol w="2109710">
                  <a:extLst>
                    <a:ext uri="{9D8B030D-6E8A-4147-A177-3AD203B41FA5}">
                      <a16:colId xmlns:a16="http://schemas.microsoft.com/office/drawing/2014/main" xmlns="" val="1607015753"/>
                    </a:ext>
                  </a:extLst>
                </a:gridCol>
              </a:tblGrid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029192207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£3,885,502.15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63290553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96841567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64087537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020401875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98514786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658794554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693487497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953546087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39762919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896246782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383169508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784783889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778774286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978955178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49543666"/>
                  </a:ext>
                </a:extLst>
              </a:tr>
              <a:tr h="35547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635322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62445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548" y="397566"/>
            <a:ext cx="11423374" cy="6149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2855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6435" y="1563758"/>
            <a:ext cx="10190922" cy="3154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16544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313" y="410817"/>
            <a:ext cx="11251095" cy="620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9559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070" y="212035"/>
            <a:ext cx="11078817" cy="6453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87470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476584"/>
              </p:ext>
            </p:extLst>
          </p:nvPr>
        </p:nvGraphicFramePr>
        <p:xfrm>
          <a:off x="344557" y="397566"/>
          <a:ext cx="11555896" cy="62947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24379">
                  <a:extLst>
                    <a:ext uri="{9D8B030D-6E8A-4147-A177-3AD203B41FA5}">
                      <a16:colId xmlns:a16="http://schemas.microsoft.com/office/drawing/2014/main" xmlns="" val="3181536354"/>
                    </a:ext>
                  </a:extLst>
                </a:gridCol>
                <a:gridCol w="2751862">
                  <a:extLst>
                    <a:ext uri="{9D8B030D-6E8A-4147-A177-3AD203B41FA5}">
                      <a16:colId xmlns:a16="http://schemas.microsoft.com/office/drawing/2014/main" xmlns="" val="108386016"/>
                    </a:ext>
                  </a:extLst>
                </a:gridCol>
                <a:gridCol w="1602046">
                  <a:extLst>
                    <a:ext uri="{9D8B030D-6E8A-4147-A177-3AD203B41FA5}">
                      <a16:colId xmlns:a16="http://schemas.microsoft.com/office/drawing/2014/main" xmlns="" val="123114375"/>
                    </a:ext>
                  </a:extLst>
                </a:gridCol>
                <a:gridCol w="1616479">
                  <a:extLst>
                    <a:ext uri="{9D8B030D-6E8A-4147-A177-3AD203B41FA5}">
                      <a16:colId xmlns:a16="http://schemas.microsoft.com/office/drawing/2014/main" xmlns="" val="2837189913"/>
                    </a:ext>
                  </a:extLst>
                </a:gridCol>
                <a:gridCol w="1486582">
                  <a:extLst>
                    <a:ext uri="{9D8B030D-6E8A-4147-A177-3AD203B41FA5}">
                      <a16:colId xmlns:a16="http://schemas.microsoft.com/office/drawing/2014/main" xmlns="" val="1761143531"/>
                    </a:ext>
                  </a:extLst>
                </a:gridCol>
                <a:gridCol w="2174548">
                  <a:extLst>
                    <a:ext uri="{9D8B030D-6E8A-4147-A177-3AD203B41FA5}">
                      <a16:colId xmlns:a16="http://schemas.microsoft.com/office/drawing/2014/main" xmlns="" val="3316811903"/>
                    </a:ext>
                  </a:extLst>
                </a:gridCol>
              </a:tblGrid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421652762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£4,882,213.15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4038269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866735554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2901874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743143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8371875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2774399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99295519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59323659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9206098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869437033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78503508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59419576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4522640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034371125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19815969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£125,000.00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£168,000.00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6182851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948669257"/>
                  </a:ext>
                </a:extLst>
              </a:tr>
              <a:tr h="33130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30975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907238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296" y="238540"/>
            <a:ext cx="11449878" cy="649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94926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26" y="450574"/>
            <a:ext cx="11105322" cy="5579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7218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314696"/>
              </p:ext>
            </p:extLst>
          </p:nvPr>
        </p:nvGraphicFramePr>
        <p:xfrm>
          <a:off x="583096" y="490329"/>
          <a:ext cx="11145077" cy="6016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55967">
                  <a:extLst>
                    <a:ext uri="{9D8B030D-6E8A-4147-A177-3AD203B41FA5}">
                      <a16:colId xmlns:a16="http://schemas.microsoft.com/office/drawing/2014/main" xmlns="" val="139087218"/>
                    </a:ext>
                  </a:extLst>
                </a:gridCol>
                <a:gridCol w="2654032">
                  <a:extLst>
                    <a:ext uri="{9D8B030D-6E8A-4147-A177-3AD203B41FA5}">
                      <a16:colId xmlns:a16="http://schemas.microsoft.com/office/drawing/2014/main" xmlns="" val="2831370968"/>
                    </a:ext>
                  </a:extLst>
                </a:gridCol>
                <a:gridCol w="1545092">
                  <a:extLst>
                    <a:ext uri="{9D8B030D-6E8A-4147-A177-3AD203B41FA5}">
                      <a16:colId xmlns:a16="http://schemas.microsoft.com/office/drawing/2014/main" xmlns="" val="841881471"/>
                    </a:ext>
                  </a:extLst>
                </a:gridCol>
                <a:gridCol w="1559012">
                  <a:extLst>
                    <a:ext uri="{9D8B030D-6E8A-4147-A177-3AD203B41FA5}">
                      <a16:colId xmlns:a16="http://schemas.microsoft.com/office/drawing/2014/main" xmlns="" val="546731143"/>
                    </a:ext>
                  </a:extLst>
                </a:gridCol>
                <a:gridCol w="1433733">
                  <a:extLst>
                    <a:ext uri="{9D8B030D-6E8A-4147-A177-3AD203B41FA5}">
                      <a16:colId xmlns:a16="http://schemas.microsoft.com/office/drawing/2014/main" xmlns="" val="711642837"/>
                    </a:ext>
                  </a:extLst>
                </a:gridCol>
                <a:gridCol w="2097241">
                  <a:extLst>
                    <a:ext uri="{9D8B030D-6E8A-4147-A177-3AD203B41FA5}">
                      <a16:colId xmlns:a16="http://schemas.microsoft.com/office/drawing/2014/main" xmlns="" val="2149929190"/>
                    </a:ext>
                  </a:extLst>
                </a:gridCol>
              </a:tblGrid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168693598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£5,135,509.15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973467798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83077069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51526057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24543092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686063734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58698613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687921168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012172490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604351439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574083000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975864016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20800682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654366065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720338469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74424132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£125,000.00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£168,000.00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865029253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825206194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£180,000.00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£73,296.00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£253,296.00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518028000"/>
                  </a:ext>
                </a:extLst>
              </a:tr>
              <a:tr h="300824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7873277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208532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583" y="172278"/>
            <a:ext cx="11158330" cy="654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70333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4917529"/>
              </p:ext>
            </p:extLst>
          </p:nvPr>
        </p:nvGraphicFramePr>
        <p:xfrm>
          <a:off x="450575" y="397565"/>
          <a:ext cx="11423373" cy="630804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02311">
                  <a:extLst>
                    <a:ext uri="{9D8B030D-6E8A-4147-A177-3AD203B41FA5}">
                      <a16:colId xmlns:a16="http://schemas.microsoft.com/office/drawing/2014/main" xmlns="" val="913687761"/>
                    </a:ext>
                  </a:extLst>
                </a:gridCol>
                <a:gridCol w="2720304">
                  <a:extLst>
                    <a:ext uri="{9D8B030D-6E8A-4147-A177-3AD203B41FA5}">
                      <a16:colId xmlns:a16="http://schemas.microsoft.com/office/drawing/2014/main" xmlns="" val="732592905"/>
                    </a:ext>
                  </a:extLst>
                </a:gridCol>
                <a:gridCol w="1583673">
                  <a:extLst>
                    <a:ext uri="{9D8B030D-6E8A-4147-A177-3AD203B41FA5}">
                      <a16:colId xmlns:a16="http://schemas.microsoft.com/office/drawing/2014/main" xmlns="" val="2743704478"/>
                    </a:ext>
                  </a:extLst>
                </a:gridCol>
                <a:gridCol w="1597941">
                  <a:extLst>
                    <a:ext uri="{9D8B030D-6E8A-4147-A177-3AD203B41FA5}">
                      <a16:colId xmlns:a16="http://schemas.microsoft.com/office/drawing/2014/main" xmlns="" val="4108242404"/>
                    </a:ext>
                  </a:extLst>
                </a:gridCol>
                <a:gridCol w="1469534">
                  <a:extLst>
                    <a:ext uri="{9D8B030D-6E8A-4147-A177-3AD203B41FA5}">
                      <a16:colId xmlns:a16="http://schemas.microsoft.com/office/drawing/2014/main" xmlns="" val="2958461372"/>
                    </a:ext>
                  </a:extLst>
                </a:gridCol>
                <a:gridCol w="2149610">
                  <a:extLst>
                    <a:ext uri="{9D8B030D-6E8A-4147-A177-3AD203B41FA5}">
                      <a16:colId xmlns:a16="http://schemas.microsoft.com/office/drawing/2014/main" xmlns="" val="3989007282"/>
                    </a:ext>
                  </a:extLst>
                </a:gridCol>
              </a:tblGrid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24137300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£5,142,206.15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471627109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976814832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93172624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165185366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549600462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046170607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480625449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475296303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223092195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547941014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143928075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056730149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95634133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96418904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272010918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£125,000.00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£168,000.00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465581928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3355142583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£180,000.00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£73,296.00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£253,296.00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1293466039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£697.00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£6,697.00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059144855"/>
                  </a:ext>
                </a:extLst>
              </a:tr>
              <a:tr h="30038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xmlns="" val="20689119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844262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78" y="238539"/>
            <a:ext cx="10919792" cy="644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5273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139" y="596348"/>
            <a:ext cx="10734261" cy="5353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87438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8222077"/>
              </p:ext>
            </p:extLst>
          </p:nvPr>
        </p:nvGraphicFramePr>
        <p:xfrm>
          <a:off x="384313" y="238539"/>
          <a:ext cx="11423375" cy="64273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34368">
                  <a:extLst>
                    <a:ext uri="{9D8B030D-6E8A-4147-A177-3AD203B41FA5}">
                      <a16:colId xmlns:a16="http://schemas.microsoft.com/office/drawing/2014/main" xmlns="" val="2404738967"/>
                    </a:ext>
                  </a:extLst>
                </a:gridCol>
                <a:gridCol w="2194146">
                  <a:extLst>
                    <a:ext uri="{9D8B030D-6E8A-4147-A177-3AD203B41FA5}">
                      <a16:colId xmlns:a16="http://schemas.microsoft.com/office/drawing/2014/main" xmlns="" val="1470544139"/>
                    </a:ext>
                  </a:extLst>
                </a:gridCol>
                <a:gridCol w="1277361">
                  <a:extLst>
                    <a:ext uri="{9D8B030D-6E8A-4147-A177-3AD203B41FA5}">
                      <a16:colId xmlns:a16="http://schemas.microsoft.com/office/drawing/2014/main" xmlns="" val="875790655"/>
                    </a:ext>
                  </a:extLst>
                </a:gridCol>
                <a:gridCol w="1288870">
                  <a:extLst>
                    <a:ext uri="{9D8B030D-6E8A-4147-A177-3AD203B41FA5}">
                      <a16:colId xmlns:a16="http://schemas.microsoft.com/office/drawing/2014/main" xmlns="" val="1801377575"/>
                    </a:ext>
                  </a:extLst>
                </a:gridCol>
                <a:gridCol w="1185300">
                  <a:extLst>
                    <a:ext uri="{9D8B030D-6E8A-4147-A177-3AD203B41FA5}">
                      <a16:colId xmlns:a16="http://schemas.microsoft.com/office/drawing/2014/main" xmlns="" val="328279743"/>
                    </a:ext>
                  </a:extLst>
                </a:gridCol>
                <a:gridCol w="1733836">
                  <a:extLst>
                    <a:ext uri="{9D8B030D-6E8A-4147-A177-3AD203B41FA5}">
                      <a16:colId xmlns:a16="http://schemas.microsoft.com/office/drawing/2014/main" xmlns="" val="2769749914"/>
                    </a:ext>
                  </a:extLst>
                </a:gridCol>
                <a:gridCol w="736498">
                  <a:extLst>
                    <a:ext uri="{9D8B030D-6E8A-4147-A177-3AD203B41FA5}">
                      <a16:colId xmlns:a16="http://schemas.microsoft.com/office/drawing/2014/main" xmlns="" val="4144085397"/>
                    </a:ext>
                  </a:extLst>
                </a:gridCol>
                <a:gridCol w="736498">
                  <a:extLst>
                    <a:ext uri="{9D8B030D-6E8A-4147-A177-3AD203B41FA5}">
                      <a16:colId xmlns:a16="http://schemas.microsoft.com/office/drawing/2014/main" xmlns="" val="3444342901"/>
                    </a:ext>
                  </a:extLst>
                </a:gridCol>
                <a:gridCol w="736498">
                  <a:extLst>
                    <a:ext uri="{9D8B030D-6E8A-4147-A177-3AD203B41FA5}">
                      <a16:colId xmlns:a16="http://schemas.microsoft.com/office/drawing/2014/main" xmlns="" val="1228848760"/>
                    </a:ext>
                  </a:extLst>
                </a:gridCol>
              </a:tblGrid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 running 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501766423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Imprisonment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Fines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Costs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Total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£5,142,206.15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1041805480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£86,666.00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£12,143.00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£98,809.00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594751086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£366,000.00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£378,888.48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9858943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£45,552.81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3919906632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£45,640.00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2009891410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12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Suspended for 2 yrs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2192099442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£47,475.00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£82,946.00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£130,421.00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2457599679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£14,160.50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4220790520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3578208637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£2,100.00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£3,260.50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3380292476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£11,194.35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4283622219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£2,019,609.28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124267213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£150,000.00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3235971332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£949,800.00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803160004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£3,905.73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£5,905.73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1344564631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£125,000.00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£43,000.00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£168,000.00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3733142279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£800,000.00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£828,711.00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892356969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£180,000.00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£73,296.00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£253,296.00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3335340238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£6,000.00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£697.00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£6,697.00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527059093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9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9 months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Suspended for 2 yrs + 200 hours unpaid work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212478433"/>
                  </a:ext>
                </a:extLst>
              </a:tr>
              <a:tr h="29215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u="none" strike="noStrike">
                          <a:effectLst/>
                        </a:rPr>
                        <a:t>£0.00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418" marR="9418" marT="9418" marB="0" anchor="b"/>
                </a:tc>
                <a:extLst>
                  <a:ext uri="{0D108BD9-81ED-4DB2-BD59-A6C34878D82A}">
                    <a16:rowId xmlns:a16="http://schemas.microsoft.com/office/drawing/2014/main" xmlns="" val="16498616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660582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565" y="225287"/>
            <a:ext cx="11065565" cy="6467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01708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3636285"/>
              </p:ext>
            </p:extLst>
          </p:nvPr>
        </p:nvGraphicFramePr>
        <p:xfrm>
          <a:off x="251791" y="185531"/>
          <a:ext cx="11569148" cy="650681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53949">
                  <a:extLst>
                    <a:ext uri="{9D8B030D-6E8A-4147-A177-3AD203B41FA5}">
                      <a16:colId xmlns:a16="http://schemas.microsoft.com/office/drawing/2014/main" xmlns="" val="2039846043"/>
                    </a:ext>
                  </a:extLst>
                </a:gridCol>
                <a:gridCol w="2222145">
                  <a:extLst>
                    <a:ext uri="{9D8B030D-6E8A-4147-A177-3AD203B41FA5}">
                      <a16:colId xmlns:a16="http://schemas.microsoft.com/office/drawing/2014/main" xmlns="" val="3918728025"/>
                    </a:ext>
                  </a:extLst>
                </a:gridCol>
                <a:gridCol w="1293662">
                  <a:extLst>
                    <a:ext uri="{9D8B030D-6E8A-4147-A177-3AD203B41FA5}">
                      <a16:colId xmlns:a16="http://schemas.microsoft.com/office/drawing/2014/main" xmlns="" val="1776174507"/>
                    </a:ext>
                  </a:extLst>
                </a:gridCol>
                <a:gridCol w="1305318">
                  <a:extLst>
                    <a:ext uri="{9D8B030D-6E8A-4147-A177-3AD203B41FA5}">
                      <a16:colId xmlns:a16="http://schemas.microsoft.com/office/drawing/2014/main" xmlns="" val="240295212"/>
                    </a:ext>
                  </a:extLst>
                </a:gridCol>
                <a:gridCol w="1200426">
                  <a:extLst>
                    <a:ext uri="{9D8B030D-6E8A-4147-A177-3AD203B41FA5}">
                      <a16:colId xmlns:a16="http://schemas.microsoft.com/office/drawing/2014/main" xmlns="" val="3504386011"/>
                    </a:ext>
                  </a:extLst>
                </a:gridCol>
                <a:gridCol w="1755960">
                  <a:extLst>
                    <a:ext uri="{9D8B030D-6E8A-4147-A177-3AD203B41FA5}">
                      <a16:colId xmlns:a16="http://schemas.microsoft.com/office/drawing/2014/main" xmlns="" val="1100928922"/>
                    </a:ext>
                  </a:extLst>
                </a:gridCol>
                <a:gridCol w="745896">
                  <a:extLst>
                    <a:ext uri="{9D8B030D-6E8A-4147-A177-3AD203B41FA5}">
                      <a16:colId xmlns:a16="http://schemas.microsoft.com/office/drawing/2014/main" xmlns="" val="2761422761"/>
                    </a:ext>
                  </a:extLst>
                </a:gridCol>
                <a:gridCol w="745896">
                  <a:extLst>
                    <a:ext uri="{9D8B030D-6E8A-4147-A177-3AD203B41FA5}">
                      <a16:colId xmlns:a16="http://schemas.microsoft.com/office/drawing/2014/main" xmlns="" val="3240764872"/>
                    </a:ext>
                  </a:extLst>
                </a:gridCol>
                <a:gridCol w="745896">
                  <a:extLst>
                    <a:ext uri="{9D8B030D-6E8A-4147-A177-3AD203B41FA5}">
                      <a16:colId xmlns:a16="http://schemas.microsoft.com/office/drawing/2014/main" xmlns="" val="2710460960"/>
                    </a:ext>
                  </a:extLst>
                </a:gridCol>
              </a:tblGrid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399365787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£5,820,737.15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6047207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478397975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910474824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766711174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305237585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Suspended for 2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445989221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£47,475.00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£82,946.00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£130,421.00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2797377009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£14,160.50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53998378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4027532606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528828339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£1,194.35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£11,194.35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491652428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£2,000,000.00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£19,609.28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£2,019,609.28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854925554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£150,000.00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£150,000.00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761461863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£49,800.00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£949,800.00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2759716601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£3,905.73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£5,905.73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2924797329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£125,000.00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£168,000.00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838206732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£28,711.00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£828,711.00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824424713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£180,000.00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£73,296.00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£253,296.00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2425032277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£697.00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£6,697.00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604815123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Suspended for 2 yrs + 200 hours unpaid work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627322722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£78,531.00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£678,531.00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1897961112"/>
                  </a:ext>
                </a:extLst>
              </a:tr>
              <a:tr h="282905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009" marR="9009" marT="9009" marB="0" anchor="b"/>
                </a:tc>
                <a:extLst>
                  <a:ext uri="{0D108BD9-81ED-4DB2-BD59-A6C34878D82A}">
                    <a16:rowId xmlns:a16="http://schemas.microsoft.com/office/drawing/2014/main" xmlns="" val="38214386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78870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288" y="185530"/>
            <a:ext cx="11383616" cy="6520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63856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079" y="861391"/>
            <a:ext cx="11463130" cy="515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2148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52" y="344557"/>
            <a:ext cx="10959547" cy="6241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45694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861" y="728871"/>
            <a:ext cx="10827026" cy="5141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61225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997273"/>
              </p:ext>
            </p:extLst>
          </p:nvPr>
        </p:nvGraphicFramePr>
        <p:xfrm>
          <a:off x="278295" y="198782"/>
          <a:ext cx="11542643" cy="650680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6486">
                  <a:extLst>
                    <a:ext uri="{9D8B030D-6E8A-4147-A177-3AD203B41FA5}">
                      <a16:colId xmlns:a16="http://schemas.microsoft.com/office/drawing/2014/main" xmlns="" val="1280963178"/>
                    </a:ext>
                  </a:extLst>
                </a:gridCol>
                <a:gridCol w="2082773">
                  <a:extLst>
                    <a:ext uri="{9D8B030D-6E8A-4147-A177-3AD203B41FA5}">
                      <a16:colId xmlns:a16="http://schemas.microsoft.com/office/drawing/2014/main" xmlns="" val="3942834812"/>
                    </a:ext>
                  </a:extLst>
                </a:gridCol>
                <a:gridCol w="1212523">
                  <a:extLst>
                    <a:ext uri="{9D8B030D-6E8A-4147-A177-3AD203B41FA5}">
                      <a16:colId xmlns:a16="http://schemas.microsoft.com/office/drawing/2014/main" xmlns="" val="2752696449"/>
                    </a:ext>
                  </a:extLst>
                </a:gridCol>
                <a:gridCol w="1223447">
                  <a:extLst>
                    <a:ext uri="{9D8B030D-6E8A-4147-A177-3AD203B41FA5}">
                      <a16:colId xmlns:a16="http://schemas.microsoft.com/office/drawing/2014/main" xmlns="" val="2210447691"/>
                    </a:ext>
                  </a:extLst>
                </a:gridCol>
                <a:gridCol w="1125134">
                  <a:extLst>
                    <a:ext uri="{9D8B030D-6E8A-4147-A177-3AD203B41FA5}">
                      <a16:colId xmlns:a16="http://schemas.microsoft.com/office/drawing/2014/main" xmlns="" val="1295926084"/>
                    </a:ext>
                  </a:extLst>
                </a:gridCol>
                <a:gridCol w="1645828">
                  <a:extLst>
                    <a:ext uri="{9D8B030D-6E8A-4147-A177-3AD203B41FA5}">
                      <a16:colId xmlns:a16="http://schemas.microsoft.com/office/drawing/2014/main" xmlns="" val="3699676157"/>
                    </a:ext>
                  </a:extLst>
                </a:gridCol>
                <a:gridCol w="699113">
                  <a:extLst>
                    <a:ext uri="{9D8B030D-6E8A-4147-A177-3AD203B41FA5}">
                      <a16:colId xmlns:a16="http://schemas.microsoft.com/office/drawing/2014/main" xmlns="" val="2513498229"/>
                    </a:ext>
                  </a:extLst>
                </a:gridCol>
                <a:gridCol w="699113">
                  <a:extLst>
                    <a:ext uri="{9D8B030D-6E8A-4147-A177-3AD203B41FA5}">
                      <a16:colId xmlns:a16="http://schemas.microsoft.com/office/drawing/2014/main" xmlns="" val="54688632"/>
                    </a:ext>
                  </a:extLst>
                </a:gridCol>
                <a:gridCol w="699113">
                  <a:extLst>
                    <a:ext uri="{9D8B030D-6E8A-4147-A177-3AD203B41FA5}">
                      <a16:colId xmlns:a16="http://schemas.microsoft.com/office/drawing/2014/main" xmlns="" val="734042353"/>
                    </a:ext>
                  </a:extLst>
                </a:gridCol>
                <a:gridCol w="699113">
                  <a:extLst>
                    <a:ext uri="{9D8B030D-6E8A-4147-A177-3AD203B41FA5}">
                      <a16:colId xmlns:a16="http://schemas.microsoft.com/office/drawing/2014/main" xmlns="" val="644436616"/>
                    </a:ext>
                  </a:extLst>
                </a:gridCol>
              </a:tblGrid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 running 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099766422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Imprisonment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Fines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Costs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Total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£5,829,126.15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972837092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£86,666.00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£12,143.00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£98,809.00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1251454755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£366,000.00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£378,888.48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486268112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£45,552.81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3655205064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£45,640.00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1267910883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12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Suspended for 2 yrs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4058635211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£47,475.00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£82,946.00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£130,421.00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570857210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£14,160.50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3677378855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486937458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£2,100.00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£3,260.50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872922668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£1,194.35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£11,194.35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919890202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£2,000,000.00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£19,609.28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£2,019,609.28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1548587952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£150,000.00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£150,000.00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325296157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£49,800.00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£949,800.00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701553247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£3,905.73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£5,905.73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3855886147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£125,000.00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£43,000.00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£168,000.00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3342200957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£28,711.00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£828,711.00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1713277538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£180,000.00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£73,296.00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£253,296.00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080848329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£697.00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£6,697.00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175258394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9 months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Suspended for 2 yrs + 200 hours unpaid work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4005825743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£600,000.00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£78,531.00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£678,531.00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422987912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£2,970.00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£5,419.00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£8,389.00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181344240"/>
                  </a:ext>
                </a:extLst>
              </a:tr>
              <a:tr h="271117"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100" u="none" strike="noStrike">
                          <a:effectLst/>
                        </a:rPr>
                        <a:t>£0.00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634" marR="8634" marT="8634" marB="0" anchor="b"/>
                </a:tc>
                <a:extLst>
                  <a:ext uri="{0D108BD9-81ED-4DB2-BD59-A6C34878D82A}">
                    <a16:rowId xmlns:a16="http://schemas.microsoft.com/office/drawing/2014/main" xmlns="" val="22502618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612159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071" y="238539"/>
            <a:ext cx="11118572" cy="6281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47102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87" y="808383"/>
            <a:ext cx="10827025" cy="473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70664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476487"/>
              </p:ext>
            </p:extLst>
          </p:nvPr>
        </p:nvGraphicFramePr>
        <p:xfrm>
          <a:off x="344556" y="212035"/>
          <a:ext cx="11555897" cy="65068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0835">
                  <a:extLst>
                    <a:ext uri="{9D8B030D-6E8A-4147-A177-3AD203B41FA5}">
                      <a16:colId xmlns:a16="http://schemas.microsoft.com/office/drawing/2014/main" xmlns="" val="361142338"/>
                    </a:ext>
                  </a:extLst>
                </a:gridCol>
                <a:gridCol w="2074692">
                  <a:extLst>
                    <a:ext uri="{9D8B030D-6E8A-4147-A177-3AD203B41FA5}">
                      <a16:colId xmlns:a16="http://schemas.microsoft.com/office/drawing/2014/main" xmlns="" val="2567893750"/>
                    </a:ext>
                  </a:extLst>
                </a:gridCol>
                <a:gridCol w="1207819">
                  <a:extLst>
                    <a:ext uri="{9D8B030D-6E8A-4147-A177-3AD203B41FA5}">
                      <a16:colId xmlns:a16="http://schemas.microsoft.com/office/drawing/2014/main" xmlns="" val="4292032503"/>
                    </a:ext>
                  </a:extLst>
                </a:gridCol>
                <a:gridCol w="1276734">
                  <a:extLst>
                    <a:ext uri="{9D8B030D-6E8A-4147-A177-3AD203B41FA5}">
                      <a16:colId xmlns:a16="http://schemas.microsoft.com/office/drawing/2014/main" xmlns="" val="3417911597"/>
                    </a:ext>
                  </a:extLst>
                </a:gridCol>
                <a:gridCol w="1120770">
                  <a:extLst>
                    <a:ext uri="{9D8B030D-6E8A-4147-A177-3AD203B41FA5}">
                      <a16:colId xmlns:a16="http://schemas.microsoft.com/office/drawing/2014/main" xmlns="" val="2598661412"/>
                    </a:ext>
                  </a:extLst>
                </a:gridCol>
                <a:gridCol w="1639443">
                  <a:extLst>
                    <a:ext uri="{9D8B030D-6E8A-4147-A177-3AD203B41FA5}">
                      <a16:colId xmlns:a16="http://schemas.microsoft.com/office/drawing/2014/main" xmlns="" val="1788367862"/>
                    </a:ext>
                  </a:extLst>
                </a:gridCol>
                <a:gridCol w="696401">
                  <a:extLst>
                    <a:ext uri="{9D8B030D-6E8A-4147-A177-3AD203B41FA5}">
                      <a16:colId xmlns:a16="http://schemas.microsoft.com/office/drawing/2014/main" xmlns="" val="483016981"/>
                    </a:ext>
                  </a:extLst>
                </a:gridCol>
                <a:gridCol w="696401">
                  <a:extLst>
                    <a:ext uri="{9D8B030D-6E8A-4147-A177-3AD203B41FA5}">
                      <a16:colId xmlns:a16="http://schemas.microsoft.com/office/drawing/2014/main" xmlns="" val="1626833290"/>
                    </a:ext>
                  </a:extLst>
                </a:gridCol>
                <a:gridCol w="696401">
                  <a:extLst>
                    <a:ext uri="{9D8B030D-6E8A-4147-A177-3AD203B41FA5}">
                      <a16:colId xmlns:a16="http://schemas.microsoft.com/office/drawing/2014/main" xmlns="" val="650663169"/>
                    </a:ext>
                  </a:extLst>
                </a:gridCol>
                <a:gridCol w="696401">
                  <a:extLst>
                    <a:ext uri="{9D8B030D-6E8A-4147-A177-3AD203B41FA5}">
                      <a16:colId xmlns:a16="http://schemas.microsoft.com/office/drawing/2014/main" xmlns="" val="2835973959"/>
                    </a:ext>
                  </a:extLst>
                </a:gridCol>
              </a:tblGrid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Fines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Imprisonment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Costs running total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953545642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Imprisonment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Fines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Costs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 Yrs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£5,836,143.15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719015599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£86,666.00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£12,143.00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£98,809.00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726978741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£366,000.00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£12,888.48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£378,888.48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726012471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£12,552.81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£45,552.81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3315237402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£5,640.00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£45,640.00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19611676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Suspended for 2 yrs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884122292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£47,475.00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£82,946.00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£130,421.00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368833223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£14,160.50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312872098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£2,260.50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535212226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£2,100.00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£3,260.50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892480064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£1,194.35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£11,194.35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656079475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£19,609.28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£2,019,609.28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56354806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03522325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£49,800.00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£949,800.00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617964281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£3,905.73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£5,905.73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475164022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£125,000.00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£168,000.00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403461308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£28,711.00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£828,711.00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53726975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£180,000.00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£73,296.00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£253,296.00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936295068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£697.00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£6,697.00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340385007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Suspended for 2 yrs + 200 hours unpaid work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35696678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£78,531.00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£678,531.00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4262104533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£2,970.00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£5,419.00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£8,389.00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3071928766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£1,017.00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£7,017.00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2204414617"/>
                  </a:ext>
                </a:extLst>
              </a:tr>
              <a:tr h="260273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288" marR="8288" marT="8288" marB="0" anchor="b"/>
                </a:tc>
                <a:extLst>
                  <a:ext uri="{0D108BD9-81ED-4DB2-BD59-A6C34878D82A}">
                    <a16:rowId xmlns:a16="http://schemas.microsoft.com/office/drawing/2014/main" xmlns="" val="14733859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444076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783" y="212035"/>
            <a:ext cx="10827025" cy="6506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66943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28590"/>
              </p:ext>
            </p:extLst>
          </p:nvPr>
        </p:nvGraphicFramePr>
        <p:xfrm>
          <a:off x="437321" y="397565"/>
          <a:ext cx="11396869" cy="62682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30870">
                  <a:extLst>
                    <a:ext uri="{9D8B030D-6E8A-4147-A177-3AD203B41FA5}">
                      <a16:colId xmlns:a16="http://schemas.microsoft.com/office/drawing/2014/main" xmlns="" val="2363443266"/>
                    </a:ext>
                  </a:extLst>
                </a:gridCol>
                <a:gridCol w="2046143">
                  <a:extLst>
                    <a:ext uri="{9D8B030D-6E8A-4147-A177-3AD203B41FA5}">
                      <a16:colId xmlns:a16="http://schemas.microsoft.com/office/drawing/2014/main" xmlns="" val="2562988198"/>
                    </a:ext>
                  </a:extLst>
                </a:gridCol>
                <a:gridCol w="1191198">
                  <a:extLst>
                    <a:ext uri="{9D8B030D-6E8A-4147-A177-3AD203B41FA5}">
                      <a16:colId xmlns:a16="http://schemas.microsoft.com/office/drawing/2014/main" xmlns="" val="2846066947"/>
                    </a:ext>
                  </a:extLst>
                </a:gridCol>
                <a:gridCol w="1259164">
                  <a:extLst>
                    <a:ext uri="{9D8B030D-6E8A-4147-A177-3AD203B41FA5}">
                      <a16:colId xmlns:a16="http://schemas.microsoft.com/office/drawing/2014/main" xmlns="" val="4266139716"/>
                    </a:ext>
                  </a:extLst>
                </a:gridCol>
                <a:gridCol w="1105347">
                  <a:extLst>
                    <a:ext uri="{9D8B030D-6E8A-4147-A177-3AD203B41FA5}">
                      <a16:colId xmlns:a16="http://schemas.microsoft.com/office/drawing/2014/main" xmlns="" val="3992101786"/>
                    </a:ext>
                  </a:extLst>
                </a:gridCol>
                <a:gridCol w="1616883">
                  <a:extLst>
                    <a:ext uri="{9D8B030D-6E8A-4147-A177-3AD203B41FA5}">
                      <a16:colId xmlns:a16="http://schemas.microsoft.com/office/drawing/2014/main" xmlns="" val="98404118"/>
                    </a:ext>
                  </a:extLst>
                </a:gridCol>
                <a:gridCol w="686816">
                  <a:extLst>
                    <a:ext uri="{9D8B030D-6E8A-4147-A177-3AD203B41FA5}">
                      <a16:colId xmlns:a16="http://schemas.microsoft.com/office/drawing/2014/main" xmlns="" val="278104376"/>
                    </a:ext>
                  </a:extLst>
                </a:gridCol>
                <a:gridCol w="686816">
                  <a:extLst>
                    <a:ext uri="{9D8B030D-6E8A-4147-A177-3AD203B41FA5}">
                      <a16:colId xmlns:a16="http://schemas.microsoft.com/office/drawing/2014/main" xmlns="" val="4204797289"/>
                    </a:ext>
                  </a:extLst>
                </a:gridCol>
                <a:gridCol w="686816">
                  <a:extLst>
                    <a:ext uri="{9D8B030D-6E8A-4147-A177-3AD203B41FA5}">
                      <a16:colId xmlns:a16="http://schemas.microsoft.com/office/drawing/2014/main" xmlns="" val="3977159087"/>
                    </a:ext>
                  </a:extLst>
                </a:gridCol>
                <a:gridCol w="686816">
                  <a:extLst>
                    <a:ext uri="{9D8B030D-6E8A-4147-A177-3AD203B41FA5}">
                      <a16:colId xmlns:a16="http://schemas.microsoft.com/office/drawing/2014/main" xmlns="" val="1172057137"/>
                    </a:ext>
                  </a:extLst>
                </a:gridCol>
              </a:tblGrid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Fines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Imprisonment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Costs running total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2082076481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Imprisonment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Fines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Costs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 Yrs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£5,887,151.15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418280440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£86,666.00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£12,143.00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£98,809.00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620896760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£366,000.00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£12,888.48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£378,888.48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2093347295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£12,552.81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£45,552.81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3898931711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£5,640.00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£45,640.00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797377423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Suspended for 2 yrs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361859499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£47,475.00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£82,946.00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£130,421.00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680411314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£14,160.50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963295724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£2,260.50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526063125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£2,100.00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£3,260.50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639772143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£1,194.35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£11,194.35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2908946615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£19,609.28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£2,019,609.28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049073237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167945035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£49,800.00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£949,800.00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3459857091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£3,905.73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£5,905.73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2604459158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£125,000.00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£168,000.00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368590932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£28,711.00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£828,711.00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3214599675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£180,000.00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£73,296.00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£253,296.00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3560006609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£697.00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£6,697.00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2515662610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Suspended for 2 yrs + 200 hours unpaid work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118934978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£78,531.00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£678,531.00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2465917680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£2,970.00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£5,419.00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£8,389.00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496478631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£1,017.00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£7,017.00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4004642699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£1,008.00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£51,008.00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343163344"/>
                  </a:ext>
                </a:extLst>
              </a:tr>
              <a:tr h="24108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969" marR="7969" marT="7969" marB="0" anchor="b"/>
                </a:tc>
                <a:extLst>
                  <a:ext uri="{0D108BD9-81ED-4DB2-BD59-A6C34878D82A}">
                    <a16:rowId xmlns:a16="http://schemas.microsoft.com/office/drawing/2014/main" xmlns="" val="34036681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323291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26" y="384313"/>
            <a:ext cx="11078817" cy="617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54366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338" y="742122"/>
            <a:ext cx="11330609" cy="457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919915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378665"/>
              </p:ext>
            </p:extLst>
          </p:nvPr>
        </p:nvGraphicFramePr>
        <p:xfrm>
          <a:off x="198783" y="132523"/>
          <a:ext cx="11635407" cy="655981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0817">
                  <a:extLst>
                    <a:ext uri="{9D8B030D-6E8A-4147-A177-3AD203B41FA5}">
                      <a16:colId xmlns:a16="http://schemas.microsoft.com/office/drawing/2014/main" xmlns="" val="1489087728"/>
                    </a:ext>
                  </a:extLst>
                </a:gridCol>
                <a:gridCol w="2088969">
                  <a:extLst>
                    <a:ext uri="{9D8B030D-6E8A-4147-A177-3AD203B41FA5}">
                      <a16:colId xmlns:a16="http://schemas.microsoft.com/office/drawing/2014/main" xmlns="" val="1316407458"/>
                    </a:ext>
                  </a:extLst>
                </a:gridCol>
                <a:gridCol w="1216130">
                  <a:extLst>
                    <a:ext uri="{9D8B030D-6E8A-4147-A177-3AD203B41FA5}">
                      <a16:colId xmlns:a16="http://schemas.microsoft.com/office/drawing/2014/main" xmlns="" val="3809027121"/>
                    </a:ext>
                  </a:extLst>
                </a:gridCol>
                <a:gridCol w="1285519">
                  <a:extLst>
                    <a:ext uri="{9D8B030D-6E8A-4147-A177-3AD203B41FA5}">
                      <a16:colId xmlns:a16="http://schemas.microsoft.com/office/drawing/2014/main" xmlns="" val="660953276"/>
                    </a:ext>
                  </a:extLst>
                </a:gridCol>
                <a:gridCol w="1128481">
                  <a:extLst>
                    <a:ext uri="{9D8B030D-6E8A-4147-A177-3AD203B41FA5}">
                      <a16:colId xmlns:a16="http://schemas.microsoft.com/office/drawing/2014/main" xmlns="" val="3150090641"/>
                    </a:ext>
                  </a:extLst>
                </a:gridCol>
                <a:gridCol w="1650723">
                  <a:extLst>
                    <a:ext uri="{9D8B030D-6E8A-4147-A177-3AD203B41FA5}">
                      <a16:colId xmlns:a16="http://schemas.microsoft.com/office/drawing/2014/main" xmlns="" val="1929645457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284208598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548508906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4161562244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634704458"/>
                    </a:ext>
                  </a:extLst>
                </a:gridCol>
              </a:tblGrid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Fines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Imprisonment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Costs running total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1424779139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Imprisonment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Fines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Costs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Total Yrs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£6,338,189.15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540828902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£86,666.00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£12,143.00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£98,809.00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711931668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£366,000.00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£12,888.48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£378,888.48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194148019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£12,552.81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£45,552.81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1141046554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£5,640.00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£45,640.00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596025609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12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Suspended for 2 yrs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587692568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£47,475.00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£82,946.00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£130,421.00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1133384481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£14,160.50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672012268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£2,260.50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574849247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£2,100.00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£3,260.50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1147849551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£1,194.35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£11,194.35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812107591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£19,609.28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£2,019,609.28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148656686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704584553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£49,800.00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£949,800.00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821284032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£3,905.73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£5,905.73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842347745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£125,000.00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£43,000.00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£168,000.00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166528560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£28,711.00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£828,711.00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352559879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£180,000.00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£73,296.00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£253,296.00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843990128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£697.00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£6,697.00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707582439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9 months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Suspended for 2 yrs + 200 hours unpaid work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171169222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£600,000.00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£78,531.00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£678,531.00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565030507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£2,970.00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£5,419.00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£8,389.00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953527691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£6,000.00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£1,017.00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£7,017.00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673488187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£1,008.00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£51,008.00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632381770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£450,000.00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£1,038.00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£451,038.00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2560811364"/>
                  </a:ext>
                </a:extLst>
              </a:tr>
              <a:tr h="24295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000" u="none" strike="noStrike">
                          <a:effectLst/>
                        </a:rPr>
                        <a:t>£0.00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 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74" marR="7674" marT="7674" marB="0" anchor="b"/>
                </a:tc>
                <a:extLst>
                  <a:ext uri="{0D108BD9-81ED-4DB2-BD59-A6C34878D82A}">
                    <a16:rowId xmlns:a16="http://schemas.microsoft.com/office/drawing/2014/main" xmlns="" val="39126155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112446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3" y="238539"/>
            <a:ext cx="11396868" cy="6427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50367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22" y="821636"/>
            <a:ext cx="11290851" cy="5314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08749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329843"/>
              </p:ext>
            </p:extLst>
          </p:nvPr>
        </p:nvGraphicFramePr>
        <p:xfrm>
          <a:off x="424071" y="304800"/>
          <a:ext cx="11383615" cy="63742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29206">
                  <a:extLst>
                    <a:ext uri="{9D8B030D-6E8A-4147-A177-3AD203B41FA5}">
                      <a16:colId xmlns:a16="http://schemas.microsoft.com/office/drawing/2014/main" xmlns="" val="2322088029"/>
                    </a:ext>
                  </a:extLst>
                </a:gridCol>
                <a:gridCol w="2043764">
                  <a:extLst>
                    <a:ext uri="{9D8B030D-6E8A-4147-A177-3AD203B41FA5}">
                      <a16:colId xmlns:a16="http://schemas.microsoft.com/office/drawing/2014/main" xmlns="" val="475884477"/>
                    </a:ext>
                  </a:extLst>
                </a:gridCol>
                <a:gridCol w="1189813">
                  <a:extLst>
                    <a:ext uri="{9D8B030D-6E8A-4147-A177-3AD203B41FA5}">
                      <a16:colId xmlns:a16="http://schemas.microsoft.com/office/drawing/2014/main" xmlns="" val="3330526176"/>
                    </a:ext>
                  </a:extLst>
                </a:gridCol>
                <a:gridCol w="1257700">
                  <a:extLst>
                    <a:ext uri="{9D8B030D-6E8A-4147-A177-3AD203B41FA5}">
                      <a16:colId xmlns:a16="http://schemas.microsoft.com/office/drawing/2014/main" xmlns="" val="1129857674"/>
                    </a:ext>
                  </a:extLst>
                </a:gridCol>
                <a:gridCol w="1104062">
                  <a:extLst>
                    <a:ext uri="{9D8B030D-6E8A-4147-A177-3AD203B41FA5}">
                      <a16:colId xmlns:a16="http://schemas.microsoft.com/office/drawing/2014/main" xmlns="" val="3720812473"/>
                    </a:ext>
                  </a:extLst>
                </a:gridCol>
                <a:gridCol w="1615002">
                  <a:extLst>
                    <a:ext uri="{9D8B030D-6E8A-4147-A177-3AD203B41FA5}">
                      <a16:colId xmlns:a16="http://schemas.microsoft.com/office/drawing/2014/main" xmlns="" val="817790798"/>
                    </a:ext>
                  </a:extLst>
                </a:gridCol>
                <a:gridCol w="686017">
                  <a:extLst>
                    <a:ext uri="{9D8B030D-6E8A-4147-A177-3AD203B41FA5}">
                      <a16:colId xmlns:a16="http://schemas.microsoft.com/office/drawing/2014/main" xmlns="" val="313913432"/>
                    </a:ext>
                  </a:extLst>
                </a:gridCol>
                <a:gridCol w="686017">
                  <a:extLst>
                    <a:ext uri="{9D8B030D-6E8A-4147-A177-3AD203B41FA5}">
                      <a16:colId xmlns:a16="http://schemas.microsoft.com/office/drawing/2014/main" xmlns="" val="2467863180"/>
                    </a:ext>
                  </a:extLst>
                </a:gridCol>
                <a:gridCol w="686017">
                  <a:extLst>
                    <a:ext uri="{9D8B030D-6E8A-4147-A177-3AD203B41FA5}">
                      <a16:colId xmlns:a16="http://schemas.microsoft.com/office/drawing/2014/main" xmlns="" val="2401491411"/>
                    </a:ext>
                  </a:extLst>
                </a:gridCol>
                <a:gridCol w="686017">
                  <a:extLst>
                    <a:ext uri="{9D8B030D-6E8A-4147-A177-3AD203B41FA5}">
                      <a16:colId xmlns:a16="http://schemas.microsoft.com/office/drawing/2014/main" xmlns="" val="1132459030"/>
                    </a:ext>
                  </a:extLst>
                </a:gridCol>
              </a:tblGrid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Fines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Imprisonment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Costs running total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774666502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Imprisonment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Fines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Costs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Total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Total Yrs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£6,438,189.15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891113254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£86,666.00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£12,143.00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£98,809.00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716022111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£366,000.00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£12,888.48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£378,888.48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37220225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£12,552.81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£45,552.81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330408191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£5,640.00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£45,640.00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668476281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Suspended for 2 yrs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651545519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£47,475.00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£82,946.00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£130,421.00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680805801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£14,160.50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201150594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£2,260.50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791747893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£2,100.00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£3,260.50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310431573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£1,194.35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£11,194.35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730462648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£19,609.28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£2,019,609.28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751423459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763431636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£49,800.00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£949,800.00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4045505333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£3,905.73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£5,905.73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82091608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£125,000.00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£168,000.00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3605337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£28,711.00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£828,711.00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576064395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£180,000.00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£73,296.00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£253,296.00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116687645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£697.00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£6,697.00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53203628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9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9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Suspended for 2 yrs + 200 hours unpaid work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581804380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£78,531.00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£678,531.00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792025850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£2,970.00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£5,419.00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£8,389.00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863311315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£1,017.00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£7,017.00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3024512038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£1,008.00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£51,008.00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001512699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£1,038.00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£451,038.00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1257211197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361050310"/>
                  </a:ext>
                </a:extLst>
              </a:tr>
              <a:tr h="227653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400" marR="7400" marT="7400" marB="0" anchor="b"/>
                </a:tc>
                <a:extLst>
                  <a:ext uri="{0D108BD9-81ED-4DB2-BD59-A6C34878D82A}">
                    <a16:rowId xmlns:a16="http://schemas.microsoft.com/office/drawing/2014/main" xmlns="" val="2121852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537291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861" y="238540"/>
            <a:ext cx="10840278" cy="644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64086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348" y="503583"/>
            <a:ext cx="10972799" cy="585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36658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216596"/>
              </p:ext>
            </p:extLst>
          </p:nvPr>
        </p:nvGraphicFramePr>
        <p:xfrm>
          <a:off x="198783" y="132522"/>
          <a:ext cx="11728176" cy="658633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72465">
                  <a:extLst>
                    <a:ext uri="{9D8B030D-6E8A-4147-A177-3AD203B41FA5}">
                      <a16:colId xmlns:a16="http://schemas.microsoft.com/office/drawing/2014/main" xmlns="" val="2481487573"/>
                    </a:ext>
                  </a:extLst>
                </a:gridCol>
                <a:gridCol w="2105623">
                  <a:extLst>
                    <a:ext uri="{9D8B030D-6E8A-4147-A177-3AD203B41FA5}">
                      <a16:colId xmlns:a16="http://schemas.microsoft.com/office/drawing/2014/main" xmlns="" val="419093442"/>
                    </a:ext>
                  </a:extLst>
                </a:gridCol>
                <a:gridCol w="1225826">
                  <a:extLst>
                    <a:ext uri="{9D8B030D-6E8A-4147-A177-3AD203B41FA5}">
                      <a16:colId xmlns:a16="http://schemas.microsoft.com/office/drawing/2014/main" xmlns="" val="142300686"/>
                    </a:ext>
                  </a:extLst>
                </a:gridCol>
                <a:gridCol w="1295767">
                  <a:extLst>
                    <a:ext uri="{9D8B030D-6E8A-4147-A177-3AD203B41FA5}">
                      <a16:colId xmlns:a16="http://schemas.microsoft.com/office/drawing/2014/main" xmlns="" val="594610350"/>
                    </a:ext>
                  </a:extLst>
                </a:gridCol>
                <a:gridCol w="1137478">
                  <a:extLst>
                    <a:ext uri="{9D8B030D-6E8A-4147-A177-3AD203B41FA5}">
                      <a16:colId xmlns:a16="http://schemas.microsoft.com/office/drawing/2014/main" xmlns="" val="2057264247"/>
                    </a:ext>
                  </a:extLst>
                </a:gridCol>
                <a:gridCol w="1663885">
                  <a:extLst>
                    <a:ext uri="{9D8B030D-6E8A-4147-A177-3AD203B41FA5}">
                      <a16:colId xmlns:a16="http://schemas.microsoft.com/office/drawing/2014/main" xmlns="" val="1255063309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3655283869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2191711814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50148515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1730497717"/>
                    </a:ext>
                  </a:extLst>
                </a:gridCol>
              </a:tblGrid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Fines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Imprisonment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Costs running total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863781408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Imprisonment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Fines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Costs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Total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Total Yrs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£6,441,237.15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194883225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£86,666.00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£12,143.00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£98,809.00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686652950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£366,000.00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£12,888.48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£378,888.48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596560458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£12,552.81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£45,552.81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306820596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£5,640.00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£45,640.00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954203603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Suspended for 2 yrs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642113063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£47,475.00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£82,946.00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£130,421.00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180427085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£14,160.50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692817449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£2,260.50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977018046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£2,100.00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£3,260.50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568911711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£1,194.35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£11,194.35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454174059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£19,609.28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£2,019,609.28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908126446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067089947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£49,800.00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£949,800.00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892589615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£3,905.73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£5,905.73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974838792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£125,000.00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£168,000.00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635571682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£28,711.00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£828,711.00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705109047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£180,000.00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£73,296.00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£253,296.00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826512869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£697.00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£6,697.00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110679494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9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9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Suspended for 2 yrs + 200 hours unpaid work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236211344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£78,531.00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£678,531.00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503368439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£2,970.00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£5,419.00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£8,389.00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4015874607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£1,017.00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£7,017.00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997548235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£1,008.00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£51,008.00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915336474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£1,038.00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£451,038.00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336408291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1928387616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16 weeks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£1,400.00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£1,648.00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£3,048.00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16 weeks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Suspended for 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2837883168"/>
                  </a:ext>
                </a:extLst>
              </a:tr>
              <a:tr h="227115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145" marR="7145" marT="7145" marB="0" anchor="b"/>
                </a:tc>
                <a:extLst>
                  <a:ext uri="{0D108BD9-81ED-4DB2-BD59-A6C34878D82A}">
                    <a16:rowId xmlns:a16="http://schemas.microsoft.com/office/drawing/2014/main" xmlns="" val="8385129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09700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30" y="212035"/>
            <a:ext cx="11065566" cy="6453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537722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130" y="477078"/>
            <a:ext cx="10946296" cy="5698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601978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3316863"/>
              </p:ext>
            </p:extLst>
          </p:nvPr>
        </p:nvGraphicFramePr>
        <p:xfrm>
          <a:off x="318052" y="119270"/>
          <a:ext cx="11635408" cy="66128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0817">
                  <a:extLst>
                    <a:ext uri="{9D8B030D-6E8A-4147-A177-3AD203B41FA5}">
                      <a16:colId xmlns:a16="http://schemas.microsoft.com/office/drawing/2014/main" xmlns="" val="2751209037"/>
                    </a:ext>
                  </a:extLst>
                </a:gridCol>
                <a:gridCol w="2088969">
                  <a:extLst>
                    <a:ext uri="{9D8B030D-6E8A-4147-A177-3AD203B41FA5}">
                      <a16:colId xmlns:a16="http://schemas.microsoft.com/office/drawing/2014/main" xmlns="" val="1732969237"/>
                    </a:ext>
                  </a:extLst>
                </a:gridCol>
                <a:gridCol w="1216130">
                  <a:extLst>
                    <a:ext uri="{9D8B030D-6E8A-4147-A177-3AD203B41FA5}">
                      <a16:colId xmlns:a16="http://schemas.microsoft.com/office/drawing/2014/main" xmlns="" val="563261308"/>
                    </a:ext>
                  </a:extLst>
                </a:gridCol>
                <a:gridCol w="1285519">
                  <a:extLst>
                    <a:ext uri="{9D8B030D-6E8A-4147-A177-3AD203B41FA5}">
                      <a16:colId xmlns:a16="http://schemas.microsoft.com/office/drawing/2014/main" xmlns="" val="2441317713"/>
                    </a:ext>
                  </a:extLst>
                </a:gridCol>
                <a:gridCol w="1128482">
                  <a:extLst>
                    <a:ext uri="{9D8B030D-6E8A-4147-A177-3AD203B41FA5}">
                      <a16:colId xmlns:a16="http://schemas.microsoft.com/office/drawing/2014/main" xmlns="" val="3559969528"/>
                    </a:ext>
                  </a:extLst>
                </a:gridCol>
                <a:gridCol w="1650723">
                  <a:extLst>
                    <a:ext uri="{9D8B030D-6E8A-4147-A177-3AD203B41FA5}">
                      <a16:colId xmlns:a16="http://schemas.microsoft.com/office/drawing/2014/main" xmlns="" val="1982690247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3099390312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2157248488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882569392"/>
                    </a:ext>
                  </a:extLst>
                </a:gridCol>
                <a:gridCol w="701192">
                  <a:extLst>
                    <a:ext uri="{9D8B030D-6E8A-4147-A177-3AD203B41FA5}">
                      <a16:colId xmlns:a16="http://schemas.microsoft.com/office/drawing/2014/main" xmlns="" val="2566170966"/>
                    </a:ext>
                  </a:extLst>
                </a:gridCol>
              </a:tblGrid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Fines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Imprisonment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Costs running total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957284452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Imprisonment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Fines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Costs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Total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Total Yrs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£6,751,329.57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821992230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£86,666.00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£12,143.00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£98,809.00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3318670364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£366,000.00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£12,888.48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£378,888.48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743571556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£12,552.81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£45,552.81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024903061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£5,640.00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£45,640.00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555587051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Suspended for 2 yrs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117916364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£47,475.00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£82,946.00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£130,421.00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4218682928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£14,160.50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4168466389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£2,260.50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755621152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£2,100.00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£3,260.50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465239504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£1,194.35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£11,194.35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629785017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£19,609.28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£2,019,609.28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865961532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468737070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£49,800.00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£949,800.00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698535872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£3,905.73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£5,905.73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71132106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£125,000.00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£43,000.00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£168,000.00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997293256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£28,711.00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£828,711.00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775663515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£180,000.00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£73,296.00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£253,296.00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3326864421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£697.00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£6,697.00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416306492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9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9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Suspended for 2 yrs + 200 hours unpaid work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3810015003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£78,531.00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£678,531.00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385248742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£2,970.00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£5,419.00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£8,389.00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386299894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£6,000.00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£1,017.00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£7,017.00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45595725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£1,008.00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£51,008.00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461505605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£1,038.00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£451,038.00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995053065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£80,000.00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£20,000.00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3617237681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16 weeks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£1,400.00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£1,648.00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£3,048.00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16 weeks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Suspended for 12 months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2433310301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£300,000.00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£10,092.42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£310,092.42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707297186"/>
                  </a:ext>
                </a:extLst>
              </a:tr>
              <a:tr h="220427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u="none" strike="noStrike">
                          <a:effectLst/>
                        </a:rPr>
                        <a:t>£0.00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9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07" marR="6907" marT="6907" marB="0" anchor="b"/>
                </a:tc>
                <a:extLst>
                  <a:ext uri="{0D108BD9-81ED-4DB2-BD59-A6C34878D82A}">
                    <a16:rowId xmlns:a16="http://schemas.microsoft.com/office/drawing/2014/main" xmlns="" val="16982029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614940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852" y="265042"/>
            <a:ext cx="11025809" cy="632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81423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843" y="609600"/>
            <a:ext cx="11224592" cy="588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4115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7780727"/>
              </p:ext>
            </p:extLst>
          </p:nvPr>
        </p:nvGraphicFramePr>
        <p:xfrm>
          <a:off x="225287" y="92765"/>
          <a:ext cx="11728175" cy="67652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72465">
                  <a:extLst>
                    <a:ext uri="{9D8B030D-6E8A-4147-A177-3AD203B41FA5}">
                      <a16:colId xmlns:a16="http://schemas.microsoft.com/office/drawing/2014/main" xmlns="" val="3433487924"/>
                    </a:ext>
                  </a:extLst>
                </a:gridCol>
                <a:gridCol w="2105624">
                  <a:extLst>
                    <a:ext uri="{9D8B030D-6E8A-4147-A177-3AD203B41FA5}">
                      <a16:colId xmlns:a16="http://schemas.microsoft.com/office/drawing/2014/main" xmlns="" val="81432372"/>
                    </a:ext>
                  </a:extLst>
                </a:gridCol>
                <a:gridCol w="1225826">
                  <a:extLst>
                    <a:ext uri="{9D8B030D-6E8A-4147-A177-3AD203B41FA5}">
                      <a16:colId xmlns:a16="http://schemas.microsoft.com/office/drawing/2014/main" xmlns="" val="2381056023"/>
                    </a:ext>
                  </a:extLst>
                </a:gridCol>
                <a:gridCol w="1295767">
                  <a:extLst>
                    <a:ext uri="{9D8B030D-6E8A-4147-A177-3AD203B41FA5}">
                      <a16:colId xmlns:a16="http://schemas.microsoft.com/office/drawing/2014/main" xmlns="" val="4011220717"/>
                    </a:ext>
                  </a:extLst>
                </a:gridCol>
                <a:gridCol w="1137477">
                  <a:extLst>
                    <a:ext uri="{9D8B030D-6E8A-4147-A177-3AD203B41FA5}">
                      <a16:colId xmlns:a16="http://schemas.microsoft.com/office/drawing/2014/main" xmlns="" val="2751324200"/>
                    </a:ext>
                  </a:extLst>
                </a:gridCol>
                <a:gridCol w="1663884">
                  <a:extLst>
                    <a:ext uri="{9D8B030D-6E8A-4147-A177-3AD203B41FA5}">
                      <a16:colId xmlns:a16="http://schemas.microsoft.com/office/drawing/2014/main" xmlns="" val="1646682006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2757529113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3584596183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1613588196"/>
                    </a:ext>
                  </a:extLst>
                </a:gridCol>
                <a:gridCol w="706783">
                  <a:extLst>
                    <a:ext uri="{9D8B030D-6E8A-4147-A177-3AD203B41FA5}">
                      <a16:colId xmlns:a16="http://schemas.microsoft.com/office/drawing/2014/main" xmlns="" val="3747159868"/>
                    </a:ext>
                  </a:extLst>
                </a:gridCol>
              </a:tblGrid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 running 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2265119003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£7,366,827.57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291689271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£86,666.00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£12,143.00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£98,809.00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142732397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£366,000.00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£378,888.48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429491869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436033755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859451303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Suspended for 2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883208107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£47,475.00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£82,946.00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£130,421.00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27152942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£14,160.50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352560332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199403830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2919991533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276772534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923329396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142865307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322189242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488997521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£168,000.00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378856176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922753944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£253,296.00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715034661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586445576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2 yrs + 200 hours unpaid work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240248289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904284135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£2,970.00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£5,419.00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£8,389.00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285743897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089901534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2424766954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873390402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810073278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£1,648.00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251743285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3068793311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1626678898"/>
                  </a:ext>
                </a:extLst>
              </a:tr>
              <a:tr h="21823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684" marR="6684" marT="6684" marB="0" anchor="b"/>
                </a:tc>
                <a:extLst>
                  <a:ext uri="{0D108BD9-81ED-4DB2-BD59-A6C34878D82A}">
                    <a16:rowId xmlns:a16="http://schemas.microsoft.com/office/drawing/2014/main" xmlns="" val="6478794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523424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51791"/>
            <a:ext cx="11330608" cy="6387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45765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39" y="556591"/>
            <a:ext cx="11953461" cy="489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56985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9972964"/>
              </p:ext>
            </p:extLst>
          </p:nvPr>
        </p:nvGraphicFramePr>
        <p:xfrm>
          <a:off x="291548" y="0"/>
          <a:ext cx="11714923" cy="68579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70801">
                  <a:extLst>
                    <a:ext uri="{9D8B030D-6E8A-4147-A177-3AD203B41FA5}">
                      <a16:colId xmlns:a16="http://schemas.microsoft.com/office/drawing/2014/main" xmlns="" val="2042006843"/>
                    </a:ext>
                  </a:extLst>
                </a:gridCol>
                <a:gridCol w="2103245">
                  <a:extLst>
                    <a:ext uri="{9D8B030D-6E8A-4147-A177-3AD203B41FA5}">
                      <a16:colId xmlns:a16="http://schemas.microsoft.com/office/drawing/2014/main" xmlns="" val="3183356166"/>
                    </a:ext>
                  </a:extLst>
                </a:gridCol>
                <a:gridCol w="1224441">
                  <a:extLst>
                    <a:ext uri="{9D8B030D-6E8A-4147-A177-3AD203B41FA5}">
                      <a16:colId xmlns:a16="http://schemas.microsoft.com/office/drawing/2014/main" xmlns="" val="2427313923"/>
                    </a:ext>
                  </a:extLst>
                </a:gridCol>
                <a:gridCol w="1294303">
                  <a:extLst>
                    <a:ext uri="{9D8B030D-6E8A-4147-A177-3AD203B41FA5}">
                      <a16:colId xmlns:a16="http://schemas.microsoft.com/office/drawing/2014/main" xmlns="" val="4266711069"/>
                    </a:ext>
                  </a:extLst>
                </a:gridCol>
                <a:gridCol w="1136193">
                  <a:extLst>
                    <a:ext uri="{9D8B030D-6E8A-4147-A177-3AD203B41FA5}">
                      <a16:colId xmlns:a16="http://schemas.microsoft.com/office/drawing/2014/main" xmlns="" val="29320201"/>
                    </a:ext>
                  </a:extLst>
                </a:gridCol>
                <a:gridCol w="1662004">
                  <a:extLst>
                    <a:ext uri="{9D8B030D-6E8A-4147-A177-3AD203B41FA5}">
                      <a16:colId xmlns:a16="http://schemas.microsoft.com/office/drawing/2014/main" xmlns="" val="2749934891"/>
                    </a:ext>
                  </a:extLst>
                </a:gridCol>
                <a:gridCol w="705984">
                  <a:extLst>
                    <a:ext uri="{9D8B030D-6E8A-4147-A177-3AD203B41FA5}">
                      <a16:colId xmlns:a16="http://schemas.microsoft.com/office/drawing/2014/main" xmlns="" val="1263142810"/>
                    </a:ext>
                  </a:extLst>
                </a:gridCol>
                <a:gridCol w="705984">
                  <a:extLst>
                    <a:ext uri="{9D8B030D-6E8A-4147-A177-3AD203B41FA5}">
                      <a16:colId xmlns:a16="http://schemas.microsoft.com/office/drawing/2014/main" xmlns="" val="3220945201"/>
                    </a:ext>
                  </a:extLst>
                </a:gridCol>
                <a:gridCol w="705984">
                  <a:extLst>
                    <a:ext uri="{9D8B030D-6E8A-4147-A177-3AD203B41FA5}">
                      <a16:colId xmlns:a16="http://schemas.microsoft.com/office/drawing/2014/main" xmlns="" val="4224980207"/>
                    </a:ext>
                  </a:extLst>
                </a:gridCol>
                <a:gridCol w="705984">
                  <a:extLst>
                    <a:ext uri="{9D8B030D-6E8A-4147-A177-3AD203B41FA5}">
                      <a16:colId xmlns:a16="http://schemas.microsoft.com/office/drawing/2014/main" xmlns="" val="3680029536"/>
                    </a:ext>
                  </a:extLst>
                </a:gridCol>
              </a:tblGrid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 running 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020278229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£7,471,827.57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994087199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£86,666.00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£12,143.00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£98,809.00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273044186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£366,000.00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£378,888.48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408862511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413025672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244209613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Suspended for 2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952664329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£47,475.00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£82,946.00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£130,421.00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201170850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£14,160.50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291316687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349617230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21212773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991640208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327876858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155247961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65624564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157545834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£168,000.00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4243652372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290310560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£253,296.00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30510662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198533100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2 yrs + 200 hours unpaid work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535547007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819074809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£2,970.00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£5,419.00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£8,389.00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812891876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4808623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495091038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886059952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309038040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£1,648.00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2615814418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749188383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1046092299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582099469"/>
                  </a:ext>
                </a:extLst>
              </a:tr>
              <a:tr h="214312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475" marR="6475" marT="6475" marB="0" anchor="b"/>
                </a:tc>
                <a:extLst>
                  <a:ext uri="{0D108BD9-81ED-4DB2-BD59-A6C34878D82A}">
                    <a16:rowId xmlns:a16="http://schemas.microsoft.com/office/drawing/2014/main" xmlns="" val="33291352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958435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104" y="198784"/>
            <a:ext cx="11092069" cy="632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32670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861" y="569844"/>
            <a:ext cx="11039061" cy="5817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51893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985624"/>
              </p:ext>
            </p:extLst>
          </p:nvPr>
        </p:nvGraphicFramePr>
        <p:xfrm>
          <a:off x="238539" y="106017"/>
          <a:ext cx="11834190" cy="654659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6924">
                  <a:extLst>
                    <a:ext uri="{9D8B030D-6E8A-4147-A177-3AD203B41FA5}">
                      <a16:colId xmlns:a16="http://schemas.microsoft.com/office/drawing/2014/main" xmlns="" val="804078379"/>
                    </a:ext>
                  </a:extLst>
                </a:gridCol>
                <a:gridCol w="2240700">
                  <a:extLst>
                    <a:ext uri="{9D8B030D-6E8A-4147-A177-3AD203B41FA5}">
                      <a16:colId xmlns:a16="http://schemas.microsoft.com/office/drawing/2014/main" xmlns="" val="3080285703"/>
                    </a:ext>
                  </a:extLst>
                </a:gridCol>
                <a:gridCol w="1304464">
                  <a:extLst>
                    <a:ext uri="{9D8B030D-6E8A-4147-A177-3AD203B41FA5}">
                      <a16:colId xmlns:a16="http://schemas.microsoft.com/office/drawing/2014/main" xmlns="" val="1123648371"/>
                    </a:ext>
                  </a:extLst>
                </a:gridCol>
                <a:gridCol w="1378892">
                  <a:extLst>
                    <a:ext uri="{9D8B030D-6E8A-4147-A177-3AD203B41FA5}">
                      <a16:colId xmlns:a16="http://schemas.microsoft.com/office/drawing/2014/main" xmlns="" val="2744322798"/>
                    </a:ext>
                  </a:extLst>
                </a:gridCol>
                <a:gridCol w="1316216">
                  <a:extLst>
                    <a:ext uri="{9D8B030D-6E8A-4147-A177-3AD203B41FA5}">
                      <a16:colId xmlns:a16="http://schemas.microsoft.com/office/drawing/2014/main" xmlns="" val="2852679273"/>
                    </a:ext>
                  </a:extLst>
                </a:gridCol>
                <a:gridCol w="1770625">
                  <a:extLst>
                    <a:ext uri="{9D8B030D-6E8A-4147-A177-3AD203B41FA5}">
                      <a16:colId xmlns:a16="http://schemas.microsoft.com/office/drawing/2014/main" xmlns="" val="3088822167"/>
                    </a:ext>
                  </a:extLst>
                </a:gridCol>
                <a:gridCol w="752123">
                  <a:extLst>
                    <a:ext uri="{9D8B030D-6E8A-4147-A177-3AD203B41FA5}">
                      <a16:colId xmlns:a16="http://schemas.microsoft.com/office/drawing/2014/main" xmlns="" val="1761754730"/>
                    </a:ext>
                  </a:extLst>
                </a:gridCol>
                <a:gridCol w="752123">
                  <a:extLst>
                    <a:ext uri="{9D8B030D-6E8A-4147-A177-3AD203B41FA5}">
                      <a16:colId xmlns:a16="http://schemas.microsoft.com/office/drawing/2014/main" xmlns="" val="965148147"/>
                    </a:ext>
                  </a:extLst>
                </a:gridCol>
                <a:gridCol w="752123">
                  <a:extLst>
                    <a:ext uri="{9D8B030D-6E8A-4147-A177-3AD203B41FA5}">
                      <a16:colId xmlns:a16="http://schemas.microsoft.com/office/drawing/2014/main" xmlns="" val="614961375"/>
                    </a:ext>
                  </a:extLst>
                </a:gridCol>
              </a:tblGrid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 running 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97021459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£8,102,235.57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154383445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£86,666.00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£12,143.00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£98,809.00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476493462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£366,000.00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£378,888.48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73416000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018311591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45379265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Suspended for 2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840751260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£47,475.00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£82,946.00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£130,421.00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750055720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£14,160.50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78561113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984899287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784903578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927661183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188837760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23756633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838883635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331369657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£168,000.00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722574751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345643836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£253,296.00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295913218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828211236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2 yrs + 200 hours unpaid work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86104829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23142095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£2,970.00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£5,419.00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£8,389.00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654990671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536418491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580086705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677665924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590220060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£1,648.00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028014456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455351381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295230899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310798558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£27,408.00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£627,408.00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510360445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120 hours CS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120 hours CS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120 Hours Community Service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175157829"/>
                  </a:ext>
                </a:extLst>
              </a:tr>
              <a:tr h="192547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7457679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5926741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887" y="159026"/>
            <a:ext cx="10389703" cy="581770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 flipH="1">
            <a:off x="595548" y="5976730"/>
            <a:ext cx="10629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https://outlook.live.com/owa/?id=64855&amp;path=/mail/inbox/rp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59424401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27828"/>
              </p:ext>
            </p:extLst>
          </p:nvPr>
        </p:nvGraphicFramePr>
        <p:xfrm>
          <a:off x="92765" y="0"/>
          <a:ext cx="11966713" cy="68580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84470">
                  <a:extLst>
                    <a:ext uri="{9D8B030D-6E8A-4147-A177-3AD203B41FA5}">
                      <a16:colId xmlns:a16="http://schemas.microsoft.com/office/drawing/2014/main" xmlns="" val="2574057047"/>
                    </a:ext>
                  </a:extLst>
                </a:gridCol>
                <a:gridCol w="2265792">
                  <a:extLst>
                    <a:ext uri="{9D8B030D-6E8A-4147-A177-3AD203B41FA5}">
                      <a16:colId xmlns:a16="http://schemas.microsoft.com/office/drawing/2014/main" xmlns="" val="1458268717"/>
                    </a:ext>
                  </a:extLst>
                </a:gridCol>
                <a:gridCol w="1319073">
                  <a:extLst>
                    <a:ext uri="{9D8B030D-6E8A-4147-A177-3AD203B41FA5}">
                      <a16:colId xmlns:a16="http://schemas.microsoft.com/office/drawing/2014/main" xmlns="" val="924302099"/>
                    </a:ext>
                  </a:extLst>
                </a:gridCol>
                <a:gridCol w="1394333">
                  <a:extLst>
                    <a:ext uri="{9D8B030D-6E8A-4147-A177-3AD203B41FA5}">
                      <a16:colId xmlns:a16="http://schemas.microsoft.com/office/drawing/2014/main" xmlns="" val="2342346201"/>
                    </a:ext>
                  </a:extLst>
                </a:gridCol>
                <a:gridCol w="1330955">
                  <a:extLst>
                    <a:ext uri="{9D8B030D-6E8A-4147-A177-3AD203B41FA5}">
                      <a16:colId xmlns:a16="http://schemas.microsoft.com/office/drawing/2014/main" xmlns="" val="1411827781"/>
                    </a:ext>
                  </a:extLst>
                </a:gridCol>
                <a:gridCol w="1790452">
                  <a:extLst>
                    <a:ext uri="{9D8B030D-6E8A-4147-A177-3AD203B41FA5}">
                      <a16:colId xmlns:a16="http://schemas.microsoft.com/office/drawing/2014/main" xmlns="" val="167609649"/>
                    </a:ext>
                  </a:extLst>
                </a:gridCol>
                <a:gridCol w="760546">
                  <a:extLst>
                    <a:ext uri="{9D8B030D-6E8A-4147-A177-3AD203B41FA5}">
                      <a16:colId xmlns:a16="http://schemas.microsoft.com/office/drawing/2014/main" xmlns="" val="3025331345"/>
                    </a:ext>
                  </a:extLst>
                </a:gridCol>
                <a:gridCol w="760546">
                  <a:extLst>
                    <a:ext uri="{9D8B030D-6E8A-4147-A177-3AD203B41FA5}">
                      <a16:colId xmlns:a16="http://schemas.microsoft.com/office/drawing/2014/main" xmlns="" val="4111870748"/>
                    </a:ext>
                  </a:extLst>
                </a:gridCol>
                <a:gridCol w="760546">
                  <a:extLst>
                    <a:ext uri="{9D8B030D-6E8A-4147-A177-3AD203B41FA5}">
                      <a16:colId xmlns:a16="http://schemas.microsoft.com/office/drawing/2014/main" xmlns="" val="1528080885"/>
                    </a:ext>
                  </a:extLst>
                </a:gridCol>
              </a:tblGrid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 running 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108315799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Imprisonment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Fines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Costs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Total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£8,152,235.57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477930795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£86,666.00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£12,143.00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£98,809.00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426805625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£366,000.00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£378,888.48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908170825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£45,552.81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03321543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£45,640.00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075262039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Suspended for 2 yrs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3549661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£47,475.00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£82,946.00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£130,421.00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845687236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£14,160.50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4111761627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28702585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£2,100.00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£3,260.50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88625619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£11,194.35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771919219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£2,019,609.28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611523973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18274412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£949,800.00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259076535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£5,905.73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590050529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£125,000.00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£168,000.00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4080429296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£828,711.00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218824362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£253,296.00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91833287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£6,697.00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320727567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9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2 yrs + 200 hours unpaid work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58921808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£678,531.00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193106598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£2,970.00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£5,419.00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£8,389.00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70859482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£7,017.00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138223283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£51,008.00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23340739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£451,038.00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758824584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£80,000.00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679284593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£1,400.00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£1,648.00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£3,048.00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16 weeks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Suspended for 12 months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234671343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£310,092.42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528662936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£615,498.00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1145448738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£105,000.00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2141895038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£600,000.00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£27,408.00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£627,408.00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3253369227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120 hours CS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£3,000.00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120 hours CS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120 Hours Community Service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512818932"/>
                  </a:ext>
                </a:extLst>
              </a:tr>
              <a:tr h="201706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£50,000.00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094" marR="6094" marT="6094" marB="0" anchor="b"/>
                </a:tc>
                <a:extLst>
                  <a:ext uri="{0D108BD9-81ED-4DB2-BD59-A6C34878D82A}">
                    <a16:rowId xmlns:a16="http://schemas.microsoft.com/office/drawing/2014/main" xmlns="" val="7037306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248572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842" y="172277"/>
            <a:ext cx="11198087" cy="6427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50361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113" y="331304"/>
            <a:ext cx="10548730" cy="6029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391902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797384"/>
              </p:ext>
            </p:extLst>
          </p:nvPr>
        </p:nvGraphicFramePr>
        <p:xfrm>
          <a:off x="424070" y="238538"/>
          <a:ext cx="11608903" cy="64537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45242">
                  <a:extLst>
                    <a:ext uri="{9D8B030D-6E8A-4147-A177-3AD203B41FA5}">
                      <a16:colId xmlns:a16="http://schemas.microsoft.com/office/drawing/2014/main" xmlns="" val="976313235"/>
                    </a:ext>
                  </a:extLst>
                </a:gridCol>
                <a:gridCol w="2066697">
                  <a:extLst>
                    <a:ext uri="{9D8B030D-6E8A-4147-A177-3AD203B41FA5}">
                      <a16:colId xmlns:a16="http://schemas.microsoft.com/office/drawing/2014/main" xmlns="" val="2371456768"/>
                    </a:ext>
                  </a:extLst>
                </a:gridCol>
                <a:gridCol w="1203164">
                  <a:extLst>
                    <a:ext uri="{9D8B030D-6E8A-4147-A177-3AD203B41FA5}">
                      <a16:colId xmlns:a16="http://schemas.microsoft.com/office/drawing/2014/main" xmlns="" val="534680253"/>
                    </a:ext>
                  </a:extLst>
                </a:gridCol>
                <a:gridCol w="1271813">
                  <a:extLst>
                    <a:ext uri="{9D8B030D-6E8A-4147-A177-3AD203B41FA5}">
                      <a16:colId xmlns:a16="http://schemas.microsoft.com/office/drawing/2014/main" xmlns="" val="1511328752"/>
                    </a:ext>
                  </a:extLst>
                </a:gridCol>
                <a:gridCol w="1214003">
                  <a:extLst>
                    <a:ext uri="{9D8B030D-6E8A-4147-A177-3AD203B41FA5}">
                      <a16:colId xmlns:a16="http://schemas.microsoft.com/office/drawing/2014/main" xmlns="" val="3162982001"/>
                    </a:ext>
                  </a:extLst>
                </a:gridCol>
                <a:gridCol w="1633124">
                  <a:extLst>
                    <a:ext uri="{9D8B030D-6E8A-4147-A177-3AD203B41FA5}">
                      <a16:colId xmlns:a16="http://schemas.microsoft.com/office/drawing/2014/main" xmlns="" val="424826092"/>
                    </a:ext>
                  </a:extLst>
                </a:gridCol>
                <a:gridCol w="693715">
                  <a:extLst>
                    <a:ext uri="{9D8B030D-6E8A-4147-A177-3AD203B41FA5}">
                      <a16:colId xmlns:a16="http://schemas.microsoft.com/office/drawing/2014/main" xmlns="" val="567905862"/>
                    </a:ext>
                  </a:extLst>
                </a:gridCol>
                <a:gridCol w="693715">
                  <a:extLst>
                    <a:ext uri="{9D8B030D-6E8A-4147-A177-3AD203B41FA5}">
                      <a16:colId xmlns:a16="http://schemas.microsoft.com/office/drawing/2014/main" xmlns="" val="3038898432"/>
                    </a:ext>
                  </a:extLst>
                </a:gridCol>
                <a:gridCol w="693715">
                  <a:extLst>
                    <a:ext uri="{9D8B030D-6E8A-4147-A177-3AD203B41FA5}">
                      <a16:colId xmlns:a16="http://schemas.microsoft.com/office/drawing/2014/main" xmlns="" val="3884714809"/>
                    </a:ext>
                  </a:extLst>
                </a:gridCol>
                <a:gridCol w="693715">
                  <a:extLst>
                    <a:ext uri="{9D8B030D-6E8A-4147-A177-3AD203B41FA5}">
                      <a16:colId xmlns:a16="http://schemas.microsoft.com/office/drawing/2014/main" xmlns="" val="2039514539"/>
                    </a:ext>
                  </a:extLst>
                </a:gridCol>
              </a:tblGrid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Fines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Imprisonment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Costs running total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777038356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Imprisonment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Fines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Costs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Total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Total Yrs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£8,317,728.47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326185964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£86,666.00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£12,143.00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£98,809.00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500245227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£366,000.00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£12,888.48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£378,888.48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833360516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£12,552.81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£45,552.81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928974507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£5,640.00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£45,640.00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161004432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Suspended for 2 yrs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468278784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£47,475.00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£82,946.00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£130,421.00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106985031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£14,160.50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97227207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£2,260.50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024635538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£3,260.50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788382319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£1,194.35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£11,194.35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450644063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£19,609.28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£2,019,609.28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43554303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4057302618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£49,800.00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£949,800.00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157378890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£3,905.73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£5,905.73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617371349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£168,000.00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436637705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£28,711.00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£828,711.00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71563556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£180,000.00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£73,296.00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£253,296.00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257373706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£697.00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£6,697.00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912399467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9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9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Suspended for 2 yrs + 200 hours unpaid work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697479109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£78,531.00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£678,531.00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862900211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£2,970.00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£5,419.00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£8,389.00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530297750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£7,017.00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581522203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£51,008.00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87832508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£1,038.00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£451,038.00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795846626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505210822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16 weeks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£1,400.00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£1,648.00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£3,048.00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16 weeks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Suspended for 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915278164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£10,092.42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£310,092.42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1676031567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£15,498.00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£615,498.00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795626477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745627049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£27,408.00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£627,408.00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58494879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120 hours CS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120 hours CS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120 Hours Community Service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4248960720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353370916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£5,492.90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£165,492.90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2978527473"/>
                  </a:ext>
                </a:extLst>
              </a:tr>
              <a:tr h="17927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756" marR="5756" marT="5756" marB="0" anchor="b"/>
                </a:tc>
                <a:extLst>
                  <a:ext uri="{0D108BD9-81ED-4DB2-BD59-A6C34878D82A}">
                    <a16:rowId xmlns:a16="http://schemas.microsoft.com/office/drawing/2014/main" xmlns="" val="31979051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905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7" y="291548"/>
            <a:ext cx="11224592" cy="6255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0542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57" y="384313"/>
            <a:ext cx="10946295" cy="6042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32326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57" y="212035"/>
            <a:ext cx="11516139" cy="642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368382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481172"/>
              </p:ext>
            </p:extLst>
          </p:nvPr>
        </p:nvGraphicFramePr>
        <p:xfrm>
          <a:off x="265043" y="198782"/>
          <a:ext cx="11701670" cy="64935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6789">
                  <a:extLst>
                    <a:ext uri="{9D8B030D-6E8A-4147-A177-3AD203B41FA5}">
                      <a16:colId xmlns:a16="http://schemas.microsoft.com/office/drawing/2014/main" xmlns="" val="1351042339"/>
                    </a:ext>
                  </a:extLst>
                </a:gridCol>
                <a:gridCol w="2083211">
                  <a:extLst>
                    <a:ext uri="{9D8B030D-6E8A-4147-A177-3AD203B41FA5}">
                      <a16:colId xmlns:a16="http://schemas.microsoft.com/office/drawing/2014/main" xmlns="" val="4277036361"/>
                    </a:ext>
                  </a:extLst>
                </a:gridCol>
                <a:gridCol w="1212778">
                  <a:extLst>
                    <a:ext uri="{9D8B030D-6E8A-4147-A177-3AD203B41FA5}">
                      <a16:colId xmlns:a16="http://schemas.microsoft.com/office/drawing/2014/main" xmlns="" val="2823771792"/>
                    </a:ext>
                  </a:extLst>
                </a:gridCol>
                <a:gridCol w="1281975">
                  <a:extLst>
                    <a:ext uri="{9D8B030D-6E8A-4147-A177-3AD203B41FA5}">
                      <a16:colId xmlns:a16="http://schemas.microsoft.com/office/drawing/2014/main" xmlns="" val="2681261241"/>
                    </a:ext>
                  </a:extLst>
                </a:gridCol>
                <a:gridCol w="1223704">
                  <a:extLst>
                    <a:ext uri="{9D8B030D-6E8A-4147-A177-3AD203B41FA5}">
                      <a16:colId xmlns:a16="http://schemas.microsoft.com/office/drawing/2014/main" xmlns="" val="2229319115"/>
                    </a:ext>
                  </a:extLst>
                </a:gridCol>
                <a:gridCol w="1646173">
                  <a:extLst>
                    <a:ext uri="{9D8B030D-6E8A-4147-A177-3AD203B41FA5}">
                      <a16:colId xmlns:a16="http://schemas.microsoft.com/office/drawing/2014/main" xmlns="" val="1259412434"/>
                    </a:ext>
                  </a:extLst>
                </a:gridCol>
                <a:gridCol w="699260">
                  <a:extLst>
                    <a:ext uri="{9D8B030D-6E8A-4147-A177-3AD203B41FA5}">
                      <a16:colId xmlns:a16="http://schemas.microsoft.com/office/drawing/2014/main" xmlns="" val="3755721923"/>
                    </a:ext>
                  </a:extLst>
                </a:gridCol>
                <a:gridCol w="699260">
                  <a:extLst>
                    <a:ext uri="{9D8B030D-6E8A-4147-A177-3AD203B41FA5}">
                      <a16:colId xmlns:a16="http://schemas.microsoft.com/office/drawing/2014/main" xmlns="" val="52103940"/>
                    </a:ext>
                  </a:extLst>
                </a:gridCol>
                <a:gridCol w="699260">
                  <a:extLst>
                    <a:ext uri="{9D8B030D-6E8A-4147-A177-3AD203B41FA5}">
                      <a16:colId xmlns:a16="http://schemas.microsoft.com/office/drawing/2014/main" xmlns="" val="1445380414"/>
                    </a:ext>
                  </a:extLst>
                </a:gridCol>
                <a:gridCol w="699260">
                  <a:extLst>
                    <a:ext uri="{9D8B030D-6E8A-4147-A177-3AD203B41FA5}">
                      <a16:colId xmlns:a16="http://schemas.microsoft.com/office/drawing/2014/main" xmlns="" val="143513117"/>
                    </a:ext>
                  </a:extLst>
                </a:gridCol>
              </a:tblGrid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Fines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Imprisonment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Costs running total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3082372665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Imprisonment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Fines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Costs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Total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Total Yrs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£9,118,611.47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938339635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£86,666.00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£12,143.00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£98,809.00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624222471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£366,000.00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£12,888.48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£378,888.48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106431641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£12,552.81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£45,552.81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788798169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£5,640.00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£45,640.00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3781828785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Suspended for 2 yrs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4078101128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£47,475.00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£82,946.00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£130,421.00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51133804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£14,160.50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989668939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£2,260.50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993945678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£3,260.50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735173317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£1,194.35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£11,194.35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806660086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£19,609.28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£2,019,609.28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26065532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880408961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£49,800.00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£949,800.00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235401032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£3,905.73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£5,905.73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86976737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£168,000.00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771582639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£28,711.00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£828,711.00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542792981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£180,000.00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£73,296.00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£253,296.00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17409182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£697.00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£6,697.00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3314301619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9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9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Suspended for 2 yrs + 200 hours unpaid work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4050636722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£78,531.00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£678,531.00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50387758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£2,970.00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£5,419.00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£8,389.00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595677736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£7,017.00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998034105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£51,008.00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934410779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£1,038.00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£451,038.00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402906888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856919654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16 weeks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£1,400.00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£1,648.00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£3,048.00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16 weeks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Suspended for 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830883549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£10,092.42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£310,092.42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757305246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£15,498.00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£615,498.00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975886508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381424793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£27,408.00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£627,408.00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481699222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120 hours CS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120 hours CS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120 Hours Community Service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40958286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590460057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£5,492.90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£165,492.90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849201094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£29,417.00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£89,417.00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2920088214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£11,466.00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£711,466.00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1460047910"/>
                  </a:ext>
                </a:extLst>
              </a:tr>
              <a:tr h="170883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453" marR="5453" marT="5453" marB="0" anchor="b"/>
                </a:tc>
                <a:extLst>
                  <a:ext uri="{0D108BD9-81ED-4DB2-BD59-A6C34878D82A}">
                    <a16:rowId xmlns:a16="http://schemas.microsoft.com/office/drawing/2014/main" xmlns="" val="8114422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617038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590" y="185529"/>
            <a:ext cx="11145079" cy="644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80942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069" y="198783"/>
            <a:ext cx="11396869" cy="644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66819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7428672"/>
              </p:ext>
            </p:extLst>
          </p:nvPr>
        </p:nvGraphicFramePr>
        <p:xfrm>
          <a:off x="278296" y="1"/>
          <a:ext cx="11781181" cy="67188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66690">
                  <a:extLst>
                    <a:ext uri="{9D8B030D-6E8A-4147-A177-3AD203B41FA5}">
                      <a16:colId xmlns:a16="http://schemas.microsoft.com/office/drawing/2014/main" xmlns="" val="3581518494"/>
                    </a:ext>
                  </a:extLst>
                </a:gridCol>
                <a:gridCol w="2097367">
                  <a:extLst>
                    <a:ext uri="{9D8B030D-6E8A-4147-A177-3AD203B41FA5}">
                      <a16:colId xmlns:a16="http://schemas.microsoft.com/office/drawing/2014/main" xmlns="" val="1141181945"/>
                    </a:ext>
                  </a:extLst>
                </a:gridCol>
                <a:gridCol w="1221018">
                  <a:extLst>
                    <a:ext uri="{9D8B030D-6E8A-4147-A177-3AD203B41FA5}">
                      <a16:colId xmlns:a16="http://schemas.microsoft.com/office/drawing/2014/main" xmlns="" val="3203271252"/>
                    </a:ext>
                  </a:extLst>
                </a:gridCol>
                <a:gridCol w="1290687">
                  <a:extLst>
                    <a:ext uri="{9D8B030D-6E8A-4147-A177-3AD203B41FA5}">
                      <a16:colId xmlns:a16="http://schemas.microsoft.com/office/drawing/2014/main" xmlns="" val="2481322721"/>
                    </a:ext>
                  </a:extLst>
                </a:gridCol>
                <a:gridCol w="1232020">
                  <a:extLst>
                    <a:ext uri="{9D8B030D-6E8A-4147-A177-3AD203B41FA5}">
                      <a16:colId xmlns:a16="http://schemas.microsoft.com/office/drawing/2014/main" xmlns="" val="938082642"/>
                    </a:ext>
                  </a:extLst>
                </a:gridCol>
                <a:gridCol w="1657359">
                  <a:extLst>
                    <a:ext uri="{9D8B030D-6E8A-4147-A177-3AD203B41FA5}">
                      <a16:colId xmlns:a16="http://schemas.microsoft.com/office/drawing/2014/main" xmlns="" val="2978590961"/>
                    </a:ext>
                  </a:extLst>
                </a:gridCol>
                <a:gridCol w="704010">
                  <a:extLst>
                    <a:ext uri="{9D8B030D-6E8A-4147-A177-3AD203B41FA5}">
                      <a16:colId xmlns:a16="http://schemas.microsoft.com/office/drawing/2014/main" xmlns="" val="1928440381"/>
                    </a:ext>
                  </a:extLst>
                </a:gridCol>
                <a:gridCol w="704010">
                  <a:extLst>
                    <a:ext uri="{9D8B030D-6E8A-4147-A177-3AD203B41FA5}">
                      <a16:colId xmlns:a16="http://schemas.microsoft.com/office/drawing/2014/main" xmlns="" val="2598503961"/>
                    </a:ext>
                  </a:extLst>
                </a:gridCol>
                <a:gridCol w="704010">
                  <a:extLst>
                    <a:ext uri="{9D8B030D-6E8A-4147-A177-3AD203B41FA5}">
                      <a16:colId xmlns:a16="http://schemas.microsoft.com/office/drawing/2014/main" xmlns="" val="512421338"/>
                    </a:ext>
                  </a:extLst>
                </a:gridCol>
                <a:gridCol w="704010">
                  <a:extLst>
                    <a:ext uri="{9D8B030D-6E8A-4147-A177-3AD203B41FA5}">
                      <a16:colId xmlns:a16="http://schemas.microsoft.com/office/drawing/2014/main" xmlns="" val="1873529325"/>
                    </a:ext>
                  </a:extLst>
                </a:gridCol>
              </a:tblGrid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Fines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Imprisonment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Costs running total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82854910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Imprisonment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Fines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Costs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Total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Total Yrs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£9,190,611.47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685819249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£86,666.00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£12,143.00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£98,809.00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534061269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£366,000.00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£12,888.48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£378,888.48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500845042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£12,552.81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£45,552.81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662373491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£5,640.00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£45,640.00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286905379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Suspended for 2 yrs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04508126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£47,475.00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£82,946.00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£130,421.00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952415006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£14,160.50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555408594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£2,260.50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423938031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£2,100.00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£3,260.50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678998014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£1,194.35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£11,194.35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7531226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£19,609.28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£2,019,609.28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663071331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294063682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£49,800.00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£949,800.00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975833857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£3,905.73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£5,905.73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347308484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£125,000.00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£168,000.00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974393347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£28,711.00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£828,711.00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4032290501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£180,000.00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£73,296.00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£253,296.00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80381844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£697.00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£6,697.00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368686681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9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9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Suspended for 2 yrs + 200 hours unpaid work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32425954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£78,531.00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£678,531.00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817020252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£2,970.00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£5,419.00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£8,389.00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067662977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£7,017.00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4208712014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£51,008.00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182878588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£1,038.00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£451,038.00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134309252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89042109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16 weeks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£1,400.00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£1,648.00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£3,048.00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16 weeks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Suspended for 12 months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44302178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£10,092.42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£310,092.42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200892223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£15,498.00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£615,498.00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64370127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£105,000.00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984907312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£27,408.00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£627,408.00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414163634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120 hours CS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£3,000.00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120 hours CS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120 Hours Community Service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145893567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207683122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£5,492.90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£165,492.90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411118221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£60,000.00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£29,417.00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£89,417.00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1302825193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£700,000.00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£11,466.00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£711,466.00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142095108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£50,000.00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£22,000.00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£72,000.00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558753485"/>
                  </a:ext>
                </a:extLst>
              </a:tr>
              <a:tr h="172278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£0.00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313" marR="5313" marT="5313" marB="0" anchor="b"/>
                </a:tc>
                <a:extLst>
                  <a:ext uri="{0D108BD9-81ED-4DB2-BD59-A6C34878D82A}">
                    <a16:rowId xmlns:a16="http://schemas.microsoft.com/office/drawing/2014/main" xmlns="" val="3648279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139627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105" y="318052"/>
            <a:ext cx="10906538" cy="5936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053471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40" y="304800"/>
            <a:ext cx="11794434" cy="6281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87360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062" y="940904"/>
            <a:ext cx="11648660" cy="4399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093520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615441"/>
              </p:ext>
            </p:extLst>
          </p:nvPr>
        </p:nvGraphicFramePr>
        <p:xfrm>
          <a:off x="304801" y="106016"/>
          <a:ext cx="11675166" cy="67520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3492">
                  <a:extLst>
                    <a:ext uri="{9D8B030D-6E8A-4147-A177-3AD203B41FA5}">
                      <a16:colId xmlns:a16="http://schemas.microsoft.com/office/drawing/2014/main" xmlns="" val="888324081"/>
                    </a:ext>
                  </a:extLst>
                </a:gridCol>
                <a:gridCol w="2078492">
                  <a:extLst>
                    <a:ext uri="{9D8B030D-6E8A-4147-A177-3AD203B41FA5}">
                      <a16:colId xmlns:a16="http://schemas.microsoft.com/office/drawing/2014/main" xmlns="" val="876222979"/>
                    </a:ext>
                  </a:extLst>
                </a:gridCol>
                <a:gridCol w="1210030">
                  <a:extLst>
                    <a:ext uri="{9D8B030D-6E8A-4147-A177-3AD203B41FA5}">
                      <a16:colId xmlns:a16="http://schemas.microsoft.com/office/drawing/2014/main" xmlns="" val="1641275973"/>
                    </a:ext>
                  </a:extLst>
                </a:gridCol>
                <a:gridCol w="1279072">
                  <a:extLst>
                    <a:ext uri="{9D8B030D-6E8A-4147-A177-3AD203B41FA5}">
                      <a16:colId xmlns:a16="http://schemas.microsoft.com/office/drawing/2014/main" xmlns="" val="192588240"/>
                    </a:ext>
                  </a:extLst>
                </a:gridCol>
                <a:gridCol w="1220933">
                  <a:extLst>
                    <a:ext uri="{9D8B030D-6E8A-4147-A177-3AD203B41FA5}">
                      <a16:colId xmlns:a16="http://schemas.microsoft.com/office/drawing/2014/main" xmlns="" val="374857535"/>
                    </a:ext>
                  </a:extLst>
                </a:gridCol>
                <a:gridCol w="1642443">
                  <a:extLst>
                    <a:ext uri="{9D8B030D-6E8A-4147-A177-3AD203B41FA5}">
                      <a16:colId xmlns:a16="http://schemas.microsoft.com/office/drawing/2014/main" xmlns="" val="1186593237"/>
                    </a:ext>
                  </a:extLst>
                </a:gridCol>
                <a:gridCol w="697676">
                  <a:extLst>
                    <a:ext uri="{9D8B030D-6E8A-4147-A177-3AD203B41FA5}">
                      <a16:colId xmlns:a16="http://schemas.microsoft.com/office/drawing/2014/main" xmlns="" val="3671510064"/>
                    </a:ext>
                  </a:extLst>
                </a:gridCol>
                <a:gridCol w="697676">
                  <a:extLst>
                    <a:ext uri="{9D8B030D-6E8A-4147-A177-3AD203B41FA5}">
                      <a16:colId xmlns:a16="http://schemas.microsoft.com/office/drawing/2014/main" xmlns="" val="2127296821"/>
                    </a:ext>
                  </a:extLst>
                </a:gridCol>
                <a:gridCol w="697676">
                  <a:extLst>
                    <a:ext uri="{9D8B030D-6E8A-4147-A177-3AD203B41FA5}">
                      <a16:colId xmlns:a16="http://schemas.microsoft.com/office/drawing/2014/main" xmlns="" val="2761022303"/>
                    </a:ext>
                  </a:extLst>
                </a:gridCol>
                <a:gridCol w="697676">
                  <a:extLst>
                    <a:ext uri="{9D8B030D-6E8A-4147-A177-3AD203B41FA5}">
                      <a16:colId xmlns:a16="http://schemas.microsoft.com/office/drawing/2014/main" xmlns="" val="1439798803"/>
                    </a:ext>
                  </a:extLst>
                </a:gridCol>
              </a:tblGrid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Fines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Imprisonment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Costs running total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159575937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Imprisonment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Fines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Costs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Total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Total Yrs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£9,211,734.47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389864093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£86,666.00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£12,143.00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£98,809.00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185913890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£366,000.00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£12,888.48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£378,888.48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481245330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£12,552.81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£45,552.81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05526237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£5,640.00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£45,640.00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508733118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Suspended for 2 yrs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994690039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£47,475.00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£82,946.00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£130,421.00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916504358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£14,160.50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951800272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£2,260.50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999495437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£2,100.00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£3,260.50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724240155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£1,194.35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£11,194.35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431774054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£2,000,000.00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£19,609.28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£2,019,609.28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984074264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965662829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£49,800.00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£949,800.00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787522975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£3,905.73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£5,905.73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487558285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£168,000.00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246123245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£28,711.00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£828,711.00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4134703596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£180,000.00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£73,296.00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£253,296.00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993377091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£697.00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£6,697.00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491892569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9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9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Suspended for 2 yrs + 200 hours unpaid work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573650529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£78,531.00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£678,531.00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151637696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£2,970.00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£5,419.00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£8,389.00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713260144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£1,017.00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£7,017.00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370497767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£1,008.00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£51,008.00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9567610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£1,038.00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£451,038.00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79761187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481809123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16 weeks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£1,400.00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£1,648.00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£3,048.00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16 weeks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Suspended for 12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695789162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£10,092.42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£310,092.42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084339496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£15,498.00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£615,498.00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837716897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896178935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£27,408.00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£627,408.00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299279462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120 hours CS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120 hours CS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120 Hours Community Service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916911581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92599001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£5,492.90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£165,492.90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4106486901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£29,417.00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£89,417.00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529327004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£11,466.00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£711,466.00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594318898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£22,000.00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£72,000.00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871807901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£14,000.00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£2,972.00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£16,972.00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636742216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£1,300.00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£2,851.00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£4,151.00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482362500"/>
                  </a:ext>
                </a:extLst>
              </a:tr>
              <a:tr h="164683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4392437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5371275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10" y="198783"/>
            <a:ext cx="11370364" cy="644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340163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523" y="119270"/>
            <a:ext cx="11701668" cy="661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475547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5701842"/>
              </p:ext>
            </p:extLst>
          </p:nvPr>
        </p:nvGraphicFramePr>
        <p:xfrm>
          <a:off x="331304" y="185530"/>
          <a:ext cx="11622158" cy="65200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38851">
                  <a:extLst>
                    <a:ext uri="{9D8B030D-6E8A-4147-A177-3AD203B41FA5}">
                      <a16:colId xmlns:a16="http://schemas.microsoft.com/office/drawing/2014/main" xmlns="" val="1590368716"/>
                    </a:ext>
                  </a:extLst>
                </a:gridCol>
                <a:gridCol w="2200554">
                  <a:extLst>
                    <a:ext uri="{9D8B030D-6E8A-4147-A177-3AD203B41FA5}">
                      <a16:colId xmlns:a16="http://schemas.microsoft.com/office/drawing/2014/main" xmlns="" val="565560200"/>
                    </a:ext>
                  </a:extLst>
                </a:gridCol>
                <a:gridCol w="1281091">
                  <a:extLst>
                    <a:ext uri="{9D8B030D-6E8A-4147-A177-3AD203B41FA5}">
                      <a16:colId xmlns:a16="http://schemas.microsoft.com/office/drawing/2014/main" xmlns="" val="2887288310"/>
                    </a:ext>
                  </a:extLst>
                </a:gridCol>
                <a:gridCol w="1354188">
                  <a:extLst>
                    <a:ext uri="{9D8B030D-6E8A-4147-A177-3AD203B41FA5}">
                      <a16:colId xmlns:a16="http://schemas.microsoft.com/office/drawing/2014/main" xmlns="" val="515453857"/>
                    </a:ext>
                  </a:extLst>
                </a:gridCol>
                <a:gridCol w="1292633">
                  <a:extLst>
                    <a:ext uri="{9D8B030D-6E8A-4147-A177-3AD203B41FA5}">
                      <a16:colId xmlns:a16="http://schemas.microsoft.com/office/drawing/2014/main" xmlns="" val="1924107952"/>
                    </a:ext>
                  </a:extLst>
                </a:gridCol>
                <a:gridCol w="1738900">
                  <a:extLst>
                    <a:ext uri="{9D8B030D-6E8A-4147-A177-3AD203B41FA5}">
                      <a16:colId xmlns:a16="http://schemas.microsoft.com/office/drawing/2014/main" xmlns="" val="1162427463"/>
                    </a:ext>
                  </a:extLst>
                </a:gridCol>
                <a:gridCol w="738647">
                  <a:extLst>
                    <a:ext uri="{9D8B030D-6E8A-4147-A177-3AD203B41FA5}">
                      <a16:colId xmlns:a16="http://schemas.microsoft.com/office/drawing/2014/main" xmlns="" val="1543892739"/>
                    </a:ext>
                  </a:extLst>
                </a:gridCol>
                <a:gridCol w="738647">
                  <a:extLst>
                    <a:ext uri="{9D8B030D-6E8A-4147-A177-3AD203B41FA5}">
                      <a16:colId xmlns:a16="http://schemas.microsoft.com/office/drawing/2014/main" xmlns="" val="3372492279"/>
                    </a:ext>
                  </a:extLst>
                </a:gridCol>
                <a:gridCol w="738647">
                  <a:extLst>
                    <a:ext uri="{9D8B030D-6E8A-4147-A177-3AD203B41FA5}">
                      <a16:colId xmlns:a16="http://schemas.microsoft.com/office/drawing/2014/main" xmlns="" val="2679066450"/>
                    </a:ext>
                  </a:extLst>
                </a:gridCol>
              </a:tblGrid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Fines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Imprisonment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Costs running total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136960020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Imprisonment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Fines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Costs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Total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Total Yrs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£9,238,333.97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440858104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£86,666.00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£12,143.00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£98,809.00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94904558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£366,000.00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£12,888.48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£378,888.48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450100225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£12,552.81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£45,552.81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4233650886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£5,640.00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£45,640.00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926378110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Suspended for 2 yrs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473804298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£47,475.00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£82,946.00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£130,421.00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906794006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£14,160.50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801653801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£2,260.50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845238148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£2,100.00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£3,260.50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938367257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£1,194.35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£11,194.35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396175075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£2,000,000.00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£19,609.28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£2,019,609.28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976242078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550366833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£49,800.00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£949,800.00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704548720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£3,905.73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£5,905.73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658741569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£125,000.00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£168,000.00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312805562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£28,711.00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£828,711.00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575731020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£180,000.00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£73,296.00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£253,296.00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507545597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£697.00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£6,697.00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880642592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9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9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Suspended for 2 yrs + 200 hours unpaid work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84608485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£78,531.00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£678,531.00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305988846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£2,970.00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£5,419.00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£8,389.00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88880968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£1,017.00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£7,017.00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697744242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£1,008.00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£51,008.00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4002238604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£1,038.00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£451,038.00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395226345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201814266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16 weeks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£1,400.00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£1,648.00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£3,048.00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16 weeks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Suspended for 12 months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453349433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£10,092.42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£310,092.42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651337151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£15,498.00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£615,498.00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697916777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£105,000.00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980207313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£27,408.00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£627,408.00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341224569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120 hours CS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£3,000.00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120 hours CS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120 Hours Community Service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591739866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74081023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£5,492.90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£165,492.90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245602130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£60,000.00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£29,417.00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£89,417.00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445573362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£700,000.00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£11,466.00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£711,466.00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1633606874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£50,000.00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£22,000.00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£72,000.00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665471827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£14,000.00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£2,972.00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£16,972.00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725023472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£1,300.00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£2,851.00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£4,151.00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2374217155"/>
                  </a:ext>
                </a:extLst>
              </a:tr>
              <a:tr h="159026"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£25,000.00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£1,599.50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600" u="none" strike="noStrike">
                          <a:effectLst/>
                        </a:rPr>
                        <a:t>£26,599.50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4" marR="5054" marT="5054" marB="0" anchor="b"/>
                </a:tc>
                <a:extLst>
                  <a:ext uri="{0D108BD9-81ED-4DB2-BD59-A6C34878D82A}">
                    <a16:rowId xmlns:a16="http://schemas.microsoft.com/office/drawing/2014/main" xmlns="" val="3483015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35177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4313" y="318052"/>
            <a:ext cx="1144987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£8,618,011.00 IN FINES.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£620,322.97 IN COURT/PROSECUTION COSTS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 TERM OF 9 MONTHS IMPRISONMENT (SUSPENDED)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 TERM OF 16 WEEKS IMPRISONMENT (SUSPENDED)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120 HOURS OF COMMUNITY SERVICE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1 PERIOD OF 200 HOURS UNPAID WORK</a:t>
            </a:r>
          </a:p>
        </p:txBody>
      </p:sp>
    </p:spTree>
    <p:extLst>
      <p:ext uri="{BB962C8B-B14F-4D97-AF65-F5344CB8AC3E}">
        <p14:creationId xmlns:p14="http://schemas.microsoft.com/office/powerpoint/2010/main" val="312291815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1061" y="437322"/>
            <a:ext cx="11622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923" y="1683025"/>
            <a:ext cx="9886120" cy="434671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3426" y="6374296"/>
            <a:ext cx="10058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https://www.shutterstock.com/search/accident+at+work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61132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4858</Words>
  <Application>Microsoft Office PowerPoint</Application>
  <PresentationFormat>Widescreen</PresentationFormat>
  <Paragraphs>3870</Paragraphs>
  <Slides>108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108</vt:i4>
      </vt:variant>
    </vt:vector>
  </HeadingPairs>
  <TitlesOfParts>
    <vt:vector size="1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Ged Edwards</dc:creator>
  <cp:lastModifiedBy>Ged Edwards</cp:lastModifiedBy>
  <cp:revision>26</cp:revision>
  <dcterms:created xsi:type="dcterms:W3CDTF">2017-03-27T12:51:47Z</dcterms:created>
  <dcterms:modified xsi:type="dcterms:W3CDTF">2017-03-28T14:02:42Z</dcterms:modified>
</cp:coreProperties>
</file>