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56" r:id="rId2"/>
    <p:sldId id="257" r:id="rId3"/>
    <p:sldId id="258" r:id="rId4"/>
    <p:sldId id="295" r:id="rId5"/>
    <p:sldId id="296" r:id="rId6"/>
    <p:sldId id="297" r:id="rId7"/>
    <p:sldId id="298" r:id="rId8"/>
    <p:sldId id="259" r:id="rId9"/>
    <p:sldId id="293" r:id="rId10"/>
    <p:sldId id="294" r:id="rId11"/>
    <p:sldId id="260" r:id="rId12"/>
    <p:sldId id="261" r:id="rId13"/>
    <p:sldId id="264" r:id="rId14"/>
    <p:sldId id="299" r:id="rId15"/>
    <p:sldId id="300" r:id="rId16"/>
    <p:sldId id="301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309" r:id="rId25"/>
    <p:sldId id="310" r:id="rId26"/>
    <p:sldId id="311" r:id="rId27"/>
    <p:sldId id="312" r:id="rId28"/>
    <p:sldId id="313" r:id="rId29"/>
    <p:sldId id="314" r:id="rId30"/>
    <p:sldId id="315" r:id="rId31"/>
    <p:sldId id="316" r:id="rId32"/>
    <p:sldId id="262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14172680000325166"/>
          <c:y val="3.238435663089144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Transport final energy consumption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Sheet1!$A$2:$A$5</c:f>
              <c:strCache>
                <c:ptCount val="4"/>
                <c:pt idx="0">
                  <c:v>Road</c:v>
                </c:pt>
                <c:pt idx="1">
                  <c:v>Air</c:v>
                </c:pt>
                <c:pt idx="2">
                  <c:v>Rail</c:v>
                </c:pt>
                <c:pt idx="3">
                  <c:v>Water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74</c:v>
                </c:pt>
                <c:pt idx="1">
                  <c:v>23</c:v>
                </c:pt>
                <c:pt idx="2">
                  <c:v>1.9</c:v>
                </c:pt>
                <c:pt idx="3">
                  <c:v>1.1000000000000001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265AF-97AB-4CA9-8302-BFD77DE25944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8C4B0C-5BB6-47E7-B468-A8E994BC5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548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069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9612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2864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083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4C3F3A9-9747-47BF-A4BC-D68160C94D45}" type="datetimeFigureOut">
              <a:rPr lang="en-GB" smtClean="0"/>
              <a:t>22/11/2016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Lara Hopkinson, Senior lecturer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Energy Performance Strategies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09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Todays 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Energy consumption – current trends &amp; patterns:</a:t>
            </a:r>
          </a:p>
          <a:p>
            <a:pPr lvl="1"/>
            <a:r>
              <a:rPr lang="en-GB" dirty="0" smtClean="0"/>
              <a:t>What is it?</a:t>
            </a:r>
          </a:p>
          <a:p>
            <a:pPr lvl="1"/>
            <a:r>
              <a:rPr lang="en-GB" dirty="0" smtClean="0"/>
              <a:t>UK trends</a:t>
            </a:r>
          </a:p>
          <a:p>
            <a:pPr lvl="1"/>
            <a:r>
              <a:rPr lang="en-GB" dirty="0" smtClean="0"/>
              <a:t>UK drivers</a:t>
            </a:r>
          </a:p>
          <a:p>
            <a:pPr lvl="1"/>
            <a:r>
              <a:rPr lang="en-GB" dirty="0" smtClean="0"/>
              <a:t>Wales information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49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628728"/>
          </a:xfrm>
        </p:spPr>
        <p:txBody>
          <a:bodyPr/>
          <a:lstStyle/>
          <a:p>
            <a:r>
              <a:rPr lang="en-GB" dirty="0" smtClean="0"/>
              <a:t>“</a:t>
            </a:r>
            <a:r>
              <a:rPr lang="en-GB" i="1" dirty="0" smtClean="0"/>
              <a:t>amount of energy consumed in a process or system, or by an organisation or society”</a:t>
            </a:r>
          </a:p>
          <a:p>
            <a:r>
              <a:rPr lang="en-GB" dirty="0" smtClean="0"/>
              <a:t>Primary energy </a:t>
            </a:r>
            <a:r>
              <a:rPr lang="en-GB" i="1" dirty="0" smtClean="0"/>
              <a:t>– “direct use of energy without transformation; not subject to any conversion or transformation process”</a:t>
            </a:r>
          </a:p>
          <a:p>
            <a:r>
              <a:rPr lang="en-GB" dirty="0" smtClean="0"/>
              <a:t>Delivered energy </a:t>
            </a:r>
            <a:r>
              <a:rPr lang="en-GB" i="1" dirty="0" smtClean="0"/>
              <a:t>– “energy that reaches the user after conversion losses from power station &amp; transmission losses in the grid”</a:t>
            </a:r>
          </a:p>
          <a:p>
            <a:r>
              <a:rPr lang="en-GB" dirty="0" smtClean="0"/>
              <a:t>Final energy consumption </a:t>
            </a:r>
            <a:r>
              <a:rPr lang="en-GB" i="1" dirty="0" smtClean="0"/>
              <a:t>– “energy consumed by final end users after transformation”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9550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Fossil fuel reserves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148" y="1730198"/>
            <a:ext cx="3393553" cy="229092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124686"/>
            <a:ext cx="23397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BP Statistical Review of World Energy 2015</a:t>
            </a:r>
            <a:endParaRPr lang="en-GB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679388"/>
            <a:ext cx="3624621" cy="23824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097" y="4021122"/>
            <a:ext cx="4623774" cy="279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823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 v Reserves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2386608" cy="4700736"/>
          </a:xfrm>
        </p:spPr>
        <p:txBody>
          <a:bodyPr/>
          <a:lstStyle/>
          <a:p>
            <a:r>
              <a:rPr lang="en-GB" dirty="0" smtClean="0"/>
              <a:t>Is there a difference?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824" y="1752600"/>
            <a:ext cx="5799648" cy="489214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334224"/>
            <a:ext cx="2843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Resources to Reserves 2013, p42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1983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Coal reserves &amp; resources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9792" y="1752600"/>
            <a:ext cx="6165056" cy="4925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334224"/>
            <a:ext cx="2699792" cy="523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Resources to Reserves 2013, p45</a:t>
            </a:r>
          </a:p>
        </p:txBody>
      </p:sp>
    </p:spTree>
    <p:extLst>
      <p:ext uri="{BB962C8B-B14F-4D97-AF65-F5344CB8AC3E}">
        <p14:creationId xmlns:p14="http://schemas.microsoft.com/office/powerpoint/2010/main" val="2859519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199" y="661734"/>
            <a:ext cx="7213601" cy="567312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Resources to Reserves 2013, p47</a:t>
            </a:r>
          </a:p>
        </p:txBody>
      </p:sp>
    </p:spTree>
    <p:extLst>
      <p:ext uri="{BB962C8B-B14F-4D97-AF65-F5344CB8AC3E}">
        <p14:creationId xmlns:p14="http://schemas.microsoft.com/office/powerpoint/2010/main" val="396464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small" dirty="0" smtClean="0"/>
              <a:t>Energy consumption in the UK</a:t>
            </a:r>
            <a:endParaRPr lang="en-GB" cap="small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628728"/>
          </a:xfrm>
        </p:spPr>
        <p:txBody>
          <a:bodyPr>
            <a:normAutofit/>
          </a:bodyPr>
          <a:lstStyle/>
          <a:p>
            <a:r>
              <a:rPr lang="en-GB" dirty="0" smtClean="0"/>
              <a:t>UK </a:t>
            </a:r>
            <a:r>
              <a:rPr lang="en-GB" dirty="0"/>
              <a:t>Government (BEIS) develop an annual statistical publication ‘Energy Consumption in the UK’</a:t>
            </a:r>
          </a:p>
          <a:p>
            <a:pPr lvl="1"/>
            <a:r>
              <a:rPr lang="en-GB" dirty="0"/>
              <a:t>Reviews energy consumption</a:t>
            </a:r>
          </a:p>
          <a:p>
            <a:pPr lvl="1"/>
            <a:r>
              <a:rPr lang="en-GB" dirty="0"/>
              <a:t>Also output</a:t>
            </a:r>
          </a:p>
          <a:p>
            <a:r>
              <a:rPr lang="en-GB" dirty="0" smtClean="0"/>
              <a:t>Differing range of statistics:</a:t>
            </a:r>
          </a:p>
          <a:p>
            <a:pPr lvl="1"/>
            <a:r>
              <a:rPr lang="en-GB" dirty="0" smtClean="0"/>
              <a:t>Overall Energy</a:t>
            </a:r>
          </a:p>
          <a:p>
            <a:pPr lvl="1"/>
            <a:r>
              <a:rPr lang="en-GB" dirty="0" smtClean="0"/>
              <a:t>Transport</a:t>
            </a:r>
          </a:p>
          <a:p>
            <a:pPr lvl="1"/>
            <a:r>
              <a:rPr lang="en-GB" dirty="0" smtClean="0"/>
              <a:t>Domestic</a:t>
            </a:r>
          </a:p>
          <a:p>
            <a:pPr lvl="1"/>
            <a:r>
              <a:rPr lang="en-GB" dirty="0" smtClean="0"/>
              <a:t>Industry sector</a:t>
            </a:r>
          </a:p>
          <a:p>
            <a:pPr lvl="1"/>
            <a:r>
              <a:rPr lang="en-GB" dirty="0" smtClean="0"/>
              <a:t>Services sector</a:t>
            </a:r>
          </a:p>
        </p:txBody>
      </p:sp>
    </p:spTree>
    <p:extLst>
      <p:ext uri="{BB962C8B-B14F-4D97-AF65-F5344CB8AC3E}">
        <p14:creationId xmlns:p14="http://schemas.microsoft.com/office/powerpoint/2010/main" val="124479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trends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Overall final energy consumption</a:t>
            </a:r>
          </a:p>
          <a:p>
            <a:pPr lvl="1"/>
            <a:r>
              <a:rPr lang="en-GB" dirty="0" smtClean="0"/>
              <a:t>Increased by 1.7% in 2015</a:t>
            </a:r>
          </a:p>
          <a:p>
            <a:pPr lvl="1"/>
            <a:r>
              <a:rPr lang="en-GB" dirty="0" smtClean="0"/>
              <a:t>Gas use increased by 3.7%</a:t>
            </a:r>
          </a:p>
          <a:p>
            <a:pPr lvl="1"/>
            <a:r>
              <a:rPr lang="en-GB" dirty="0" smtClean="0"/>
              <a:t>Domestic sector showed the highest increase (3.6%)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5896" y="3429000"/>
            <a:ext cx="4795393" cy="3228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81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 sector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752600"/>
            <a:ext cx="7748756" cy="48603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3315981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Final energy consumption:</a:t>
            </a:r>
          </a:p>
          <a:p>
            <a:pPr lvl="1"/>
            <a:r>
              <a:rPr lang="en-GB" dirty="0" smtClean="0"/>
              <a:t>Increased by 1.3% from 2014</a:t>
            </a:r>
          </a:p>
          <a:p>
            <a:pPr lvl="1"/>
            <a:r>
              <a:rPr lang="en-GB" dirty="0" smtClean="0"/>
              <a:t>Represents the largest consuming sector (40% total)</a:t>
            </a:r>
          </a:p>
          <a:p>
            <a:pPr lvl="1"/>
            <a:r>
              <a:rPr lang="en-GB" dirty="0" smtClean="0"/>
              <a:t>Road transport increased consumption by 1.4% (74% total)</a:t>
            </a:r>
          </a:p>
          <a:p>
            <a:pPr lvl="1"/>
            <a:r>
              <a:rPr lang="en-GB" dirty="0" smtClean="0"/>
              <a:t>Air transport also increased (1.2%) (23% total)</a:t>
            </a:r>
          </a:p>
          <a:p>
            <a:pPr lvl="1"/>
            <a:r>
              <a:rPr lang="en-GB" dirty="0" smtClean="0"/>
              <a:t>Rail &amp; water transport both decreased (1.6% and 1.8%)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67560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Transport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643258933"/>
              </p:ext>
            </p:extLst>
          </p:nvPr>
        </p:nvGraphicFramePr>
        <p:xfrm>
          <a:off x="1691680" y="1988840"/>
          <a:ext cx="5904656" cy="42484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0" y="6543547"/>
            <a:ext cx="40679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Data 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224225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domestic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3932" y="1752600"/>
            <a:ext cx="7016135" cy="437356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325702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Household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Consumption per household increased by 2.6%</a:t>
            </a:r>
          </a:p>
          <a:p>
            <a:pPr lvl="1"/>
            <a:r>
              <a:rPr lang="en-GB" dirty="0" smtClean="0"/>
              <a:t>Number of households increased 46% (1970 – 2015) </a:t>
            </a:r>
          </a:p>
          <a:p>
            <a:r>
              <a:rPr lang="en-GB" dirty="0" smtClean="0"/>
              <a:t>Consumption per person increased by 2.8%</a:t>
            </a:r>
          </a:p>
          <a:p>
            <a:pPr lvl="1"/>
            <a:r>
              <a:rPr lang="en-GB" dirty="0" smtClean="0"/>
              <a:t>Population risen 17% (1970 – 2015)</a:t>
            </a:r>
          </a:p>
          <a:p>
            <a:pPr lvl="1"/>
            <a:r>
              <a:rPr lang="en-GB" dirty="0" smtClean="0"/>
              <a:t>Residents per household has decreased</a:t>
            </a:r>
          </a:p>
          <a:p>
            <a:pPr lvl="1"/>
            <a:r>
              <a:rPr lang="en-GB" dirty="0" smtClean="0"/>
              <a:t>Thermal comfort issues</a:t>
            </a:r>
          </a:p>
          <a:p>
            <a:pPr lvl="1"/>
            <a:r>
              <a:rPr lang="en-GB" dirty="0" smtClean="0"/>
              <a:t>Energy bill increases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3861048"/>
            <a:ext cx="4545796" cy="27855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2504374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efficiency 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UK has greatest proportion of pre-1919 homes </a:t>
            </a:r>
          </a:p>
          <a:p>
            <a:pPr lvl="1"/>
            <a:r>
              <a:rPr lang="en-GB" dirty="0" smtClean="0"/>
              <a:t>21% in England, 34% in Wales</a:t>
            </a:r>
          </a:p>
          <a:p>
            <a:r>
              <a:rPr lang="en-GB" dirty="0" smtClean="0"/>
              <a:t>Increase in measures e.g.</a:t>
            </a:r>
          </a:p>
          <a:p>
            <a:pPr lvl="1"/>
            <a:r>
              <a:rPr lang="en-GB" dirty="0" smtClean="0"/>
              <a:t>Insulation on hot water tanks OR change to condensing boilers</a:t>
            </a:r>
          </a:p>
          <a:p>
            <a:pPr lvl="1"/>
            <a:r>
              <a:rPr lang="en-GB" dirty="0" smtClean="0"/>
              <a:t>Double glazing</a:t>
            </a:r>
          </a:p>
          <a:p>
            <a:pPr lvl="1"/>
            <a:r>
              <a:rPr lang="en-GB" dirty="0" smtClean="0"/>
              <a:t>Cavity wall insulation</a:t>
            </a:r>
          </a:p>
          <a:p>
            <a:pPr lvl="1"/>
            <a:r>
              <a:rPr lang="en-GB" dirty="0" smtClean="0"/>
              <a:t>Solid wall insulation</a:t>
            </a:r>
          </a:p>
          <a:p>
            <a:pPr lvl="1"/>
            <a:r>
              <a:rPr lang="en-GB" dirty="0" smtClean="0"/>
              <a:t>Loft insulation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39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Electrical appliance consumption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Increasing since 1970, especially consumer electronics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999" y="2708920"/>
            <a:ext cx="8636001" cy="302736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266695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Increasing efficiency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7659" y="1752600"/>
            <a:ext cx="7868681" cy="43735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12278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Industry sector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431" y="1752600"/>
            <a:ext cx="8217369" cy="486531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1697097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Industry sub-sector consumption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738760"/>
            <a:ext cx="7675544" cy="47947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7461035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intensity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322" y="1752600"/>
            <a:ext cx="8081010" cy="482748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598561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Services sector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2962672" cy="4772744"/>
          </a:xfrm>
        </p:spPr>
        <p:txBody>
          <a:bodyPr/>
          <a:lstStyle/>
          <a:p>
            <a:r>
              <a:rPr lang="en-GB" dirty="0" smtClean="0"/>
              <a:t>Commercial – 65% consumption</a:t>
            </a:r>
          </a:p>
          <a:p>
            <a:endParaRPr lang="en-GB" dirty="0" smtClean="0"/>
          </a:p>
          <a:p>
            <a:r>
              <a:rPr lang="en-GB" dirty="0" smtClean="0"/>
              <a:t>Public administration – 29% </a:t>
            </a:r>
          </a:p>
          <a:p>
            <a:endParaRPr lang="en-GB" dirty="0" smtClean="0"/>
          </a:p>
          <a:p>
            <a:r>
              <a:rPr lang="en-GB" dirty="0" smtClean="0"/>
              <a:t>Agriculture – 6%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0312" y="1718787"/>
            <a:ext cx="5322168" cy="49751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20699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Energy consumption in services sector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799" y="1752600"/>
            <a:ext cx="7264401" cy="47064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324941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intensity,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1752600"/>
            <a:ext cx="7609408" cy="48063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Energy Consumption in the UK</a:t>
            </a:r>
          </a:p>
        </p:txBody>
      </p:sp>
    </p:spTree>
    <p:extLst>
      <p:ext uri="{BB962C8B-B14F-4D97-AF65-F5344CB8AC3E}">
        <p14:creationId xmlns:p14="http://schemas.microsoft.com/office/powerpoint/2010/main" val="312576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Building energy efficiency 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Non-domestic building stock in England &amp; Wales</a:t>
            </a:r>
          </a:p>
          <a:p>
            <a:r>
              <a:rPr lang="en-GB" dirty="0" smtClean="0"/>
              <a:t>Main objectives:</a:t>
            </a:r>
          </a:p>
          <a:p>
            <a:pPr lvl="1"/>
            <a:r>
              <a:rPr lang="en-GB" dirty="0" smtClean="0"/>
              <a:t>Understand how energy is used</a:t>
            </a:r>
          </a:p>
          <a:p>
            <a:pPr lvl="1"/>
            <a:r>
              <a:rPr lang="en-GB" dirty="0" smtClean="0"/>
              <a:t>Understand how energy could be reduced</a:t>
            </a:r>
          </a:p>
          <a:p>
            <a:pPr lvl="1"/>
            <a:r>
              <a:rPr lang="en-GB" dirty="0" smtClean="0"/>
              <a:t>Understand barriers and facilitators to abatement</a:t>
            </a:r>
          </a:p>
          <a:p>
            <a:r>
              <a:rPr lang="en-GB" dirty="0" smtClean="0"/>
              <a:t>Key findings (2016):</a:t>
            </a:r>
          </a:p>
          <a:p>
            <a:pPr lvl="1"/>
            <a:r>
              <a:rPr lang="en-GB" dirty="0" smtClean="0"/>
              <a:t>Total energy consumption 161,060 </a:t>
            </a:r>
            <a:r>
              <a:rPr lang="en-GB" dirty="0" err="1" smtClean="0"/>
              <a:t>GWh</a:t>
            </a:r>
            <a:r>
              <a:rPr lang="en-GB" dirty="0" smtClean="0"/>
              <a:t>/</a:t>
            </a:r>
            <a:r>
              <a:rPr lang="en-GB" dirty="0" err="1" smtClean="0"/>
              <a:t>yr</a:t>
            </a:r>
            <a:endParaRPr lang="en-GB" dirty="0" smtClean="0"/>
          </a:p>
          <a:p>
            <a:pPr lvl="1"/>
            <a:r>
              <a:rPr lang="en-GB" dirty="0" smtClean="0"/>
              <a:t>Most common uses included space heating, internal lighting &amp; cooled storage</a:t>
            </a:r>
          </a:p>
          <a:p>
            <a:pPr lvl="1"/>
            <a:r>
              <a:rPr lang="en-GB" dirty="0" smtClean="0"/>
              <a:t>Total energy efficiency abatement potential of 63,160 </a:t>
            </a:r>
            <a:r>
              <a:rPr lang="en-GB" dirty="0" err="1" smtClean="0"/>
              <a:t>GWh</a:t>
            </a:r>
            <a:r>
              <a:rPr lang="en-GB" dirty="0" smtClean="0"/>
              <a:t>/</a:t>
            </a:r>
            <a:r>
              <a:rPr lang="en-GB" dirty="0" err="1" smtClean="0"/>
              <a:t>yr</a:t>
            </a:r>
            <a:r>
              <a:rPr lang="en-GB" dirty="0" smtClean="0"/>
              <a:t> (39% reduction)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78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barriers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Economic</a:t>
            </a:r>
          </a:p>
          <a:p>
            <a:pPr lvl="1"/>
            <a:r>
              <a:rPr lang="en-GB" dirty="0" smtClean="0"/>
              <a:t>E.g. funding, hidden costs</a:t>
            </a:r>
          </a:p>
          <a:p>
            <a:r>
              <a:rPr lang="en-GB" dirty="0" smtClean="0"/>
              <a:t>Organisational</a:t>
            </a:r>
          </a:p>
          <a:p>
            <a:pPr lvl="1"/>
            <a:r>
              <a:rPr lang="en-GB" dirty="0" smtClean="0"/>
              <a:t>E.g. complex decision chains, lack of internal control</a:t>
            </a:r>
          </a:p>
          <a:p>
            <a:r>
              <a:rPr lang="en-GB" dirty="0" smtClean="0"/>
              <a:t>Competency related</a:t>
            </a:r>
          </a:p>
          <a:p>
            <a:pPr lvl="1"/>
            <a:r>
              <a:rPr lang="en-GB" dirty="0" smtClean="0"/>
              <a:t>E.g. ability to identify inefficiencies</a:t>
            </a:r>
          </a:p>
          <a:p>
            <a:r>
              <a:rPr lang="en-GB" dirty="0" smtClean="0"/>
              <a:t>Behavioural</a:t>
            </a:r>
          </a:p>
          <a:p>
            <a:pPr lvl="1"/>
            <a:r>
              <a:rPr lang="en-GB" dirty="0" smtClean="0"/>
              <a:t>E.g. inertia, lack of interest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90160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facilitators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Improved energy management knowledge</a:t>
            </a:r>
          </a:p>
          <a:p>
            <a:r>
              <a:rPr lang="en-GB" dirty="0" smtClean="0"/>
              <a:t>Increased availability of funding</a:t>
            </a:r>
          </a:p>
          <a:p>
            <a:pPr lvl="1"/>
            <a:r>
              <a:rPr lang="en-GB" dirty="0" smtClean="0"/>
              <a:t>Additional funding to manage energy</a:t>
            </a:r>
          </a:p>
          <a:p>
            <a:r>
              <a:rPr lang="en-GB" dirty="0" smtClean="0"/>
              <a:t>Buy-in from key stakeholders</a:t>
            </a:r>
          </a:p>
          <a:p>
            <a:pPr lvl="1"/>
            <a:r>
              <a:rPr lang="en-GB" dirty="0" smtClean="0"/>
              <a:t>Internal and external</a:t>
            </a:r>
          </a:p>
          <a:p>
            <a:r>
              <a:rPr lang="en-GB" dirty="0" smtClean="0"/>
              <a:t>Resources</a:t>
            </a:r>
          </a:p>
          <a:p>
            <a:pPr lvl="1"/>
            <a:r>
              <a:rPr lang="en-GB" dirty="0" smtClean="0"/>
              <a:t>E.g. team capacity</a:t>
            </a:r>
          </a:p>
          <a:p>
            <a:r>
              <a:rPr lang="en-GB" dirty="0" smtClean="0"/>
              <a:t>Communication</a:t>
            </a:r>
          </a:p>
          <a:p>
            <a:pPr lvl="1"/>
            <a:r>
              <a:rPr lang="en-GB" dirty="0" smtClean="0"/>
              <a:t>Improved, internal and external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63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Leeds City Council</a:t>
            </a:r>
          </a:p>
          <a:p>
            <a:r>
              <a:rPr lang="en-GB" dirty="0" smtClean="0"/>
              <a:t>Reducing energy consumption &amp; carbon footprint of 9 public buildings within city</a:t>
            </a:r>
          </a:p>
          <a:p>
            <a:r>
              <a:rPr lang="en-GB" dirty="0" smtClean="0"/>
              <a:t>Predicting 26% savings in energy costs</a:t>
            </a:r>
          </a:p>
          <a:p>
            <a:r>
              <a:rPr lang="en-GB" dirty="0" smtClean="0"/>
              <a:t>Measures to include:</a:t>
            </a:r>
          </a:p>
          <a:p>
            <a:pPr lvl="1"/>
            <a:r>
              <a:rPr lang="en-GB" dirty="0" smtClean="0"/>
              <a:t>Boiler optimisation</a:t>
            </a:r>
          </a:p>
          <a:p>
            <a:pPr lvl="1"/>
            <a:r>
              <a:rPr lang="en-GB" dirty="0" smtClean="0"/>
              <a:t>Air handling unit upgrades</a:t>
            </a:r>
          </a:p>
          <a:p>
            <a:pPr lvl="1"/>
            <a:r>
              <a:rPr lang="en-GB" dirty="0" smtClean="0"/>
              <a:t>Lighting renewal</a:t>
            </a:r>
          </a:p>
          <a:p>
            <a:pPr lvl="1"/>
            <a:r>
              <a:rPr lang="en-GB" dirty="0" smtClean="0"/>
              <a:t>Pool cover installation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4088" y="4221088"/>
            <a:ext cx="3571875" cy="23812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3851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University of Leeds</a:t>
            </a:r>
            <a:endParaRPr lang="en-GB" sz="1400" dirty="0" smtClean="0"/>
          </a:p>
        </p:txBody>
      </p:sp>
    </p:spTree>
    <p:extLst>
      <p:ext uri="{BB962C8B-B14F-4D97-AF65-F5344CB8AC3E}">
        <p14:creationId xmlns:p14="http://schemas.microsoft.com/office/powerpoint/2010/main" val="114257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Wales statistics (2013)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1716727"/>
            <a:ext cx="6943824" cy="48127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5436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Energy generation and consumption for Wales, 2013</a:t>
            </a:r>
            <a:endParaRPr lang="en-GB" sz="1400" dirty="0" smtClean="0"/>
          </a:p>
        </p:txBody>
      </p:sp>
    </p:spTree>
    <p:extLst>
      <p:ext uri="{BB962C8B-B14F-4D97-AF65-F5344CB8AC3E}">
        <p14:creationId xmlns:p14="http://schemas.microsoft.com/office/powerpoint/2010/main" val="34705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consumption by fuel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182" y="1694001"/>
            <a:ext cx="7271636" cy="48585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5436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Energy generation and consumption for Wales, 2013</a:t>
            </a:r>
            <a:endParaRPr lang="en-GB" sz="1400" dirty="0" smtClean="0"/>
          </a:p>
        </p:txBody>
      </p:sp>
    </p:spTree>
    <p:extLst>
      <p:ext uri="{BB962C8B-B14F-4D97-AF65-F5344CB8AC3E}">
        <p14:creationId xmlns:p14="http://schemas.microsoft.com/office/powerpoint/2010/main" val="322463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Domestic gas consumption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1930" y="1752599"/>
            <a:ext cx="6988462" cy="478667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3547"/>
            <a:ext cx="5436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Energy generation and consumption for Wales, 2013</a:t>
            </a:r>
            <a:endParaRPr lang="en-GB" sz="1400" dirty="0" smtClean="0"/>
          </a:p>
        </p:txBody>
      </p:sp>
    </p:spTree>
    <p:extLst>
      <p:ext uri="{BB962C8B-B14F-4D97-AF65-F5344CB8AC3E}">
        <p14:creationId xmlns:p14="http://schemas.microsoft.com/office/powerpoint/2010/main" val="307562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Domestic electricity consumption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5352" y="1723429"/>
            <a:ext cx="7037048" cy="48038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43547"/>
            <a:ext cx="5436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Energy generation and consumption for Wales, 2013</a:t>
            </a:r>
            <a:endParaRPr lang="en-GB" sz="1400" dirty="0" smtClean="0"/>
          </a:p>
        </p:txBody>
      </p:sp>
    </p:spTree>
    <p:extLst>
      <p:ext uri="{BB962C8B-B14F-4D97-AF65-F5344CB8AC3E}">
        <p14:creationId xmlns:p14="http://schemas.microsoft.com/office/powerpoint/2010/main" val="298920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UK Government (www.gov.uk)</a:t>
            </a:r>
          </a:p>
          <a:p>
            <a:r>
              <a:rPr lang="en-GB" dirty="0" smtClean="0"/>
              <a:t>International Energy Agency (www.iea.org)</a:t>
            </a:r>
          </a:p>
          <a:p>
            <a:r>
              <a:rPr lang="en-GB" dirty="0" smtClean="0"/>
              <a:t>Historic England (www.historicengland.org.uk)</a:t>
            </a:r>
          </a:p>
          <a:p>
            <a:r>
              <a:rPr lang="en-GB" dirty="0" smtClean="0"/>
              <a:t>BP Statistical Review of World Energy (from www.knoema.com)</a:t>
            </a:r>
          </a:p>
          <a:p>
            <a:r>
              <a:rPr lang="en-GB" dirty="0" smtClean="0"/>
              <a:t>Energy Saving Trust (www.energysavingtrust.org.uk)</a:t>
            </a:r>
          </a:p>
          <a:p>
            <a:r>
              <a:rPr lang="en-GB" dirty="0" smtClean="0"/>
              <a:t>Welsh Government (www.gov.wales)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4548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2225</TotalTime>
  <Words>785</Words>
  <Application>Microsoft Office PowerPoint</Application>
  <PresentationFormat>On-screen Show (4:3)</PresentationFormat>
  <Paragraphs>151</Paragraphs>
  <Slides>32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Book Antiqua</vt:lpstr>
      <vt:lpstr>Calibri</vt:lpstr>
      <vt:lpstr>Century Gothic</vt:lpstr>
      <vt:lpstr>Apothecary</vt:lpstr>
      <vt:lpstr>Energy Performance Strategies</vt:lpstr>
      <vt:lpstr>Todays topics</vt:lpstr>
      <vt:lpstr>definitions</vt:lpstr>
      <vt:lpstr>Fossil fuel reserves</vt:lpstr>
      <vt:lpstr>Resources v Reserves </vt:lpstr>
      <vt:lpstr>Coal reserves &amp; resources</vt:lpstr>
      <vt:lpstr>PowerPoint Presentation</vt:lpstr>
      <vt:lpstr>Energy consumption in the UK</vt:lpstr>
      <vt:lpstr>UK trends </vt:lpstr>
      <vt:lpstr>By sector</vt:lpstr>
      <vt:lpstr>transport</vt:lpstr>
      <vt:lpstr>Transport</vt:lpstr>
      <vt:lpstr>domestic</vt:lpstr>
      <vt:lpstr>Household characteristics</vt:lpstr>
      <vt:lpstr>Energy efficiency measures</vt:lpstr>
      <vt:lpstr>Electrical appliance consumption</vt:lpstr>
      <vt:lpstr>Increasing efficiency</vt:lpstr>
      <vt:lpstr>Industry sector</vt:lpstr>
      <vt:lpstr>Industry sub-sector consumption</vt:lpstr>
      <vt:lpstr>Energy intensity</vt:lpstr>
      <vt:lpstr>Services sector</vt:lpstr>
      <vt:lpstr>Energy consumption in services sector</vt:lpstr>
      <vt:lpstr>Energy intensity, services</vt:lpstr>
      <vt:lpstr>Building energy efficiency survey</vt:lpstr>
      <vt:lpstr>barriers</vt:lpstr>
      <vt:lpstr>facilitators</vt:lpstr>
      <vt:lpstr>Case study</vt:lpstr>
      <vt:lpstr>Wales statistics (2013)</vt:lpstr>
      <vt:lpstr>Energy consumption by fuel</vt:lpstr>
      <vt:lpstr>Domestic gas consumption</vt:lpstr>
      <vt:lpstr>Domestic electricity consumption</vt:lpstr>
      <vt:lpstr>Useful 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Performance Strategies</dc:title>
  <dc:creator>Lara Hopkinson</dc:creator>
  <cp:lastModifiedBy>Lara Hopkinson</cp:lastModifiedBy>
  <cp:revision>42</cp:revision>
  <dcterms:created xsi:type="dcterms:W3CDTF">2016-09-21T09:03:09Z</dcterms:created>
  <dcterms:modified xsi:type="dcterms:W3CDTF">2016-11-22T12:32:28Z</dcterms:modified>
</cp:coreProperties>
</file>