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8288000" cy="10287000"/>
  <p:notesSz cx="6858000" cy="9144000"/>
  <p:embeddedFontLst>
    <p:embeddedFont>
      <p:font typeface="DM Sans" panose="020F0502020204030204" pitchFamily="2" charset="0"/>
      <p:regular r:id="rId6"/>
    </p:embeddedFont>
    <p:embeddedFont>
      <p:font typeface="DM Sans Bold" panose="020B0604020202020204" charset="0"/>
      <p:regular r:id="rId7"/>
    </p:embeddedFont>
    <p:embeddedFont>
      <p:font typeface="DM Sans Italics" panose="020B0604020202020204" charset="0"/>
      <p:regular r:id="rId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3" Type="http://schemas.openxmlformats.org/officeDocument/2006/relationships/slide" Target="slides/slide2.xml"/><Relationship Id="rId7" Type="http://schemas.openxmlformats.org/officeDocument/2006/relationships/font" Target="fonts/font2.fntdata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1330" y="2007369"/>
            <a:ext cx="18085339" cy="65149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32"/>
              </a:lnSpc>
            </a:pPr>
            <a:r>
              <a:rPr lang="en-US" sz="5755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PRESENTATION BY GRACE NUWABINE</a:t>
            </a:r>
          </a:p>
          <a:p>
            <a:pPr algn="ctr">
              <a:lnSpc>
                <a:spcPts val="8632"/>
              </a:lnSpc>
            </a:pPr>
            <a:r>
              <a:rPr lang="en-US" sz="5755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STUDENT NUMBER: </a:t>
            </a:r>
            <a:r>
              <a:rPr lang="en-US" sz="5755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202231407</a:t>
            </a:r>
          </a:p>
          <a:p>
            <a:pPr algn="ctr">
              <a:lnSpc>
                <a:spcPts val="8632"/>
              </a:lnSpc>
            </a:pPr>
            <a:r>
              <a:rPr lang="en-US" sz="5755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COURSE TITLE: </a:t>
            </a:r>
            <a:r>
              <a:rPr lang="en-US" sz="5755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Psychological Classifications and Provisions</a:t>
            </a:r>
          </a:p>
          <a:p>
            <a:pPr algn="ctr">
              <a:lnSpc>
                <a:spcPts val="8632"/>
              </a:lnSpc>
            </a:pPr>
            <a:r>
              <a:rPr lang="en-US" sz="5755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COURSE CODE: </a:t>
            </a:r>
            <a:r>
              <a:rPr lang="en-US" sz="5755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BMHP6029</a:t>
            </a:r>
          </a:p>
          <a:p>
            <a:pPr algn="ctr">
              <a:lnSpc>
                <a:spcPts val="8632"/>
              </a:lnSpc>
            </a:pPr>
            <a:r>
              <a:rPr lang="en-US" sz="5755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LECTURER’S NAME: LOU WELLS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7289" y="914400"/>
            <a:ext cx="15591522" cy="10929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057"/>
              </a:lnSpc>
              <a:spcBef>
                <a:spcPct val="0"/>
              </a:spcBef>
            </a:pPr>
            <a:r>
              <a:rPr lang="en-US" sz="6469" b="1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PRESENTATION TITLE: DEPRESSION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848048"/>
            <a:chOff x="0" y="0"/>
            <a:chExt cx="4816593" cy="4867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486729"/>
            </a:xfrm>
            <a:custGeom>
              <a:avLst/>
              <a:gdLst/>
              <a:ahLst/>
              <a:cxnLst/>
              <a:rect l="l" t="t" r="r" b="b"/>
              <a:pathLst>
                <a:path w="4816592" h="486729">
                  <a:moveTo>
                    <a:pt x="0" y="0"/>
                  </a:moveTo>
                  <a:lnTo>
                    <a:pt x="4816592" y="0"/>
                  </a:lnTo>
                  <a:lnTo>
                    <a:pt x="4816592" y="486729"/>
                  </a:lnTo>
                  <a:lnTo>
                    <a:pt x="0" y="486729"/>
                  </a:lnTo>
                  <a:close/>
                </a:path>
              </a:pathLst>
            </a:custGeom>
            <a:solidFill>
              <a:srgbClr val="0C1670">
                <a:alpha val="85882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6593" cy="524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 flipV="1">
            <a:off x="6197750" y="2063584"/>
            <a:ext cx="0" cy="7966241"/>
          </a:xfrm>
          <a:prstGeom prst="line">
            <a:avLst/>
          </a:prstGeom>
          <a:ln w="38100" cap="flat">
            <a:solidFill>
              <a:srgbClr val="0C167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5400000">
            <a:off x="-693802" y="824277"/>
            <a:ext cx="1895566" cy="180079"/>
          </a:xfrm>
          <a:custGeom>
            <a:avLst/>
            <a:gdLst/>
            <a:ahLst/>
            <a:cxnLst/>
            <a:rect l="l" t="t" r="r" b="b"/>
            <a:pathLst>
              <a:path w="1895566" h="180079">
                <a:moveTo>
                  <a:pt x="0" y="0"/>
                </a:moveTo>
                <a:lnTo>
                  <a:pt x="1895566" y="0"/>
                </a:lnTo>
                <a:lnTo>
                  <a:pt x="1895566" y="180079"/>
                </a:lnTo>
                <a:lnTo>
                  <a:pt x="0" y="18007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5400000">
            <a:off x="17077425" y="862560"/>
            <a:ext cx="1895566" cy="180079"/>
          </a:xfrm>
          <a:custGeom>
            <a:avLst/>
            <a:gdLst/>
            <a:ahLst/>
            <a:cxnLst/>
            <a:rect l="l" t="t" r="r" b="b"/>
            <a:pathLst>
              <a:path w="1895566" h="180079">
                <a:moveTo>
                  <a:pt x="0" y="0"/>
                </a:moveTo>
                <a:lnTo>
                  <a:pt x="1895566" y="0"/>
                </a:lnTo>
                <a:lnTo>
                  <a:pt x="1895566" y="180078"/>
                </a:lnTo>
                <a:lnTo>
                  <a:pt x="0" y="18007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14300" y="1930234"/>
            <a:ext cx="5989895" cy="497445"/>
            <a:chOff x="0" y="0"/>
            <a:chExt cx="1577586" cy="13101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77586" cy="131014"/>
            </a:xfrm>
            <a:custGeom>
              <a:avLst/>
              <a:gdLst/>
              <a:ahLst/>
              <a:cxnLst/>
              <a:rect l="l" t="t" r="r" b="b"/>
              <a:pathLst>
                <a:path w="1577586" h="131014">
                  <a:moveTo>
                    <a:pt x="0" y="0"/>
                  </a:moveTo>
                  <a:lnTo>
                    <a:pt x="1577586" y="0"/>
                  </a:lnTo>
                  <a:lnTo>
                    <a:pt x="1577586" y="131014"/>
                  </a:lnTo>
                  <a:lnTo>
                    <a:pt x="0" y="131014"/>
                  </a:lnTo>
                  <a:close/>
                </a:path>
              </a:pathLst>
            </a:custGeom>
            <a:solidFill>
              <a:srgbClr val="0C16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577586" cy="1691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4300" y="4646055"/>
            <a:ext cx="5989895" cy="497445"/>
            <a:chOff x="0" y="0"/>
            <a:chExt cx="1577586" cy="131014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577586" cy="131014"/>
            </a:xfrm>
            <a:custGeom>
              <a:avLst/>
              <a:gdLst/>
              <a:ahLst/>
              <a:cxnLst/>
              <a:rect l="l" t="t" r="r" b="b"/>
              <a:pathLst>
                <a:path w="1577586" h="131014">
                  <a:moveTo>
                    <a:pt x="0" y="0"/>
                  </a:moveTo>
                  <a:lnTo>
                    <a:pt x="1577586" y="0"/>
                  </a:lnTo>
                  <a:lnTo>
                    <a:pt x="1577586" y="131014"/>
                  </a:lnTo>
                  <a:lnTo>
                    <a:pt x="0" y="131014"/>
                  </a:lnTo>
                  <a:close/>
                </a:path>
              </a:pathLst>
            </a:custGeom>
            <a:solidFill>
              <a:srgbClr val="0C16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577586" cy="1691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14300" y="7361875"/>
            <a:ext cx="5989895" cy="497445"/>
            <a:chOff x="0" y="0"/>
            <a:chExt cx="1577586" cy="131014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577586" cy="131014"/>
            </a:xfrm>
            <a:custGeom>
              <a:avLst/>
              <a:gdLst/>
              <a:ahLst/>
              <a:cxnLst/>
              <a:rect l="l" t="t" r="r" b="b"/>
              <a:pathLst>
                <a:path w="1577586" h="131014">
                  <a:moveTo>
                    <a:pt x="0" y="0"/>
                  </a:moveTo>
                  <a:lnTo>
                    <a:pt x="1577586" y="0"/>
                  </a:lnTo>
                  <a:lnTo>
                    <a:pt x="1577586" y="131014"/>
                  </a:lnTo>
                  <a:lnTo>
                    <a:pt x="0" y="131014"/>
                  </a:lnTo>
                  <a:close/>
                </a:path>
              </a:pathLst>
            </a:custGeom>
            <a:solidFill>
              <a:srgbClr val="0C16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1577586" cy="1691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12208016" y="4328712"/>
            <a:ext cx="6015065" cy="3974835"/>
          </a:xfrm>
          <a:custGeom>
            <a:avLst/>
            <a:gdLst/>
            <a:ahLst/>
            <a:cxnLst/>
            <a:rect l="l" t="t" r="r" b="b"/>
            <a:pathLst>
              <a:path w="6015065" h="3974835">
                <a:moveTo>
                  <a:pt x="0" y="0"/>
                </a:moveTo>
                <a:lnTo>
                  <a:pt x="6015065" y="0"/>
                </a:lnTo>
                <a:lnTo>
                  <a:pt x="6015065" y="3974835"/>
                </a:lnTo>
                <a:lnTo>
                  <a:pt x="0" y="397483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1391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1742432" y="30226"/>
            <a:ext cx="14223755" cy="13129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18"/>
              </a:lnSpc>
              <a:spcBef>
                <a:spcPct val="0"/>
              </a:spcBef>
            </a:pPr>
            <a:r>
              <a:rPr lang="en-US" sz="3798" b="1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DEPRESSION: HISTORICAL AND CONTEMPORARY TREATMENT, STIGMA AND POLICY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83505" y="1176038"/>
            <a:ext cx="15741610" cy="562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75"/>
              </a:lnSpc>
              <a:spcBef>
                <a:spcPct val="0"/>
              </a:spcBef>
            </a:pPr>
            <a:r>
              <a:rPr lang="en-US" sz="3339" i="1">
                <a:solidFill>
                  <a:srgbClr val="FFFFFF"/>
                </a:solidFill>
                <a:latin typeface="DM Sans Italics"/>
                <a:ea typeface="DM Sans Italics"/>
                <a:cs typeface="DM Sans Italics"/>
                <a:sym typeface="DM Sans Italics"/>
              </a:rPr>
              <a:t>Critical Review of Clinical Practice, Social Context and Policy Recommendations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19562" y="1952476"/>
            <a:ext cx="3179372" cy="405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37"/>
              </a:lnSpc>
              <a:spcBef>
                <a:spcPct val="0"/>
              </a:spcBef>
            </a:pPr>
            <a:r>
              <a:rPr lang="en-US" sz="2383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WHAT IS DEPRESSION?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02014" y="4668296"/>
            <a:ext cx="3050458" cy="405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37"/>
              </a:lnSpc>
              <a:spcBef>
                <a:spcPct val="0"/>
              </a:spcBef>
            </a:pPr>
            <a:r>
              <a:rPr lang="en-US" sz="2383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GLOBAL PREVALENCE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89251" y="7384117"/>
            <a:ext cx="2371234" cy="405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37"/>
              </a:lnSpc>
              <a:spcBef>
                <a:spcPct val="0"/>
              </a:spcBef>
            </a:pPr>
            <a:r>
              <a:rPr lang="en-US" sz="2383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WHY IT MATTERS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6264744" y="1941042"/>
            <a:ext cx="5845947" cy="486637"/>
            <a:chOff x="0" y="0"/>
            <a:chExt cx="1539673" cy="128168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539673" cy="128168"/>
            </a:xfrm>
            <a:custGeom>
              <a:avLst/>
              <a:gdLst/>
              <a:ahLst/>
              <a:cxnLst/>
              <a:rect l="l" t="t" r="r" b="b"/>
              <a:pathLst>
                <a:path w="1539673" h="128168">
                  <a:moveTo>
                    <a:pt x="0" y="0"/>
                  </a:moveTo>
                  <a:lnTo>
                    <a:pt x="1539673" y="0"/>
                  </a:lnTo>
                  <a:lnTo>
                    <a:pt x="1539673" y="128168"/>
                  </a:lnTo>
                  <a:lnTo>
                    <a:pt x="0" y="128168"/>
                  </a:lnTo>
                  <a:close/>
                </a:path>
              </a:pathLst>
            </a:custGeom>
            <a:solidFill>
              <a:srgbClr val="0C16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38100"/>
              <a:ext cx="1539673" cy="1662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7561434" y="1941042"/>
            <a:ext cx="3252567" cy="405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37"/>
              </a:lnSpc>
              <a:spcBef>
                <a:spcPct val="0"/>
              </a:spcBef>
            </a:pPr>
            <a:r>
              <a:rPr lang="en-US" sz="2383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HISTORICAL OVERVIEW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6264744" y="6690896"/>
            <a:ext cx="5845947" cy="486637"/>
            <a:chOff x="0" y="0"/>
            <a:chExt cx="1539673" cy="128168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539673" cy="128168"/>
            </a:xfrm>
            <a:custGeom>
              <a:avLst/>
              <a:gdLst/>
              <a:ahLst/>
              <a:cxnLst/>
              <a:rect l="l" t="t" r="r" b="b"/>
              <a:pathLst>
                <a:path w="1539673" h="128168">
                  <a:moveTo>
                    <a:pt x="0" y="0"/>
                  </a:moveTo>
                  <a:lnTo>
                    <a:pt x="1539673" y="0"/>
                  </a:lnTo>
                  <a:lnTo>
                    <a:pt x="1539673" y="128168"/>
                  </a:lnTo>
                  <a:lnTo>
                    <a:pt x="0" y="128168"/>
                  </a:lnTo>
                  <a:close/>
                </a:path>
              </a:pathLst>
            </a:custGeom>
            <a:solidFill>
              <a:srgbClr val="0C16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38100"/>
              <a:ext cx="1539673" cy="1662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6392480" y="6744929"/>
            <a:ext cx="5554146" cy="3228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80"/>
              </a:lnSpc>
              <a:spcBef>
                <a:spcPct val="0"/>
              </a:spcBef>
            </a:pPr>
            <a:r>
              <a:rPr lang="en-US" sz="1914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CONTEMPORARY EVIDENCE-BASED TREATMENTS</a:t>
            </a:r>
          </a:p>
        </p:txBody>
      </p:sp>
      <p:sp>
        <p:nvSpPr>
          <p:cNvPr id="31" name="AutoShape 31"/>
          <p:cNvSpPr/>
          <p:nvPr/>
        </p:nvSpPr>
        <p:spPr>
          <a:xfrm flipV="1">
            <a:off x="12196416" y="2063584"/>
            <a:ext cx="0" cy="7966241"/>
          </a:xfrm>
          <a:prstGeom prst="line">
            <a:avLst/>
          </a:prstGeom>
          <a:ln w="38100" cap="flat">
            <a:solidFill>
              <a:srgbClr val="0C167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Box 32"/>
          <p:cNvSpPr txBox="1"/>
          <p:nvPr/>
        </p:nvSpPr>
        <p:spPr>
          <a:xfrm>
            <a:off x="114300" y="2386556"/>
            <a:ext cx="6005234" cy="2192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0"/>
              </a:lnSpc>
              <a:spcBef>
                <a:spcPct val="0"/>
              </a:spcBef>
            </a:pPr>
            <a:r>
              <a:rPr lang="en-US" sz="18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Major Depressive Disorder is a common mood disorder characterised by persistent low moods, loss of interest or pleasure, sleep and appetite disturbance, impaired concentration and functional impairment lasting &gt;2 weeks. Diagnosis follows standardised clinical criteria and requires assessment of severity, duration and risk. (Bains and Abdjadid, 2023).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06356" y="5248275"/>
            <a:ext cx="5771564" cy="1878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0"/>
              </a:lnSpc>
              <a:spcBef>
                <a:spcPct val="0"/>
              </a:spcBef>
            </a:pPr>
            <a:r>
              <a:rPr lang="en-US" sz="18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Around 322 million people worldwide experienced depression in 2019 ( 5% of the global population). Depression is a leading cause of disability and contributes substantially to the global burden of disease and suicide risk. Prevalence is higher among women and varies across contexts (WHO, 2025).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96831" y="7906946"/>
            <a:ext cx="5771564" cy="15640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0"/>
              </a:lnSpc>
              <a:spcBef>
                <a:spcPct val="0"/>
              </a:spcBef>
            </a:pPr>
            <a:r>
              <a:rPr lang="en-US" sz="18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Depression has major personal, social and economic costs: reduced productivity with chronic disease, increased healthcare use and elevated suicide risk. Early identification and evidence-based treatment reduce morbidity and improve outcomes (WHO,2025). 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336237" y="2443658"/>
            <a:ext cx="5653626" cy="42567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31993" lvl="1" indent="-165997" algn="just">
              <a:lnSpc>
                <a:spcPts val="2152"/>
              </a:lnSpc>
              <a:buFont typeface="Arial"/>
              <a:buChar char="•"/>
            </a:pPr>
            <a:r>
              <a:rPr lang="en-US" sz="153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Late 18th - 19th century: Move from incarceration to “moral treatment” and early asylum systems; mental illness gradually reframed as a medical and social problem. (Britannica,2025)</a:t>
            </a:r>
          </a:p>
          <a:p>
            <a:pPr marL="331993" lvl="1" indent="-165997" algn="just">
              <a:lnSpc>
                <a:spcPts val="2152"/>
              </a:lnSpc>
              <a:buFont typeface="Arial"/>
              <a:buChar char="•"/>
            </a:pPr>
            <a:r>
              <a:rPr lang="en-US" sz="153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Early-mid 20th century: Biological and Institutional interventions expand. (Britannica,2025)</a:t>
            </a:r>
          </a:p>
          <a:p>
            <a:pPr marL="331993" lvl="1" indent="-165997" algn="just">
              <a:lnSpc>
                <a:spcPts val="2152"/>
              </a:lnSpc>
              <a:buFont typeface="Arial"/>
              <a:buChar char="•"/>
            </a:pPr>
            <a:r>
              <a:rPr lang="en-US" sz="153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1960s-1970s: Emergence of cognitive therapy for depression (Aaron Beck) and evidence-based psychotherapies. (Beck and Fleming, 2021)</a:t>
            </a:r>
          </a:p>
          <a:p>
            <a:pPr marL="331993" lvl="1" indent="-165997" algn="just">
              <a:lnSpc>
                <a:spcPts val="2152"/>
              </a:lnSpc>
              <a:buFont typeface="Arial"/>
              <a:buChar char="•"/>
            </a:pPr>
            <a:r>
              <a:rPr lang="en-US" sz="153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1980s-1990s: Pharmacological revolution introduced, changing prescribing patterns and public perceptions of treatability. (Wong, Perry &amp; Bymaster, 2005)</a:t>
            </a:r>
          </a:p>
          <a:p>
            <a:pPr marL="331993" lvl="1" indent="-165997" algn="just">
              <a:lnSpc>
                <a:spcPts val="2152"/>
              </a:lnSpc>
              <a:buFont typeface="Arial"/>
              <a:buChar char="•"/>
            </a:pPr>
            <a:r>
              <a:rPr lang="en-US" sz="153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2000s-present: Rise of integrated care, digital/psychological therapies (CBT, IPT), stepped-care and policy frameworks promoting community-based care. (NICE,2022)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301936" y="7206108"/>
            <a:ext cx="5771564" cy="28213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 algn="just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Psychological therapies: Cognitive Behavioural Therapy (CBT), Interpersonal Therapy (IPT), behavioural activation; first-line for mild-moderate depression. (Beck and Fleming,2021)</a:t>
            </a:r>
          </a:p>
          <a:p>
            <a:pPr marL="388620" lvl="1" indent="-194310" algn="just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Pharmacotherapy: Antidepressants (SSRIs, SNRIs); indicated for moderate-severe depression and when psychological therapy is insufficient. (NICE, 2022)</a:t>
            </a:r>
          </a:p>
          <a:p>
            <a:pPr algn="just">
              <a:lnSpc>
                <a:spcPts val="2520"/>
              </a:lnSpc>
            </a:pPr>
            <a:endParaRPr lang="en-US" sz="180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12329766" y="1916982"/>
            <a:ext cx="5771564" cy="2192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 algn="just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Severe/ treatment-resistant options: Electroconvulsive therapy (ECT), adjunctive medications and neuromodulation in specialist settings. (Bains and Abdjadid, 2023)</a:t>
            </a:r>
          </a:p>
          <a:p>
            <a:pPr marL="388620" lvl="1" indent="-194310" algn="just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Service Models: Stepped-care, collaborative care in primary settings and digital interventions to increase access. (NICE, 2022)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2208016" y="8265447"/>
            <a:ext cx="601506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i="1">
                <a:solidFill>
                  <a:srgbClr val="000000"/>
                </a:solidFill>
                <a:latin typeface="DM Sans Italics"/>
                <a:ea typeface="DM Sans Italics"/>
                <a:cs typeface="DM Sans Italics"/>
                <a:sym typeface="DM Sans Italics"/>
              </a:rPr>
              <a:t>Source: Nightingale Hospital, 2025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848048"/>
            <a:chOff x="0" y="0"/>
            <a:chExt cx="4816593" cy="4867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486729"/>
            </a:xfrm>
            <a:custGeom>
              <a:avLst/>
              <a:gdLst/>
              <a:ahLst/>
              <a:cxnLst/>
              <a:rect l="l" t="t" r="r" b="b"/>
              <a:pathLst>
                <a:path w="4816592" h="486729">
                  <a:moveTo>
                    <a:pt x="0" y="0"/>
                  </a:moveTo>
                  <a:lnTo>
                    <a:pt x="4816592" y="0"/>
                  </a:lnTo>
                  <a:lnTo>
                    <a:pt x="4816592" y="486729"/>
                  </a:lnTo>
                  <a:lnTo>
                    <a:pt x="0" y="486729"/>
                  </a:lnTo>
                  <a:close/>
                </a:path>
              </a:pathLst>
            </a:custGeom>
            <a:solidFill>
              <a:srgbClr val="0C16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6593" cy="524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 flipV="1">
            <a:off x="6245375" y="2347411"/>
            <a:ext cx="0" cy="7606214"/>
          </a:xfrm>
          <a:prstGeom prst="line">
            <a:avLst/>
          </a:prstGeom>
          <a:ln w="38100" cap="flat">
            <a:solidFill>
              <a:srgbClr val="0C167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5400000">
            <a:off x="17077425" y="862560"/>
            <a:ext cx="1895566" cy="180079"/>
          </a:xfrm>
          <a:custGeom>
            <a:avLst/>
            <a:gdLst/>
            <a:ahLst/>
            <a:cxnLst/>
            <a:rect l="l" t="t" r="r" b="b"/>
            <a:pathLst>
              <a:path w="1895566" h="180079">
                <a:moveTo>
                  <a:pt x="0" y="0"/>
                </a:moveTo>
                <a:lnTo>
                  <a:pt x="1895566" y="0"/>
                </a:lnTo>
                <a:lnTo>
                  <a:pt x="1895566" y="180078"/>
                </a:lnTo>
                <a:lnTo>
                  <a:pt x="0" y="18007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5400000">
            <a:off x="-693802" y="824277"/>
            <a:ext cx="1895566" cy="180079"/>
          </a:xfrm>
          <a:custGeom>
            <a:avLst/>
            <a:gdLst/>
            <a:ahLst/>
            <a:cxnLst/>
            <a:rect l="l" t="t" r="r" b="b"/>
            <a:pathLst>
              <a:path w="1895566" h="180079">
                <a:moveTo>
                  <a:pt x="0" y="0"/>
                </a:moveTo>
                <a:lnTo>
                  <a:pt x="1895566" y="0"/>
                </a:lnTo>
                <a:lnTo>
                  <a:pt x="1895566" y="180079"/>
                </a:lnTo>
                <a:lnTo>
                  <a:pt x="0" y="18007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AutoShape 8"/>
          <p:cNvSpPr/>
          <p:nvPr/>
        </p:nvSpPr>
        <p:spPr>
          <a:xfrm flipV="1">
            <a:off x="12515646" y="2347411"/>
            <a:ext cx="0" cy="7606214"/>
          </a:xfrm>
          <a:prstGeom prst="line">
            <a:avLst/>
          </a:prstGeom>
          <a:ln w="38100" cap="flat">
            <a:solidFill>
              <a:srgbClr val="0C167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135367" y="1970795"/>
            <a:ext cx="5989895" cy="497445"/>
            <a:chOff x="0" y="0"/>
            <a:chExt cx="1577586" cy="131014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577586" cy="131014"/>
            </a:xfrm>
            <a:custGeom>
              <a:avLst/>
              <a:gdLst/>
              <a:ahLst/>
              <a:cxnLst/>
              <a:rect l="l" t="t" r="r" b="b"/>
              <a:pathLst>
                <a:path w="1577586" h="131014">
                  <a:moveTo>
                    <a:pt x="0" y="0"/>
                  </a:moveTo>
                  <a:lnTo>
                    <a:pt x="1577586" y="0"/>
                  </a:lnTo>
                  <a:lnTo>
                    <a:pt x="1577586" y="131014"/>
                  </a:lnTo>
                  <a:lnTo>
                    <a:pt x="0" y="131014"/>
                  </a:lnTo>
                  <a:close/>
                </a:path>
              </a:pathLst>
            </a:custGeom>
            <a:solidFill>
              <a:srgbClr val="0C16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1577586" cy="1691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35367" y="4342125"/>
            <a:ext cx="5989895" cy="497445"/>
            <a:chOff x="0" y="0"/>
            <a:chExt cx="1577586" cy="131014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577586" cy="131014"/>
            </a:xfrm>
            <a:custGeom>
              <a:avLst/>
              <a:gdLst/>
              <a:ahLst/>
              <a:cxnLst/>
              <a:rect l="l" t="t" r="r" b="b"/>
              <a:pathLst>
                <a:path w="1577586" h="131014">
                  <a:moveTo>
                    <a:pt x="0" y="0"/>
                  </a:moveTo>
                  <a:lnTo>
                    <a:pt x="1577586" y="0"/>
                  </a:lnTo>
                  <a:lnTo>
                    <a:pt x="1577586" y="131014"/>
                  </a:lnTo>
                  <a:lnTo>
                    <a:pt x="0" y="131014"/>
                  </a:lnTo>
                  <a:close/>
                </a:path>
              </a:pathLst>
            </a:custGeom>
            <a:solidFill>
              <a:srgbClr val="0C16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1577586" cy="1691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5367" y="7284956"/>
            <a:ext cx="5989895" cy="497445"/>
            <a:chOff x="0" y="0"/>
            <a:chExt cx="1577586" cy="131014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577586" cy="131014"/>
            </a:xfrm>
            <a:custGeom>
              <a:avLst/>
              <a:gdLst/>
              <a:ahLst/>
              <a:cxnLst/>
              <a:rect l="l" t="t" r="r" b="b"/>
              <a:pathLst>
                <a:path w="1577586" h="131014">
                  <a:moveTo>
                    <a:pt x="0" y="0"/>
                  </a:moveTo>
                  <a:lnTo>
                    <a:pt x="1577586" y="0"/>
                  </a:lnTo>
                  <a:lnTo>
                    <a:pt x="1577586" y="131014"/>
                  </a:lnTo>
                  <a:lnTo>
                    <a:pt x="0" y="131014"/>
                  </a:lnTo>
                  <a:close/>
                </a:path>
              </a:pathLst>
            </a:custGeom>
            <a:solidFill>
              <a:srgbClr val="0C16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1577586" cy="1691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6364810" y="4590848"/>
            <a:ext cx="5989895" cy="497445"/>
            <a:chOff x="0" y="0"/>
            <a:chExt cx="1577586" cy="131014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577586" cy="131014"/>
            </a:xfrm>
            <a:custGeom>
              <a:avLst/>
              <a:gdLst/>
              <a:ahLst/>
              <a:cxnLst/>
              <a:rect l="l" t="t" r="r" b="b"/>
              <a:pathLst>
                <a:path w="1577586" h="131014">
                  <a:moveTo>
                    <a:pt x="0" y="0"/>
                  </a:moveTo>
                  <a:lnTo>
                    <a:pt x="1577586" y="0"/>
                  </a:lnTo>
                  <a:lnTo>
                    <a:pt x="1577586" y="131014"/>
                  </a:lnTo>
                  <a:lnTo>
                    <a:pt x="0" y="131014"/>
                  </a:lnTo>
                  <a:close/>
                </a:path>
              </a:pathLst>
            </a:custGeom>
            <a:solidFill>
              <a:srgbClr val="0C16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1577586" cy="1691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2763296" y="4200520"/>
            <a:ext cx="5171873" cy="5171873"/>
          </a:xfrm>
          <a:custGeom>
            <a:avLst/>
            <a:gdLst/>
            <a:ahLst/>
            <a:cxnLst/>
            <a:rect l="l" t="t" r="r" b="b"/>
            <a:pathLst>
              <a:path w="5171873" h="5171873">
                <a:moveTo>
                  <a:pt x="0" y="0"/>
                </a:moveTo>
                <a:lnTo>
                  <a:pt x="5171873" y="0"/>
                </a:lnTo>
                <a:lnTo>
                  <a:pt x="5171873" y="5171873"/>
                </a:lnTo>
                <a:lnTo>
                  <a:pt x="0" y="517187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6667712" y="2117175"/>
            <a:ext cx="3636235" cy="2204547"/>
          </a:xfrm>
          <a:custGeom>
            <a:avLst/>
            <a:gdLst/>
            <a:ahLst/>
            <a:cxnLst/>
            <a:rect l="l" t="t" r="r" b="b"/>
            <a:pathLst>
              <a:path w="3636235" h="2204547">
                <a:moveTo>
                  <a:pt x="0" y="0"/>
                </a:moveTo>
                <a:lnTo>
                  <a:pt x="3636235" y="0"/>
                </a:lnTo>
                <a:lnTo>
                  <a:pt x="3636235" y="2204546"/>
                </a:lnTo>
                <a:lnTo>
                  <a:pt x="0" y="220454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TextBox 23"/>
          <p:cNvSpPr txBox="1"/>
          <p:nvPr/>
        </p:nvSpPr>
        <p:spPr>
          <a:xfrm>
            <a:off x="244532" y="2411090"/>
            <a:ext cx="5771564" cy="1931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240"/>
              </a:lnSpc>
              <a:spcBef>
                <a:spcPct val="0"/>
              </a:spcBef>
            </a:pPr>
            <a:r>
              <a:rPr lang="en-US" sz="16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Stigma remains a major barrier to help-seeking, employment reintegration and social support. Stigmatising labels, public prejudice and self-stigma are associated with delayed care and reduced treatment adherence. Anti-stigma campaigns and contact-based interventions can reduce negative attitudes but require sustained investment. (Henderson and Thornicroft, 2009)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742432" y="163576"/>
            <a:ext cx="14223755" cy="13129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18"/>
              </a:lnSpc>
              <a:spcBef>
                <a:spcPct val="0"/>
              </a:spcBef>
            </a:pPr>
            <a:r>
              <a:rPr lang="en-US" sz="3798" b="1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DEPRESSION: HISTORICAL AND CONTEMPORARY TREATMENT, STIGMA AND POLICY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19608" y="1993037"/>
            <a:ext cx="4197834" cy="405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37"/>
              </a:lnSpc>
              <a:spcBef>
                <a:spcPct val="0"/>
              </a:spcBef>
            </a:pPr>
            <a:r>
              <a:rPr lang="en-US" sz="2383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STIGMA AND DISCRIMINATION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80881" y="4364367"/>
            <a:ext cx="4898867" cy="405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37"/>
              </a:lnSpc>
              <a:spcBef>
                <a:spcPct val="0"/>
              </a:spcBef>
            </a:pPr>
            <a:r>
              <a:rPr lang="en-US" sz="2383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INEQUALITY AND ACCESS TO CARE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44532" y="4849096"/>
            <a:ext cx="5771564" cy="2207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240"/>
              </a:lnSpc>
              <a:spcBef>
                <a:spcPct val="0"/>
              </a:spcBef>
            </a:pPr>
            <a:r>
              <a:rPr lang="en-US" sz="16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Access to diagnosis and treatment is strongly shaped by socioeconomic status, geography and health system resources. Low and middle-income countries face large treatment gaps; within high-income countries, undeserved groups (minorities, rural populations) also experience inequitable access. Social determinants (poverty, trauma, unemployment) both drive and are exacerbated by depression. (Patel et al., 2018)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49995" y="7307197"/>
            <a:ext cx="4160639" cy="405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37"/>
              </a:lnSpc>
              <a:spcBef>
                <a:spcPct val="0"/>
              </a:spcBef>
            </a:pPr>
            <a:r>
              <a:rPr lang="en-US" sz="2383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POLICY AND LEGAL CONTEXT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25482" y="7791926"/>
            <a:ext cx="5771564" cy="1931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5441" lvl="1" indent="-172721" algn="just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World Health Organisation: Global mental health frameworks advocate scaling up services, task-sharing and integration into primary care. (WHO, 2025)</a:t>
            </a:r>
          </a:p>
          <a:p>
            <a:pPr marL="345441" lvl="1" indent="-172721" algn="just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National Guidelines: NICE (UK) guidance recommends stepped care, psychological therapies and access standards; many countries have similar clinical guidelines but variable implementation. (WHO, 2025)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894429" y="4622615"/>
            <a:ext cx="2930656" cy="405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37"/>
              </a:lnSpc>
              <a:spcBef>
                <a:spcPct val="0"/>
              </a:spcBef>
            </a:pPr>
            <a:r>
              <a:rPr lang="en-US" sz="2383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RECOMMENDATIONS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369200" y="5148074"/>
            <a:ext cx="5898796" cy="4693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203"/>
              </a:lnSpc>
            </a:pPr>
            <a:r>
              <a:rPr lang="en-US" sz="1574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For Policymakers</a:t>
            </a:r>
          </a:p>
          <a:p>
            <a:pPr marL="339872" lvl="1" indent="-169936" algn="just">
              <a:lnSpc>
                <a:spcPts val="2203"/>
              </a:lnSpc>
              <a:buFont typeface="Arial"/>
              <a:buChar char="•"/>
            </a:pPr>
            <a:r>
              <a:rPr lang="en-US" sz="1574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Scale up accessible evidence-based care: Fund primary-care integrated mental health, stepped-care pathways and workforce training (CBT, collaborative care). (NICE,2022)</a:t>
            </a:r>
          </a:p>
          <a:p>
            <a:pPr marL="339872" lvl="1" indent="-169936" algn="just">
              <a:lnSpc>
                <a:spcPts val="2203"/>
              </a:lnSpc>
              <a:buFont typeface="Arial"/>
              <a:buChar char="•"/>
            </a:pPr>
            <a:r>
              <a:rPr lang="en-US" sz="1574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Reduce inequities: Target funding and outreach to low-resource and marginalised communities. (Patel et al., 2018)</a:t>
            </a:r>
          </a:p>
          <a:p>
            <a:pPr marL="339872" lvl="1" indent="-169936" algn="just">
              <a:lnSpc>
                <a:spcPts val="2203"/>
              </a:lnSpc>
              <a:buFont typeface="Arial"/>
              <a:buChar char="•"/>
            </a:pPr>
            <a:r>
              <a:rPr lang="en-US" sz="1574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Sustain anti-stigma initiatives: Long-term, contact-based public campaigns and workplace mental health policies to reduce discrimination. (Henderson and Thornicroft, 2009)</a:t>
            </a:r>
          </a:p>
          <a:p>
            <a:pPr algn="just">
              <a:lnSpc>
                <a:spcPts val="2203"/>
              </a:lnSpc>
            </a:pPr>
            <a:endParaRPr lang="en-US" sz="1574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algn="just">
              <a:lnSpc>
                <a:spcPts val="2203"/>
              </a:lnSpc>
            </a:pPr>
            <a:r>
              <a:rPr lang="en-US" sz="1574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For Health Services and Clinicians</a:t>
            </a:r>
          </a:p>
          <a:p>
            <a:pPr marL="339872" lvl="1" indent="-169936" algn="just">
              <a:lnSpc>
                <a:spcPts val="2203"/>
              </a:lnSpc>
              <a:buFont typeface="Arial"/>
              <a:buChar char="•"/>
            </a:pPr>
            <a:r>
              <a:rPr lang="en-US" sz="1574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Prioritise evidence-based therapies (CBT/IPT/behavioural activation) and ensure fidelity monitoring. (Beck and Fleming, 2021)</a:t>
            </a:r>
          </a:p>
          <a:p>
            <a:pPr marL="339872" lvl="1" indent="-169936" algn="just">
              <a:lnSpc>
                <a:spcPts val="2203"/>
              </a:lnSpc>
              <a:buFont typeface="Arial"/>
              <a:buChar char="•"/>
            </a:pPr>
            <a:r>
              <a:rPr lang="en-US" sz="1574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Adopt collaborative care and digital access to extend reach, with oversight and follow-up for severe cases. (NICE, 2022)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782346" y="2269485"/>
            <a:ext cx="5146768" cy="110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240"/>
              </a:lnSpc>
            </a:pPr>
            <a:r>
              <a:rPr lang="en-US" sz="16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For Researchers</a:t>
            </a:r>
          </a:p>
          <a:p>
            <a:pPr marL="345441" lvl="1" indent="-172721" algn="just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Implementation science to close the evidence-practice gap (delivery models and cost-effectiveness studies). (Patel et al., 2018)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060402" y="3357558"/>
            <a:ext cx="258599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i="1">
                <a:solidFill>
                  <a:srgbClr val="000000"/>
                </a:solidFill>
                <a:latin typeface="DM Sans Italics"/>
                <a:ea typeface="DM Sans Italics"/>
                <a:cs typeface="DM Sans Italics"/>
                <a:sym typeface="DM Sans Italics"/>
              </a:rPr>
              <a:t>Source: techdonut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2496596" y="9399746"/>
            <a:ext cx="6015065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</a:pPr>
            <a:r>
              <a:rPr lang="en-US" sz="1899" i="1">
                <a:solidFill>
                  <a:srgbClr val="000000"/>
                </a:solidFill>
                <a:latin typeface="DM Sans Italics"/>
                <a:ea typeface="DM Sans Italics"/>
                <a:cs typeface="DM Sans Italics"/>
                <a:sym typeface="DM Sans Italics"/>
              </a:rPr>
              <a:t>Source: National Coalition Against</a:t>
            </a:r>
          </a:p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i="1">
                <a:solidFill>
                  <a:srgbClr val="000000"/>
                </a:solidFill>
                <a:latin typeface="DM Sans Italics"/>
                <a:ea typeface="DM Sans Italics"/>
                <a:cs typeface="DM Sans Italics"/>
                <a:sym typeface="DM Sans Italics"/>
              </a:rPr>
              <a:t> Prescription Drug Abuse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848048"/>
            <a:chOff x="0" y="0"/>
            <a:chExt cx="4816593" cy="4867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486729"/>
            </a:xfrm>
            <a:custGeom>
              <a:avLst/>
              <a:gdLst/>
              <a:ahLst/>
              <a:cxnLst/>
              <a:rect l="l" t="t" r="r" b="b"/>
              <a:pathLst>
                <a:path w="4816592" h="486729">
                  <a:moveTo>
                    <a:pt x="0" y="0"/>
                  </a:moveTo>
                  <a:lnTo>
                    <a:pt x="4816592" y="0"/>
                  </a:lnTo>
                  <a:lnTo>
                    <a:pt x="4816592" y="486729"/>
                  </a:lnTo>
                  <a:lnTo>
                    <a:pt x="0" y="486729"/>
                  </a:lnTo>
                  <a:close/>
                </a:path>
              </a:pathLst>
            </a:custGeom>
            <a:solidFill>
              <a:srgbClr val="0C16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6593" cy="524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4782012" y="-16807"/>
            <a:ext cx="7728942" cy="17018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822"/>
              </a:lnSpc>
              <a:spcBef>
                <a:spcPct val="0"/>
              </a:spcBef>
            </a:pPr>
            <a:r>
              <a:rPr lang="en-US" sz="9873" b="1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REFERENCES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5948" y="2467250"/>
            <a:ext cx="16889289" cy="66572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30074" lvl="1" indent="-165037" algn="l">
              <a:lnSpc>
                <a:spcPts val="2140"/>
              </a:lnSpc>
              <a:buFont typeface="Arial"/>
              <a:buChar char="•"/>
            </a:pP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Bains N, Abdijadid S. (2023) Major Depressive Disorder. In: StatPearls [Internet]. Treasure Island (FL): StatPearls Publishing; Available at: https://www.ncbi.nlm.nih.gov/books/NBK559078 [Accessed: 30 October 2025]</a:t>
            </a:r>
          </a:p>
          <a:p>
            <a:pPr algn="l">
              <a:lnSpc>
                <a:spcPts val="2140"/>
              </a:lnSpc>
            </a:pPr>
            <a:endParaRPr lang="en-US" sz="1528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330074" lvl="1" indent="-165037" algn="l">
              <a:lnSpc>
                <a:spcPts val="2140"/>
              </a:lnSpc>
              <a:buFont typeface="Arial"/>
              <a:buChar char="•"/>
            </a:pP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Beck JS, Fleming S. (2021) A Brief History of Aaron T. Beck, MD, and Cognitive Behaviour Therapy. doi: 10.32872/cpe.6701. PMID: 36397957; PMCID: PMC9667129. [Accessed: 29 October 2025]</a:t>
            </a:r>
          </a:p>
          <a:p>
            <a:pPr algn="l">
              <a:lnSpc>
                <a:spcPts val="2140"/>
              </a:lnSpc>
            </a:pPr>
            <a:endParaRPr lang="en-US" sz="1528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330074" lvl="1" indent="-165037" algn="l">
              <a:lnSpc>
                <a:spcPts val="2140"/>
              </a:lnSpc>
              <a:buFont typeface="Arial"/>
              <a:buChar char="•"/>
            </a:pP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Britannica (2025) Philippe Pinel. Available at: https://www.britannica.com/biography/Philippe-Pinel [Accessed: 29th October 2025]</a:t>
            </a:r>
          </a:p>
          <a:p>
            <a:pPr algn="l">
              <a:lnSpc>
                <a:spcPts val="2140"/>
              </a:lnSpc>
            </a:pPr>
            <a:endParaRPr lang="en-US" sz="1528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330074" lvl="1" indent="-165037" algn="l">
              <a:lnSpc>
                <a:spcPts val="2140"/>
              </a:lnSpc>
              <a:buFont typeface="Arial"/>
              <a:buChar char="•"/>
            </a:pP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Britannica (2025) Treatment of Mental Disorders. Available at: https://www.britannica.com/science/mental-disorder/Treatment-of-mental-disorders [Accessed: 29th October 2025]</a:t>
            </a:r>
          </a:p>
          <a:p>
            <a:pPr algn="l">
              <a:lnSpc>
                <a:spcPts val="2140"/>
              </a:lnSpc>
            </a:pPr>
            <a:endParaRPr lang="en-US" sz="1528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330074" lvl="1" indent="-165037" algn="l">
              <a:lnSpc>
                <a:spcPts val="2140"/>
              </a:lnSpc>
              <a:buFont typeface="Arial"/>
              <a:buChar char="•"/>
            </a:pP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Henderson C, Thornicroft G. (2009) Stigma and discrimination in mental illness: Time to Change. Lancet;373(9679):1928-30. doi: 10.1016/S0140-6736(09)61046-1. PMID: 19501729. [Accessed: 29 October 2025]</a:t>
            </a:r>
          </a:p>
          <a:p>
            <a:pPr algn="l">
              <a:lnSpc>
                <a:spcPts val="2140"/>
              </a:lnSpc>
            </a:pPr>
            <a:endParaRPr lang="en-US" sz="1528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330074" lvl="1" indent="-165037" algn="l">
              <a:lnSpc>
                <a:spcPts val="2140"/>
              </a:lnSpc>
              <a:buFont typeface="Arial"/>
              <a:buChar char="•"/>
            </a:pP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NICE (2022) Depression in adults: treatment and management. Available at: https://www.nice.org.uk/guidance/ng222 [Accessed: 29 October 2025]</a:t>
            </a:r>
          </a:p>
          <a:p>
            <a:pPr algn="l">
              <a:lnSpc>
                <a:spcPts val="2140"/>
              </a:lnSpc>
            </a:pPr>
            <a:endParaRPr lang="en-US" sz="1528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330074" lvl="1" indent="-165037" algn="l">
              <a:lnSpc>
                <a:spcPts val="2140"/>
              </a:lnSpc>
              <a:buFont typeface="Arial"/>
              <a:buChar char="•"/>
            </a:pP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NICE (2022) Depression in adults: treatment and management. Available at: https://www.nice.org.uk/guidance/ng222/resources/depression-in-adults-treatment-and-management-pdf-66143832307909 [Accessed: 29 October 2025]</a:t>
            </a:r>
          </a:p>
          <a:p>
            <a:pPr marL="330074" lvl="1" indent="-165037" algn="l">
              <a:lnSpc>
                <a:spcPts val="2140"/>
              </a:lnSpc>
              <a:buFont typeface="Arial"/>
              <a:buChar char="•"/>
            </a:pP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Patel, Vikram et al. (2018) The Lancet Commission on global mental health and sustainable development. Available at: https://www.thelancet.com/journals/lancet/article/PIIS0140-6736(18)31612-X/abstract [Accessed: 30 October 2025]</a:t>
            </a:r>
          </a:p>
          <a:p>
            <a:pPr algn="l">
              <a:lnSpc>
                <a:spcPts val="2140"/>
              </a:lnSpc>
            </a:pPr>
            <a:endParaRPr lang="en-US" sz="1528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330074" lvl="1" indent="-165037" algn="l">
              <a:lnSpc>
                <a:spcPts val="2140"/>
              </a:lnSpc>
              <a:buFont typeface="Arial"/>
              <a:buChar char="•"/>
            </a:pP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Wong, D., Perry, K. &amp; Bymaster, F. (2005) The Discovery of Fluoxetine Hydrochloride (Prozac). Nat Rev Drug Discov 4, 764–774. https://doi.org/10.1038/nrd1821 [Accessed: 30 October 2025]</a:t>
            </a:r>
          </a:p>
          <a:p>
            <a:pPr algn="l">
              <a:lnSpc>
                <a:spcPts val="2140"/>
              </a:lnSpc>
            </a:pPr>
            <a:endParaRPr lang="en-US" sz="1528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330074" lvl="1" indent="-165037" algn="l">
              <a:lnSpc>
                <a:spcPts val="2140"/>
              </a:lnSpc>
              <a:buFont typeface="Arial"/>
              <a:buChar char="•"/>
            </a:pP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World Health Organisation (2025) </a:t>
            </a:r>
            <a:r>
              <a:rPr lang="en-US" sz="1528" i="1">
                <a:solidFill>
                  <a:srgbClr val="000000"/>
                </a:solidFill>
                <a:latin typeface="DM Sans Italics"/>
                <a:ea typeface="DM Sans Italics"/>
                <a:cs typeface="DM Sans Italics"/>
                <a:sym typeface="DM Sans Italics"/>
              </a:rPr>
              <a:t>Depression</a:t>
            </a: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. Available at: https://www.who.int/health-topics/depression [Accessed: 30 October 2025]</a:t>
            </a:r>
          </a:p>
          <a:p>
            <a:pPr algn="l">
              <a:lnSpc>
                <a:spcPts val="2140"/>
              </a:lnSpc>
            </a:pPr>
            <a:endParaRPr lang="en-US" sz="1528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330074" lvl="1" indent="-165037" algn="l">
              <a:lnSpc>
                <a:spcPts val="2140"/>
              </a:lnSpc>
              <a:buFont typeface="Arial"/>
              <a:buChar char="•"/>
            </a:pPr>
            <a:r>
              <a:rPr lang="en-US" sz="152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World Health Organisation (2025) Depressive disorder (depression) Available at: https://www.who.int/news-room/fact-sheets/detail/depression [Accessed@ 29 October 2025]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1242</Words>
  <Application>Microsoft Office PowerPoint</Application>
  <PresentationFormat>Custom</PresentationFormat>
  <Paragraphs>69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DM Sans Bold</vt:lpstr>
      <vt:lpstr>DM Sans Italics</vt:lpstr>
      <vt:lpstr>DM Sans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Depression Presentation</dc:title>
  <cp:lastModifiedBy>Grace Nuwabine (2231407)</cp:lastModifiedBy>
  <cp:revision>2</cp:revision>
  <dcterms:created xsi:type="dcterms:W3CDTF">2006-08-16T00:00:00Z</dcterms:created>
  <dcterms:modified xsi:type="dcterms:W3CDTF">2025-11-16T19:08:15Z</dcterms:modified>
  <dc:identifier>DAG3NnPG3WA</dc:identifier>
</cp:coreProperties>
</file>