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40"/>
  </p:notesMasterIdLst>
  <p:sldIdLst>
    <p:sldId id="269" r:id="rId5"/>
    <p:sldId id="473" r:id="rId6"/>
    <p:sldId id="522" r:id="rId7"/>
    <p:sldId id="523" r:id="rId8"/>
    <p:sldId id="477" r:id="rId9"/>
    <p:sldId id="516" r:id="rId10"/>
    <p:sldId id="520" r:id="rId11"/>
    <p:sldId id="529" r:id="rId12"/>
    <p:sldId id="528" r:id="rId13"/>
    <p:sldId id="525" r:id="rId14"/>
    <p:sldId id="526" r:id="rId15"/>
    <p:sldId id="530" r:id="rId16"/>
    <p:sldId id="531" r:id="rId17"/>
    <p:sldId id="532" r:id="rId18"/>
    <p:sldId id="479" r:id="rId19"/>
    <p:sldId id="481" r:id="rId20"/>
    <p:sldId id="471" r:id="rId21"/>
    <p:sldId id="533" r:id="rId22"/>
    <p:sldId id="535" r:id="rId23"/>
    <p:sldId id="505" r:id="rId24"/>
    <p:sldId id="534" r:id="rId25"/>
    <p:sldId id="536" r:id="rId26"/>
    <p:sldId id="490" r:id="rId27"/>
    <p:sldId id="537" r:id="rId28"/>
    <p:sldId id="538" r:id="rId29"/>
    <p:sldId id="509" r:id="rId30"/>
    <p:sldId id="519" r:id="rId31"/>
    <p:sldId id="524" r:id="rId32"/>
    <p:sldId id="501" r:id="rId33"/>
    <p:sldId id="474" r:id="rId34"/>
    <p:sldId id="489" r:id="rId35"/>
    <p:sldId id="539" r:id="rId36"/>
    <p:sldId id="268" r:id="rId37"/>
    <p:sldId id="518" r:id="rId38"/>
    <p:sldId id="266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051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9A5EF9-E909-BC48-AB6E-5743812E2658}" type="datetimeFigureOut">
              <a:rPr lang="en-US" smtClean="0"/>
              <a:t>3/15/2025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C30479-08A5-A149-9962-6E47D11E55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025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C30479-08A5-A149-9962-6E47D11E556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07831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7D7F1-4747-78E9-358F-36F691EFAC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0E3687-55A0-ABFE-5BEE-0C120AEE91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C6E1D9-F569-0E90-AEE3-C7020FED69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1214-D91D-1B4E-884B-20079D61FB61}" type="datetimeFigureOut">
              <a:rPr lang="en-US" smtClean="0"/>
              <a:t>3/15/2025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FC724D-4BFA-A946-4DC1-B88B0B4E1B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E00BAE-6C4E-4B52-2E7C-AE03DA021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15F23-7C39-BE4D-9FDF-675505A0C8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9244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5BA1984-D951-4FC0-6063-64394DD3CD75}"/>
              </a:ext>
            </a:extLst>
          </p:cNvPr>
          <p:cNvSpPr/>
          <p:nvPr userDrawn="1"/>
        </p:nvSpPr>
        <p:spPr>
          <a:xfrm>
            <a:off x="0" y="5777346"/>
            <a:ext cx="12192000" cy="1080655"/>
          </a:xfrm>
          <a:prstGeom prst="rect">
            <a:avLst/>
          </a:prstGeom>
          <a:solidFill>
            <a:srgbClr val="F0517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3B5433-268E-DD14-FF82-B8200A4F0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9BA13A-2A17-8155-9F05-6CAA78936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62BB25-0F86-82CA-293B-55870ADDD8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C3096-BEC9-48B8-87A2-935E8AD9EDBA}" type="slidenum">
              <a:rPr lang="en-GB" smtClean="0"/>
              <a:t>‹#›</a:t>
            </a:fld>
            <a:endParaRPr lang="en-GB"/>
          </a:p>
        </p:txBody>
      </p:sp>
      <p:pic>
        <p:nvPicPr>
          <p:cNvPr id="13" name="Picture 12" descr="A white and black logo&#10;&#10;Description automatically generated">
            <a:extLst>
              <a:ext uri="{FF2B5EF4-FFF2-40B4-BE49-F238E27FC236}">
                <a16:creationId xmlns:a16="http://schemas.microsoft.com/office/drawing/2014/main" id="{7E5416AB-6806-3C75-6FC4-2C3EC12338B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740087" y="5815844"/>
            <a:ext cx="1370863" cy="1028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899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5BA1984-D951-4FC0-6063-64394DD3CD75}"/>
              </a:ext>
            </a:extLst>
          </p:cNvPr>
          <p:cNvSpPr/>
          <p:nvPr userDrawn="1"/>
        </p:nvSpPr>
        <p:spPr>
          <a:xfrm>
            <a:off x="0" y="5777346"/>
            <a:ext cx="12192000" cy="1080655"/>
          </a:xfrm>
          <a:prstGeom prst="rect">
            <a:avLst/>
          </a:prstGeom>
          <a:solidFill>
            <a:srgbClr val="F0517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3B5433-268E-DD14-FF82-B8200A4F0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9BA13A-2A17-8155-9F05-6CAA78936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62BB25-0F86-82CA-293B-55870ADDD8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C3096-BEC9-48B8-87A2-935E8AD9EDBA}" type="slidenum">
              <a:rPr lang="en-GB" smtClean="0"/>
              <a:t>‹#›</a:t>
            </a:fld>
            <a:endParaRPr lang="en-GB"/>
          </a:p>
        </p:txBody>
      </p:sp>
      <p:pic>
        <p:nvPicPr>
          <p:cNvPr id="13" name="Picture 12" descr="A white and black logo&#10;&#10;Description automatically generated">
            <a:extLst>
              <a:ext uri="{FF2B5EF4-FFF2-40B4-BE49-F238E27FC236}">
                <a16:creationId xmlns:a16="http://schemas.microsoft.com/office/drawing/2014/main" id="{7E5416AB-6806-3C75-6FC4-2C3EC12338B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740087" y="5815844"/>
            <a:ext cx="1370863" cy="1028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752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5BA1984-D951-4FC0-6063-64394DD3CD75}"/>
              </a:ext>
            </a:extLst>
          </p:cNvPr>
          <p:cNvSpPr/>
          <p:nvPr userDrawn="1"/>
        </p:nvSpPr>
        <p:spPr>
          <a:xfrm>
            <a:off x="0" y="5777346"/>
            <a:ext cx="12192000" cy="1080655"/>
          </a:xfrm>
          <a:prstGeom prst="rect">
            <a:avLst/>
          </a:prstGeom>
          <a:solidFill>
            <a:srgbClr val="F0517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3B5433-268E-DD14-FF82-B8200A4F0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9BA13A-2A17-8155-9F05-6CAA78936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62BB25-0F86-82CA-293B-55870ADDD8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C3096-BEC9-48B8-87A2-935E8AD9EDBA}" type="slidenum">
              <a:rPr lang="en-GB" smtClean="0"/>
              <a:t>‹#›</a:t>
            </a:fld>
            <a:endParaRPr lang="en-GB"/>
          </a:p>
        </p:txBody>
      </p:sp>
      <p:pic>
        <p:nvPicPr>
          <p:cNvPr id="13" name="Picture 12" descr="A white and black logo&#10;&#10;Description automatically generated">
            <a:extLst>
              <a:ext uri="{FF2B5EF4-FFF2-40B4-BE49-F238E27FC236}">
                <a16:creationId xmlns:a16="http://schemas.microsoft.com/office/drawing/2014/main" id="{7E5416AB-6806-3C75-6FC4-2C3EC12338B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740087" y="5815844"/>
            <a:ext cx="1370863" cy="1028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7904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1BDCD-8A45-6CA6-4240-F9F289912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E397C7-5328-7933-A820-D204D47674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95564A-B311-A2A2-46E7-7570ED58CE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1214-D91D-1B4E-884B-20079D61FB61}" type="datetimeFigureOut">
              <a:rPr lang="en-US" smtClean="0"/>
              <a:t>3/15/2025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0BA28B-2BC5-CC89-6C37-136423C0FD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2B810F-C2EC-08A9-E2E4-94BB8F50F8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15F23-7C39-BE4D-9FDF-675505A0C8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5617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181CE-8B64-3F59-BE4D-78DBFFDCC4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7F1FE-E541-6955-4179-E98554CF05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290DC7-31D4-B154-0164-3F8067F900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EA3D00-5D7A-F766-65D2-CD6B6446A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1214-D91D-1B4E-884B-20079D61FB61}" type="datetimeFigureOut">
              <a:rPr lang="en-US" smtClean="0"/>
              <a:t>3/15/2025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24F300-B8AA-6E7E-8D37-4DBDB94C74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AA78C0-4228-383D-4EA3-2F4823D0DE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15F23-7C39-BE4D-9FDF-675505A0C8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916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AF343-191D-97EA-454C-ABA59AE95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8CC889-7F0E-2974-3533-52B704296D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D47C02-D806-6702-424C-1647A5552A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32CDDE-F110-1454-62AA-987CED5B3EB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D475B4-AAA6-507F-5673-73A4465C1F5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D74748-7517-F962-F983-D32E432563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1214-D91D-1B4E-884B-20079D61FB61}" type="datetimeFigureOut">
              <a:rPr lang="en-US" smtClean="0"/>
              <a:t>3/15/2025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D12045-EB91-CAE5-8FAD-8E464D698B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3E59CB-1330-531C-E8B3-ADB78F449D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15F23-7C39-BE4D-9FDF-675505A0C8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6068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087B3-3921-870B-117B-3E32B3181F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4A833B-4FEC-5744-FDFB-7D569EC61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1214-D91D-1B4E-884B-20079D61FB61}" type="datetimeFigureOut">
              <a:rPr lang="en-US" smtClean="0"/>
              <a:t>3/15/2025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674A36B-483A-A1FF-7F5F-D6E799324E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F6A8D5-292D-6A23-E980-C7869D385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15F23-7C39-BE4D-9FDF-675505A0C8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080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D1E5AE9-55A6-F8C2-C358-E95654632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1214-D91D-1B4E-884B-20079D61FB61}" type="datetimeFigureOut">
              <a:rPr lang="en-US" smtClean="0"/>
              <a:t>3/15/2025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047526E-703C-D588-CE9E-E292F00EF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172FFA-C0C1-5FE5-1C96-802F9E74CA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15F23-7C39-BE4D-9FDF-675505A0C8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89640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3E08F-B77A-7C5D-833D-47D213FB9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7516B9-01D2-5E95-DB57-E1BBE173DC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A151E1-3AED-34F2-8EFC-386F290116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E107D-197C-48D5-B295-BE17FDC0C6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1214-D91D-1B4E-884B-20079D61FB61}" type="datetimeFigureOut">
              <a:rPr lang="en-US" smtClean="0"/>
              <a:t>3/15/2025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0889E0-70D7-B603-D703-5F067C0649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4E38C9-0975-5DF6-EF4B-23860EE7E2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15F23-7C39-BE4D-9FDF-675505A0C8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84358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0476C-33ED-CE62-FDFF-9FF8FD65F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18A7B3-43C2-38D5-993A-DD65CCBDAC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8C456E-CCE7-86E1-0940-FD1D5CED35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ABC58B-1786-CB0C-B600-EB10F8008F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1214-D91D-1B4E-884B-20079D61FB61}" type="datetimeFigureOut">
              <a:rPr lang="en-US" smtClean="0"/>
              <a:t>3/15/2025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E7110F-5392-9E99-B971-250972A169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FB3BCA-1FBB-7368-234C-C865534989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15F23-7C39-BE4D-9FDF-675505A0C8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3401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97063-72AB-B3DD-4916-36EBA18B46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17718D-93B1-1CA3-78D6-6934141CB9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3DEF89-AA91-6ADB-8677-D5DD55D15A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1214-D91D-1B4E-884B-20079D61FB61}" type="datetimeFigureOut">
              <a:rPr lang="en-US" smtClean="0"/>
              <a:t>3/15/2025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A519D4-AF59-FDE8-0B1C-FA2B7B5F2E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A0315F-F28C-27CE-FAB2-60280CDC56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15F23-7C39-BE4D-9FDF-675505A0C8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56201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338350-592F-8DE3-8A40-8D92706FE97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05B674-C0A2-D458-9B88-D0BD8A3995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24C572-F1B4-E923-67BB-99ACA823A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1214-D91D-1B4E-884B-20079D61FB61}" type="datetimeFigureOut">
              <a:rPr lang="en-US" smtClean="0"/>
              <a:t>3/15/2025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32D694-9E8D-5346-BC67-4C6C99E55F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092596-AD5E-5723-CD23-A6202CFEE2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15F23-7C39-BE4D-9FDF-675505A0C8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2546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AE9C16-5839-13E7-A08D-C2AAFE076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CBDC5C-4AE3-F109-AF5F-C4DE99C495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841A90-A519-7C21-403D-A4E5B2C9B73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C501214-D91D-1B4E-884B-20079D61FB61}" type="datetimeFigureOut">
              <a:rPr lang="en-US" smtClean="0"/>
              <a:t>3/15/2025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73114A-85A5-1933-2877-44C08F2AB9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6EA1B6-D03F-145A-9099-6CC7F673C4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D115F23-7C39-BE4D-9FDF-675505A0C8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0848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2" r:id="rId2"/>
    <p:sldLayoutId id="2147483661" r:id="rId3"/>
    <p:sldLayoutId id="214748366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08833DF-B003-A96C-34EE-469CD27CD430}"/>
              </a:ext>
            </a:extLst>
          </p:cNvPr>
          <p:cNvSpPr txBox="1"/>
          <p:nvPr/>
        </p:nvSpPr>
        <p:spPr>
          <a:xfrm>
            <a:off x="0" y="3429000"/>
            <a:ext cx="12192000" cy="273921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>
                <a:latin typeface="Nunito"/>
              </a:rPr>
              <a:t>LinkedIn ‘Lunch n Learn’</a:t>
            </a:r>
          </a:p>
          <a:p>
            <a:pPr algn="ctr"/>
            <a:r>
              <a:rPr lang="en-US" sz="3600" b="1">
                <a:latin typeface="Nunito"/>
              </a:rPr>
              <a:t>Confidence and Strategy </a:t>
            </a:r>
            <a:endParaRPr lang="en-US" sz="3600" b="1">
              <a:latin typeface="Nunito" pitchFamily="2" charset="77"/>
            </a:endParaRPr>
          </a:p>
          <a:p>
            <a:pPr algn="ctr"/>
            <a:r>
              <a:rPr lang="en-US" sz="2800">
                <a:latin typeface="Nunito"/>
              </a:rPr>
              <a:t>Making LinkedIn Work For You</a:t>
            </a:r>
            <a:endParaRPr lang="en-US" sz="2800">
              <a:latin typeface="Nunito" pitchFamily="2" charset="77"/>
            </a:endParaRPr>
          </a:p>
          <a:p>
            <a:pPr algn="ctr"/>
            <a:r>
              <a:rPr lang="en-US" sz="3600" b="1">
                <a:solidFill>
                  <a:srgbClr val="FF0000"/>
                </a:solidFill>
                <a:latin typeface="Nunito"/>
              </a:rPr>
              <a:t>Session - 5</a:t>
            </a:r>
            <a:endParaRPr lang="en-US" sz="3600" b="1">
              <a:solidFill>
                <a:srgbClr val="FF0000"/>
              </a:solidFill>
              <a:latin typeface="Nunito" pitchFamily="2" charset="77"/>
            </a:endParaRPr>
          </a:p>
          <a:p>
            <a:pPr algn="ctr"/>
            <a:endParaRPr lang="en-US" sz="3600" b="1">
              <a:solidFill>
                <a:srgbClr val="FF0000"/>
              </a:solidFill>
              <a:latin typeface="Nunito" pitchFamily="2" charset="77"/>
            </a:endParaRPr>
          </a:p>
        </p:txBody>
      </p:sp>
      <p:pic>
        <p:nvPicPr>
          <p:cNvPr id="3" name="Picture 2" descr="University of Wales Trinity Saint David - myday">
            <a:extLst>
              <a:ext uri="{FF2B5EF4-FFF2-40B4-BE49-F238E27FC236}">
                <a16:creationId xmlns:a16="http://schemas.microsoft.com/office/drawing/2014/main" id="{33A2D7F5-2D5A-3E12-5D94-E5A992A51C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5036" y="297042"/>
            <a:ext cx="5001928" cy="222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87432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7DD8190-E144-C7CD-3053-5D92DD2A3E25}"/>
              </a:ext>
            </a:extLst>
          </p:cNvPr>
          <p:cNvSpPr txBox="1"/>
          <p:nvPr/>
        </p:nvSpPr>
        <p:spPr>
          <a:xfrm>
            <a:off x="377180" y="390872"/>
            <a:ext cx="11438316" cy="655564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3600" b="1">
                <a:solidFill>
                  <a:srgbClr val="FF0000"/>
                </a:solidFill>
                <a:latin typeface="Nunito"/>
                <a:ea typeface="Times New Roman" panose="02020603050405020304" pitchFamily="18" charset="0"/>
              </a:rPr>
              <a:t>Session Objectives.</a:t>
            </a:r>
            <a:endParaRPr lang="en-GB" sz="3600" b="1">
              <a:solidFill>
                <a:srgbClr val="FF0000"/>
              </a:solidFill>
              <a:effectLst/>
              <a:latin typeface="Nunito"/>
              <a:ea typeface="Times New Roman" panose="02020603050405020304" pitchFamily="18" charset="0"/>
            </a:endParaRPr>
          </a:p>
          <a:p>
            <a:endParaRPr lang="en-GB" sz="3600" b="1">
              <a:solidFill>
                <a:srgbClr val="FF0000"/>
              </a:solidFill>
              <a:effectLst/>
              <a:latin typeface="Nunito"/>
              <a:ea typeface="Times New Roman" panose="02020603050405020304" pitchFamily="18" charset="0"/>
            </a:endParaRPr>
          </a:p>
          <a:p>
            <a:r>
              <a:rPr lang="en-GB" sz="2400">
                <a:latin typeface="Nunito"/>
                <a:ea typeface="+mn-lt"/>
                <a:cs typeface="+mn-lt"/>
              </a:rPr>
              <a:t>By the end of this session, you will:</a:t>
            </a:r>
          </a:p>
          <a:p>
            <a:endParaRPr lang="en-GB" sz="2400">
              <a:latin typeface="Nunito"/>
            </a:endParaRPr>
          </a:p>
          <a:p>
            <a:endParaRPr lang="en-GB" sz="2400">
              <a:latin typeface="Nunito"/>
              <a:ea typeface="+mn-lt"/>
              <a:cs typeface="+mn-lt"/>
            </a:endParaRPr>
          </a:p>
          <a:p>
            <a:r>
              <a:rPr lang="en-GB" sz="2400">
                <a:latin typeface="Nunito"/>
                <a:ea typeface="+mn-lt"/>
                <a:cs typeface="+mn-lt"/>
              </a:rPr>
              <a:t>✅ Have strategies to build confidence and overcome challenges relating to limited work experience.</a:t>
            </a:r>
          </a:p>
          <a:p>
            <a:endParaRPr lang="en-GB" sz="2400">
              <a:latin typeface="Nunito"/>
              <a:ea typeface="+mn-lt"/>
              <a:cs typeface="+mn-lt"/>
            </a:endParaRPr>
          </a:p>
          <a:p>
            <a:r>
              <a:rPr lang="en-GB" sz="2400">
                <a:latin typeface="Nunito"/>
                <a:ea typeface="+mn-lt"/>
                <a:cs typeface="+mn-lt"/>
              </a:rPr>
              <a:t>✅Be equipped with strategies to engage with your network consistently.</a:t>
            </a:r>
            <a:endParaRPr lang="en-GB" sz="2400">
              <a:latin typeface="Nunito"/>
            </a:endParaRPr>
          </a:p>
          <a:p>
            <a:endParaRPr lang="en-GB" sz="2400">
              <a:latin typeface="Nunito"/>
              <a:ea typeface="+mn-lt"/>
              <a:cs typeface="+mn-lt"/>
            </a:endParaRPr>
          </a:p>
          <a:p>
            <a:r>
              <a:rPr lang="en-GB" sz="2400">
                <a:latin typeface="Nunito"/>
                <a:ea typeface="+mn-lt"/>
                <a:cs typeface="+mn-lt"/>
              </a:rPr>
              <a:t>✅ Understand how to use LinkedIn Learning to enhance your skills, profile and professional credibility.</a:t>
            </a:r>
            <a:endParaRPr lang="en-GB" sz="2400">
              <a:latin typeface="Nunito"/>
            </a:endParaRPr>
          </a:p>
          <a:p>
            <a:endParaRPr lang="en-GB" sz="3600" b="1">
              <a:solidFill>
                <a:srgbClr val="FF0000"/>
              </a:solidFill>
              <a:effectLst/>
              <a:latin typeface="Nunito"/>
              <a:ea typeface="Times New Roman" panose="02020603050405020304" pitchFamily="18" charset="0"/>
            </a:endParaRPr>
          </a:p>
          <a:p>
            <a:endParaRPr lang="en-GB" sz="2400">
              <a:effectLst/>
              <a:latin typeface="Nunito"/>
              <a:ea typeface="Times New Roman" panose="02020603050405020304" pitchFamily="18" charset="0"/>
            </a:endParaRPr>
          </a:p>
          <a:p>
            <a:endParaRPr lang="en-GB" sz="2400">
              <a:latin typeface="Nunito"/>
              <a:ea typeface="Times New Roman" panose="02020603050405020304" pitchFamily="18" charset="0"/>
            </a:endParaRPr>
          </a:p>
          <a:p>
            <a:endParaRPr lang="en-GB" sz="2400" b="1">
              <a:latin typeface="Nunito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44294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8BF10F9-A89E-7842-DE11-1377A15C3BEA}"/>
              </a:ext>
            </a:extLst>
          </p:cNvPr>
          <p:cNvSpPr txBox="1"/>
          <p:nvPr/>
        </p:nvSpPr>
        <p:spPr>
          <a:xfrm>
            <a:off x="-3" y="401089"/>
            <a:ext cx="11878235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 dirty="0">
                <a:solidFill>
                  <a:srgbClr val="FF0000"/>
                </a:solidFill>
                <a:latin typeface="Nunito"/>
              </a:rPr>
              <a:t>Section 1: Overcoming Imposter Syndrome</a:t>
            </a:r>
          </a:p>
          <a:p>
            <a:pPr algn="ctr"/>
            <a:r>
              <a:rPr lang="en-GB" sz="3600" b="1" dirty="0">
                <a:solidFill>
                  <a:srgbClr val="FF0000"/>
                </a:solidFill>
                <a:latin typeface="Nunito"/>
              </a:rPr>
              <a:t>on LinkedIn.</a:t>
            </a:r>
          </a:p>
          <a:p>
            <a:endParaRPr lang="en-GB" sz="3600" dirty="0">
              <a:latin typeface="Nunito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5116E4F-2C55-C9FC-B27B-8B4108C902B3}"/>
              </a:ext>
            </a:extLst>
          </p:cNvPr>
          <p:cNvSpPr txBox="1"/>
          <p:nvPr/>
        </p:nvSpPr>
        <p:spPr>
          <a:xfrm>
            <a:off x="313763" y="2690858"/>
            <a:ext cx="11564469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Nunito"/>
              </a:rPr>
              <a:t>What is imposter syndrome?</a:t>
            </a:r>
            <a:endParaRPr lang="en-GB" sz="2400">
              <a:latin typeface="Nunito"/>
            </a:endParaRPr>
          </a:p>
          <a:p>
            <a:endParaRPr lang="en-GB" sz="2400">
              <a:latin typeface="Nunito"/>
            </a:endParaRPr>
          </a:p>
          <a:p>
            <a:r>
              <a:rPr lang="en-GB" sz="2400">
                <a:latin typeface="Nunito"/>
              </a:rPr>
              <a:t>Feeling like you don’t belong or aren’t “good enough” to share your achievements.</a:t>
            </a:r>
          </a:p>
          <a:p>
            <a:endParaRPr lang="en-GB" sz="2400">
              <a:latin typeface="Nunito"/>
            </a:endParaRPr>
          </a:p>
          <a:p>
            <a:endParaRPr lang="en-GB" sz="2400">
              <a:latin typeface="Nunito"/>
            </a:endParaRPr>
          </a:p>
          <a:p>
            <a:br>
              <a:rPr lang="en-US"/>
            </a:br>
            <a:endParaRPr lang="en-US" sz="2400">
              <a:latin typeface="Nunito"/>
            </a:endParaRPr>
          </a:p>
          <a:p>
            <a:endParaRPr lang="en-GB">
              <a:latin typeface="Aptos" panose="02110004020202020204"/>
            </a:endParaRPr>
          </a:p>
        </p:txBody>
      </p:sp>
      <p:pic>
        <p:nvPicPr>
          <p:cNvPr id="2" name="Picture 1" descr="A close up of a wood block&#10;&#10;AI-generated content may be incorrect.">
            <a:extLst>
              <a:ext uri="{FF2B5EF4-FFF2-40B4-BE49-F238E27FC236}">
                <a16:creationId xmlns:a16="http://schemas.microsoft.com/office/drawing/2014/main" id="{751E9BD2-8BC4-5693-A4ED-2BA08A80DF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7" y="4577438"/>
            <a:ext cx="63246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03200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953A32F-1DD4-6D25-B853-D43AA8C28920}"/>
              </a:ext>
            </a:extLst>
          </p:cNvPr>
          <p:cNvSpPr txBox="1"/>
          <p:nvPr/>
        </p:nvSpPr>
        <p:spPr>
          <a:xfrm>
            <a:off x="407497" y="1674458"/>
            <a:ext cx="11208099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dirty="0">
                <a:solidFill>
                  <a:srgbClr val="FF0000"/>
                </a:solidFill>
                <a:latin typeface="Nunito"/>
                <a:ea typeface="+mn-lt"/>
                <a:cs typeface="+mn-lt"/>
              </a:rPr>
              <a:t>How Imposter Syndrome Can Affect LinkedIn Use.</a:t>
            </a:r>
            <a:endParaRPr lang="en-US" sz="3600" dirty="0">
              <a:solidFill>
                <a:srgbClr val="FF0000"/>
              </a:solidFill>
              <a:latin typeface="Nunito"/>
            </a:endParaRPr>
          </a:p>
          <a:p>
            <a:br>
              <a:rPr lang="en-US" dirty="0"/>
            </a:br>
            <a:endParaRPr lang="en-US" sz="2400" dirty="0">
              <a:latin typeface="Nunito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Nunito"/>
                <a:ea typeface="+mn-lt"/>
                <a:cs typeface="+mn-lt"/>
              </a:rPr>
              <a:t>Avoiding posting or engaging.</a:t>
            </a:r>
            <a:endParaRPr lang="en-GB" sz="2400" dirty="0">
              <a:latin typeface="Nunito"/>
            </a:endParaRPr>
          </a:p>
          <a:p>
            <a:pPr marL="285750" indent="-285750">
              <a:buFont typeface="Arial"/>
              <a:buChar char="•"/>
            </a:pPr>
            <a:endParaRPr lang="en-GB" sz="2400" dirty="0">
              <a:latin typeface="Nunito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Nunito"/>
                <a:ea typeface="+mn-lt"/>
                <a:cs typeface="+mn-lt"/>
              </a:rPr>
              <a:t>Hesitating to connect with people who could enhance your career and prospects.</a:t>
            </a:r>
            <a:endParaRPr lang="en-GB" sz="2400" dirty="0">
              <a:latin typeface="Nunito"/>
            </a:endParaRPr>
          </a:p>
          <a:p>
            <a:endParaRPr lang="en-GB" sz="2400" dirty="0">
              <a:latin typeface="Nunito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Nunito"/>
                <a:ea typeface="+mn-lt"/>
                <a:cs typeface="+mn-lt"/>
              </a:rPr>
              <a:t>Feeling intimidated by experienced people.</a:t>
            </a:r>
            <a:endParaRPr lang="en-GB" sz="2400" dirty="0">
              <a:latin typeface="Nunito"/>
            </a:endParaRPr>
          </a:p>
          <a:p>
            <a:pPr marL="285750" indent="-285750" algn="l">
              <a:buFont typeface="Arial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86549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74C3F53-F366-2524-69E8-6CE0B5755A10}"/>
              </a:ext>
            </a:extLst>
          </p:cNvPr>
          <p:cNvSpPr txBox="1"/>
          <p:nvPr/>
        </p:nvSpPr>
        <p:spPr>
          <a:xfrm>
            <a:off x="272122" y="595027"/>
            <a:ext cx="11085689" cy="54476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>
                <a:solidFill>
                  <a:srgbClr val="FF0000"/>
                </a:solidFill>
                <a:latin typeface="Nunito"/>
              </a:rPr>
              <a:t>How to overcome Imposter Syndrome on LinkedIn.</a:t>
            </a:r>
          </a:p>
          <a:p>
            <a:endParaRPr lang="en-GB" sz="3600" b="1">
              <a:latin typeface="Nunito"/>
            </a:endParaRPr>
          </a:p>
          <a:p>
            <a:endParaRPr lang="en-GB" sz="2400">
              <a:latin typeface="Nunito"/>
            </a:endParaRPr>
          </a:p>
          <a:p>
            <a:r>
              <a:rPr lang="en-GB" sz="2400">
                <a:latin typeface="Nunito"/>
                <a:ea typeface="+mn-lt"/>
                <a:cs typeface="+mn-lt"/>
              </a:rPr>
              <a:t>✔️ Remember: Everyone starts somewhere – even experienced professionals were once beginners.</a:t>
            </a:r>
            <a:endParaRPr lang="en-GB" sz="2400">
              <a:latin typeface="Nunito"/>
            </a:endParaRPr>
          </a:p>
          <a:p>
            <a:endParaRPr lang="en-GB" sz="2400">
              <a:latin typeface="Nunito"/>
              <a:ea typeface="+mn-lt"/>
              <a:cs typeface="+mn-lt"/>
            </a:endParaRPr>
          </a:p>
          <a:p>
            <a:r>
              <a:rPr lang="en-GB" sz="2400">
                <a:latin typeface="Nunito"/>
                <a:ea typeface="+mn-lt"/>
                <a:cs typeface="+mn-lt"/>
              </a:rPr>
              <a:t>✔️ Focus on </a:t>
            </a:r>
            <a:r>
              <a:rPr lang="en-GB" sz="2400" b="1">
                <a:latin typeface="Nunito"/>
                <a:ea typeface="+mn-lt"/>
                <a:cs typeface="+mn-lt"/>
              </a:rPr>
              <a:t>progress over perfection.</a:t>
            </a:r>
            <a:endParaRPr lang="en-GB" sz="2400">
              <a:latin typeface="Nunito"/>
            </a:endParaRPr>
          </a:p>
          <a:p>
            <a:endParaRPr lang="en-GB" sz="2400">
              <a:latin typeface="Nunito"/>
              <a:ea typeface="+mn-lt"/>
              <a:cs typeface="+mn-lt"/>
            </a:endParaRPr>
          </a:p>
          <a:p>
            <a:r>
              <a:rPr lang="en-GB" sz="2400">
                <a:latin typeface="Nunito"/>
                <a:ea typeface="+mn-lt"/>
                <a:cs typeface="+mn-lt"/>
              </a:rPr>
              <a:t>✔️ Engage in small ways first – comment on posts, share insights from your studies.</a:t>
            </a:r>
            <a:endParaRPr lang="en-GB" sz="2400">
              <a:latin typeface="Nunito"/>
            </a:endParaRPr>
          </a:p>
          <a:p>
            <a:endParaRPr lang="en-GB" sz="2400">
              <a:latin typeface="Nunito"/>
              <a:ea typeface="+mn-lt"/>
              <a:cs typeface="+mn-lt"/>
            </a:endParaRPr>
          </a:p>
          <a:p>
            <a:r>
              <a:rPr lang="en-GB" sz="2400">
                <a:latin typeface="Nunito"/>
                <a:ea typeface="+mn-lt"/>
                <a:cs typeface="+mn-lt"/>
              </a:rPr>
              <a:t>✔️ Own your unique perspective – your fresh ideas bring value!</a:t>
            </a:r>
            <a:endParaRPr lang="en-GB" sz="2400">
              <a:latin typeface="Nunito"/>
            </a:endParaRP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7385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43E89EC-6650-C45C-48EA-8788F5E4362D}"/>
              </a:ext>
            </a:extLst>
          </p:cNvPr>
          <p:cNvSpPr txBox="1"/>
          <p:nvPr/>
        </p:nvSpPr>
        <p:spPr>
          <a:xfrm>
            <a:off x="484742" y="1996642"/>
            <a:ext cx="1066800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dirty="0">
                <a:solidFill>
                  <a:srgbClr val="FF0000"/>
                </a:solidFill>
                <a:latin typeface="Nunito"/>
              </a:rPr>
              <a:t>Build your confidence through engagement.</a:t>
            </a:r>
          </a:p>
          <a:p>
            <a:endParaRPr lang="en-GB" dirty="0"/>
          </a:p>
          <a:p>
            <a:endParaRPr lang="en-GB" sz="2400" dirty="0">
              <a:latin typeface="Nunito"/>
            </a:endParaRPr>
          </a:p>
          <a:p>
            <a:r>
              <a:rPr lang="en-GB" sz="2400" dirty="0">
                <a:latin typeface="Nunito"/>
                <a:ea typeface="+mn-lt"/>
                <a:cs typeface="+mn-lt"/>
              </a:rPr>
              <a:t>• </a:t>
            </a:r>
            <a:r>
              <a:rPr lang="en-GB" sz="2400" b="1" dirty="0">
                <a:latin typeface="Nunito"/>
                <a:ea typeface="+mn-lt"/>
                <a:cs typeface="+mn-lt"/>
              </a:rPr>
              <a:t>Visibility: </a:t>
            </a:r>
            <a:r>
              <a:rPr lang="en-GB" sz="2400" dirty="0">
                <a:latin typeface="Nunito"/>
                <a:ea typeface="+mn-lt"/>
                <a:cs typeface="+mn-lt"/>
              </a:rPr>
              <a:t>Engaging increases your profile’s reach.</a:t>
            </a:r>
            <a:endParaRPr lang="en-GB" sz="2400" dirty="0">
              <a:latin typeface="Nunito"/>
            </a:endParaRPr>
          </a:p>
          <a:p>
            <a:endParaRPr lang="en-GB" sz="2400" dirty="0">
              <a:latin typeface="Nunito"/>
              <a:ea typeface="+mn-lt"/>
              <a:cs typeface="+mn-lt"/>
            </a:endParaRPr>
          </a:p>
          <a:p>
            <a:r>
              <a:rPr lang="en-GB" sz="2400" dirty="0">
                <a:latin typeface="Nunito"/>
                <a:ea typeface="+mn-lt"/>
                <a:cs typeface="+mn-lt"/>
              </a:rPr>
              <a:t>• </a:t>
            </a:r>
            <a:r>
              <a:rPr lang="en-GB" sz="2400" b="1" dirty="0">
                <a:latin typeface="Nunito"/>
                <a:ea typeface="+mn-lt"/>
                <a:cs typeface="+mn-lt"/>
              </a:rPr>
              <a:t>Relationship building</a:t>
            </a:r>
            <a:r>
              <a:rPr lang="en-GB" sz="2400" dirty="0">
                <a:latin typeface="Nunito"/>
                <a:ea typeface="+mn-lt"/>
                <a:cs typeface="+mn-lt"/>
              </a:rPr>
              <a:t>: Interactions lead to opportunities.</a:t>
            </a:r>
            <a:endParaRPr lang="en-GB" sz="2400" dirty="0">
              <a:latin typeface="Nunito"/>
            </a:endParaRPr>
          </a:p>
          <a:p>
            <a:endParaRPr lang="en-GB" sz="2400" dirty="0">
              <a:latin typeface="Nunito"/>
              <a:ea typeface="+mn-lt"/>
              <a:cs typeface="+mn-lt"/>
            </a:endParaRPr>
          </a:p>
          <a:p>
            <a:r>
              <a:rPr lang="en-GB" sz="2400" dirty="0">
                <a:latin typeface="Nunito"/>
                <a:ea typeface="+mn-lt"/>
                <a:cs typeface="+mn-lt"/>
              </a:rPr>
              <a:t>• </a:t>
            </a:r>
            <a:r>
              <a:rPr lang="en-GB" sz="2400" b="1" dirty="0">
                <a:latin typeface="Nunito"/>
                <a:ea typeface="+mn-lt"/>
                <a:cs typeface="+mn-lt"/>
              </a:rPr>
              <a:t>Learning:</a:t>
            </a:r>
            <a:r>
              <a:rPr lang="en-GB" sz="2400" dirty="0">
                <a:latin typeface="Nunito"/>
                <a:ea typeface="+mn-lt"/>
                <a:cs typeface="+mn-lt"/>
              </a:rPr>
              <a:t> You gain insights from professionals in your field.</a:t>
            </a:r>
            <a:endParaRPr lang="en-GB" sz="2400" dirty="0">
              <a:latin typeface="Nunito"/>
            </a:endParaRPr>
          </a:p>
          <a:p>
            <a:endParaRPr lang="en-GB" dirty="0"/>
          </a:p>
        </p:txBody>
      </p:sp>
      <p:pic>
        <p:nvPicPr>
          <p:cNvPr id="2" name="Picture 1" descr="A cartoon of a child in a black garment&#10;&#10;Description automatically generated">
            <a:extLst>
              <a:ext uri="{FF2B5EF4-FFF2-40B4-BE49-F238E27FC236}">
                <a16:creationId xmlns:a16="http://schemas.microsoft.com/office/drawing/2014/main" id="{27DDB902-EAEB-B2D9-2C97-1EA0E50A87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32334"/>
          <a:stretch/>
        </p:blipFill>
        <p:spPr>
          <a:xfrm rot="10800000">
            <a:off x="10112900" y="-1"/>
            <a:ext cx="2450309" cy="1658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56875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9D10C1-FAC9-8702-48EE-97009C248152}"/>
              </a:ext>
            </a:extLst>
          </p:cNvPr>
          <p:cNvSpPr txBox="1"/>
          <p:nvPr/>
        </p:nvSpPr>
        <p:spPr>
          <a:xfrm>
            <a:off x="363071" y="1028343"/>
            <a:ext cx="10578352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>
                <a:latin typeface="Nunito"/>
                <a:ea typeface="+mn-lt"/>
                <a:cs typeface="+mn-lt"/>
              </a:rPr>
              <a:t> </a:t>
            </a:r>
            <a:r>
              <a:rPr lang="en-GB" sz="3600" b="1">
                <a:solidFill>
                  <a:srgbClr val="FF0000"/>
                </a:solidFill>
                <a:latin typeface="Nunito"/>
                <a:ea typeface="+mn-lt"/>
                <a:cs typeface="+mn-lt"/>
              </a:rPr>
              <a:t>Ways to engage consistently (recap).</a:t>
            </a:r>
            <a:endParaRPr lang="en-US" sz="3600" b="1">
              <a:solidFill>
                <a:srgbClr val="FF0000"/>
              </a:solidFill>
              <a:latin typeface="Nunito"/>
            </a:endParaRPr>
          </a:p>
          <a:p>
            <a:endParaRPr lang="en-GB" sz="3600" b="1">
              <a:latin typeface="Nunito"/>
              <a:ea typeface="+mn-lt"/>
              <a:cs typeface="+mn-lt"/>
            </a:endParaRPr>
          </a:p>
          <a:p>
            <a:r>
              <a:rPr lang="en-GB" sz="2400">
                <a:latin typeface="Nunito"/>
                <a:ea typeface="+mn-lt"/>
                <a:cs typeface="+mn-lt"/>
              </a:rPr>
              <a:t>✔️ </a:t>
            </a:r>
            <a:r>
              <a:rPr lang="en-GB" sz="2400" b="1">
                <a:latin typeface="Nunito"/>
                <a:ea typeface="+mn-lt"/>
                <a:cs typeface="+mn-lt"/>
              </a:rPr>
              <a:t>Like &amp; Comment</a:t>
            </a:r>
            <a:r>
              <a:rPr lang="en-GB" sz="2400">
                <a:latin typeface="Nunito"/>
                <a:ea typeface="+mn-lt"/>
                <a:cs typeface="+mn-lt"/>
              </a:rPr>
              <a:t> – Share thoughts on industry topics or alumni updates.</a:t>
            </a:r>
            <a:endParaRPr lang="en-GB" sz="2400">
              <a:latin typeface="Nunito"/>
            </a:endParaRPr>
          </a:p>
          <a:p>
            <a:endParaRPr lang="en-GB" sz="2400">
              <a:latin typeface="Nunito"/>
              <a:ea typeface="+mn-lt"/>
              <a:cs typeface="+mn-lt"/>
            </a:endParaRPr>
          </a:p>
          <a:p>
            <a:r>
              <a:rPr lang="en-GB" sz="2400">
                <a:latin typeface="Nunito"/>
                <a:ea typeface="+mn-lt"/>
                <a:cs typeface="+mn-lt"/>
              </a:rPr>
              <a:t>✔️ </a:t>
            </a:r>
            <a:r>
              <a:rPr lang="en-GB" sz="2400" b="1">
                <a:latin typeface="Nunito"/>
                <a:ea typeface="+mn-lt"/>
                <a:cs typeface="+mn-lt"/>
              </a:rPr>
              <a:t>Post Updates</a:t>
            </a:r>
            <a:r>
              <a:rPr lang="en-GB" sz="2400">
                <a:latin typeface="Nunito"/>
                <a:ea typeface="+mn-lt"/>
                <a:cs typeface="+mn-lt"/>
              </a:rPr>
              <a:t> – Highlight projects, achievements, or reflections on your learning.</a:t>
            </a:r>
            <a:endParaRPr lang="en-GB" sz="2400">
              <a:latin typeface="Nunito"/>
            </a:endParaRPr>
          </a:p>
          <a:p>
            <a:endParaRPr lang="en-GB" sz="2400">
              <a:latin typeface="Nunito"/>
              <a:ea typeface="+mn-lt"/>
              <a:cs typeface="+mn-lt"/>
            </a:endParaRPr>
          </a:p>
          <a:p>
            <a:r>
              <a:rPr lang="en-GB" sz="2400">
                <a:latin typeface="Nunito"/>
                <a:ea typeface="+mn-lt"/>
                <a:cs typeface="+mn-lt"/>
              </a:rPr>
              <a:t>✔️ </a:t>
            </a:r>
            <a:r>
              <a:rPr lang="en-GB" sz="2400" b="1">
                <a:latin typeface="Nunito"/>
                <a:ea typeface="+mn-lt"/>
                <a:cs typeface="+mn-lt"/>
              </a:rPr>
              <a:t>Share Content</a:t>
            </a:r>
            <a:r>
              <a:rPr lang="en-GB" sz="2400">
                <a:latin typeface="Nunito"/>
                <a:ea typeface="+mn-lt"/>
                <a:cs typeface="+mn-lt"/>
              </a:rPr>
              <a:t> – Repost interesting articles with your insights.</a:t>
            </a:r>
            <a:endParaRPr lang="en-GB" sz="2400">
              <a:latin typeface="Nunito"/>
            </a:endParaRPr>
          </a:p>
          <a:p>
            <a:endParaRPr lang="en-GB" sz="2400">
              <a:latin typeface="Nunito"/>
              <a:ea typeface="+mn-lt"/>
              <a:cs typeface="+mn-lt"/>
            </a:endParaRPr>
          </a:p>
          <a:p>
            <a:r>
              <a:rPr lang="en-GB" sz="2400">
                <a:latin typeface="Nunito"/>
                <a:ea typeface="+mn-lt"/>
                <a:cs typeface="+mn-lt"/>
              </a:rPr>
              <a:t>✔️ </a:t>
            </a:r>
            <a:r>
              <a:rPr lang="en-GB" sz="2400" b="1">
                <a:latin typeface="Nunito"/>
                <a:ea typeface="+mn-lt"/>
                <a:cs typeface="+mn-lt"/>
              </a:rPr>
              <a:t>Connect with Intention</a:t>
            </a:r>
            <a:r>
              <a:rPr lang="en-GB" sz="2400">
                <a:latin typeface="Nunito"/>
                <a:ea typeface="+mn-lt"/>
                <a:cs typeface="+mn-lt"/>
              </a:rPr>
              <a:t> – Personalise connection requests when reaching out.</a:t>
            </a:r>
            <a:endParaRPr lang="en-GB" sz="2400">
              <a:latin typeface="Nunito"/>
            </a:endParaRPr>
          </a:p>
          <a:p>
            <a:pPr algn="l"/>
            <a:endParaRPr lang="en-GB"/>
          </a:p>
        </p:txBody>
      </p:sp>
      <p:pic>
        <p:nvPicPr>
          <p:cNvPr id="3" name="Graphic 2" descr="Thumbs up sign with solid fill">
            <a:extLst>
              <a:ext uri="{FF2B5EF4-FFF2-40B4-BE49-F238E27FC236}">
                <a16:creationId xmlns:a16="http://schemas.microsoft.com/office/drawing/2014/main" id="{4B90D17C-0EA8-8AA3-64E7-D847536D8D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941423" y="1852033"/>
            <a:ext cx="817628" cy="817628"/>
          </a:xfrm>
          <a:prstGeom prst="rect">
            <a:avLst/>
          </a:prstGeom>
        </p:spPr>
      </p:pic>
      <p:pic>
        <p:nvPicPr>
          <p:cNvPr id="4" name="Graphic 3" descr="Chat with solid fill">
            <a:extLst>
              <a:ext uri="{FF2B5EF4-FFF2-40B4-BE49-F238E27FC236}">
                <a16:creationId xmlns:a16="http://schemas.microsoft.com/office/drawing/2014/main" id="{34D617FD-4826-1769-7EA7-88F3F60D36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505576" y="3638207"/>
            <a:ext cx="1336259" cy="1336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5203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DBF040B-75BE-13D1-36BE-BBEF2A0646C4}"/>
              </a:ext>
            </a:extLst>
          </p:cNvPr>
          <p:cNvSpPr txBox="1"/>
          <p:nvPr/>
        </p:nvSpPr>
        <p:spPr>
          <a:xfrm>
            <a:off x="471996" y="1747561"/>
            <a:ext cx="11066937" cy="27699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dirty="0">
                <a:solidFill>
                  <a:srgbClr val="FF0000"/>
                </a:solidFill>
                <a:latin typeface="Nunito"/>
                <a:ea typeface="+mn-lt"/>
                <a:cs typeface="+mn-lt"/>
              </a:rPr>
              <a:t>Showcasing Yourself Even with Limited Experience</a:t>
            </a:r>
            <a:endParaRPr lang="en-US" sz="3600" dirty="0">
              <a:solidFill>
                <a:srgbClr val="FF0000"/>
              </a:solidFill>
              <a:latin typeface="Nunito"/>
            </a:endParaRPr>
          </a:p>
          <a:p>
            <a:br>
              <a:rPr lang="en-US" dirty="0"/>
            </a:br>
            <a:endParaRPr lang="en-US" sz="2400" dirty="0">
              <a:latin typeface="Nunito"/>
            </a:endParaRPr>
          </a:p>
          <a:p>
            <a:r>
              <a:rPr lang="en-GB" sz="2400" dirty="0">
                <a:latin typeface="Nunito"/>
                <a:ea typeface="+mn-lt"/>
                <a:cs typeface="+mn-lt"/>
              </a:rPr>
              <a:t>Limited work experience need not be a problem.  You have more to showcase than you think.</a:t>
            </a:r>
            <a:endParaRPr lang="en-GB" sz="2400" dirty="0">
              <a:latin typeface="Nunito"/>
            </a:endParaRPr>
          </a:p>
          <a:p>
            <a:pPr algn="l"/>
            <a:endParaRPr lang="en-GB" sz="2400" dirty="0">
              <a:latin typeface="Nunito"/>
            </a:endParaRPr>
          </a:p>
          <a:p>
            <a:r>
              <a:rPr lang="en-GB" sz="2400" dirty="0">
                <a:latin typeface="Nunito"/>
              </a:rPr>
              <a:t>Here's what you can do ...</a:t>
            </a:r>
          </a:p>
        </p:txBody>
      </p:sp>
    </p:spTree>
    <p:extLst>
      <p:ext uri="{BB962C8B-B14F-4D97-AF65-F5344CB8AC3E}">
        <p14:creationId xmlns:p14="http://schemas.microsoft.com/office/powerpoint/2010/main" val="30487168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6EC30E7-27B5-9C31-8922-B338CCC9C6BF}"/>
              </a:ext>
            </a:extLst>
          </p:cNvPr>
          <p:cNvSpPr txBox="1"/>
          <p:nvPr/>
        </p:nvSpPr>
        <p:spPr>
          <a:xfrm>
            <a:off x="589935" y="700548"/>
            <a:ext cx="10975258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dirty="0">
                <a:solidFill>
                  <a:srgbClr val="FF0000"/>
                </a:solidFill>
                <a:latin typeface="Nunito"/>
              </a:rPr>
              <a:t>Highlight Those Things You </a:t>
            </a:r>
            <a:r>
              <a:rPr lang="en-GB" sz="3600" b="1" u="sng" dirty="0">
                <a:solidFill>
                  <a:srgbClr val="FF0000"/>
                </a:solidFill>
                <a:latin typeface="Nunito"/>
              </a:rPr>
              <a:t>DO</a:t>
            </a:r>
            <a:r>
              <a:rPr lang="en-GB" sz="3600" b="1" dirty="0">
                <a:solidFill>
                  <a:srgbClr val="FF0000"/>
                </a:solidFill>
                <a:latin typeface="Nunito"/>
              </a:rPr>
              <a:t> Have.</a:t>
            </a:r>
          </a:p>
          <a:p>
            <a:endParaRPr lang="en-GB" sz="3600" dirty="0">
              <a:latin typeface="Nunito"/>
              <a:ea typeface="+mn-lt"/>
              <a:cs typeface="+mn-lt"/>
            </a:endParaRPr>
          </a:p>
          <a:p>
            <a:r>
              <a:rPr lang="en-GB" sz="2400" dirty="0">
                <a:latin typeface="Nunito"/>
                <a:ea typeface="+mn-lt"/>
                <a:cs typeface="+mn-lt"/>
              </a:rPr>
              <a:t>✔️ University Projects – Treat them like real-world experience. Describe your role, skills used, and outcomes.</a:t>
            </a:r>
            <a:endParaRPr lang="en-GB" sz="2400" dirty="0">
              <a:latin typeface="Nunito"/>
            </a:endParaRPr>
          </a:p>
          <a:p>
            <a:r>
              <a:rPr lang="en-GB" sz="2400" dirty="0">
                <a:latin typeface="Nunito"/>
                <a:ea typeface="+mn-lt"/>
                <a:cs typeface="+mn-lt"/>
              </a:rPr>
              <a:t>✔️ Internships &amp; Volunteering – These do count! Employers value hands-on experience, paid or unpaid.</a:t>
            </a:r>
            <a:endParaRPr lang="en-GB" sz="2400" dirty="0">
              <a:latin typeface="Nunito"/>
            </a:endParaRPr>
          </a:p>
          <a:p>
            <a:r>
              <a:rPr lang="en-GB" sz="2400" dirty="0">
                <a:latin typeface="Nunito"/>
                <a:ea typeface="+mn-lt"/>
                <a:cs typeface="+mn-lt"/>
              </a:rPr>
              <a:t>✔️ Transferable Skills – Communication, teamwork, problem-solving—these are valuable in any industry.</a:t>
            </a:r>
            <a:endParaRPr lang="en-GB" sz="2400" dirty="0">
              <a:latin typeface="Nunito"/>
            </a:endParaRPr>
          </a:p>
          <a:p>
            <a:r>
              <a:rPr lang="en-GB" sz="2400" dirty="0">
                <a:latin typeface="Nunito"/>
                <a:ea typeface="+mn-lt"/>
                <a:cs typeface="+mn-lt"/>
              </a:rPr>
              <a:t>✔️ LinkedIn Learning &amp; Certifications – Show initiative by developing relevant skills ( we will discuss this more later). </a:t>
            </a:r>
            <a:endParaRPr lang="en-GB" sz="2400" dirty="0">
              <a:latin typeface="Nunito"/>
            </a:endParaRPr>
          </a:p>
          <a:p>
            <a:r>
              <a:rPr lang="en-GB" sz="2400" dirty="0">
                <a:latin typeface="Nunito"/>
                <a:ea typeface="+mn-lt"/>
                <a:cs typeface="+mn-lt"/>
              </a:rPr>
              <a:t>✔️ Extracurricular Activities – Leadership roles, clubs, or competitions demonstrate key abilities.</a:t>
            </a:r>
            <a:endParaRPr lang="en-GB" sz="2400" dirty="0">
              <a:latin typeface="Nunito"/>
            </a:endParaRPr>
          </a:p>
        </p:txBody>
      </p:sp>
    </p:spTree>
    <p:extLst>
      <p:ext uri="{BB962C8B-B14F-4D97-AF65-F5344CB8AC3E}">
        <p14:creationId xmlns:p14="http://schemas.microsoft.com/office/powerpoint/2010/main" val="13456300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F73708E-6F3B-3E07-3F5E-3A8F4339CB9B}"/>
              </a:ext>
            </a:extLst>
          </p:cNvPr>
          <p:cNvSpPr txBox="1"/>
          <p:nvPr/>
        </p:nvSpPr>
        <p:spPr>
          <a:xfrm>
            <a:off x="306778" y="206734"/>
            <a:ext cx="1106129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dirty="0">
                <a:solidFill>
                  <a:srgbClr val="FF0000"/>
                </a:solidFill>
                <a:latin typeface="Nunito"/>
                <a:ea typeface="+mn-lt"/>
                <a:cs typeface="+mn-lt"/>
              </a:rPr>
              <a:t>LinkedIn Works Best When You’re Generous</a:t>
            </a:r>
            <a:endParaRPr lang="en-US" sz="3600" dirty="0">
              <a:solidFill>
                <a:srgbClr val="FF0000"/>
              </a:solidFill>
              <a:latin typeface="Nunito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GB" sz="2400" b="1" dirty="0">
                <a:latin typeface="Nunito"/>
                <a:ea typeface="+mn-lt"/>
                <a:cs typeface="+mn-lt"/>
              </a:rPr>
              <a:t>Give to Receive</a:t>
            </a:r>
            <a:r>
              <a:rPr lang="en-GB" sz="2400" dirty="0">
                <a:latin typeface="Nunito"/>
                <a:ea typeface="+mn-lt"/>
                <a:cs typeface="+mn-lt"/>
              </a:rPr>
              <a:t> – The more you support others, the more engagement and opportunities should come in your direction.</a:t>
            </a:r>
            <a:endParaRPr lang="en-GB" sz="2400" dirty="0">
              <a:latin typeface="Nunito"/>
            </a:endParaRPr>
          </a:p>
          <a:p>
            <a:br>
              <a:rPr lang="en-US" dirty="0"/>
            </a:br>
            <a:endParaRPr lang="en-US" sz="2400" dirty="0">
              <a:latin typeface="Nunito"/>
            </a:endParaRPr>
          </a:p>
          <a:p>
            <a:endParaRPr lang="en-GB" dirty="0"/>
          </a:p>
        </p:txBody>
      </p:sp>
      <p:pic>
        <p:nvPicPr>
          <p:cNvPr id="1026" name="Picture 2" descr="Pay It Forward">
            <a:extLst>
              <a:ext uri="{FF2B5EF4-FFF2-40B4-BE49-F238E27FC236}">
                <a16:creationId xmlns:a16="http://schemas.microsoft.com/office/drawing/2014/main" id="{A9470AE9-C45E-1D1E-1CAE-6806106757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8627" y="2652634"/>
            <a:ext cx="4274745" cy="3132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98829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72B3F3C-A250-2358-898A-F557F9DD554F}"/>
              </a:ext>
            </a:extLst>
          </p:cNvPr>
          <p:cNvSpPr txBox="1"/>
          <p:nvPr/>
        </p:nvSpPr>
        <p:spPr>
          <a:xfrm>
            <a:off x="508820" y="533400"/>
            <a:ext cx="10793359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>
                <a:solidFill>
                  <a:srgbClr val="FF0000"/>
                </a:solidFill>
                <a:latin typeface="Nunito"/>
                <a:cs typeface="Segoe UI"/>
              </a:rPr>
              <a:t>Ways to Give on LinkedIn:</a:t>
            </a:r>
            <a:r>
              <a:rPr lang="en-GB" sz="3600">
                <a:solidFill>
                  <a:srgbClr val="FF0000"/>
                </a:solidFill>
                <a:latin typeface="Nunito"/>
                <a:cs typeface="Segoe UI"/>
              </a:rPr>
              <a:t>​</a:t>
            </a:r>
          </a:p>
          <a:p>
            <a:endParaRPr lang="en-GB" sz="2400">
              <a:latin typeface="Nunito"/>
              <a:cs typeface="Segoe UI"/>
            </a:endParaRPr>
          </a:p>
          <a:p>
            <a:endParaRPr lang="en-GB" sz="2400">
              <a:latin typeface="Nunito"/>
              <a:cs typeface="Segoe UI"/>
            </a:endParaRPr>
          </a:p>
          <a:p>
            <a:r>
              <a:rPr lang="en-GB" sz="2400">
                <a:latin typeface="Nunito"/>
                <a:cs typeface="Segoe UI"/>
              </a:rPr>
              <a:t>✔️ </a:t>
            </a:r>
            <a:r>
              <a:rPr lang="en-GB" sz="2400" b="1">
                <a:latin typeface="Nunito"/>
                <a:cs typeface="Segoe UI"/>
              </a:rPr>
              <a:t>Celebrate Others</a:t>
            </a:r>
            <a:r>
              <a:rPr lang="en-GB" sz="2400">
                <a:latin typeface="Nunito"/>
                <a:cs typeface="Segoe UI"/>
              </a:rPr>
              <a:t> – Share and highlight the successes of classmates, colleagues, and mentors.​</a:t>
            </a:r>
          </a:p>
          <a:p>
            <a:endParaRPr lang="en-GB" sz="2400">
              <a:latin typeface="Nunito"/>
              <a:cs typeface="Segoe UI"/>
            </a:endParaRPr>
          </a:p>
          <a:p>
            <a:r>
              <a:rPr lang="en-GB" sz="2400">
                <a:latin typeface="Nunito"/>
                <a:cs typeface="Segoe UI"/>
              </a:rPr>
              <a:t>✔️ </a:t>
            </a:r>
            <a:r>
              <a:rPr lang="en-GB" sz="2400" b="1">
                <a:latin typeface="Nunito"/>
                <a:cs typeface="Segoe UI"/>
              </a:rPr>
              <a:t>Endorse Skills</a:t>
            </a:r>
            <a:r>
              <a:rPr lang="en-GB" sz="2400">
                <a:latin typeface="Nunito"/>
                <a:cs typeface="Segoe UI"/>
              </a:rPr>
              <a:t> – A quick endorsement boosts someone’s credibility.​</a:t>
            </a:r>
          </a:p>
          <a:p>
            <a:endParaRPr lang="en-GB" sz="2400">
              <a:latin typeface="Nunito"/>
              <a:cs typeface="Segoe UI"/>
            </a:endParaRPr>
          </a:p>
          <a:p>
            <a:r>
              <a:rPr lang="en-GB" sz="2400">
                <a:latin typeface="Nunito"/>
                <a:cs typeface="Segoe UI"/>
              </a:rPr>
              <a:t>✔️ </a:t>
            </a:r>
            <a:r>
              <a:rPr lang="en-GB" sz="2400" b="1">
                <a:latin typeface="Nunito"/>
                <a:cs typeface="Segoe UI"/>
              </a:rPr>
              <a:t>Write Recommendations</a:t>
            </a:r>
            <a:r>
              <a:rPr lang="en-GB" sz="2400">
                <a:latin typeface="Nunito"/>
                <a:cs typeface="Segoe UI"/>
              </a:rPr>
              <a:t> – A thoughtful recommendation strengthens relationships and builds trust.​</a:t>
            </a:r>
            <a:endParaRPr lang="en-GB"/>
          </a:p>
          <a:p>
            <a:endParaRPr lang="en-GB" sz="2400">
              <a:latin typeface="Nunito"/>
              <a:cs typeface="Segoe UI"/>
            </a:endParaRPr>
          </a:p>
          <a:p>
            <a:r>
              <a:rPr lang="en-GB" sz="2400">
                <a:latin typeface="Nunito"/>
                <a:cs typeface="Segoe UI"/>
              </a:rPr>
              <a:t>✔️ </a:t>
            </a:r>
            <a:r>
              <a:rPr lang="en-GB" sz="2400" b="1">
                <a:latin typeface="Nunito"/>
                <a:cs typeface="Segoe UI"/>
              </a:rPr>
              <a:t>Engage Authentically</a:t>
            </a:r>
            <a:r>
              <a:rPr lang="en-GB" sz="2400">
                <a:latin typeface="Nunito"/>
                <a:cs typeface="Segoe UI"/>
              </a:rPr>
              <a:t> – Like, comment, and share posts that resonate with you.​</a:t>
            </a:r>
          </a:p>
        </p:txBody>
      </p:sp>
      <p:pic>
        <p:nvPicPr>
          <p:cNvPr id="3074" name="Picture 2" descr="New LinkedIn 'reactions' let you ...">
            <a:extLst>
              <a:ext uri="{FF2B5EF4-FFF2-40B4-BE49-F238E27FC236}">
                <a16:creationId xmlns:a16="http://schemas.microsoft.com/office/drawing/2014/main" id="{164E8D52-B8C1-36D9-9EA6-9012651278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0654" y="340544"/>
            <a:ext cx="3952875" cy="115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36813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How to announce graduation on LinkedIn! Auto-generate your text!">
            <a:extLst>
              <a:ext uri="{FF2B5EF4-FFF2-40B4-BE49-F238E27FC236}">
                <a16:creationId xmlns:a16="http://schemas.microsoft.com/office/drawing/2014/main" id="{615976FC-D452-ED4F-EC84-79BD7C8655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72903"/>
            <a:ext cx="12192000" cy="6008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03060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ow to Endorse and Get Endorsements on LinkedIn">
            <a:extLst>
              <a:ext uri="{FF2B5EF4-FFF2-40B4-BE49-F238E27FC236}">
                <a16:creationId xmlns:a16="http://schemas.microsoft.com/office/drawing/2014/main" id="{122C0F52-BAF0-C4FD-B736-F8E62426A6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9543" y="356135"/>
            <a:ext cx="8792913" cy="5224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68304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F177CC1-6304-5DA0-A07A-FD0EB4157A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6523" y="724278"/>
            <a:ext cx="6404637" cy="4900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4825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artoon of a child in a black garment&#10;&#10;Description automatically generated">
            <a:extLst>
              <a:ext uri="{FF2B5EF4-FFF2-40B4-BE49-F238E27FC236}">
                <a16:creationId xmlns:a16="http://schemas.microsoft.com/office/drawing/2014/main" id="{E5243C19-184C-C584-46CA-8FAB821D5A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32334"/>
          <a:stretch/>
        </p:blipFill>
        <p:spPr>
          <a:xfrm rot="10800000">
            <a:off x="10112900" y="-1"/>
            <a:ext cx="2450309" cy="165801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7709A7B-F941-D37C-F5B4-A43F2D1F9D34}"/>
              </a:ext>
            </a:extLst>
          </p:cNvPr>
          <p:cNvSpPr txBox="1"/>
          <p:nvPr/>
        </p:nvSpPr>
        <p:spPr>
          <a:xfrm>
            <a:off x="367872" y="1658019"/>
            <a:ext cx="10288057" cy="38779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dirty="0">
                <a:solidFill>
                  <a:srgbClr val="FF0000"/>
                </a:solidFill>
                <a:latin typeface="Nunito"/>
                <a:ea typeface="+mn-lt"/>
                <a:cs typeface="+mn-lt"/>
              </a:rPr>
              <a:t>Types of LinkedIn Posts You Can Share.</a:t>
            </a:r>
            <a:br>
              <a:rPr lang="en-US" dirty="0">
                <a:solidFill>
                  <a:srgbClr val="FF0000"/>
                </a:solidFill>
              </a:rPr>
            </a:br>
            <a:endParaRPr lang="en-US" sz="2400" b="1" dirty="0">
              <a:solidFill>
                <a:srgbClr val="FF0000"/>
              </a:solidFill>
              <a:latin typeface="Nunito"/>
            </a:endParaRPr>
          </a:p>
          <a:p>
            <a:pPr marL="342900" indent="-342900">
              <a:buFont typeface="Arial"/>
              <a:buChar char="•"/>
            </a:pPr>
            <a:r>
              <a:rPr lang="en-GB" sz="2400" b="1" dirty="0">
                <a:latin typeface="Nunito"/>
                <a:ea typeface="+mn-lt"/>
                <a:cs typeface="+mn-lt"/>
              </a:rPr>
              <a:t>Your Learning Journey</a:t>
            </a:r>
            <a:r>
              <a:rPr lang="en-GB" sz="2400" dirty="0">
                <a:latin typeface="Nunito"/>
                <a:ea typeface="+mn-lt"/>
                <a:cs typeface="+mn-lt"/>
              </a:rPr>
              <a:t> – Share insights from university projects.</a:t>
            </a:r>
            <a:endParaRPr lang="en-GB" sz="2400" dirty="0">
              <a:latin typeface="Nunito"/>
            </a:endParaRPr>
          </a:p>
          <a:p>
            <a:endParaRPr lang="en-GB" sz="2400" b="1" dirty="0">
              <a:latin typeface="Nunito"/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400" b="1" dirty="0">
                <a:latin typeface="Nunito"/>
                <a:ea typeface="+mn-lt"/>
                <a:cs typeface="+mn-lt"/>
              </a:rPr>
              <a:t>Reflections on Events </a:t>
            </a:r>
            <a:r>
              <a:rPr lang="en-GB" sz="2400" dirty="0">
                <a:latin typeface="Nunito"/>
                <a:ea typeface="+mn-lt"/>
                <a:cs typeface="+mn-lt"/>
              </a:rPr>
              <a:t>– Summarise key takeaways from a workshop.</a:t>
            </a:r>
            <a:endParaRPr lang="en-GB" sz="2400" dirty="0">
              <a:latin typeface="Nunito"/>
            </a:endParaRPr>
          </a:p>
          <a:p>
            <a:endParaRPr lang="en-GB" sz="2400" dirty="0">
              <a:latin typeface="Nunito"/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400" b="1" dirty="0">
                <a:latin typeface="Nunito"/>
                <a:ea typeface="+mn-lt"/>
                <a:cs typeface="+mn-lt"/>
              </a:rPr>
              <a:t>Industry Trends</a:t>
            </a:r>
            <a:r>
              <a:rPr lang="en-GB" sz="2400" dirty="0">
                <a:latin typeface="Nunito"/>
                <a:ea typeface="+mn-lt"/>
                <a:cs typeface="+mn-lt"/>
              </a:rPr>
              <a:t> – Share an interesting article with your perspective.</a:t>
            </a:r>
            <a:endParaRPr lang="en-GB" sz="2400" dirty="0">
              <a:latin typeface="Nunito"/>
            </a:endParaRPr>
          </a:p>
          <a:p>
            <a:endParaRPr lang="en-GB" sz="2400" b="1" dirty="0">
              <a:latin typeface="Nunito"/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400" b="1" dirty="0">
                <a:latin typeface="Nunito"/>
                <a:ea typeface="+mn-lt"/>
                <a:cs typeface="+mn-lt"/>
              </a:rPr>
              <a:t>Celebrating Milestones </a:t>
            </a:r>
            <a:r>
              <a:rPr lang="en-GB" sz="2400" dirty="0">
                <a:latin typeface="Nunito"/>
                <a:ea typeface="+mn-lt"/>
                <a:cs typeface="+mn-lt"/>
              </a:rPr>
              <a:t>– Announce your graduation or achievements.</a:t>
            </a:r>
            <a:endParaRPr lang="en-GB" sz="2400" dirty="0">
              <a:latin typeface="Nunito"/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80015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AD3F291-DE9C-48D1-20D7-9FF9069F1E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4040" y="688064"/>
            <a:ext cx="8937059" cy="4916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78868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181924-E1B5-D7BB-1DEB-EF6197762F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580D9D0-F5B1-E3B6-27C4-A31B542706B8}"/>
              </a:ext>
            </a:extLst>
          </p:cNvPr>
          <p:cNvSpPr txBox="1"/>
          <p:nvPr/>
        </p:nvSpPr>
        <p:spPr>
          <a:xfrm>
            <a:off x="1472773" y="1191025"/>
            <a:ext cx="975872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600" b="1">
              <a:latin typeface="Nunito"/>
            </a:endParaRPr>
          </a:p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89210B-7F5B-E02A-15D7-B26D69AF6CCE}"/>
              </a:ext>
            </a:extLst>
          </p:cNvPr>
          <p:cNvSpPr txBox="1"/>
          <p:nvPr/>
        </p:nvSpPr>
        <p:spPr>
          <a:xfrm>
            <a:off x="462008" y="389205"/>
            <a:ext cx="11267984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dirty="0">
                <a:solidFill>
                  <a:srgbClr val="FF0000"/>
                </a:solidFill>
                <a:latin typeface="Nunito"/>
              </a:rPr>
              <a:t>Section 2: Strategically Growing Your Network. </a:t>
            </a:r>
            <a:r>
              <a:rPr lang="en-GB" sz="2400" b="1" dirty="0">
                <a:solidFill>
                  <a:srgbClr val="FF0000"/>
                </a:solidFill>
                <a:latin typeface="Nunito"/>
              </a:rPr>
              <a:t>(Recap).</a:t>
            </a:r>
            <a:endParaRPr lang="en-US" sz="2400" b="1" dirty="0"/>
          </a:p>
          <a:p>
            <a:endParaRPr lang="en-GB" sz="3600" dirty="0">
              <a:solidFill>
                <a:srgbClr val="FF0000"/>
              </a:solidFill>
              <a:latin typeface="Nunito"/>
              <a:ea typeface="+mn-lt"/>
              <a:cs typeface="+mn-lt"/>
            </a:endParaRPr>
          </a:p>
          <a:p>
            <a:r>
              <a:rPr lang="en-GB" sz="2400" b="1" dirty="0">
                <a:latin typeface="Nunito"/>
                <a:ea typeface="+mn-lt"/>
                <a:cs typeface="+mn-lt"/>
              </a:rPr>
              <a:t>A laser sharp focus on who to connect with:</a:t>
            </a:r>
            <a:endParaRPr lang="en-GB" sz="2400" dirty="0">
              <a:latin typeface="Nunito"/>
            </a:endParaRPr>
          </a:p>
          <a:p>
            <a:endParaRPr lang="en-US" dirty="0"/>
          </a:p>
          <a:p>
            <a:endParaRPr lang="en-US" dirty="0">
              <a:latin typeface="Aptos" panose="02110004020202020204"/>
              <a:ea typeface="+mn-lt"/>
              <a:cs typeface="+mn-lt"/>
            </a:endParaRPr>
          </a:p>
          <a:p>
            <a:r>
              <a:rPr lang="en-GB" sz="2400" dirty="0">
                <a:latin typeface="Nunito"/>
                <a:ea typeface="+mn-lt"/>
                <a:cs typeface="+mn-lt"/>
              </a:rPr>
              <a:t>✔️ University classmates &amp; alumni (remember alumni groups!).</a:t>
            </a:r>
            <a:endParaRPr lang="en-GB" sz="2400" dirty="0">
              <a:latin typeface="Nunito"/>
            </a:endParaRPr>
          </a:p>
          <a:p>
            <a:endParaRPr lang="en-GB" sz="2400" dirty="0">
              <a:latin typeface="Nunito"/>
              <a:ea typeface="+mn-lt"/>
              <a:cs typeface="+mn-lt"/>
            </a:endParaRPr>
          </a:p>
          <a:p>
            <a:r>
              <a:rPr lang="en-GB" sz="2400" dirty="0">
                <a:latin typeface="Nunito"/>
                <a:ea typeface="+mn-lt"/>
                <a:cs typeface="+mn-lt"/>
              </a:rPr>
              <a:t>✔️ Academics &amp; guest lecturers.</a:t>
            </a:r>
            <a:endParaRPr lang="en-GB" sz="2400" dirty="0">
              <a:latin typeface="Nunito"/>
            </a:endParaRPr>
          </a:p>
          <a:p>
            <a:endParaRPr lang="en-GB" sz="2400" dirty="0">
              <a:latin typeface="Nunito"/>
              <a:ea typeface="+mn-lt"/>
              <a:cs typeface="+mn-lt"/>
            </a:endParaRPr>
          </a:p>
          <a:p>
            <a:r>
              <a:rPr lang="en-GB" sz="2400" dirty="0">
                <a:latin typeface="Nunito"/>
                <a:ea typeface="+mn-lt"/>
                <a:cs typeface="+mn-lt"/>
              </a:rPr>
              <a:t>✔️ Internship mentors &amp; colleagues.</a:t>
            </a:r>
            <a:endParaRPr lang="en-GB" sz="2400" dirty="0">
              <a:latin typeface="Nunito"/>
            </a:endParaRPr>
          </a:p>
          <a:p>
            <a:endParaRPr lang="en-GB" sz="2400" dirty="0">
              <a:latin typeface="Nunito"/>
              <a:ea typeface="+mn-lt"/>
              <a:cs typeface="+mn-lt"/>
            </a:endParaRPr>
          </a:p>
          <a:p>
            <a:r>
              <a:rPr lang="en-GB" sz="2400" dirty="0">
                <a:latin typeface="Nunito"/>
                <a:ea typeface="+mn-lt"/>
                <a:cs typeface="+mn-lt"/>
              </a:rPr>
              <a:t>✔️ Industry professionals &amp; recruiters.</a:t>
            </a:r>
            <a:endParaRPr lang="en-GB" dirty="0">
              <a:latin typeface="Nunito"/>
            </a:endParaRPr>
          </a:p>
          <a:p>
            <a:endParaRPr lang="en-GB" sz="2400" dirty="0">
              <a:solidFill>
                <a:srgbClr val="FF0000"/>
              </a:solidFill>
              <a:latin typeface="Nunito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11260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982CEBD-F5D0-671E-360B-D8E9879F75C8}"/>
              </a:ext>
            </a:extLst>
          </p:cNvPr>
          <p:cNvSpPr txBox="1"/>
          <p:nvPr/>
        </p:nvSpPr>
        <p:spPr>
          <a:xfrm>
            <a:off x="396089" y="555206"/>
            <a:ext cx="11165186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600" b="1" dirty="0">
                <a:solidFill>
                  <a:srgbClr val="FF0000"/>
                </a:solidFill>
                <a:latin typeface="Nunito" pitchFamily="2" charset="0"/>
              </a:rPr>
              <a:t>Who to Connect With on LinkedIn.</a:t>
            </a:r>
          </a:p>
          <a:p>
            <a:pPr>
              <a:buNone/>
            </a:pPr>
            <a:endParaRPr lang="en-GB" sz="3600" b="1" dirty="0">
              <a:solidFill>
                <a:srgbClr val="FF0000"/>
              </a:solidFill>
              <a:latin typeface="Nunito" pitchFamily="2" charset="0"/>
            </a:endParaRPr>
          </a:p>
          <a:p>
            <a:pPr>
              <a:buNone/>
            </a:pPr>
            <a:endParaRPr lang="en-GB" b="1" dirty="0"/>
          </a:p>
          <a:p>
            <a:r>
              <a:rPr lang="en-GB" sz="2400" dirty="0">
                <a:latin typeface="Nunito" pitchFamily="2" charset="0"/>
              </a:rPr>
              <a:t>💡 </a:t>
            </a:r>
            <a:r>
              <a:rPr lang="en-GB" sz="2400" b="1" dirty="0">
                <a:latin typeface="Nunito" pitchFamily="2" charset="0"/>
              </a:rPr>
              <a:t>Expand your network with strategic connections:</a:t>
            </a:r>
          </a:p>
          <a:p>
            <a:br>
              <a:rPr lang="en-GB" sz="2400" dirty="0">
                <a:latin typeface="Nunito" pitchFamily="2" charset="0"/>
              </a:rPr>
            </a:br>
            <a:r>
              <a:rPr lang="en-GB" sz="2400" dirty="0">
                <a:latin typeface="Nunito" pitchFamily="2" charset="0"/>
              </a:rPr>
              <a:t>✔️ </a:t>
            </a:r>
            <a:r>
              <a:rPr lang="en-GB" sz="2400" b="1" dirty="0">
                <a:latin typeface="Nunito" pitchFamily="2" charset="0"/>
              </a:rPr>
              <a:t>University Alumni</a:t>
            </a:r>
            <a:r>
              <a:rPr lang="en-GB" sz="2400" dirty="0">
                <a:latin typeface="Nunito" pitchFamily="2" charset="0"/>
              </a:rPr>
              <a:t> – Use the LinkedIn </a:t>
            </a:r>
            <a:r>
              <a:rPr lang="en-GB" sz="2400" b="1" dirty="0">
                <a:latin typeface="Nunito" pitchFamily="2" charset="0"/>
              </a:rPr>
              <a:t>Alumni Tool</a:t>
            </a:r>
            <a:r>
              <a:rPr lang="en-GB" sz="2400" dirty="0">
                <a:latin typeface="Nunito" pitchFamily="2" charset="0"/>
              </a:rPr>
              <a:t> to find graduates in your field.</a:t>
            </a:r>
            <a:br>
              <a:rPr lang="en-GB" sz="2400" dirty="0">
                <a:latin typeface="Nunito" pitchFamily="2" charset="0"/>
              </a:rPr>
            </a:br>
            <a:r>
              <a:rPr lang="en-GB" sz="2400" dirty="0">
                <a:latin typeface="Nunito" pitchFamily="2" charset="0"/>
              </a:rPr>
              <a:t>✔️ </a:t>
            </a:r>
            <a:r>
              <a:rPr lang="en-GB" sz="2400" b="1" dirty="0">
                <a:latin typeface="Nunito" pitchFamily="2" charset="0"/>
              </a:rPr>
              <a:t>Industry Professionals</a:t>
            </a:r>
            <a:r>
              <a:rPr lang="en-GB" sz="2400" dirty="0">
                <a:latin typeface="Nunito" pitchFamily="2" charset="0"/>
              </a:rPr>
              <a:t> – Follow leaders and engage with their content.</a:t>
            </a:r>
            <a:br>
              <a:rPr lang="en-GB" sz="2400" dirty="0">
                <a:latin typeface="Nunito" pitchFamily="2" charset="0"/>
              </a:rPr>
            </a:br>
            <a:r>
              <a:rPr lang="en-GB" sz="2400" dirty="0">
                <a:latin typeface="Nunito" pitchFamily="2" charset="0"/>
              </a:rPr>
              <a:t>✔️ </a:t>
            </a:r>
            <a:r>
              <a:rPr lang="en-GB" sz="2400" b="1" dirty="0">
                <a:latin typeface="Nunito" pitchFamily="2" charset="0"/>
              </a:rPr>
              <a:t>Employees at Target Companies</a:t>
            </a:r>
            <a:r>
              <a:rPr lang="en-GB" sz="2400" dirty="0">
                <a:latin typeface="Nunito" pitchFamily="2" charset="0"/>
              </a:rPr>
              <a:t> – Search for people in your dream job.</a:t>
            </a:r>
            <a:br>
              <a:rPr lang="en-GB" sz="2400" dirty="0">
                <a:latin typeface="Nunito" pitchFamily="2" charset="0"/>
              </a:rPr>
            </a:br>
            <a:r>
              <a:rPr lang="en-GB" sz="2400" dirty="0">
                <a:latin typeface="Nunito" pitchFamily="2" charset="0"/>
              </a:rPr>
              <a:t>✔️ </a:t>
            </a:r>
            <a:r>
              <a:rPr lang="en-GB" sz="2400" b="1" dirty="0">
                <a:latin typeface="Nunito" pitchFamily="2" charset="0"/>
              </a:rPr>
              <a:t>Conference &amp; Workshop Attendees</a:t>
            </a:r>
            <a:r>
              <a:rPr lang="en-GB" sz="2400" dirty="0">
                <a:latin typeface="Nunito" pitchFamily="2" charset="0"/>
              </a:rPr>
              <a:t> – Connect with speakers &amp; participants.</a:t>
            </a:r>
            <a:br>
              <a:rPr lang="en-GB" sz="2400" dirty="0">
                <a:latin typeface="Nunito" pitchFamily="2" charset="0"/>
              </a:rPr>
            </a:br>
            <a:r>
              <a:rPr lang="en-GB" sz="2400" dirty="0">
                <a:latin typeface="Nunito" pitchFamily="2" charset="0"/>
              </a:rPr>
              <a:t>✔️ </a:t>
            </a:r>
            <a:r>
              <a:rPr lang="en-GB" sz="2400" b="1" dirty="0">
                <a:latin typeface="Nunito" pitchFamily="2" charset="0"/>
              </a:rPr>
              <a:t>Engaged Users</a:t>
            </a:r>
            <a:r>
              <a:rPr lang="en-GB" sz="2400" dirty="0">
                <a:latin typeface="Nunito" pitchFamily="2" charset="0"/>
              </a:rPr>
              <a:t> – Send connection requests to those who interact with your posts.</a:t>
            </a:r>
          </a:p>
        </p:txBody>
      </p:sp>
    </p:spTree>
    <p:extLst>
      <p:ext uri="{BB962C8B-B14F-4D97-AF65-F5344CB8AC3E}">
        <p14:creationId xmlns:p14="http://schemas.microsoft.com/office/powerpoint/2010/main" val="41465404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9BD6959-6CEA-51D2-0420-B1475388FAAA}"/>
              </a:ext>
            </a:extLst>
          </p:cNvPr>
          <p:cNvSpPr txBox="1"/>
          <p:nvPr/>
        </p:nvSpPr>
        <p:spPr>
          <a:xfrm>
            <a:off x="504731" y="795991"/>
            <a:ext cx="10984116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600" b="1" dirty="0">
                <a:solidFill>
                  <a:srgbClr val="FF0000"/>
                </a:solidFill>
                <a:latin typeface="Nunito" pitchFamily="2" charset="0"/>
              </a:rPr>
              <a:t>Where to Find Connections.</a:t>
            </a:r>
          </a:p>
          <a:p>
            <a:pPr lvl="1"/>
            <a:endParaRPr lang="en-GB" sz="3600" b="1" dirty="0">
              <a:solidFill>
                <a:srgbClr val="FF0000"/>
              </a:solidFill>
              <a:latin typeface="Nunito" pitchFamily="2" charset="0"/>
            </a:endParaRPr>
          </a:p>
          <a:p>
            <a:r>
              <a:rPr lang="en-GB" sz="2400" dirty="0">
                <a:latin typeface="Nunito" pitchFamily="2" charset="0"/>
              </a:rPr>
              <a:t>🔎 </a:t>
            </a:r>
            <a:r>
              <a:rPr lang="en-GB" sz="2400" b="1" dirty="0">
                <a:latin typeface="Nunito" pitchFamily="2" charset="0"/>
              </a:rPr>
              <a:t>Use LinkedIn’s tools to find the right people:</a:t>
            </a:r>
          </a:p>
          <a:p>
            <a:br>
              <a:rPr lang="en-GB" sz="2400" dirty="0">
                <a:latin typeface="Nunito" pitchFamily="2" charset="0"/>
              </a:rPr>
            </a:br>
            <a:r>
              <a:rPr lang="en-GB" sz="2400" dirty="0">
                <a:latin typeface="Nunito" pitchFamily="2" charset="0"/>
              </a:rPr>
              <a:t>✔️ </a:t>
            </a:r>
            <a:r>
              <a:rPr lang="en-GB" sz="2400" b="1" dirty="0">
                <a:latin typeface="Nunito" pitchFamily="2" charset="0"/>
              </a:rPr>
              <a:t>Alumni Tool</a:t>
            </a:r>
            <a:r>
              <a:rPr lang="en-GB" sz="2400" dirty="0">
                <a:latin typeface="Nunito" pitchFamily="2" charset="0"/>
              </a:rPr>
              <a:t> – Search for graduates from your university working in your field.</a:t>
            </a:r>
            <a:br>
              <a:rPr lang="en-GB" sz="2400" dirty="0">
                <a:latin typeface="Nunito" pitchFamily="2" charset="0"/>
              </a:rPr>
            </a:br>
            <a:r>
              <a:rPr lang="en-GB" sz="2400" dirty="0">
                <a:latin typeface="Nunito" pitchFamily="2" charset="0"/>
              </a:rPr>
              <a:t>✔️ </a:t>
            </a:r>
            <a:r>
              <a:rPr lang="en-GB" sz="2400" b="1" dirty="0">
                <a:latin typeface="Nunito" pitchFamily="2" charset="0"/>
              </a:rPr>
              <a:t>Company Pages</a:t>
            </a:r>
            <a:r>
              <a:rPr lang="en-GB" sz="2400" dirty="0">
                <a:latin typeface="Nunito" pitchFamily="2" charset="0"/>
              </a:rPr>
              <a:t> – Visit “People” to find employees at your dream company.</a:t>
            </a:r>
            <a:br>
              <a:rPr lang="en-GB" sz="2400" dirty="0">
                <a:latin typeface="Nunito" pitchFamily="2" charset="0"/>
              </a:rPr>
            </a:br>
            <a:r>
              <a:rPr lang="en-GB" sz="2400" dirty="0">
                <a:latin typeface="Nunito" pitchFamily="2" charset="0"/>
              </a:rPr>
              <a:t>✔️ </a:t>
            </a:r>
            <a:r>
              <a:rPr lang="en-GB" sz="2400" b="1" dirty="0">
                <a:latin typeface="Nunito" pitchFamily="2" charset="0"/>
              </a:rPr>
              <a:t>LinkedIn Groups</a:t>
            </a:r>
            <a:r>
              <a:rPr lang="en-GB" sz="2400" dirty="0">
                <a:latin typeface="Nunito" pitchFamily="2" charset="0"/>
              </a:rPr>
              <a:t> – Join and engage in relevant industry groups.</a:t>
            </a:r>
            <a:br>
              <a:rPr lang="en-GB" sz="2400" dirty="0">
                <a:latin typeface="Nunito" pitchFamily="2" charset="0"/>
              </a:rPr>
            </a:br>
            <a:r>
              <a:rPr lang="en-GB" sz="2400" dirty="0">
                <a:latin typeface="Nunito" pitchFamily="2" charset="0"/>
              </a:rPr>
              <a:t>✔️ </a:t>
            </a:r>
            <a:r>
              <a:rPr lang="en-GB" sz="2400" b="1" dirty="0">
                <a:latin typeface="Nunito" pitchFamily="2" charset="0"/>
              </a:rPr>
              <a:t>People You May Know</a:t>
            </a:r>
            <a:r>
              <a:rPr lang="en-GB" sz="2400" dirty="0">
                <a:latin typeface="Nunito" pitchFamily="2" charset="0"/>
              </a:rPr>
              <a:t> – Let LinkedIn suggest connections based on your activity.</a:t>
            </a:r>
          </a:p>
        </p:txBody>
      </p:sp>
    </p:spTree>
    <p:extLst>
      <p:ext uri="{BB962C8B-B14F-4D97-AF65-F5344CB8AC3E}">
        <p14:creationId xmlns:p14="http://schemas.microsoft.com/office/powerpoint/2010/main" val="5416756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1160275-A44F-0903-EB1E-DA3350E77EA0}"/>
              </a:ext>
            </a:extLst>
          </p:cNvPr>
          <p:cNvSpPr txBox="1"/>
          <p:nvPr/>
        </p:nvSpPr>
        <p:spPr>
          <a:xfrm>
            <a:off x="550753" y="931792"/>
            <a:ext cx="11090494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600" b="1" dirty="0">
                <a:solidFill>
                  <a:srgbClr val="FF0000"/>
                </a:solidFill>
                <a:latin typeface="Nunito" pitchFamily="2" charset="0"/>
              </a:rPr>
              <a:t>How to Send a Great Connection Request.</a:t>
            </a:r>
          </a:p>
          <a:p>
            <a:pPr>
              <a:buNone/>
            </a:pPr>
            <a:endParaRPr lang="en-GB" sz="3600" b="1" dirty="0">
              <a:solidFill>
                <a:srgbClr val="FF0000"/>
              </a:solidFill>
              <a:latin typeface="Nunito" pitchFamily="2" charset="0"/>
            </a:endParaRPr>
          </a:p>
          <a:p>
            <a:pPr>
              <a:buNone/>
            </a:pPr>
            <a:r>
              <a:rPr lang="en-GB" sz="2400" dirty="0">
                <a:latin typeface="Nunito" pitchFamily="2" charset="0"/>
              </a:rPr>
              <a:t>📩 </a:t>
            </a:r>
            <a:r>
              <a:rPr lang="en-GB" sz="2400" b="1" dirty="0">
                <a:latin typeface="Nunito" pitchFamily="2" charset="0"/>
              </a:rPr>
              <a:t>A simple, personalised message can boost your acceptance rate!</a:t>
            </a:r>
          </a:p>
          <a:p>
            <a:pPr>
              <a:buNone/>
            </a:pPr>
            <a:endParaRPr lang="en-GB" sz="2400" b="1" dirty="0">
              <a:latin typeface="Nunito" pitchFamily="2" charset="0"/>
            </a:endParaRPr>
          </a:p>
          <a:p>
            <a:pPr>
              <a:buNone/>
            </a:pPr>
            <a:endParaRPr lang="en-GB" sz="2400" dirty="0">
              <a:latin typeface="Nunito" pitchFamily="2" charset="0"/>
            </a:endParaRPr>
          </a:p>
          <a:p>
            <a:pPr>
              <a:buNone/>
            </a:pPr>
            <a:r>
              <a:rPr lang="en-GB" sz="2400" dirty="0">
                <a:latin typeface="Nunito" pitchFamily="2" charset="0"/>
              </a:rPr>
              <a:t>❌ </a:t>
            </a:r>
            <a:r>
              <a:rPr lang="en-GB" sz="2400" b="1" dirty="0">
                <a:latin typeface="Nunito" pitchFamily="2" charset="0"/>
              </a:rPr>
              <a:t>Generic Request:</a:t>
            </a:r>
            <a:br>
              <a:rPr lang="en-GB" sz="2400" dirty="0">
                <a:latin typeface="Nunito" pitchFamily="2" charset="0"/>
              </a:rPr>
            </a:br>
            <a:r>
              <a:rPr lang="en-GB" sz="2400" i="1" dirty="0">
                <a:latin typeface="Nunito" pitchFamily="2" charset="0"/>
              </a:rPr>
              <a:t>"I’d like to add you to my network on LinkedIn.“</a:t>
            </a:r>
          </a:p>
          <a:p>
            <a:pPr>
              <a:buNone/>
            </a:pPr>
            <a:endParaRPr lang="en-GB" sz="2400" dirty="0">
              <a:latin typeface="Nunito" pitchFamily="2" charset="0"/>
            </a:endParaRPr>
          </a:p>
          <a:p>
            <a:pPr>
              <a:buNone/>
            </a:pPr>
            <a:r>
              <a:rPr lang="en-GB" sz="2400" dirty="0">
                <a:latin typeface="Nunito" pitchFamily="2" charset="0"/>
              </a:rPr>
              <a:t>✅ </a:t>
            </a:r>
            <a:r>
              <a:rPr lang="en-GB" sz="2400" b="1" dirty="0">
                <a:latin typeface="Nunito" pitchFamily="2" charset="0"/>
              </a:rPr>
              <a:t>Personalised Request Template:</a:t>
            </a:r>
            <a:br>
              <a:rPr lang="en-GB" sz="2400" dirty="0">
                <a:latin typeface="Nunito" pitchFamily="2" charset="0"/>
              </a:rPr>
            </a:br>
            <a:r>
              <a:rPr lang="en-GB" sz="2400" i="1" dirty="0">
                <a:latin typeface="Nunito" pitchFamily="2" charset="0"/>
              </a:rPr>
              <a:t>"Hi [Name], I’m a [University] graduate interested in [industry]. I admire your work in [specific area] and would love to connect!"</a:t>
            </a:r>
            <a:endParaRPr lang="en-GB" sz="2400" dirty="0">
              <a:latin typeface="Nunito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77472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8792F72-F92C-7042-67F0-3C46B0B5D0FF}"/>
              </a:ext>
            </a:extLst>
          </p:cNvPr>
          <p:cNvSpPr txBox="1"/>
          <p:nvPr/>
        </p:nvSpPr>
        <p:spPr>
          <a:xfrm>
            <a:off x="586212" y="1441485"/>
            <a:ext cx="10422801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600" b="1" dirty="0">
                <a:solidFill>
                  <a:srgbClr val="FF0000"/>
                </a:solidFill>
                <a:latin typeface="Nunito" pitchFamily="2" charset="0"/>
              </a:rPr>
              <a:t>What to Do After Connecting.</a:t>
            </a:r>
          </a:p>
          <a:p>
            <a:pPr>
              <a:buNone/>
            </a:pPr>
            <a:endParaRPr lang="en-GB" sz="3600" b="1" dirty="0">
              <a:solidFill>
                <a:srgbClr val="FF0000"/>
              </a:solidFill>
              <a:latin typeface="Nunito" pitchFamily="2" charset="0"/>
            </a:endParaRPr>
          </a:p>
          <a:p>
            <a:pPr>
              <a:buNone/>
            </a:pPr>
            <a:r>
              <a:rPr lang="en-GB" sz="2400" dirty="0">
                <a:latin typeface="Nunito" pitchFamily="2" charset="0"/>
              </a:rPr>
              <a:t>🤝 </a:t>
            </a:r>
            <a:r>
              <a:rPr lang="en-GB" sz="2400" b="1" dirty="0">
                <a:latin typeface="Nunito" pitchFamily="2" charset="0"/>
              </a:rPr>
              <a:t>Networking doesn’t stop after adding someone!</a:t>
            </a:r>
          </a:p>
          <a:p>
            <a:pPr>
              <a:buNone/>
            </a:pPr>
            <a:endParaRPr lang="en-GB" sz="2400" dirty="0">
              <a:latin typeface="Nunito" pitchFamily="2" charset="0"/>
            </a:endParaRPr>
          </a:p>
          <a:p>
            <a:r>
              <a:rPr lang="en-GB" sz="2400" dirty="0">
                <a:latin typeface="Nunito" pitchFamily="2" charset="0"/>
              </a:rPr>
              <a:t>✔️ </a:t>
            </a:r>
            <a:r>
              <a:rPr lang="en-GB" sz="2400" b="1" dirty="0">
                <a:latin typeface="Nunito" pitchFamily="2" charset="0"/>
              </a:rPr>
              <a:t>Send a thank-you message</a:t>
            </a:r>
            <a:r>
              <a:rPr lang="en-GB" sz="2400" dirty="0">
                <a:latin typeface="Nunito" pitchFamily="2" charset="0"/>
              </a:rPr>
              <a:t> ("Thanks for connecting! I’d love to hear about your journey.")</a:t>
            </a:r>
            <a:br>
              <a:rPr lang="en-GB" sz="2400" dirty="0">
                <a:latin typeface="Nunito" pitchFamily="2" charset="0"/>
              </a:rPr>
            </a:br>
            <a:r>
              <a:rPr lang="en-GB" sz="2400" dirty="0">
                <a:latin typeface="Nunito" pitchFamily="2" charset="0"/>
              </a:rPr>
              <a:t>✔️ </a:t>
            </a:r>
            <a:r>
              <a:rPr lang="en-GB" sz="2400" b="1" dirty="0">
                <a:latin typeface="Nunito" pitchFamily="2" charset="0"/>
              </a:rPr>
              <a:t>Engage with their content</a:t>
            </a:r>
            <a:r>
              <a:rPr lang="en-GB" sz="2400" dirty="0">
                <a:latin typeface="Nunito" pitchFamily="2" charset="0"/>
              </a:rPr>
              <a:t> (Like and comment on posts).</a:t>
            </a:r>
            <a:br>
              <a:rPr lang="en-GB" sz="2400" dirty="0">
                <a:latin typeface="Nunito" pitchFamily="2" charset="0"/>
              </a:rPr>
            </a:br>
            <a:r>
              <a:rPr lang="en-GB" sz="2400" dirty="0">
                <a:latin typeface="Nunito" pitchFamily="2" charset="0"/>
              </a:rPr>
              <a:t>✔️ </a:t>
            </a:r>
            <a:r>
              <a:rPr lang="en-GB" sz="2400" b="1" dirty="0">
                <a:latin typeface="Nunito" pitchFamily="2" charset="0"/>
              </a:rPr>
              <a:t>Ask for advice</a:t>
            </a:r>
            <a:r>
              <a:rPr lang="en-GB" sz="2400" dirty="0">
                <a:latin typeface="Nunito" pitchFamily="2" charset="0"/>
              </a:rPr>
              <a:t> (but keep it short &amp; respectful of their time).</a:t>
            </a:r>
            <a:br>
              <a:rPr lang="en-GB" sz="2400" dirty="0">
                <a:latin typeface="Nunito" pitchFamily="2" charset="0"/>
              </a:rPr>
            </a:br>
            <a:r>
              <a:rPr lang="en-GB" sz="2400" dirty="0">
                <a:latin typeface="Nunito" pitchFamily="2" charset="0"/>
              </a:rPr>
              <a:t>✔️ </a:t>
            </a:r>
            <a:r>
              <a:rPr lang="en-GB" sz="2400" b="1" dirty="0">
                <a:latin typeface="Nunito" pitchFamily="2" charset="0"/>
              </a:rPr>
              <a:t>Stay in touch</a:t>
            </a:r>
            <a:r>
              <a:rPr lang="en-GB" sz="2400" dirty="0">
                <a:latin typeface="Nunito" pitchFamily="2" charset="0"/>
              </a:rPr>
              <a:t> – Share updates and check in periodically.</a:t>
            </a:r>
          </a:p>
        </p:txBody>
      </p:sp>
    </p:spTree>
    <p:extLst>
      <p:ext uri="{BB962C8B-B14F-4D97-AF65-F5344CB8AC3E}">
        <p14:creationId xmlns:p14="http://schemas.microsoft.com/office/powerpoint/2010/main" val="40440349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632BCCC-8E7E-ED86-7418-341F36098489}"/>
              </a:ext>
            </a:extLst>
          </p:cNvPr>
          <p:cNvSpPr txBox="1"/>
          <p:nvPr/>
        </p:nvSpPr>
        <p:spPr>
          <a:xfrm>
            <a:off x="712960" y="1111902"/>
            <a:ext cx="9653257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600" b="1" dirty="0">
                <a:solidFill>
                  <a:srgbClr val="FF0000"/>
                </a:solidFill>
                <a:latin typeface="Nunito" pitchFamily="2" charset="0"/>
              </a:rPr>
              <a:t>LinkedIn Networking Challenge.</a:t>
            </a:r>
          </a:p>
          <a:p>
            <a:pPr>
              <a:buNone/>
            </a:pPr>
            <a:endParaRPr lang="en-GB" sz="3600" b="1" dirty="0">
              <a:solidFill>
                <a:srgbClr val="FF0000"/>
              </a:solidFill>
              <a:latin typeface="Nunito" pitchFamily="2" charset="0"/>
            </a:endParaRPr>
          </a:p>
          <a:p>
            <a:pPr>
              <a:buNone/>
            </a:pPr>
            <a:endParaRPr lang="en-GB" sz="3600" b="1" dirty="0">
              <a:solidFill>
                <a:srgbClr val="FF0000"/>
              </a:solidFill>
              <a:latin typeface="Nunito" pitchFamily="2" charset="0"/>
            </a:endParaRPr>
          </a:p>
          <a:p>
            <a:r>
              <a:rPr lang="en-GB" sz="2400" dirty="0">
                <a:latin typeface="Nunito" pitchFamily="2" charset="0"/>
              </a:rPr>
              <a:t>🚀 </a:t>
            </a:r>
            <a:r>
              <a:rPr lang="en-GB" sz="2400" b="1" dirty="0">
                <a:latin typeface="Nunito" pitchFamily="2" charset="0"/>
              </a:rPr>
              <a:t>Your Quick Networking Challenge:</a:t>
            </a:r>
          </a:p>
          <a:p>
            <a:endParaRPr lang="en-GB" sz="2400" b="1" dirty="0">
              <a:latin typeface="Nunito" pitchFamily="2" charset="0"/>
            </a:endParaRPr>
          </a:p>
          <a:p>
            <a:br>
              <a:rPr lang="en-GB" sz="2400" dirty="0">
                <a:latin typeface="Nunito" pitchFamily="2" charset="0"/>
              </a:rPr>
            </a:br>
            <a:r>
              <a:rPr lang="en-GB" sz="2400" dirty="0">
                <a:latin typeface="Nunito" pitchFamily="2" charset="0"/>
              </a:rPr>
              <a:t>✅ </a:t>
            </a:r>
            <a:r>
              <a:rPr lang="en-GB" sz="2400" b="1" dirty="0">
                <a:latin typeface="Nunito" pitchFamily="2" charset="0"/>
              </a:rPr>
              <a:t>Send one connection request</a:t>
            </a:r>
            <a:r>
              <a:rPr lang="en-GB" sz="2400" dirty="0">
                <a:latin typeface="Nunito" pitchFamily="2" charset="0"/>
              </a:rPr>
              <a:t> to someone in your industry.</a:t>
            </a:r>
            <a:br>
              <a:rPr lang="en-GB" sz="2400" dirty="0">
                <a:latin typeface="Nunito" pitchFamily="2" charset="0"/>
              </a:rPr>
            </a:br>
            <a:r>
              <a:rPr lang="en-GB" sz="2400" dirty="0">
                <a:latin typeface="Nunito" pitchFamily="2" charset="0"/>
              </a:rPr>
              <a:t>✅ </a:t>
            </a:r>
            <a:r>
              <a:rPr lang="en-GB" sz="2400" b="1" dirty="0">
                <a:latin typeface="Nunito" pitchFamily="2" charset="0"/>
              </a:rPr>
              <a:t>Comment on one LinkedIn post</a:t>
            </a:r>
            <a:r>
              <a:rPr lang="en-GB" sz="2400" dirty="0">
                <a:latin typeface="Nunito" pitchFamily="2" charset="0"/>
              </a:rPr>
              <a:t> in your field.</a:t>
            </a:r>
            <a:br>
              <a:rPr lang="en-GB" sz="2400" dirty="0">
                <a:latin typeface="Nunito" pitchFamily="2" charset="0"/>
              </a:rPr>
            </a:br>
            <a:r>
              <a:rPr lang="en-GB" sz="2400" dirty="0">
                <a:latin typeface="Nunito" pitchFamily="2" charset="0"/>
              </a:rPr>
              <a:t>✅ </a:t>
            </a:r>
            <a:r>
              <a:rPr lang="en-GB" sz="2400" b="1" dirty="0">
                <a:latin typeface="Nunito" pitchFamily="2" charset="0"/>
              </a:rPr>
              <a:t>Engage with your network</a:t>
            </a:r>
            <a:r>
              <a:rPr lang="en-GB" sz="2400" dirty="0">
                <a:latin typeface="Nunito" pitchFamily="2" charset="0"/>
              </a:rPr>
              <a:t> by liking or sharing an update.</a:t>
            </a:r>
          </a:p>
        </p:txBody>
      </p:sp>
    </p:spTree>
    <p:extLst>
      <p:ext uri="{BB962C8B-B14F-4D97-AF65-F5344CB8AC3E}">
        <p14:creationId xmlns:p14="http://schemas.microsoft.com/office/powerpoint/2010/main" val="34352381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A18FA17-0A98-1D9A-B3FE-3970DCFB18CA}"/>
              </a:ext>
            </a:extLst>
          </p:cNvPr>
          <p:cNvSpPr txBox="1"/>
          <p:nvPr/>
        </p:nvSpPr>
        <p:spPr>
          <a:xfrm>
            <a:off x="373096" y="442626"/>
            <a:ext cx="11278714" cy="54476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dirty="0">
                <a:solidFill>
                  <a:srgbClr val="FF0000"/>
                </a:solidFill>
                <a:latin typeface="Nunito"/>
                <a:ea typeface="+mn-lt"/>
                <a:cs typeface="+mn-lt"/>
              </a:rPr>
              <a:t>Section 3: Using LinkedIn Learning to Develop Your Skills.</a:t>
            </a:r>
          </a:p>
          <a:p>
            <a:endParaRPr lang="en-GB" sz="3600" b="1" dirty="0">
              <a:solidFill>
                <a:srgbClr val="FF0000"/>
              </a:solidFill>
              <a:latin typeface="Nunito"/>
              <a:ea typeface="+mn-lt"/>
              <a:cs typeface="+mn-lt"/>
            </a:endParaRPr>
          </a:p>
          <a:p>
            <a:r>
              <a:rPr lang="en-GB" sz="2400" b="1" dirty="0">
                <a:latin typeface="Nunito" pitchFamily="2" charset="0"/>
                <a:ea typeface="+mn-lt"/>
                <a:cs typeface="+mn-lt"/>
              </a:rPr>
              <a:t>Why Use LinkedIn Learning?</a:t>
            </a:r>
            <a:endParaRPr lang="en-US" sz="2400" dirty="0">
              <a:latin typeface="Nunito" pitchFamily="2" charset="0"/>
            </a:endParaRPr>
          </a:p>
          <a:p>
            <a:br>
              <a:rPr lang="en-US" dirty="0">
                <a:latin typeface="Nunito" pitchFamily="2" charset="0"/>
              </a:rPr>
            </a:br>
            <a:endParaRPr lang="en-US" dirty="0">
              <a:latin typeface="Nunito" pitchFamily="2" charset="0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Nunito" pitchFamily="2" charset="0"/>
                <a:ea typeface="+mn-lt"/>
                <a:cs typeface="+mn-lt"/>
              </a:rPr>
              <a:t> Access thousands of courses on </a:t>
            </a:r>
            <a:r>
              <a:rPr lang="en-GB" sz="2400" b="1" dirty="0">
                <a:latin typeface="Nunito" pitchFamily="2" charset="0"/>
                <a:ea typeface="+mn-lt"/>
                <a:cs typeface="+mn-lt"/>
              </a:rPr>
              <a:t>technical and soft skills</a:t>
            </a:r>
            <a:r>
              <a:rPr lang="en-GB" sz="2400" dirty="0">
                <a:latin typeface="Nunito" pitchFamily="2" charset="0"/>
                <a:ea typeface="+mn-lt"/>
                <a:cs typeface="+mn-lt"/>
              </a:rPr>
              <a:t>.</a:t>
            </a:r>
            <a:endParaRPr lang="en-GB" sz="2400" dirty="0">
              <a:latin typeface="Nunito" pitchFamily="2" charset="0"/>
            </a:endParaRPr>
          </a:p>
          <a:p>
            <a:endParaRPr lang="en-GB" sz="2400" dirty="0">
              <a:latin typeface="Nunito" pitchFamily="2" charset="0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Nunito" pitchFamily="2" charset="0"/>
                <a:ea typeface="+mn-lt"/>
                <a:cs typeface="+mn-lt"/>
              </a:rPr>
              <a:t> Helps bridge the gap between </a:t>
            </a:r>
            <a:r>
              <a:rPr lang="en-GB" sz="2400" b="1" dirty="0">
                <a:latin typeface="Nunito" pitchFamily="2" charset="0"/>
                <a:ea typeface="+mn-lt"/>
                <a:cs typeface="+mn-lt"/>
              </a:rPr>
              <a:t>academic knowledge and real-world skills</a:t>
            </a:r>
            <a:r>
              <a:rPr lang="en-GB" sz="2400" dirty="0">
                <a:latin typeface="Nunito" pitchFamily="2" charset="0"/>
                <a:ea typeface="+mn-lt"/>
                <a:cs typeface="+mn-lt"/>
              </a:rPr>
              <a:t>.</a:t>
            </a:r>
            <a:endParaRPr lang="en-GB" sz="2400" dirty="0">
              <a:latin typeface="Nunito" pitchFamily="2" charset="0"/>
            </a:endParaRPr>
          </a:p>
          <a:p>
            <a:pPr marL="285750" indent="-285750">
              <a:buFont typeface="Arial"/>
              <a:buChar char="•"/>
            </a:pPr>
            <a:endParaRPr lang="en-GB" sz="2400" dirty="0">
              <a:latin typeface="Nunito"/>
            </a:endParaRPr>
          </a:p>
          <a:p>
            <a:endParaRPr lang="en-GB" sz="2400" dirty="0">
              <a:latin typeface="Nunito" pitchFamily="2" charset="0"/>
            </a:endParaRPr>
          </a:p>
          <a:p>
            <a:r>
              <a:rPr lang="en-GB" sz="2400" dirty="0">
                <a:latin typeface="Nunito" pitchFamily="2" charset="0"/>
              </a:rPr>
              <a:t>Adding LinkedIn Learning certificates to your profile can boost your credibility.</a:t>
            </a:r>
          </a:p>
          <a:p>
            <a:endParaRPr lang="en-GB" dirty="0">
              <a:latin typeface="Nunito" pitchFamily="2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616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5AC1E80-A630-F6A2-45B6-45F05F63628D}"/>
              </a:ext>
            </a:extLst>
          </p:cNvPr>
          <p:cNvSpPr txBox="1"/>
          <p:nvPr/>
        </p:nvSpPr>
        <p:spPr>
          <a:xfrm>
            <a:off x="332714" y="277247"/>
            <a:ext cx="11581646" cy="54476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600" b="1" dirty="0">
                <a:solidFill>
                  <a:srgbClr val="FF0000"/>
                </a:solidFill>
                <a:latin typeface="Nunito" pitchFamily="2" charset="0"/>
              </a:rPr>
              <a:t>Can You Use LinkedIn Learning for Free?</a:t>
            </a:r>
          </a:p>
          <a:p>
            <a:pPr>
              <a:buNone/>
            </a:pPr>
            <a:endParaRPr lang="en-GB" sz="2400" b="1" dirty="0">
              <a:latin typeface="Nunito" pitchFamily="2" charset="0"/>
            </a:endParaRPr>
          </a:p>
          <a:p>
            <a:pPr>
              <a:buNone/>
            </a:pPr>
            <a:endParaRPr lang="en-GB" sz="2400" b="1" dirty="0">
              <a:latin typeface="Nunito" pitchFamily="2" charset="0"/>
            </a:endParaRPr>
          </a:p>
          <a:p>
            <a:pPr>
              <a:buNone/>
            </a:pPr>
            <a:r>
              <a:rPr lang="en-GB" sz="2400" dirty="0">
                <a:latin typeface="Nunito" pitchFamily="2" charset="0"/>
              </a:rPr>
              <a:t>✅ </a:t>
            </a:r>
            <a:r>
              <a:rPr lang="en-GB" sz="2400" b="1" dirty="0">
                <a:latin typeface="Nunito" pitchFamily="2" charset="0"/>
              </a:rPr>
              <a:t>Limited Free Access</a:t>
            </a:r>
            <a:r>
              <a:rPr lang="en-GB" sz="2400" dirty="0">
                <a:latin typeface="Nunito" pitchFamily="2" charset="0"/>
              </a:rPr>
              <a:t> – Most courses require a premium account, but some are </a:t>
            </a:r>
            <a:r>
              <a:rPr lang="en-GB" sz="2400" b="1" dirty="0">
                <a:latin typeface="Nunito" pitchFamily="2" charset="0"/>
              </a:rPr>
              <a:t>available for free</a:t>
            </a:r>
            <a:r>
              <a:rPr lang="en-GB" sz="2400" dirty="0">
                <a:latin typeface="Nunito" pitchFamily="2" charset="0"/>
              </a:rPr>
              <a:t>.</a:t>
            </a:r>
          </a:p>
          <a:p>
            <a:pPr>
              <a:buNone/>
            </a:pPr>
            <a:br>
              <a:rPr lang="en-GB" sz="2400" dirty="0">
                <a:latin typeface="Nunito" pitchFamily="2" charset="0"/>
              </a:rPr>
            </a:br>
            <a:r>
              <a:rPr lang="en-GB" sz="2400" dirty="0">
                <a:latin typeface="Nunito" pitchFamily="2" charset="0"/>
              </a:rPr>
              <a:t>✅ </a:t>
            </a:r>
            <a:r>
              <a:rPr lang="en-GB" sz="2400" b="1" dirty="0">
                <a:latin typeface="Nunito" pitchFamily="2" charset="0"/>
              </a:rPr>
              <a:t>Free Access Options:</a:t>
            </a:r>
            <a:br>
              <a:rPr lang="en-GB" sz="2400" dirty="0">
                <a:latin typeface="Nunito" pitchFamily="2" charset="0"/>
              </a:rPr>
            </a:br>
            <a:r>
              <a:rPr lang="en-GB" sz="2400" dirty="0">
                <a:latin typeface="Nunito" pitchFamily="2" charset="0"/>
              </a:rPr>
              <a:t>✔️ Some </a:t>
            </a:r>
            <a:r>
              <a:rPr lang="en-GB" sz="2400" b="1" dirty="0">
                <a:latin typeface="Nunito" pitchFamily="2" charset="0"/>
              </a:rPr>
              <a:t>universities, employers, and libraries</a:t>
            </a:r>
            <a:r>
              <a:rPr lang="en-GB" sz="2400" dirty="0">
                <a:latin typeface="Nunito" pitchFamily="2" charset="0"/>
              </a:rPr>
              <a:t> provide free LinkedIn Learning access.</a:t>
            </a:r>
          </a:p>
          <a:p>
            <a:pPr>
              <a:buNone/>
            </a:pPr>
            <a:br>
              <a:rPr lang="en-GB" sz="2400" dirty="0">
                <a:latin typeface="Nunito" pitchFamily="2" charset="0"/>
              </a:rPr>
            </a:br>
            <a:r>
              <a:rPr lang="en-GB" sz="2400" dirty="0">
                <a:latin typeface="Nunito" pitchFamily="2" charset="0"/>
              </a:rPr>
              <a:t>✔️ LinkedIn occasionally </a:t>
            </a:r>
            <a:r>
              <a:rPr lang="en-GB" sz="2400" b="1" dirty="0">
                <a:latin typeface="Nunito" pitchFamily="2" charset="0"/>
              </a:rPr>
              <a:t>unlocks select courses</a:t>
            </a:r>
            <a:r>
              <a:rPr lang="en-GB" sz="2400" dirty="0">
                <a:latin typeface="Nunito" pitchFamily="2" charset="0"/>
              </a:rPr>
              <a:t> for a limited time.</a:t>
            </a:r>
            <a:br>
              <a:rPr lang="en-GB" sz="2400" dirty="0">
                <a:latin typeface="Nunito" pitchFamily="2" charset="0"/>
              </a:rPr>
            </a:br>
            <a:r>
              <a:rPr lang="en-GB" sz="2400" dirty="0">
                <a:latin typeface="Nunito" pitchFamily="2" charset="0"/>
              </a:rPr>
              <a:t>✔️ A </a:t>
            </a:r>
            <a:r>
              <a:rPr lang="en-GB" sz="2400" b="1" dirty="0">
                <a:latin typeface="Nunito" pitchFamily="2" charset="0"/>
              </a:rPr>
              <a:t>1-month free trial</a:t>
            </a:r>
            <a:r>
              <a:rPr lang="en-GB" sz="2400" dirty="0">
                <a:latin typeface="Nunito" pitchFamily="2" charset="0"/>
              </a:rPr>
              <a:t> is available for new users.</a:t>
            </a:r>
          </a:p>
          <a:p>
            <a:r>
              <a:rPr lang="en-GB" sz="2400" dirty="0">
                <a:latin typeface="Nunito" pitchFamily="2" charset="0"/>
              </a:rPr>
              <a:t>🔹 </a:t>
            </a:r>
            <a:r>
              <a:rPr lang="en-GB" sz="2400" b="1" dirty="0">
                <a:latin typeface="Nunito" pitchFamily="2" charset="0"/>
              </a:rPr>
              <a:t>Action:</a:t>
            </a:r>
            <a:r>
              <a:rPr lang="en-GB" sz="2400" dirty="0">
                <a:latin typeface="Nunito" pitchFamily="2" charset="0"/>
              </a:rPr>
              <a:t> Check if you can access LinkedIn Learning for free through your university or a trial!</a:t>
            </a:r>
          </a:p>
        </p:txBody>
      </p:sp>
    </p:spTree>
    <p:extLst>
      <p:ext uri="{BB962C8B-B14F-4D97-AF65-F5344CB8AC3E}">
        <p14:creationId xmlns:p14="http://schemas.microsoft.com/office/powerpoint/2010/main" val="6613347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9F0EB99-0099-FD54-1920-441AAA2AFD7B}"/>
              </a:ext>
            </a:extLst>
          </p:cNvPr>
          <p:cNvSpPr txBox="1"/>
          <p:nvPr/>
        </p:nvSpPr>
        <p:spPr>
          <a:xfrm>
            <a:off x="586212" y="889224"/>
            <a:ext cx="10984117" cy="4339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600" b="1" dirty="0">
                <a:solidFill>
                  <a:srgbClr val="FF0000"/>
                </a:solidFill>
                <a:latin typeface="Nunito" pitchFamily="2" charset="0"/>
              </a:rPr>
              <a:t>How to Find Free LinkedIn Learning Courses.</a:t>
            </a:r>
          </a:p>
          <a:p>
            <a:pPr>
              <a:buNone/>
            </a:pPr>
            <a:endParaRPr lang="en-GB" sz="2400" b="1" dirty="0">
              <a:latin typeface="Nunito" pitchFamily="2" charset="0"/>
            </a:endParaRPr>
          </a:p>
          <a:p>
            <a:pPr>
              <a:buNone/>
            </a:pPr>
            <a:endParaRPr lang="en-GB" sz="2400" b="1" dirty="0">
              <a:latin typeface="Nunito" pitchFamily="2" charset="0"/>
            </a:endParaRPr>
          </a:p>
          <a:p>
            <a:pPr>
              <a:buNone/>
            </a:pPr>
            <a:r>
              <a:rPr lang="en-GB" sz="2400" dirty="0">
                <a:latin typeface="Nunito" pitchFamily="2" charset="0"/>
              </a:rPr>
              <a:t>📌 </a:t>
            </a:r>
            <a:r>
              <a:rPr lang="en-GB" sz="2400" b="1" dirty="0">
                <a:latin typeface="Nunito" pitchFamily="2" charset="0"/>
              </a:rPr>
              <a:t>Ways to Access Free Courses:</a:t>
            </a:r>
          </a:p>
          <a:p>
            <a:pPr>
              <a:buNone/>
            </a:pPr>
            <a:br>
              <a:rPr lang="en-GB" sz="2400" dirty="0">
                <a:latin typeface="Nunito" pitchFamily="2" charset="0"/>
              </a:rPr>
            </a:br>
            <a:r>
              <a:rPr lang="en-GB" sz="2400" dirty="0">
                <a:latin typeface="Nunito" pitchFamily="2" charset="0"/>
              </a:rPr>
              <a:t>1️⃣ Search </a:t>
            </a:r>
            <a:r>
              <a:rPr lang="en-GB" sz="2400" b="1" dirty="0">
                <a:latin typeface="Nunito" pitchFamily="2" charset="0"/>
              </a:rPr>
              <a:t>LinkedIn Learning</a:t>
            </a:r>
            <a:r>
              <a:rPr lang="en-GB" sz="2400" dirty="0">
                <a:latin typeface="Nunito" pitchFamily="2" charset="0"/>
              </a:rPr>
              <a:t> for courses marked </a:t>
            </a:r>
            <a:r>
              <a:rPr lang="en-GB" sz="2400" b="1" dirty="0">
                <a:latin typeface="Nunito" pitchFamily="2" charset="0"/>
              </a:rPr>
              <a:t>“Free”</a:t>
            </a:r>
            <a:r>
              <a:rPr lang="en-GB" sz="2400" dirty="0">
                <a:latin typeface="Nunito" pitchFamily="2" charset="0"/>
              </a:rPr>
              <a:t> or </a:t>
            </a:r>
            <a:r>
              <a:rPr lang="en-GB" sz="2400" b="1" dirty="0">
                <a:latin typeface="Nunito" pitchFamily="2" charset="0"/>
              </a:rPr>
              <a:t>“Preview”</a:t>
            </a:r>
            <a:r>
              <a:rPr lang="en-GB" sz="2400" dirty="0">
                <a:latin typeface="Nunito" pitchFamily="2" charset="0"/>
              </a:rPr>
              <a:t>.</a:t>
            </a:r>
            <a:br>
              <a:rPr lang="en-GB" sz="2400" dirty="0">
                <a:latin typeface="Nunito" pitchFamily="2" charset="0"/>
              </a:rPr>
            </a:br>
            <a:r>
              <a:rPr lang="en-GB" sz="2400" dirty="0">
                <a:latin typeface="Nunito" pitchFamily="2" charset="0"/>
              </a:rPr>
              <a:t>2️⃣ Look out for </a:t>
            </a:r>
            <a:r>
              <a:rPr lang="en-GB" sz="2400" b="1" dirty="0">
                <a:latin typeface="Nunito" pitchFamily="2" charset="0"/>
              </a:rPr>
              <a:t>monthly free courses</a:t>
            </a:r>
            <a:r>
              <a:rPr lang="en-GB" sz="2400" dirty="0">
                <a:latin typeface="Nunito" pitchFamily="2" charset="0"/>
              </a:rPr>
              <a:t> LinkedIn offers.</a:t>
            </a:r>
            <a:br>
              <a:rPr lang="en-GB" sz="2400" dirty="0">
                <a:latin typeface="Nunito" pitchFamily="2" charset="0"/>
              </a:rPr>
            </a:br>
            <a:r>
              <a:rPr lang="en-GB" sz="2400" dirty="0">
                <a:latin typeface="Nunito" pitchFamily="2" charset="0"/>
              </a:rPr>
              <a:t>3️⃣ Take advantage of the </a:t>
            </a:r>
            <a:r>
              <a:rPr lang="en-GB" sz="2400" b="1" dirty="0">
                <a:latin typeface="Nunito" pitchFamily="2" charset="0"/>
              </a:rPr>
              <a:t>1-month LinkedIn Learning trial</a:t>
            </a:r>
            <a:r>
              <a:rPr lang="en-GB" sz="2400" dirty="0">
                <a:latin typeface="Nunito" pitchFamily="2" charset="0"/>
              </a:rPr>
              <a:t>.</a:t>
            </a:r>
          </a:p>
          <a:p>
            <a:pPr>
              <a:buNone/>
            </a:pPr>
            <a:endParaRPr lang="en-GB" sz="2400" dirty="0">
              <a:latin typeface="Nunito" pitchFamily="2" charset="0"/>
            </a:endParaRPr>
          </a:p>
          <a:p>
            <a:r>
              <a:rPr lang="en-GB" sz="2400" dirty="0">
                <a:latin typeface="Nunito" pitchFamily="2" charset="0"/>
              </a:rPr>
              <a:t>💡 </a:t>
            </a:r>
            <a:r>
              <a:rPr lang="en-GB" sz="2400" b="1" dirty="0">
                <a:latin typeface="Nunito" pitchFamily="2" charset="0"/>
              </a:rPr>
              <a:t>Tip:</a:t>
            </a:r>
            <a:r>
              <a:rPr lang="en-GB" sz="2400" dirty="0">
                <a:latin typeface="Nunito" pitchFamily="2" charset="0"/>
              </a:rPr>
              <a:t> Even if you don’t complete a course, adding it to your profile shows initiative and boosts credibility with recruiters! 🚀</a:t>
            </a:r>
          </a:p>
        </p:txBody>
      </p:sp>
    </p:spTree>
    <p:extLst>
      <p:ext uri="{BB962C8B-B14F-4D97-AF65-F5344CB8AC3E}">
        <p14:creationId xmlns:p14="http://schemas.microsoft.com/office/powerpoint/2010/main" val="18530126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FEB47FD-8B42-62A3-93AF-6EED6FE15613}"/>
              </a:ext>
            </a:extLst>
          </p:cNvPr>
          <p:cNvSpPr txBox="1"/>
          <p:nvPr/>
        </p:nvSpPr>
        <p:spPr>
          <a:xfrm>
            <a:off x="1133811" y="826291"/>
            <a:ext cx="9927236" cy="58477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endParaRPr lang="en-GB" sz="3200" b="1">
              <a:solidFill>
                <a:srgbClr val="FF0000"/>
              </a:solidFill>
              <a:latin typeface="Nunito"/>
            </a:endParaRPr>
          </a:p>
        </p:txBody>
      </p:sp>
      <p:pic>
        <p:nvPicPr>
          <p:cNvPr id="6" name="Picture 5" descr="A cartoon of a child in a black garment&#10;&#10;Description automatically generated">
            <a:extLst>
              <a:ext uri="{FF2B5EF4-FFF2-40B4-BE49-F238E27FC236}">
                <a16:creationId xmlns:a16="http://schemas.microsoft.com/office/drawing/2014/main" id="{C2AD9224-DC73-8BA4-8915-CB9C765EE8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32334"/>
          <a:stretch/>
        </p:blipFill>
        <p:spPr>
          <a:xfrm rot="10800000">
            <a:off x="10112900" y="-1"/>
            <a:ext cx="2450309" cy="165801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9911476-462B-ACE4-9842-77BAFAA7785D}"/>
              </a:ext>
            </a:extLst>
          </p:cNvPr>
          <p:cNvSpPr txBox="1"/>
          <p:nvPr/>
        </p:nvSpPr>
        <p:spPr>
          <a:xfrm>
            <a:off x="790818" y="1536174"/>
            <a:ext cx="9873983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dirty="0">
                <a:solidFill>
                  <a:srgbClr val="FF0000"/>
                </a:solidFill>
                <a:latin typeface="Nunito"/>
                <a:ea typeface="+mn-lt"/>
                <a:cs typeface="+mn-lt"/>
              </a:rPr>
              <a:t>Choosing the Right Courses.</a:t>
            </a:r>
            <a:endParaRPr lang="en-US" sz="3600" dirty="0">
              <a:solidFill>
                <a:srgbClr val="FF0000"/>
              </a:solidFill>
              <a:latin typeface="Nunito"/>
              <a:ea typeface="+mn-lt"/>
              <a:cs typeface="+mn-lt"/>
            </a:endParaRPr>
          </a:p>
          <a:p>
            <a:br>
              <a:rPr lang="en-US" dirty="0"/>
            </a:br>
            <a:endParaRPr lang="en-US" sz="2400" dirty="0">
              <a:latin typeface="Nunito"/>
            </a:endParaRPr>
          </a:p>
          <a:p>
            <a:r>
              <a:rPr lang="en-GB" sz="2400" dirty="0">
                <a:latin typeface="Nunito"/>
                <a:ea typeface="+mn-lt"/>
                <a:cs typeface="+mn-lt"/>
              </a:rPr>
              <a:t>✔️ Pick &amp; complete courses that align with your </a:t>
            </a:r>
            <a:r>
              <a:rPr lang="en-GB" sz="2400" b="1" dirty="0">
                <a:latin typeface="Nunito"/>
                <a:ea typeface="+mn-lt"/>
                <a:cs typeface="+mn-lt"/>
              </a:rPr>
              <a:t>career goals</a:t>
            </a:r>
            <a:r>
              <a:rPr lang="en-GB" sz="2400" dirty="0">
                <a:latin typeface="Nunito"/>
                <a:ea typeface="+mn-lt"/>
                <a:cs typeface="+mn-lt"/>
              </a:rPr>
              <a:t>.</a:t>
            </a:r>
          </a:p>
          <a:p>
            <a:endParaRPr lang="en-GB" sz="2400" dirty="0">
              <a:latin typeface="Nunito"/>
              <a:ea typeface="+mn-lt"/>
              <a:cs typeface="+mn-lt"/>
            </a:endParaRPr>
          </a:p>
          <a:p>
            <a:r>
              <a:rPr lang="en-GB" sz="2400" dirty="0">
                <a:latin typeface="Nunito"/>
                <a:ea typeface="+mn-lt"/>
                <a:cs typeface="+mn-lt"/>
              </a:rPr>
              <a:t>✔️ Balance </a:t>
            </a:r>
            <a:r>
              <a:rPr lang="en-GB" sz="2400" b="1" dirty="0">
                <a:latin typeface="Nunito"/>
                <a:ea typeface="+mn-lt"/>
                <a:cs typeface="+mn-lt"/>
              </a:rPr>
              <a:t>technical skills</a:t>
            </a:r>
            <a:r>
              <a:rPr lang="en-GB" sz="2400" dirty="0">
                <a:latin typeface="Nunito"/>
                <a:ea typeface="+mn-lt"/>
                <a:cs typeface="+mn-lt"/>
              </a:rPr>
              <a:t> (e.g., Excel, coding) with </a:t>
            </a:r>
            <a:r>
              <a:rPr lang="en-GB" sz="2400" b="1" dirty="0">
                <a:latin typeface="Nunito"/>
                <a:ea typeface="+mn-lt"/>
                <a:cs typeface="+mn-lt"/>
              </a:rPr>
              <a:t>soft skills</a:t>
            </a:r>
            <a:r>
              <a:rPr lang="en-GB" sz="2400" dirty="0">
                <a:latin typeface="Nunito"/>
                <a:ea typeface="+mn-lt"/>
                <a:cs typeface="+mn-lt"/>
              </a:rPr>
              <a:t> (e.g., communication, leadership).</a:t>
            </a:r>
          </a:p>
          <a:p>
            <a:endParaRPr lang="en-GB" sz="2400" dirty="0">
              <a:latin typeface="Nunito"/>
              <a:ea typeface="+mn-lt"/>
              <a:cs typeface="+mn-lt"/>
            </a:endParaRPr>
          </a:p>
          <a:p>
            <a:r>
              <a:rPr lang="en-GB" sz="2400" dirty="0">
                <a:latin typeface="Nunito"/>
                <a:ea typeface="+mn-lt"/>
                <a:cs typeface="+mn-lt"/>
              </a:rPr>
              <a:t>✔️ Check course </a:t>
            </a:r>
            <a:r>
              <a:rPr lang="en-GB" sz="2400" b="1" dirty="0">
                <a:latin typeface="Nunito"/>
                <a:ea typeface="+mn-lt"/>
                <a:cs typeface="+mn-lt"/>
              </a:rPr>
              <a:t>ratings and reviews</a:t>
            </a:r>
            <a:r>
              <a:rPr lang="en-GB" sz="2400" dirty="0">
                <a:latin typeface="Nunito"/>
                <a:ea typeface="+mn-lt"/>
                <a:cs typeface="+mn-lt"/>
              </a:rPr>
              <a:t> before enrolling.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6358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B3C4A17-8E33-9044-33C0-0B797C69037A}"/>
              </a:ext>
            </a:extLst>
          </p:cNvPr>
          <p:cNvSpPr txBox="1"/>
          <p:nvPr/>
        </p:nvSpPr>
        <p:spPr>
          <a:xfrm>
            <a:off x="418461" y="495095"/>
            <a:ext cx="10514319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>
                <a:solidFill>
                  <a:srgbClr val="FF0000"/>
                </a:solidFill>
                <a:latin typeface="Nunito"/>
                <a:ea typeface="+mn-lt"/>
                <a:cs typeface="+mn-lt"/>
              </a:rPr>
              <a:t>Smart Learning with AI – LinkedIn Learning’s Personalised Recommendations.</a:t>
            </a:r>
            <a:endParaRPr lang="en-US" sz="3600">
              <a:solidFill>
                <a:srgbClr val="FF0000"/>
              </a:solidFill>
              <a:latin typeface="Nunito"/>
            </a:endParaRPr>
          </a:p>
          <a:p>
            <a:br>
              <a:rPr lang="en-US"/>
            </a:br>
            <a:endParaRPr lang="en-US">
              <a:latin typeface="Nunito"/>
            </a:endParaRPr>
          </a:p>
          <a:p>
            <a:r>
              <a:rPr lang="en-GB" sz="2400" b="1">
                <a:latin typeface="Nunito"/>
                <a:ea typeface="+mn-lt"/>
                <a:cs typeface="+mn-lt"/>
              </a:rPr>
              <a:t>Did you know?</a:t>
            </a:r>
            <a:r>
              <a:rPr lang="en-GB" sz="2400">
                <a:latin typeface="Nunito"/>
                <a:ea typeface="+mn-lt"/>
                <a:cs typeface="+mn-lt"/>
              </a:rPr>
              <a:t> LinkedIn Learning uses </a:t>
            </a:r>
            <a:r>
              <a:rPr lang="en-GB" sz="2400" b="1">
                <a:latin typeface="Nunito"/>
                <a:ea typeface="+mn-lt"/>
                <a:cs typeface="+mn-lt"/>
              </a:rPr>
              <a:t>AI-powered insights</a:t>
            </a:r>
            <a:r>
              <a:rPr lang="en-GB" sz="2400">
                <a:latin typeface="Nunito"/>
                <a:ea typeface="+mn-lt"/>
                <a:cs typeface="+mn-lt"/>
              </a:rPr>
              <a:t> to recommend courses tailored to your career goals?</a:t>
            </a:r>
            <a:endParaRPr lang="en-GB" sz="2400">
              <a:latin typeface="Nunito"/>
            </a:endParaRPr>
          </a:p>
          <a:p>
            <a:br>
              <a:rPr lang="en-US"/>
            </a:br>
            <a:endParaRPr lang="en-US" sz="2400">
              <a:latin typeface="Nunito"/>
            </a:endParaRPr>
          </a:p>
          <a:p>
            <a:r>
              <a:rPr lang="en-GB" sz="2400" b="1">
                <a:latin typeface="Nunito"/>
                <a:ea typeface="+mn-lt"/>
                <a:cs typeface="+mn-lt"/>
              </a:rPr>
              <a:t>How it works:</a:t>
            </a:r>
          </a:p>
          <a:p>
            <a:endParaRPr lang="en-GB" sz="2400">
              <a:latin typeface="Nunito"/>
            </a:endParaRPr>
          </a:p>
          <a:p>
            <a:r>
              <a:rPr lang="en-GB" sz="2400">
                <a:latin typeface="Nunito"/>
                <a:ea typeface="+mn-lt"/>
                <a:cs typeface="+mn-lt"/>
              </a:rPr>
              <a:t>✔️ AI </a:t>
            </a:r>
            <a:r>
              <a:rPr lang="en-GB" sz="2400" b="1">
                <a:latin typeface="Nunito"/>
                <a:ea typeface="+mn-lt"/>
                <a:cs typeface="+mn-lt"/>
              </a:rPr>
              <a:t>analyses your profile</a:t>
            </a:r>
            <a:r>
              <a:rPr lang="en-GB" sz="2400">
                <a:latin typeface="Nunito"/>
                <a:ea typeface="+mn-lt"/>
                <a:cs typeface="+mn-lt"/>
              </a:rPr>
              <a:t> – skills, job interests, and past learning.</a:t>
            </a:r>
            <a:endParaRPr lang="en-GB" sz="2400">
              <a:latin typeface="Nunito"/>
            </a:endParaRPr>
          </a:p>
          <a:p>
            <a:r>
              <a:rPr lang="en-GB" sz="2400">
                <a:latin typeface="Nunito"/>
                <a:ea typeface="+mn-lt"/>
                <a:cs typeface="+mn-lt"/>
              </a:rPr>
              <a:t>✔️ Recommends </a:t>
            </a:r>
            <a:r>
              <a:rPr lang="en-GB" sz="2400" b="1">
                <a:latin typeface="Nunito"/>
                <a:ea typeface="+mn-lt"/>
                <a:cs typeface="+mn-lt"/>
              </a:rPr>
              <a:t>personalised courses</a:t>
            </a:r>
            <a:r>
              <a:rPr lang="en-GB" sz="2400">
                <a:latin typeface="Nunito"/>
                <a:ea typeface="+mn-lt"/>
                <a:cs typeface="+mn-lt"/>
              </a:rPr>
              <a:t> based on your field and aspirations.</a:t>
            </a:r>
            <a:endParaRPr lang="en-GB" sz="2400">
              <a:latin typeface="Nunito"/>
            </a:endParaRPr>
          </a:p>
          <a:p>
            <a:r>
              <a:rPr lang="en-GB" sz="2400">
                <a:latin typeface="Nunito"/>
                <a:ea typeface="+mn-lt"/>
                <a:cs typeface="+mn-lt"/>
              </a:rPr>
              <a:t>✔️ Helps you </a:t>
            </a:r>
            <a:r>
              <a:rPr lang="en-GB" sz="2400" b="1">
                <a:latin typeface="Nunito"/>
                <a:ea typeface="+mn-lt"/>
                <a:cs typeface="+mn-lt"/>
              </a:rPr>
              <a:t>fill skill gaps</a:t>
            </a:r>
            <a:r>
              <a:rPr lang="en-GB" sz="2400">
                <a:latin typeface="Nunito"/>
                <a:ea typeface="+mn-lt"/>
                <a:cs typeface="+mn-lt"/>
              </a:rPr>
              <a:t> and stay competitive in your industry.</a:t>
            </a:r>
            <a:endParaRPr lang="en-GB" sz="2400">
              <a:latin typeface="Nunito"/>
            </a:endParaRPr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13808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social media post&#10;&#10;AI-generated content may be incorrect.">
            <a:extLst>
              <a:ext uri="{FF2B5EF4-FFF2-40B4-BE49-F238E27FC236}">
                <a16:creationId xmlns:a16="http://schemas.microsoft.com/office/drawing/2014/main" id="{3F29E1B2-98DD-0161-A462-5C55CC094E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16456"/>
            <a:ext cx="12192000" cy="4141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768984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6D5B59E-2268-1ED1-CCF4-733A7F4B738A}"/>
              </a:ext>
            </a:extLst>
          </p:cNvPr>
          <p:cNvSpPr txBox="1"/>
          <p:nvPr/>
        </p:nvSpPr>
        <p:spPr>
          <a:xfrm>
            <a:off x="447347" y="1375416"/>
            <a:ext cx="10975361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dirty="0">
                <a:solidFill>
                  <a:srgbClr val="FF0000"/>
                </a:solidFill>
                <a:latin typeface="Nunito"/>
                <a:ea typeface="+mn-lt"/>
                <a:cs typeface="+mn-lt"/>
              </a:rPr>
              <a:t>How to Add LinkedIn Learning Certificates to Your Profile.</a:t>
            </a:r>
            <a:endParaRPr lang="en-US" sz="3600" dirty="0">
              <a:solidFill>
                <a:srgbClr val="FF0000"/>
              </a:solidFill>
              <a:latin typeface="Nunito"/>
            </a:endParaRPr>
          </a:p>
          <a:p>
            <a:br>
              <a:rPr lang="en-US" dirty="0"/>
            </a:br>
            <a:endParaRPr lang="en-US" dirty="0"/>
          </a:p>
          <a:p>
            <a:r>
              <a:rPr lang="en-GB" sz="2400" dirty="0">
                <a:latin typeface="Nunito"/>
                <a:ea typeface="+mn-lt"/>
                <a:cs typeface="+mn-lt"/>
              </a:rPr>
              <a:t>1️⃣ Complete a course.</a:t>
            </a:r>
            <a:endParaRPr lang="en-GB" sz="2400" dirty="0">
              <a:latin typeface="Nunito"/>
            </a:endParaRPr>
          </a:p>
          <a:p>
            <a:r>
              <a:rPr lang="en-GB" sz="2400" dirty="0">
                <a:latin typeface="Nunito"/>
                <a:ea typeface="+mn-lt"/>
                <a:cs typeface="+mn-lt"/>
              </a:rPr>
              <a:t>2️⃣ Click </a:t>
            </a:r>
            <a:r>
              <a:rPr lang="en-GB" sz="2400" b="1" dirty="0">
                <a:latin typeface="Nunito"/>
                <a:ea typeface="+mn-lt"/>
                <a:cs typeface="+mn-lt"/>
              </a:rPr>
              <a:t>“Add to Profile”</a:t>
            </a:r>
            <a:r>
              <a:rPr lang="en-GB" sz="2400" dirty="0">
                <a:latin typeface="Nunito"/>
                <a:ea typeface="+mn-lt"/>
                <a:cs typeface="+mn-lt"/>
              </a:rPr>
              <a:t> after finishing.</a:t>
            </a:r>
            <a:endParaRPr lang="en-GB" sz="2400" dirty="0">
              <a:latin typeface="Nunito"/>
            </a:endParaRPr>
          </a:p>
          <a:p>
            <a:r>
              <a:rPr lang="en-GB" sz="2400" dirty="0">
                <a:latin typeface="Nunito"/>
                <a:ea typeface="+mn-lt"/>
                <a:cs typeface="+mn-lt"/>
              </a:rPr>
              <a:t>3️⃣ Go to your </a:t>
            </a:r>
            <a:r>
              <a:rPr lang="en-GB" sz="2400" b="1" dirty="0">
                <a:latin typeface="Nunito"/>
                <a:ea typeface="+mn-lt"/>
                <a:cs typeface="+mn-lt"/>
              </a:rPr>
              <a:t>LinkedIn profile &gt; Licenses &amp; Certifications</a:t>
            </a:r>
            <a:r>
              <a:rPr lang="en-GB" sz="2400" dirty="0">
                <a:latin typeface="Nunito"/>
                <a:ea typeface="+mn-lt"/>
                <a:cs typeface="+mn-lt"/>
              </a:rPr>
              <a:t>.</a:t>
            </a:r>
            <a:endParaRPr lang="en-GB" sz="2400" dirty="0">
              <a:latin typeface="Nunito"/>
            </a:endParaRPr>
          </a:p>
          <a:p>
            <a:r>
              <a:rPr lang="en-GB" sz="2400" dirty="0">
                <a:latin typeface="Nunito"/>
                <a:ea typeface="+mn-lt"/>
                <a:cs typeface="+mn-lt"/>
              </a:rPr>
              <a:t>4️⃣ Click </a:t>
            </a:r>
            <a:r>
              <a:rPr lang="en-GB" sz="2400" b="1" dirty="0">
                <a:latin typeface="Nunito"/>
                <a:ea typeface="+mn-lt"/>
                <a:cs typeface="+mn-lt"/>
              </a:rPr>
              <a:t>“+”</a:t>
            </a:r>
            <a:r>
              <a:rPr lang="en-GB" sz="2400" dirty="0">
                <a:latin typeface="Nunito"/>
                <a:ea typeface="+mn-lt"/>
                <a:cs typeface="+mn-lt"/>
              </a:rPr>
              <a:t> to add a new certification.</a:t>
            </a:r>
            <a:endParaRPr lang="en-GB" sz="2400" dirty="0">
              <a:latin typeface="Nunito"/>
            </a:endParaRPr>
          </a:p>
          <a:p>
            <a:r>
              <a:rPr lang="en-GB" sz="2400" dirty="0">
                <a:latin typeface="Nunito"/>
                <a:ea typeface="+mn-lt"/>
                <a:cs typeface="+mn-lt"/>
              </a:rPr>
              <a:t>5️⃣ Enter the course name, provider (LinkedIn Learning), and completion date.</a:t>
            </a:r>
            <a:endParaRPr lang="en-GB" sz="2400" dirty="0">
              <a:latin typeface="Nunito"/>
            </a:endParaRPr>
          </a:p>
          <a:p>
            <a:r>
              <a:rPr lang="en-GB" sz="2400" dirty="0">
                <a:latin typeface="Nunito"/>
                <a:ea typeface="+mn-lt"/>
                <a:cs typeface="+mn-lt"/>
              </a:rPr>
              <a:t>6️⃣ Save – now it’s visible to recruiters and your connections!</a:t>
            </a:r>
            <a:endParaRPr lang="en-GB" sz="2400" dirty="0">
              <a:latin typeface="Nunito"/>
            </a:endParaRPr>
          </a:p>
          <a:p>
            <a:pPr algn="l"/>
            <a:endParaRPr lang="en-GB" dirty="0"/>
          </a:p>
        </p:txBody>
      </p:sp>
      <p:pic>
        <p:nvPicPr>
          <p:cNvPr id="2" name="Graphic 1" descr="Diploma roll with solid fill">
            <a:extLst>
              <a:ext uri="{FF2B5EF4-FFF2-40B4-BE49-F238E27FC236}">
                <a16:creationId xmlns:a16="http://schemas.microsoft.com/office/drawing/2014/main" id="{586BB078-B3DB-629A-35BA-DB8A531DAE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71155" y="2234381"/>
            <a:ext cx="2708787" cy="2708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24681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D651E19-2CF7-14BB-D69E-7D8F846EA7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793" y="-28"/>
            <a:ext cx="11665671" cy="5703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0927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CAECABE-D3ED-9C58-0121-B079AB41D2CF}"/>
              </a:ext>
            </a:extLst>
          </p:cNvPr>
          <p:cNvSpPr txBox="1"/>
          <p:nvPr/>
        </p:nvSpPr>
        <p:spPr>
          <a:xfrm>
            <a:off x="647773" y="1031976"/>
            <a:ext cx="9463353" cy="470898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3600" b="1">
                <a:solidFill>
                  <a:srgbClr val="FF0000"/>
                </a:solidFill>
                <a:latin typeface="Nunito"/>
                <a:ea typeface="Times New Roman" panose="02020603050405020304" pitchFamily="18" charset="0"/>
                <a:cs typeface="Arial"/>
              </a:rPr>
              <a:t>Key Takeaways.</a:t>
            </a:r>
          </a:p>
          <a:p>
            <a:endParaRPr lang="en-GB" sz="2400" b="1">
              <a:solidFill>
                <a:srgbClr val="FF0000"/>
              </a:solidFill>
              <a:latin typeface="Nunito"/>
              <a:ea typeface="Times New Roman" panose="02020603050405020304" pitchFamily="18" charset="0"/>
              <a:cs typeface="Arial"/>
            </a:endParaRPr>
          </a:p>
          <a:p>
            <a:r>
              <a:rPr lang="en-GB" sz="2400">
                <a:solidFill>
                  <a:srgbClr val="FF0000"/>
                </a:solidFill>
                <a:ea typeface="+mn-lt"/>
                <a:cs typeface="+mn-lt"/>
              </a:rPr>
              <a:t>✅ </a:t>
            </a:r>
            <a:r>
              <a:rPr lang="en-GB" sz="2400" b="1">
                <a:latin typeface="Nunito"/>
                <a:ea typeface="+mn-lt"/>
                <a:cs typeface="+mn-lt"/>
              </a:rPr>
              <a:t>Confidence comes with practice</a:t>
            </a:r>
            <a:r>
              <a:rPr lang="en-GB" sz="2400">
                <a:latin typeface="Nunito"/>
                <a:ea typeface="+mn-lt"/>
                <a:cs typeface="+mn-lt"/>
              </a:rPr>
              <a:t> – start small and build up.</a:t>
            </a:r>
            <a:endParaRPr lang="en-GB" sz="2400">
              <a:latin typeface="Nunito"/>
            </a:endParaRPr>
          </a:p>
          <a:p>
            <a:endParaRPr lang="en-GB" sz="2400">
              <a:latin typeface="Nunito"/>
              <a:ea typeface="+mn-lt"/>
              <a:cs typeface="+mn-lt"/>
            </a:endParaRPr>
          </a:p>
          <a:p>
            <a:r>
              <a:rPr lang="en-GB" sz="2400">
                <a:latin typeface="Nunito"/>
                <a:ea typeface="+mn-lt"/>
                <a:cs typeface="+mn-lt"/>
              </a:rPr>
              <a:t>✅ </a:t>
            </a:r>
            <a:r>
              <a:rPr lang="en-GB" sz="2400" b="1">
                <a:latin typeface="Nunito"/>
                <a:ea typeface="+mn-lt"/>
                <a:cs typeface="+mn-lt"/>
              </a:rPr>
              <a:t>Engagement with others is just as valuable as posting</a:t>
            </a:r>
            <a:r>
              <a:rPr lang="en-GB" sz="2400">
                <a:latin typeface="Nunito"/>
                <a:ea typeface="+mn-lt"/>
                <a:cs typeface="+mn-lt"/>
              </a:rPr>
              <a:t> – stay active.</a:t>
            </a:r>
            <a:endParaRPr lang="en-GB" sz="2400">
              <a:latin typeface="Nunito"/>
            </a:endParaRPr>
          </a:p>
          <a:p>
            <a:endParaRPr lang="en-GB" sz="2400">
              <a:latin typeface="Nunito"/>
              <a:ea typeface="+mn-lt"/>
              <a:cs typeface="+mn-lt"/>
            </a:endParaRPr>
          </a:p>
          <a:p>
            <a:r>
              <a:rPr lang="en-GB" sz="2400">
                <a:latin typeface="Nunito"/>
                <a:ea typeface="+mn-lt"/>
                <a:cs typeface="+mn-lt"/>
              </a:rPr>
              <a:t>✅ </a:t>
            </a:r>
            <a:r>
              <a:rPr lang="en-GB" sz="2400" b="1">
                <a:latin typeface="Nunito"/>
                <a:ea typeface="+mn-lt"/>
                <a:cs typeface="+mn-lt"/>
              </a:rPr>
              <a:t>Use LinkedIn Learning</a:t>
            </a:r>
            <a:r>
              <a:rPr lang="en-GB" sz="2400">
                <a:latin typeface="Nunito"/>
                <a:ea typeface="+mn-lt"/>
                <a:cs typeface="+mn-lt"/>
              </a:rPr>
              <a:t> – showcase your growth.</a:t>
            </a:r>
            <a:endParaRPr lang="en-GB" sz="2400">
              <a:latin typeface="Nunito"/>
            </a:endParaRPr>
          </a:p>
          <a:p>
            <a:endParaRPr lang="en-GB" sz="2400">
              <a:latin typeface="Nunito"/>
              <a:ea typeface="+mn-lt"/>
              <a:cs typeface="+mn-lt"/>
            </a:endParaRPr>
          </a:p>
          <a:p>
            <a:r>
              <a:rPr lang="en-GB" sz="2400">
                <a:latin typeface="Nunito"/>
                <a:ea typeface="+mn-lt"/>
                <a:cs typeface="+mn-lt"/>
              </a:rPr>
              <a:t>✅ </a:t>
            </a:r>
            <a:r>
              <a:rPr lang="en-GB" sz="2400" b="1">
                <a:latin typeface="Nunito"/>
                <a:ea typeface="+mn-lt"/>
                <a:cs typeface="+mn-lt"/>
              </a:rPr>
              <a:t>Networking is about relationships</a:t>
            </a:r>
            <a:r>
              <a:rPr lang="en-GB" sz="2400">
                <a:latin typeface="Nunito"/>
                <a:ea typeface="+mn-lt"/>
                <a:cs typeface="+mn-lt"/>
              </a:rPr>
              <a:t> – be intentional and professional.</a:t>
            </a:r>
            <a:endParaRPr lang="en-GB" sz="2400">
              <a:latin typeface="Nunito"/>
            </a:endParaRPr>
          </a:p>
          <a:p>
            <a:endParaRPr lang="en-GB" sz="2400" b="1">
              <a:latin typeface="Nunito"/>
              <a:ea typeface="Times New Roman" panose="02020603050405020304" pitchFamily="18" charset="0"/>
              <a:cs typeface="Arial"/>
            </a:endParaRPr>
          </a:p>
        </p:txBody>
      </p:sp>
      <p:pic>
        <p:nvPicPr>
          <p:cNvPr id="2" name="Picture 1" descr="A cartoon of a child in a black garment&#10;&#10;Description automatically generated">
            <a:extLst>
              <a:ext uri="{FF2B5EF4-FFF2-40B4-BE49-F238E27FC236}">
                <a16:creationId xmlns:a16="http://schemas.microsoft.com/office/drawing/2014/main" id="{C6AE008F-77E3-3D7E-62C1-BD766EAB4C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32334"/>
          <a:stretch/>
        </p:blipFill>
        <p:spPr>
          <a:xfrm rot="10800000">
            <a:off x="10112900" y="-1"/>
            <a:ext cx="2450309" cy="1658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548117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8DBAA1-E923-10C5-FE48-62834C6714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E8603180-50F8-A425-6CCA-6D14CC1DE47A}"/>
              </a:ext>
            </a:extLst>
          </p:cNvPr>
          <p:cNvSpPr txBox="1"/>
          <p:nvPr/>
        </p:nvSpPr>
        <p:spPr>
          <a:xfrm>
            <a:off x="192009" y="1182231"/>
            <a:ext cx="11807981" cy="44935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Nunito" pitchFamily="2" charset="0"/>
              </a:rPr>
              <a:t>Activity 1: Build Your Network.</a:t>
            </a:r>
          </a:p>
          <a:p>
            <a:r>
              <a:rPr lang="en-GB" sz="2200" dirty="0">
                <a:latin typeface="Nunito" pitchFamily="2" charset="0"/>
              </a:rPr>
              <a:t>Send 3 personalised connection requests to industry professionals, alumni, or guest speakers.</a:t>
            </a:r>
          </a:p>
          <a:p>
            <a:r>
              <a:rPr lang="en-GB" sz="2200" dirty="0">
                <a:latin typeface="Nunito" pitchFamily="2" charset="0"/>
              </a:rPr>
              <a:t>💡 Tip: Mention a shared interest or how you found their profile to increase acceptance rates.</a:t>
            </a:r>
          </a:p>
          <a:p>
            <a:endParaRPr lang="en-GB" sz="2200" dirty="0">
              <a:latin typeface="Nunito" pitchFamily="2" charset="0"/>
            </a:endParaRPr>
          </a:p>
          <a:p>
            <a:r>
              <a:rPr lang="en-GB" sz="2200" b="1" dirty="0">
                <a:latin typeface="Nunito" pitchFamily="2" charset="0"/>
              </a:rPr>
              <a:t>Activity 2: Boost Your LinkedIn Presence.</a:t>
            </a:r>
          </a:p>
          <a:p>
            <a:r>
              <a:rPr lang="en-GB" sz="2200" dirty="0">
                <a:latin typeface="Nunito" pitchFamily="2" charset="0"/>
              </a:rPr>
              <a:t>Write one LinkedIn post sharing a career insight, learning experience, or takeaway from this session.</a:t>
            </a:r>
          </a:p>
          <a:p>
            <a:r>
              <a:rPr lang="en-GB" sz="2200" dirty="0">
                <a:latin typeface="Nunito" pitchFamily="2" charset="0"/>
              </a:rPr>
              <a:t>💡 Tip: End with a question to encourage engagement!</a:t>
            </a:r>
          </a:p>
          <a:p>
            <a:endParaRPr lang="en-GB" sz="2200" dirty="0">
              <a:latin typeface="Nunito" pitchFamily="2" charset="0"/>
            </a:endParaRPr>
          </a:p>
          <a:p>
            <a:r>
              <a:rPr lang="en-GB" sz="2200" b="1" dirty="0">
                <a:latin typeface="Nunito" pitchFamily="2" charset="0"/>
              </a:rPr>
              <a:t>Activity 3: Strengthen Your Profile.</a:t>
            </a:r>
          </a:p>
          <a:p>
            <a:r>
              <a:rPr lang="en-GB" sz="2200" dirty="0">
                <a:latin typeface="Nunito" pitchFamily="2" charset="0"/>
              </a:rPr>
              <a:t>Complete a LinkedIn Learning course and add the certification to your profile.</a:t>
            </a:r>
          </a:p>
          <a:p>
            <a:r>
              <a:rPr lang="en-GB" sz="2200" dirty="0">
                <a:latin typeface="Nunito" pitchFamily="2" charset="0"/>
              </a:rPr>
              <a:t>💡 Tip: Share what you learned in a post to showcase your skills!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B85051-539E-3A3B-52DC-4554F19C7B6F}"/>
              </a:ext>
            </a:extLst>
          </p:cNvPr>
          <p:cNvSpPr txBox="1"/>
          <p:nvPr/>
        </p:nvSpPr>
        <p:spPr>
          <a:xfrm>
            <a:off x="233127" y="167658"/>
            <a:ext cx="1061883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dirty="0">
                <a:solidFill>
                  <a:srgbClr val="FF0000"/>
                </a:solidFill>
                <a:latin typeface="Nunito"/>
              </a:rPr>
              <a:t>Action From Today's Session.</a:t>
            </a:r>
            <a:endParaRPr lang="en-GB" sz="2400" dirty="0">
              <a:solidFill>
                <a:srgbClr val="FF0000"/>
              </a:solidFill>
              <a:latin typeface="Nunito"/>
            </a:endParaRPr>
          </a:p>
        </p:txBody>
      </p:sp>
    </p:spTree>
    <p:extLst>
      <p:ext uri="{BB962C8B-B14F-4D97-AF65-F5344CB8AC3E}">
        <p14:creationId xmlns:p14="http://schemas.microsoft.com/office/powerpoint/2010/main" val="44503167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Qr code&#10;&#10;Description automatically generated">
            <a:extLst>
              <a:ext uri="{FF2B5EF4-FFF2-40B4-BE49-F238E27FC236}">
                <a16:creationId xmlns:a16="http://schemas.microsoft.com/office/drawing/2014/main" id="{CB8590C0-E498-187A-F495-33D2E889A6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0"/>
            <a:ext cx="2672816" cy="578753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E2CA1DE-07AC-DFF5-4155-ED16DC2916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3184" y="0"/>
            <a:ext cx="2672816" cy="5787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78115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BBFBF5B-3FCE-AB31-CAEE-0239A8BE25A1}"/>
              </a:ext>
            </a:extLst>
          </p:cNvPr>
          <p:cNvSpPr txBox="1"/>
          <p:nvPr/>
        </p:nvSpPr>
        <p:spPr>
          <a:xfrm>
            <a:off x="313854" y="502980"/>
            <a:ext cx="11878146" cy="865384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defRPr/>
            </a:pPr>
            <a:r>
              <a:rPr lang="en-GB" sz="3600" b="1" dirty="0">
                <a:solidFill>
                  <a:srgbClr val="FF0000"/>
                </a:solidFill>
                <a:latin typeface="Nunito"/>
              </a:rPr>
              <a:t>Session 6. Measuring Success and Maintaining Your LinkedIn Strategy Over Time. </a:t>
            </a:r>
          </a:p>
          <a:p>
            <a:pPr>
              <a:defRPr/>
            </a:pPr>
            <a:endParaRPr lang="en-GB" sz="2400" b="1" dirty="0">
              <a:latin typeface="Nunito"/>
            </a:endParaRPr>
          </a:p>
          <a:p>
            <a:pPr>
              <a:defRPr/>
            </a:pPr>
            <a:r>
              <a:rPr lang="en-GB" sz="2400" b="1" dirty="0">
                <a:latin typeface="Nunito"/>
              </a:rPr>
              <a:t>Objectives</a:t>
            </a:r>
            <a:endParaRPr lang="en-GB" sz="2400" dirty="0">
              <a:latin typeface="Nunito"/>
            </a:endParaRPr>
          </a:p>
          <a:p>
            <a:pPr marL="285750" indent="-285750">
              <a:buFont typeface="Symbol"/>
              <a:buChar char="•"/>
              <a:defRPr/>
            </a:pPr>
            <a:r>
              <a:rPr lang="en-GB" sz="2400" dirty="0">
                <a:latin typeface="Nunito"/>
              </a:rPr>
              <a:t>Strategies to increase your profile views.</a:t>
            </a:r>
          </a:p>
          <a:p>
            <a:pPr marL="285750" indent="-285750">
              <a:buFont typeface="Symbol"/>
              <a:buChar char="•"/>
              <a:defRPr/>
            </a:pPr>
            <a:r>
              <a:rPr lang="en-GB" sz="2400" dirty="0">
                <a:latin typeface="Nunito"/>
              </a:rPr>
              <a:t>Use LinkedIn to find work opportunities.</a:t>
            </a:r>
          </a:p>
          <a:p>
            <a:pPr marL="285750" indent="-285750">
              <a:buFont typeface="Symbol"/>
              <a:buChar char="•"/>
              <a:defRPr/>
            </a:pPr>
            <a:r>
              <a:rPr lang="en-GB" sz="2400" dirty="0">
                <a:latin typeface="Nunito"/>
              </a:rPr>
              <a:t>Create more connections and posts with engagement .</a:t>
            </a:r>
          </a:p>
          <a:p>
            <a:pPr marL="285750" indent="-285750">
              <a:buFont typeface="Symbol"/>
              <a:buChar char="•"/>
              <a:defRPr/>
            </a:pPr>
            <a:endParaRPr lang="en-GB" sz="2400" dirty="0">
              <a:latin typeface="Nunito"/>
            </a:endParaRPr>
          </a:p>
          <a:p>
            <a:pPr>
              <a:defRPr/>
            </a:pPr>
            <a:r>
              <a:rPr lang="en-GB" sz="2400" b="1" dirty="0">
                <a:latin typeface="Nunito"/>
              </a:rPr>
              <a:t>Topics Covered:</a:t>
            </a:r>
            <a:endParaRPr lang="en-GB" sz="2400" dirty="0">
              <a:latin typeface="Nunito"/>
            </a:endParaRPr>
          </a:p>
          <a:p>
            <a:pPr marL="285750" indent="-285750">
              <a:buFont typeface="Symbol"/>
              <a:buChar char="•"/>
              <a:defRPr/>
            </a:pPr>
            <a:r>
              <a:rPr lang="en-GB" sz="2400" dirty="0">
                <a:latin typeface="Nunito"/>
              </a:rPr>
              <a:t>LinkedIn analytics: How to track profile views, connections, and engagement.</a:t>
            </a:r>
          </a:p>
          <a:p>
            <a:pPr marL="285750" indent="-285750">
              <a:buFont typeface="Symbol"/>
              <a:buChar char="•"/>
              <a:defRPr/>
            </a:pPr>
            <a:r>
              <a:rPr lang="en-GB" sz="2400" dirty="0">
                <a:latin typeface="Nunito"/>
              </a:rPr>
              <a:t>Setting achievable LinkedIn goals.</a:t>
            </a:r>
          </a:p>
          <a:p>
            <a:pPr marL="285750" indent="-285750">
              <a:buFont typeface="Symbol"/>
              <a:buChar char="•"/>
              <a:defRPr/>
            </a:pPr>
            <a:r>
              <a:rPr lang="en-GB" sz="2400" dirty="0">
                <a:latin typeface="Nunito"/>
              </a:rPr>
              <a:t>Maintaining a LinkedIn strategy over time.</a:t>
            </a:r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3600" b="1" dirty="0">
              <a:solidFill>
                <a:srgbClr val="FF0000"/>
              </a:solidFill>
              <a:latin typeface="Nunito" pitchFamily="2" charset="0"/>
            </a:endParaRPr>
          </a:p>
          <a:p>
            <a:endParaRPr lang="en-GB" sz="3600" b="1" dirty="0">
              <a:solidFill>
                <a:srgbClr val="FF0000"/>
              </a:solidFill>
              <a:effectLst/>
              <a:latin typeface="Nunito" pitchFamily="2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Pts val="1000"/>
              <a:buFont typeface="Symbol" panose="05050102010706020507" pitchFamily="18" charset="2"/>
              <a:buChar char=""/>
              <a:tabLst/>
              <a:defRPr/>
            </a:pPr>
            <a:endParaRPr lang="en-GB" sz="2400" kern="100" dirty="0">
              <a:solidFill>
                <a:srgbClr val="000000"/>
              </a:solidFill>
              <a:latin typeface="Nunito" pitchFamily="2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3600" b="1" dirty="0">
              <a:solidFill>
                <a:srgbClr val="FF0000"/>
              </a:solidFill>
              <a:latin typeface="Nunito" pitchFamily="2" charset="0"/>
            </a:endParaRPr>
          </a:p>
          <a:p>
            <a:pPr>
              <a:defRPr/>
            </a:pPr>
            <a:endParaRPr lang="en-GB" sz="3600" b="1" dirty="0">
              <a:solidFill>
                <a:srgbClr val="FF0000"/>
              </a:solidFill>
              <a:latin typeface="Nunito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Nunito"/>
              </a:rPr>
              <a:t> </a:t>
            </a:r>
            <a:endParaRPr 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Nunito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Nunito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961316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udience Q&amp;A: How To Remain Cool Under Pressure">
            <a:extLst>
              <a:ext uri="{FF2B5EF4-FFF2-40B4-BE49-F238E27FC236}">
                <a16:creationId xmlns:a16="http://schemas.microsoft.com/office/drawing/2014/main" id="{43C3FC52-1540-4EED-42A2-670EAFD45F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880" y="3175"/>
            <a:ext cx="10239469" cy="5753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50351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Presentation2" id="{3C0FBBE0-FD56-5242-96E8-14656B328869}" vid="{C209506D-8F00-3B4D-9983-2173E9A004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1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78C12B12-1963-4A1A-84D6-BDE1DAC6083F}">
  <we:reference id="wa200005566" version="1.0.0.0" store="en-US" storeType="omex"/>
  <we:alternateReferences>
    <we:reference id="wa200005566" version="1.0.0.0" store="omex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4547AF2E7660C4E9B06F151914CD232" ma:contentTypeVersion="19" ma:contentTypeDescription="Create a new document." ma:contentTypeScope="" ma:versionID="87f4acd1f43678a862d32c06363bab98">
  <xsd:schema xmlns:xsd="http://www.w3.org/2001/XMLSchema" xmlns:xs="http://www.w3.org/2001/XMLSchema" xmlns:p="http://schemas.microsoft.com/office/2006/metadata/properties" xmlns:ns2="aaf4cd96-09aa-48a0-9416-979ae10846ef" xmlns:ns3="46b50e5d-206a-4105-b643-bd29f6cb276c" targetNamespace="http://schemas.microsoft.com/office/2006/metadata/properties" ma:root="true" ma:fieldsID="e7b6079c261ad8d3f7a72464d7d17191" ns2:_="" ns3:_="">
    <xsd:import namespace="aaf4cd96-09aa-48a0-9416-979ae10846ef"/>
    <xsd:import namespace="46b50e5d-206a-4105-b643-bd29f6cb276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Location" minOccurs="0"/>
                <xsd:element ref="ns2:MediaServiceOCR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f4cd96-09aa-48a0-9416-979ae10846e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85292e5b-260f-4e9b-83c8-b0a7e0bbbf85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50e5d-206a-4105-b643-bd29f6cb276c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b135f75a-223c-4336-a3cc-1f1e11f426be}" ma:internalName="TaxCatchAll" ma:showField="CatchAllData" ma:web="46b50e5d-206a-4105-b643-bd29f6cb276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aaf4cd96-09aa-48a0-9416-979ae10846ef">
      <Terms xmlns="http://schemas.microsoft.com/office/infopath/2007/PartnerControls"/>
    </lcf76f155ced4ddcb4097134ff3c332f>
    <TaxCatchAll xmlns="46b50e5d-206a-4105-b643-bd29f6cb276c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31A98E3-DF89-4ACB-A54E-5AD64A0311F1}">
  <ds:schemaRefs>
    <ds:schemaRef ds:uri="46b50e5d-206a-4105-b643-bd29f6cb276c"/>
    <ds:schemaRef ds:uri="aaf4cd96-09aa-48a0-9416-979ae10846ef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3A6CE66C-5474-4C95-8D14-5255C7182352}">
  <ds:schemaRefs>
    <ds:schemaRef ds:uri="46b50e5d-206a-4105-b643-bd29f6cb276c"/>
    <ds:schemaRef ds:uri="aaf4cd96-09aa-48a0-9416-979ae10846ef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72EE22E1-1BA2-410B-B2C0-F0FAFF10218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1540</TotalTime>
  <Words>1626</Words>
  <Application>Microsoft Office PowerPoint</Application>
  <PresentationFormat>Widescreen</PresentationFormat>
  <Paragraphs>221</Paragraphs>
  <Slides>35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1" baseType="lpstr">
      <vt:lpstr>Aptos</vt:lpstr>
      <vt:lpstr>Aptos Display</vt:lpstr>
      <vt:lpstr>Arial</vt:lpstr>
      <vt:lpstr>Nunito</vt:lpstr>
      <vt:lpstr>Symbol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Peter Sykes. he/him</dc:creator>
  <cp:lastModifiedBy>Ian Nicklin</cp:lastModifiedBy>
  <cp:revision>4</cp:revision>
  <dcterms:created xsi:type="dcterms:W3CDTF">2024-07-31T10:09:24Z</dcterms:created>
  <dcterms:modified xsi:type="dcterms:W3CDTF">2025-03-15T13:01:09Z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0x010100F4547AF2E7660C4E9B06F151914CD232</vt:lpwstr>
  </property>
  <property fmtid="{D5CDD505-2E9C-101B-9397-08002B2CF9AE}" pid="3" name="MediaServiceImageTags">
    <vt:lpwstr/>
  </property>
</Properties>
</file>