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9" r:id="rId2"/>
    <p:sldId id="256" r:id="rId3"/>
    <p:sldId id="257" r:id="rId4"/>
    <p:sldId id="258"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A57C69-AF19-4293-9F14-A154E89969D1}" type="datetimeFigureOut">
              <a:rPr lang="en-GB" smtClean="0"/>
              <a:t>15/05/2024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4C9A078-91AF-4DBB-9D87-0403457A9C1C}" type="slidenum">
              <a:rPr lang="en-GB" smtClean="0"/>
              <a:t>‹#›</a:t>
            </a:fld>
            <a:endParaRPr lang="en-GB"/>
          </a:p>
        </p:txBody>
      </p:sp>
    </p:spTree>
    <p:extLst>
      <p:ext uri="{BB962C8B-B14F-4D97-AF65-F5344CB8AC3E}">
        <p14:creationId xmlns:p14="http://schemas.microsoft.com/office/powerpoint/2010/main" val="38648476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4C9A078-91AF-4DBB-9D87-0403457A9C1C}" type="slidenum">
              <a:rPr lang="en-GB" smtClean="0"/>
              <a:t>4</a:t>
            </a:fld>
            <a:endParaRPr lang="en-GB"/>
          </a:p>
        </p:txBody>
      </p:sp>
    </p:spTree>
    <p:extLst>
      <p:ext uri="{BB962C8B-B14F-4D97-AF65-F5344CB8AC3E}">
        <p14:creationId xmlns:p14="http://schemas.microsoft.com/office/powerpoint/2010/main" val="2452933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FE00B0B-22A5-495E-AAA1-7FEF1DCB1335}" type="datetimeFigureOut">
              <a:rPr lang="en-GB" smtClean="0"/>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28545026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E00B0B-22A5-495E-AAA1-7FEF1DCB1335}" type="datetimeFigureOut">
              <a:rPr lang="en-GB" smtClean="0"/>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2121109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E00B0B-22A5-495E-AAA1-7FEF1DCB1335}" type="datetimeFigureOut">
              <a:rPr lang="en-GB" smtClean="0"/>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1087608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FE00B0B-22A5-495E-AAA1-7FEF1DCB1335}" type="datetimeFigureOut">
              <a:rPr lang="en-GB" smtClean="0"/>
              <a:t>15/05/2024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19640527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FE00B0B-22A5-495E-AAA1-7FEF1DCB1335}" type="datetimeFigureOut">
              <a:rPr lang="en-GB" smtClean="0"/>
              <a:t>15/05/2024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24500888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FE00B0B-22A5-495E-AAA1-7FEF1DCB1335}" type="datetimeFigureOut">
              <a:rPr lang="en-GB" smtClean="0"/>
              <a:t>15/05/2024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3132415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E00B0B-22A5-495E-AAA1-7FEF1DCB1335}" type="datetimeFigureOut">
              <a:rPr lang="en-GB" smtClean="0"/>
              <a:t>15/05/2024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4056561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00B0B-22A5-495E-AAA1-7FEF1DCB1335}" type="datetimeFigureOut">
              <a:rPr lang="en-GB" smtClean="0"/>
              <a:t>15/05/2024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1062935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00B0B-22A5-495E-AAA1-7FEF1DCB1335}" type="datetimeFigureOut">
              <a:rPr lang="en-GB" smtClean="0"/>
              <a:t>15/05/2024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31575181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E00B0B-22A5-495E-AAA1-7FEF1DCB1335}" type="datetimeFigureOut">
              <a:rPr lang="en-GB" smtClean="0"/>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2725677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FE00B0B-22A5-495E-AAA1-7FEF1DCB1335}" type="datetimeFigureOut">
              <a:rPr lang="en-GB" smtClean="0"/>
              <a:t>15/05/2024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BD30C68-6E1B-440B-92B1-EA6F9FA2282B}" type="slidenum">
              <a:rPr lang="en-GB" smtClean="0"/>
              <a:t>‹#›</a:t>
            </a:fld>
            <a:endParaRPr lang="en-GB"/>
          </a:p>
        </p:txBody>
      </p:sp>
    </p:spTree>
    <p:extLst>
      <p:ext uri="{BB962C8B-B14F-4D97-AF65-F5344CB8AC3E}">
        <p14:creationId xmlns:p14="http://schemas.microsoft.com/office/powerpoint/2010/main" val="2810393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E00B0B-22A5-495E-AAA1-7FEF1DCB1335}" type="datetimeFigureOut">
              <a:rPr lang="en-GB" smtClean="0"/>
              <a:t>15/05/2024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D30C68-6E1B-440B-92B1-EA6F9FA2282B}" type="slidenum">
              <a:rPr lang="en-GB" smtClean="0"/>
              <a:t>‹#›</a:t>
            </a:fld>
            <a:endParaRPr lang="en-GB"/>
          </a:p>
        </p:txBody>
      </p:sp>
    </p:spTree>
    <p:extLst>
      <p:ext uri="{BB962C8B-B14F-4D97-AF65-F5344CB8AC3E}">
        <p14:creationId xmlns:p14="http://schemas.microsoft.com/office/powerpoint/2010/main" val="9888020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psycnet.apa.org/doi/10.1007/s10578-019-00933-1" TargetMode="External"/><Relationship Id="rId2" Type="http://schemas.openxmlformats.org/officeDocument/2006/relationships/hyperlink" Target="https://doi.org/10.1111/j.1469-7610.2006.01662.x" TargetMode="External"/><Relationship Id="rId1" Type="http://schemas.openxmlformats.org/officeDocument/2006/relationships/slideLayout" Target="../slideLayouts/slideLayout7.xml"/><Relationship Id="rId4" Type="http://schemas.openxmlformats.org/officeDocument/2006/relationships/hyperlink" Target="https://psycnet.apa.org/doi/10.1037/t79432-000"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doi.org/10.1111/camh.12045" TargetMode="External"/><Relationship Id="rId3" Type="http://schemas.openxmlformats.org/officeDocument/2006/relationships/hyperlink" Target="https://doi.org/10.1007/s10643-018-0905-y" TargetMode="External"/><Relationship Id="rId7" Type="http://schemas.openxmlformats.org/officeDocument/2006/relationships/hyperlink" Target="https://doi.org/10.1177/1359104520914695" TargetMode="External"/><Relationship Id="rId2" Type="http://schemas.openxmlformats.org/officeDocument/2006/relationships/hyperlink" Target="https://doi.org/10.1111/1460-6984.12767" TargetMode="External"/><Relationship Id="rId1" Type="http://schemas.openxmlformats.org/officeDocument/2006/relationships/slideLayout" Target="../slideLayouts/slideLayout7.xml"/><Relationship Id="rId6" Type="http://schemas.openxmlformats.org/officeDocument/2006/relationships/hyperlink" Target="https://doi.org/10.2147/PRBM.S274538" TargetMode="External"/><Relationship Id="rId5" Type="http://schemas.openxmlformats.org/officeDocument/2006/relationships/hyperlink" Target="https://doi.org/10.3390/bs9070074" TargetMode="External"/><Relationship Id="rId4" Type="http://schemas.openxmlformats.org/officeDocument/2006/relationships/hyperlink" Target="https://doi.org/10.1097/CHI.0b013e3181825a7b" TargetMode="External"/><Relationship Id="rId9" Type="http://schemas.openxmlformats.org/officeDocument/2006/relationships/hyperlink" Target="https://doi.org/10.1007/s00787-021-01907-2."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doi.org/10.1007/s00787-019-01281-0."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file:///C:\Users\Rachel%20Basar\Desktop\:%20https:\DOI%2010.1007\s12310-0169198-8" TargetMode="External"/><Relationship Id="rId4" Type="http://schemas.openxmlformats.org/officeDocument/2006/relationships/hyperlink" Target="https://doi.org/10.1111/1471-3802.12561"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4624"/>
            <a:ext cx="9144000" cy="6813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0581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flipH="1">
            <a:off x="652273" y="404664"/>
            <a:ext cx="8312214" cy="6001643"/>
          </a:xfrm>
          <a:prstGeom prst="rect">
            <a:avLst/>
          </a:prstGeom>
          <a:noFill/>
        </p:spPr>
        <p:txBody>
          <a:bodyPr wrap="square" rtlCol="0">
            <a:spAutoFit/>
          </a:bodyPr>
          <a:lstStyle/>
          <a:p>
            <a:r>
              <a:rPr lang="en-GB" u="sng" dirty="0" smtClean="0"/>
              <a:t>References</a:t>
            </a:r>
            <a:r>
              <a:rPr lang="en-GB" dirty="0"/>
              <a:t> </a:t>
            </a:r>
            <a:endParaRPr lang="en-GB" dirty="0" smtClean="0"/>
          </a:p>
          <a:p>
            <a:r>
              <a:rPr lang="en-GB" dirty="0"/>
              <a:t> </a:t>
            </a:r>
          </a:p>
          <a:p>
            <a:r>
              <a:rPr lang="en-GB" sz="1200" dirty="0" err="1">
                <a:latin typeface="Times New Roman" panose="02020603050405020304" pitchFamily="18" charset="0"/>
                <a:cs typeface="Times New Roman" panose="02020603050405020304" pitchFamily="18" charset="0"/>
              </a:rPr>
              <a:t>Baginsky,M</a:t>
            </a:r>
            <a:r>
              <a:rPr lang="en-GB" sz="1200" dirty="0">
                <a:latin typeface="Times New Roman" panose="02020603050405020304" pitchFamily="18" charset="0"/>
                <a:cs typeface="Times New Roman" panose="02020603050405020304" pitchFamily="18" charset="0"/>
              </a:rPr>
              <a:t>. Driscoll, J. Purcell, C. </a:t>
            </a:r>
            <a:r>
              <a:rPr lang="en-GB" sz="1200" dirty="0" err="1">
                <a:latin typeface="Times New Roman" panose="02020603050405020304" pitchFamily="18" charset="0"/>
                <a:cs typeface="Times New Roman" panose="02020603050405020304" pitchFamily="18" charset="0"/>
              </a:rPr>
              <a:t>Manthorpe</a:t>
            </a:r>
            <a:r>
              <a:rPr lang="en-GB" sz="1200" dirty="0">
                <a:latin typeface="Times New Roman" panose="02020603050405020304" pitchFamily="18" charset="0"/>
                <a:cs typeface="Times New Roman" panose="02020603050405020304" pitchFamily="18" charset="0"/>
              </a:rPr>
              <a:t>, J. Hickman, B. (2022) </a:t>
            </a:r>
            <a:r>
              <a:rPr lang="en-GB" sz="1200" i="1" dirty="0">
                <a:latin typeface="Times New Roman" panose="02020603050405020304" pitchFamily="18" charset="0"/>
                <a:cs typeface="Times New Roman" panose="02020603050405020304" pitchFamily="18" charset="0"/>
              </a:rPr>
              <a:t>Protecting and safeguarding children in schools: a multi-agency approach.</a:t>
            </a:r>
            <a:r>
              <a:rPr lang="en-GB" sz="1200" dirty="0">
                <a:latin typeface="Times New Roman" panose="02020603050405020304" pitchFamily="18" charset="0"/>
                <a:cs typeface="Times New Roman" panose="02020603050405020304" pitchFamily="18" charset="0"/>
              </a:rPr>
              <a:t> Bristol. Policy Press.</a:t>
            </a:r>
          </a:p>
          <a:p>
            <a:r>
              <a:rPr lang="en-GB" sz="1200" dirty="0">
                <a:latin typeface="Times New Roman" panose="02020603050405020304" pitchFamily="18" charset="0"/>
                <a:cs typeface="Times New Roman" panose="02020603050405020304" pitchFamily="18" charset="0"/>
              </a:rPr>
              <a:t> </a:t>
            </a:r>
          </a:p>
          <a:p>
            <a:r>
              <a:rPr lang="en-GB" sz="1200" dirty="0" err="1">
                <a:latin typeface="Times New Roman" panose="02020603050405020304" pitchFamily="18" charset="0"/>
                <a:cs typeface="Times New Roman" panose="02020603050405020304" pitchFamily="18" charset="0"/>
              </a:rPr>
              <a:t>Bawden</a:t>
            </a:r>
            <a:r>
              <a:rPr lang="en-GB" sz="1200" dirty="0">
                <a:latin typeface="Times New Roman" panose="02020603050405020304" pitchFamily="18" charset="0"/>
                <a:cs typeface="Times New Roman" panose="02020603050405020304" pitchFamily="18" charset="0"/>
              </a:rPr>
              <a:t>, A.,(2022)’ Almost a third of disabled children and teenagers face abuse, global study finds, ’</a:t>
            </a:r>
            <a:r>
              <a:rPr lang="en-GB" sz="1200" i="1" dirty="0">
                <a:latin typeface="Times New Roman" panose="02020603050405020304" pitchFamily="18" charset="0"/>
                <a:cs typeface="Times New Roman" panose="02020603050405020304" pitchFamily="18" charset="0"/>
              </a:rPr>
              <a:t>The Guardian,</a:t>
            </a:r>
            <a:r>
              <a:rPr lang="en-GB" sz="1200" dirty="0">
                <a:latin typeface="Times New Roman" panose="02020603050405020304" pitchFamily="18" charset="0"/>
                <a:cs typeface="Times New Roman" panose="02020603050405020304" pitchFamily="18" charset="0"/>
              </a:rPr>
              <a:t>17 May. Available at: https://www.theguardian.com/society/2022/mar/17/almost-a-third-of-disabled-children-and-teenagers-face-abuse-global-study-finds (Accessed 25 April 2023</a:t>
            </a:r>
            <a:r>
              <a:rPr lang="en-GB" sz="1200" dirty="0" smtClean="0">
                <a:latin typeface="Times New Roman" panose="02020603050405020304" pitchFamily="18" charset="0"/>
                <a:cs typeface="Times New Roman" panose="02020603050405020304" pitchFamily="18" charset="0"/>
              </a:rPr>
              <a:t>).</a:t>
            </a: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Bodycote, B. (2022) Independent Complaints &amp; Monitoring Body for Schools &amp; Local Authorities. Available at: https://you.38degrees.org.uk/petitions/independent-complaints-monitoring-body-for-schools-local-authorities ( Accessed: 30 April 2024</a:t>
            </a:r>
            <a:r>
              <a:rPr lang="en-GB" sz="1200" dirty="0" smtClean="0">
                <a:latin typeface="Times New Roman" panose="02020603050405020304" pitchFamily="18" charset="0"/>
                <a:cs typeface="Times New Roman" panose="02020603050405020304" pitchFamily="18" charset="0"/>
              </a:rPr>
              <a:t>).</a:t>
            </a: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Cate, I.M.P.-T., Markova, M., </a:t>
            </a:r>
            <a:r>
              <a:rPr lang="en-GB" sz="1200" dirty="0" err="1">
                <a:latin typeface="Times New Roman" panose="02020603050405020304" pitchFamily="18" charset="0"/>
                <a:cs typeface="Times New Roman" panose="02020603050405020304" pitchFamily="18" charset="0"/>
              </a:rPr>
              <a:t>Krischler</a:t>
            </a:r>
            <a:r>
              <a:rPr lang="en-GB" sz="1200" dirty="0">
                <a:latin typeface="Times New Roman" panose="02020603050405020304" pitchFamily="18" charset="0"/>
                <a:cs typeface="Times New Roman" panose="02020603050405020304" pitchFamily="18" charset="0"/>
              </a:rPr>
              <a:t>, M. </a:t>
            </a:r>
            <a:r>
              <a:rPr lang="en-GB" sz="1200" dirty="0" err="1">
                <a:latin typeface="Times New Roman" panose="02020603050405020304" pitchFamily="18" charset="0"/>
                <a:cs typeface="Times New Roman" panose="02020603050405020304" pitchFamily="18" charset="0"/>
              </a:rPr>
              <a:t>Krolak-Schwerdt</a:t>
            </a:r>
            <a:r>
              <a:rPr lang="en-GB" sz="1200" dirty="0">
                <a:latin typeface="Times New Roman" panose="02020603050405020304" pitchFamily="18" charset="0"/>
                <a:cs typeface="Times New Roman" panose="02020603050405020304" pitchFamily="18" charset="0"/>
              </a:rPr>
              <a:t>, S. (2018) 'Promoting Inclusive Education: The Role of Teachers' Competence and Attitudes', </a:t>
            </a:r>
            <a:r>
              <a:rPr lang="en-GB" sz="1200" i="1" dirty="0">
                <a:latin typeface="Times New Roman" panose="02020603050405020304" pitchFamily="18" charset="0"/>
                <a:cs typeface="Times New Roman" panose="02020603050405020304" pitchFamily="18" charset="0"/>
              </a:rPr>
              <a:t>Insights on Learning Disabilities: From Prevailing Theories to Validated Practices</a:t>
            </a:r>
            <a:r>
              <a:rPr lang="en-GB" sz="1200" dirty="0">
                <a:latin typeface="Times New Roman" panose="02020603050405020304" pitchFamily="18" charset="0"/>
                <a:cs typeface="Times New Roman" panose="02020603050405020304" pitchFamily="18" charset="0"/>
              </a:rPr>
              <a:t>, 15(1), 49+. Available at: https://link.gale.com/apps/doc/A547630810/AONE?u=anon~39dda64c&amp;sid=googleScholar&amp;xid=d65860a6 (Accessed: 05 May 2024).</a:t>
            </a:r>
          </a:p>
          <a:p>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Cohan, S. L., Chavira, D. A., &amp; Stein, M. B. (2006)’ Practitioner Review: Psychosocial interventions for children with selective mutism: a critical evaluation of the literature from 1990–2005’. </a:t>
            </a:r>
            <a:r>
              <a:rPr lang="en-GB" sz="1200" i="1" dirty="0">
                <a:latin typeface="Times New Roman" panose="02020603050405020304" pitchFamily="18" charset="0"/>
                <a:cs typeface="Times New Roman" panose="02020603050405020304" pitchFamily="18" charset="0"/>
              </a:rPr>
              <a:t>Journal of Child Psychology and Psychiatry</a:t>
            </a:r>
            <a:r>
              <a:rPr lang="en-GB" sz="1200" dirty="0">
                <a:latin typeface="Times New Roman" panose="02020603050405020304" pitchFamily="18" charset="0"/>
                <a:cs typeface="Times New Roman" panose="02020603050405020304" pitchFamily="18" charset="0"/>
              </a:rPr>
              <a:t>, 47(11),pp. 1085-1097. Available at: </a:t>
            </a:r>
            <a:r>
              <a:rPr lang="en-GB" sz="1200" u="sng" dirty="0">
                <a:latin typeface="Times New Roman" panose="02020603050405020304" pitchFamily="18" charset="0"/>
                <a:cs typeface="Times New Roman" panose="02020603050405020304" pitchFamily="18" charset="0"/>
                <a:hlinkClick r:id="rId2"/>
              </a:rPr>
              <a:t>https://</a:t>
            </a:r>
            <a:r>
              <a:rPr lang="en-GB" sz="1200" u="sng" dirty="0" smtClean="0">
                <a:latin typeface="Times New Roman" panose="02020603050405020304" pitchFamily="18" charset="0"/>
                <a:cs typeface="Times New Roman" panose="02020603050405020304" pitchFamily="18" charset="0"/>
                <a:hlinkClick r:id="rId2"/>
              </a:rPr>
              <a:t>doi.org/10.1111/j.1469-7610.2006.01662.x</a:t>
            </a:r>
            <a:endParaRPr lang="en-GB" sz="1200" u="sng" dirty="0" smtClean="0">
              <a:latin typeface="Times New Roman" panose="02020603050405020304" pitchFamily="18" charset="0"/>
              <a:cs typeface="Times New Roman" panose="02020603050405020304" pitchFamily="18" charset="0"/>
            </a:endParaRPr>
          </a:p>
          <a:p>
            <a:endParaRPr lang="en-GB" sz="1200" u="sng"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Davies,N</a:t>
            </a:r>
            <a:r>
              <a:rPr lang="en-GB" sz="1200" dirty="0">
                <a:latin typeface="Times New Roman" panose="02020603050405020304" pitchFamily="18" charset="0"/>
                <a:cs typeface="Times New Roman" panose="02020603050405020304" pitchFamily="18" charset="0"/>
              </a:rPr>
              <a:t>. (2019) </a:t>
            </a:r>
            <a:r>
              <a:rPr lang="en-GB" sz="1200" i="1" dirty="0">
                <a:latin typeface="Times New Roman" panose="02020603050405020304" pitchFamily="18" charset="0"/>
                <a:cs typeface="Times New Roman" panose="02020603050405020304" pitchFamily="18" charset="0"/>
              </a:rPr>
              <a:t>Children Speech and Language Therapy Initial Report.</a:t>
            </a:r>
            <a:r>
              <a:rPr lang="en-GB" sz="1200" dirty="0">
                <a:latin typeface="Times New Roman" panose="02020603050405020304" pitchFamily="18" charset="0"/>
                <a:cs typeface="Times New Roman" panose="02020603050405020304" pitchFamily="18" charset="0"/>
              </a:rPr>
              <a:t> Cardiff Health Trust. Unpublished</a:t>
            </a:r>
            <a:r>
              <a:rPr lang="en-GB" sz="1200" dirty="0" smtClean="0">
                <a:latin typeface="Times New Roman" panose="02020603050405020304" pitchFamily="18" charset="0"/>
                <a:cs typeface="Times New Roman" panose="02020603050405020304" pitchFamily="18" charset="0"/>
              </a:rPr>
              <a:t>.</a:t>
            </a:r>
          </a:p>
          <a:p>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Driessen</a:t>
            </a:r>
            <a:r>
              <a:rPr lang="en-GB" sz="1200" dirty="0">
                <a:latin typeface="Times New Roman" panose="02020603050405020304" pitchFamily="18" charset="0"/>
                <a:cs typeface="Times New Roman" panose="02020603050405020304" pitchFamily="18" charset="0"/>
              </a:rPr>
              <a:t>, J., </a:t>
            </a:r>
            <a:r>
              <a:rPr lang="en-GB" sz="1200" dirty="0" err="1">
                <a:latin typeface="Times New Roman" panose="02020603050405020304" pitchFamily="18" charset="0"/>
                <a:cs typeface="Times New Roman" panose="02020603050405020304" pitchFamily="18" charset="0"/>
              </a:rPr>
              <a:t>Blom</a:t>
            </a:r>
            <a:r>
              <a:rPr lang="en-GB" sz="1200" dirty="0">
                <a:latin typeface="Times New Roman" panose="02020603050405020304" pitchFamily="18" charset="0"/>
                <a:cs typeface="Times New Roman" panose="02020603050405020304" pitchFamily="18" charset="0"/>
              </a:rPr>
              <a:t>, J. D., </a:t>
            </a:r>
            <a:r>
              <a:rPr lang="en-GB" sz="1200" dirty="0" err="1">
                <a:latin typeface="Times New Roman" panose="02020603050405020304" pitchFamily="18" charset="0"/>
                <a:cs typeface="Times New Roman" panose="02020603050405020304" pitchFamily="18" charset="0"/>
              </a:rPr>
              <a:t>Muris</a:t>
            </a:r>
            <a:r>
              <a:rPr lang="en-GB" sz="1200" dirty="0">
                <a:latin typeface="Times New Roman" panose="02020603050405020304" pitchFamily="18" charset="0"/>
                <a:cs typeface="Times New Roman" panose="02020603050405020304" pitchFamily="18" charset="0"/>
              </a:rPr>
              <a:t>, P., </a:t>
            </a:r>
            <a:r>
              <a:rPr lang="en-GB" sz="1200" dirty="0" err="1">
                <a:latin typeface="Times New Roman" panose="02020603050405020304" pitchFamily="18" charset="0"/>
                <a:cs typeface="Times New Roman" panose="02020603050405020304" pitchFamily="18" charset="0"/>
              </a:rPr>
              <a:t>Blashfield</a:t>
            </a:r>
            <a:r>
              <a:rPr lang="en-GB" sz="1200" dirty="0">
                <a:latin typeface="Times New Roman" panose="02020603050405020304" pitchFamily="18" charset="0"/>
                <a:cs typeface="Times New Roman" panose="02020603050405020304" pitchFamily="18" charset="0"/>
              </a:rPr>
              <a:t>, R. K., &amp; </a:t>
            </a:r>
            <a:r>
              <a:rPr lang="en-GB" sz="1200" dirty="0" err="1">
                <a:latin typeface="Times New Roman" panose="02020603050405020304" pitchFamily="18" charset="0"/>
                <a:cs typeface="Times New Roman" panose="02020603050405020304" pitchFamily="18" charset="0"/>
              </a:rPr>
              <a:t>Molendijk</a:t>
            </a:r>
            <a:r>
              <a:rPr lang="en-GB" sz="1200" dirty="0">
                <a:latin typeface="Times New Roman" panose="02020603050405020304" pitchFamily="18" charset="0"/>
                <a:cs typeface="Times New Roman" panose="02020603050405020304" pitchFamily="18" charset="0"/>
              </a:rPr>
              <a:t>, M. L. (2020). ‘Anxiety in children with selective mutism: A meta-analysis’. </a:t>
            </a:r>
            <a:r>
              <a:rPr lang="en-GB" sz="1200" i="1" dirty="0">
                <a:latin typeface="Times New Roman" panose="02020603050405020304" pitchFamily="18" charset="0"/>
                <a:cs typeface="Times New Roman" panose="02020603050405020304" pitchFamily="18" charset="0"/>
              </a:rPr>
              <a:t>Child Psychiatry and Human Development, 51</a:t>
            </a:r>
            <a:r>
              <a:rPr lang="en-GB" sz="1200" dirty="0">
                <a:latin typeface="Times New Roman" panose="02020603050405020304" pitchFamily="18" charset="0"/>
                <a:cs typeface="Times New Roman" panose="02020603050405020304" pitchFamily="18" charset="0"/>
              </a:rPr>
              <a:t>(2),pp. 330–341.Available at: </a:t>
            </a:r>
            <a:r>
              <a:rPr lang="en-GB" sz="1200" u="sng" dirty="0">
                <a:latin typeface="Times New Roman" panose="02020603050405020304" pitchFamily="18" charset="0"/>
                <a:cs typeface="Times New Roman" panose="02020603050405020304" pitchFamily="18" charset="0"/>
                <a:hlinkClick r:id="rId3"/>
              </a:rPr>
              <a:t>https://</a:t>
            </a:r>
            <a:r>
              <a:rPr lang="en-GB" sz="1200" u="sng" dirty="0" smtClean="0">
                <a:latin typeface="Times New Roman" panose="02020603050405020304" pitchFamily="18" charset="0"/>
                <a:cs typeface="Times New Roman" panose="02020603050405020304" pitchFamily="18" charset="0"/>
                <a:hlinkClick r:id="rId3"/>
              </a:rPr>
              <a:t>doi.org/10.1007/s10578-019-00933-1</a:t>
            </a:r>
            <a:endParaRPr lang="en-GB" sz="1200" u="sng"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Gensthaler</a:t>
            </a:r>
            <a:r>
              <a:rPr lang="en-GB" sz="1200" dirty="0">
                <a:latin typeface="Times New Roman" panose="02020603050405020304" pitchFamily="18" charset="0"/>
                <a:cs typeface="Times New Roman" panose="02020603050405020304" pitchFamily="18" charset="0"/>
              </a:rPr>
              <a:t>, A., Dieter, J., </a:t>
            </a:r>
            <a:r>
              <a:rPr lang="en-GB" sz="1200" dirty="0" err="1">
                <a:latin typeface="Times New Roman" panose="02020603050405020304" pitchFamily="18" charset="0"/>
                <a:cs typeface="Times New Roman" panose="02020603050405020304" pitchFamily="18" charset="0"/>
              </a:rPr>
              <a:t>Raisig</a:t>
            </a:r>
            <a:r>
              <a:rPr lang="en-GB" sz="1200" dirty="0">
                <a:latin typeface="Times New Roman" panose="02020603050405020304" pitchFamily="18" charset="0"/>
                <a:cs typeface="Times New Roman" panose="02020603050405020304" pitchFamily="18" charset="0"/>
              </a:rPr>
              <a:t>, S., Hartmann, B., </a:t>
            </a:r>
            <a:r>
              <a:rPr lang="en-GB" sz="1200" dirty="0" err="1">
                <a:latin typeface="Times New Roman" panose="02020603050405020304" pitchFamily="18" charset="0"/>
                <a:cs typeface="Times New Roman" panose="02020603050405020304" pitchFamily="18" charset="0"/>
              </a:rPr>
              <a:t>Ligges</a:t>
            </a:r>
            <a:r>
              <a:rPr lang="en-GB" sz="1200" dirty="0">
                <a:latin typeface="Times New Roman" panose="02020603050405020304" pitchFamily="18" charset="0"/>
                <a:cs typeface="Times New Roman" panose="02020603050405020304" pitchFamily="18" charset="0"/>
              </a:rPr>
              <a:t>, M., </a:t>
            </a:r>
            <a:r>
              <a:rPr lang="en-GB" sz="1200" dirty="0" err="1">
                <a:latin typeface="Times New Roman" panose="02020603050405020304" pitchFamily="18" charset="0"/>
                <a:cs typeface="Times New Roman" panose="02020603050405020304" pitchFamily="18" charset="0"/>
              </a:rPr>
              <a:t>Kaess</a:t>
            </a:r>
            <a:r>
              <a:rPr lang="en-GB" sz="1200" dirty="0">
                <a:latin typeface="Times New Roman" panose="02020603050405020304" pitchFamily="18" charset="0"/>
                <a:cs typeface="Times New Roman" panose="02020603050405020304" pitchFamily="18" charset="0"/>
              </a:rPr>
              <a:t>, M., </a:t>
            </a:r>
            <a:r>
              <a:rPr lang="en-GB" sz="1200" dirty="0" err="1">
                <a:latin typeface="Times New Roman" panose="02020603050405020304" pitchFamily="18" charset="0"/>
                <a:cs typeface="Times New Roman" panose="02020603050405020304" pitchFamily="18" charset="0"/>
              </a:rPr>
              <a:t>Freitag</a:t>
            </a:r>
            <a:r>
              <a:rPr lang="en-GB" sz="1200" dirty="0">
                <a:latin typeface="Times New Roman" panose="02020603050405020304" pitchFamily="18" charset="0"/>
                <a:cs typeface="Times New Roman" panose="02020603050405020304" pitchFamily="18" charset="0"/>
              </a:rPr>
              <a:t>, C. M., &amp; </a:t>
            </a:r>
            <a:r>
              <a:rPr lang="en-GB" sz="1200" dirty="0" err="1">
                <a:latin typeface="Times New Roman" panose="02020603050405020304" pitchFamily="18" charset="0"/>
                <a:cs typeface="Times New Roman" panose="02020603050405020304" pitchFamily="18" charset="0"/>
              </a:rPr>
              <a:t>Schwenck</a:t>
            </a:r>
            <a:r>
              <a:rPr lang="en-GB" sz="1200" dirty="0">
                <a:latin typeface="Times New Roman" panose="02020603050405020304" pitchFamily="18" charset="0"/>
                <a:cs typeface="Times New Roman" panose="02020603050405020304" pitchFamily="18" charset="0"/>
              </a:rPr>
              <a:t>, C. (2020). ‘Frankfurt Scale of Selective Mutism (FSSM, FSSM 3-7, FSSM 6-11, FSSM 12-18)’ </a:t>
            </a:r>
            <a:r>
              <a:rPr lang="en-GB" sz="1200" i="1" dirty="0">
                <a:latin typeface="Times New Roman" panose="02020603050405020304" pitchFamily="18" charset="0"/>
                <a:cs typeface="Times New Roman" panose="02020603050405020304" pitchFamily="18" charset="0"/>
              </a:rPr>
              <a:t>[Database record]. APA </a:t>
            </a:r>
            <a:r>
              <a:rPr lang="en-GB" sz="1200" i="1" dirty="0" err="1">
                <a:latin typeface="Times New Roman" panose="02020603050405020304" pitchFamily="18" charset="0"/>
                <a:cs typeface="Times New Roman" panose="02020603050405020304" pitchFamily="18" charset="0"/>
              </a:rPr>
              <a:t>PsycTests</a:t>
            </a:r>
            <a:r>
              <a:rPr lang="en-GB" sz="1200" dirty="0">
                <a:latin typeface="Times New Roman" panose="02020603050405020304" pitchFamily="18" charset="0"/>
                <a:cs typeface="Times New Roman" panose="02020603050405020304" pitchFamily="18" charset="0"/>
              </a:rPr>
              <a:t>. Available at: </a:t>
            </a:r>
            <a:r>
              <a:rPr lang="en-GB" sz="1200" u="sng" dirty="0">
                <a:latin typeface="Times New Roman" panose="02020603050405020304" pitchFamily="18" charset="0"/>
                <a:cs typeface="Times New Roman" panose="02020603050405020304" pitchFamily="18" charset="0"/>
                <a:hlinkClick r:id="rId4" tooltip="DOI link"/>
              </a:rPr>
              <a:t>https://</a:t>
            </a:r>
            <a:r>
              <a:rPr lang="en-GB" sz="1200" u="sng" dirty="0" smtClean="0">
                <a:latin typeface="Times New Roman" panose="02020603050405020304" pitchFamily="18" charset="0"/>
                <a:cs typeface="Times New Roman" panose="02020603050405020304" pitchFamily="18" charset="0"/>
                <a:hlinkClick r:id="rId4" tooltip="DOI link"/>
              </a:rPr>
              <a:t>doi.org/10.1037/t79432-000</a:t>
            </a:r>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13382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260648"/>
            <a:ext cx="8280920" cy="6370975"/>
          </a:xfrm>
          <a:prstGeom prst="rect">
            <a:avLst/>
          </a:prstGeom>
          <a:noFill/>
        </p:spPr>
        <p:txBody>
          <a:bodyPr wrap="square" rtlCol="0">
            <a:spAutoFit/>
          </a:bodyPr>
          <a:lstStyle/>
          <a:p>
            <a:r>
              <a:rPr lang="en-GB" sz="1200" dirty="0">
                <a:latin typeface="Times New Roman" panose="02020603050405020304" pitchFamily="18" charset="0"/>
                <a:cs typeface="Times New Roman" panose="02020603050405020304" pitchFamily="18" charset="0"/>
              </a:rPr>
              <a:t>Hancock, A., </a:t>
            </a:r>
            <a:r>
              <a:rPr lang="en-GB" sz="1200" dirty="0" err="1">
                <a:latin typeface="Times New Roman" panose="02020603050405020304" pitchFamily="18" charset="0"/>
                <a:cs typeface="Times New Roman" panose="02020603050405020304" pitchFamily="18" charset="0"/>
              </a:rPr>
              <a:t>Northcott</a:t>
            </a:r>
            <a:r>
              <a:rPr lang="en-GB" sz="1200" dirty="0">
                <a:latin typeface="Times New Roman" panose="02020603050405020304" pitchFamily="18" charset="0"/>
                <a:cs typeface="Times New Roman" panose="02020603050405020304" pitchFamily="18" charset="0"/>
              </a:rPr>
              <a:t>, S., Hobson, H., &amp; Clarke, M. (2023).’ Speech, language and communication needs and mental health: the experiences of speech and language therapists and mental health professionals’. </a:t>
            </a:r>
            <a:r>
              <a:rPr lang="en-GB" sz="1200" i="1" dirty="0">
                <a:latin typeface="Times New Roman" panose="02020603050405020304" pitchFamily="18" charset="0"/>
                <a:cs typeface="Times New Roman" panose="02020603050405020304" pitchFamily="18" charset="0"/>
              </a:rPr>
              <a:t>International Journal of Language &amp; Communication Disorders</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58</a:t>
            </a:r>
            <a:r>
              <a:rPr lang="en-GB" sz="1200" dirty="0">
                <a:latin typeface="Times New Roman" panose="02020603050405020304" pitchFamily="18" charset="0"/>
                <a:cs typeface="Times New Roman" panose="02020603050405020304" pitchFamily="18" charset="0"/>
              </a:rPr>
              <a:t>(1), pp.52–66. Available at: </a:t>
            </a:r>
            <a:r>
              <a:rPr lang="en-GB" sz="1200" u="sng" dirty="0">
                <a:latin typeface="Times New Roman" panose="02020603050405020304" pitchFamily="18" charset="0"/>
                <a:cs typeface="Times New Roman" panose="02020603050405020304" pitchFamily="18" charset="0"/>
                <a:hlinkClick r:id="rId2"/>
              </a:rPr>
              <a:t>https://doi.org/10.1111/1460-6984.12767</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Johnson, M.,</a:t>
            </a:r>
            <a:r>
              <a:rPr lang="en-GB" sz="1200" dirty="0" err="1">
                <a:latin typeface="Times New Roman" panose="02020603050405020304" pitchFamily="18" charset="0"/>
                <a:cs typeface="Times New Roman" panose="02020603050405020304" pitchFamily="18" charset="0"/>
              </a:rPr>
              <a:t>Wintgens</a:t>
            </a:r>
            <a:r>
              <a:rPr lang="en-GB" sz="1200" dirty="0">
                <a:latin typeface="Times New Roman" panose="02020603050405020304" pitchFamily="18" charset="0"/>
                <a:cs typeface="Times New Roman" panose="02020603050405020304" pitchFamily="18" charset="0"/>
              </a:rPr>
              <a:t>, A.(2016) </a:t>
            </a:r>
            <a:r>
              <a:rPr lang="en-GB" sz="1200" i="1" dirty="0">
                <a:latin typeface="Times New Roman" panose="02020603050405020304" pitchFamily="18" charset="0"/>
                <a:cs typeface="Times New Roman" panose="02020603050405020304" pitchFamily="18" charset="0"/>
              </a:rPr>
              <a:t>The Selective Mutism Resource Manual.</a:t>
            </a:r>
            <a:r>
              <a:rPr lang="en-GB" sz="1200" dirty="0">
                <a:latin typeface="Times New Roman" panose="02020603050405020304" pitchFamily="18" charset="0"/>
                <a:cs typeface="Times New Roman" panose="02020603050405020304" pitchFamily="18" charset="0"/>
              </a:rPr>
              <a:t>2</a:t>
            </a:r>
            <a:r>
              <a:rPr lang="en-GB" sz="1200" baseline="30000" dirty="0">
                <a:latin typeface="Times New Roman" panose="02020603050405020304" pitchFamily="18" charset="0"/>
                <a:cs typeface="Times New Roman" panose="02020603050405020304" pitchFamily="18" charset="0"/>
              </a:rPr>
              <a:t>nd</a:t>
            </a:r>
            <a:r>
              <a:rPr lang="en-GB" sz="1200" dirty="0">
                <a:latin typeface="Times New Roman" panose="02020603050405020304" pitchFamily="18" charset="0"/>
                <a:cs typeface="Times New Roman" panose="02020603050405020304" pitchFamily="18" charset="0"/>
              </a:rPr>
              <a:t> </a:t>
            </a:r>
            <a:r>
              <a:rPr lang="en-GB" sz="1200" dirty="0" err="1">
                <a:latin typeface="Times New Roman" panose="02020603050405020304" pitchFamily="18" charset="0"/>
                <a:cs typeface="Times New Roman" panose="02020603050405020304" pitchFamily="18" charset="0"/>
              </a:rPr>
              <a:t>edn</a:t>
            </a:r>
            <a:r>
              <a:rPr lang="en-GB" sz="1200" i="1" dirty="0" err="1">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Abingdon:Routledge</a:t>
            </a:r>
            <a:r>
              <a:rPr lang="en-GB" sz="1200" dirty="0">
                <a:latin typeface="Times New Roman" panose="02020603050405020304" pitchFamily="18" charset="0"/>
                <a:cs typeface="Times New Roman" panose="02020603050405020304" pitchFamily="18" charset="0"/>
              </a:rPr>
              <a:t>.</a:t>
            </a:r>
          </a:p>
          <a:p>
            <a:r>
              <a:rPr lang="en-GB" sz="1200" dirty="0">
                <a:latin typeface="Times New Roman" panose="02020603050405020304" pitchFamily="18" charset="0"/>
                <a:cs typeface="Times New Roman" panose="02020603050405020304" pitchFamily="18" charset="0"/>
              </a:rPr>
              <a:t> </a:t>
            </a:r>
          </a:p>
          <a:p>
            <a:r>
              <a:rPr lang="en-GB" sz="1200" dirty="0" err="1">
                <a:latin typeface="Times New Roman" panose="02020603050405020304" pitchFamily="18" charset="0"/>
                <a:cs typeface="Times New Roman" panose="02020603050405020304" pitchFamily="18" charset="0"/>
              </a:rPr>
              <a:t>Kovac</a:t>
            </a:r>
            <a:r>
              <a:rPr lang="en-GB" sz="1200" dirty="0">
                <a:latin typeface="Times New Roman" panose="02020603050405020304" pitchFamily="18" charset="0"/>
                <a:cs typeface="Times New Roman" panose="02020603050405020304" pitchFamily="18" charset="0"/>
              </a:rPr>
              <a:t>, L.M. </a:t>
            </a:r>
            <a:r>
              <a:rPr lang="en-GB" sz="1200" dirty="0" err="1">
                <a:latin typeface="Times New Roman" panose="02020603050405020304" pitchFamily="18" charset="0"/>
                <a:cs typeface="Times New Roman" panose="02020603050405020304" pitchFamily="18" charset="0"/>
              </a:rPr>
              <a:t>Furr</a:t>
            </a:r>
            <a:r>
              <a:rPr lang="en-GB" sz="1200" dirty="0">
                <a:latin typeface="Times New Roman" panose="02020603050405020304" pitchFamily="18" charset="0"/>
                <a:cs typeface="Times New Roman" panose="02020603050405020304" pitchFamily="18" charset="0"/>
              </a:rPr>
              <a:t>, J.M. (2019) ‘What Teachers Should Know About Selective Mutism in Early Childhood’. </a:t>
            </a:r>
            <a:r>
              <a:rPr lang="en-GB" sz="1200" i="1" dirty="0">
                <a:latin typeface="Times New Roman" panose="02020603050405020304" pitchFamily="18" charset="0"/>
                <a:cs typeface="Times New Roman" panose="02020603050405020304" pitchFamily="18" charset="0"/>
              </a:rPr>
              <a:t>Early Childhood Education Journal</a:t>
            </a:r>
            <a:r>
              <a:rPr lang="en-GB" sz="1200" dirty="0">
                <a:latin typeface="Times New Roman" panose="02020603050405020304" pitchFamily="18" charset="0"/>
                <a:cs typeface="Times New Roman" panose="02020603050405020304" pitchFamily="18" charset="0"/>
              </a:rPr>
              <a:t> 47, pp.107–114. Available at: </a:t>
            </a:r>
            <a:r>
              <a:rPr lang="en-GB" sz="1200" u="sng" dirty="0">
                <a:latin typeface="Times New Roman" panose="02020603050405020304" pitchFamily="18" charset="0"/>
                <a:cs typeface="Times New Roman" panose="02020603050405020304" pitchFamily="18" charset="0"/>
                <a:hlinkClick r:id="rId3"/>
              </a:rPr>
              <a:t>https://doi.org/10.1007/s10643-018-0905-y</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 </a:t>
            </a:r>
          </a:p>
          <a:p>
            <a:r>
              <a:rPr lang="en-GB" sz="1200" dirty="0" err="1">
                <a:latin typeface="Times New Roman" panose="02020603050405020304" pitchFamily="18" charset="0"/>
                <a:cs typeface="Times New Roman" panose="02020603050405020304" pitchFamily="18" charset="0"/>
              </a:rPr>
              <a:t>Letamendi</a:t>
            </a:r>
            <a:r>
              <a:rPr lang="en-GB" sz="1200" dirty="0">
                <a:latin typeface="Times New Roman" panose="02020603050405020304" pitchFamily="18" charset="0"/>
                <a:cs typeface="Times New Roman" panose="02020603050405020304" pitchFamily="18" charset="0"/>
              </a:rPr>
              <a:t>, A. M., Chavira, D. A., Hitchcock, C. A., </a:t>
            </a:r>
            <a:r>
              <a:rPr lang="en-GB" sz="1200" dirty="0" err="1">
                <a:latin typeface="Times New Roman" panose="02020603050405020304" pitchFamily="18" charset="0"/>
                <a:cs typeface="Times New Roman" panose="02020603050405020304" pitchFamily="18" charset="0"/>
              </a:rPr>
              <a:t>Roesch</a:t>
            </a:r>
            <a:r>
              <a:rPr lang="en-GB" sz="1200" dirty="0">
                <a:latin typeface="Times New Roman" panose="02020603050405020304" pitchFamily="18" charset="0"/>
                <a:cs typeface="Times New Roman" panose="02020603050405020304" pitchFamily="18" charset="0"/>
              </a:rPr>
              <a:t>, S. C., </a:t>
            </a:r>
            <a:r>
              <a:rPr lang="en-GB" sz="1200" dirty="0" err="1">
                <a:latin typeface="Times New Roman" panose="02020603050405020304" pitchFamily="18" charset="0"/>
                <a:cs typeface="Times New Roman" panose="02020603050405020304" pitchFamily="18" charset="0"/>
              </a:rPr>
              <a:t>Shipon</a:t>
            </a:r>
            <a:r>
              <a:rPr lang="en-GB" sz="1200" dirty="0">
                <a:latin typeface="Times New Roman" panose="02020603050405020304" pitchFamily="18" charset="0"/>
                <a:cs typeface="Times New Roman" panose="02020603050405020304" pitchFamily="18" charset="0"/>
              </a:rPr>
              <a:t>-Blum, E., &amp; Stein, M. B. (2008)’ Selective Mutism Questionnaire: Measurement Structure and Validity.’ </a:t>
            </a:r>
            <a:r>
              <a:rPr lang="en-GB" sz="1200" i="1" dirty="0">
                <a:latin typeface="Times New Roman" panose="02020603050405020304" pitchFamily="18" charset="0"/>
                <a:cs typeface="Times New Roman" panose="02020603050405020304" pitchFamily="18" charset="0"/>
              </a:rPr>
              <a:t>Journal of the American Academy of Child and Adolescent Psychiatry</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47</a:t>
            </a:r>
            <a:r>
              <a:rPr lang="en-GB" sz="1200" dirty="0">
                <a:latin typeface="Times New Roman" panose="02020603050405020304" pitchFamily="18" charset="0"/>
                <a:cs typeface="Times New Roman" panose="02020603050405020304" pitchFamily="18" charset="0"/>
              </a:rPr>
              <a:t>(10),pp. 1197–1204. Available at: </a:t>
            </a:r>
            <a:r>
              <a:rPr lang="en-GB" sz="1200" u="sng" dirty="0">
                <a:latin typeface="Times New Roman" panose="02020603050405020304" pitchFamily="18" charset="0"/>
                <a:cs typeface="Times New Roman" panose="02020603050405020304" pitchFamily="18" charset="0"/>
                <a:hlinkClick r:id="rId4"/>
              </a:rPr>
              <a:t>https://</a:t>
            </a:r>
            <a:r>
              <a:rPr lang="en-GB" sz="1200" u="sng" dirty="0" smtClean="0">
                <a:latin typeface="Times New Roman" panose="02020603050405020304" pitchFamily="18" charset="0"/>
                <a:cs typeface="Times New Roman" panose="02020603050405020304" pitchFamily="18" charset="0"/>
                <a:hlinkClick r:id="rId4"/>
              </a:rPr>
              <a:t>doi.org/10.1097/CHI.0b013e3181825a7b</a:t>
            </a:r>
            <a:endParaRPr lang="en-GB" sz="1200" u="sng"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Maleki</a:t>
            </a:r>
            <a:r>
              <a:rPr lang="en-GB" sz="1200" dirty="0">
                <a:latin typeface="Times New Roman" panose="02020603050405020304" pitchFamily="18" charset="0"/>
                <a:cs typeface="Times New Roman" panose="02020603050405020304" pitchFamily="18" charset="0"/>
              </a:rPr>
              <a:t>, M., </a:t>
            </a:r>
            <a:r>
              <a:rPr lang="en-GB" sz="1200" dirty="0" err="1">
                <a:latin typeface="Times New Roman" panose="02020603050405020304" pitchFamily="18" charset="0"/>
                <a:cs typeface="Times New Roman" panose="02020603050405020304" pitchFamily="18" charset="0"/>
              </a:rPr>
              <a:t>Mardani</a:t>
            </a:r>
            <a:r>
              <a:rPr lang="en-GB" sz="1200" dirty="0">
                <a:latin typeface="Times New Roman" panose="02020603050405020304" pitchFamily="18" charset="0"/>
                <a:cs typeface="Times New Roman" panose="02020603050405020304" pitchFamily="18" charset="0"/>
              </a:rPr>
              <a:t>, A., </a:t>
            </a:r>
            <a:r>
              <a:rPr lang="en-GB" sz="1200" dirty="0" err="1">
                <a:latin typeface="Times New Roman" panose="02020603050405020304" pitchFamily="18" charset="0"/>
                <a:cs typeface="Times New Roman" panose="02020603050405020304" pitchFamily="18" charset="0"/>
              </a:rPr>
              <a:t>Mitra</a:t>
            </a:r>
            <a:r>
              <a:rPr lang="en-GB" sz="1200" dirty="0">
                <a:latin typeface="Times New Roman" panose="02020603050405020304" pitchFamily="18" charset="0"/>
                <a:cs typeface="Times New Roman" panose="02020603050405020304" pitchFamily="18" charset="0"/>
              </a:rPr>
              <a:t> </a:t>
            </a:r>
            <a:r>
              <a:rPr lang="en-GB" sz="1200" dirty="0" err="1">
                <a:latin typeface="Times New Roman" panose="02020603050405020304" pitchFamily="18" charset="0"/>
                <a:cs typeface="Times New Roman" panose="02020603050405020304" pitchFamily="18" charset="0"/>
              </a:rPr>
              <a:t>Chehrzad</a:t>
            </a:r>
            <a:r>
              <a:rPr lang="en-GB" sz="1200" dirty="0">
                <a:latin typeface="Times New Roman" panose="02020603050405020304" pitchFamily="18" charset="0"/>
                <a:cs typeface="Times New Roman" panose="02020603050405020304" pitchFamily="18" charset="0"/>
              </a:rPr>
              <a:t>, M., </a:t>
            </a:r>
            <a:r>
              <a:rPr lang="en-GB" sz="1200" dirty="0" err="1">
                <a:latin typeface="Times New Roman" panose="02020603050405020304" pitchFamily="18" charset="0"/>
                <a:cs typeface="Times New Roman" panose="02020603050405020304" pitchFamily="18" charset="0"/>
              </a:rPr>
              <a:t>Dianatinasab</a:t>
            </a:r>
            <a:r>
              <a:rPr lang="en-GB" sz="1200" dirty="0">
                <a:latin typeface="Times New Roman" panose="02020603050405020304" pitchFamily="18" charset="0"/>
                <a:cs typeface="Times New Roman" panose="02020603050405020304" pitchFamily="18" charset="0"/>
              </a:rPr>
              <a:t>, M., &amp; </a:t>
            </a:r>
            <a:r>
              <a:rPr lang="en-GB" sz="1200" dirty="0" err="1">
                <a:latin typeface="Times New Roman" panose="02020603050405020304" pitchFamily="18" charset="0"/>
                <a:cs typeface="Times New Roman" panose="02020603050405020304" pitchFamily="18" charset="0"/>
              </a:rPr>
              <a:t>Vaismoradi</a:t>
            </a:r>
            <a:r>
              <a:rPr lang="en-GB" sz="1200" dirty="0">
                <a:latin typeface="Times New Roman" panose="02020603050405020304" pitchFamily="18" charset="0"/>
                <a:cs typeface="Times New Roman" panose="02020603050405020304" pitchFamily="18" charset="0"/>
              </a:rPr>
              <a:t>, M. (2019) ’Social Skills in Children at Home and in Preschool.’ </a:t>
            </a:r>
            <a:r>
              <a:rPr lang="en-GB" sz="1200" i="1" dirty="0">
                <a:latin typeface="Times New Roman" panose="02020603050405020304" pitchFamily="18" charset="0"/>
                <a:cs typeface="Times New Roman" panose="02020603050405020304" pitchFamily="18" charset="0"/>
              </a:rPr>
              <a:t>Behavioural Sciences (Basel, Switzerland)</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9</a:t>
            </a:r>
            <a:r>
              <a:rPr lang="en-GB" sz="1200" dirty="0">
                <a:latin typeface="Times New Roman" panose="02020603050405020304" pitchFamily="18" charset="0"/>
                <a:cs typeface="Times New Roman" panose="02020603050405020304" pitchFamily="18" charset="0"/>
              </a:rPr>
              <a:t>(7), pp.74. Available at: </a:t>
            </a:r>
            <a:r>
              <a:rPr lang="en-GB" sz="1200" u="sng" dirty="0">
                <a:latin typeface="Times New Roman" panose="02020603050405020304" pitchFamily="18" charset="0"/>
                <a:cs typeface="Times New Roman" panose="02020603050405020304" pitchFamily="18" charset="0"/>
                <a:hlinkClick r:id="rId5"/>
              </a:rPr>
              <a:t>https://</a:t>
            </a:r>
            <a:r>
              <a:rPr lang="en-GB" sz="1200" u="sng" dirty="0" smtClean="0">
                <a:latin typeface="Times New Roman" panose="02020603050405020304" pitchFamily="18" charset="0"/>
                <a:cs typeface="Times New Roman" panose="02020603050405020304" pitchFamily="18" charset="0"/>
                <a:hlinkClick r:id="rId5"/>
              </a:rPr>
              <a:t>doi.org/10.3390/bs9070074</a:t>
            </a:r>
            <a:endParaRPr lang="en-GB" sz="1200" u="sng"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Muris</a:t>
            </a:r>
            <a:r>
              <a:rPr lang="en-GB" sz="1200" dirty="0">
                <a:latin typeface="Times New Roman" panose="02020603050405020304" pitchFamily="18" charset="0"/>
                <a:cs typeface="Times New Roman" panose="02020603050405020304" pitchFamily="18" charset="0"/>
              </a:rPr>
              <a:t>, P., &amp; </a:t>
            </a:r>
            <a:r>
              <a:rPr lang="en-GB" sz="1200" dirty="0" err="1">
                <a:latin typeface="Times New Roman" panose="02020603050405020304" pitchFamily="18" charset="0"/>
                <a:cs typeface="Times New Roman" panose="02020603050405020304" pitchFamily="18" charset="0"/>
              </a:rPr>
              <a:t>Ollendick</a:t>
            </a:r>
            <a:r>
              <a:rPr lang="en-GB" sz="1200" dirty="0">
                <a:latin typeface="Times New Roman" panose="02020603050405020304" pitchFamily="18" charset="0"/>
                <a:cs typeface="Times New Roman" panose="02020603050405020304" pitchFamily="18" charset="0"/>
              </a:rPr>
              <a:t>, T.H. (2021) ‘Current Challenges in the Diagnosis and Management of Selective Mutism in Children.’ </a:t>
            </a:r>
            <a:r>
              <a:rPr lang="en-GB" sz="1200" i="1" dirty="0">
                <a:latin typeface="Times New Roman" panose="02020603050405020304" pitchFamily="18" charset="0"/>
                <a:cs typeface="Times New Roman" panose="02020603050405020304" pitchFamily="18" charset="0"/>
              </a:rPr>
              <a:t>Psychology Research and Behaviour Management, 14</a:t>
            </a:r>
            <a:r>
              <a:rPr lang="en-GB" sz="1200" dirty="0">
                <a:latin typeface="Times New Roman" panose="02020603050405020304" pitchFamily="18" charset="0"/>
                <a:cs typeface="Times New Roman" panose="02020603050405020304" pitchFamily="18" charset="0"/>
              </a:rPr>
              <a:t>, pp.159 - 167.Available at: </a:t>
            </a:r>
            <a:r>
              <a:rPr lang="en-GB" sz="1200" dirty="0" smtClean="0">
                <a:latin typeface="Times New Roman" panose="02020603050405020304" pitchFamily="18" charset="0"/>
                <a:cs typeface="Times New Roman" panose="02020603050405020304" pitchFamily="18" charset="0"/>
              </a:rPr>
              <a:t>DOI:</a:t>
            </a:r>
            <a:r>
              <a:rPr lang="en-GB" sz="1200" u="sng" dirty="0" smtClean="0">
                <a:latin typeface="Times New Roman" panose="02020603050405020304" pitchFamily="18" charset="0"/>
                <a:cs typeface="Times New Roman" panose="02020603050405020304" pitchFamily="18" charset="0"/>
                <a:hlinkClick r:id="rId6"/>
              </a:rPr>
              <a:t>10.2147/PRBM.S274538</a:t>
            </a:r>
            <a:endParaRPr lang="en-GB" sz="1200" u="sng"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National Health Service [NHS] (2023) </a:t>
            </a:r>
            <a:r>
              <a:rPr lang="en-GB" sz="1200" i="1" dirty="0">
                <a:latin typeface="Times New Roman" panose="02020603050405020304" pitchFamily="18" charset="0"/>
                <a:cs typeface="Times New Roman" panose="02020603050405020304" pitchFamily="18" charset="0"/>
              </a:rPr>
              <a:t>Selective Mutism. </a:t>
            </a:r>
            <a:r>
              <a:rPr lang="en-GB" sz="1200" dirty="0">
                <a:latin typeface="Times New Roman" panose="02020603050405020304" pitchFamily="18" charset="0"/>
                <a:cs typeface="Times New Roman" panose="02020603050405020304" pitchFamily="18" charset="0"/>
              </a:rPr>
              <a:t>Available at: https://www.nhs.uk/mental-health/conditions/selective-mutism/ (Accessed 30 April 2024</a:t>
            </a:r>
            <a:r>
              <a:rPr lang="en-GB" sz="1200" dirty="0" smtClean="0">
                <a:latin typeface="Times New Roman" panose="02020603050405020304" pitchFamily="18" charset="0"/>
                <a:cs typeface="Times New Roman" panose="02020603050405020304" pitchFamily="18" charset="0"/>
              </a:rPr>
              <a:t>).</a:t>
            </a:r>
          </a:p>
          <a:p>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Oerbeck</a:t>
            </a:r>
            <a:r>
              <a:rPr lang="en-GB" sz="1200" dirty="0">
                <a:latin typeface="Times New Roman" panose="02020603050405020304" pitchFamily="18" charset="0"/>
                <a:cs typeface="Times New Roman" panose="02020603050405020304" pitchFamily="18" charset="0"/>
              </a:rPr>
              <a:t>, B., Overgaard, K. R., Bergman, R. L., </a:t>
            </a:r>
            <a:r>
              <a:rPr lang="en-GB" sz="1200" dirty="0" err="1">
                <a:latin typeface="Times New Roman" panose="02020603050405020304" pitchFamily="18" charset="0"/>
                <a:cs typeface="Times New Roman" panose="02020603050405020304" pitchFamily="18" charset="0"/>
              </a:rPr>
              <a:t>Pripp</a:t>
            </a:r>
            <a:r>
              <a:rPr lang="en-GB" sz="1200" dirty="0">
                <a:latin typeface="Times New Roman" panose="02020603050405020304" pitchFamily="18" charset="0"/>
                <a:cs typeface="Times New Roman" panose="02020603050405020304" pitchFamily="18" charset="0"/>
              </a:rPr>
              <a:t>, A. H., &amp; </a:t>
            </a:r>
            <a:r>
              <a:rPr lang="en-GB" sz="1200" dirty="0" err="1">
                <a:latin typeface="Times New Roman" panose="02020603050405020304" pitchFamily="18" charset="0"/>
                <a:cs typeface="Times New Roman" panose="02020603050405020304" pitchFamily="18" charset="0"/>
              </a:rPr>
              <a:t>Kristensen</a:t>
            </a:r>
            <a:r>
              <a:rPr lang="en-GB" sz="1200" dirty="0">
                <a:latin typeface="Times New Roman" panose="02020603050405020304" pitchFamily="18" charset="0"/>
                <a:cs typeface="Times New Roman" panose="02020603050405020304" pitchFamily="18" charset="0"/>
              </a:rPr>
              <a:t>, H. (2020) ‘The Selective Mutism Questionnaire: Data from typically developing children and children with selective mutism’. </a:t>
            </a:r>
            <a:r>
              <a:rPr lang="en-GB" sz="1200" i="1" dirty="0">
                <a:latin typeface="Times New Roman" panose="02020603050405020304" pitchFamily="18" charset="0"/>
                <a:cs typeface="Times New Roman" panose="02020603050405020304" pitchFamily="18" charset="0"/>
              </a:rPr>
              <a:t>Clinical child psychology and psychiatry</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25</a:t>
            </a:r>
            <a:r>
              <a:rPr lang="en-GB" sz="1200" dirty="0">
                <a:latin typeface="Times New Roman" panose="02020603050405020304" pitchFamily="18" charset="0"/>
                <a:cs typeface="Times New Roman" panose="02020603050405020304" pitchFamily="18" charset="0"/>
              </a:rPr>
              <a:t>(4),pp. 754–765. Available at: </a:t>
            </a:r>
            <a:r>
              <a:rPr lang="en-GB" sz="1200" u="sng" dirty="0">
                <a:latin typeface="Times New Roman" panose="02020603050405020304" pitchFamily="18" charset="0"/>
                <a:cs typeface="Times New Roman" panose="02020603050405020304" pitchFamily="18" charset="0"/>
                <a:hlinkClick r:id="rId7"/>
              </a:rPr>
              <a:t>https://</a:t>
            </a:r>
            <a:r>
              <a:rPr lang="en-GB" sz="1200" u="sng" dirty="0" smtClean="0">
                <a:latin typeface="Times New Roman" panose="02020603050405020304" pitchFamily="18" charset="0"/>
                <a:cs typeface="Times New Roman" panose="02020603050405020304" pitchFamily="18" charset="0"/>
                <a:hlinkClick r:id="rId7"/>
              </a:rPr>
              <a:t>doi.org/10.1177/1359104520914695</a:t>
            </a:r>
            <a:endParaRPr lang="en-GB" sz="1200" u="sng" dirty="0" smtClean="0">
              <a:latin typeface="Times New Roman" panose="02020603050405020304" pitchFamily="18" charset="0"/>
              <a:cs typeface="Times New Roman" panose="02020603050405020304" pitchFamily="18" charset="0"/>
            </a:endParaRPr>
          </a:p>
          <a:p>
            <a:endParaRPr lang="en-GB" sz="1200" u="sng"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Oerbeck</a:t>
            </a:r>
            <a:r>
              <a:rPr lang="en-GB" sz="1200" dirty="0">
                <a:latin typeface="Times New Roman" panose="02020603050405020304" pitchFamily="18" charset="0"/>
                <a:cs typeface="Times New Roman" panose="02020603050405020304" pitchFamily="18" charset="0"/>
              </a:rPr>
              <a:t>, B., Stein, M.B., </a:t>
            </a:r>
            <a:r>
              <a:rPr lang="en-GB" sz="1200" dirty="0" err="1">
                <a:latin typeface="Times New Roman" panose="02020603050405020304" pitchFamily="18" charset="0"/>
                <a:cs typeface="Times New Roman" panose="02020603050405020304" pitchFamily="18" charset="0"/>
              </a:rPr>
              <a:t>Wentzel</a:t>
            </a:r>
            <a:r>
              <a:rPr lang="en-GB" sz="1200" dirty="0">
                <a:latin typeface="Times New Roman" panose="02020603050405020304" pitchFamily="18" charset="0"/>
                <a:cs typeface="Times New Roman" panose="02020603050405020304" pitchFamily="18" charset="0"/>
              </a:rPr>
              <a:t>-Larsen, T., </a:t>
            </a:r>
            <a:r>
              <a:rPr lang="en-GB" sz="1200" dirty="0" err="1">
                <a:latin typeface="Times New Roman" panose="02020603050405020304" pitchFamily="18" charset="0"/>
                <a:cs typeface="Times New Roman" panose="02020603050405020304" pitchFamily="18" charset="0"/>
              </a:rPr>
              <a:t>Langsrud</a:t>
            </a:r>
            <a:r>
              <a:rPr lang="en-GB" sz="1200" dirty="0">
                <a:latin typeface="Times New Roman" panose="02020603050405020304" pitchFamily="18" charset="0"/>
                <a:cs typeface="Times New Roman" panose="02020603050405020304" pitchFamily="18" charset="0"/>
              </a:rPr>
              <a:t>, Ø. and </a:t>
            </a:r>
            <a:r>
              <a:rPr lang="en-GB" sz="1200" dirty="0" err="1">
                <a:latin typeface="Times New Roman" panose="02020603050405020304" pitchFamily="18" charset="0"/>
                <a:cs typeface="Times New Roman" panose="02020603050405020304" pitchFamily="18" charset="0"/>
              </a:rPr>
              <a:t>Kristensen</a:t>
            </a:r>
            <a:r>
              <a:rPr lang="en-GB" sz="1200" dirty="0">
                <a:latin typeface="Times New Roman" panose="02020603050405020304" pitchFamily="18" charset="0"/>
                <a:cs typeface="Times New Roman" panose="02020603050405020304" pitchFamily="18" charset="0"/>
              </a:rPr>
              <a:t>, H. (2014)’ A randomized controlled trial of a home and school-based intervention for selective mutism – defocused communication and behavioural techniques.’ </a:t>
            </a:r>
            <a:r>
              <a:rPr lang="en-GB" sz="1200" i="1" dirty="0">
                <a:latin typeface="Times New Roman" panose="02020603050405020304" pitchFamily="18" charset="0"/>
                <a:cs typeface="Times New Roman" panose="02020603050405020304" pitchFamily="18" charset="0"/>
              </a:rPr>
              <a:t>Child Adolescent Mental Health</a:t>
            </a:r>
            <a:r>
              <a:rPr lang="en-GB" sz="1200" dirty="0">
                <a:latin typeface="Times New Roman" panose="02020603050405020304" pitchFamily="18" charset="0"/>
                <a:cs typeface="Times New Roman" panose="02020603050405020304" pitchFamily="18" charset="0"/>
              </a:rPr>
              <a:t>, 19: pp.192-198.Available at: </a:t>
            </a:r>
            <a:r>
              <a:rPr lang="en-GB" sz="1200" u="sng" dirty="0">
                <a:latin typeface="Times New Roman" panose="02020603050405020304" pitchFamily="18" charset="0"/>
                <a:cs typeface="Times New Roman" panose="02020603050405020304" pitchFamily="18" charset="0"/>
                <a:hlinkClick r:id="rId8"/>
              </a:rPr>
              <a:t>https://</a:t>
            </a:r>
            <a:r>
              <a:rPr lang="en-GB" sz="1200" u="sng" dirty="0" smtClean="0">
                <a:latin typeface="Times New Roman" panose="02020603050405020304" pitchFamily="18" charset="0"/>
                <a:cs typeface="Times New Roman" panose="02020603050405020304" pitchFamily="18" charset="0"/>
                <a:hlinkClick r:id="rId8"/>
              </a:rPr>
              <a:t>doi.org/10.1111/camh.12045</a:t>
            </a:r>
            <a:endParaRPr lang="en-GB" sz="1200" u="sng" dirty="0" smtClean="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Rodrigues-Pereira, C., </a:t>
            </a:r>
            <a:r>
              <a:rPr lang="en-GB" sz="1200" dirty="0" err="1">
                <a:latin typeface="Times New Roman" panose="02020603050405020304" pitchFamily="18" charset="0"/>
                <a:cs typeface="Times New Roman" panose="02020603050405020304" pitchFamily="18" charset="0"/>
              </a:rPr>
              <a:t>Ensink</a:t>
            </a:r>
            <a:r>
              <a:rPr lang="en-GB" sz="1200" dirty="0">
                <a:latin typeface="Times New Roman" panose="02020603050405020304" pitchFamily="18" charset="0"/>
                <a:cs typeface="Times New Roman" panose="02020603050405020304" pitchFamily="18" charset="0"/>
              </a:rPr>
              <a:t>, J. B. M., </a:t>
            </a:r>
            <a:r>
              <a:rPr lang="en-GB" sz="1200" dirty="0" err="1">
                <a:latin typeface="Times New Roman" panose="02020603050405020304" pitchFamily="18" charset="0"/>
                <a:cs typeface="Times New Roman" panose="02020603050405020304" pitchFamily="18" charset="0"/>
              </a:rPr>
              <a:t>Güldner</a:t>
            </a:r>
            <a:r>
              <a:rPr lang="en-GB" sz="1200" dirty="0">
                <a:latin typeface="Times New Roman" panose="02020603050405020304" pitchFamily="18" charset="0"/>
                <a:cs typeface="Times New Roman" panose="02020603050405020304" pitchFamily="18" charset="0"/>
              </a:rPr>
              <a:t>, M. G., </a:t>
            </a:r>
            <a:r>
              <a:rPr lang="en-GB" sz="1200" dirty="0" err="1">
                <a:latin typeface="Times New Roman" panose="02020603050405020304" pitchFamily="18" charset="0"/>
                <a:cs typeface="Times New Roman" panose="02020603050405020304" pitchFamily="18" charset="0"/>
              </a:rPr>
              <a:t>Lindauer</a:t>
            </a:r>
            <a:r>
              <a:rPr lang="en-GB" sz="1200" dirty="0">
                <a:latin typeface="Times New Roman" panose="02020603050405020304" pitchFamily="18" charset="0"/>
                <a:cs typeface="Times New Roman" panose="02020603050405020304" pitchFamily="18" charset="0"/>
              </a:rPr>
              <a:t>, R. J. L., De </a:t>
            </a:r>
            <a:r>
              <a:rPr lang="en-GB" sz="1200" dirty="0" err="1">
                <a:latin typeface="Times New Roman" panose="02020603050405020304" pitchFamily="18" charset="0"/>
                <a:cs typeface="Times New Roman" panose="02020603050405020304" pitchFamily="18" charset="0"/>
              </a:rPr>
              <a:t>Jonge</a:t>
            </a:r>
            <a:r>
              <a:rPr lang="en-GB" sz="1200" dirty="0">
                <a:latin typeface="Times New Roman" panose="02020603050405020304" pitchFamily="18" charset="0"/>
                <a:cs typeface="Times New Roman" panose="02020603050405020304" pitchFamily="18" charset="0"/>
              </a:rPr>
              <a:t>, M. V., &amp; </a:t>
            </a:r>
            <a:r>
              <a:rPr lang="en-GB" sz="1200" dirty="0" err="1">
                <a:latin typeface="Times New Roman" panose="02020603050405020304" pitchFamily="18" charset="0"/>
                <a:cs typeface="Times New Roman" panose="02020603050405020304" pitchFamily="18" charset="0"/>
              </a:rPr>
              <a:t>Utens</a:t>
            </a:r>
            <a:r>
              <a:rPr lang="en-GB" sz="1200" dirty="0">
                <a:latin typeface="Times New Roman" panose="02020603050405020304" pitchFamily="18" charset="0"/>
                <a:cs typeface="Times New Roman" panose="02020603050405020304" pitchFamily="18" charset="0"/>
              </a:rPr>
              <a:t>, E. M. W. J. (2021)’Diagnosing selective mutism: a critical review of measures for clinical practice and research.’ </a:t>
            </a:r>
            <a:r>
              <a:rPr lang="en-GB" sz="1200" i="1" dirty="0">
                <a:latin typeface="Times New Roman" panose="02020603050405020304" pitchFamily="18" charset="0"/>
                <a:cs typeface="Times New Roman" panose="02020603050405020304" pitchFamily="18" charset="0"/>
              </a:rPr>
              <a:t>European Child &amp; Adolescent Psychiatry</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32</a:t>
            </a:r>
            <a:r>
              <a:rPr lang="en-GB" sz="1200" dirty="0">
                <a:latin typeface="Times New Roman" panose="02020603050405020304" pitchFamily="18" charset="0"/>
                <a:cs typeface="Times New Roman" panose="02020603050405020304" pitchFamily="18" charset="0"/>
              </a:rPr>
              <a:t>(10), pp.1821–1839.Available at: </a:t>
            </a:r>
            <a:r>
              <a:rPr lang="en-GB" sz="1200" u="sng" dirty="0">
                <a:latin typeface="Times New Roman" panose="02020603050405020304" pitchFamily="18" charset="0"/>
                <a:cs typeface="Times New Roman" panose="02020603050405020304" pitchFamily="18" charset="0"/>
                <a:hlinkClick r:id="rId9"/>
              </a:rPr>
              <a:t>https://doi.org/10.1007/s00787-021-01907-2.</a:t>
            </a:r>
            <a:endParaRPr lang="en-GB" sz="1200" dirty="0">
              <a:latin typeface="Times New Roman" panose="02020603050405020304" pitchFamily="18" charset="0"/>
              <a:cs typeface="Times New Roman" panose="02020603050405020304" pitchFamily="18" charset="0"/>
            </a:endParaRPr>
          </a:p>
          <a:p>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1015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332656"/>
            <a:ext cx="8424936" cy="5757474"/>
          </a:xfrm>
          <a:prstGeom prst="rect">
            <a:avLst/>
          </a:prstGeom>
          <a:noFill/>
        </p:spPr>
        <p:txBody>
          <a:bodyPr wrap="square" rtlCol="0">
            <a:spAutoFit/>
          </a:bodyPr>
          <a:lstStyle/>
          <a:p>
            <a:pPr>
              <a:lnSpc>
                <a:spcPct val="150000"/>
              </a:lnSpc>
              <a:spcAft>
                <a:spcPts val="0"/>
              </a:spcAft>
            </a:pPr>
            <a:r>
              <a:rPr lang="en-GB" sz="1200" dirty="0" smtClean="0">
                <a:effectLst/>
                <a:latin typeface="Times New Roman" panose="02020603050405020304" pitchFamily="18" charset="0"/>
                <a:ea typeface="Times New Roman"/>
                <a:cs typeface="Times New Roman" panose="02020603050405020304" pitchFamily="18" charset="0"/>
              </a:rPr>
              <a:t>Selective Mutism Information and Research Association [</a:t>
            </a:r>
            <a:r>
              <a:rPr lang="en-GB" sz="1200" dirty="0" err="1" smtClean="0">
                <a:effectLst/>
                <a:latin typeface="Times New Roman" panose="02020603050405020304" pitchFamily="18" charset="0"/>
                <a:ea typeface="Times New Roman"/>
                <a:cs typeface="Times New Roman" panose="02020603050405020304" pitchFamily="18" charset="0"/>
              </a:rPr>
              <a:t>SMiRA</a:t>
            </a:r>
            <a:r>
              <a:rPr lang="en-GB" sz="1200" dirty="0" smtClean="0">
                <a:effectLst/>
                <a:latin typeface="Times New Roman" panose="02020603050405020304" pitchFamily="18" charset="0"/>
                <a:ea typeface="Times New Roman"/>
                <a:cs typeface="Times New Roman" panose="02020603050405020304" pitchFamily="18" charset="0"/>
              </a:rPr>
              <a:t>] (2024) </a:t>
            </a:r>
            <a:r>
              <a:rPr lang="en-GB" sz="1200" i="1" dirty="0" smtClean="0">
                <a:effectLst/>
                <a:latin typeface="Times New Roman" panose="02020603050405020304" pitchFamily="18" charset="0"/>
                <a:ea typeface="Times New Roman"/>
                <a:cs typeface="Times New Roman" panose="02020603050405020304" pitchFamily="18" charset="0"/>
              </a:rPr>
              <a:t>Info-The Sliding-In Technique and progress charts .</a:t>
            </a:r>
            <a:r>
              <a:rPr lang="en-GB" sz="1200" dirty="0" smtClean="0">
                <a:effectLst/>
                <a:latin typeface="Times New Roman" panose="02020603050405020304" pitchFamily="18" charset="0"/>
                <a:ea typeface="Times New Roman"/>
                <a:cs typeface="Times New Roman" panose="02020603050405020304" pitchFamily="18" charset="0"/>
              </a:rPr>
              <a:t>Available at:</a:t>
            </a:r>
            <a:r>
              <a:rPr lang="en-GB" sz="1200" dirty="0" smtClean="0">
                <a:effectLst/>
                <a:latin typeface="Times New Roman" panose="02020603050405020304" pitchFamily="18" charset="0"/>
                <a:ea typeface="Calibri"/>
                <a:cs typeface="Times New Roman" panose="02020603050405020304" pitchFamily="18" charset="0"/>
              </a:rPr>
              <a:t> </a:t>
            </a:r>
            <a:r>
              <a:rPr lang="en-GB" sz="1200" dirty="0" smtClean="0">
                <a:effectLst/>
                <a:latin typeface="Times New Roman" panose="02020603050405020304" pitchFamily="18" charset="0"/>
                <a:ea typeface="Times New Roman"/>
                <a:cs typeface="Times New Roman" panose="02020603050405020304" pitchFamily="18" charset="0"/>
              </a:rPr>
              <a:t>https://www.selectivemutism.org.uk/info-the-sliding-in-technique-and-progress-charts/ (Accessed: 26 April 2024).</a:t>
            </a:r>
          </a:p>
          <a:p>
            <a:pPr>
              <a:lnSpc>
                <a:spcPct val="150000"/>
              </a:lnSpc>
              <a:spcAft>
                <a:spcPts val="0"/>
              </a:spcAft>
            </a:pPr>
            <a:r>
              <a:rPr lang="en-GB" sz="1200" dirty="0" smtClean="0">
                <a:effectLst/>
                <a:latin typeface="Times New Roman" panose="02020603050405020304" pitchFamily="18" charset="0"/>
                <a:ea typeface="Times New Roman"/>
                <a:cs typeface="Times New Roman" panose="02020603050405020304" pitchFamily="18" charset="0"/>
              </a:rPr>
              <a:t> </a:t>
            </a:r>
            <a:endParaRPr lang="en-GB" sz="1200" dirty="0">
              <a:latin typeface="Times New Roman" panose="02020603050405020304" pitchFamily="18" charset="0"/>
              <a:ea typeface="Calibri"/>
              <a:cs typeface="Times New Roman" panose="02020603050405020304" pitchFamily="18" charset="0"/>
            </a:endParaRPr>
          </a:p>
          <a:p>
            <a:pPr>
              <a:lnSpc>
                <a:spcPct val="150000"/>
              </a:lnSpc>
              <a:spcAft>
                <a:spcPts val="1000"/>
              </a:spcAft>
            </a:pPr>
            <a:r>
              <a:rPr lang="en-GB" sz="1200" dirty="0" smtClean="0">
                <a:effectLst/>
                <a:latin typeface="Times New Roman" panose="02020603050405020304" pitchFamily="18" charset="0"/>
                <a:ea typeface="Calibri"/>
                <a:cs typeface="Times New Roman" panose="02020603050405020304" pitchFamily="18" charset="0"/>
              </a:rPr>
              <a:t>Vogel, F., </a:t>
            </a:r>
            <a:r>
              <a:rPr lang="en-GB" sz="1200" dirty="0" err="1" smtClean="0">
                <a:effectLst/>
                <a:latin typeface="Times New Roman" panose="02020603050405020304" pitchFamily="18" charset="0"/>
                <a:ea typeface="Calibri"/>
                <a:cs typeface="Times New Roman" panose="02020603050405020304" pitchFamily="18" charset="0"/>
              </a:rPr>
              <a:t>Gensthaler</a:t>
            </a:r>
            <a:r>
              <a:rPr lang="en-GB" sz="1200" dirty="0" smtClean="0">
                <a:effectLst/>
                <a:latin typeface="Times New Roman" panose="02020603050405020304" pitchFamily="18" charset="0"/>
                <a:ea typeface="Calibri"/>
                <a:cs typeface="Times New Roman" panose="02020603050405020304" pitchFamily="18" charset="0"/>
              </a:rPr>
              <a:t>, A., Stahl, J. and </a:t>
            </a:r>
            <a:r>
              <a:rPr lang="en-GB" sz="1200" dirty="0" err="1" smtClean="0">
                <a:effectLst/>
                <a:latin typeface="Times New Roman" panose="02020603050405020304" pitchFamily="18" charset="0"/>
                <a:ea typeface="Calibri"/>
                <a:cs typeface="Times New Roman" panose="02020603050405020304" pitchFamily="18" charset="0"/>
              </a:rPr>
              <a:t>Schwenck</a:t>
            </a:r>
            <a:r>
              <a:rPr lang="en-GB" sz="1200" dirty="0" smtClean="0">
                <a:effectLst/>
                <a:latin typeface="Times New Roman" panose="02020603050405020304" pitchFamily="18" charset="0"/>
                <a:ea typeface="Calibri"/>
                <a:cs typeface="Times New Roman" panose="02020603050405020304" pitchFamily="18" charset="0"/>
              </a:rPr>
              <a:t>, C. (2019)’ Fears and fear-related cognitions in children with selective mutism’. </a:t>
            </a:r>
            <a:r>
              <a:rPr lang="en-GB" sz="1200" i="1" dirty="0" smtClean="0">
                <a:effectLst/>
                <a:latin typeface="Times New Roman" panose="02020603050405020304" pitchFamily="18" charset="0"/>
                <a:ea typeface="Calibri"/>
                <a:cs typeface="Times New Roman" panose="02020603050405020304" pitchFamily="18" charset="0"/>
              </a:rPr>
              <a:t>European Child &amp; Adolescent Psychiatry</a:t>
            </a:r>
            <a:r>
              <a:rPr lang="en-GB" sz="1200" dirty="0" smtClean="0">
                <a:effectLst/>
                <a:latin typeface="Times New Roman" panose="02020603050405020304" pitchFamily="18" charset="0"/>
                <a:ea typeface="Calibri"/>
                <a:cs typeface="Times New Roman" panose="02020603050405020304" pitchFamily="18" charset="0"/>
              </a:rPr>
              <a:t>, 28(Sept). Available at: </a:t>
            </a:r>
            <a:r>
              <a:rPr lang="en-GB" sz="1200" u="sng" dirty="0" smtClean="0">
                <a:solidFill>
                  <a:srgbClr val="0000FF"/>
                </a:solidFill>
                <a:effectLst/>
                <a:latin typeface="Times New Roman" panose="02020603050405020304" pitchFamily="18" charset="0"/>
                <a:ea typeface="Calibri"/>
                <a:cs typeface="Times New Roman" panose="02020603050405020304" pitchFamily="18" charset="0"/>
                <a:hlinkClick r:id="rId3"/>
              </a:rPr>
              <a:t>https://doi.org/10.1007/s00787-019-01281-0.</a:t>
            </a:r>
            <a:endParaRPr lang="en-GB" sz="1200" dirty="0">
              <a:latin typeface="Times New Roman" panose="02020603050405020304" pitchFamily="18" charset="0"/>
              <a:ea typeface="Calibri"/>
              <a:cs typeface="Times New Roman" panose="02020603050405020304" pitchFamily="18" charset="0"/>
            </a:endParaRPr>
          </a:p>
          <a:p>
            <a:pPr>
              <a:lnSpc>
                <a:spcPct val="150000"/>
              </a:lnSpc>
              <a:spcAft>
                <a:spcPts val="1000"/>
              </a:spcAft>
            </a:pPr>
            <a:r>
              <a:rPr lang="en-GB" sz="1200" dirty="0" smtClean="0">
                <a:effectLst/>
                <a:latin typeface="Times New Roman" panose="02020603050405020304" pitchFamily="18" charset="0"/>
                <a:ea typeface="Calibri"/>
                <a:cs typeface="Times New Roman" panose="02020603050405020304" pitchFamily="18" charset="0"/>
              </a:rPr>
              <a:t>White, J., &amp; Bond, C. (2022)’ The r</a:t>
            </a:r>
            <a:fld id="{AB6BAB54-8126-49E9-B7E7-CDF5972C7589}" type="slidenum">
              <a:rPr lang="en-GB" sz="1200" smtClean="0">
                <a:effectLst/>
                <a:latin typeface="Times New Roman" panose="02020603050405020304" pitchFamily="18" charset="0"/>
                <a:ea typeface="Calibri"/>
                <a:cs typeface="Times New Roman" panose="02020603050405020304" pitchFamily="18" charset="0"/>
              </a:rPr>
              <a:t>4</a:t>
            </a:fld>
            <a:fld id="{A7A56B08-946B-4FA7-95FB-F461A6D0C192}" type="slidenum">
              <a:rPr lang="en-GB" sz="1200" smtClean="0">
                <a:effectLst/>
                <a:latin typeface="Times New Roman" panose="02020603050405020304" pitchFamily="18" charset="0"/>
                <a:ea typeface="Calibri"/>
                <a:cs typeface="Times New Roman" panose="02020603050405020304" pitchFamily="18" charset="0"/>
              </a:rPr>
              <a:t>4</a:t>
            </a:fld>
            <a:fld id="{18FC571F-F9B5-40EA-BFD9-F46F12D7D4C5}" type="slidenum">
              <a:rPr lang="en-GB" sz="1200" smtClean="0">
                <a:effectLst/>
                <a:latin typeface="Times New Roman" panose="02020603050405020304" pitchFamily="18" charset="0"/>
                <a:ea typeface="Calibri"/>
                <a:cs typeface="Times New Roman" panose="02020603050405020304" pitchFamily="18" charset="0"/>
              </a:rPr>
              <a:t>4</a:t>
            </a:fld>
            <a:r>
              <a:rPr lang="en-GB" sz="1200" dirty="0" smtClean="0">
                <a:effectLst/>
                <a:latin typeface="Times New Roman" panose="02020603050405020304" pitchFamily="18" charset="0"/>
                <a:ea typeface="Calibri"/>
                <a:cs typeface="Times New Roman" panose="02020603050405020304" pitchFamily="18" charset="0"/>
              </a:rPr>
              <a:t>ole that schools hold in supporting young people with selective mutism: a systematic literature review.’ </a:t>
            </a:r>
            <a:r>
              <a:rPr lang="en-GB" sz="1200" i="1" dirty="0" smtClean="0">
                <a:effectLst/>
                <a:latin typeface="Times New Roman" panose="02020603050405020304" pitchFamily="18" charset="0"/>
                <a:ea typeface="Calibri"/>
                <a:cs typeface="Times New Roman" panose="02020603050405020304" pitchFamily="18" charset="0"/>
              </a:rPr>
              <a:t>Journal of Research in Special Educational Needs</a:t>
            </a:r>
            <a:r>
              <a:rPr lang="en-GB" sz="1200" dirty="0" smtClean="0">
                <a:effectLst/>
                <a:latin typeface="Times New Roman" panose="02020603050405020304" pitchFamily="18" charset="0"/>
                <a:ea typeface="Calibri"/>
                <a:cs typeface="Times New Roman" panose="02020603050405020304" pitchFamily="18" charset="0"/>
              </a:rPr>
              <a:t>. Available at: </a:t>
            </a:r>
            <a:r>
              <a:rPr lang="en-GB" sz="1200" u="sng" dirty="0" smtClean="0">
                <a:solidFill>
                  <a:srgbClr val="0000FF"/>
                </a:solidFill>
                <a:effectLst/>
                <a:latin typeface="Times New Roman" panose="02020603050405020304" pitchFamily="18" charset="0"/>
                <a:ea typeface="Calibri"/>
                <a:cs typeface="Times New Roman" panose="02020603050405020304" pitchFamily="18" charset="0"/>
                <a:hlinkClick r:id="rId4"/>
              </a:rPr>
              <a:t>https://doi.org/10.1111/1471-3802.12561</a:t>
            </a:r>
            <a:endParaRPr lang="en-GB" sz="1200" dirty="0">
              <a:latin typeface="Times New Roman" panose="02020603050405020304" pitchFamily="18" charset="0"/>
              <a:ea typeface="Calibri"/>
              <a:cs typeface="Times New Roman" panose="02020603050405020304" pitchFamily="18" charset="0"/>
            </a:endParaRPr>
          </a:p>
          <a:p>
            <a:pPr>
              <a:lnSpc>
                <a:spcPct val="150000"/>
              </a:lnSpc>
              <a:spcAft>
                <a:spcPts val="0"/>
              </a:spcAft>
            </a:pPr>
            <a:r>
              <a:rPr lang="en-GB" sz="1200" dirty="0" err="1" smtClean="0">
                <a:effectLst/>
                <a:latin typeface="Times New Roman" panose="02020603050405020304" pitchFamily="18" charset="0"/>
                <a:ea typeface="Times New Roman"/>
                <a:cs typeface="Times New Roman" panose="02020603050405020304" pitchFamily="18" charset="0"/>
              </a:rPr>
              <a:t>Zakszeski</a:t>
            </a:r>
            <a:r>
              <a:rPr lang="en-GB" sz="1200" dirty="0" smtClean="0">
                <a:effectLst/>
                <a:latin typeface="Times New Roman" panose="02020603050405020304" pitchFamily="18" charset="0"/>
                <a:ea typeface="Times New Roman"/>
                <a:cs typeface="Times New Roman" panose="02020603050405020304" pitchFamily="18" charset="0"/>
              </a:rPr>
              <a:t>, B., </a:t>
            </a:r>
            <a:r>
              <a:rPr lang="en-GB" sz="1200" dirty="0" err="1" smtClean="0">
                <a:effectLst/>
                <a:latin typeface="Times New Roman" panose="02020603050405020304" pitchFamily="18" charset="0"/>
                <a:ea typeface="Times New Roman"/>
                <a:cs typeface="Times New Roman" panose="02020603050405020304" pitchFamily="18" charset="0"/>
              </a:rPr>
              <a:t>DuPaul</a:t>
            </a:r>
            <a:r>
              <a:rPr lang="en-GB" sz="1200" dirty="0" smtClean="0">
                <a:effectLst/>
                <a:latin typeface="Times New Roman" panose="02020603050405020304" pitchFamily="18" charset="0"/>
                <a:ea typeface="Times New Roman"/>
                <a:cs typeface="Times New Roman" panose="02020603050405020304" pitchFamily="18" charset="0"/>
              </a:rPr>
              <a:t>, G., (2016) ‘Reinforce, shape, expose, and fade: a review of treatments for selective mutism (2005-2015)’.</a:t>
            </a:r>
            <a:r>
              <a:rPr lang="en-GB" sz="1200" i="1" dirty="0" smtClean="0">
                <a:effectLst/>
                <a:latin typeface="Times New Roman" panose="02020603050405020304" pitchFamily="18" charset="0"/>
                <a:ea typeface="Times New Roman"/>
                <a:cs typeface="Times New Roman" panose="02020603050405020304" pitchFamily="18" charset="0"/>
              </a:rPr>
              <a:t>School Mental Health</a:t>
            </a:r>
            <a:r>
              <a:rPr lang="en-GB" sz="1200" dirty="0" smtClean="0">
                <a:effectLst/>
                <a:latin typeface="Times New Roman" panose="02020603050405020304" pitchFamily="18" charset="0"/>
                <a:ea typeface="Times New Roman"/>
                <a:cs typeface="Times New Roman" panose="02020603050405020304" pitchFamily="18" charset="0"/>
              </a:rPr>
              <a:t> 9:pp.1-15.Available at</a:t>
            </a:r>
            <a:r>
              <a:rPr lang="en-GB" sz="1200" u="sng" dirty="0" smtClean="0">
                <a:solidFill>
                  <a:srgbClr val="0000FF"/>
                </a:solidFill>
                <a:effectLst/>
                <a:latin typeface="Times New Roman" panose="02020603050405020304" pitchFamily="18" charset="0"/>
                <a:ea typeface="Times New Roman"/>
                <a:cs typeface="Times New Roman" panose="02020603050405020304" pitchFamily="18" charset="0"/>
                <a:hlinkClick r:id="rId5"/>
              </a:rPr>
              <a:t>:</a:t>
            </a:r>
            <a:r>
              <a:rPr lang="en-GB" sz="1200" u="sng" dirty="0" smtClean="0">
                <a:solidFill>
                  <a:srgbClr val="0000FF"/>
                </a:solidFill>
                <a:effectLst/>
                <a:latin typeface="Times New Roman" panose="02020603050405020304" pitchFamily="18" charset="0"/>
                <a:ea typeface="Calibri"/>
                <a:cs typeface="Times New Roman" panose="02020603050405020304" pitchFamily="18" charset="0"/>
                <a:hlinkClick r:id="rId5"/>
              </a:rPr>
              <a:t> https://</a:t>
            </a:r>
            <a:r>
              <a:rPr lang="en-GB" sz="1200" u="sng" dirty="0" smtClean="0">
                <a:solidFill>
                  <a:srgbClr val="0000FF"/>
                </a:solidFill>
                <a:effectLst/>
                <a:latin typeface="Times New Roman" panose="02020603050405020304" pitchFamily="18" charset="0"/>
                <a:ea typeface="Times New Roman"/>
                <a:cs typeface="Times New Roman" panose="02020603050405020304" pitchFamily="18" charset="0"/>
                <a:hlinkClick r:id="rId5"/>
              </a:rPr>
              <a:t>DOI 10.1007/s12310-0169198-8</a:t>
            </a:r>
            <a:r>
              <a:rPr lang="en-GB" sz="1200" dirty="0" smtClean="0">
                <a:effectLst/>
                <a:latin typeface="Times New Roman" panose="02020603050405020304" pitchFamily="18" charset="0"/>
                <a:ea typeface="Times New Roman"/>
                <a:cs typeface="Times New Roman" panose="02020603050405020304" pitchFamily="18" charset="0"/>
              </a:rPr>
              <a:t> </a:t>
            </a:r>
            <a:endParaRPr lang="en-GB" sz="1200" dirty="0">
              <a:latin typeface="Times New Roman" panose="02020603050405020304" pitchFamily="18" charset="0"/>
              <a:ea typeface="Calibri"/>
              <a:cs typeface="Times New Roman" panose="02020603050405020304" pitchFamily="18" charset="0"/>
            </a:endParaRPr>
          </a:p>
          <a:p>
            <a:pPr>
              <a:lnSpc>
                <a:spcPct val="150000"/>
              </a:lnSpc>
              <a:spcAft>
                <a:spcPts val="0"/>
              </a:spcAft>
            </a:pPr>
            <a:r>
              <a:rPr lang="en-GB" sz="1200" u="sng" dirty="0" smtClean="0">
                <a:effectLst/>
                <a:latin typeface="Times New Roman" panose="02020603050405020304" pitchFamily="18" charset="0"/>
                <a:ea typeface="Times New Roman"/>
                <a:cs typeface="Times New Roman" panose="02020603050405020304" pitchFamily="18" charset="0"/>
              </a:rPr>
              <a:t>Diagrams and Logos</a:t>
            </a:r>
          </a:p>
          <a:p>
            <a:pPr>
              <a:lnSpc>
                <a:spcPct val="150000"/>
              </a:lnSpc>
              <a:spcAft>
                <a:spcPts val="0"/>
              </a:spcAft>
            </a:pPr>
            <a:endParaRPr lang="en-GB" sz="1200" dirty="0">
              <a:latin typeface="Times New Roman" panose="02020603050405020304" pitchFamily="18" charset="0"/>
              <a:ea typeface="Calibri"/>
              <a:cs typeface="Times New Roman" panose="02020603050405020304" pitchFamily="18" charset="0"/>
            </a:endParaRPr>
          </a:p>
          <a:p>
            <a:pPr>
              <a:lnSpc>
                <a:spcPct val="150000"/>
              </a:lnSpc>
              <a:spcAft>
                <a:spcPts val="0"/>
              </a:spcAft>
            </a:pPr>
            <a:r>
              <a:rPr lang="en-GB" sz="1200" u="sng" dirty="0" smtClean="0">
                <a:effectLst/>
                <a:latin typeface="Times New Roman" panose="02020603050405020304" pitchFamily="18" charset="0"/>
                <a:ea typeface="Times New Roman"/>
                <a:cs typeface="Times New Roman" panose="02020603050405020304" pitchFamily="18" charset="0"/>
              </a:rPr>
              <a:t>Figure 1</a:t>
            </a:r>
            <a:r>
              <a:rPr lang="en-GB" sz="1200" dirty="0" smtClean="0">
                <a:effectLst/>
                <a:latin typeface="Times New Roman" panose="02020603050405020304" pitchFamily="18" charset="0"/>
                <a:ea typeface="Times New Roman"/>
                <a:cs typeface="Times New Roman" panose="02020603050405020304" pitchFamily="18" charset="0"/>
              </a:rPr>
              <a:t>    Saunders, J (2016) The impact of SM on the life of a child. Available at:</a:t>
            </a:r>
            <a:r>
              <a:rPr lang="en-GB" sz="1200" dirty="0" smtClean="0">
                <a:effectLst/>
                <a:latin typeface="Times New Roman" panose="02020603050405020304" pitchFamily="18" charset="0"/>
                <a:ea typeface="Calibri"/>
                <a:cs typeface="Times New Roman" panose="02020603050405020304" pitchFamily="18" charset="0"/>
              </a:rPr>
              <a:t> https://www.researchgate.net/publication/326560105_Parental_perspectives_of_provision_in_mainstream_primary_schools_for_children_with_Selective_Mutism. (Accessed 30 April,2024). </a:t>
            </a:r>
            <a:endParaRPr lang="en-GB" sz="1200" dirty="0">
              <a:latin typeface="Times New Roman" panose="02020603050405020304" pitchFamily="18" charset="0"/>
              <a:ea typeface="Calibri"/>
              <a:cs typeface="Times New Roman" panose="02020603050405020304" pitchFamily="18" charset="0"/>
            </a:endParaRPr>
          </a:p>
          <a:p>
            <a:pPr>
              <a:lnSpc>
                <a:spcPct val="115000"/>
              </a:lnSpc>
              <a:spcAft>
                <a:spcPts val="1000"/>
              </a:spcAft>
            </a:pPr>
            <a:r>
              <a:rPr lang="en-GB" sz="1200" u="sng" dirty="0" smtClean="0">
                <a:effectLst/>
                <a:latin typeface="Times New Roman" panose="02020603050405020304" pitchFamily="18" charset="0"/>
                <a:ea typeface="Calibri"/>
                <a:cs typeface="Times New Roman" panose="02020603050405020304" pitchFamily="18" charset="0"/>
              </a:rPr>
              <a:t>Figure 2</a:t>
            </a:r>
            <a:r>
              <a:rPr lang="en-GB" sz="1200" dirty="0" smtClean="0">
                <a:effectLst/>
                <a:latin typeface="Times New Roman" panose="02020603050405020304" pitchFamily="18" charset="0"/>
                <a:ea typeface="Calibri"/>
                <a:cs typeface="Times New Roman" panose="02020603050405020304" pitchFamily="18" charset="0"/>
              </a:rPr>
              <a:t>   Welsh Government (2022) Talk with Me Selective Mutism Factsheet. Available at: https://www.gov.wales/sites/default/files/publications/2022-09/mutism-factsheet.pdf (Accessed: 30 April 2024). </a:t>
            </a:r>
            <a:endParaRPr lang="en-GB" sz="1200" dirty="0">
              <a:latin typeface="Times New Roman" panose="02020603050405020304" pitchFamily="18" charset="0"/>
              <a:ea typeface="Calibri"/>
              <a:cs typeface="Times New Roman" panose="02020603050405020304" pitchFamily="18" charset="0"/>
            </a:endParaRPr>
          </a:p>
          <a:p>
            <a:pPr>
              <a:lnSpc>
                <a:spcPct val="115000"/>
              </a:lnSpc>
              <a:spcAft>
                <a:spcPts val="1000"/>
              </a:spcAft>
            </a:pPr>
            <a:r>
              <a:rPr lang="en-GB" sz="1200" u="sng" dirty="0" smtClean="0">
                <a:effectLst/>
                <a:latin typeface="Times New Roman" panose="02020603050405020304" pitchFamily="18" charset="0"/>
                <a:ea typeface="Calibri"/>
                <a:cs typeface="Times New Roman" panose="02020603050405020304" pitchFamily="18" charset="0"/>
              </a:rPr>
              <a:t>Figure 3</a:t>
            </a:r>
            <a:r>
              <a:rPr lang="en-GB" sz="1200" dirty="0" smtClean="0">
                <a:effectLst/>
                <a:latin typeface="Times New Roman" panose="02020603050405020304" pitchFamily="18" charset="0"/>
                <a:ea typeface="Calibri"/>
                <a:cs typeface="Times New Roman" panose="02020603050405020304" pitchFamily="18" charset="0"/>
              </a:rPr>
              <a:t>   Selective Mutism Information and Research Association [</a:t>
            </a:r>
            <a:r>
              <a:rPr lang="en-GB" sz="1200" dirty="0" err="1" smtClean="0">
                <a:effectLst/>
                <a:latin typeface="Times New Roman" panose="02020603050405020304" pitchFamily="18" charset="0"/>
                <a:ea typeface="Calibri"/>
                <a:cs typeface="Times New Roman" panose="02020603050405020304" pitchFamily="18" charset="0"/>
              </a:rPr>
              <a:t>SMiRA</a:t>
            </a:r>
            <a:r>
              <a:rPr lang="en-GB" sz="1200" dirty="0" smtClean="0">
                <a:effectLst/>
                <a:latin typeface="Times New Roman" panose="02020603050405020304" pitchFamily="18" charset="0"/>
                <a:ea typeface="Calibri"/>
                <a:cs typeface="Times New Roman" panose="02020603050405020304" pitchFamily="18" charset="0"/>
              </a:rPr>
              <a:t>] (no date) Logo. Available at: https://www.selectivemutism.org.uk/ (Accessed: 30 April 2024). </a:t>
            </a:r>
            <a:endParaRPr lang="en-GB" sz="1200" dirty="0">
              <a:latin typeface="Times New Roman" panose="02020603050405020304" pitchFamily="18" charset="0"/>
              <a:ea typeface="Calibri"/>
              <a:cs typeface="Times New Roman" panose="02020603050405020304" pitchFamily="18" charset="0"/>
            </a:endParaRPr>
          </a:p>
          <a:p>
            <a:pPr>
              <a:lnSpc>
                <a:spcPct val="115000"/>
              </a:lnSpc>
              <a:spcAft>
                <a:spcPts val="1000"/>
              </a:spcAft>
            </a:pPr>
            <a:r>
              <a:rPr lang="en-GB" sz="1200" u="sng" dirty="0" smtClean="0">
                <a:effectLst/>
                <a:latin typeface="Times New Roman" panose="02020603050405020304" pitchFamily="18" charset="0"/>
                <a:ea typeface="Calibri"/>
                <a:cs typeface="Times New Roman" panose="02020603050405020304" pitchFamily="18" charset="0"/>
              </a:rPr>
              <a:t>Figure 4 </a:t>
            </a:r>
            <a:r>
              <a:rPr lang="en-GB" sz="1200" dirty="0" smtClean="0">
                <a:effectLst/>
                <a:latin typeface="Times New Roman" panose="02020603050405020304" pitchFamily="18" charset="0"/>
                <a:ea typeface="Calibri"/>
                <a:cs typeface="Times New Roman" panose="02020603050405020304" pitchFamily="18" charset="0"/>
              </a:rPr>
              <a:t>  University Trinity St David’s Wales (2024) Logo. Available at: https://walesdtp.ac.uk/university-of-wales-trinity-saint-david-logo-vector (Accessed: 30 April 2024).</a:t>
            </a:r>
            <a:endParaRPr lang="en-GB" sz="1200" dirty="0">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p14="http://schemas.microsoft.com/office/powerpoint/2010/main" val="17629145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260648"/>
            <a:ext cx="8424936" cy="5663089"/>
          </a:xfrm>
          <a:prstGeom prst="rect">
            <a:avLst/>
          </a:prstGeom>
          <a:noFill/>
        </p:spPr>
        <p:txBody>
          <a:bodyPr wrap="square" rtlCol="0">
            <a:spAutoFit/>
          </a:bodyPr>
          <a:lstStyle/>
          <a:p>
            <a:pPr algn="just">
              <a:lnSpc>
                <a:spcPct val="150000"/>
              </a:lnSpc>
              <a:spcAft>
                <a:spcPts val="800"/>
              </a:spcAft>
            </a:pPr>
            <a:r>
              <a:rPr lang="en-GB" sz="1200" kern="100" dirty="0" smtClean="0">
                <a:latin typeface="Times New Roman"/>
                <a:ea typeface="Aptos"/>
                <a:cs typeface="Times New Roman"/>
              </a:rPr>
              <a:t>Presenter notes</a:t>
            </a:r>
          </a:p>
          <a:p>
            <a:pPr algn="just">
              <a:lnSpc>
                <a:spcPct val="150000"/>
              </a:lnSpc>
              <a:spcAft>
                <a:spcPts val="800"/>
              </a:spcAft>
            </a:pPr>
            <a:r>
              <a:rPr lang="en-GB" sz="1200" kern="100" dirty="0" smtClean="0">
                <a:latin typeface="Times New Roman"/>
                <a:ea typeface="Aptos"/>
                <a:cs typeface="Times New Roman"/>
              </a:rPr>
              <a:t>While </a:t>
            </a:r>
            <a:r>
              <a:rPr lang="en-GB" sz="1200" kern="100" dirty="0">
                <a:latin typeface="Times New Roman"/>
                <a:ea typeface="Aptos"/>
                <a:cs typeface="Times New Roman"/>
              </a:rPr>
              <a:t>working in primary schools as a support assistant I came across young children with selective mutism so I have decided to research this quite unknown condition and how as a practitioner I can raise awareness and support the children. Selective mutism (SM) is a psychological condition characterised by a constant refusal to speak in certain social contexts while speaking normally in other environments (NHS 2023). For example, they will not reply and respond to a teachers question and more often will not communicate with their peers. However, they will speak in the home environment with familiar people and family.</a:t>
            </a:r>
            <a:endParaRPr lang="en-GB" sz="1200" kern="100" dirty="0">
              <a:latin typeface="Aptos"/>
              <a:ea typeface="Aptos"/>
              <a:cs typeface="Times New Roman"/>
            </a:endParaRPr>
          </a:p>
          <a:p>
            <a:pPr algn="just">
              <a:lnSpc>
                <a:spcPct val="150000"/>
              </a:lnSpc>
              <a:spcAft>
                <a:spcPts val="800"/>
              </a:spcAft>
            </a:pPr>
            <a:r>
              <a:rPr lang="en-GB" sz="1200" kern="100" dirty="0">
                <a:latin typeface="Times New Roman"/>
                <a:ea typeface="Aptos"/>
                <a:cs typeface="Times New Roman"/>
              </a:rPr>
              <a:t>It is typically an early onset condition starting between the ages of two and five years old it affects about 1 in 140 children and for a formal diagnosis it must persist for over a month and not be explained by other communication or psychiatric conditions. </a:t>
            </a:r>
            <a:endParaRPr lang="en-GB" sz="1200" kern="100" dirty="0">
              <a:latin typeface="Aptos"/>
              <a:ea typeface="Aptos"/>
              <a:cs typeface="Times New Roman"/>
            </a:endParaRPr>
          </a:p>
          <a:p>
            <a:pPr algn="just">
              <a:lnSpc>
                <a:spcPct val="150000"/>
              </a:lnSpc>
              <a:spcAft>
                <a:spcPts val="800"/>
              </a:spcAft>
            </a:pPr>
            <a:r>
              <a:rPr lang="en-GB" sz="1200" kern="100" dirty="0">
                <a:latin typeface="Times New Roman"/>
                <a:ea typeface="Aptos"/>
                <a:cs typeface="Times New Roman"/>
              </a:rPr>
              <a:t> Selective mutism has recently been reclassified as an anxiety disorder whereas previously it was theorised as behaviour problem therefore the following information will relate to the assessment and treatment of this new classification (</a:t>
            </a:r>
            <a:r>
              <a:rPr lang="en-GB" sz="1200" kern="100" dirty="0" err="1">
                <a:latin typeface="Times New Roman"/>
                <a:ea typeface="Aptos"/>
                <a:cs typeface="Times New Roman"/>
              </a:rPr>
              <a:t>Muris</a:t>
            </a:r>
            <a:r>
              <a:rPr lang="en-GB" sz="1200" kern="100" dirty="0">
                <a:latin typeface="Times New Roman"/>
                <a:ea typeface="Aptos"/>
                <a:cs typeface="Times New Roman"/>
              </a:rPr>
              <a:t> and </a:t>
            </a:r>
            <a:r>
              <a:rPr lang="en-GB" sz="1200" kern="100" dirty="0" err="1">
                <a:latin typeface="Times New Roman"/>
                <a:ea typeface="Aptos"/>
                <a:cs typeface="Times New Roman"/>
              </a:rPr>
              <a:t>Ollendick</a:t>
            </a:r>
            <a:r>
              <a:rPr lang="en-GB" sz="1200" kern="100" dirty="0">
                <a:latin typeface="Times New Roman"/>
                <a:ea typeface="Aptos"/>
                <a:cs typeface="Times New Roman"/>
              </a:rPr>
              <a:t>, 2021). </a:t>
            </a:r>
            <a:r>
              <a:rPr lang="en-GB" sz="1200" dirty="0">
                <a:solidFill>
                  <a:srgbClr val="FF0000"/>
                </a:solidFill>
                <a:latin typeface="Times New Roman"/>
                <a:ea typeface="Aptos"/>
              </a:rPr>
              <a:t>In support of this recent studies have concluded that there is evidence of a link between social anxiety and SM.  </a:t>
            </a:r>
            <a:r>
              <a:rPr lang="en-GB" sz="1200" dirty="0" err="1">
                <a:solidFill>
                  <a:srgbClr val="FF0000"/>
                </a:solidFill>
                <a:latin typeface="Times New Roman"/>
                <a:ea typeface="Aptos"/>
              </a:rPr>
              <a:t>Driessen</a:t>
            </a:r>
            <a:r>
              <a:rPr lang="en-GB" sz="1200" dirty="0">
                <a:solidFill>
                  <a:srgbClr val="FF0000"/>
                </a:solidFill>
                <a:latin typeface="Times New Roman"/>
                <a:ea typeface="Aptos"/>
              </a:rPr>
              <a:t> </a:t>
            </a:r>
            <a:r>
              <a:rPr lang="en-GB" sz="1200" i="1" dirty="0">
                <a:solidFill>
                  <a:srgbClr val="FF0000"/>
                </a:solidFill>
                <a:latin typeface="Times New Roman"/>
                <a:ea typeface="Aptos"/>
              </a:rPr>
              <a:t>et al.(</a:t>
            </a:r>
            <a:r>
              <a:rPr lang="en-GB" sz="1200" dirty="0">
                <a:solidFill>
                  <a:srgbClr val="FF0000"/>
                </a:solidFill>
                <a:latin typeface="Times New Roman"/>
                <a:ea typeface="Aptos"/>
              </a:rPr>
              <a:t>2020) analysed the findings of an investigation of  22 studies of which clinical interviews were undertaken with children with SM to establish if the children had other anxiety issues. Results showed that 90% of the children had at least one other anxiety disorder out of which 69% had social anxiety disorder (SAD). In support of this Vogel </a:t>
            </a:r>
            <a:r>
              <a:rPr lang="en-GB" sz="1200" i="1" dirty="0">
                <a:solidFill>
                  <a:srgbClr val="FF0000"/>
                </a:solidFill>
                <a:latin typeface="Times New Roman"/>
                <a:ea typeface="Aptos"/>
              </a:rPr>
              <a:t>et al</a:t>
            </a:r>
            <a:r>
              <a:rPr lang="en-GB" sz="1200" dirty="0">
                <a:solidFill>
                  <a:srgbClr val="FF0000"/>
                </a:solidFill>
                <a:latin typeface="Times New Roman"/>
                <a:ea typeface="Aptos"/>
              </a:rPr>
              <a:t>.,(2019) compared levels of social fear- related cognitions to typically developing children and discovered that children with SM were largely focused on the fear of being observed and being critically or negatively evaluated by their peers and unknown adults around them.</a:t>
            </a:r>
            <a:r>
              <a:rPr lang="en-GB" sz="1100" dirty="0">
                <a:latin typeface="Times New Roman"/>
                <a:ea typeface="Aptos"/>
              </a:rPr>
              <a:t> </a:t>
            </a:r>
            <a:r>
              <a:rPr lang="en-GB" sz="1200" dirty="0">
                <a:solidFill>
                  <a:srgbClr val="FF0000"/>
                </a:solidFill>
                <a:latin typeface="Times New Roman"/>
                <a:ea typeface="Aptos"/>
              </a:rPr>
              <a:t>However, this is not always the case; certain children who have suffered traumatic experiences in their childhood are more likely to develop SM. This can be traced back to Erikson's hypothesis, which claims that psychological problems can influence a significant component of personality (Erikson Institute, 2023)</a:t>
            </a:r>
            <a:endParaRPr lang="en-GB" sz="1200" kern="100" dirty="0">
              <a:effectLst/>
              <a:latin typeface="Aptos"/>
              <a:ea typeface="Aptos"/>
              <a:cs typeface="Times New Roman"/>
            </a:endParaRPr>
          </a:p>
        </p:txBody>
      </p:sp>
    </p:spTree>
    <p:extLst>
      <p:ext uri="{BB962C8B-B14F-4D97-AF65-F5344CB8AC3E}">
        <p14:creationId xmlns:p14="http://schemas.microsoft.com/office/powerpoint/2010/main" val="34510846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404664"/>
            <a:ext cx="8496944" cy="6786473"/>
          </a:xfrm>
          <a:prstGeom prst="rect">
            <a:avLst/>
          </a:prstGeom>
          <a:noFill/>
        </p:spPr>
        <p:txBody>
          <a:bodyPr wrap="square" rtlCol="0">
            <a:spAutoFit/>
          </a:bodyPr>
          <a:lstStyle/>
          <a:p>
            <a:pPr>
              <a:lnSpc>
                <a:spcPct val="150000"/>
              </a:lnSpc>
            </a:pPr>
            <a:r>
              <a:rPr lang="en-GB" dirty="0"/>
              <a:t> </a:t>
            </a:r>
            <a:r>
              <a:rPr lang="en-GB" sz="1200" dirty="0">
                <a:latin typeface="Times New Roman" panose="02020603050405020304" pitchFamily="18" charset="0"/>
                <a:cs typeface="Times New Roman" panose="02020603050405020304" pitchFamily="18" charset="0"/>
              </a:rPr>
              <a:t>There are a few ways to identify and diagnose SM. Clinical interviews such as the </a:t>
            </a:r>
            <a:r>
              <a:rPr lang="en-GB" sz="1200" b="1" dirty="0">
                <a:latin typeface="Times New Roman" panose="02020603050405020304" pitchFamily="18" charset="0"/>
                <a:cs typeface="Times New Roman" panose="02020603050405020304" pitchFamily="18" charset="0"/>
              </a:rPr>
              <a:t>Anxiety Disorders Interview Schedule for Children and Parents (AD-IS/CP) </a:t>
            </a:r>
            <a:r>
              <a:rPr lang="en-GB" sz="1200" dirty="0">
                <a:latin typeface="Times New Roman" panose="02020603050405020304" pitchFamily="18" charset="0"/>
                <a:cs typeface="Times New Roman" panose="02020603050405020304" pitchFamily="18" charset="0"/>
              </a:rPr>
              <a:t>can be used for identification however due to the nature of the condition you could argue that would be difficult to assess the child in their own environment and that the reliance on the parents contribution may not give all the information that would be needed for  a diagnosis (</a:t>
            </a:r>
            <a:r>
              <a:rPr lang="en-GB" sz="1200" dirty="0" err="1">
                <a:latin typeface="Times New Roman" panose="02020603050405020304" pitchFamily="18" charset="0"/>
                <a:cs typeface="Times New Roman" panose="02020603050405020304" pitchFamily="18" charset="0"/>
              </a:rPr>
              <a:t>Rodrigous</a:t>
            </a:r>
            <a:r>
              <a:rPr lang="en-GB" sz="1200" dirty="0">
                <a:latin typeface="Times New Roman" panose="02020603050405020304" pitchFamily="18" charset="0"/>
                <a:cs typeface="Times New Roman" panose="02020603050405020304" pitchFamily="18" charset="0"/>
              </a:rPr>
              <a:t>- </a:t>
            </a:r>
            <a:r>
              <a:rPr lang="en-GB" sz="1200" b="1" dirty="0">
                <a:latin typeface="Times New Roman" panose="02020603050405020304" pitchFamily="18" charset="0"/>
                <a:cs typeface="Times New Roman" panose="02020603050405020304" pitchFamily="18" charset="0"/>
              </a:rPr>
              <a:t>Pereira </a:t>
            </a:r>
            <a:r>
              <a:rPr lang="en-GB" sz="1200" b="1" i="1" dirty="0">
                <a:latin typeface="Times New Roman" panose="02020603050405020304" pitchFamily="18" charset="0"/>
                <a:cs typeface="Times New Roman" panose="02020603050405020304" pitchFamily="18" charset="0"/>
              </a:rPr>
              <a:t>et al.,</a:t>
            </a:r>
            <a:r>
              <a:rPr lang="en-GB" sz="1200" b="1" dirty="0">
                <a:latin typeface="Times New Roman" panose="02020603050405020304" pitchFamily="18" charset="0"/>
                <a:cs typeface="Times New Roman" panose="02020603050405020304" pitchFamily="18" charset="0"/>
              </a:rPr>
              <a:t> 2021) A</a:t>
            </a:r>
            <a:r>
              <a:rPr lang="en-GB" sz="1200" dirty="0">
                <a:latin typeface="Times New Roman" panose="02020603050405020304" pitchFamily="18" charset="0"/>
                <a:cs typeface="Times New Roman" panose="02020603050405020304" pitchFamily="18" charset="0"/>
              </a:rPr>
              <a:t> more commonly used tool for identification include is the </a:t>
            </a:r>
            <a:r>
              <a:rPr lang="en-GB" sz="1200" b="1" dirty="0">
                <a:latin typeface="Times New Roman" panose="02020603050405020304" pitchFamily="18" charset="0"/>
                <a:cs typeface="Times New Roman" panose="02020603050405020304" pitchFamily="18" charset="0"/>
              </a:rPr>
              <a:t>Selective Mutism Questionnaire</a:t>
            </a:r>
            <a:r>
              <a:rPr lang="en-GB" sz="1200" dirty="0">
                <a:latin typeface="Times New Roman" panose="02020603050405020304" pitchFamily="18" charset="0"/>
                <a:cs typeface="Times New Roman" panose="02020603050405020304" pitchFamily="18" charset="0"/>
              </a:rPr>
              <a:t>  for parents otherwise known as an SMQ which measures the frequency of non- speaking incidents across a 17 point scale in various environments. There is reliable evidence to support that this method is successful </a:t>
            </a:r>
            <a:r>
              <a:rPr lang="en-GB" sz="1200" b="1" dirty="0">
                <a:latin typeface="Times New Roman" panose="02020603050405020304" pitchFamily="18" charset="0"/>
                <a:cs typeface="Times New Roman" panose="02020603050405020304" pitchFamily="18" charset="0"/>
              </a:rPr>
              <a:t>(</a:t>
            </a:r>
            <a:r>
              <a:rPr lang="en-GB" sz="1200" dirty="0" err="1">
                <a:latin typeface="Times New Roman" panose="02020603050405020304" pitchFamily="18" charset="0"/>
                <a:cs typeface="Times New Roman" panose="02020603050405020304" pitchFamily="18" charset="0"/>
              </a:rPr>
              <a:t>Oerbeck</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 2020).</a:t>
            </a:r>
            <a:r>
              <a:rPr lang="en-GB" sz="1200" b="1" dirty="0">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 However, the questionnaire is not as detailed as other methods and is more likely to be used as stand - alone document without external agencies contributions. This could give a subjective view for identification and will not be able to provide further information on how to support the child and if indeed the child actually had any other  internal issues that were not picked up with such a generalised questionnaire (</a:t>
            </a:r>
            <a:r>
              <a:rPr lang="en-GB" sz="1200" dirty="0" err="1">
                <a:latin typeface="Times New Roman" panose="02020603050405020304" pitchFamily="18" charset="0"/>
                <a:cs typeface="Times New Roman" panose="02020603050405020304" pitchFamily="18" charset="0"/>
              </a:rPr>
              <a:t>Letamendi</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.,2008). A newer and more detailed questionnaire (</a:t>
            </a:r>
            <a:r>
              <a:rPr lang="en-GB" sz="1200" dirty="0" err="1">
                <a:latin typeface="Times New Roman" panose="02020603050405020304" pitchFamily="18" charset="0"/>
                <a:cs typeface="Times New Roman" panose="02020603050405020304" pitchFamily="18" charset="0"/>
              </a:rPr>
              <a:t>Gensthaler</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 2020) is the </a:t>
            </a:r>
            <a:r>
              <a:rPr lang="en-GB" sz="1200" b="1" dirty="0">
                <a:latin typeface="Times New Roman" panose="02020603050405020304" pitchFamily="18" charset="0"/>
                <a:cs typeface="Times New Roman" panose="02020603050405020304" pitchFamily="18" charset="0"/>
              </a:rPr>
              <a:t>Frankfurt scale of selective mutism otherwise known as (FSSM) </a:t>
            </a:r>
            <a:r>
              <a:rPr lang="en-GB" sz="1200" dirty="0">
                <a:latin typeface="Times New Roman" panose="02020603050405020304" pitchFamily="18" charset="0"/>
                <a:cs typeface="Times New Roman" panose="02020603050405020304" pitchFamily="18" charset="0"/>
              </a:rPr>
              <a:t>which again parents and carers will complete but differentiates from the SMQ as it provides a severity index of symptoms and the diagnostic scale which evaluates the core characteristics of SM which will support the evidence of a diagnosis. This can be seen as being more useful to practitioners especially as SM has not one cause but has risk factors which include genetics, environment and temperament. </a:t>
            </a:r>
            <a:r>
              <a:rPr lang="en-GB" sz="1200" dirty="0" err="1"/>
              <a:t>Rodrigeous</a:t>
            </a:r>
            <a:r>
              <a:rPr lang="en-GB" sz="1200" dirty="0"/>
              <a:t> Pereira </a:t>
            </a:r>
            <a:r>
              <a:rPr lang="en-GB" sz="1200" i="1" dirty="0"/>
              <a:t>et al.,(</a:t>
            </a:r>
            <a:r>
              <a:rPr lang="en-GB" sz="1200" dirty="0"/>
              <a:t>2023) reported that by using the diagnostic scale a SM group was successfully distinguished from children  with social anxiety and other disorders. Despite this, there is still criticism that for a diagnosis to be reached methods of identification need more than just a parent questionnaire to provide a clearer insight into underlying issues. </a:t>
            </a:r>
            <a:r>
              <a:rPr lang="en-GB" sz="1200" dirty="0" err="1"/>
              <a:t>Rodrigeous</a:t>
            </a:r>
            <a:r>
              <a:rPr lang="en-GB" sz="1200" dirty="0"/>
              <a:t> </a:t>
            </a:r>
            <a:r>
              <a:rPr lang="en-GB" sz="1200" dirty="0" err="1"/>
              <a:t>Pereria</a:t>
            </a:r>
            <a:r>
              <a:rPr lang="en-GB" sz="1200" dirty="0"/>
              <a:t> </a:t>
            </a:r>
            <a:r>
              <a:rPr lang="en-GB" sz="1200" i="1" dirty="0"/>
              <a:t>et al</a:t>
            </a:r>
            <a:r>
              <a:rPr lang="en-GB" sz="1200" dirty="0"/>
              <a:t>.,(2023) recommends that multi agencies need to complete a similar questionnaire as well as conduct interviews and observations thus ensuring a full picture of the child's difficulties could be reached.</a:t>
            </a:r>
          </a:p>
          <a:p>
            <a:pPr>
              <a:lnSpc>
                <a:spcPct val="150000"/>
              </a:lnSpc>
            </a:pPr>
            <a:r>
              <a:rPr lang="en-GB" sz="1200" dirty="0"/>
              <a:t> </a:t>
            </a:r>
          </a:p>
          <a:p>
            <a:pPr>
              <a:lnSpc>
                <a:spcPct val="150000"/>
              </a:lnSpc>
            </a:pPr>
            <a:r>
              <a:rPr lang="en-GB" sz="1200" dirty="0"/>
              <a:t> </a:t>
            </a:r>
          </a:p>
          <a:p>
            <a:r>
              <a:rPr lang="en-GB" sz="1200" dirty="0"/>
              <a:t> </a:t>
            </a:r>
          </a:p>
          <a:p>
            <a:r>
              <a:rPr lang="en-GB" sz="1200" dirty="0"/>
              <a:t> </a:t>
            </a:r>
          </a:p>
          <a:p>
            <a:r>
              <a:rPr lang="en-GB" sz="1200" dirty="0"/>
              <a:t> </a:t>
            </a:r>
          </a:p>
          <a:p>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31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332656"/>
            <a:ext cx="8280920" cy="5599097"/>
          </a:xfrm>
          <a:prstGeom prst="rect">
            <a:avLst/>
          </a:prstGeom>
          <a:noFill/>
        </p:spPr>
        <p:txBody>
          <a:bodyPr wrap="square" rtlCol="0">
            <a:spAutoFit/>
          </a:bodyPr>
          <a:lstStyle/>
          <a:p>
            <a:pPr>
              <a:lnSpc>
                <a:spcPct val="150000"/>
              </a:lnSpc>
            </a:pPr>
            <a:r>
              <a:rPr lang="en-GB" sz="1200" u="sng" dirty="0">
                <a:latin typeface="Times New Roman" panose="02020603050405020304" pitchFamily="18" charset="0"/>
                <a:cs typeface="Times New Roman" panose="02020603050405020304" pitchFamily="18" charset="0"/>
              </a:rPr>
              <a:t>Barriers for children with SM</a:t>
            </a:r>
            <a:endParaRPr lang="en-GB" sz="1200" dirty="0">
              <a:latin typeface="Times New Roman" panose="02020603050405020304" pitchFamily="18" charset="0"/>
              <a:cs typeface="Times New Roman" panose="02020603050405020304" pitchFamily="18" charset="0"/>
            </a:endParaRPr>
          </a:p>
          <a:p>
            <a:pPr>
              <a:lnSpc>
                <a:spcPct val="150000"/>
              </a:lnSpc>
            </a:pPr>
            <a:r>
              <a:rPr lang="en-GB" sz="1200" dirty="0">
                <a:latin typeface="Times New Roman" panose="02020603050405020304" pitchFamily="18" charset="0"/>
                <a:cs typeface="Times New Roman" panose="02020603050405020304" pitchFamily="18" charset="0"/>
              </a:rPr>
              <a:t>  Children with SM generally have awkward body language they can appear stiff with no facial expression NHS (2023) this can make it difficult for a practitioner to understand the child's needs and emotions which often results from the child being overlooked in class either academically or emotionally which will impact their education and learning. A major impact is safeguarding, as the physical inability to speak will hinder the child from disclosing information to a teacher. It will also stop the child from expressing if they're hurt sad or scared throughout the school day which makes safeguarding challenging. </a:t>
            </a:r>
            <a:r>
              <a:rPr lang="en-GB" sz="1200" dirty="0" err="1">
                <a:latin typeface="Times New Roman" panose="02020603050405020304" pitchFamily="18" charset="0"/>
                <a:cs typeface="Times New Roman" panose="02020603050405020304" pitchFamily="18" charset="0"/>
              </a:rPr>
              <a:t>Bawden</a:t>
            </a:r>
            <a:r>
              <a:rPr lang="en-GB" sz="1200" dirty="0">
                <a:latin typeface="Times New Roman" panose="02020603050405020304" pitchFamily="18" charset="0"/>
                <a:cs typeface="Times New Roman" panose="02020603050405020304" pitchFamily="18" charset="0"/>
              </a:rPr>
              <a:t> (2022) from The Guardian newspaper reported that 1/3 of children with a ALN suffer some type of abuse. Therefore early identification of SM is essential for keeping the child safe (</a:t>
            </a:r>
            <a:r>
              <a:rPr lang="en-GB" sz="1200" dirty="0" err="1">
                <a:latin typeface="Times New Roman" panose="02020603050405020304" pitchFamily="18" charset="0"/>
                <a:cs typeface="Times New Roman" panose="02020603050405020304" pitchFamily="18" charset="0"/>
              </a:rPr>
              <a:t>Baginsky</a:t>
            </a:r>
            <a:r>
              <a:rPr lang="en-GB" sz="1200" dirty="0">
                <a:latin typeface="Times New Roman" panose="02020603050405020304" pitchFamily="18" charset="0"/>
                <a:cs typeface="Times New Roman" panose="02020603050405020304" pitchFamily="18" charset="0"/>
              </a:rPr>
              <a:t>, 2022).</a:t>
            </a:r>
          </a:p>
          <a:p>
            <a:pPr>
              <a:lnSpc>
                <a:spcPct val="150000"/>
              </a:lnSpc>
            </a:pPr>
            <a:r>
              <a:rPr lang="en-GB" sz="1200" dirty="0">
                <a:latin typeface="Times New Roman" panose="02020603050405020304" pitchFamily="18" charset="0"/>
                <a:cs typeface="Times New Roman" panose="02020603050405020304" pitchFamily="18" charset="0"/>
              </a:rPr>
              <a:t> </a:t>
            </a:r>
          </a:p>
          <a:p>
            <a:pPr>
              <a:lnSpc>
                <a:spcPct val="150000"/>
              </a:lnSpc>
            </a:pPr>
            <a:r>
              <a:rPr lang="en-GB" sz="1200" dirty="0">
                <a:latin typeface="Times New Roman" panose="02020603050405020304" pitchFamily="18" charset="0"/>
                <a:cs typeface="Times New Roman" panose="02020603050405020304" pitchFamily="18" charset="0"/>
              </a:rPr>
              <a:t>The physical inability to form relationships with teachers and peers due to the child's communication difficulties has a huge impact on the child's social development. Being unable to make friends attend after school clubs and birthday parties can cause the child to become lonely isolated and depressed (Johnson and </a:t>
            </a:r>
            <a:r>
              <a:rPr lang="en-GB" sz="1200" dirty="0" err="1">
                <a:latin typeface="Times New Roman" panose="02020603050405020304" pitchFamily="18" charset="0"/>
                <a:cs typeface="Times New Roman" panose="02020603050405020304" pitchFamily="18" charset="0"/>
              </a:rPr>
              <a:t>Wintgens</a:t>
            </a:r>
            <a:r>
              <a:rPr lang="en-GB" sz="1200" dirty="0">
                <a:latin typeface="Times New Roman" panose="02020603050405020304" pitchFamily="18" charset="0"/>
                <a:cs typeface="Times New Roman" panose="02020603050405020304" pitchFamily="18" charset="0"/>
              </a:rPr>
              <a:t> 2016). Additionally, Hancock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( 2023) reported that without early intervention children will not gain the social skills to help them interact with the world around them which could have a significant impact on their mental health .In support of this </a:t>
            </a:r>
            <a:r>
              <a:rPr lang="en-GB" sz="1200" dirty="0" err="1">
                <a:latin typeface="Times New Roman" panose="02020603050405020304" pitchFamily="18" charset="0"/>
                <a:cs typeface="Times New Roman" panose="02020603050405020304" pitchFamily="18" charset="0"/>
              </a:rPr>
              <a:t>Maleki</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 (2019) says that the poor social skills in  young children can have negative outcomes on a child academic performance and cognitive abilities. Another barrier is a lack of knowledge of SM amongst practitioners, a teacher could overlook a child with SM with a child being seen as shy or rude and this could delay a diagnosis. </a:t>
            </a:r>
            <a:r>
              <a:rPr lang="en-GB" sz="1200" dirty="0" err="1">
                <a:latin typeface="Times New Roman" panose="02020603050405020304" pitchFamily="18" charset="0"/>
                <a:cs typeface="Times New Roman" panose="02020603050405020304" pitchFamily="18" charset="0"/>
              </a:rPr>
              <a:t>Zakszeski</a:t>
            </a:r>
            <a:r>
              <a:rPr lang="en-GB" sz="1200" dirty="0">
                <a:latin typeface="Times New Roman" panose="02020603050405020304" pitchFamily="18" charset="0"/>
                <a:cs typeface="Times New Roman" panose="02020603050405020304" pitchFamily="18" charset="0"/>
              </a:rPr>
              <a:t> and </a:t>
            </a:r>
            <a:r>
              <a:rPr lang="en-GB" sz="1200" dirty="0" err="1">
                <a:latin typeface="Times New Roman" panose="02020603050405020304" pitchFamily="18" charset="0"/>
                <a:cs typeface="Times New Roman" panose="02020603050405020304" pitchFamily="18" charset="0"/>
              </a:rPr>
              <a:t>DuPaul</a:t>
            </a:r>
            <a:r>
              <a:rPr lang="en-GB" sz="1200" dirty="0">
                <a:latin typeface="Times New Roman" panose="02020603050405020304" pitchFamily="18" charset="0"/>
                <a:cs typeface="Times New Roman" panose="02020603050405020304" pitchFamily="18" charset="0"/>
              </a:rPr>
              <a:t> (2016) reported that if a child does not receive early intervention for SM then there is far greater risk of the condition continuing into adulthood .Additionally, this lack of knowledge could see practitioners not highlighting the condition and therefore not following the school ALN and inclusion policies .With no independent body in place currently to check schools adhere to these policies many children may not receive the support they need (Bodycote, 2022).</a:t>
            </a:r>
          </a:p>
        </p:txBody>
      </p:sp>
    </p:spTree>
    <p:extLst>
      <p:ext uri="{BB962C8B-B14F-4D97-AF65-F5344CB8AC3E}">
        <p14:creationId xmlns:p14="http://schemas.microsoft.com/office/powerpoint/2010/main" val="1845986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377272"/>
            <a:ext cx="8352928" cy="6568593"/>
          </a:xfrm>
          <a:prstGeom prst="rect">
            <a:avLst/>
          </a:prstGeom>
          <a:noFill/>
        </p:spPr>
        <p:txBody>
          <a:bodyPr wrap="square" rtlCol="0">
            <a:spAutoFit/>
          </a:bodyPr>
          <a:lstStyle/>
          <a:p>
            <a:pPr>
              <a:lnSpc>
                <a:spcPct val="150000"/>
              </a:lnSpc>
            </a:pPr>
            <a:r>
              <a:rPr lang="en-GB" sz="1200" dirty="0">
                <a:latin typeface="Times New Roman" panose="02020603050405020304" pitchFamily="18" charset="0"/>
                <a:cs typeface="Times New Roman" panose="02020603050405020304" pitchFamily="18" charset="0"/>
              </a:rPr>
              <a:t>Studies have been conducted in different countries on different continents of teacher’s competence and attitudes with regards to implementing inclusive practise. The results were consistent finding that teachers’ attitudes affect the extent to which teachers are willing to implement interventions that enables inclusive practise (Cate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 2018). With SM not being widely recognised by practitioners, young children are at risk of not receiving the support needed as early intervention has been shown to significantly improve outcomes (</a:t>
            </a:r>
            <a:r>
              <a:rPr lang="en-GB" sz="1200" dirty="0" err="1">
                <a:latin typeface="Times New Roman" panose="02020603050405020304" pitchFamily="18" charset="0"/>
                <a:cs typeface="Times New Roman" panose="02020603050405020304" pitchFamily="18" charset="0"/>
              </a:rPr>
              <a:t>Kovac</a:t>
            </a:r>
            <a:r>
              <a:rPr lang="en-GB" sz="1200" dirty="0">
                <a:latin typeface="Times New Roman" panose="02020603050405020304" pitchFamily="18" charset="0"/>
                <a:cs typeface="Times New Roman" panose="02020603050405020304" pitchFamily="18" charset="0"/>
              </a:rPr>
              <a:t> and Furr,2019</a:t>
            </a:r>
            <a:r>
              <a:rPr lang="en-GB" sz="1200" dirty="0" smtClean="0">
                <a:latin typeface="Times New Roman" panose="02020603050405020304" pitchFamily="18" charset="0"/>
                <a:cs typeface="Times New Roman" panose="02020603050405020304" pitchFamily="18" charset="0"/>
              </a:rPr>
              <a:t>).</a:t>
            </a:r>
            <a:r>
              <a:rPr lang="en-GB" dirty="0"/>
              <a:t> </a:t>
            </a:r>
          </a:p>
          <a:p>
            <a:pPr>
              <a:lnSpc>
                <a:spcPct val="150000"/>
              </a:lnSpc>
            </a:pPr>
            <a:r>
              <a:rPr lang="en-GB" sz="1200" u="sng" dirty="0">
                <a:latin typeface="Times New Roman" panose="02020603050405020304" pitchFamily="18" charset="0"/>
                <a:cs typeface="Times New Roman" panose="02020603050405020304" pitchFamily="18" charset="0"/>
              </a:rPr>
              <a:t>Strategies</a:t>
            </a:r>
            <a:endParaRPr lang="en-GB" sz="1200" dirty="0">
              <a:latin typeface="Times New Roman" panose="02020603050405020304" pitchFamily="18" charset="0"/>
              <a:cs typeface="Times New Roman" panose="02020603050405020304" pitchFamily="18" charset="0"/>
            </a:endParaRPr>
          </a:p>
          <a:p>
            <a:pPr>
              <a:lnSpc>
                <a:spcPct val="150000"/>
              </a:lnSpc>
            </a:pPr>
            <a:r>
              <a:rPr lang="en-GB" sz="1200" dirty="0">
                <a:latin typeface="Times New Roman" panose="02020603050405020304" pitchFamily="18" charset="0"/>
                <a:cs typeface="Times New Roman" panose="02020603050405020304" pitchFamily="18" charset="0"/>
              </a:rPr>
              <a:t>Once a child has been identified with SM schools are given advice from speech and language therapist and from </a:t>
            </a:r>
            <a:r>
              <a:rPr lang="en-GB" sz="1200" b="1" dirty="0">
                <a:latin typeface="Times New Roman" panose="02020603050405020304" pitchFamily="18" charset="0"/>
                <a:cs typeface="Times New Roman" panose="02020603050405020304" pitchFamily="18" charset="0"/>
              </a:rPr>
              <a:t>The Selective Mutism Information and Research Association, 2024</a:t>
            </a:r>
            <a:r>
              <a:rPr lang="en-GB" sz="1200" dirty="0">
                <a:latin typeface="Times New Roman" panose="02020603050405020304" pitchFamily="18" charset="0"/>
                <a:cs typeface="Times New Roman" panose="02020603050405020304" pitchFamily="18" charset="0"/>
              </a:rPr>
              <a:t> otherwise known as  </a:t>
            </a:r>
            <a:r>
              <a:rPr lang="en-GB" sz="1200" dirty="0" err="1">
                <a:latin typeface="Times New Roman" panose="02020603050405020304" pitchFamily="18" charset="0"/>
                <a:cs typeface="Times New Roman" panose="02020603050405020304" pitchFamily="18" charset="0"/>
              </a:rPr>
              <a:t>SMiRA</a:t>
            </a:r>
            <a:r>
              <a:rPr lang="en-GB" sz="1200" dirty="0">
                <a:latin typeface="Times New Roman" panose="02020603050405020304" pitchFamily="18" charset="0"/>
                <a:cs typeface="Times New Roman" panose="02020603050405020304" pitchFamily="18" charset="0"/>
              </a:rPr>
              <a:t> about which strategies to use in the school setting.</a:t>
            </a:r>
          </a:p>
          <a:p>
            <a:pPr>
              <a:lnSpc>
                <a:spcPct val="150000"/>
              </a:lnSpc>
            </a:pPr>
            <a:r>
              <a:rPr lang="en-GB" sz="1200" dirty="0">
                <a:latin typeface="Times New Roman" panose="02020603050405020304" pitchFamily="18" charset="0"/>
                <a:cs typeface="Times New Roman" panose="02020603050405020304" pitchFamily="18" charset="0"/>
              </a:rPr>
              <a:t>Now there are quite a few strategies available that you can use to support children with SM. Today I'm going to be focusing on the ‘sliding in’ technique. This strategy helps the child speak with familiar adults in a school setting which would increase overtime to include peers and other adults (SMIRA 2024). The process starts with a parent attending school three times a week and playing with a child in a quiet room. The objective is to develop the process by including an additional adult or peer into the room, ultimately escalating this to a small group activity. Now the process is not designed to be rushed but to go at the pace of the child with reward given for using the child’s big voice. Informing the child of each step to be taken and allowing the child to choose activity and person is critical to success. However the parent would need to be available to commit consistently to the session which is not always possible (Davies 2019).  Additionally, the teacher could face the same time constraints within a busy timetable and a busy school it's difficult for the teacher to timetable in individual sessions with a child. Now despite the advantages of the child having choices over activities and the strategy which encourages conversation in a natural way gradually, the technique has come under criticism. </a:t>
            </a:r>
            <a:r>
              <a:rPr lang="en-GB" sz="1200" dirty="0" err="1">
                <a:latin typeface="Times New Roman" panose="02020603050405020304" pitchFamily="18" charset="0"/>
                <a:cs typeface="Times New Roman" panose="02020603050405020304" pitchFamily="18" charset="0"/>
              </a:rPr>
              <a:t>Oerbeck</a:t>
            </a:r>
            <a:r>
              <a:rPr lang="en-GB" sz="1200" dirty="0">
                <a:latin typeface="Times New Roman" panose="02020603050405020304" pitchFamily="18" charset="0"/>
                <a:cs typeface="Times New Roman" panose="02020603050405020304" pitchFamily="18" charset="0"/>
              </a:rPr>
              <a:t> </a:t>
            </a:r>
            <a:r>
              <a:rPr lang="en-GB" sz="1200" i="1" dirty="0">
                <a:latin typeface="Times New Roman" panose="02020603050405020304" pitchFamily="18" charset="0"/>
                <a:cs typeface="Times New Roman" panose="02020603050405020304" pitchFamily="18" charset="0"/>
              </a:rPr>
              <a:t>et al</a:t>
            </a:r>
            <a:r>
              <a:rPr lang="en-GB" sz="1200" dirty="0">
                <a:latin typeface="Times New Roman" panose="02020603050405020304" pitchFamily="18" charset="0"/>
                <a:cs typeface="Times New Roman" panose="02020603050405020304" pitchFamily="18" charset="0"/>
              </a:rPr>
              <a:t>.,(2014) reports that the process is time-consuming with the sessions needed to be 30 minutes in duration for three times a week for an indefinite time. In addition a suitable quiet area in a school setting would need to be found which is not always available. </a:t>
            </a:r>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0433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332656"/>
            <a:ext cx="8568952" cy="4768100"/>
          </a:xfrm>
          <a:prstGeom prst="rect">
            <a:avLst/>
          </a:prstGeom>
          <a:noFill/>
        </p:spPr>
        <p:txBody>
          <a:bodyPr wrap="square" rtlCol="0">
            <a:spAutoFit/>
          </a:bodyPr>
          <a:lstStyle/>
          <a:p>
            <a:pPr>
              <a:lnSpc>
                <a:spcPct val="150000"/>
              </a:lnSpc>
            </a:pPr>
            <a:r>
              <a:rPr lang="en-GB" sz="1200" dirty="0">
                <a:latin typeface="Times New Roman" panose="02020603050405020304" pitchFamily="18" charset="0"/>
                <a:cs typeface="Times New Roman" panose="02020603050405020304" pitchFamily="18" charset="0"/>
              </a:rPr>
              <a:t>This was the case with a child who I will call (child A) who I came across in school in 2018.The school was unable to deliver the sliding in technique due to various reasons such as school timetable, teachers availability and more interestingly child A did not wish her parent to enter what she considered her ‘special place’ (Kelly, 2024). Instead, weekly Facetime sessions were set up with the child at home where the teacher would chat or play a game with the child who would be in their environment with their parent. The child was diagnosed aged 3 while attending the same school, currently she is 8 and has been having weekly chats online over the years with different teachers. Her situation today is that in school she talks quietly to just 2 friends, she still doesn’t talk to teachers or answer questions. You could argue that a small group sliding in sessions could have been delivered to encourage communication between peers and therefore may have seen increased progress in the setting. However, a recent communication with the parent (Kelly 2024) reveals that child A loves school, she is academically above her peers in reading, spelling and writing and that she is going to join a football club outside school with her friends. </a:t>
            </a:r>
          </a:p>
          <a:p>
            <a:pPr>
              <a:lnSpc>
                <a:spcPct val="150000"/>
              </a:lnSpc>
            </a:pPr>
            <a:r>
              <a:rPr lang="en-GB" sz="1200" dirty="0">
                <a:latin typeface="Times New Roman" panose="02020603050405020304" pitchFamily="18" charset="0"/>
                <a:cs typeface="Times New Roman" panose="02020603050405020304" pitchFamily="18" charset="0"/>
              </a:rPr>
              <a:t> </a:t>
            </a:r>
          </a:p>
          <a:p>
            <a:pPr>
              <a:lnSpc>
                <a:spcPct val="150000"/>
              </a:lnSpc>
            </a:pPr>
            <a:r>
              <a:rPr lang="en-GB" sz="1200" dirty="0">
                <a:latin typeface="Times New Roman" panose="02020603050405020304" pitchFamily="18" charset="0"/>
                <a:cs typeface="Times New Roman" panose="02020603050405020304" pitchFamily="18" charset="0"/>
              </a:rPr>
              <a:t> So for my conclusion</a:t>
            </a:r>
          </a:p>
          <a:p>
            <a:pPr>
              <a:lnSpc>
                <a:spcPct val="150000"/>
              </a:lnSpc>
            </a:pPr>
            <a:r>
              <a:rPr lang="en-GB" sz="1200" dirty="0">
                <a:latin typeface="Times New Roman" panose="02020603050405020304" pitchFamily="18" charset="0"/>
                <a:cs typeface="Times New Roman" panose="02020603050405020304" pitchFamily="18" charset="0"/>
              </a:rPr>
              <a:t> For selective mutism to be recognised understood and supported this information is showing that it is crucial that practitioners need to be aware of the condition and follow policies in order to provide timely support to young children .Parents and carers need to fully embrace interventions to enable the best chance of the child overcoming this condition. While at the same time, adapting the interventions to suit the individual child. With SM being newly graded as an anxiety disorder and therefore a growing awareness of the condition it is hoped that further appropriate support strategies will become available.</a:t>
            </a:r>
          </a:p>
        </p:txBody>
      </p:sp>
    </p:spTree>
    <p:extLst>
      <p:ext uri="{BB962C8B-B14F-4D97-AF65-F5344CB8AC3E}">
        <p14:creationId xmlns:p14="http://schemas.microsoft.com/office/powerpoint/2010/main" val="4537375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TotalTime>
  <Words>1347</Words>
  <Application>Microsoft Office PowerPoint</Application>
  <PresentationFormat>On-screen Show (4:3)</PresentationFormat>
  <Paragraphs>70</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Berrin Basar</dc:creator>
  <cp:lastModifiedBy>Berrin Basar</cp:lastModifiedBy>
  <cp:revision>6</cp:revision>
  <dcterms:created xsi:type="dcterms:W3CDTF">2024-05-13T18:48:38Z</dcterms:created>
  <dcterms:modified xsi:type="dcterms:W3CDTF">2024-05-15T16:22:16Z</dcterms:modified>
</cp:coreProperties>
</file>