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291" autoAdjust="0"/>
  </p:normalViewPr>
  <p:slideViewPr>
    <p:cSldViewPr snapToGrid="0" snapToObjects="1">
      <p:cViewPr>
        <p:scale>
          <a:sx n="125" d="100"/>
          <a:sy n="125" d="100"/>
        </p:scale>
        <p:origin x="-36" y="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74495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everyone. The purpose of this presentation is to investigate the concepts of health, wellbeing and sustainable development in the context of health and social care. The presentation will meet the criteria for Component 1 BMHP6030. Over the next 15 minutes we will look at key definitions, concepts and models of health and well-being, policies that promote well-being, services for promoting health and well-being, public health approaches and health equity. We aim to critically evaluate the way in which these concepts interlink and influence contemporary health policy and practice in the UK and internationally. I would like to postpone any questions until the end.</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outlines a framework of the seven topics that will be discussed today. They are organized around key aspects of the topic identified in the assignment brief. We will first look at definitions before looking at integration, theory, policy, delivery, public health, and equity and access respectively. This order ensures that we can build on the information and demonstrate the link between theory and practice. Each area is grounded in peer-reviewed literature and reflects contemporary UK health and social care policy.</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three core concepts forms the basis of this presentation and these are what we are considering here in this slide. The WHO definition of health is still very important as it moved health away from being viewed only from a biomedical perspective, whilst wellbeing builds on this to include emotional and social health, fitting well with the move to person-centered care. Sustainable development, according to the definition from the Brundtland Commission, link health to environmental, social and economic well being, and with the Sustainable Development Goals introduced by the UN, particularly SDG 3 which focuses on Good Health and Well Being, they are now firmly situated within global health governance and starting to influence UK policy.</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shows how health and wellbeing are being incorporated into health services. The Health and Care Act 2022 was a reform in England. It was the first time it was legally required that all NHS bodies and local authorities in England would need to work together to form Integrated Care Systems. This structural incorporation is a symptom of the holistic wellbeing concept. The WHO Health in All Policies is taking integration even further. It ensures that health is now being considered in all policy decisions made by the Government. Also, the NHS Net Zero goals show that sustainable development is not something removed from the clinical aspects of health care but part of the core strategy. However, a critical look reveals that structural integration relies on strong political will and effective inter- agency governance structures.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Critically appraising health policy requires knowledge of theoretical models of health. While the Biomedical Model, dominant through much of the twentieth century, concentrates only on physical pathology, this model has been criticised for neglecting the broader dimensions of health. The Biopsychosocial Model proposed by Engel was a significant paradigm shift and continues to inform NHS practice today. The Social Model emphasizes the role of inequalities in structure - Marmot's well-known reviews show that poverty, education and environment influence health outcomes far more significantly than individual behavior. Increasing recognition is being given to Antonovsky's Salutogenic Model in the fields of mental health promotion and resilience. A comparison between these models demonstrates a crucial dichotomy between explanations of health as both individual and structural.</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UN 17 Sustainable Development Goals provide a consensus platform in which health needs to be situated. Goal 3 of the MDGs is directly linked to health and well-being but other SDGs are linked to health outcomes-for example health inequalities are a direct concern of Goal 10, reducing inequalities, while climate change, given its link to respiratory illness, heat related illness and impacts on mental health (inferred) relates directly to health and increasingly is tied in with health goals. A part of its response to sustainable development is the health system being a contributor to the problem; thus the NHS Net Zero strategy addresses UK health being a responder to and generator of sustainable development.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provides an evaluative insight into UK health policy through the prism of governance. It highlights that the NHS Long Term Plan and the Health and Care Act 2022 have produced a significant shift in health policy toward integration and prevention. The Well-being of Future Generations Act Wales is particularly significant in that it embeds sustainable development within a legislative framework for public bodies in Wales. Nevertheless, there can be a significant gap between policy objectives and policy implementation. Obstacles to implementation include considerable NHS deficits, 112,000 jobs are vacant across the NHS, and there remains a governance gap between health and social care. Critical analysis needs to identify this tension as opposed to policy documents.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at the point of service delivery where the integration of policy into practice occurs. An example of the moves towards a less clinical and more holistic way of working can be seen with social prescribing. It has been found that this initiative can decrease demand in primary care whilst simultaneously increasing social cohesion and well being. Telehealth has been beneficial in opening up opportunities for accessing services, especially for the housebound and those in rural settings although digital exclusion remains a barrier for the over 65s and lower income groups. Community based interventions that address the determinants of health, particularly in response to Marmot, bring the opportunities for intervention down to the local level of communities and neighbourhoods. Whilst the evidence for such approaches is present an argument can be made that the continued funding and workforce to deliver it at the level it is required is needed</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Practical illustrations are drawn from real-world cases where holistic models are implemented in practice. The Bromley by Bow Centre is a frequently quoted UK example of asset-based community development and co-locating health and social care, addressing multiple determinants at the same time. Buurtzorg is an example of community nursing with both international and local recognition and success clinically and cost effectively in piloting the model in a UK context. The 'Together for Mental Health' policy in NHS Wales exemplifies how the devolved nature of government has the capacity to make integrated mental health policy contextual. The crucial finding in each case example is that appropriately supported and funded holistic models achieve clinical and social outcomes.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Public health interventions are the most important route for translating health and wellbeing policy into population level action. Change4Life, although popular, has faced strong criticisms from the public health academic community for focusing responsibility at the individual level, rather than the structural causes of health inequalities. Making Every Contact Count is a more structural initiative, disseminating health promotion capacity throughout the workforce rather than within a specialist team. Physical and mental health benefits of walkable and green neighborhoods, while traditionally evidence-based, are gaining more support. Critically, a combination of both behavior change at the individual level and systemic/environmental changes is likely to be the most powerful intervention approach.</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assesses public health campaigns and their reach critically. Whilst some quantitative evidence exists for effective interventions and a rise in uptake of digital health and reduced smoking rates in some populations this must be considered with a critical lens. The 'inverse care law' first noted by Julian Tudor Hart in 1971 is pertinent to this, meaning that those who need public health interventions the most, do not receive them, those who don't need it do. Individual approaches to public health are problematic and run the risk of widening health inequalities, whereas a system approach like MECC seems likely to have more of an equal reach in that health promotion will be embedded in every interaction within a clinical setting.</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issue of health equity is probably the most important theme of this presentation. There is overwhelming evidence of health inequalities in the UK, and not only does this evidence persist, but there is reason to believe that the gap is widening, as found by the 2010 Marmot Review Follow-Up (2020). Austerity is blamed squarely for the declining health status in poor neighborhoods. A number of inequalities were clearly brought out by the coronavirus pandemic which disproportionately effected Black, Asian and minority ethnic groups. One key aspect is the equity challenge posed by mental health service delivery where, despite policy discourse, there remain glaring disparities on socio-economic, ethnic and geographical lines. Dealing with inequalities requires more than specific interventionist policies: it takes structural changes.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addresses two mechanisms for health inequalities reduction alongside a critique of how they perform. Target universalism is exemplified in the NHS Core20PLUS5 approach. In addition to universalism, this approach focuses resources towards the most deprived communities within 5 clinical areas. The Marmot Place Programme is an example of a more whole system approach where interventions focus on the social determinants of health, rather than healthcare provision. Critically, the two policy developments were an important shift in policy but barriers such as poverty, racism and poor housing cannot be fully resolved by the health service. Marmot (2010) states that there needs to be a societal investment to support the promotion of proportionate universalism.</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Ultimately, this presentation has shown how health, wellbeing and sustainable development are indivisible components of a well designed health and social care system. Through critique of relevant theoretical models we have seen how Neither a solely biomedical or social model will lead to appropriate systems and rather that integrative models are a requirement. While policy in the UK is slowly shifting toward integration many practical and funding obstacles continue to pose problems. Growing evidence supports the effectiveness of models of care provision at a whole system level and principles of equity must not be forgotten in any decision making. As the health and social care workers of the future it will be up to us to fight for a clinically effective, structurally fair and environmentally responsible future care system.</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is intentionally left for the student to populate with their full reference list in UWTSD Harvard referencing format. A minimum of 10 references is required. Ensure all in-text citations used throughout the presentation appear in full on this slide. References should be listed alphabetically by author surname. Prioritise peer-reviewed academic journal articles, official government and NHS publications, WHO documents, and seminal texts such as the Marmot Review. Avoid over-reliance on websites; academic journals and official publications carry greater credibility and demonstrate higher-level engagement with scholarly literature as required at Level 6.</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dirty="0"/>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186/s12913-023-09556-8" TargetMode="External"/><Relationship Id="rId13" Type="http://schemas.openxmlformats.org/officeDocument/2006/relationships/hyperlink" Target="https://doi.org/10.1186/s12889-024-20774-5" TargetMode="External"/><Relationship Id="rId18" Type="http://schemas.openxmlformats.org/officeDocument/2006/relationships/hyperlink" Target="https://doi.org/10.1136/bmj.o607" TargetMode="External"/><Relationship Id="rId3" Type="http://schemas.openxmlformats.org/officeDocument/2006/relationships/hyperlink" Target="https://doi.org/10.1017/s0033291723002660" TargetMode="External"/><Relationship Id="rId21" Type="http://schemas.openxmlformats.org/officeDocument/2006/relationships/hyperlink" Target="https://doi.org/10.1111/scs.13151" TargetMode="External"/><Relationship Id="rId7" Type="http://schemas.openxmlformats.org/officeDocument/2006/relationships/hyperlink" Target="https://doi.org/10.1186/s13690-023-01052-z" TargetMode="External"/><Relationship Id="rId12" Type="http://schemas.openxmlformats.org/officeDocument/2006/relationships/hyperlink" Target="https://doi.org/10.1016/j.compbiomed.2024.108189" TargetMode="External"/><Relationship Id="rId17" Type="http://schemas.openxmlformats.org/officeDocument/2006/relationships/hyperlink" Target="https://doi.org/10.3390/cancers14194818" TargetMode="External"/><Relationship Id="rId2" Type="http://schemas.openxmlformats.org/officeDocument/2006/relationships/notesSlide" Target="../notesSlides/notesSlide15.xml"/><Relationship Id="rId16" Type="http://schemas.openxmlformats.org/officeDocument/2006/relationships/hyperlink" Target="https://doi.org/10.2105/ajph.2021.306631" TargetMode="External"/><Relationship Id="rId20" Type="http://schemas.openxmlformats.org/officeDocument/2006/relationships/hyperlink" Target="https://doi.org/10.1136/bmjopen-2022-065993" TargetMode="External"/><Relationship Id="rId1" Type="http://schemas.openxmlformats.org/officeDocument/2006/relationships/slideLayout" Target="../slideLayouts/slideLayout1.xml"/><Relationship Id="rId6" Type="http://schemas.openxmlformats.org/officeDocument/2006/relationships/hyperlink" Target="https://doi.org/10.1016/j.jobe.2024.108560" TargetMode="External"/><Relationship Id="rId11" Type="http://schemas.openxmlformats.org/officeDocument/2006/relationships/hyperlink" Target="https://doi.org/10.1017/s1744133120000456" TargetMode="External"/><Relationship Id="rId5" Type="http://schemas.openxmlformats.org/officeDocument/2006/relationships/hyperlink" Target="https://dash.harvard.edu/entities/publication/349f8dce-32e5-4caf-b7e1-46ca5ed44b72" TargetMode="External"/><Relationship Id="rId15" Type="http://schemas.openxmlformats.org/officeDocument/2006/relationships/hyperlink" Target="https://www.torrossa.com/it/resources/an/5397300" TargetMode="External"/><Relationship Id="rId10" Type="http://schemas.openxmlformats.org/officeDocument/2006/relationships/hyperlink" Target="https://doi.org/10.1136/bmjopen-2021-057729" TargetMode="External"/><Relationship Id="rId19" Type="http://schemas.openxmlformats.org/officeDocument/2006/relationships/hyperlink" Target="https://doi.org/10.1093/eurpub/ckae008" TargetMode="External"/><Relationship Id="rId4" Type="http://schemas.openxmlformats.org/officeDocument/2006/relationships/hyperlink" Target="https://doi.org/10.1017/s1744133122000214" TargetMode="External"/><Relationship Id="rId9" Type="http://schemas.openxmlformats.org/officeDocument/2006/relationships/hyperlink" Target="https://doi.org/10.1136/bmjopen-2025-102163" TargetMode="External"/><Relationship Id="rId14" Type="http://schemas.openxmlformats.org/officeDocument/2006/relationships/hyperlink" Target="https://doi.org/10.34172/ijhpm.84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2137"/>
        </a:solidFill>
        <a:effectLst/>
      </p:bgPr>
    </p:bg>
    <p:spTree>
      <p:nvGrpSpPr>
        <p:cNvPr id="1" name=""/>
        <p:cNvGrpSpPr/>
        <p:nvPr/>
      </p:nvGrpSpPr>
      <p:grpSpPr>
        <a:xfrm>
          <a:off x="0" y="0"/>
          <a:ext cx="0" cy="0"/>
          <a:chOff x="0" y="0"/>
          <a:chExt cx="0" cy="0"/>
        </a:xfrm>
      </p:grpSpPr>
      <p:sp>
        <p:nvSpPr>
          <p:cNvPr id="2" name="Shape 0"/>
          <p:cNvSpPr/>
          <p:nvPr/>
        </p:nvSpPr>
        <p:spPr>
          <a:xfrm>
            <a:off x="0" y="0"/>
            <a:ext cx="9144000" cy="109728"/>
          </a:xfrm>
          <a:prstGeom prst="rect">
            <a:avLst/>
          </a:prstGeom>
          <a:solidFill>
            <a:srgbClr val="E8A838"/>
          </a:solidFill>
          <a:ln w="12700">
            <a:solidFill>
              <a:srgbClr val="E8A838"/>
            </a:solidFill>
            <a:prstDash val="solid"/>
          </a:ln>
        </p:spPr>
        <p:txBody>
          <a:bodyPr/>
          <a:lstStyle/>
          <a:p>
            <a:endParaRPr lang="en-US"/>
          </a:p>
        </p:txBody>
      </p:sp>
      <p:sp>
        <p:nvSpPr>
          <p:cNvPr id="3" name="Shape 1"/>
          <p:cNvSpPr/>
          <p:nvPr/>
        </p:nvSpPr>
        <p:spPr>
          <a:xfrm>
            <a:off x="0" y="109728"/>
            <a:ext cx="228600" cy="5029200"/>
          </a:xfrm>
          <a:prstGeom prst="rect">
            <a:avLst/>
          </a:prstGeom>
          <a:solidFill>
            <a:srgbClr val="0F7B6C"/>
          </a:solidFill>
          <a:ln w="12700">
            <a:solidFill>
              <a:srgbClr val="0F7B6C"/>
            </a:solidFill>
            <a:prstDash val="solid"/>
          </a:ln>
        </p:spPr>
        <p:txBody>
          <a:bodyPr/>
          <a:lstStyle/>
          <a:p>
            <a:endParaRPr lang="en-US"/>
          </a:p>
        </p:txBody>
      </p:sp>
      <p:sp>
        <p:nvSpPr>
          <p:cNvPr id="4" name="Shape 2"/>
          <p:cNvSpPr/>
          <p:nvPr/>
        </p:nvSpPr>
        <p:spPr>
          <a:xfrm>
            <a:off x="0" y="5029200"/>
            <a:ext cx="9144000" cy="114300"/>
          </a:xfrm>
          <a:prstGeom prst="rect">
            <a:avLst/>
          </a:prstGeom>
          <a:solidFill>
            <a:srgbClr val="E8A838"/>
          </a:solidFill>
          <a:ln w="12700">
            <a:solidFill>
              <a:srgbClr val="E8A838"/>
            </a:solidFill>
            <a:prstDash val="solid"/>
          </a:ln>
        </p:spPr>
        <p:txBody>
          <a:bodyPr/>
          <a:lstStyle/>
          <a:p>
            <a:endParaRPr lang="en-US"/>
          </a:p>
        </p:txBody>
      </p:sp>
      <p:sp>
        <p:nvSpPr>
          <p:cNvPr id="7" name="Text 5"/>
          <p:cNvSpPr/>
          <p:nvPr/>
        </p:nvSpPr>
        <p:spPr>
          <a:xfrm>
            <a:off x="411480" y="914400"/>
            <a:ext cx="8412480" cy="822960"/>
          </a:xfrm>
          <a:prstGeom prst="rect">
            <a:avLst/>
          </a:prstGeom>
          <a:noFill/>
          <a:ln/>
        </p:spPr>
        <p:txBody>
          <a:bodyPr wrap="square" rtlCol="0" anchor="ctr"/>
          <a:lstStyle/>
          <a:p>
            <a:pPr marL="0" indent="0" algn="l">
              <a:buNone/>
            </a:pPr>
            <a:r>
              <a:rPr lang="en-US" sz="4400" b="1" dirty="0">
                <a:solidFill>
                  <a:srgbClr val="FFFFFF"/>
                </a:solidFill>
                <a:latin typeface="Times New Roman" panose="02020603050405020304" pitchFamily="18" charset="0"/>
                <a:ea typeface="Calibri" pitchFamily="34" charset="-122"/>
                <a:cs typeface="Times New Roman" panose="02020603050405020304" pitchFamily="18" charset="0"/>
              </a:rPr>
              <a:t>Health, Wellbeing and</a:t>
            </a:r>
            <a:endParaRPr lang="en-US" sz="4400" dirty="0">
              <a:latin typeface="Times New Roman" panose="02020603050405020304" pitchFamily="18" charset="0"/>
              <a:cs typeface="Times New Roman" panose="02020603050405020304" pitchFamily="18" charset="0"/>
            </a:endParaRPr>
          </a:p>
        </p:txBody>
      </p:sp>
      <p:sp>
        <p:nvSpPr>
          <p:cNvPr id="8" name="Text 6"/>
          <p:cNvSpPr/>
          <p:nvPr/>
        </p:nvSpPr>
        <p:spPr>
          <a:xfrm>
            <a:off x="411480" y="1691640"/>
            <a:ext cx="8412480" cy="822960"/>
          </a:xfrm>
          <a:prstGeom prst="rect">
            <a:avLst/>
          </a:prstGeom>
          <a:noFill/>
          <a:ln/>
        </p:spPr>
        <p:txBody>
          <a:bodyPr wrap="square" rtlCol="0" anchor="ctr"/>
          <a:lstStyle/>
          <a:p>
            <a:pPr marL="0" indent="0" algn="l">
              <a:buNone/>
            </a:pPr>
            <a:r>
              <a:rPr lang="en-US" sz="4400" b="1" dirty="0">
                <a:solidFill>
                  <a:srgbClr val="E8A838"/>
                </a:solidFill>
                <a:latin typeface="Times New Roman" panose="02020603050405020304" pitchFamily="18" charset="0"/>
                <a:ea typeface="Calibri" pitchFamily="34" charset="-122"/>
                <a:cs typeface="Times New Roman" panose="02020603050405020304" pitchFamily="18" charset="0"/>
              </a:rPr>
              <a:t>Sustainable Development</a:t>
            </a:r>
            <a:endParaRPr lang="en-US" sz="4400" dirty="0">
              <a:latin typeface="Times New Roman" panose="02020603050405020304" pitchFamily="18" charset="0"/>
              <a:cs typeface="Times New Roman" panose="02020603050405020304" pitchFamily="18" charset="0"/>
            </a:endParaRPr>
          </a:p>
        </p:txBody>
      </p:sp>
      <p:sp>
        <p:nvSpPr>
          <p:cNvPr id="9" name="Text 7"/>
          <p:cNvSpPr/>
          <p:nvPr/>
        </p:nvSpPr>
        <p:spPr>
          <a:xfrm>
            <a:off x="411480" y="2606040"/>
            <a:ext cx="8229600" cy="411480"/>
          </a:xfrm>
          <a:prstGeom prst="rect">
            <a:avLst/>
          </a:prstGeom>
          <a:noFill/>
          <a:ln/>
        </p:spPr>
        <p:txBody>
          <a:bodyPr wrap="square" rtlCol="0" anchor="ctr"/>
          <a:lstStyle/>
          <a:p>
            <a:pPr marL="0" indent="0" algn="l">
              <a:buNone/>
            </a:pPr>
            <a:r>
              <a:rPr lang="en-US" sz="1600" i="1" dirty="0">
                <a:solidFill>
                  <a:srgbClr val="14A98A"/>
                </a:solidFill>
                <a:latin typeface="Times New Roman" panose="02020603050405020304" pitchFamily="18" charset="0"/>
                <a:ea typeface="Calibri" pitchFamily="34" charset="-122"/>
                <a:cs typeface="Times New Roman" panose="02020603050405020304" pitchFamily="18" charset="0"/>
              </a:rPr>
              <a:t>Integrating Holistic Approaches in Health and Social Care</a:t>
            </a:r>
            <a:endParaRPr lang="en-US" sz="1600" dirty="0">
              <a:latin typeface="Times New Roman" panose="02020603050405020304" pitchFamily="18" charset="0"/>
              <a:cs typeface="Times New Roman" panose="02020603050405020304" pitchFamily="18" charset="0"/>
            </a:endParaRPr>
          </a:p>
        </p:txBody>
      </p:sp>
      <p:sp>
        <p:nvSpPr>
          <p:cNvPr id="10" name="Shape 8"/>
          <p:cNvSpPr/>
          <p:nvPr/>
        </p:nvSpPr>
        <p:spPr>
          <a:xfrm>
            <a:off x="411480" y="3108960"/>
            <a:ext cx="4572000" cy="36576"/>
          </a:xfrm>
          <a:prstGeom prst="rect">
            <a:avLst/>
          </a:prstGeom>
          <a:solidFill>
            <a:srgbClr val="CBD5E1"/>
          </a:solidFill>
          <a:ln w="12700">
            <a:solidFill>
              <a:srgbClr val="CBD5E1"/>
            </a:solidFill>
            <a:prstDash val="solid"/>
          </a:ln>
        </p:spPr>
        <p:txBody>
          <a:bodyPr/>
          <a:lstStyle/>
          <a:p>
            <a:endParaRPr lang="en-US"/>
          </a:p>
        </p:txBody>
      </p:sp>
      <p:sp>
        <p:nvSpPr>
          <p:cNvPr id="6" name="TextBox 5">
            <a:extLst>
              <a:ext uri="{FF2B5EF4-FFF2-40B4-BE49-F238E27FC236}">
                <a16:creationId xmlns:a16="http://schemas.microsoft.com/office/drawing/2014/main" id="{AA54B7F5-C027-6C96-3A08-629EA46CCEBA}"/>
              </a:ext>
            </a:extLst>
          </p:cNvPr>
          <p:cNvSpPr txBox="1"/>
          <p:nvPr/>
        </p:nvSpPr>
        <p:spPr>
          <a:xfrm>
            <a:off x="2288628" y="2390368"/>
            <a:ext cx="4577254" cy="369332"/>
          </a:xfrm>
          <a:prstGeom prst="rect">
            <a:avLst/>
          </a:prstGeom>
          <a:noFill/>
        </p:spPr>
        <p:txBody>
          <a:bodyPr wrap="square">
            <a:spAutoFit/>
          </a:bodyPr>
          <a:lstStyle/>
          <a:p>
            <a:endParaRPr lang="en-US" dirty="0"/>
          </a:p>
        </p:txBody>
      </p:sp>
      <p:pic>
        <p:nvPicPr>
          <p:cNvPr id="14" name="Picture 13" descr="University of Wales Trinity Saint David ...">
            <a:extLst>
              <a:ext uri="{FF2B5EF4-FFF2-40B4-BE49-F238E27FC236}">
                <a16:creationId xmlns:a16="http://schemas.microsoft.com/office/drawing/2014/main" id="{57FF64CA-6348-8F98-0FD6-38206569DEFA}"/>
              </a:ext>
            </a:extLst>
          </p:cNvPr>
          <p:cNvPicPr>
            <a:picLocks noChangeAspect="1"/>
          </p:cNvPicPr>
          <p:nvPr/>
        </p:nvPicPr>
        <p:blipFill>
          <a:blip r:embed="rId3"/>
          <a:stretch>
            <a:fillRect/>
          </a:stretch>
        </p:blipFill>
        <p:spPr>
          <a:xfrm>
            <a:off x="6632027" y="442012"/>
            <a:ext cx="2289679" cy="91587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F7B6C"/>
          </a:solidFill>
          <a:ln w="12700">
            <a:solidFill>
              <a:srgbClr val="0F7B6C"/>
            </a:solidFill>
            <a:prstDash val="solid"/>
          </a:ln>
        </p:spPr>
        <p:txBody>
          <a:bodyPr/>
          <a:lstStyle/>
          <a:p>
            <a:endParaRPr lang="en-US"/>
          </a:p>
        </p:txBody>
      </p:sp>
      <p:sp>
        <p:nvSpPr>
          <p:cNvPr id="3" name="Text 1"/>
          <p:cNvSpPr/>
          <p:nvPr/>
        </p:nvSpPr>
        <p:spPr>
          <a:xfrm>
            <a:off x="457200" y="137160"/>
            <a:ext cx="8229600" cy="594360"/>
          </a:xfrm>
          <a:prstGeom prst="rect">
            <a:avLst/>
          </a:prstGeom>
          <a:noFill/>
          <a:ln/>
        </p:spPr>
        <p:txBody>
          <a:bodyPr wrap="square" rtlCol="0" anchor="ctr"/>
          <a:lstStyle/>
          <a:p>
            <a:pPr marL="0" indent="0" algn="l">
              <a:buNone/>
            </a:pPr>
            <a:r>
              <a:rPr lang="en-US" sz="2400" b="1" dirty="0">
                <a:solidFill>
                  <a:srgbClr val="0D2137"/>
                </a:solidFill>
                <a:latin typeface="Times New Roman" panose="02020603050405020304" pitchFamily="18" charset="0"/>
                <a:ea typeface="Calibri" pitchFamily="34" charset="-122"/>
                <a:cs typeface="Times New Roman" panose="02020603050405020304" pitchFamily="18" charset="0"/>
              </a:rPr>
              <a:t>Presentation Overview</a:t>
            </a:r>
            <a:endParaRPr lang="en-US" sz="2400" dirty="0">
              <a:latin typeface="Times New Roman" panose="02020603050405020304" pitchFamily="18" charset="0"/>
              <a:cs typeface="Times New Roman" panose="02020603050405020304" pitchFamily="18" charset="0"/>
            </a:endParaRPr>
          </a:p>
        </p:txBody>
      </p:sp>
      <p:sp>
        <p:nvSpPr>
          <p:cNvPr id="4" name="Shape 2"/>
          <p:cNvSpPr/>
          <p:nvPr/>
        </p:nvSpPr>
        <p:spPr>
          <a:xfrm>
            <a:off x="457200" y="749808"/>
            <a:ext cx="8229600" cy="22860"/>
          </a:xfrm>
          <a:prstGeom prst="rect">
            <a:avLst/>
          </a:prstGeom>
          <a:solidFill>
            <a:srgbClr val="CBD5E1"/>
          </a:solidFill>
          <a:ln w="12700">
            <a:solidFill>
              <a:srgbClr val="CBD5E1"/>
            </a:solidFill>
            <a:prstDash val="solid"/>
          </a:ln>
        </p:spPr>
        <p:txBody>
          <a:bodyPr/>
          <a:lstStyle/>
          <a:p>
            <a:endParaRPr lang="en-US"/>
          </a:p>
        </p:txBody>
      </p:sp>
      <p:sp>
        <p:nvSpPr>
          <p:cNvPr id="5" name="Shape 3"/>
          <p:cNvSpPr/>
          <p:nvPr/>
        </p:nvSpPr>
        <p:spPr>
          <a:xfrm>
            <a:off x="365760" y="960120"/>
            <a:ext cx="4114800" cy="566928"/>
          </a:xfrm>
          <a:prstGeom prst="rect">
            <a:avLst/>
          </a:prstGeom>
          <a:solidFill>
            <a:srgbClr val="FFFFFF"/>
          </a:solidFill>
          <a:ln w="12700">
            <a:solidFill>
              <a:srgbClr val="CBD5E1"/>
            </a:solidFill>
            <a:prstDash val="solid"/>
          </a:ln>
        </p:spPr>
        <p:txBody>
          <a:bodyPr/>
          <a:lstStyle/>
          <a:p>
            <a:endParaRPr lang="en-US"/>
          </a:p>
        </p:txBody>
      </p:sp>
      <p:sp>
        <p:nvSpPr>
          <p:cNvPr id="6" name="Shape 4"/>
          <p:cNvSpPr/>
          <p:nvPr/>
        </p:nvSpPr>
        <p:spPr>
          <a:xfrm>
            <a:off x="365760" y="960120"/>
            <a:ext cx="502920" cy="566928"/>
          </a:xfrm>
          <a:prstGeom prst="rect">
            <a:avLst/>
          </a:prstGeom>
          <a:solidFill>
            <a:srgbClr val="0F7B6C"/>
          </a:solidFill>
          <a:ln w="12700">
            <a:solidFill>
              <a:srgbClr val="0F7B6C"/>
            </a:solidFill>
            <a:prstDash val="solid"/>
          </a:ln>
        </p:spPr>
        <p:txBody>
          <a:bodyPr/>
          <a:lstStyle/>
          <a:p>
            <a:endParaRPr lang="en-US"/>
          </a:p>
        </p:txBody>
      </p:sp>
      <p:sp>
        <p:nvSpPr>
          <p:cNvPr id="7" name="Text 5"/>
          <p:cNvSpPr/>
          <p:nvPr/>
        </p:nvSpPr>
        <p:spPr>
          <a:xfrm>
            <a:off x="365760" y="960120"/>
            <a:ext cx="502920" cy="566928"/>
          </a:xfrm>
          <a:prstGeom prst="rect">
            <a:avLst/>
          </a:prstGeom>
          <a:noFill/>
          <a:ln/>
        </p:spPr>
        <p:txBody>
          <a:bodyPr wrap="square" rtlCol="0" anchor="ctr"/>
          <a:lstStyle/>
          <a:p>
            <a:pPr marL="0" indent="0" algn="ctr">
              <a:buNone/>
            </a:pPr>
            <a:r>
              <a:rPr lang="en-US" sz="1400" b="1" dirty="0">
                <a:solidFill>
                  <a:srgbClr val="FFFFFF"/>
                </a:solidFill>
                <a:latin typeface="Times New Roman" panose="02020603050405020304" pitchFamily="18" charset="0"/>
                <a:ea typeface="Calibri" pitchFamily="34" charset="-122"/>
                <a:cs typeface="Times New Roman" panose="02020603050405020304" pitchFamily="18" charset="0"/>
              </a:rPr>
              <a:t>01</a:t>
            </a:r>
            <a:endParaRPr lang="en-US" sz="1400" dirty="0">
              <a:latin typeface="Times New Roman" panose="02020603050405020304" pitchFamily="18" charset="0"/>
              <a:cs typeface="Times New Roman" panose="02020603050405020304" pitchFamily="18" charset="0"/>
            </a:endParaRPr>
          </a:p>
        </p:txBody>
      </p:sp>
      <p:sp>
        <p:nvSpPr>
          <p:cNvPr id="8" name="Text 6"/>
          <p:cNvSpPr/>
          <p:nvPr/>
        </p:nvSpPr>
        <p:spPr>
          <a:xfrm>
            <a:off x="932688" y="996696"/>
            <a:ext cx="3474720" cy="256032"/>
          </a:xfrm>
          <a:prstGeom prst="rect">
            <a:avLst/>
          </a:prstGeom>
          <a:noFill/>
          <a:ln/>
        </p:spPr>
        <p:txBody>
          <a:bodyPr wrap="square" rtlCol="0" anchor="ctr"/>
          <a:lstStyle/>
          <a:p>
            <a:pPr marL="0" indent="0">
              <a:buNone/>
            </a:pPr>
            <a:r>
              <a:rPr lang="en-US" sz="1300" b="1" dirty="0">
                <a:solidFill>
                  <a:srgbClr val="0D2137"/>
                </a:solidFill>
                <a:latin typeface="Times New Roman" panose="02020603050405020304" pitchFamily="18" charset="0"/>
                <a:ea typeface="Calibri" pitchFamily="34" charset="-122"/>
                <a:cs typeface="Times New Roman" panose="02020603050405020304" pitchFamily="18" charset="0"/>
              </a:rPr>
              <a:t>Definition of Key Concepts</a:t>
            </a:r>
            <a:endParaRPr lang="en-US" sz="1300" dirty="0">
              <a:latin typeface="Times New Roman" panose="02020603050405020304" pitchFamily="18" charset="0"/>
              <a:cs typeface="Times New Roman" panose="02020603050405020304" pitchFamily="18" charset="0"/>
            </a:endParaRPr>
          </a:p>
        </p:txBody>
      </p:sp>
      <p:sp>
        <p:nvSpPr>
          <p:cNvPr id="9" name="Text 7"/>
          <p:cNvSpPr/>
          <p:nvPr/>
        </p:nvSpPr>
        <p:spPr>
          <a:xfrm>
            <a:off x="932688" y="1252728"/>
            <a:ext cx="3474720" cy="201168"/>
          </a:xfrm>
          <a:prstGeom prst="rect">
            <a:avLst/>
          </a:prstGeom>
          <a:noFill/>
          <a:ln/>
        </p:spPr>
        <p:txBody>
          <a:bodyPr wrap="square" rtlCol="0" anchor="ctr"/>
          <a:lstStyle/>
          <a:p>
            <a:pPr marL="0" indent="0">
              <a:buNone/>
            </a:pPr>
            <a:r>
              <a:rPr lang="en-US" sz="1000" i="1" dirty="0">
                <a:solidFill>
                  <a:srgbClr val="64748B"/>
                </a:solidFill>
                <a:latin typeface="Times New Roman" panose="02020603050405020304" pitchFamily="18" charset="0"/>
                <a:ea typeface="Calibri" pitchFamily="34" charset="-122"/>
                <a:cs typeface="Times New Roman" panose="02020603050405020304" pitchFamily="18" charset="0"/>
              </a:rPr>
              <a:t>Health, Wellbeing &amp; Sustainable Development</a:t>
            </a:r>
            <a:endParaRPr lang="en-US" sz="1000" dirty="0">
              <a:latin typeface="Times New Roman" panose="02020603050405020304" pitchFamily="18" charset="0"/>
              <a:cs typeface="Times New Roman" panose="02020603050405020304" pitchFamily="18" charset="0"/>
            </a:endParaRPr>
          </a:p>
        </p:txBody>
      </p:sp>
      <p:sp>
        <p:nvSpPr>
          <p:cNvPr id="10" name="Shape 8"/>
          <p:cNvSpPr/>
          <p:nvPr/>
        </p:nvSpPr>
        <p:spPr>
          <a:xfrm>
            <a:off x="4663440" y="960120"/>
            <a:ext cx="4114800" cy="566928"/>
          </a:xfrm>
          <a:prstGeom prst="rect">
            <a:avLst/>
          </a:prstGeom>
          <a:solidFill>
            <a:srgbClr val="FFFFFF"/>
          </a:solidFill>
          <a:ln w="12700">
            <a:solidFill>
              <a:srgbClr val="CBD5E1"/>
            </a:solidFill>
            <a:prstDash val="solid"/>
          </a:ln>
        </p:spPr>
        <p:txBody>
          <a:bodyPr/>
          <a:lstStyle/>
          <a:p>
            <a:endParaRPr lang="en-US"/>
          </a:p>
        </p:txBody>
      </p:sp>
      <p:sp>
        <p:nvSpPr>
          <p:cNvPr id="11" name="Shape 9"/>
          <p:cNvSpPr/>
          <p:nvPr/>
        </p:nvSpPr>
        <p:spPr>
          <a:xfrm>
            <a:off x="4663440" y="960120"/>
            <a:ext cx="502920" cy="566928"/>
          </a:xfrm>
          <a:prstGeom prst="rect">
            <a:avLst/>
          </a:prstGeom>
          <a:solidFill>
            <a:srgbClr val="0F7B6C"/>
          </a:solidFill>
          <a:ln w="12700">
            <a:solidFill>
              <a:srgbClr val="0F7B6C"/>
            </a:solidFill>
            <a:prstDash val="solid"/>
          </a:ln>
        </p:spPr>
        <p:txBody>
          <a:bodyPr/>
          <a:lstStyle/>
          <a:p>
            <a:endParaRPr lang="en-US"/>
          </a:p>
        </p:txBody>
      </p:sp>
      <p:sp>
        <p:nvSpPr>
          <p:cNvPr id="12" name="Text 10"/>
          <p:cNvSpPr/>
          <p:nvPr/>
        </p:nvSpPr>
        <p:spPr>
          <a:xfrm>
            <a:off x="4663440" y="960120"/>
            <a:ext cx="502920" cy="566928"/>
          </a:xfrm>
          <a:prstGeom prst="rect">
            <a:avLst/>
          </a:prstGeom>
          <a:noFill/>
          <a:ln/>
        </p:spPr>
        <p:txBody>
          <a:bodyPr wrap="square" rtlCol="0" anchor="ctr"/>
          <a:lstStyle/>
          <a:p>
            <a:pPr marL="0" indent="0" algn="ctr">
              <a:buNone/>
            </a:pPr>
            <a:r>
              <a:rPr lang="en-US" sz="1400" b="1" dirty="0">
                <a:solidFill>
                  <a:srgbClr val="FFFFFF"/>
                </a:solidFill>
                <a:latin typeface="Times New Roman" panose="02020603050405020304" pitchFamily="18" charset="0"/>
                <a:ea typeface="Calibri" pitchFamily="34" charset="-122"/>
                <a:cs typeface="Times New Roman" panose="02020603050405020304" pitchFamily="18" charset="0"/>
              </a:rPr>
              <a:t>02</a:t>
            </a:r>
            <a:endParaRPr lang="en-US" sz="1400" dirty="0">
              <a:latin typeface="Times New Roman" panose="02020603050405020304" pitchFamily="18" charset="0"/>
              <a:cs typeface="Times New Roman" panose="02020603050405020304" pitchFamily="18" charset="0"/>
            </a:endParaRPr>
          </a:p>
        </p:txBody>
      </p:sp>
      <p:sp>
        <p:nvSpPr>
          <p:cNvPr id="13" name="Text 11"/>
          <p:cNvSpPr/>
          <p:nvPr/>
        </p:nvSpPr>
        <p:spPr>
          <a:xfrm>
            <a:off x="5230368" y="996696"/>
            <a:ext cx="3474720" cy="256032"/>
          </a:xfrm>
          <a:prstGeom prst="rect">
            <a:avLst/>
          </a:prstGeom>
          <a:noFill/>
          <a:ln/>
        </p:spPr>
        <p:txBody>
          <a:bodyPr wrap="square" rtlCol="0" anchor="ctr"/>
          <a:lstStyle/>
          <a:p>
            <a:pPr marL="0" indent="0">
              <a:buNone/>
            </a:pPr>
            <a:r>
              <a:rPr lang="en-US" sz="1300" b="1" dirty="0">
                <a:solidFill>
                  <a:srgbClr val="0D2137"/>
                </a:solidFill>
                <a:latin typeface="Times New Roman" panose="02020603050405020304" pitchFamily="18" charset="0"/>
                <a:ea typeface="Calibri" pitchFamily="34" charset="-122"/>
                <a:cs typeface="Times New Roman" panose="02020603050405020304" pitchFamily="18" charset="0"/>
              </a:rPr>
              <a:t>Integration of Approaches</a:t>
            </a:r>
            <a:endParaRPr lang="en-US" sz="1300" dirty="0">
              <a:latin typeface="Times New Roman" panose="02020603050405020304" pitchFamily="18" charset="0"/>
              <a:cs typeface="Times New Roman" panose="02020603050405020304" pitchFamily="18" charset="0"/>
            </a:endParaRPr>
          </a:p>
        </p:txBody>
      </p:sp>
      <p:sp>
        <p:nvSpPr>
          <p:cNvPr id="14" name="Text 12"/>
          <p:cNvSpPr/>
          <p:nvPr/>
        </p:nvSpPr>
        <p:spPr>
          <a:xfrm>
            <a:off x="5230368" y="1252728"/>
            <a:ext cx="3474720" cy="201168"/>
          </a:xfrm>
          <a:prstGeom prst="rect">
            <a:avLst/>
          </a:prstGeom>
          <a:noFill/>
          <a:ln/>
        </p:spPr>
        <p:txBody>
          <a:bodyPr wrap="square" rtlCol="0" anchor="ctr"/>
          <a:lstStyle/>
          <a:p>
            <a:pPr marL="0" indent="0">
              <a:buNone/>
            </a:pPr>
            <a:r>
              <a:rPr lang="en-US" sz="1000" i="1" dirty="0">
                <a:solidFill>
                  <a:srgbClr val="64748B"/>
                </a:solidFill>
                <a:latin typeface="Times New Roman" panose="02020603050405020304" pitchFamily="18" charset="0"/>
                <a:ea typeface="Calibri" pitchFamily="34" charset="-122"/>
                <a:cs typeface="Times New Roman" panose="02020603050405020304" pitchFamily="18" charset="0"/>
              </a:rPr>
              <a:t>Holistic frameworks in healthcare</a:t>
            </a:r>
            <a:endParaRPr lang="en-US" sz="1000" dirty="0">
              <a:latin typeface="Times New Roman" panose="02020603050405020304" pitchFamily="18" charset="0"/>
              <a:cs typeface="Times New Roman" panose="02020603050405020304" pitchFamily="18" charset="0"/>
            </a:endParaRPr>
          </a:p>
        </p:txBody>
      </p:sp>
      <p:sp>
        <p:nvSpPr>
          <p:cNvPr id="15" name="Shape 13"/>
          <p:cNvSpPr/>
          <p:nvPr/>
        </p:nvSpPr>
        <p:spPr>
          <a:xfrm>
            <a:off x="365760" y="1618488"/>
            <a:ext cx="4114800" cy="566928"/>
          </a:xfrm>
          <a:prstGeom prst="rect">
            <a:avLst/>
          </a:prstGeom>
          <a:solidFill>
            <a:srgbClr val="FFFFFF"/>
          </a:solidFill>
          <a:ln w="12700">
            <a:solidFill>
              <a:srgbClr val="CBD5E1"/>
            </a:solidFill>
            <a:prstDash val="solid"/>
          </a:ln>
        </p:spPr>
        <p:txBody>
          <a:bodyPr/>
          <a:lstStyle/>
          <a:p>
            <a:endParaRPr lang="en-US"/>
          </a:p>
        </p:txBody>
      </p:sp>
      <p:sp>
        <p:nvSpPr>
          <p:cNvPr id="16" name="Shape 14"/>
          <p:cNvSpPr/>
          <p:nvPr/>
        </p:nvSpPr>
        <p:spPr>
          <a:xfrm>
            <a:off x="365760" y="1618488"/>
            <a:ext cx="502920" cy="566928"/>
          </a:xfrm>
          <a:prstGeom prst="rect">
            <a:avLst/>
          </a:prstGeom>
          <a:solidFill>
            <a:srgbClr val="0F7B6C"/>
          </a:solidFill>
          <a:ln w="12700">
            <a:solidFill>
              <a:srgbClr val="0F7B6C"/>
            </a:solidFill>
            <a:prstDash val="solid"/>
          </a:ln>
        </p:spPr>
        <p:txBody>
          <a:bodyPr/>
          <a:lstStyle/>
          <a:p>
            <a:endParaRPr lang="en-US"/>
          </a:p>
        </p:txBody>
      </p:sp>
      <p:sp>
        <p:nvSpPr>
          <p:cNvPr id="17" name="Text 15"/>
          <p:cNvSpPr/>
          <p:nvPr/>
        </p:nvSpPr>
        <p:spPr>
          <a:xfrm>
            <a:off x="365760" y="1618488"/>
            <a:ext cx="502920" cy="566928"/>
          </a:xfrm>
          <a:prstGeom prst="rect">
            <a:avLst/>
          </a:prstGeom>
          <a:noFill/>
          <a:ln/>
        </p:spPr>
        <p:txBody>
          <a:bodyPr wrap="square" rtlCol="0" anchor="ctr"/>
          <a:lstStyle/>
          <a:p>
            <a:pPr marL="0" indent="0" algn="ctr">
              <a:buNone/>
            </a:pPr>
            <a:r>
              <a:rPr lang="en-US" sz="1400" b="1" dirty="0">
                <a:solidFill>
                  <a:srgbClr val="FFFFFF"/>
                </a:solidFill>
                <a:latin typeface="Times New Roman" panose="02020603050405020304" pitchFamily="18" charset="0"/>
                <a:ea typeface="Calibri" pitchFamily="34" charset="-122"/>
                <a:cs typeface="Times New Roman" panose="02020603050405020304" pitchFamily="18" charset="0"/>
              </a:rPr>
              <a:t>03</a:t>
            </a:r>
            <a:endParaRPr lang="en-US" sz="1400" dirty="0">
              <a:latin typeface="Times New Roman" panose="02020603050405020304" pitchFamily="18" charset="0"/>
              <a:cs typeface="Times New Roman" panose="02020603050405020304" pitchFamily="18" charset="0"/>
            </a:endParaRPr>
          </a:p>
        </p:txBody>
      </p:sp>
      <p:sp>
        <p:nvSpPr>
          <p:cNvPr id="18" name="Text 16"/>
          <p:cNvSpPr/>
          <p:nvPr/>
        </p:nvSpPr>
        <p:spPr>
          <a:xfrm>
            <a:off x="932688" y="1655064"/>
            <a:ext cx="3474720" cy="256032"/>
          </a:xfrm>
          <a:prstGeom prst="rect">
            <a:avLst/>
          </a:prstGeom>
          <a:noFill/>
          <a:ln/>
        </p:spPr>
        <p:txBody>
          <a:bodyPr wrap="square" rtlCol="0" anchor="ctr"/>
          <a:lstStyle/>
          <a:p>
            <a:pPr marL="0" indent="0">
              <a:buNone/>
            </a:pPr>
            <a:r>
              <a:rPr lang="en-US" sz="1300" b="1" dirty="0">
                <a:solidFill>
                  <a:srgbClr val="0D2137"/>
                </a:solidFill>
                <a:latin typeface="Times New Roman" panose="02020603050405020304" pitchFamily="18" charset="0"/>
                <a:ea typeface="Calibri" pitchFamily="34" charset="-122"/>
                <a:cs typeface="Times New Roman" panose="02020603050405020304" pitchFamily="18" charset="0"/>
              </a:rPr>
              <a:t>Theoretical Perspectives</a:t>
            </a:r>
            <a:endParaRPr lang="en-US" sz="1300" dirty="0">
              <a:latin typeface="Times New Roman" panose="02020603050405020304" pitchFamily="18" charset="0"/>
              <a:cs typeface="Times New Roman" panose="02020603050405020304" pitchFamily="18" charset="0"/>
            </a:endParaRPr>
          </a:p>
        </p:txBody>
      </p:sp>
      <p:sp>
        <p:nvSpPr>
          <p:cNvPr id="19" name="Text 17"/>
          <p:cNvSpPr/>
          <p:nvPr/>
        </p:nvSpPr>
        <p:spPr>
          <a:xfrm>
            <a:off x="932688" y="1911096"/>
            <a:ext cx="3474720" cy="201168"/>
          </a:xfrm>
          <a:prstGeom prst="rect">
            <a:avLst/>
          </a:prstGeom>
          <a:noFill/>
          <a:ln/>
        </p:spPr>
        <p:txBody>
          <a:bodyPr wrap="square" rtlCol="0" anchor="ctr"/>
          <a:lstStyle/>
          <a:p>
            <a:pPr marL="0" indent="0">
              <a:buNone/>
            </a:pPr>
            <a:r>
              <a:rPr lang="en-US" sz="1000" i="1" dirty="0">
                <a:solidFill>
                  <a:srgbClr val="64748B"/>
                </a:solidFill>
                <a:latin typeface="Times New Roman" panose="02020603050405020304" pitchFamily="18" charset="0"/>
                <a:ea typeface="Calibri" pitchFamily="34" charset="-122"/>
                <a:cs typeface="Times New Roman" panose="02020603050405020304" pitchFamily="18" charset="0"/>
              </a:rPr>
              <a:t>Biopsychosocial &amp; other models</a:t>
            </a:r>
            <a:endParaRPr lang="en-US" sz="1000" dirty="0">
              <a:latin typeface="Times New Roman" panose="02020603050405020304" pitchFamily="18" charset="0"/>
              <a:cs typeface="Times New Roman" panose="02020603050405020304" pitchFamily="18" charset="0"/>
            </a:endParaRPr>
          </a:p>
        </p:txBody>
      </p:sp>
      <p:sp>
        <p:nvSpPr>
          <p:cNvPr id="20" name="Shape 18"/>
          <p:cNvSpPr/>
          <p:nvPr/>
        </p:nvSpPr>
        <p:spPr>
          <a:xfrm>
            <a:off x="4663440" y="1618488"/>
            <a:ext cx="4114800" cy="566928"/>
          </a:xfrm>
          <a:prstGeom prst="rect">
            <a:avLst/>
          </a:prstGeom>
          <a:solidFill>
            <a:srgbClr val="FFFFFF"/>
          </a:solidFill>
          <a:ln w="12700">
            <a:solidFill>
              <a:srgbClr val="CBD5E1"/>
            </a:solidFill>
            <a:prstDash val="solid"/>
          </a:ln>
        </p:spPr>
        <p:txBody>
          <a:bodyPr/>
          <a:lstStyle/>
          <a:p>
            <a:endParaRPr lang="en-US"/>
          </a:p>
        </p:txBody>
      </p:sp>
      <p:sp>
        <p:nvSpPr>
          <p:cNvPr id="21" name="Shape 19"/>
          <p:cNvSpPr/>
          <p:nvPr/>
        </p:nvSpPr>
        <p:spPr>
          <a:xfrm>
            <a:off x="4663440" y="1618488"/>
            <a:ext cx="502920" cy="566928"/>
          </a:xfrm>
          <a:prstGeom prst="rect">
            <a:avLst/>
          </a:prstGeom>
          <a:solidFill>
            <a:srgbClr val="0F7B6C"/>
          </a:solidFill>
          <a:ln w="12700">
            <a:solidFill>
              <a:srgbClr val="0F7B6C"/>
            </a:solidFill>
            <a:prstDash val="solid"/>
          </a:ln>
        </p:spPr>
        <p:txBody>
          <a:bodyPr/>
          <a:lstStyle/>
          <a:p>
            <a:endParaRPr lang="en-US"/>
          </a:p>
        </p:txBody>
      </p:sp>
      <p:sp>
        <p:nvSpPr>
          <p:cNvPr id="22" name="Text 20"/>
          <p:cNvSpPr/>
          <p:nvPr/>
        </p:nvSpPr>
        <p:spPr>
          <a:xfrm>
            <a:off x="4663440" y="1618488"/>
            <a:ext cx="502920" cy="566928"/>
          </a:xfrm>
          <a:prstGeom prst="rect">
            <a:avLst/>
          </a:prstGeom>
          <a:noFill/>
          <a:ln/>
        </p:spPr>
        <p:txBody>
          <a:bodyPr wrap="square" rtlCol="0" anchor="ctr"/>
          <a:lstStyle/>
          <a:p>
            <a:pPr marL="0" indent="0" algn="ctr">
              <a:buNone/>
            </a:pPr>
            <a:r>
              <a:rPr lang="en-US" sz="1400" b="1" dirty="0">
                <a:solidFill>
                  <a:srgbClr val="FFFFFF"/>
                </a:solidFill>
                <a:latin typeface="Times New Roman" panose="02020603050405020304" pitchFamily="18" charset="0"/>
                <a:ea typeface="Calibri" pitchFamily="34" charset="-122"/>
                <a:cs typeface="Times New Roman" panose="02020603050405020304" pitchFamily="18" charset="0"/>
              </a:rPr>
              <a:t>04</a:t>
            </a:r>
            <a:endParaRPr lang="en-US" sz="1400" dirty="0">
              <a:latin typeface="Times New Roman" panose="02020603050405020304" pitchFamily="18" charset="0"/>
              <a:cs typeface="Times New Roman" panose="02020603050405020304" pitchFamily="18" charset="0"/>
            </a:endParaRPr>
          </a:p>
        </p:txBody>
      </p:sp>
      <p:sp>
        <p:nvSpPr>
          <p:cNvPr id="23" name="Text 21"/>
          <p:cNvSpPr/>
          <p:nvPr/>
        </p:nvSpPr>
        <p:spPr>
          <a:xfrm>
            <a:off x="5230368" y="1655064"/>
            <a:ext cx="3474720" cy="256032"/>
          </a:xfrm>
          <a:prstGeom prst="rect">
            <a:avLst/>
          </a:prstGeom>
          <a:noFill/>
          <a:ln/>
        </p:spPr>
        <p:txBody>
          <a:bodyPr wrap="square" rtlCol="0" anchor="ctr"/>
          <a:lstStyle/>
          <a:p>
            <a:pPr marL="0" indent="0">
              <a:buNone/>
            </a:pPr>
            <a:r>
              <a:rPr lang="en-US" sz="1300" b="1" dirty="0">
                <a:solidFill>
                  <a:srgbClr val="0D2137"/>
                </a:solidFill>
                <a:latin typeface="Times New Roman" panose="02020603050405020304" pitchFamily="18" charset="0"/>
                <a:ea typeface="Calibri" pitchFamily="34" charset="-122"/>
                <a:cs typeface="Times New Roman" panose="02020603050405020304" pitchFamily="18" charset="0"/>
              </a:rPr>
              <a:t>Policy &amp; Governance</a:t>
            </a:r>
            <a:endParaRPr lang="en-US" sz="1300" dirty="0">
              <a:latin typeface="Times New Roman" panose="02020603050405020304" pitchFamily="18" charset="0"/>
              <a:cs typeface="Times New Roman" panose="02020603050405020304" pitchFamily="18" charset="0"/>
            </a:endParaRPr>
          </a:p>
        </p:txBody>
      </p:sp>
      <p:sp>
        <p:nvSpPr>
          <p:cNvPr id="24" name="Text 22"/>
          <p:cNvSpPr/>
          <p:nvPr/>
        </p:nvSpPr>
        <p:spPr>
          <a:xfrm>
            <a:off x="5230368" y="1911096"/>
            <a:ext cx="3474720" cy="201168"/>
          </a:xfrm>
          <a:prstGeom prst="rect">
            <a:avLst/>
          </a:prstGeom>
          <a:noFill/>
          <a:ln/>
        </p:spPr>
        <p:txBody>
          <a:bodyPr wrap="square" rtlCol="0" anchor="ctr"/>
          <a:lstStyle/>
          <a:p>
            <a:pPr marL="0" indent="0">
              <a:buNone/>
            </a:pPr>
            <a:r>
              <a:rPr lang="en-US" sz="1000" i="1" dirty="0">
                <a:solidFill>
                  <a:srgbClr val="64748B"/>
                </a:solidFill>
                <a:latin typeface="Times New Roman" panose="02020603050405020304" pitchFamily="18" charset="0"/>
                <a:ea typeface="Calibri" pitchFamily="34" charset="-122"/>
                <a:cs typeface="Times New Roman" panose="02020603050405020304" pitchFamily="18" charset="0"/>
              </a:rPr>
              <a:t>UK legislation and challenges</a:t>
            </a:r>
            <a:endParaRPr lang="en-US" sz="1000" dirty="0">
              <a:latin typeface="Times New Roman" panose="02020603050405020304" pitchFamily="18" charset="0"/>
              <a:cs typeface="Times New Roman" panose="02020603050405020304" pitchFamily="18" charset="0"/>
            </a:endParaRPr>
          </a:p>
        </p:txBody>
      </p:sp>
      <p:sp>
        <p:nvSpPr>
          <p:cNvPr id="25" name="Shape 23"/>
          <p:cNvSpPr/>
          <p:nvPr/>
        </p:nvSpPr>
        <p:spPr>
          <a:xfrm>
            <a:off x="365760" y="2276856"/>
            <a:ext cx="4114800" cy="566928"/>
          </a:xfrm>
          <a:prstGeom prst="rect">
            <a:avLst/>
          </a:prstGeom>
          <a:solidFill>
            <a:srgbClr val="FFFFFF"/>
          </a:solidFill>
          <a:ln w="12700">
            <a:solidFill>
              <a:srgbClr val="CBD5E1"/>
            </a:solidFill>
            <a:prstDash val="solid"/>
          </a:ln>
        </p:spPr>
        <p:txBody>
          <a:bodyPr/>
          <a:lstStyle/>
          <a:p>
            <a:endParaRPr lang="en-US"/>
          </a:p>
        </p:txBody>
      </p:sp>
      <p:sp>
        <p:nvSpPr>
          <p:cNvPr id="26" name="Shape 24"/>
          <p:cNvSpPr/>
          <p:nvPr/>
        </p:nvSpPr>
        <p:spPr>
          <a:xfrm>
            <a:off x="365760" y="2276856"/>
            <a:ext cx="502920" cy="566928"/>
          </a:xfrm>
          <a:prstGeom prst="rect">
            <a:avLst/>
          </a:prstGeom>
          <a:solidFill>
            <a:srgbClr val="0F7B6C"/>
          </a:solidFill>
          <a:ln w="12700">
            <a:solidFill>
              <a:srgbClr val="0F7B6C"/>
            </a:solidFill>
            <a:prstDash val="solid"/>
          </a:ln>
        </p:spPr>
        <p:txBody>
          <a:bodyPr/>
          <a:lstStyle/>
          <a:p>
            <a:endParaRPr lang="en-US"/>
          </a:p>
        </p:txBody>
      </p:sp>
      <p:sp>
        <p:nvSpPr>
          <p:cNvPr id="27" name="Text 25"/>
          <p:cNvSpPr/>
          <p:nvPr/>
        </p:nvSpPr>
        <p:spPr>
          <a:xfrm>
            <a:off x="365760" y="2276856"/>
            <a:ext cx="502920" cy="566928"/>
          </a:xfrm>
          <a:prstGeom prst="rect">
            <a:avLst/>
          </a:prstGeom>
          <a:noFill/>
          <a:ln/>
        </p:spPr>
        <p:txBody>
          <a:bodyPr wrap="square" rtlCol="0" anchor="ctr"/>
          <a:lstStyle/>
          <a:p>
            <a:pPr marL="0" indent="0" algn="ctr">
              <a:buNone/>
            </a:pPr>
            <a:r>
              <a:rPr lang="en-US" sz="1400" b="1" dirty="0">
                <a:solidFill>
                  <a:srgbClr val="FFFFFF"/>
                </a:solidFill>
                <a:latin typeface="Times New Roman" panose="02020603050405020304" pitchFamily="18" charset="0"/>
                <a:ea typeface="Calibri" pitchFamily="34" charset="-122"/>
                <a:cs typeface="Times New Roman" panose="02020603050405020304" pitchFamily="18" charset="0"/>
              </a:rPr>
              <a:t>05</a:t>
            </a:r>
            <a:endParaRPr lang="en-US" sz="1400" dirty="0">
              <a:latin typeface="Times New Roman" panose="02020603050405020304" pitchFamily="18" charset="0"/>
              <a:cs typeface="Times New Roman" panose="02020603050405020304" pitchFamily="18" charset="0"/>
            </a:endParaRPr>
          </a:p>
        </p:txBody>
      </p:sp>
      <p:sp>
        <p:nvSpPr>
          <p:cNvPr id="28" name="Text 26"/>
          <p:cNvSpPr/>
          <p:nvPr/>
        </p:nvSpPr>
        <p:spPr>
          <a:xfrm>
            <a:off x="932688" y="2313432"/>
            <a:ext cx="3474720" cy="256032"/>
          </a:xfrm>
          <a:prstGeom prst="rect">
            <a:avLst/>
          </a:prstGeom>
          <a:noFill/>
          <a:ln/>
        </p:spPr>
        <p:txBody>
          <a:bodyPr wrap="square" rtlCol="0" anchor="ctr"/>
          <a:lstStyle/>
          <a:p>
            <a:pPr marL="0" indent="0">
              <a:buNone/>
            </a:pPr>
            <a:r>
              <a:rPr lang="en-US" sz="1300" b="1" dirty="0">
                <a:solidFill>
                  <a:srgbClr val="0D2137"/>
                </a:solidFill>
                <a:latin typeface="Times New Roman" panose="02020603050405020304" pitchFamily="18" charset="0"/>
                <a:ea typeface="Calibri" pitchFamily="34" charset="-122"/>
                <a:cs typeface="Times New Roman" panose="02020603050405020304" pitchFamily="18" charset="0"/>
              </a:rPr>
              <a:t>Service Delivery</a:t>
            </a:r>
            <a:endParaRPr lang="en-US" sz="1300" dirty="0">
              <a:latin typeface="Times New Roman" panose="02020603050405020304" pitchFamily="18" charset="0"/>
              <a:cs typeface="Times New Roman" panose="02020603050405020304" pitchFamily="18" charset="0"/>
            </a:endParaRPr>
          </a:p>
        </p:txBody>
      </p:sp>
      <p:sp>
        <p:nvSpPr>
          <p:cNvPr id="29" name="Text 27"/>
          <p:cNvSpPr/>
          <p:nvPr/>
        </p:nvSpPr>
        <p:spPr>
          <a:xfrm>
            <a:off x="932688" y="2569464"/>
            <a:ext cx="3474720" cy="201168"/>
          </a:xfrm>
          <a:prstGeom prst="rect">
            <a:avLst/>
          </a:prstGeom>
          <a:noFill/>
          <a:ln/>
        </p:spPr>
        <p:txBody>
          <a:bodyPr wrap="square" rtlCol="0" anchor="ctr"/>
          <a:lstStyle/>
          <a:p>
            <a:pPr marL="0" indent="0">
              <a:buNone/>
            </a:pPr>
            <a:r>
              <a:rPr lang="en-US" sz="1000" i="1" dirty="0">
                <a:solidFill>
                  <a:srgbClr val="64748B"/>
                </a:solidFill>
                <a:latin typeface="Times New Roman" panose="02020603050405020304" pitchFamily="18" charset="0"/>
                <a:ea typeface="Calibri" pitchFamily="34" charset="-122"/>
                <a:cs typeface="Times New Roman" panose="02020603050405020304" pitchFamily="18" charset="0"/>
              </a:rPr>
              <a:t>Telehealth, community health &amp; case examples</a:t>
            </a:r>
            <a:endParaRPr lang="en-US" sz="1000" dirty="0">
              <a:latin typeface="Times New Roman" panose="02020603050405020304" pitchFamily="18" charset="0"/>
              <a:cs typeface="Times New Roman" panose="02020603050405020304" pitchFamily="18" charset="0"/>
            </a:endParaRPr>
          </a:p>
        </p:txBody>
      </p:sp>
      <p:sp>
        <p:nvSpPr>
          <p:cNvPr id="30" name="Shape 28"/>
          <p:cNvSpPr/>
          <p:nvPr/>
        </p:nvSpPr>
        <p:spPr>
          <a:xfrm>
            <a:off x="4663440" y="2276856"/>
            <a:ext cx="4114800" cy="566928"/>
          </a:xfrm>
          <a:prstGeom prst="rect">
            <a:avLst/>
          </a:prstGeom>
          <a:solidFill>
            <a:srgbClr val="FFFFFF"/>
          </a:solidFill>
          <a:ln w="12700">
            <a:solidFill>
              <a:srgbClr val="CBD5E1"/>
            </a:solidFill>
            <a:prstDash val="solid"/>
          </a:ln>
        </p:spPr>
        <p:txBody>
          <a:bodyPr/>
          <a:lstStyle/>
          <a:p>
            <a:endParaRPr lang="en-US"/>
          </a:p>
        </p:txBody>
      </p:sp>
      <p:sp>
        <p:nvSpPr>
          <p:cNvPr id="31" name="Shape 29"/>
          <p:cNvSpPr/>
          <p:nvPr/>
        </p:nvSpPr>
        <p:spPr>
          <a:xfrm>
            <a:off x="4663440" y="2276856"/>
            <a:ext cx="502920" cy="566928"/>
          </a:xfrm>
          <a:prstGeom prst="rect">
            <a:avLst/>
          </a:prstGeom>
          <a:solidFill>
            <a:srgbClr val="0F7B6C"/>
          </a:solidFill>
          <a:ln w="12700">
            <a:solidFill>
              <a:srgbClr val="0F7B6C"/>
            </a:solidFill>
            <a:prstDash val="solid"/>
          </a:ln>
        </p:spPr>
        <p:txBody>
          <a:bodyPr/>
          <a:lstStyle/>
          <a:p>
            <a:endParaRPr lang="en-US"/>
          </a:p>
        </p:txBody>
      </p:sp>
      <p:sp>
        <p:nvSpPr>
          <p:cNvPr id="32" name="Text 30"/>
          <p:cNvSpPr/>
          <p:nvPr/>
        </p:nvSpPr>
        <p:spPr>
          <a:xfrm>
            <a:off x="4663440" y="2276856"/>
            <a:ext cx="502920" cy="566928"/>
          </a:xfrm>
          <a:prstGeom prst="rect">
            <a:avLst/>
          </a:prstGeom>
          <a:noFill/>
          <a:ln/>
        </p:spPr>
        <p:txBody>
          <a:bodyPr wrap="square" rtlCol="0" anchor="ctr"/>
          <a:lstStyle/>
          <a:p>
            <a:pPr marL="0" indent="0" algn="ctr">
              <a:buNone/>
            </a:pPr>
            <a:r>
              <a:rPr lang="en-US" sz="1400" b="1" dirty="0">
                <a:solidFill>
                  <a:srgbClr val="FFFFFF"/>
                </a:solidFill>
                <a:latin typeface="Times New Roman" panose="02020603050405020304" pitchFamily="18" charset="0"/>
                <a:ea typeface="Calibri" pitchFamily="34" charset="-122"/>
                <a:cs typeface="Times New Roman" panose="02020603050405020304" pitchFamily="18" charset="0"/>
              </a:rPr>
              <a:t>06</a:t>
            </a:r>
            <a:endParaRPr lang="en-US" sz="1400" dirty="0">
              <a:latin typeface="Times New Roman" panose="02020603050405020304" pitchFamily="18" charset="0"/>
              <a:cs typeface="Times New Roman" panose="02020603050405020304" pitchFamily="18" charset="0"/>
            </a:endParaRPr>
          </a:p>
        </p:txBody>
      </p:sp>
      <p:sp>
        <p:nvSpPr>
          <p:cNvPr id="33" name="Text 31"/>
          <p:cNvSpPr/>
          <p:nvPr/>
        </p:nvSpPr>
        <p:spPr>
          <a:xfrm>
            <a:off x="5230368" y="2313432"/>
            <a:ext cx="3474720" cy="256032"/>
          </a:xfrm>
          <a:prstGeom prst="rect">
            <a:avLst/>
          </a:prstGeom>
          <a:noFill/>
          <a:ln/>
        </p:spPr>
        <p:txBody>
          <a:bodyPr wrap="square" rtlCol="0" anchor="ctr"/>
          <a:lstStyle/>
          <a:p>
            <a:pPr marL="0" indent="0">
              <a:buNone/>
            </a:pPr>
            <a:r>
              <a:rPr lang="en-US" sz="1300" b="1" dirty="0">
                <a:solidFill>
                  <a:srgbClr val="0D2137"/>
                </a:solidFill>
                <a:latin typeface="Times New Roman" panose="02020603050405020304" pitchFamily="18" charset="0"/>
                <a:ea typeface="Calibri" pitchFamily="34" charset="-122"/>
                <a:cs typeface="Times New Roman" panose="02020603050405020304" pitchFamily="18" charset="0"/>
              </a:rPr>
              <a:t>Public Health Initiatives</a:t>
            </a:r>
            <a:endParaRPr lang="en-US" sz="1300" dirty="0">
              <a:latin typeface="Times New Roman" panose="02020603050405020304" pitchFamily="18" charset="0"/>
              <a:cs typeface="Times New Roman" panose="02020603050405020304" pitchFamily="18" charset="0"/>
            </a:endParaRPr>
          </a:p>
        </p:txBody>
      </p:sp>
      <p:sp>
        <p:nvSpPr>
          <p:cNvPr id="34" name="Text 32"/>
          <p:cNvSpPr/>
          <p:nvPr/>
        </p:nvSpPr>
        <p:spPr>
          <a:xfrm>
            <a:off x="5230368" y="2569464"/>
            <a:ext cx="3474720" cy="201168"/>
          </a:xfrm>
          <a:prstGeom prst="rect">
            <a:avLst/>
          </a:prstGeom>
          <a:noFill/>
          <a:ln/>
        </p:spPr>
        <p:txBody>
          <a:bodyPr wrap="square" rtlCol="0" anchor="ctr"/>
          <a:lstStyle/>
          <a:p>
            <a:pPr marL="0" indent="0">
              <a:buNone/>
            </a:pPr>
            <a:r>
              <a:rPr lang="en-US" sz="1000" i="1" dirty="0">
                <a:solidFill>
                  <a:srgbClr val="64748B"/>
                </a:solidFill>
                <a:latin typeface="Times New Roman" panose="02020603050405020304" pitchFamily="18" charset="0"/>
                <a:ea typeface="Calibri" pitchFamily="34" charset="-122"/>
                <a:cs typeface="Times New Roman" panose="02020603050405020304" pitchFamily="18" charset="0"/>
              </a:rPr>
              <a:t>Campaigns and healthy environments</a:t>
            </a:r>
            <a:endParaRPr lang="en-US" sz="1000" dirty="0">
              <a:latin typeface="Times New Roman" panose="02020603050405020304" pitchFamily="18" charset="0"/>
              <a:cs typeface="Times New Roman" panose="02020603050405020304" pitchFamily="18" charset="0"/>
            </a:endParaRPr>
          </a:p>
        </p:txBody>
      </p:sp>
      <p:sp>
        <p:nvSpPr>
          <p:cNvPr id="35" name="Shape 33"/>
          <p:cNvSpPr/>
          <p:nvPr/>
        </p:nvSpPr>
        <p:spPr>
          <a:xfrm>
            <a:off x="365760" y="2935224"/>
            <a:ext cx="4114800" cy="566928"/>
          </a:xfrm>
          <a:prstGeom prst="rect">
            <a:avLst/>
          </a:prstGeom>
          <a:solidFill>
            <a:srgbClr val="FFFFFF"/>
          </a:solidFill>
          <a:ln w="12700">
            <a:solidFill>
              <a:srgbClr val="CBD5E1"/>
            </a:solidFill>
            <a:prstDash val="solid"/>
          </a:ln>
        </p:spPr>
        <p:txBody>
          <a:bodyPr/>
          <a:lstStyle/>
          <a:p>
            <a:endParaRPr lang="en-US"/>
          </a:p>
        </p:txBody>
      </p:sp>
      <p:sp>
        <p:nvSpPr>
          <p:cNvPr id="36" name="Shape 34"/>
          <p:cNvSpPr/>
          <p:nvPr/>
        </p:nvSpPr>
        <p:spPr>
          <a:xfrm>
            <a:off x="365760" y="2935224"/>
            <a:ext cx="502920" cy="566928"/>
          </a:xfrm>
          <a:prstGeom prst="rect">
            <a:avLst/>
          </a:prstGeom>
          <a:solidFill>
            <a:srgbClr val="0F7B6C"/>
          </a:solidFill>
          <a:ln w="12700">
            <a:solidFill>
              <a:srgbClr val="0F7B6C"/>
            </a:solidFill>
            <a:prstDash val="solid"/>
          </a:ln>
        </p:spPr>
        <p:txBody>
          <a:bodyPr/>
          <a:lstStyle/>
          <a:p>
            <a:endParaRPr lang="en-US"/>
          </a:p>
        </p:txBody>
      </p:sp>
      <p:sp>
        <p:nvSpPr>
          <p:cNvPr id="37" name="Text 35"/>
          <p:cNvSpPr/>
          <p:nvPr/>
        </p:nvSpPr>
        <p:spPr>
          <a:xfrm>
            <a:off x="365760" y="2935224"/>
            <a:ext cx="502920" cy="566928"/>
          </a:xfrm>
          <a:prstGeom prst="rect">
            <a:avLst/>
          </a:prstGeom>
          <a:noFill/>
          <a:ln/>
        </p:spPr>
        <p:txBody>
          <a:bodyPr wrap="square" rtlCol="0" anchor="ctr"/>
          <a:lstStyle/>
          <a:p>
            <a:pPr marL="0" indent="0" algn="ctr">
              <a:buNone/>
            </a:pPr>
            <a:r>
              <a:rPr lang="en-US" sz="1400" b="1" dirty="0">
                <a:solidFill>
                  <a:srgbClr val="FFFFFF"/>
                </a:solidFill>
                <a:latin typeface="Times New Roman" panose="02020603050405020304" pitchFamily="18" charset="0"/>
                <a:ea typeface="Calibri" pitchFamily="34" charset="-122"/>
                <a:cs typeface="Times New Roman" panose="02020603050405020304" pitchFamily="18" charset="0"/>
              </a:rPr>
              <a:t>07</a:t>
            </a:r>
            <a:endParaRPr lang="en-US" sz="1400" dirty="0">
              <a:latin typeface="Times New Roman" panose="02020603050405020304" pitchFamily="18" charset="0"/>
              <a:cs typeface="Times New Roman" panose="02020603050405020304" pitchFamily="18" charset="0"/>
            </a:endParaRPr>
          </a:p>
        </p:txBody>
      </p:sp>
      <p:sp>
        <p:nvSpPr>
          <p:cNvPr id="38" name="Text 36"/>
          <p:cNvSpPr/>
          <p:nvPr/>
        </p:nvSpPr>
        <p:spPr>
          <a:xfrm>
            <a:off x="932688" y="2971800"/>
            <a:ext cx="3474720" cy="256032"/>
          </a:xfrm>
          <a:prstGeom prst="rect">
            <a:avLst/>
          </a:prstGeom>
          <a:noFill/>
          <a:ln/>
        </p:spPr>
        <p:txBody>
          <a:bodyPr wrap="square" rtlCol="0" anchor="ctr"/>
          <a:lstStyle/>
          <a:p>
            <a:pPr marL="0" indent="0">
              <a:buNone/>
            </a:pPr>
            <a:r>
              <a:rPr lang="en-US" sz="1300" b="1" dirty="0">
                <a:solidFill>
                  <a:srgbClr val="0D2137"/>
                </a:solidFill>
                <a:latin typeface="Times New Roman" panose="02020603050405020304" pitchFamily="18" charset="0"/>
                <a:ea typeface="Calibri" pitchFamily="34" charset="-122"/>
                <a:cs typeface="Times New Roman" panose="02020603050405020304" pitchFamily="18" charset="0"/>
              </a:rPr>
              <a:t>Equity &amp; Access</a:t>
            </a:r>
            <a:endParaRPr lang="en-US" sz="1300" dirty="0">
              <a:latin typeface="Times New Roman" panose="02020603050405020304" pitchFamily="18" charset="0"/>
              <a:cs typeface="Times New Roman" panose="02020603050405020304" pitchFamily="18" charset="0"/>
            </a:endParaRPr>
          </a:p>
        </p:txBody>
      </p:sp>
      <p:sp>
        <p:nvSpPr>
          <p:cNvPr id="39" name="Text 37"/>
          <p:cNvSpPr/>
          <p:nvPr/>
        </p:nvSpPr>
        <p:spPr>
          <a:xfrm>
            <a:off x="932688" y="3227832"/>
            <a:ext cx="3474720" cy="201168"/>
          </a:xfrm>
          <a:prstGeom prst="rect">
            <a:avLst/>
          </a:prstGeom>
          <a:noFill/>
          <a:ln/>
        </p:spPr>
        <p:txBody>
          <a:bodyPr wrap="square" rtlCol="0" anchor="ctr"/>
          <a:lstStyle/>
          <a:p>
            <a:pPr marL="0" indent="0">
              <a:buNone/>
            </a:pPr>
            <a:r>
              <a:rPr lang="en-US" sz="1000" i="1" dirty="0">
                <a:solidFill>
                  <a:srgbClr val="64748B"/>
                </a:solidFill>
                <a:latin typeface="Times New Roman" panose="02020603050405020304" pitchFamily="18" charset="0"/>
                <a:ea typeface="Calibri" pitchFamily="34" charset="-122"/>
                <a:cs typeface="Times New Roman" panose="02020603050405020304" pitchFamily="18" charset="0"/>
              </a:rPr>
              <a:t>Disparities and targeted interventions</a:t>
            </a:r>
            <a:endParaRPr lang="en-US" sz="1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F7B6C"/>
          </a:solidFill>
          <a:ln w="12700">
            <a:solidFill>
              <a:srgbClr val="0F7B6C"/>
            </a:solidFill>
            <a:prstDash val="solid"/>
          </a:ln>
        </p:spPr>
        <p:txBody>
          <a:bodyPr/>
          <a:lstStyle/>
          <a:p>
            <a:endParaRPr lang="en-US"/>
          </a:p>
        </p:txBody>
      </p:sp>
      <p:sp>
        <p:nvSpPr>
          <p:cNvPr id="3" name="Text 1"/>
          <p:cNvSpPr/>
          <p:nvPr/>
        </p:nvSpPr>
        <p:spPr>
          <a:xfrm>
            <a:off x="457200" y="137160"/>
            <a:ext cx="8229600" cy="594360"/>
          </a:xfrm>
          <a:prstGeom prst="rect">
            <a:avLst/>
          </a:prstGeom>
          <a:noFill/>
          <a:ln/>
        </p:spPr>
        <p:txBody>
          <a:bodyPr wrap="square" rtlCol="0" anchor="ctr"/>
          <a:lstStyle/>
          <a:p>
            <a:pPr marL="0" indent="0" algn="l">
              <a:buNone/>
            </a:pPr>
            <a:r>
              <a:rPr lang="en-US" sz="2400" b="1" dirty="0">
                <a:solidFill>
                  <a:srgbClr val="0D2137"/>
                </a:solidFill>
                <a:latin typeface="Times New Roman" panose="02020603050405020304" pitchFamily="18" charset="0"/>
                <a:ea typeface="Calibri" pitchFamily="34" charset="-122"/>
                <a:cs typeface="Times New Roman" panose="02020603050405020304" pitchFamily="18" charset="0"/>
              </a:rPr>
              <a:t>Part A: Definition of Key Concepts</a:t>
            </a:r>
            <a:endParaRPr lang="en-US" sz="2400" dirty="0">
              <a:latin typeface="Times New Roman" panose="02020603050405020304" pitchFamily="18" charset="0"/>
              <a:cs typeface="Times New Roman" panose="02020603050405020304" pitchFamily="18" charset="0"/>
            </a:endParaRPr>
          </a:p>
        </p:txBody>
      </p:sp>
      <p:sp>
        <p:nvSpPr>
          <p:cNvPr id="4" name="Shape 2"/>
          <p:cNvSpPr/>
          <p:nvPr/>
        </p:nvSpPr>
        <p:spPr>
          <a:xfrm>
            <a:off x="457200" y="749808"/>
            <a:ext cx="8229600" cy="22860"/>
          </a:xfrm>
          <a:prstGeom prst="rect">
            <a:avLst/>
          </a:prstGeom>
          <a:solidFill>
            <a:srgbClr val="CBD5E1"/>
          </a:solidFill>
          <a:ln w="12700">
            <a:solidFill>
              <a:srgbClr val="CBD5E1"/>
            </a:solidFill>
            <a:prstDash val="solid"/>
          </a:ln>
        </p:spPr>
        <p:txBody>
          <a:bodyPr/>
          <a:lstStyle/>
          <a:p>
            <a:endParaRPr lang="en-US"/>
          </a:p>
        </p:txBody>
      </p:sp>
      <p:sp>
        <p:nvSpPr>
          <p:cNvPr id="5" name="Shape 3"/>
          <p:cNvSpPr/>
          <p:nvPr/>
        </p:nvSpPr>
        <p:spPr>
          <a:xfrm>
            <a:off x="274320" y="927321"/>
            <a:ext cx="2743200" cy="462567"/>
          </a:xfrm>
          <a:prstGeom prst="rect">
            <a:avLst/>
          </a:prstGeom>
          <a:solidFill>
            <a:srgbClr val="0D2137"/>
          </a:solidFill>
          <a:ln w="12700">
            <a:solidFill>
              <a:srgbClr val="0D2137"/>
            </a:solidFill>
            <a:prstDash val="solid"/>
          </a:ln>
        </p:spPr>
        <p:txBody>
          <a:bodyPr/>
          <a:lstStyle/>
          <a:p>
            <a:endParaRPr lang="en-US"/>
          </a:p>
        </p:txBody>
      </p:sp>
      <p:sp>
        <p:nvSpPr>
          <p:cNvPr id="6" name="Text 4"/>
          <p:cNvSpPr/>
          <p:nvPr/>
        </p:nvSpPr>
        <p:spPr>
          <a:xfrm>
            <a:off x="274320" y="1005840"/>
            <a:ext cx="2743200" cy="384048"/>
          </a:xfrm>
          <a:prstGeom prst="rect">
            <a:avLst/>
          </a:prstGeom>
          <a:noFill/>
          <a:ln/>
        </p:spPr>
        <p:txBody>
          <a:bodyPr wrap="square" rtlCol="0" anchor="ctr"/>
          <a:lstStyle/>
          <a:p>
            <a:pPr marL="0" indent="0" algn="ctr">
              <a:buNone/>
            </a:pPr>
            <a:r>
              <a:rPr lang="en-US" sz="1600" b="1" dirty="0">
                <a:solidFill>
                  <a:srgbClr val="FFFFFF"/>
                </a:solidFill>
                <a:latin typeface="Times New Roman" panose="02020603050405020304" pitchFamily="18" charset="0"/>
                <a:ea typeface="Calibri" pitchFamily="34" charset="-122"/>
                <a:cs typeface="Times New Roman" panose="02020603050405020304" pitchFamily="18" charset="0"/>
              </a:rPr>
              <a:t>HEALTH</a:t>
            </a:r>
            <a:endParaRPr lang="en-US" sz="1600" dirty="0">
              <a:latin typeface="Times New Roman" panose="02020603050405020304" pitchFamily="18" charset="0"/>
              <a:cs typeface="Times New Roman" panose="02020603050405020304" pitchFamily="18" charset="0"/>
            </a:endParaRPr>
          </a:p>
        </p:txBody>
      </p:sp>
      <p:sp>
        <p:nvSpPr>
          <p:cNvPr id="7" name="Shape 5"/>
          <p:cNvSpPr/>
          <p:nvPr/>
        </p:nvSpPr>
        <p:spPr>
          <a:xfrm>
            <a:off x="274320" y="1389888"/>
            <a:ext cx="2743200" cy="3337560"/>
          </a:xfrm>
          <a:prstGeom prst="rect">
            <a:avLst/>
          </a:prstGeom>
          <a:solidFill>
            <a:srgbClr val="FFFFFF"/>
          </a:solidFill>
          <a:ln w="12700">
            <a:solidFill>
              <a:srgbClr val="CBD5E1"/>
            </a:solidFill>
            <a:prstDash val="solid"/>
          </a:ln>
        </p:spPr>
        <p:txBody>
          <a:bodyPr/>
          <a:lstStyle/>
          <a:p>
            <a:endParaRPr lang="en-US"/>
          </a:p>
        </p:txBody>
      </p:sp>
      <p:sp>
        <p:nvSpPr>
          <p:cNvPr id="8" name="Text 6"/>
          <p:cNvSpPr/>
          <p:nvPr/>
        </p:nvSpPr>
        <p:spPr>
          <a:xfrm>
            <a:off x="384048" y="1444752"/>
            <a:ext cx="2542032" cy="3218688"/>
          </a:xfrm>
          <a:prstGeom prst="rect">
            <a:avLst/>
          </a:prstGeom>
          <a:noFill/>
          <a:ln/>
        </p:spPr>
        <p:txBody>
          <a:bodyPr wrap="square" rtlCol="0" anchor="t"/>
          <a:lstStyle/>
          <a:p>
            <a:pPr algn="just"/>
            <a:r>
              <a:rPr lang="en-US" sz="1400" dirty="0">
                <a:solidFill>
                  <a:srgbClr val="0D2137"/>
                </a:solidFill>
                <a:latin typeface="Times New Roman" panose="02020603050405020304" pitchFamily="18" charset="0"/>
                <a:ea typeface="Calibri" pitchFamily="34" charset="-122"/>
                <a:cs typeface="Times New Roman" panose="02020603050405020304" pitchFamily="18" charset="0"/>
              </a:rPr>
              <a:t>The WHO (1946) defines health as 'a state of complete physical, mental and social well-being, and not merely the absence of disease or infirmity.' This biopsychosocial definition remains foundational to modern healthcare </a:t>
            </a:r>
            <a:r>
              <a:rPr lang="de-DE" sz="1400" dirty="0">
                <a:solidFill>
                  <a:srgbClr val="0D2137"/>
                </a:solidFill>
                <a:latin typeface="Times New Roman" panose="02020603050405020304" pitchFamily="18" charset="0"/>
                <a:ea typeface="Calibri" pitchFamily="34" charset="-122"/>
                <a:cs typeface="Times New Roman" panose="02020603050405020304" pitchFamily="18" charset="0"/>
              </a:rPr>
              <a:t>(Christoforou, Lange and Schweiker, 2024)</a:t>
            </a:r>
          </a:p>
          <a:p>
            <a:pPr marL="0" indent="0" algn="just">
              <a:buNone/>
            </a:pPr>
            <a:r>
              <a:rPr lang="en-US" sz="1400" dirty="0">
                <a:solidFill>
                  <a:srgbClr val="0D2137"/>
                </a:solidFill>
                <a:latin typeface="Times New Roman" panose="02020603050405020304" pitchFamily="18" charset="0"/>
                <a:ea typeface="Calibri" pitchFamily="34" charset="-122"/>
                <a:cs typeface="Times New Roman" panose="02020603050405020304" pitchFamily="18" charset="0"/>
              </a:rPr>
              <a:t>.</a:t>
            </a:r>
            <a:endParaRPr lang="en-US" sz="1400" dirty="0">
              <a:latin typeface="Times New Roman" panose="02020603050405020304" pitchFamily="18" charset="0"/>
              <a:cs typeface="Times New Roman" panose="02020603050405020304" pitchFamily="18" charset="0"/>
            </a:endParaRPr>
          </a:p>
        </p:txBody>
      </p:sp>
      <p:sp>
        <p:nvSpPr>
          <p:cNvPr id="9" name="Shape 7"/>
          <p:cNvSpPr/>
          <p:nvPr/>
        </p:nvSpPr>
        <p:spPr>
          <a:xfrm>
            <a:off x="3200400" y="927321"/>
            <a:ext cx="2743200" cy="462567"/>
          </a:xfrm>
          <a:prstGeom prst="rect">
            <a:avLst/>
          </a:prstGeom>
          <a:solidFill>
            <a:srgbClr val="0F7B6C"/>
          </a:solidFill>
          <a:ln w="12700">
            <a:solidFill>
              <a:srgbClr val="0F7B6C"/>
            </a:solidFill>
            <a:prstDash val="solid"/>
          </a:ln>
        </p:spPr>
        <p:txBody>
          <a:bodyPr/>
          <a:lstStyle/>
          <a:p>
            <a:endParaRPr lang="en-US"/>
          </a:p>
        </p:txBody>
      </p:sp>
      <p:sp>
        <p:nvSpPr>
          <p:cNvPr id="10" name="Text 8"/>
          <p:cNvSpPr/>
          <p:nvPr/>
        </p:nvSpPr>
        <p:spPr>
          <a:xfrm>
            <a:off x="3200400" y="927321"/>
            <a:ext cx="2743200" cy="462567"/>
          </a:xfrm>
          <a:prstGeom prst="rect">
            <a:avLst/>
          </a:prstGeom>
          <a:noFill/>
          <a:ln/>
        </p:spPr>
        <p:txBody>
          <a:bodyPr wrap="square" rtlCol="0" anchor="ctr"/>
          <a:lstStyle/>
          <a:p>
            <a:pPr marL="0" indent="0" algn="ctr">
              <a:buNone/>
            </a:pPr>
            <a:r>
              <a:rPr lang="en-US" sz="1600" b="1" dirty="0">
                <a:solidFill>
                  <a:srgbClr val="FFFFFF"/>
                </a:solidFill>
                <a:latin typeface="Times New Roman" panose="02020603050405020304" pitchFamily="18" charset="0"/>
                <a:ea typeface="Calibri" pitchFamily="34" charset="-122"/>
                <a:cs typeface="Times New Roman" panose="02020603050405020304" pitchFamily="18" charset="0"/>
              </a:rPr>
              <a:t>WELLBEING</a:t>
            </a:r>
            <a:endParaRPr lang="en-US" sz="1600" dirty="0">
              <a:latin typeface="Times New Roman" panose="02020603050405020304" pitchFamily="18" charset="0"/>
              <a:cs typeface="Times New Roman" panose="02020603050405020304" pitchFamily="18" charset="0"/>
            </a:endParaRPr>
          </a:p>
        </p:txBody>
      </p:sp>
      <p:sp>
        <p:nvSpPr>
          <p:cNvPr id="11" name="Shape 9"/>
          <p:cNvSpPr/>
          <p:nvPr/>
        </p:nvSpPr>
        <p:spPr>
          <a:xfrm>
            <a:off x="3200400" y="1389888"/>
            <a:ext cx="2743200" cy="3337560"/>
          </a:xfrm>
          <a:prstGeom prst="rect">
            <a:avLst/>
          </a:prstGeom>
          <a:solidFill>
            <a:srgbClr val="FFFFFF"/>
          </a:solidFill>
          <a:ln w="12700">
            <a:solidFill>
              <a:srgbClr val="CBD5E1"/>
            </a:solidFill>
            <a:prstDash val="solid"/>
          </a:ln>
        </p:spPr>
        <p:txBody>
          <a:bodyPr/>
          <a:lstStyle/>
          <a:p>
            <a:endParaRPr lang="en-US"/>
          </a:p>
        </p:txBody>
      </p:sp>
      <p:sp>
        <p:nvSpPr>
          <p:cNvPr id="12" name="Text 10"/>
          <p:cNvSpPr/>
          <p:nvPr/>
        </p:nvSpPr>
        <p:spPr>
          <a:xfrm>
            <a:off x="3310128" y="1444752"/>
            <a:ext cx="2542032" cy="3218688"/>
          </a:xfrm>
          <a:prstGeom prst="rect">
            <a:avLst/>
          </a:prstGeom>
          <a:noFill/>
          <a:ln/>
        </p:spPr>
        <p:txBody>
          <a:bodyPr wrap="square" rtlCol="0" anchor="t"/>
          <a:lstStyle/>
          <a:p>
            <a:pPr algn="just"/>
            <a:r>
              <a:rPr lang="en-US" sz="1400" dirty="0">
                <a:solidFill>
                  <a:srgbClr val="0D2137"/>
                </a:solidFill>
                <a:latin typeface="Times New Roman" panose="02020603050405020304" pitchFamily="18" charset="0"/>
                <a:ea typeface="Calibri" pitchFamily="34" charset="-122"/>
                <a:cs typeface="Times New Roman" panose="02020603050405020304" pitchFamily="18" charset="0"/>
              </a:rPr>
              <a:t>A holistic concept encompassing physical, mental, emotional and social dimensions. The NHS Long Term Plan  frames wellbeing as central to person-centred care, moving beyond disease treatment to quality of life (Marchuk et al., 2024).</a:t>
            </a:r>
            <a:endParaRPr lang="en-US" sz="1400" dirty="0">
              <a:latin typeface="Times New Roman" panose="02020603050405020304" pitchFamily="18" charset="0"/>
              <a:cs typeface="Times New Roman" panose="02020603050405020304" pitchFamily="18" charset="0"/>
            </a:endParaRPr>
          </a:p>
        </p:txBody>
      </p:sp>
      <p:sp>
        <p:nvSpPr>
          <p:cNvPr id="13" name="Shape 11"/>
          <p:cNvSpPr/>
          <p:nvPr/>
        </p:nvSpPr>
        <p:spPr>
          <a:xfrm>
            <a:off x="6126480" y="927321"/>
            <a:ext cx="2743200" cy="462567"/>
          </a:xfrm>
          <a:prstGeom prst="rect">
            <a:avLst/>
          </a:prstGeom>
          <a:solidFill>
            <a:srgbClr val="1A5276"/>
          </a:solidFill>
          <a:ln w="12700">
            <a:solidFill>
              <a:srgbClr val="1A5276"/>
            </a:solidFill>
            <a:prstDash val="solid"/>
          </a:ln>
        </p:spPr>
        <p:txBody>
          <a:bodyPr/>
          <a:lstStyle/>
          <a:p>
            <a:endParaRPr lang="en-US"/>
          </a:p>
        </p:txBody>
      </p:sp>
      <p:sp>
        <p:nvSpPr>
          <p:cNvPr id="14" name="Text 12"/>
          <p:cNvSpPr/>
          <p:nvPr/>
        </p:nvSpPr>
        <p:spPr>
          <a:xfrm>
            <a:off x="6126480" y="1005840"/>
            <a:ext cx="2743200" cy="384048"/>
          </a:xfrm>
          <a:prstGeom prst="rect">
            <a:avLst/>
          </a:prstGeom>
          <a:noFill/>
          <a:ln/>
        </p:spPr>
        <p:txBody>
          <a:bodyPr wrap="square" rtlCol="0" anchor="ctr"/>
          <a:lstStyle/>
          <a:p>
            <a:pPr marL="0" indent="0" algn="ctr">
              <a:buNone/>
            </a:pPr>
            <a:r>
              <a:rPr lang="en-US" sz="1600" b="1" dirty="0">
                <a:solidFill>
                  <a:srgbClr val="FFFFFF"/>
                </a:solidFill>
                <a:latin typeface="Times New Roman" panose="02020603050405020304" pitchFamily="18" charset="0"/>
                <a:ea typeface="Calibri" pitchFamily="34" charset="-122"/>
                <a:cs typeface="Times New Roman" panose="02020603050405020304" pitchFamily="18" charset="0"/>
              </a:rPr>
              <a:t>SUSTAINABLE DEVELOPMENT</a:t>
            </a:r>
            <a:endParaRPr lang="en-US" sz="1600" dirty="0">
              <a:latin typeface="Times New Roman" panose="02020603050405020304" pitchFamily="18" charset="0"/>
              <a:cs typeface="Times New Roman" panose="02020603050405020304" pitchFamily="18" charset="0"/>
            </a:endParaRPr>
          </a:p>
        </p:txBody>
      </p:sp>
      <p:sp>
        <p:nvSpPr>
          <p:cNvPr id="15" name="Shape 13"/>
          <p:cNvSpPr/>
          <p:nvPr/>
        </p:nvSpPr>
        <p:spPr>
          <a:xfrm>
            <a:off x="6126480" y="1389888"/>
            <a:ext cx="2743200" cy="3337560"/>
          </a:xfrm>
          <a:prstGeom prst="rect">
            <a:avLst/>
          </a:prstGeom>
          <a:solidFill>
            <a:srgbClr val="FFFFFF"/>
          </a:solidFill>
          <a:ln w="12700">
            <a:solidFill>
              <a:srgbClr val="CBD5E1"/>
            </a:solidFill>
            <a:prstDash val="solid"/>
          </a:ln>
        </p:spPr>
        <p:txBody>
          <a:bodyPr/>
          <a:lstStyle/>
          <a:p>
            <a:endParaRPr lang="en-US"/>
          </a:p>
        </p:txBody>
      </p:sp>
      <p:sp>
        <p:nvSpPr>
          <p:cNvPr id="16" name="Text 14"/>
          <p:cNvSpPr/>
          <p:nvPr/>
        </p:nvSpPr>
        <p:spPr>
          <a:xfrm>
            <a:off x="6236208" y="1444752"/>
            <a:ext cx="2542032" cy="3218688"/>
          </a:xfrm>
          <a:prstGeom prst="rect">
            <a:avLst/>
          </a:prstGeom>
          <a:noFill/>
          <a:ln/>
        </p:spPr>
        <p:txBody>
          <a:bodyPr wrap="square" rtlCol="0" anchor="t"/>
          <a:lstStyle/>
          <a:p>
            <a:pPr marL="0" indent="0" algn="just">
              <a:buNone/>
            </a:pPr>
            <a:r>
              <a:rPr lang="en-US" sz="1400" dirty="0">
                <a:solidFill>
                  <a:srgbClr val="0D2137"/>
                </a:solidFill>
                <a:latin typeface="Times New Roman" panose="02020603050405020304" pitchFamily="18" charset="0"/>
                <a:ea typeface="Calibri" pitchFamily="34" charset="-122"/>
                <a:cs typeface="Times New Roman" panose="02020603050405020304" pitchFamily="18" charset="0"/>
              </a:rPr>
              <a:t>The Brundtland Commission  defined SD as 'meeting the needs of the present without compromising future generations.' The UN SDGs (Goal 3) embed health as integral to sustainable development globally.</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4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F7B6C"/>
          </a:solidFill>
          <a:ln w="12700">
            <a:solidFill>
              <a:srgbClr val="0F7B6C"/>
            </a:solidFill>
            <a:prstDash val="solid"/>
          </a:ln>
        </p:spPr>
        <p:txBody>
          <a:bodyPr/>
          <a:lstStyle/>
          <a:p>
            <a:endParaRPr lang="en-US"/>
          </a:p>
        </p:txBody>
      </p:sp>
      <p:sp>
        <p:nvSpPr>
          <p:cNvPr id="3" name="Text 1"/>
          <p:cNvSpPr/>
          <p:nvPr/>
        </p:nvSpPr>
        <p:spPr>
          <a:xfrm>
            <a:off x="457200" y="137160"/>
            <a:ext cx="8229600" cy="594360"/>
          </a:xfrm>
          <a:prstGeom prst="rect">
            <a:avLst/>
          </a:prstGeom>
          <a:noFill/>
          <a:ln/>
        </p:spPr>
        <p:txBody>
          <a:bodyPr wrap="square" rtlCol="0" anchor="ctr"/>
          <a:lstStyle/>
          <a:p>
            <a:pPr marL="0" indent="0" algn="l">
              <a:buNone/>
            </a:pPr>
            <a:r>
              <a:rPr lang="en-US" sz="2400" b="1" dirty="0">
                <a:solidFill>
                  <a:srgbClr val="0D2137"/>
                </a:solidFill>
                <a:latin typeface="Times New Roman" panose="02020603050405020304" pitchFamily="18" charset="0"/>
                <a:ea typeface="Calibri" pitchFamily="34" charset="-122"/>
                <a:cs typeface="Times New Roman" panose="02020603050405020304" pitchFamily="18" charset="0"/>
              </a:rPr>
              <a:t>Part B: Integration of Health and Wellbeing Approaches</a:t>
            </a:r>
            <a:endParaRPr lang="en-US" sz="2400" dirty="0">
              <a:latin typeface="Times New Roman" panose="02020603050405020304" pitchFamily="18" charset="0"/>
              <a:cs typeface="Times New Roman" panose="02020603050405020304" pitchFamily="18" charset="0"/>
            </a:endParaRPr>
          </a:p>
        </p:txBody>
      </p:sp>
      <p:sp>
        <p:nvSpPr>
          <p:cNvPr id="4" name="Shape 2"/>
          <p:cNvSpPr/>
          <p:nvPr/>
        </p:nvSpPr>
        <p:spPr>
          <a:xfrm>
            <a:off x="457200" y="749808"/>
            <a:ext cx="8229600" cy="22860"/>
          </a:xfrm>
          <a:prstGeom prst="rect">
            <a:avLst/>
          </a:prstGeom>
          <a:solidFill>
            <a:srgbClr val="CBD5E1"/>
          </a:solidFill>
          <a:ln w="12700">
            <a:solidFill>
              <a:srgbClr val="CBD5E1"/>
            </a:solidFill>
            <a:prstDash val="solid"/>
          </a:ln>
        </p:spPr>
        <p:txBody>
          <a:bodyPr/>
          <a:lstStyle/>
          <a:p>
            <a:endParaRPr lang="en-US"/>
          </a:p>
        </p:txBody>
      </p:sp>
      <p:sp>
        <p:nvSpPr>
          <p:cNvPr id="5" name="Shape 3"/>
          <p:cNvSpPr/>
          <p:nvPr/>
        </p:nvSpPr>
        <p:spPr>
          <a:xfrm>
            <a:off x="411480" y="914400"/>
            <a:ext cx="64008" cy="1371600"/>
          </a:xfrm>
          <a:prstGeom prst="rect">
            <a:avLst/>
          </a:prstGeom>
          <a:solidFill>
            <a:srgbClr val="0F7B6C"/>
          </a:solidFill>
          <a:ln w="12700">
            <a:solidFill>
              <a:srgbClr val="0F7B6C"/>
            </a:solidFill>
            <a:prstDash val="solid"/>
          </a:ln>
        </p:spPr>
        <p:txBody>
          <a:bodyPr/>
          <a:lstStyle/>
          <a:p>
            <a:endParaRPr lang="en-US"/>
          </a:p>
        </p:txBody>
      </p:sp>
      <p:sp>
        <p:nvSpPr>
          <p:cNvPr id="6" name="Text 4"/>
          <p:cNvSpPr/>
          <p:nvPr/>
        </p:nvSpPr>
        <p:spPr>
          <a:xfrm>
            <a:off x="594360" y="914400"/>
            <a:ext cx="3840480" cy="347472"/>
          </a:xfrm>
          <a:prstGeom prst="rect">
            <a:avLst/>
          </a:prstGeom>
          <a:noFill/>
          <a:ln/>
        </p:spPr>
        <p:txBody>
          <a:bodyPr wrap="square" rtlCol="0" anchor="ctr"/>
          <a:lstStyle/>
          <a:p>
            <a:pPr marL="0" indent="0">
              <a:buNone/>
            </a:pPr>
            <a:r>
              <a:rPr lang="en-US" sz="1600" b="1" dirty="0">
                <a:solidFill>
                  <a:srgbClr val="0D2137"/>
                </a:solidFill>
                <a:latin typeface="Times New Roman" panose="02020603050405020304" pitchFamily="18" charset="0"/>
                <a:ea typeface="Calibri" pitchFamily="34" charset="-122"/>
                <a:cs typeface="Times New Roman" panose="02020603050405020304" pitchFamily="18" charset="0"/>
              </a:rPr>
              <a:t>Holistic Health in Healthcare</a:t>
            </a:r>
            <a:endParaRPr lang="en-US" sz="1600" dirty="0">
              <a:latin typeface="Times New Roman" panose="02020603050405020304" pitchFamily="18" charset="0"/>
              <a:cs typeface="Times New Roman" panose="02020603050405020304" pitchFamily="18" charset="0"/>
            </a:endParaRPr>
          </a:p>
        </p:txBody>
      </p:sp>
      <p:sp>
        <p:nvSpPr>
          <p:cNvPr id="7" name="Text 5"/>
          <p:cNvSpPr/>
          <p:nvPr/>
        </p:nvSpPr>
        <p:spPr>
          <a:xfrm>
            <a:off x="594360" y="1298448"/>
            <a:ext cx="3931920" cy="1828800"/>
          </a:xfrm>
          <a:prstGeom prst="rect">
            <a:avLst/>
          </a:prstGeom>
          <a:noFill/>
          <a:ln/>
        </p:spPr>
        <p:txBody>
          <a:bodyPr wrap="square" rtlCol="0" anchor="t"/>
          <a:lstStyle/>
          <a:p>
            <a:pPr marL="342900" indent="-342900" algn="just">
              <a:spcAft>
                <a:spcPts val="600"/>
              </a:spcAft>
              <a:buSzPct val="100000"/>
              <a:buChar char="•"/>
            </a:pPr>
            <a:r>
              <a:rPr lang="en-US" sz="1250" dirty="0">
                <a:solidFill>
                  <a:srgbClr val="0D2137"/>
                </a:solidFill>
                <a:latin typeface="Times New Roman" panose="02020603050405020304" pitchFamily="18" charset="0"/>
                <a:ea typeface="Calibri" pitchFamily="34" charset="-122"/>
                <a:cs typeface="Times New Roman" panose="02020603050405020304" pitchFamily="18" charset="0"/>
              </a:rPr>
              <a:t>Integrated care systems (ICS) under the Health and Care Act 2022 bring NHS and local authorities together (Sanderson et al., 2023).</a:t>
            </a:r>
            <a:endParaRPr lang="en-US" sz="1250" dirty="0">
              <a:latin typeface="Times New Roman" panose="02020603050405020304" pitchFamily="18" charset="0"/>
              <a:cs typeface="Times New Roman" panose="02020603050405020304" pitchFamily="18" charset="0"/>
            </a:endParaRPr>
          </a:p>
          <a:p>
            <a:pPr marL="342900" indent="-342900" algn="just">
              <a:spcAft>
                <a:spcPts val="600"/>
              </a:spcAft>
              <a:buSzPct val="100000"/>
              <a:buChar char="•"/>
            </a:pPr>
            <a:r>
              <a:rPr lang="en-US" sz="1250" dirty="0">
                <a:solidFill>
                  <a:srgbClr val="0D2137"/>
                </a:solidFill>
                <a:latin typeface="Times New Roman" panose="02020603050405020304" pitchFamily="18" charset="0"/>
                <a:ea typeface="Calibri" pitchFamily="34" charset="-122"/>
                <a:cs typeface="Times New Roman" panose="02020603050405020304" pitchFamily="18" charset="0"/>
              </a:rPr>
              <a:t>Promotes multi-disciplinary teams addressing physical, mental and social needs simultaneously</a:t>
            </a:r>
            <a:endParaRPr lang="en-US" sz="1250" dirty="0">
              <a:latin typeface="Times New Roman" panose="02020603050405020304" pitchFamily="18" charset="0"/>
              <a:cs typeface="Times New Roman" panose="02020603050405020304" pitchFamily="18" charset="0"/>
            </a:endParaRPr>
          </a:p>
          <a:p>
            <a:pPr marL="342900" indent="-342900" algn="just">
              <a:spcAft>
                <a:spcPts val="600"/>
              </a:spcAft>
              <a:buSzPct val="100000"/>
              <a:buChar char="•"/>
            </a:pPr>
            <a:r>
              <a:rPr lang="en-US" sz="1250" dirty="0">
                <a:solidFill>
                  <a:srgbClr val="0D2137"/>
                </a:solidFill>
                <a:latin typeface="Times New Roman" panose="02020603050405020304" pitchFamily="18" charset="0"/>
                <a:ea typeface="Calibri" pitchFamily="34" charset="-122"/>
                <a:cs typeface="Times New Roman" panose="02020603050405020304" pitchFamily="18" charset="0"/>
              </a:rPr>
              <a:t>NICE guidelines embed wellbeing as a core outcome alongside clinical efficacy</a:t>
            </a:r>
            <a:endParaRPr lang="en-US" sz="1250" dirty="0">
              <a:latin typeface="Times New Roman" panose="02020603050405020304" pitchFamily="18" charset="0"/>
              <a:cs typeface="Times New Roman" panose="02020603050405020304" pitchFamily="18" charset="0"/>
            </a:endParaRPr>
          </a:p>
        </p:txBody>
      </p:sp>
      <p:sp>
        <p:nvSpPr>
          <p:cNvPr id="8" name="Shape 6"/>
          <p:cNvSpPr/>
          <p:nvPr/>
        </p:nvSpPr>
        <p:spPr>
          <a:xfrm>
            <a:off x="411480" y="3017520"/>
            <a:ext cx="64008" cy="1371600"/>
          </a:xfrm>
          <a:prstGeom prst="rect">
            <a:avLst/>
          </a:prstGeom>
          <a:solidFill>
            <a:srgbClr val="E8A838"/>
          </a:solidFill>
          <a:ln w="12700">
            <a:solidFill>
              <a:srgbClr val="E8A838"/>
            </a:solidFill>
            <a:prstDash val="solid"/>
          </a:ln>
        </p:spPr>
        <p:txBody>
          <a:bodyPr/>
          <a:lstStyle/>
          <a:p>
            <a:endParaRPr lang="en-US"/>
          </a:p>
        </p:txBody>
      </p:sp>
      <p:sp>
        <p:nvSpPr>
          <p:cNvPr id="9" name="Text 7"/>
          <p:cNvSpPr/>
          <p:nvPr/>
        </p:nvSpPr>
        <p:spPr>
          <a:xfrm>
            <a:off x="594360" y="3017520"/>
            <a:ext cx="3840480" cy="347472"/>
          </a:xfrm>
          <a:prstGeom prst="rect">
            <a:avLst/>
          </a:prstGeom>
          <a:noFill/>
          <a:ln/>
        </p:spPr>
        <p:txBody>
          <a:bodyPr wrap="square" rtlCol="0" anchor="ctr"/>
          <a:lstStyle/>
          <a:p>
            <a:pPr marL="0" indent="0">
              <a:buNone/>
            </a:pPr>
            <a:r>
              <a:rPr lang="en-US" sz="1600" b="1" dirty="0">
                <a:solidFill>
                  <a:srgbClr val="0D2137"/>
                </a:solidFill>
                <a:latin typeface="Times New Roman" panose="02020603050405020304" pitchFamily="18" charset="0"/>
                <a:ea typeface="Calibri" pitchFamily="34" charset="-122"/>
                <a:cs typeface="Times New Roman" panose="02020603050405020304" pitchFamily="18" charset="0"/>
              </a:rPr>
              <a:t>Sustainable Development Frameworks</a:t>
            </a:r>
            <a:endParaRPr lang="en-US" sz="1600" dirty="0">
              <a:latin typeface="Times New Roman" panose="02020603050405020304" pitchFamily="18" charset="0"/>
              <a:cs typeface="Times New Roman" panose="02020603050405020304" pitchFamily="18" charset="0"/>
            </a:endParaRPr>
          </a:p>
        </p:txBody>
      </p:sp>
      <p:sp>
        <p:nvSpPr>
          <p:cNvPr id="10" name="Text 8"/>
          <p:cNvSpPr/>
          <p:nvPr/>
        </p:nvSpPr>
        <p:spPr>
          <a:xfrm>
            <a:off x="594360" y="3401568"/>
            <a:ext cx="3931920" cy="1828800"/>
          </a:xfrm>
          <a:prstGeom prst="rect">
            <a:avLst/>
          </a:prstGeom>
          <a:noFill/>
          <a:ln/>
        </p:spPr>
        <p:txBody>
          <a:bodyPr wrap="square" rtlCol="0" anchor="t"/>
          <a:lstStyle/>
          <a:p>
            <a:pPr marL="342900" indent="-342900" algn="just">
              <a:spcAft>
                <a:spcPts val="600"/>
              </a:spcAft>
              <a:buSzPct val="100000"/>
              <a:buChar char="•"/>
            </a:pPr>
            <a:r>
              <a:rPr lang="en-US" sz="1250" dirty="0">
                <a:solidFill>
                  <a:srgbClr val="0D2137"/>
                </a:solidFill>
                <a:latin typeface="Times New Roman" panose="02020603050405020304" pitchFamily="18" charset="0"/>
                <a:ea typeface="Calibri" pitchFamily="34" charset="-122"/>
                <a:cs typeface="Times New Roman" panose="02020603050405020304" pitchFamily="18" charset="0"/>
              </a:rPr>
              <a:t>WHO 'Health in All Policies' (HiAP) mainstreams health into all government sectors</a:t>
            </a:r>
            <a:endParaRPr lang="en-US" sz="1250" dirty="0">
              <a:latin typeface="Times New Roman" panose="02020603050405020304" pitchFamily="18" charset="0"/>
              <a:cs typeface="Times New Roman" panose="02020603050405020304" pitchFamily="18" charset="0"/>
            </a:endParaRPr>
          </a:p>
          <a:p>
            <a:pPr marL="342900" indent="-342900" algn="just">
              <a:spcAft>
                <a:spcPts val="600"/>
              </a:spcAft>
              <a:buSzPct val="100000"/>
              <a:buChar char="•"/>
            </a:pPr>
            <a:r>
              <a:rPr lang="en-US" sz="1250" dirty="0">
                <a:solidFill>
                  <a:srgbClr val="0D2137"/>
                </a:solidFill>
                <a:latin typeface="Times New Roman" panose="02020603050405020304" pitchFamily="18" charset="0"/>
                <a:ea typeface="Calibri" pitchFamily="34" charset="-122"/>
                <a:cs typeface="Times New Roman" panose="02020603050405020304" pitchFamily="18" charset="0"/>
              </a:rPr>
              <a:t>NHS Net Zero target (2045) aligns service delivery with environmental sustainability</a:t>
            </a:r>
            <a:endParaRPr lang="en-US" sz="1250" dirty="0">
              <a:latin typeface="Times New Roman" panose="02020603050405020304" pitchFamily="18" charset="0"/>
              <a:cs typeface="Times New Roman" panose="02020603050405020304" pitchFamily="18" charset="0"/>
            </a:endParaRPr>
          </a:p>
          <a:p>
            <a:pPr marL="342900" indent="-342900" algn="just">
              <a:spcAft>
                <a:spcPts val="600"/>
              </a:spcAft>
              <a:buSzPct val="100000"/>
              <a:buChar char="•"/>
            </a:pPr>
            <a:r>
              <a:rPr lang="en-US" sz="1250" dirty="0">
                <a:solidFill>
                  <a:srgbClr val="0D2137"/>
                </a:solidFill>
                <a:latin typeface="Times New Roman" panose="02020603050405020304" pitchFamily="18" charset="0"/>
                <a:ea typeface="Calibri" pitchFamily="34" charset="-122"/>
                <a:cs typeface="Times New Roman" panose="02020603050405020304" pitchFamily="18" charset="0"/>
              </a:rPr>
              <a:t>Greener NHS programme reduces carbon footprint while improving population health</a:t>
            </a:r>
            <a:endParaRPr lang="en-US" sz="1250" dirty="0">
              <a:latin typeface="Times New Roman" panose="02020603050405020304" pitchFamily="18" charset="0"/>
              <a:cs typeface="Times New Roman" panose="02020603050405020304" pitchFamily="18" charset="0"/>
            </a:endParaRPr>
          </a:p>
        </p:txBody>
      </p:sp>
      <p:sp>
        <p:nvSpPr>
          <p:cNvPr id="11" name="Shape 9"/>
          <p:cNvSpPr/>
          <p:nvPr/>
        </p:nvSpPr>
        <p:spPr>
          <a:xfrm>
            <a:off x="4754880" y="868680"/>
            <a:ext cx="4114800" cy="4069080"/>
          </a:xfrm>
          <a:prstGeom prst="rect">
            <a:avLst/>
          </a:prstGeom>
          <a:solidFill>
            <a:srgbClr val="0D2137"/>
          </a:solidFill>
          <a:ln w="12700">
            <a:solidFill>
              <a:srgbClr val="0D2137"/>
            </a:solidFill>
            <a:prstDash val="solid"/>
          </a:ln>
        </p:spPr>
        <p:txBody>
          <a:bodyPr/>
          <a:lstStyle/>
          <a:p>
            <a:endParaRPr lang="en-US"/>
          </a:p>
        </p:txBody>
      </p:sp>
      <p:sp>
        <p:nvSpPr>
          <p:cNvPr id="12" name="Text 10"/>
          <p:cNvSpPr/>
          <p:nvPr/>
        </p:nvSpPr>
        <p:spPr>
          <a:xfrm>
            <a:off x="4846320" y="960120"/>
            <a:ext cx="3931920" cy="329184"/>
          </a:xfrm>
          <a:prstGeom prst="rect">
            <a:avLst/>
          </a:prstGeom>
          <a:noFill/>
          <a:ln/>
        </p:spPr>
        <p:txBody>
          <a:bodyPr wrap="square" rtlCol="0" anchor="ctr"/>
          <a:lstStyle/>
          <a:p>
            <a:pPr marL="0" indent="0">
              <a:buNone/>
            </a:pPr>
            <a:r>
              <a:rPr lang="en-US" sz="1600" b="1" dirty="0">
                <a:solidFill>
                  <a:srgbClr val="E8A838"/>
                </a:solidFill>
                <a:latin typeface="Times New Roman" panose="02020603050405020304" pitchFamily="18" charset="0"/>
                <a:ea typeface="Calibri" pitchFamily="34" charset="-122"/>
                <a:cs typeface="Times New Roman" panose="02020603050405020304" pitchFamily="18" charset="0"/>
              </a:rPr>
              <a:t>Key Policy Driver</a:t>
            </a:r>
            <a:endParaRPr lang="en-US" sz="1600" dirty="0">
              <a:latin typeface="Times New Roman" panose="02020603050405020304" pitchFamily="18" charset="0"/>
              <a:cs typeface="Times New Roman" panose="02020603050405020304" pitchFamily="18" charset="0"/>
            </a:endParaRPr>
          </a:p>
        </p:txBody>
      </p:sp>
      <p:sp>
        <p:nvSpPr>
          <p:cNvPr id="13" name="Text 11"/>
          <p:cNvSpPr/>
          <p:nvPr/>
        </p:nvSpPr>
        <p:spPr>
          <a:xfrm>
            <a:off x="4846320" y="1316736"/>
            <a:ext cx="3931920" cy="347472"/>
          </a:xfrm>
          <a:prstGeom prst="rect">
            <a:avLst/>
          </a:prstGeom>
          <a:noFill/>
          <a:ln/>
        </p:spPr>
        <p:txBody>
          <a:bodyPr wrap="square" rtlCol="0" anchor="ctr"/>
          <a:lstStyle/>
          <a:p>
            <a:pPr marL="0" indent="0">
              <a:buNone/>
            </a:pPr>
            <a:r>
              <a:rPr lang="en-US" sz="1400" b="1" dirty="0">
                <a:solidFill>
                  <a:srgbClr val="FFFFFF"/>
                </a:solidFill>
                <a:latin typeface="Times New Roman" panose="02020603050405020304" pitchFamily="18" charset="0"/>
                <a:ea typeface="Calibri" pitchFamily="34" charset="-122"/>
                <a:cs typeface="Times New Roman" panose="02020603050405020304" pitchFamily="18" charset="0"/>
              </a:rPr>
              <a:t>"Health in All Policies" (WHO, 2013)</a:t>
            </a:r>
            <a:endParaRPr lang="en-US" sz="1400" dirty="0">
              <a:latin typeface="Times New Roman" panose="02020603050405020304" pitchFamily="18" charset="0"/>
              <a:cs typeface="Times New Roman" panose="02020603050405020304" pitchFamily="18" charset="0"/>
            </a:endParaRPr>
          </a:p>
        </p:txBody>
      </p:sp>
      <p:sp>
        <p:nvSpPr>
          <p:cNvPr id="14" name="Text 12"/>
          <p:cNvSpPr/>
          <p:nvPr/>
        </p:nvSpPr>
        <p:spPr>
          <a:xfrm>
            <a:off x="4846320" y="1737360"/>
            <a:ext cx="3931920" cy="1097280"/>
          </a:xfrm>
          <a:prstGeom prst="rect">
            <a:avLst/>
          </a:prstGeom>
          <a:noFill/>
          <a:ln/>
        </p:spPr>
        <p:txBody>
          <a:bodyPr wrap="square" rtlCol="0" anchor="ctr"/>
          <a:lstStyle/>
          <a:p>
            <a:pPr marL="0" indent="0" algn="just">
              <a:buNone/>
            </a:pPr>
            <a:r>
              <a:rPr lang="en-US" sz="1250" dirty="0">
                <a:solidFill>
                  <a:srgbClr val="CBD5E1"/>
                </a:solidFill>
                <a:latin typeface="Times New Roman" panose="02020603050405020304" pitchFamily="18" charset="0"/>
                <a:ea typeface="Calibri" pitchFamily="34" charset="-122"/>
                <a:cs typeface="Times New Roman" panose="02020603050405020304" pitchFamily="18" charset="0"/>
              </a:rPr>
              <a:t>HiAP recognises that health outcomes are shaped by policies across all sectors — transport, housing, education and environment — not solely healthcare. It calls for systematic inter-sectoral collaboration and accountability.</a:t>
            </a:r>
            <a:endParaRPr lang="en-US" sz="1250" dirty="0">
              <a:latin typeface="Times New Roman" panose="02020603050405020304" pitchFamily="18" charset="0"/>
              <a:cs typeface="Times New Roman" panose="02020603050405020304" pitchFamily="18" charset="0"/>
            </a:endParaRPr>
          </a:p>
        </p:txBody>
      </p:sp>
      <p:sp>
        <p:nvSpPr>
          <p:cNvPr id="15" name="Shape 13"/>
          <p:cNvSpPr/>
          <p:nvPr/>
        </p:nvSpPr>
        <p:spPr>
          <a:xfrm>
            <a:off x="4846320" y="2971800"/>
            <a:ext cx="3840480" cy="18288"/>
          </a:xfrm>
          <a:prstGeom prst="rect">
            <a:avLst/>
          </a:prstGeom>
          <a:solidFill>
            <a:srgbClr val="0F7B6C"/>
          </a:solidFill>
          <a:ln w="12700">
            <a:solidFill>
              <a:srgbClr val="0F7B6C"/>
            </a:solidFill>
            <a:prstDash val="solid"/>
          </a:ln>
        </p:spPr>
        <p:txBody>
          <a:bodyPr/>
          <a:lstStyle/>
          <a:p>
            <a:endParaRPr lang="en-US"/>
          </a:p>
        </p:txBody>
      </p:sp>
      <p:sp>
        <p:nvSpPr>
          <p:cNvPr id="16" name="Text 14"/>
          <p:cNvSpPr/>
          <p:nvPr/>
        </p:nvSpPr>
        <p:spPr>
          <a:xfrm>
            <a:off x="4846320" y="3063240"/>
            <a:ext cx="3840480" cy="1463040"/>
          </a:xfrm>
          <a:prstGeom prst="rect">
            <a:avLst/>
          </a:prstGeom>
          <a:noFill/>
          <a:ln/>
        </p:spPr>
        <p:txBody>
          <a:bodyPr wrap="square" rtlCol="0" anchor="ctr"/>
          <a:lstStyle/>
          <a:p>
            <a:pPr marL="0" indent="0" algn="just">
              <a:buNone/>
            </a:pPr>
            <a:r>
              <a:rPr lang="en-US" sz="1200" dirty="0">
                <a:solidFill>
                  <a:srgbClr val="CBD5E1"/>
                </a:solidFill>
                <a:latin typeface="Times New Roman" panose="02020603050405020304" pitchFamily="18" charset="0"/>
                <a:ea typeface="Calibri" pitchFamily="34" charset="-122"/>
                <a:cs typeface="Times New Roman" panose="02020603050405020304" pitchFamily="18" charset="0"/>
              </a:rPr>
              <a:t>Strength: Cross-sectoral approach addresses social determinants.</a:t>
            </a:r>
            <a:endParaRPr lang="en-US" sz="1200" dirty="0">
              <a:latin typeface="Times New Roman" panose="02020603050405020304" pitchFamily="18" charset="0"/>
              <a:cs typeface="Times New Roman" panose="02020603050405020304" pitchFamily="18" charset="0"/>
            </a:endParaRPr>
          </a:p>
          <a:p>
            <a:pPr marL="0" indent="0" algn="just">
              <a:buNone/>
            </a:pPr>
            <a:r>
              <a:rPr lang="en-US" sz="1200" dirty="0">
                <a:solidFill>
                  <a:srgbClr val="CBD5E1"/>
                </a:solidFill>
                <a:latin typeface="Times New Roman" panose="02020603050405020304" pitchFamily="18" charset="0"/>
                <a:ea typeface="Calibri" pitchFamily="34" charset="-122"/>
                <a:cs typeface="Times New Roman" panose="02020603050405020304" pitchFamily="18" charset="0"/>
              </a:rPr>
              <a:t>Challenge: Requires political will and inter-agency coordination that is difficult to sustain.</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4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F7B6C"/>
          </a:solidFill>
          <a:ln w="12700">
            <a:solidFill>
              <a:srgbClr val="0F7B6C"/>
            </a:solidFill>
            <a:prstDash val="solid"/>
          </a:ln>
        </p:spPr>
        <p:txBody>
          <a:bodyPr/>
          <a:lstStyle/>
          <a:p>
            <a:endParaRPr lang="en-US"/>
          </a:p>
        </p:txBody>
      </p:sp>
      <p:sp>
        <p:nvSpPr>
          <p:cNvPr id="3" name="Text 1"/>
          <p:cNvSpPr/>
          <p:nvPr/>
        </p:nvSpPr>
        <p:spPr>
          <a:xfrm>
            <a:off x="457200" y="137160"/>
            <a:ext cx="8229600" cy="594360"/>
          </a:xfrm>
          <a:prstGeom prst="rect">
            <a:avLst/>
          </a:prstGeom>
          <a:noFill/>
          <a:ln/>
        </p:spPr>
        <p:txBody>
          <a:bodyPr wrap="square" rtlCol="0" anchor="ctr"/>
          <a:lstStyle/>
          <a:p>
            <a:pPr marL="0" indent="0" algn="l">
              <a:buNone/>
            </a:pPr>
            <a:r>
              <a:rPr lang="en-US" sz="2400" b="1" dirty="0">
                <a:solidFill>
                  <a:srgbClr val="0D2137"/>
                </a:solidFill>
                <a:latin typeface="Times New Roman" panose="02020603050405020304" pitchFamily="18" charset="0"/>
                <a:ea typeface="Calibri" pitchFamily="34" charset="-122"/>
                <a:cs typeface="Times New Roman" panose="02020603050405020304" pitchFamily="18" charset="0"/>
              </a:rPr>
              <a:t>Part C: Theoretical Perspectives – Models of Health</a:t>
            </a:r>
            <a:endParaRPr lang="en-US" sz="2400" dirty="0">
              <a:latin typeface="Times New Roman" panose="02020603050405020304" pitchFamily="18" charset="0"/>
              <a:cs typeface="Times New Roman" panose="02020603050405020304" pitchFamily="18" charset="0"/>
            </a:endParaRPr>
          </a:p>
        </p:txBody>
      </p:sp>
      <p:sp>
        <p:nvSpPr>
          <p:cNvPr id="4" name="Shape 2"/>
          <p:cNvSpPr/>
          <p:nvPr/>
        </p:nvSpPr>
        <p:spPr>
          <a:xfrm>
            <a:off x="457200" y="749808"/>
            <a:ext cx="8229600" cy="22860"/>
          </a:xfrm>
          <a:prstGeom prst="rect">
            <a:avLst/>
          </a:prstGeom>
          <a:solidFill>
            <a:srgbClr val="CBD5E1"/>
          </a:solidFill>
          <a:ln w="12700">
            <a:solidFill>
              <a:srgbClr val="CBD5E1"/>
            </a:solidFill>
            <a:prstDash val="solid"/>
          </a:ln>
        </p:spPr>
        <p:txBody>
          <a:bodyPr/>
          <a:lstStyle/>
          <a:p>
            <a:endParaRPr lang="en-US"/>
          </a:p>
        </p:txBody>
      </p:sp>
      <p:sp>
        <p:nvSpPr>
          <p:cNvPr id="5" name="Shape 3"/>
          <p:cNvSpPr/>
          <p:nvPr/>
        </p:nvSpPr>
        <p:spPr>
          <a:xfrm>
            <a:off x="320040" y="960120"/>
            <a:ext cx="4160520" cy="1874520"/>
          </a:xfrm>
          <a:prstGeom prst="rect">
            <a:avLst/>
          </a:prstGeom>
          <a:solidFill>
            <a:srgbClr val="FFFFFF"/>
          </a:solidFill>
          <a:ln w="12700">
            <a:solidFill>
              <a:srgbClr val="CBD5E1"/>
            </a:solidFill>
            <a:prstDash val="solid"/>
          </a:ln>
        </p:spPr>
        <p:txBody>
          <a:bodyPr/>
          <a:lstStyle/>
          <a:p>
            <a:endParaRPr lang="en-US"/>
          </a:p>
        </p:txBody>
      </p:sp>
      <p:sp>
        <p:nvSpPr>
          <p:cNvPr id="6" name="Shape 4"/>
          <p:cNvSpPr/>
          <p:nvPr/>
        </p:nvSpPr>
        <p:spPr>
          <a:xfrm>
            <a:off x="320040" y="960120"/>
            <a:ext cx="4160520" cy="365760"/>
          </a:xfrm>
          <a:prstGeom prst="rect">
            <a:avLst/>
          </a:prstGeom>
          <a:solidFill>
            <a:srgbClr val="1A5276"/>
          </a:solidFill>
          <a:ln w="12700">
            <a:solidFill>
              <a:srgbClr val="1A5276"/>
            </a:solidFill>
            <a:prstDash val="solid"/>
          </a:ln>
        </p:spPr>
        <p:txBody>
          <a:bodyPr/>
          <a:lstStyle/>
          <a:p>
            <a:endParaRPr lang="en-US"/>
          </a:p>
        </p:txBody>
      </p:sp>
      <p:sp>
        <p:nvSpPr>
          <p:cNvPr id="7" name="Text 5"/>
          <p:cNvSpPr/>
          <p:nvPr/>
        </p:nvSpPr>
        <p:spPr>
          <a:xfrm>
            <a:off x="320040" y="960120"/>
            <a:ext cx="4160520" cy="365760"/>
          </a:xfrm>
          <a:prstGeom prst="rect">
            <a:avLst/>
          </a:prstGeom>
          <a:noFill/>
          <a:ln/>
        </p:spPr>
        <p:txBody>
          <a:bodyPr wrap="square" rtlCol="0" anchor="ctr"/>
          <a:lstStyle/>
          <a:p>
            <a:pPr marL="0" indent="0" algn="ctr">
              <a:buNone/>
            </a:pPr>
            <a:r>
              <a:rPr lang="en-US" sz="1400" b="1" dirty="0">
                <a:solidFill>
                  <a:srgbClr val="FFFFFF"/>
                </a:solidFill>
                <a:latin typeface="Times New Roman" panose="02020603050405020304" pitchFamily="18" charset="0"/>
                <a:ea typeface="Calibri" pitchFamily="34" charset="-122"/>
                <a:cs typeface="Times New Roman" panose="02020603050405020304" pitchFamily="18" charset="0"/>
              </a:rPr>
              <a:t>Biomedical Model</a:t>
            </a:r>
            <a:endParaRPr lang="en-US" sz="1400" dirty="0">
              <a:latin typeface="Times New Roman" panose="02020603050405020304" pitchFamily="18" charset="0"/>
              <a:cs typeface="Times New Roman" panose="02020603050405020304" pitchFamily="18" charset="0"/>
            </a:endParaRPr>
          </a:p>
        </p:txBody>
      </p:sp>
      <p:sp>
        <p:nvSpPr>
          <p:cNvPr id="8" name="Text 6"/>
          <p:cNvSpPr/>
          <p:nvPr/>
        </p:nvSpPr>
        <p:spPr>
          <a:xfrm>
            <a:off x="429768" y="1380744"/>
            <a:ext cx="3950208" cy="1389888"/>
          </a:xfrm>
          <a:prstGeom prst="rect">
            <a:avLst/>
          </a:prstGeom>
          <a:noFill/>
          <a:ln/>
        </p:spPr>
        <p:txBody>
          <a:bodyPr wrap="square" rtlCol="0" anchor="t"/>
          <a:lstStyle/>
          <a:p>
            <a:pPr algn="just"/>
            <a:r>
              <a:rPr lang="en-US" sz="1400" dirty="0">
                <a:solidFill>
                  <a:srgbClr val="0D2137"/>
                </a:solidFill>
                <a:latin typeface="Times New Roman" panose="02020603050405020304" pitchFamily="18" charset="0"/>
                <a:ea typeface="Calibri" pitchFamily="34" charset="-122"/>
                <a:cs typeface="Times New Roman" panose="02020603050405020304" pitchFamily="18" charset="0"/>
              </a:rPr>
              <a:t>Focuses on biological causes of disease. Strength: effective for acute, infectious conditions. Weakness: ignores psychosocial factors and social determinants of health (Jahan et al., 2024).</a:t>
            </a:r>
            <a:endParaRPr lang="en-US" sz="1400" dirty="0">
              <a:latin typeface="Times New Roman" panose="02020603050405020304" pitchFamily="18" charset="0"/>
              <a:cs typeface="Times New Roman" panose="02020603050405020304" pitchFamily="18" charset="0"/>
            </a:endParaRPr>
          </a:p>
        </p:txBody>
      </p:sp>
      <p:sp>
        <p:nvSpPr>
          <p:cNvPr id="9" name="Shape 7"/>
          <p:cNvSpPr/>
          <p:nvPr/>
        </p:nvSpPr>
        <p:spPr>
          <a:xfrm>
            <a:off x="4754880" y="960120"/>
            <a:ext cx="4160520" cy="1874520"/>
          </a:xfrm>
          <a:prstGeom prst="rect">
            <a:avLst/>
          </a:prstGeom>
          <a:solidFill>
            <a:srgbClr val="FFFFFF"/>
          </a:solidFill>
          <a:ln w="12700">
            <a:solidFill>
              <a:srgbClr val="CBD5E1"/>
            </a:solidFill>
            <a:prstDash val="solid"/>
          </a:ln>
        </p:spPr>
        <p:txBody>
          <a:bodyPr/>
          <a:lstStyle/>
          <a:p>
            <a:endParaRPr lang="en-US"/>
          </a:p>
        </p:txBody>
      </p:sp>
      <p:sp>
        <p:nvSpPr>
          <p:cNvPr id="10" name="Shape 8"/>
          <p:cNvSpPr/>
          <p:nvPr/>
        </p:nvSpPr>
        <p:spPr>
          <a:xfrm>
            <a:off x="4754880" y="960120"/>
            <a:ext cx="4160520" cy="365760"/>
          </a:xfrm>
          <a:prstGeom prst="rect">
            <a:avLst/>
          </a:prstGeom>
          <a:solidFill>
            <a:srgbClr val="0F7B6C"/>
          </a:solidFill>
          <a:ln w="12700">
            <a:solidFill>
              <a:srgbClr val="0F7B6C"/>
            </a:solidFill>
            <a:prstDash val="solid"/>
          </a:ln>
        </p:spPr>
        <p:txBody>
          <a:bodyPr/>
          <a:lstStyle/>
          <a:p>
            <a:endParaRPr lang="en-US"/>
          </a:p>
        </p:txBody>
      </p:sp>
      <p:sp>
        <p:nvSpPr>
          <p:cNvPr id="11" name="Text 9"/>
          <p:cNvSpPr/>
          <p:nvPr/>
        </p:nvSpPr>
        <p:spPr>
          <a:xfrm>
            <a:off x="4754880" y="960120"/>
            <a:ext cx="4160520" cy="365760"/>
          </a:xfrm>
          <a:prstGeom prst="rect">
            <a:avLst/>
          </a:prstGeom>
          <a:noFill/>
          <a:ln/>
        </p:spPr>
        <p:txBody>
          <a:bodyPr wrap="square" rtlCol="0" anchor="ctr"/>
          <a:lstStyle/>
          <a:p>
            <a:pPr marL="0" indent="0" algn="ctr">
              <a:buNone/>
            </a:pPr>
            <a:r>
              <a:rPr lang="en-US" sz="1400" b="1" dirty="0">
                <a:solidFill>
                  <a:srgbClr val="FFFFFF"/>
                </a:solidFill>
                <a:latin typeface="Times New Roman" panose="02020603050405020304" pitchFamily="18" charset="0"/>
                <a:ea typeface="Calibri" pitchFamily="34" charset="-122"/>
                <a:cs typeface="Times New Roman" panose="02020603050405020304" pitchFamily="18" charset="0"/>
              </a:rPr>
              <a:t>Biopsychosocial Model</a:t>
            </a:r>
            <a:endParaRPr lang="en-US" sz="1400" dirty="0">
              <a:latin typeface="Times New Roman" panose="02020603050405020304" pitchFamily="18" charset="0"/>
              <a:cs typeface="Times New Roman" panose="02020603050405020304" pitchFamily="18" charset="0"/>
            </a:endParaRPr>
          </a:p>
        </p:txBody>
      </p:sp>
      <p:sp>
        <p:nvSpPr>
          <p:cNvPr id="12" name="Text 10"/>
          <p:cNvSpPr/>
          <p:nvPr/>
        </p:nvSpPr>
        <p:spPr>
          <a:xfrm>
            <a:off x="4864608" y="1380744"/>
            <a:ext cx="3950208" cy="1389888"/>
          </a:xfrm>
          <a:prstGeom prst="rect">
            <a:avLst/>
          </a:prstGeom>
          <a:noFill/>
          <a:ln/>
        </p:spPr>
        <p:txBody>
          <a:bodyPr wrap="square" rtlCol="0" anchor="t"/>
          <a:lstStyle/>
          <a:p>
            <a:pPr algn="just"/>
            <a:r>
              <a:rPr lang="en-US" sz="1400" dirty="0">
                <a:solidFill>
                  <a:srgbClr val="0D2137"/>
                </a:solidFill>
                <a:latin typeface="Times New Roman" panose="02020603050405020304" pitchFamily="18" charset="0"/>
                <a:ea typeface="Calibri" pitchFamily="34" charset="-122"/>
                <a:cs typeface="Times New Roman" panose="02020603050405020304" pitchFamily="18" charset="0"/>
              </a:rPr>
              <a:t>Engel proposed integrating biological, psychological and social dimensions. Widely adopted in the NHS. More holistic but complex to operationalise in practice (Bolton, 2023).</a:t>
            </a:r>
            <a:endParaRPr lang="en-US" sz="1400" dirty="0">
              <a:latin typeface="Times New Roman" panose="02020603050405020304" pitchFamily="18" charset="0"/>
              <a:cs typeface="Times New Roman" panose="02020603050405020304" pitchFamily="18" charset="0"/>
            </a:endParaRPr>
          </a:p>
        </p:txBody>
      </p:sp>
      <p:sp>
        <p:nvSpPr>
          <p:cNvPr id="13" name="Shape 11"/>
          <p:cNvSpPr/>
          <p:nvPr/>
        </p:nvSpPr>
        <p:spPr>
          <a:xfrm>
            <a:off x="320040" y="2971800"/>
            <a:ext cx="4160520" cy="1874520"/>
          </a:xfrm>
          <a:prstGeom prst="rect">
            <a:avLst/>
          </a:prstGeom>
          <a:solidFill>
            <a:srgbClr val="FFFFFF"/>
          </a:solidFill>
          <a:ln w="12700">
            <a:solidFill>
              <a:srgbClr val="CBD5E1"/>
            </a:solidFill>
            <a:prstDash val="solid"/>
          </a:ln>
        </p:spPr>
        <p:txBody>
          <a:bodyPr/>
          <a:lstStyle/>
          <a:p>
            <a:endParaRPr lang="en-US"/>
          </a:p>
        </p:txBody>
      </p:sp>
      <p:sp>
        <p:nvSpPr>
          <p:cNvPr id="14" name="Shape 12"/>
          <p:cNvSpPr/>
          <p:nvPr/>
        </p:nvSpPr>
        <p:spPr>
          <a:xfrm>
            <a:off x="320040" y="2971800"/>
            <a:ext cx="4160520" cy="365760"/>
          </a:xfrm>
          <a:prstGeom prst="rect">
            <a:avLst/>
          </a:prstGeom>
          <a:solidFill>
            <a:srgbClr val="0D2137"/>
          </a:solidFill>
          <a:ln w="12700">
            <a:solidFill>
              <a:srgbClr val="0D2137"/>
            </a:solidFill>
            <a:prstDash val="solid"/>
          </a:ln>
        </p:spPr>
        <p:txBody>
          <a:bodyPr/>
          <a:lstStyle/>
          <a:p>
            <a:endParaRPr lang="en-US"/>
          </a:p>
        </p:txBody>
      </p:sp>
      <p:sp>
        <p:nvSpPr>
          <p:cNvPr id="15" name="Text 13"/>
          <p:cNvSpPr/>
          <p:nvPr/>
        </p:nvSpPr>
        <p:spPr>
          <a:xfrm>
            <a:off x="320040" y="2971800"/>
            <a:ext cx="4160520" cy="365760"/>
          </a:xfrm>
          <a:prstGeom prst="rect">
            <a:avLst/>
          </a:prstGeom>
          <a:noFill/>
          <a:ln/>
        </p:spPr>
        <p:txBody>
          <a:bodyPr wrap="square" rtlCol="0" anchor="ctr"/>
          <a:lstStyle/>
          <a:p>
            <a:pPr marL="0" indent="0" algn="ctr">
              <a:buNone/>
            </a:pPr>
            <a:r>
              <a:rPr lang="en-US" sz="1400" b="1" dirty="0">
                <a:solidFill>
                  <a:srgbClr val="FFFFFF"/>
                </a:solidFill>
                <a:latin typeface="Times New Roman" panose="02020603050405020304" pitchFamily="18" charset="0"/>
                <a:ea typeface="Calibri" pitchFamily="34" charset="-122"/>
                <a:cs typeface="Times New Roman" panose="02020603050405020304" pitchFamily="18" charset="0"/>
              </a:rPr>
              <a:t>Social Model of Health</a:t>
            </a:r>
            <a:endParaRPr lang="en-US" sz="1400" dirty="0">
              <a:latin typeface="Times New Roman" panose="02020603050405020304" pitchFamily="18" charset="0"/>
              <a:cs typeface="Times New Roman" panose="02020603050405020304" pitchFamily="18" charset="0"/>
            </a:endParaRPr>
          </a:p>
        </p:txBody>
      </p:sp>
      <p:sp>
        <p:nvSpPr>
          <p:cNvPr id="16" name="Text 14"/>
          <p:cNvSpPr/>
          <p:nvPr/>
        </p:nvSpPr>
        <p:spPr>
          <a:xfrm>
            <a:off x="429768" y="3392424"/>
            <a:ext cx="3950208" cy="1389888"/>
          </a:xfrm>
          <a:prstGeom prst="rect">
            <a:avLst/>
          </a:prstGeom>
          <a:noFill/>
          <a:ln/>
        </p:spPr>
        <p:txBody>
          <a:bodyPr wrap="square" rtlCol="0" anchor="t"/>
          <a:lstStyle/>
          <a:p>
            <a:pPr algn="just"/>
            <a:r>
              <a:rPr lang="en-US" sz="1400" dirty="0">
                <a:solidFill>
                  <a:srgbClr val="0D2137"/>
                </a:solidFill>
                <a:latin typeface="Times New Roman" panose="02020603050405020304" pitchFamily="18" charset="0"/>
                <a:ea typeface="Calibri" pitchFamily="34" charset="-122"/>
                <a:cs typeface="Times New Roman" panose="02020603050405020304" pitchFamily="18" charset="0"/>
              </a:rPr>
              <a:t>Emphasises structural and environmental determinants poverty, education, housing. Underpins UK public health policy and the Marmot Review on health inequalities (Rahman et al., 2024).</a:t>
            </a:r>
            <a:endParaRPr lang="en-US" sz="1400" dirty="0">
              <a:latin typeface="Times New Roman" panose="02020603050405020304" pitchFamily="18" charset="0"/>
              <a:cs typeface="Times New Roman" panose="02020603050405020304" pitchFamily="18" charset="0"/>
            </a:endParaRPr>
          </a:p>
        </p:txBody>
      </p:sp>
      <p:sp>
        <p:nvSpPr>
          <p:cNvPr id="17" name="Shape 15"/>
          <p:cNvSpPr/>
          <p:nvPr/>
        </p:nvSpPr>
        <p:spPr>
          <a:xfrm>
            <a:off x="4754880" y="2971800"/>
            <a:ext cx="4160520" cy="1874520"/>
          </a:xfrm>
          <a:prstGeom prst="rect">
            <a:avLst/>
          </a:prstGeom>
          <a:solidFill>
            <a:srgbClr val="FFFFFF"/>
          </a:solidFill>
          <a:ln w="12700">
            <a:solidFill>
              <a:srgbClr val="CBD5E1"/>
            </a:solidFill>
            <a:prstDash val="solid"/>
          </a:ln>
        </p:spPr>
        <p:txBody>
          <a:bodyPr/>
          <a:lstStyle/>
          <a:p>
            <a:endParaRPr lang="en-US"/>
          </a:p>
        </p:txBody>
      </p:sp>
      <p:sp>
        <p:nvSpPr>
          <p:cNvPr id="18" name="Shape 16"/>
          <p:cNvSpPr/>
          <p:nvPr/>
        </p:nvSpPr>
        <p:spPr>
          <a:xfrm>
            <a:off x="4754880" y="2971800"/>
            <a:ext cx="4160520" cy="365760"/>
          </a:xfrm>
          <a:prstGeom prst="rect">
            <a:avLst/>
          </a:prstGeom>
          <a:solidFill>
            <a:srgbClr val="145A32"/>
          </a:solidFill>
          <a:ln w="12700">
            <a:solidFill>
              <a:srgbClr val="145A32"/>
            </a:solidFill>
            <a:prstDash val="solid"/>
          </a:ln>
        </p:spPr>
        <p:txBody>
          <a:bodyPr/>
          <a:lstStyle/>
          <a:p>
            <a:endParaRPr lang="en-US"/>
          </a:p>
        </p:txBody>
      </p:sp>
      <p:sp>
        <p:nvSpPr>
          <p:cNvPr id="19" name="Text 17"/>
          <p:cNvSpPr/>
          <p:nvPr/>
        </p:nvSpPr>
        <p:spPr>
          <a:xfrm>
            <a:off x="4754880" y="2971800"/>
            <a:ext cx="4160520" cy="365760"/>
          </a:xfrm>
          <a:prstGeom prst="rect">
            <a:avLst/>
          </a:prstGeom>
          <a:noFill/>
          <a:ln/>
        </p:spPr>
        <p:txBody>
          <a:bodyPr wrap="square" rtlCol="0" anchor="ctr"/>
          <a:lstStyle/>
          <a:p>
            <a:pPr marL="0" indent="0" algn="ctr">
              <a:buNone/>
            </a:pPr>
            <a:r>
              <a:rPr lang="en-US" sz="1400" b="1" dirty="0">
                <a:solidFill>
                  <a:srgbClr val="FFFFFF"/>
                </a:solidFill>
                <a:latin typeface="Times New Roman" panose="02020603050405020304" pitchFamily="18" charset="0"/>
                <a:ea typeface="Calibri" pitchFamily="34" charset="-122"/>
                <a:cs typeface="Times New Roman" panose="02020603050405020304" pitchFamily="18" charset="0"/>
              </a:rPr>
              <a:t>Salutogenic Model</a:t>
            </a:r>
            <a:endParaRPr lang="en-US" sz="1400" dirty="0">
              <a:latin typeface="Times New Roman" panose="02020603050405020304" pitchFamily="18" charset="0"/>
              <a:cs typeface="Times New Roman" panose="02020603050405020304" pitchFamily="18" charset="0"/>
            </a:endParaRPr>
          </a:p>
        </p:txBody>
      </p:sp>
      <p:sp>
        <p:nvSpPr>
          <p:cNvPr id="20" name="Text 18"/>
          <p:cNvSpPr/>
          <p:nvPr/>
        </p:nvSpPr>
        <p:spPr>
          <a:xfrm>
            <a:off x="4864608" y="3392424"/>
            <a:ext cx="3950208" cy="1389888"/>
          </a:xfrm>
          <a:prstGeom prst="rect">
            <a:avLst/>
          </a:prstGeom>
          <a:noFill/>
          <a:ln/>
        </p:spPr>
        <p:txBody>
          <a:bodyPr wrap="square" rtlCol="0" anchor="t"/>
          <a:lstStyle/>
          <a:p>
            <a:pPr algn="just"/>
            <a:r>
              <a:rPr lang="en-US" sz="1400" dirty="0">
                <a:solidFill>
                  <a:srgbClr val="0D2137"/>
                </a:solidFill>
                <a:latin typeface="Times New Roman" panose="02020603050405020304" pitchFamily="18" charset="0"/>
                <a:ea typeface="Calibri" pitchFamily="34" charset="-122"/>
                <a:cs typeface="Times New Roman" panose="02020603050405020304" pitchFamily="18" charset="0"/>
              </a:rPr>
              <a:t>Antonovsky focuses on factors that support health and well-being rather than disease causation. The 'Sense of Coherence' concept informs resilience-based health promotion strategies (Idan, Eriksson and Al-</a:t>
            </a:r>
            <a:r>
              <a:rPr lang="en-US" sz="1400" dirty="0" err="1">
                <a:solidFill>
                  <a:srgbClr val="0D2137"/>
                </a:solidFill>
                <a:latin typeface="Times New Roman" panose="02020603050405020304" pitchFamily="18" charset="0"/>
                <a:ea typeface="Calibri" pitchFamily="34" charset="-122"/>
                <a:cs typeface="Times New Roman" panose="02020603050405020304" pitchFamily="18" charset="0"/>
              </a:rPr>
              <a:t>Yagon</a:t>
            </a:r>
            <a:r>
              <a:rPr lang="en-US" sz="1400" dirty="0">
                <a:solidFill>
                  <a:srgbClr val="0D2137"/>
                </a:solidFill>
                <a:latin typeface="Times New Roman" panose="02020603050405020304" pitchFamily="18" charset="0"/>
                <a:ea typeface="Calibri" pitchFamily="34" charset="-122"/>
                <a:cs typeface="Times New Roman" panose="02020603050405020304" pitchFamily="18" charset="0"/>
              </a:rPr>
              <a:t>, 2022).</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4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F7B6C"/>
          </a:solidFill>
          <a:ln w="12700">
            <a:solidFill>
              <a:srgbClr val="0F7B6C"/>
            </a:solidFill>
            <a:prstDash val="solid"/>
          </a:ln>
        </p:spPr>
        <p:txBody>
          <a:bodyPr/>
          <a:lstStyle/>
          <a:p>
            <a:endParaRPr lang="en-US"/>
          </a:p>
        </p:txBody>
      </p:sp>
      <p:sp>
        <p:nvSpPr>
          <p:cNvPr id="3" name="Text 1"/>
          <p:cNvSpPr/>
          <p:nvPr/>
        </p:nvSpPr>
        <p:spPr>
          <a:xfrm>
            <a:off x="457200" y="137160"/>
            <a:ext cx="8229600" cy="594360"/>
          </a:xfrm>
          <a:prstGeom prst="rect">
            <a:avLst/>
          </a:prstGeom>
          <a:noFill/>
          <a:ln/>
        </p:spPr>
        <p:txBody>
          <a:bodyPr wrap="square" rtlCol="0" anchor="ctr"/>
          <a:lstStyle/>
          <a:p>
            <a:pPr marL="0" indent="0" algn="l">
              <a:buNone/>
            </a:pPr>
            <a:r>
              <a:rPr lang="en-US" sz="2400" b="1" dirty="0">
                <a:solidFill>
                  <a:srgbClr val="0D2137"/>
                </a:solidFill>
                <a:latin typeface="Times New Roman" panose="02020603050405020304" pitchFamily="18" charset="0"/>
                <a:ea typeface="Calibri" pitchFamily="34" charset="-122"/>
                <a:cs typeface="Times New Roman" panose="02020603050405020304" pitchFamily="18" charset="0"/>
              </a:rPr>
              <a:t>Part C: Sustainable Development – SDGs and Health</a:t>
            </a:r>
            <a:endParaRPr lang="en-US" sz="2400" dirty="0">
              <a:latin typeface="Times New Roman" panose="02020603050405020304" pitchFamily="18" charset="0"/>
              <a:cs typeface="Times New Roman" panose="02020603050405020304" pitchFamily="18" charset="0"/>
            </a:endParaRPr>
          </a:p>
        </p:txBody>
      </p:sp>
      <p:sp>
        <p:nvSpPr>
          <p:cNvPr id="4" name="Shape 2"/>
          <p:cNvSpPr/>
          <p:nvPr/>
        </p:nvSpPr>
        <p:spPr>
          <a:xfrm>
            <a:off x="457200" y="749808"/>
            <a:ext cx="8229600" cy="22860"/>
          </a:xfrm>
          <a:prstGeom prst="rect">
            <a:avLst/>
          </a:prstGeom>
          <a:solidFill>
            <a:srgbClr val="CBD5E1"/>
          </a:solidFill>
          <a:ln w="12700">
            <a:solidFill>
              <a:srgbClr val="CBD5E1"/>
            </a:solidFill>
            <a:prstDash val="solid"/>
          </a:ln>
        </p:spPr>
        <p:txBody>
          <a:bodyPr/>
          <a:lstStyle/>
          <a:p>
            <a:endParaRPr lang="en-US"/>
          </a:p>
        </p:txBody>
      </p:sp>
      <p:sp>
        <p:nvSpPr>
          <p:cNvPr id="5" name="Shape 3"/>
          <p:cNvSpPr/>
          <p:nvPr/>
        </p:nvSpPr>
        <p:spPr>
          <a:xfrm>
            <a:off x="320040" y="914400"/>
            <a:ext cx="8503920" cy="777240"/>
          </a:xfrm>
          <a:prstGeom prst="rect">
            <a:avLst/>
          </a:prstGeom>
          <a:solidFill>
            <a:srgbClr val="0F7B6C"/>
          </a:solidFill>
          <a:ln w="12700">
            <a:solidFill>
              <a:srgbClr val="0F7B6C"/>
            </a:solidFill>
            <a:prstDash val="solid"/>
          </a:ln>
        </p:spPr>
        <p:txBody>
          <a:bodyPr/>
          <a:lstStyle/>
          <a:p>
            <a:endParaRPr lang="en-US"/>
          </a:p>
        </p:txBody>
      </p:sp>
      <p:sp>
        <p:nvSpPr>
          <p:cNvPr id="6" name="Text 4"/>
          <p:cNvSpPr/>
          <p:nvPr/>
        </p:nvSpPr>
        <p:spPr>
          <a:xfrm>
            <a:off x="457200" y="960120"/>
            <a:ext cx="8321040" cy="685800"/>
          </a:xfrm>
          <a:prstGeom prst="rect">
            <a:avLst/>
          </a:prstGeom>
          <a:noFill/>
          <a:ln/>
        </p:spPr>
        <p:txBody>
          <a:bodyPr wrap="square" rtlCol="0" anchor="ctr"/>
          <a:lstStyle/>
          <a:p>
            <a:pPr marL="0" indent="0" algn="l">
              <a:buNone/>
            </a:pPr>
            <a:r>
              <a:rPr lang="en-US" sz="1600" b="1" dirty="0">
                <a:solidFill>
                  <a:srgbClr val="FFFFFF"/>
                </a:solidFill>
                <a:latin typeface="Times New Roman" panose="02020603050405020304" pitchFamily="18" charset="0"/>
                <a:ea typeface="Calibri" pitchFamily="34" charset="-122"/>
                <a:cs typeface="Times New Roman" panose="02020603050405020304" pitchFamily="18" charset="0"/>
              </a:rPr>
              <a:t>UN SDG Goal 3: "Ensure healthy lives and promote well-being for all at all ages" (UN, 2015)</a:t>
            </a:r>
            <a:endParaRPr lang="en-US" sz="1600" dirty="0">
              <a:latin typeface="Times New Roman" panose="02020603050405020304" pitchFamily="18" charset="0"/>
              <a:cs typeface="Times New Roman" panose="02020603050405020304" pitchFamily="18" charset="0"/>
            </a:endParaRPr>
          </a:p>
        </p:txBody>
      </p:sp>
      <p:sp>
        <p:nvSpPr>
          <p:cNvPr id="7" name="Shape 5"/>
          <p:cNvSpPr/>
          <p:nvPr/>
        </p:nvSpPr>
        <p:spPr>
          <a:xfrm>
            <a:off x="320040" y="1874520"/>
            <a:ext cx="347472" cy="566928"/>
          </a:xfrm>
          <a:prstGeom prst="rect">
            <a:avLst/>
          </a:prstGeom>
          <a:solidFill>
            <a:srgbClr val="0D2137"/>
          </a:solidFill>
          <a:ln w="12700">
            <a:solidFill>
              <a:srgbClr val="0D2137"/>
            </a:solidFill>
            <a:prstDash val="solid"/>
          </a:ln>
        </p:spPr>
        <p:txBody>
          <a:bodyPr/>
          <a:lstStyle/>
          <a:p>
            <a:endParaRPr lang="en-US"/>
          </a:p>
        </p:txBody>
      </p:sp>
      <p:sp>
        <p:nvSpPr>
          <p:cNvPr id="8" name="Text 6"/>
          <p:cNvSpPr/>
          <p:nvPr/>
        </p:nvSpPr>
        <p:spPr>
          <a:xfrm>
            <a:off x="320040" y="1874520"/>
            <a:ext cx="347472" cy="566928"/>
          </a:xfrm>
          <a:prstGeom prst="rect">
            <a:avLst/>
          </a:prstGeom>
          <a:noFill/>
          <a:ln/>
        </p:spPr>
        <p:txBody>
          <a:bodyPr wrap="square" rtlCol="0" anchor="ctr"/>
          <a:lstStyle/>
          <a:p>
            <a:pPr marL="0" indent="0" algn="ctr">
              <a:buNone/>
            </a:pPr>
            <a:r>
              <a:rPr lang="en-US" sz="1600" b="1" dirty="0">
                <a:solidFill>
                  <a:srgbClr val="E8A838"/>
                </a:solidFill>
                <a:latin typeface="Times New Roman" panose="02020603050405020304" pitchFamily="18" charset="0"/>
                <a:ea typeface="Calibri" pitchFamily="34" charset="-122"/>
                <a:cs typeface="Times New Roman" panose="02020603050405020304" pitchFamily="18" charset="0"/>
              </a:rPr>
              <a:t>1</a:t>
            </a:r>
            <a:endParaRPr lang="en-US" sz="1600" dirty="0">
              <a:latin typeface="Times New Roman" panose="02020603050405020304" pitchFamily="18" charset="0"/>
              <a:cs typeface="Times New Roman" panose="02020603050405020304" pitchFamily="18" charset="0"/>
            </a:endParaRPr>
          </a:p>
        </p:txBody>
      </p:sp>
      <p:sp>
        <p:nvSpPr>
          <p:cNvPr id="9" name="Text 7"/>
          <p:cNvSpPr/>
          <p:nvPr/>
        </p:nvSpPr>
        <p:spPr>
          <a:xfrm>
            <a:off x="777240" y="1892808"/>
            <a:ext cx="2353586" cy="256032"/>
          </a:xfrm>
          <a:prstGeom prst="rect">
            <a:avLst/>
          </a:prstGeom>
          <a:noFill/>
          <a:ln/>
        </p:spPr>
        <p:txBody>
          <a:bodyPr wrap="square" rtlCol="0" anchor="ctr"/>
          <a:lstStyle/>
          <a:p>
            <a:pPr marL="0" indent="0">
              <a:buNone/>
            </a:pPr>
            <a:r>
              <a:rPr lang="en-US" sz="1200" b="1" dirty="0">
                <a:solidFill>
                  <a:srgbClr val="0D2137"/>
                </a:solidFill>
                <a:latin typeface="Times New Roman" panose="02020603050405020304" pitchFamily="18" charset="0"/>
                <a:ea typeface="Calibri" pitchFamily="34" charset="-122"/>
                <a:cs typeface="Times New Roman" panose="02020603050405020304" pitchFamily="18" charset="0"/>
              </a:rPr>
              <a:t>SDG 3 &amp; Healthcare Access</a:t>
            </a:r>
            <a:endParaRPr lang="en-US" sz="1200" dirty="0">
              <a:latin typeface="Times New Roman" panose="02020603050405020304" pitchFamily="18" charset="0"/>
              <a:cs typeface="Times New Roman" panose="02020603050405020304" pitchFamily="18" charset="0"/>
            </a:endParaRPr>
          </a:p>
        </p:txBody>
      </p:sp>
      <p:sp>
        <p:nvSpPr>
          <p:cNvPr id="10" name="Text 8"/>
          <p:cNvSpPr/>
          <p:nvPr/>
        </p:nvSpPr>
        <p:spPr>
          <a:xfrm>
            <a:off x="777240" y="2148840"/>
            <a:ext cx="8001000" cy="320040"/>
          </a:xfrm>
          <a:prstGeom prst="rect">
            <a:avLst/>
          </a:prstGeom>
          <a:noFill/>
          <a:ln/>
        </p:spPr>
        <p:txBody>
          <a:bodyPr wrap="square" rtlCol="0" anchor="ctr"/>
          <a:lstStyle/>
          <a:p>
            <a:r>
              <a:rPr lang="en-US" sz="1200" dirty="0">
                <a:solidFill>
                  <a:srgbClr val="64748B"/>
                </a:solidFill>
                <a:latin typeface="Times New Roman" panose="02020603050405020304" pitchFamily="18" charset="0"/>
                <a:ea typeface="Calibri" pitchFamily="34" charset="-122"/>
                <a:cs typeface="Times New Roman" panose="02020603050405020304" pitchFamily="18" charset="0"/>
              </a:rPr>
              <a:t>Targets universal health coverage, reduction of maternal and child mortality, and access to essential medicines. Directly influences UK Global Health Strategy (</a:t>
            </a:r>
            <a:r>
              <a:rPr lang="en-US" sz="1200" dirty="0" err="1">
                <a:solidFill>
                  <a:srgbClr val="64748B"/>
                </a:solidFill>
                <a:latin typeface="Times New Roman" panose="02020603050405020304" pitchFamily="18" charset="0"/>
                <a:ea typeface="Calibri" pitchFamily="34" charset="-122"/>
                <a:cs typeface="Times New Roman" panose="02020603050405020304" pitchFamily="18" charset="0"/>
              </a:rPr>
              <a:t>Dowou</a:t>
            </a:r>
            <a:r>
              <a:rPr lang="en-US" sz="1200" dirty="0">
                <a:solidFill>
                  <a:srgbClr val="64748B"/>
                </a:solidFill>
                <a:latin typeface="Times New Roman" panose="02020603050405020304" pitchFamily="18" charset="0"/>
                <a:ea typeface="Calibri" pitchFamily="34" charset="-122"/>
                <a:cs typeface="Times New Roman" panose="02020603050405020304" pitchFamily="18" charset="0"/>
              </a:rPr>
              <a:t> et al., 2023).</a:t>
            </a:r>
            <a:endParaRPr lang="en-US" sz="1200" dirty="0">
              <a:latin typeface="Times New Roman" panose="02020603050405020304" pitchFamily="18" charset="0"/>
              <a:cs typeface="Times New Roman" panose="02020603050405020304" pitchFamily="18" charset="0"/>
            </a:endParaRPr>
          </a:p>
        </p:txBody>
      </p:sp>
      <p:sp>
        <p:nvSpPr>
          <p:cNvPr id="11" name="Shape 9"/>
          <p:cNvSpPr/>
          <p:nvPr/>
        </p:nvSpPr>
        <p:spPr>
          <a:xfrm>
            <a:off x="320040" y="2606040"/>
            <a:ext cx="347472" cy="566928"/>
          </a:xfrm>
          <a:prstGeom prst="rect">
            <a:avLst/>
          </a:prstGeom>
          <a:solidFill>
            <a:srgbClr val="0D2137"/>
          </a:solidFill>
          <a:ln w="12700">
            <a:solidFill>
              <a:srgbClr val="0D2137"/>
            </a:solidFill>
            <a:prstDash val="solid"/>
          </a:ln>
        </p:spPr>
        <p:txBody>
          <a:bodyPr/>
          <a:lstStyle/>
          <a:p>
            <a:endParaRPr lang="en-US"/>
          </a:p>
        </p:txBody>
      </p:sp>
      <p:sp>
        <p:nvSpPr>
          <p:cNvPr id="12" name="Text 10"/>
          <p:cNvSpPr/>
          <p:nvPr/>
        </p:nvSpPr>
        <p:spPr>
          <a:xfrm>
            <a:off x="320040" y="2606040"/>
            <a:ext cx="347472" cy="566928"/>
          </a:xfrm>
          <a:prstGeom prst="rect">
            <a:avLst/>
          </a:prstGeom>
          <a:noFill/>
          <a:ln/>
        </p:spPr>
        <p:txBody>
          <a:bodyPr wrap="square" rtlCol="0" anchor="ctr"/>
          <a:lstStyle/>
          <a:p>
            <a:pPr marL="0" indent="0" algn="ctr">
              <a:buNone/>
            </a:pPr>
            <a:r>
              <a:rPr lang="en-US" sz="1600" b="1" dirty="0">
                <a:solidFill>
                  <a:srgbClr val="E8A838"/>
                </a:solidFill>
                <a:latin typeface="Times New Roman" panose="02020603050405020304" pitchFamily="18" charset="0"/>
                <a:ea typeface="Calibri" pitchFamily="34" charset="-122"/>
                <a:cs typeface="Times New Roman" panose="02020603050405020304" pitchFamily="18" charset="0"/>
              </a:rPr>
              <a:t>2</a:t>
            </a:r>
            <a:endParaRPr lang="en-US" sz="1600" dirty="0">
              <a:latin typeface="Times New Roman" panose="02020603050405020304" pitchFamily="18" charset="0"/>
              <a:cs typeface="Times New Roman" panose="02020603050405020304" pitchFamily="18" charset="0"/>
            </a:endParaRPr>
          </a:p>
        </p:txBody>
      </p:sp>
      <p:sp>
        <p:nvSpPr>
          <p:cNvPr id="13" name="Text 11"/>
          <p:cNvSpPr/>
          <p:nvPr/>
        </p:nvSpPr>
        <p:spPr>
          <a:xfrm>
            <a:off x="777240" y="2624328"/>
            <a:ext cx="1828800" cy="256032"/>
          </a:xfrm>
          <a:prstGeom prst="rect">
            <a:avLst/>
          </a:prstGeom>
          <a:noFill/>
          <a:ln/>
        </p:spPr>
        <p:txBody>
          <a:bodyPr wrap="square" rtlCol="0" anchor="ctr"/>
          <a:lstStyle/>
          <a:p>
            <a:pPr marL="0" indent="0">
              <a:buNone/>
            </a:pPr>
            <a:r>
              <a:rPr lang="en-US" sz="1200" b="1" dirty="0">
                <a:solidFill>
                  <a:srgbClr val="0D2137"/>
                </a:solidFill>
                <a:latin typeface="Times New Roman" panose="02020603050405020304" pitchFamily="18" charset="0"/>
                <a:ea typeface="Calibri" pitchFamily="34" charset="-122"/>
                <a:cs typeface="Times New Roman" panose="02020603050405020304" pitchFamily="18" charset="0"/>
              </a:rPr>
              <a:t>SDG 10 &amp; Health Equity</a:t>
            </a:r>
            <a:endParaRPr lang="en-US" sz="1200" dirty="0">
              <a:latin typeface="Times New Roman" panose="02020603050405020304" pitchFamily="18" charset="0"/>
              <a:cs typeface="Times New Roman" panose="02020603050405020304" pitchFamily="18" charset="0"/>
            </a:endParaRPr>
          </a:p>
        </p:txBody>
      </p:sp>
      <p:sp>
        <p:nvSpPr>
          <p:cNvPr id="14" name="Text 12"/>
          <p:cNvSpPr/>
          <p:nvPr/>
        </p:nvSpPr>
        <p:spPr>
          <a:xfrm>
            <a:off x="777240" y="2880360"/>
            <a:ext cx="8001000" cy="320040"/>
          </a:xfrm>
          <a:prstGeom prst="rect">
            <a:avLst/>
          </a:prstGeom>
          <a:noFill/>
          <a:ln/>
        </p:spPr>
        <p:txBody>
          <a:bodyPr wrap="square" rtlCol="0" anchor="ctr"/>
          <a:lstStyle/>
          <a:p>
            <a:r>
              <a:rPr lang="en-US" sz="1200" dirty="0">
                <a:solidFill>
                  <a:srgbClr val="64748B"/>
                </a:solidFill>
                <a:latin typeface="Times New Roman" panose="02020603050405020304" pitchFamily="18" charset="0"/>
                <a:ea typeface="Calibri" pitchFamily="34" charset="-122"/>
                <a:cs typeface="Times New Roman" panose="02020603050405020304" pitchFamily="18" charset="0"/>
              </a:rPr>
              <a:t>Reducing inequalities within and between countries. Links to NHS England's Core20PLUS5 initiative addressing health disparities in the most deprived populations (Elliott et al., 2025).</a:t>
            </a:r>
            <a:endParaRPr lang="en-US" sz="1200" dirty="0">
              <a:latin typeface="Times New Roman" panose="02020603050405020304" pitchFamily="18" charset="0"/>
              <a:cs typeface="Times New Roman" panose="02020603050405020304" pitchFamily="18" charset="0"/>
            </a:endParaRPr>
          </a:p>
        </p:txBody>
      </p:sp>
      <p:sp>
        <p:nvSpPr>
          <p:cNvPr id="15" name="Shape 13"/>
          <p:cNvSpPr/>
          <p:nvPr/>
        </p:nvSpPr>
        <p:spPr>
          <a:xfrm>
            <a:off x="320040" y="3337560"/>
            <a:ext cx="347472" cy="566928"/>
          </a:xfrm>
          <a:prstGeom prst="rect">
            <a:avLst/>
          </a:prstGeom>
          <a:solidFill>
            <a:srgbClr val="0D2137"/>
          </a:solidFill>
          <a:ln w="12700">
            <a:solidFill>
              <a:srgbClr val="0D2137"/>
            </a:solidFill>
            <a:prstDash val="solid"/>
          </a:ln>
        </p:spPr>
        <p:txBody>
          <a:bodyPr/>
          <a:lstStyle/>
          <a:p>
            <a:endParaRPr lang="en-US"/>
          </a:p>
        </p:txBody>
      </p:sp>
      <p:sp>
        <p:nvSpPr>
          <p:cNvPr id="16" name="Text 14"/>
          <p:cNvSpPr/>
          <p:nvPr/>
        </p:nvSpPr>
        <p:spPr>
          <a:xfrm>
            <a:off x="320040" y="3337560"/>
            <a:ext cx="347472" cy="566928"/>
          </a:xfrm>
          <a:prstGeom prst="rect">
            <a:avLst/>
          </a:prstGeom>
          <a:noFill/>
          <a:ln/>
        </p:spPr>
        <p:txBody>
          <a:bodyPr wrap="square" rtlCol="0" anchor="ctr"/>
          <a:lstStyle/>
          <a:p>
            <a:pPr marL="0" indent="0" algn="ctr">
              <a:buNone/>
            </a:pPr>
            <a:r>
              <a:rPr lang="en-US" sz="1600" b="1" dirty="0">
                <a:solidFill>
                  <a:srgbClr val="E8A838"/>
                </a:solidFill>
                <a:latin typeface="Times New Roman" panose="02020603050405020304" pitchFamily="18" charset="0"/>
                <a:ea typeface="Calibri" pitchFamily="34" charset="-122"/>
                <a:cs typeface="Times New Roman" panose="02020603050405020304" pitchFamily="18" charset="0"/>
              </a:rPr>
              <a:t>3</a:t>
            </a:r>
            <a:endParaRPr lang="en-US" sz="1600" dirty="0">
              <a:latin typeface="Times New Roman" panose="02020603050405020304" pitchFamily="18" charset="0"/>
              <a:cs typeface="Times New Roman" panose="02020603050405020304" pitchFamily="18" charset="0"/>
            </a:endParaRPr>
          </a:p>
        </p:txBody>
      </p:sp>
      <p:sp>
        <p:nvSpPr>
          <p:cNvPr id="17" name="Text 15"/>
          <p:cNvSpPr/>
          <p:nvPr/>
        </p:nvSpPr>
        <p:spPr>
          <a:xfrm>
            <a:off x="777239" y="3355848"/>
            <a:ext cx="2661699" cy="256032"/>
          </a:xfrm>
          <a:prstGeom prst="rect">
            <a:avLst/>
          </a:prstGeom>
          <a:noFill/>
          <a:ln/>
        </p:spPr>
        <p:txBody>
          <a:bodyPr wrap="square" rtlCol="0" anchor="ctr"/>
          <a:lstStyle/>
          <a:p>
            <a:pPr marL="0" indent="0">
              <a:buNone/>
            </a:pPr>
            <a:r>
              <a:rPr lang="en-US" sz="1200" b="1" dirty="0">
                <a:solidFill>
                  <a:srgbClr val="0D2137"/>
                </a:solidFill>
                <a:latin typeface="Times New Roman" panose="02020603050405020304" pitchFamily="18" charset="0"/>
                <a:ea typeface="Calibri" pitchFamily="34" charset="-122"/>
                <a:cs typeface="Times New Roman" panose="02020603050405020304" pitchFamily="18" charset="0"/>
              </a:rPr>
              <a:t>SDG 13 &amp; Climate Health</a:t>
            </a:r>
            <a:endParaRPr lang="en-US" sz="1200" dirty="0">
              <a:latin typeface="Times New Roman" panose="02020603050405020304" pitchFamily="18" charset="0"/>
              <a:cs typeface="Times New Roman" panose="02020603050405020304" pitchFamily="18" charset="0"/>
            </a:endParaRPr>
          </a:p>
        </p:txBody>
      </p:sp>
      <p:sp>
        <p:nvSpPr>
          <p:cNvPr id="18" name="Text 16"/>
          <p:cNvSpPr/>
          <p:nvPr/>
        </p:nvSpPr>
        <p:spPr>
          <a:xfrm>
            <a:off x="777240" y="3611880"/>
            <a:ext cx="8001000" cy="320040"/>
          </a:xfrm>
          <a:prstGeom prst="rect">
            <a:avLst/>
          </a:prstGeom>
          <a:noFill/>
          <a:ln/>
        </p:spPr>
        <p:txBody>
          <a:bodyPr wrap="square" rtlCol="0" anchor="ctr"/>
          <a:lstStyle/>
          <a:p>
            <a:r>
              <a:rPr lang="en-US" sz="1200" dirty="0">
                <a:solidFill>
                  <a:srgbClr val="64748B"/>
                </a:solidFill>
                <a:latin typeface="Times New Roman" panose="02020603050405020304" pitchFamily="18" charset="0"/>
                <a:ea typeface="Calibri" pitchFamily="34" charset="-122"/>
                <a:cs typeface="Times New Roman" panose="02020603050405020304" pitchFamily="18" charset="0"/>
              </a:rPr>
              <a:t>Climate change poses direct threats to public health — air pollution, extreme heat and food insecurity. NHS Net Zero and greening programmes align clinical and environmental goals (Rothwell and Groome, 2025).</a:t>
            </a:r>
            <a:endParaRPr lang="en-US" sz="1200" dirty="0">
              <a:latin typeface="Times New Roman" panose="02020603050405020304" pitchFamily="18" charset="0"/>
              <a:cs typeface="Times New Roman" panose="02020603050405020304" pitchFamily="18" charset="0"/>
            </a:endParaRPr>
          </a:p>
        </p:txBody>
      </p:sp>
      <p:sp>
        <p:nvSpPr>
          <p:cNvPr id="19" name="Shape 17"/>
          <p:cNvSpPr/>
          <p:nvPr/>
        </p:nvSpPr>
        <p:spPr>
          <a:xfrm>
            <a:off x="320040" y="4069080"/>
            <a:ext cx="347472" cy="566928"/>
          </a:xfrm>
          <a:prstGeom prst="rect">
            <a:avLst/>
          </a:prstGeom>
          <a:solidFill>
            <a:srgbClr val="0D2137"/>
          </a:solidFill>
          <a:ln w="12700">
            <a:solidFill>
              <a:srgbClr val="0D2137"/>
            </a:solidFill>
            <a:prstDash val="solid"/>
          </a:ln>
        </p:spPr>
        <p:txBody>
          <a:bodyPr/>
          <a:lstStyle/>
          <a:p>
            <a:endParaRPr lang="en-US"/>
          </a:p>
        </p:txBody>
      </p:sp>
      <p:sp>
        <p:nvSpPr>
          <p:cNvPr id="20" name="Text 18"/>
          <p:cNvSpPr/>
          <p:nvPr/>
        </p:nvSpPr>
        <p:spPr>
          <a:xfrm>
            <a:off x="320040" y="4069080"/>
            <a:ext cx="347472" cy="566928"/>
          </a:xfrm>
          <a:prstGeom prst="rect">
            <a:avLst/>
          </a:prstGeom>
          <a:noFill/>
          <a:ln/>
        </p:spPr>
        <p:txBody>
          <a:bodyPr wrap="square" rtlCol="0" anchor="ctr"/>
          <a:lstStyle/>
          <a:p>
            <a:pPr marL="0" indent="0" algn="ctr">
              <a:buNone/>
            </a:pPr>
            <a:r>
              <a:rPr lang="en-US" sz="1600" b="1" dirty="0">
                <a:solidFill>
                  <a:srgbClr val="E8A838"/>
                </a:solidFill>
                <a:latin typeface="Times New Roman" panose="02020603050405020304" pitchFamily="18" charset="0"/>
                <a:ea typeface="Calibri" pitchFamily="34" charset="-122"/>
                <a:cs typeface="Times New Roman" panose="02020603050405020304" pitchFamily="18" charset="0"/>
              </a:rPr>
              <a:t>4</a:t>
            </a:r>
            <a:endParaRPr lang="en-US" sz="1600" dirty="0">
              <a:latin typeface="Times New Roman" panose="02020603050405020304" pitchFamily="18" charset="0"/>
              <a:cs typeface="Times New Roman" panose="02020603050405020304" pitchFamily="18" charset="0"/>
            </a:endParaRPr>
          </a:p>
        </p:txBody>
      </p:sp>
      <p:sp>
        <p:nvSpPr>
          <p:cNvPr id="21" name="Text 19"/>
          <p:cNvSpPr/>
          <p:nvPr/>
        </p:nvSpPr>
        <p:spPr>
          <a:xfrm>
            <a:off x="777240" y="4087368"/>
            <a:ext cx="1828800" cy="256032"/>
          </a:xfrm>
          <a:prstGeom prst="rect">
            <a:avLst/>
          </a:prstGeom>
          <a:noFill/>
          <a:ln/>
        </p:spPr>
        <p:txBody>
          <a:bodyPr wrap="square" rtlCol="0" anchor="ctr"/>
          <a:lstStyle/>
          <a:p>
            <a:pPr marL="0" indent="0">
              <a:buNone/>
            </a:pPr>
            <a:r>
              <a:rPr lang="en-US" sz="1200" b="1" dirty="0">
                <a:solidFill>
                  <a:srgbClr val="0D2137"/>
                </a:solidFill>
                <a:latin typeface="Times New Roman" panose="02020603050405020304" pitchFamily="18" charset="0"/>
                <a:ea typeface="Calibri" pitchFamily="34" charset="-122"/>
                <a:cs typeface="Times New Roman" panose="02020603050405020304" pitchFamily="18" charset="0"/>
              </a:rPr>
              <a:t>SDG 17 &amp; Partnerships</a:t>
            </a:r>
            <a:endParaRPr lang="en-US" sz="1200" dirty="0">
              <a:latin typeface="Times New Roman" panose="02020603050405020304" pitchFamily="18" charset="0"/>
              <a:cs typeface="Times New Roman" panose="02020603050405020304" pitchFamily="18" charset="0"/>
            </a:endParaRPr>
          </a:p>
        </p:txBody>
      </p:sp>
      <p:sp>
        <p:nvSpPr>
          <p:cNvPr id="22" name="Text 20"/>
          <p:cNvSpPr/>
          <p:nvPr/>
        </p:nvSpPr>
        <p:spPr>
          <a:xfrm>
            <a:off x="777240" y="4343400"/>
            <a:ext cx="8001000" cy="320040"/>
          </a:xfrm>
          <a:prstGeom prst="rect">
            <a:avLst/>
          </a:prstGeom>
          <a:noFill/>
          <a:ln/>
        </p:spPr>
        <p:txBody>
          <a:bodyPr wrap="square" rtlCol="0" anchor="ctr"/>
          <a:lstStyle/>
          <a:p>
            <a:r>
              <a:rPr lang="en-US" sz="1200" dirty="0">
                <a:solidFill>
                  <a:srgbClr val="64748B"/>
                </a:solidFill>
                <a:latin typeface="Times New Roman" panose="02020603050405020304" pitchFamily="18" charset="0"/>
                <a:ea typeface="Calibri" pitchFamily="34" charset="-122"/>
                <a:cs typeface="Times New Roman" panose="02020603050405020304" pitchFamily="18" charset="0"/>
              </a:rPr>
              <a:t>Emphasises multi-sectoral partnerships. Integrated Care Boards in England exemplify this approach at a local system level, connecting health, social care and voluntary sectors (Nih.gov, 2024).</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4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F7B6C"/>
          </a:solidFill>
          <a:ln w="12700">
            <a:solidFill>
              <a:srgbClr val="0F7B6C"/>
            </a:solidFill>
            <a:prstDash val="solid"/>
          </a:ln>
        </p:spPr>
        <p:txBody>
          <a:bodyPr/>
          <a:lstStyle/>
          <a:p>
            <a:endParaRPr lang="en-US"/>
          </a:p>
        </p:txBody>
      </p:sp>
      <p:sp>
        <p:nvSpPr>
          <p:cNvPr id="3" name="Text 1"/>
          <p:cNvSpPr/>
          <p:nvPr/>
        </p:nvSpPr>
        <p:spPr>
          <a:xfrm>
            <a:off x="457200" y="137160"/>
            <a:ext cx="8229600" cy="594360"/>
          </a:xfrm>
          <a:prstGeom prst="rect">
            <a:avLst/>
          </a:prstGeom>
          <a:noFill/>
          <a:ln/>
        </p:spPr>
        <p:txBody>
          <a:bodyPr wrap="square" rtlCol="0" anchor="ctr"/>
          <a:lstStyle/>
          <a:p>
            <a:pPr marL="0" indent="0" algn="l">
              <a:buNone/>
            </a:pPr>
            <a:r>
              <a:rPr lang="en-US" sz="2400" b="1" dirty="0">
                <a:solidFill>
                  <a:srgbClr val="0D2137"/>
                </a:solidFill>
                <a:latin typeface="Times New Roman" panose="02020603050405020304" pitchFamily="18" charset="0"/>
                <a:ea typeface="Calibri" pitchFamily="34" charset="-122"/>
                <a:cs typeface="Times New Roman" panose="02020603050405020304" pitchFamily="18" charset="0"/>
              </a:rPr>
              <a:t>Part D: Policy and Governance – UK Legislation and Challenges</a:t>
            </a:r>
            <a:endParaRPr lang="en-US" sz="2400" dirty="0">
              <a:latin typeface="Times New Roman" panose="02020603050405020304" pitchFamily="18" charset="0"/>
              <a:cs typeface="Times New Roman" panose="02020603050405020304" pitchFamily="18" charset="0"/>
            </a:endParaRPr>
          </a:p>
        </p:txBody>
      </p:sp>
      <p:sp>
        <p:nvSpPr>
          <p:cNvPr id="4" name="Shape 2"/>
          <p:cNvSpPr/>
          <p:nvPr/>
        </p:nvSpPr>
        <p:spPr>
          <a:xfrm>
            <a:off x="457200" y="749808"/>
            <a:ext cx="8229600" cy="22860"/>
          </a:xfrm>
          <a:prstGeom prst="rect">
            <a:avLst/>
          </a:prstGeom>
          <a:solidFill>
            <a:srgbClr val="CBD5E1"/>
          </a:solidFill>
          <a:ln w="12700">
            <a:solidFill>
              <a:srgbClr val="CBD5E1"/>
            </a:solidFill>
            <a:prstDash val="solid"/>
          </a:ln>
        </p:spPr>
        <p:txBody>
          <a:bodyPr/>
          <a:lstStyle/>
          <a:p>
            <a:endParaRPr lang="en-US"/>
          </a:p>
        </p:txBody>
      </p:sp>
      <p:sp>
        <p:nvSpPr>
          <p:cNvPr id="5" name="Text 3"/>
          <p:cNvSpPr/>
          <p:nvPr/>
        </p:nvSpPr>
        <p:spPr>
          <a:xfrm>
            <a:off x="365760" y="914400"/>
            <a:ext cx="4023360" cy="347472"/>
          </a:xfrm>
          <a:prstGeom prst="rect">
            <a:avLst/>
          </a:prstGeom>
          <a:noFill/>
          <a:ln/>
        </p:spPr>
        <p:txBody>
          <a:bodyPr wrap="square" rtlCol="0" anchor="ctr"/>
          <a:lstStyle/>
          <a:p>
            <a:pPr marL="0" indent="0">
              <a:buNone/>
            </a:pPr>
            <a:r>
              <a:rPr lang="en-US" sz="1600" b="1" dirty="0">
                <a:solidFill>
                  <a:srgbClr val="0F7B6C"/>
                </a:solidFill>
                <a:latin typeface="Times New Roman" panose="02020603050405020304" pitchFamily="18" charset="0"/>
                <a:ea typeface="Calibri" pitchFamily="34" charset="-122"/>
                <a:cs typeface="Times New Roman" panose="02020603050405020304" pitchFamily="18" charset="0"/>
              </a:rPr>
              <a:t>Key UK Policies Supporting Holistic Health</a:t>
            </a:r>
            <a:endParaRPr lang="en-US" sz="1600" dirty="0">
              <a:latin typeface="Times New Roman" panose="02020603050405020304" pitchFamily="18" charset="0"/>
              <a:cs typeface="Times New Roman" panose="02020603050405020304" pitchFamily="18" charset="0"/>
            </a:endParaRPr>
          </a:p>
        </p:txBody>
      </p:sp>
      <p:sp>
        <p:nvSpPr>
          <p:cNvPr id="6" name="Shape 4"/>
          <p:cNvSpPr/>
          <p:nvPr/>
        </p:nvSpPr>
        <p:spPr>
          <a:xfrm>
            <a:off x="365760" y="1325880"/>
            <a:ext cx="4023360" cy="804672"/>
          </a:xfrm>
          <a:prstGeom prst="rect">
            <a:avLst/>
          </a:prstGeom>
          <a:solidFill>
            <a:srgbClr val="FFFFFF"/>
          </a:solidFill>
          <a:ln w="12700">
            <a:solidFill>
              <a:srgbClr val="CBD5E1"/>
            </a:solidFill>
            <a:prstDash val="solid"/>
          </a:ln>
        </p:spPr>
        <p:txBody>
          <a:bodyPr/>
          <a:lstStyle/>
          <a:p>
            <a:endParaRPr lang="en-US"/>
          </a:p>
        </p:txBody>
      </p:sp>
      <p:sp>
        <p:nvSpPr>
          <p:cNvPr id="7" name="Shape 5"/>
          <p:cNvSpPr/>
          <p:nvPr/>
        </p:nvSpPr>
        <p:spPr>
          <a:xfrm>
            <a:off x="365760" y="1325880"/>
            <a:ext cx="64008" cy="804672"/>
          </a:xfrm>
          <a:prstGeom prst="rect">
            <a:avLst/>
          </a:prstGeom>
          <a:solidFill>
            <a:srgbClr val="0F7B6C"/>
          </a:solidFill>
          <a:ln w="12700">
            <a:solidFill>
              <a:srgbClr val="0F7B6C"/>
            </a:solidFill>
            <a:prstDash val="solid"/>
          </a:ln>
        </p:spPr>
        <p:txBody>
          <a:bodyPr/>
          <a:lstStyle/>
          <a:p>
            <a:endParaRPr lang="en-US"/>
          </a:p>
        </p:txBody>
      </p:sp>
      <p:sp>
        <p:nvSpPr>
          <p:cNvPr id="8" name="Text 6"/>
          <p:cNvSpPr/>
          <p:nvPr/>
        </p:nvSpPr>
        <p:spPr>
          <a:xfrm>
            <a:off x="530352" y="1362456"/>
            <a:ext cx="3794760" cy="274320"/>
          </a:xfrm>
          <a:prstGeom prst="rect">
            <a:avLst/>
          </a:prstGeom>
          <a:noFill/>
          <a:ln/>
        </p:spPr>
        <p:txBody>
          <a:bodyPr wrap="square" rtlCol="0" anchor="ctr"/>
          <a:lstStyle/>
          <a:p>
            <a:pPr marL="0" indent="0">
              <a:buNone/>
            </a:pPr>
            <a:r>
              <a:rPr lang="en-US" sz="1400" b="1" dirty="0">
                <a:solidFill>
                  <a:srgbClr val="0D2137"/>
                </a:solidFill>
                <a:latin typeface="Times New Roman" panose="02020603050405020304" pitchFamily="18" charset="0"/>
                <a:ea typeface="Calibri" pitchFamily="34" charset="-122"/>
                <a:cs typeface="Times New Roman" panose="02020603050405020304" pitchFamily="18" charset="0"/>
              </a:rPr>
              <a:t>NHS Long Term Plan (2019)</a:t>
            </a:r>
            <a:endParaRPr lang="en-US" sz="1400" dirty="0">
              <a:latin typeface="Times New Roman" panose="02020603050405020304" pitchFamily="18" charset="0"/>
              <a:cs typeface="Times New Roman" panose="02020603050405020304" pitchFamily="18" charset="0"/>
            </a:endParaRPr>
          </a:p>
        </p:txBody>
      </p:sp>
      <p:sp>
        <p:nvSpPr>
          <p:cNvPr id="9" name="Text 7"/>
          <p:cNvSpPr/>
          <p:nvPr/>
        </p:nvSpPr>
        <p:spPr>
          <a:xfrm>
            <a:off x="530352" y="1737360"/>
            <a:ext cx="3794760" cy="438912"/>
          </a:xfrm>
          <a:prstGeom prst="rect">
            <a:avLst/>
          </a:prstGeom>
          <a:noFill/>
          <a:ln/>
        </p:spPr>
        <p:txBody>
          <a:bodyPr wrap="square" rtlCol="0" anchor="ctr"/>
          <a:lstStyle/>
          <a:p>
            <a:r>
              <a:rPr lang="en-US" sz="1100" dirty="0">
                <a:solidFill>
                  <a:srgbClr val="64748B"/>
                </a:solidFill>
                <a:latin typeface="Times New Roman" panose="02020603050405020304" pitchFamily="18" charset="0"/>
                <a:ea typeface="Calibri" pitchFamily="34" charset="-122"/>
                <a:cs typeface="Times New Roman" panose="02020603050405020304" pitchFamily="18" charset="0"/>
              </a:rPr>
              <a:t>Commits to preventing 150,000 heart attacks, strokes and dementia cases; embeds mental health parity of esteem(Neal et al., 2022)</a:t>
            </a:r>
          </a:p>
          <a:p>
            <a:pPr marL="0" indent="0">
              <a:buNone/>
            </a:pPr>
            <a:r>
              <a:rPr lang="en-US" sz="1100" dirty="0">
                <a:solidFill>
                  <a:srgbClr val="64748B"/>
                </a:solidFill>
                <a:latin typeface="Times New Roman" panose="02020603050405020304" pitchFamily="18" charset="0"/>
                <a:ea typeface="Calibri" pitchFamily="34" charset="-122"/>
                <a:cs typeface="Times New Roman" panose="02020603050405020304" pitchFamily="18" charset="0"/>
              </a:rPr>
              <a:t>.</a:t>
            </a:r>
            <a:endParaRPr lang="en-US" sz="1100" dirty="0">
              <a:latin typeface="Times New Roman" panose="02020603050405020304" pitchFamily="18" charset="0"/>
              <a:cs typeface="Times New Roman" panose="02020603050405020304" pitchFamily="18" charset="0"/>
            </a:endParaRPr>
          </a:p>
        </p:txBody>
      </p:sp>
      <p:sp>
        <p:nvSpPr>
          <p:cNvPr id="10" name="Shape 8"/>
          <p:cNvSpPr/>
          <p:nvPr/>
        </p:nvSpPr>
        <p:spPr>
          <a:xfrm>
            <a:off x="365760" y="2167128"/>
            <a:ext cx="4023360" cy="804672"/>
          </a:xfrm>
          <a:prstGeom prst="rect">
            <a:avLst/>
          </a:prstGeom>
          <a:solidFill>
            <a:srgbClr val="FFFFFF"/>
          </a:solidFill>
          <a:ln w="12700">
            <a:solidFill>
              <a:srgbClr val="CBD5E1"/>
            </a:solidFill>
            <a:prstDash val="solid"/>
          </a:ln>
        </p:spPr>
        <p:txBody>
          <a:bodyPr/>
          <a:lstStyle/>
          <a:p>
            <a:endParaRPr lang="en-US"/>
          </a:p>
        </p:txBody>
      </p:sp>
      <p:sp>
        <p:nvSpPr>
          <p:cNvPr id="11" name="Shape 9"/>
          <p:cNvSpPr/>
          <p:nvPr/>
        </p:nvSpPr>
        <p:spPr>
          <a:xfrm>
            <a:off x="365760" y="2167128"/>
            <a:ext cx="64008" cy="804672"/>
          </a:xfrm>
          <a:prstGeom prst="rect">
            <a:avLst/>
          </a:prstGeom>
          <a:solidFill>
            <a:srgbClr val="0F7B6C"/>
          </a:solidFill>
          <a:ln w="12700">
            <a:solidFill>
              <a:srgbClr val="0F7B6C"/>
            </a:solidFill>
            <a:prstDash val="solid"/>
          </a:ln>
        </p:spPr>
        <p:txBody>
          <a:bodyPr/>
          <a:lstStyle/>
          <a:p>
            <a:endParaRPr lang="en-US"/>
          </a:p>
        </p:txBody>
      </p:sp>
      <p:sp>
        <p:nvSpPr>
          <p:cNvPr id="12" name="Text 10"/>
          <p:cNvSpPr/>
          <p:nvPr/>
        </p:nvSpPr>
        <p:spPr>
          <a:xfrm>
            <a:off x="530352" y="2203704"/>
            <a:ext cx="3794760" cy="274320"/>
          </a:xfrm>
          <a:prstGeom prst="rect">
            <a:avLst/>
          </a:prstGeom>
          <a:noFill/>
          <a:ln/>
        </p:spPr>
        <p:txBody>
          <a:bodyPr wrap="square" rtlCol="0" anchor="ctr"/>
          <a:lstStyle/>
          <a:p>
            <a:pPr marL="0" indent="0">
              <a:buNone/>
            </a:pPr>
            <a:r>
              <a:rPr lang="en-US" sz="1400" b="1" dirty="0">
                <a:solidFill>
                  <a:srgbClr val="0D2137"/>
                </a:solidFill>
                <a:latin typeface="Times New Roman" panose="02020603050405020304" pitchFamily="18" charset="0"/>
                <a:ea typeface="Calibri" pitchFamily="34" charset="-122"/>
                <a:cs typeface="Times New Roman" panose="02020603050405020304" pitchFamily="18" charset="0"/>
              </a:rPr>
              <a:t>Health and Care Act (2022)</a:t>
            </a:r>
            <a:endParaRPr lang="en-US" sz="1400" dirty="0">
              <a:latin typeface="Times New Roman" panose="02020603050405020304" pitchFamily="18" charset="0"/>
              <a:cs typeface="Times New Roman" panose="02020603050405020304" pitchFamily="18" charset="0"/>
            </a:endParaRPr>
          </a:p>
        </p:txBody>
      </p:sp>
      <p:sp>
        <p:nvSpPr>
          <p:cNvPr id="13" name="Text 11"/>
          <p:cNvSpPr/>
          <p:nvPr/>
        </p:nvSpPr>
        <p:spPr>
          <a:xfrm>
            <a:off x="530352" y="2487168"/>
            <a:ext cx="3794760" cy="438912"/>
          </a:xfrm>
          <a:prstGeom prst="rect">
            <a:avLst/>
          </a:prstGeom>
          <a:noFill/>
          <a:ln/>
        </p:spPr>
        <p:txBody>
          <a:bodyPr wrap="square" rtlCol="0" anchor="ctr"/>
          <a:lstStyle/>
          <a:p>
            <a:pPr marL="0" indent="0">
              <a:buNone/>
            </a:pPr>
            <a:r>
              <a:rPr lang="en-US" sz="1100" dirty="0">
                <a:solidFill>
                  <a:srgbClr val="64748B"/>
                </a:solidFill>
                <a:latin typeface="Times New Roman" panose="02020603050405020304" pitchFamily="18" charset="0"/>
                <a:ea typeface="Calibri" pitchFamily="34" charset="-122"/>
                <a:cs typeface="Times New Roman" panose="02020603050405020304" pitchFamily="18" charset="0"/>
              </a:rPr>
              <a:t>Establishes Integrated Care Systems; mandates collaborative, place-based health planning across England.</a:t>
            </a:r>
            <a:endParaRPr lang="en-US" sz="1100" dirty="0">
              <a:latin typeface="Times New Roman" panose="02020603050405020304" pitchFamily="18" charset="0"/>
              <a:cs typeface="Times New Roman" panose="02020603050405020304" pitchFamily="18" charset="0"/>
            </a:endParaRPr>
          </a:p>
        </p:txBody>
      </p:sp>
      <p:sp>
        <p:nvSpPr>
          <p:cNvPr id="14" name="Shape 12"/>
          <p:cNvSpPr/>
          <p:nvPr/>
        </p:nvSpPr>
        <p:spPr>
          <a:xfrm>
            <a:off x="365760" y="3008376"/>
            <a:ext cx="4023360" cy="804672"/>
          </a:xfrm>
          <a:prstGeom prst="rect">
            <a:avLst/>
          </a:prstGeom>
          <a:solidFill>
            <a:srgbClr val="FFFFFF"/>
          </a:solidFill>
          <a:ln w="12700">
            <a:solidFill>
              <a:srgbClr val="CBD5E1"/>
            </a:solidFill>
            <a:prstDash val="solid"/>
          </a:ln>
        </p:spPr>
        <p:txBody>
          <a:bodyPr/>
          <a:lstStyle/>
          <a:p>
            <a:endParaRPr lang="en-US"/>
          </a:p>
        </p:txBody>
      </p:sp>
      <p:sp>
        <p:nvSpPr>
          <p:cNvPr id="15" name="Shape 13"/>
          <p:cNvSpPr/>
          <p:nvPr/>
        </p:nvSpPr>
        <p:spPr>
          <a:xfrm>
            <a:off x="365760" y="3008376"/>
            <a:ext cx="64008" cy="804672"/>
          </a:xfrm>
          <a:prstGeom prst="rect">
            <a:avLst/>
          </a:prstGeom>
          <a:solidFill>
            <a:srgbClr val="0F7B6C"/>
          </a:solidFill>
          <a:ln w="12700">
            <a:solidFill>
              <a:srgbClr val="0F7B6C"/>
            </a:solidFill>
            <a:prstDash val="solid"/>
          </a:ln>
        </p:spPr>
        <p:txBody>
          <a:bodyPr/>
          <a:lstStyle/>
          <a:p>
            <a:endParaRPr lang="en-US"/>
          </a:p>
        </p:txBody>
      </p:sp>
      <p:sp>
        <p:nvSpPr>
          <p:cNvPr id="16" name="Text 14"/>
          <p:cNvSpPr/>
          <p:nvPr/>
        </p:nvSpPr>
        <p:spPr>
          <a:xfrm>
            <a:off x="530352" y="3044952"/>
            <a:ext cx="3794760" cy="274320"/>
          </a:xfrm>
          <a:prstGeom prst="rect">
            <a:avLst/>
          </a:prstGeom>
          <a:noFill/>
          <a:ln/>
        </p:spPr>
        <p:txBody>
          <a:bodyPr wrap="square" rtlCol="0" anchor="ctr"/>
          <a:lstStyle/>
          <a:p>
            <a:pPr marL="0" indent="0">
              <a:buNone/>
            </a:pPr>
            <a:r>
              <a:rPr lang="en-US" sz="1400" b="1" dirty="0">
                <a:solidFill>
                  <a:srgbClr val="0D2137"/>
                </a:solidFill>
                <a:latin typeface="Times New Roman" panose="02020603050405020304" pitchFamily="18" charset="0"/>
                <a:ea typeface="Calibri" pitchFamily="34" charset="-122"/>
                <a:cs typeface="Times New Roman" panose="02020603050405020304" pitchFamily="18" charset="0"/>
              </a:rPr>
              <a:t>Mental Health Units (Use of Force) Act (2018)</a:t>
            </a:r>
            <a:endParaRPr lang="en-US" sz="1400" dirty="0">
              <a:latin typeface="Times New Roman" panose="02020603050405020304" pitchFamily="18" charset="0"/>
              <a:cs typeface="Times New Roman" panose="02020603050405020304" pitchFamily="18" charset="0"/>
            </a:endParaRPr>
          </a:p>
        </p:txBody>
      </p:sp>
      <p:sp>
        <p:nvSpPr>
          <p:cNvPr id="17" name="Text 15"/>
          <p:cNvSpPr/>
          <p:nvPr/>
        </p:nvSpPr>
        <p:spPr>
          <a:xfrm>
            <a:off x="530352" y="3328416"/>
            <a:ext cx="3794760" cy="438912"/>
          </a:xfrm>
          <a:prstGeom prst="rect">
            <a:avLst/>
          </a:prstGeom>
          <a:noFill/>
          <a:ln/>
        </p:spPr>
        <p:txBody>
          <a:bodyPr wrap="square" rtlCol="0" anchor="ctr"/>
          <a:lstStyle/>
          <a:p>
            <a:pPr marL="0" indent="0">
              <a:buNone/>
            </a:pPr>
            <a:r>
              <a:rPr lang="en-US" sz="1100" dirty="0">
                <a:solidFill>
                  <a:srgbClr val="64748B"/>
                </a:solidFill>
                <a:latin typeface="Times New Roman" panose="02020603050405020304" pitchFamily="18" charset="0"/>
                <a:ea typeface="Calibri" pitchFamily="34" charset="-122"/>
                <a:cs typeface="Times New Roman" panose="02020603050405020304" pitchFamily="18" charset="0"/>
              </a:rPr>
              <a:t>Safeguards patient wellbeing in inpatient settings; reflects growing policy attention to mental health.</a:t>
            </a:r>
            <a:endParaRPr lang="en-US" sz="1100" dirty="0">
              <a:latin typeface="Times New Roman" panose="02020603050405020304" pitchFamily="18" charset="0"/>
              <a:cs typeface="Times New Roman" panose="02020603050405020304" pitchFamily="18" charset="0"/>
            </a:endParaRPr>
          </a:p>
        </p:txBody>
      </p:sp>
      <p:sp>
        <p:nvSpPr>
          <p:cNvPr id="18" name="Shape 16"/>
          <p:cNvSpPr/>
          <p:nvPr/>
        </p:nvSpPr>
        <p:spPr>
          <a:xfrm>
            <a:off x="365760" y="3849624"/>
            <a:ext cx="4023360" cy="804672"/>
          </a:xfrm>
          <a:prstGeom prst="rect">
            <a:avLst/>
          </a:prstGeom>
          <a:solidFill>
            <a:srgbClr val="FFFFFF"/>
          </a:solidFill>
          <a:ln w="12700">
            <a:solidFill>
              <a:srgbClr val="CBD5E1"/>
            </a:solidFill>
            <a:prstDash val="solid"/>
          </a:ln>
        </p:spPr>
        <p:txBody>
          <a:bodyPr/>
          <a:lstStyle/>
          <a:p>
            <a:endParaRPr lang="en-US"/>
          </a:p>
        </p:txBody>
      </p:sp>
      <p:sp>
        <p:nvSpPr>
          <p:cNvPr id="19" name="Shape 17"/>
          <p:cNvSpPr/>
          <p:nvPr/>
        </p:nvSpPr>
        <p:spPr>
          <a:xfrm>
            <a:off x="365760" y="3849624"/>
            <a:ext cx="64008" cy="804672"/>
          </a:xfrm>
          <a:prstGeom prst="rect">
            <a:avLst/>
          </a:prstGeom>
          <a:solidFill>
            <a:srgbClr val="0F7B6C"/>
          </a:solidFill>
          <a:ln w="12700">
            <a:solidFill>
              <a:srgbClr val="0F7B6C"/>
            </a:solidFill>
            <a:prstDash val="solid"/>
          </a:ln>
        </p:spPr>
        <p:txBody>
          <a:bodyPr/>
          <a:lstStyle/>
          <a:p>
            <a:endParaRPr lang="en-US"/>
          </a:p>
        </p:txBody>
      </p:sp>
      <p:sp>
        <p:nvSpPr>
          <p:cNvPr id="20" name="Text 18"/>
          <p:cNvSpPr/>
          <p:nvPr/>
        </p:nvSpPr>
        <p:spPr>
          <a:xfrm>
            <a:off x="530352" y="3886200"/>
            <a:ext cx="3794760" cy="274320"/>
          </a:xfrm>
          <a:prstGeom prst="rect">
            <a:avLst/>
          </a:prstGeom>
          <a:noFill/>
          <a:ln/>
        </p:spPr>
        <p:txBody>
          <a:bodyPr wrap="square" rtlCol="0" anchor="ctr"/>
          <a:lstStyle/>
          <a:p>
            <a:pPr marL="0" indent="0">
              <a:buNone/>
            </a:pPr>
            <a:r>
              <a:rPr lang="en-US" sz="1400" b="1" dirty="0">
                <a:solidFill>
                  <a:srgbClr val="0D2137"/>
                </a:solidFill>
                <a:latin typeface="Times New Roman" panose="02020603050405020304" pitchFamily="18" charset="0"/>
                <a:ea typeface="Calibri" pitchFamily="34" charset="-122"/>
                <a:cs typeface="Times New Roman" panose="02020603050405020304" pitchFamily="18" charset="0"/>
              </a:rPr>
              <a:t>Wales Well-being of Future Generations Act (2015)</a:t>
            </a:r>
            <a:endParaRPr lang="en-US" sz="1400" dirty="0">
              <a:latin typeface="Times New Roman" panose="02020603050405020304" pitchFamily="18" charset="0"/>
              <a:cs typeface="Times New Roman" panose="02020603050405020304" pitchFamily="18" charset="0"/>
            </a:endParaRPr>
          </a:p>
        </p:txBody>
      </p:sp>
      <p:sp>
        <p:nvSpPr>
          <p:cNvPr id="21" name="Text 19"/>
          <p:cNvSpPr/>
          <p:nvPr/>
        </p:nvSpPr>
        <p:spPr>
          <a:xfrm>
            <a:off x="530352" y="4169664"/>
            <a:ext cx="3794760" cy="438912"/>
          </a:xfrm>
          <a:prstGeom prst="rect">
            <a:avLst/>
          </a:prstGeom>
          <a:noFill/>
          <a:ln/>
        </p:spPr>
        <p:txBody>
          <a:bodyPr wrap="square" rtlCol="0" anchor="ctr"/>
          <a:lstStyle/>
          <a:p>
            <a:pPr marL="0" indent="0">
              <a:buNone/>
            </a:pPr>
            <a:r>
              <a:rPr lang="en-US" sz="1100" dirty="0">
                <a:solidFill>
                  <a:srgbClr val="64748B"/>
                </a:solidFill>
                <a:latin typeface="Times New Roman" panose="02020603050405020304" pitchFamily="18" charset="0"/>
                <a:ea typeface="Calibri" pitchFamily="34" charset="-122"/>
                <a:cs typeface="Times New Roman" panose="02020603050405020304" pitchFamily="18" charset="0"/>
              </a:rPr>
              <a:t>Legally requires Welsh public bodies to consider long-term wellbeing and sustainable development in decision-making.</a:t>
            </a:r>
            <a:endParaRPr lang="en-US" sz="1100" dirty="0">
              <a:latin typeface="Times New Roman" panose="02020603050405020304" pitchFamily="18" charset="0"/>
              <a:cs typeface="Times New Roman" panose="02020603050405020304" pitchFamily="18" charset="0"/>
            </a:endParaRPr>
          </a:p>
        </p:txBody>
      </p:sp>
      <p:sp>
        <p:nvSpPr>
          <p:cNvPr id="22" name="Shape 20"/>
          <p:cNvSpPr/>
          <p:nvPr/>
        </p:nvSpPr>
        <p:spPr>
          <a:xfrm>
            <a:off x="4617720" y="868680"/>
            <a:ext cx="4206240" cy="4160520"/>
          </a:xfrm>
          <a:prstGeom prst="rect">
            <a:avLst/>
          </a:prstGeom>
          <a:solidFill>
            <a:srgbClr val="0D2137"/>
          </a:solidFill>
          <a:ln w="12700">
            <a:solidFill>
              <a:srgbClr val="0D2137"/>
            </a:solidFill>
            <a:prstDash val="solid"/>
          </a:ln>
        </p:spPr>
        <p:txBody>
          <a:bodyPr/>
          <a:lstStyle/>
          <a:p>
            <a:endParaRPr lang="en-US"/>
          </a:p>
        </p:txBody>
      </p:sp>
      <p:sp>
        <p:nvSpPr>
          <p:cNvPr id="23" name="Text 21"/>
          <p:cNvSpPr/>
          <p:nvPr/>
        </p:nvSpPr>
        <p:spPr>
          <a:xfrm>
            <a:off x="4709160" y="960120"/>
            <a:ext cx="4023360" cy="384048"/>
          </a:xfrm>
          <a:prstGeom prst="rect">
            <a:avLst/>
          </a:prstGeom>
          <a:noFill/>
          <a:ln/>
        </p:spPr>
        <p:txBody>
          <a:bodyPr wrap="square" rtlCol="0" anchor="ctr"/>
          <a:lstStyle/>
          <a:p>
            <a:pPr marL="0" indent="0">
              <a:buNone/>
            </a:pPr>
            <a:r>
              <a:rPr lang="en-US" sz="1400" b="1" dirty="0">
                <a:solidFill>
                  <a:srgbClr val="E8A838"/>
                </a:solidFill>
                <a:latin typeface="Times New Roman" panose="02020603050405020304" pitchFamily="18" charset="0"/>
                <a:ea typeface="Calibri" pitchFamily="34" charset="-122"/>
                <a:cs typeface="Times New Roman" panose="02020603050405020304" pitchFamily="18" charset="0"/>
              </a:rPr>
              <a:t>Challenges in Policy Implementation</a:t>
            </a:r>
            <a:endParaRPr lang="en-US" sz="1400" dirty="0">
              <a:latin typeface="Times New Roman" panose="02020603050405020304" pitchFamily="18" charset="0"/>
              <a:cs typeface="Times New Roman" panose="02020603050405020304" pitchFamily="18" charset="0"/>
            </a:endParaRPr>
          </a:p>
        </p:txBody>
      </p:sp>
      <p:sp>
        <p:nvSpPr>
          <p:cNvPr id="24" name="Shape 22"/>
          <p:cNvSpPr/>
          <p:nvPr/>
        </p:nvSpPr>
        <p:spPr>
          <a:xfrm>
            <a:off x="4709160" y="1463040"/>
            <a:ext cx="64008" cy="685800"/>
          </a:xfrm>
          <a:prstGeom prst="rect">
            <a:avLst/>
          </a:prstGeom>
          <a:solidFill>
            <a:srgbClr val="E8A838"/>
          </a:solidFill>
          <a:ln w="12700">
            <a:solidFill>
              <a:srgbClr val="E8A838"/>
            </a:solidFill>
            <a:prstDash val="solid"/>
          </a:ln>
        </p:spPr>
        <p:txBody>
          <a:bodyPr/>
          <a:lstStyle/>
          <a:p>
            <a:endParaRPr lang="en-US"/>
          </a:p>
        </p:txBody>
      </p:sp>
      <p:sp>
        <p:nvSpPr>
          <p:cNvPr id="25" name="Text 23"/>
          <p:cNvSpPr/>
          <p:nvPr/>
        </p:nvSpPr>
        <p:spPr>
          <a:xfrm>
            <a:off x="4846320" y="1481328"/>
            <a:ext cx="3840480" cy="256032"/>
          </a:xfrm>
          <a:prstGeom prst="rect">
            <a:avLst/>
          </a:prstGeom>
          <a:noFill/>
          <a:ln/>
        </p:spPr>
        <p:txBody>
          <a:bodyPr wrap="square" rtlCol="0" anchor="ctr"/>
          <a:lstStyle/>
          <a:p>
            <a:pPr marL="0" indent="0">
              <a:buNone/>
            </a:pPr>
            <a:r>
              <a:rPr lang="en-US" sz="1200" b="1" dirty="0">
                <a:solidFill>
                  <a:srgbClr val="FFFFFF"/>
                </a:solidFill>
                <a:latin typeface="Times New Roman" panose="02020603050405020304" pitchFamily="18" charset="0"/>
                <a:ea typeface="Calibri" pitchFamily="34" charset="-122"/>
                <a:cs typeface="Times New Roman" panose="02020603050405020304" pitchFamily="18" charset="0"/>
              </a:rPr>
              <a:t>Funding Gaps</a:t>
            </a:r>
            <a:endParaRPr lang="en-US" sz="1200" dirty="0">
              <a:latin typeface="Times New Roman" panose="02020603050405020304" pitchFamily="18" charset="0"/>
              <a:cs typeface="Times New Roman" panose="02020603050405020304" pitchFamily="18" charset="0"/>
            </a:endParaRPr>
          </a:p>
        </p:txBody>
      </p:sp>
      <p:sp>
        <p:nvSpPr>
          <p:cNvPr id="26" name="Text 24"/>
          <p:cNvSpPr/>
          <p:nvPr/>
        </p:nvSpPr>
        <p:spPr>
          <a:xfrm>
            <a:off x="4846320" y="1737360"/>
            <a:ext cx="3840480" cy="365760"/>
          </a:xfrm>
          <a:prstGeom prst="rect">
            <a:avLst/>
          </a:prstGeom>
          <a:noFill/>
          <a:ln/>
        </p:spPr>
        <p:txBody>
          <a:bodyPr wrap="square" rtlCol="0" anchor="ctr"/>
          <a:lstStyle/>
          <a:p>
            <a:pPr marL="0" indent="0" algn="just">
              <a:buNone/>
            </a:pPr>
            <a:r>
              <a:rPr lang="en-US" sz="1200" dirty="0">
                <a:solidFill>
                  <a:srgbClr val="CBD5E1"/>
                </a:solidFill>
                <a:latin typeface="Times New Roman" panose="02020603050405020304" pitchFamily="18" charset="0"/>
                <a:ea typeface="Calibri" pitchFamily="34" charset="-122"/>
                <a:cs typeface="Times New Roman" panose="02020603050405020304" pitchFamily="18" charset="0"/>
              </a:rPr>
              <a:t>NHS England faces a £6.4bn deficit (2023/24). Preventive care investment competes with acute demand.</a:t>
            </a:r>
            <a:endParaRPr lang="en-US" sz="1200" dirty="0">
              <a:latin typeface="Times New Roman" panose="02020603050405020304" pitchFamily="18" charset="0"/>
              <a:cs typeface="Times New Roman" panose="02020603050405020304" pitchFamily="18" charset="0"/>
            </a:endParaRPr>
          </a:p>
        </p:txBody>
      </p:sp>
      <p:sp>
        <p:nvSpPr>
          <p:cNvPr id="27" name="Shape 25"/>
          <p:cNvSpPr/>
          <p:nvPr/>
        </p:nvSpPr>
        <p:spPr>
          <a:xfrm>
            <a:off x="4709160" y="2267712"/>
            <a:ext cx="64008" cy="685800"/>
          </a:xfrm>
          <a:prstGeom prst="rect">
            <a:avLst/>
          </a:prstGeom>
          <a:solidFill>
            <a:srgbClr val="E8A838"/>
          </a:solidFill>
          <a:ln w="12700">
            <a:solidFill>
              <a:srgbClr val="E8A838"/>
            </a:solidFill>
            <a:prstDash val="solid"/>
          </a:ln>
        </p:spPr>
        <p:txBody>
          <a:bodyPr/>
          <a:lstStyle/>
          <a:p>
            <a:endParaRPr lang="en-US"/>
          </a:p>
        </p:txBody>
      </p:sp>
      <p:sp>
        <p:nvSpPr>
          <p:cNvPr id="28" name="Text 26"/>
          <p:cNvSpPr/>
          <p:nvPr/>
        </p:nvSpPr>
        <p:spPr>
          <a:xfrm>
            <a:off x="4846320" y="2286000"/>
            <a:ext cx="3840480" cy="256032"/>
          </a:xfrm>
          <a:prstGeom prst="rect">
            <a:avLst/>
          </a:prstGeom>
          <a:noFill/>
          <a:ln/>
        </p:spPr>
        <p:txBody>
          <a:bodyPr wrap="square" rtlCol="0" anchor="ctr"/>
          <a:lstStyle/>
          <a:p>
            <a:pPr marL="0" indent="0">
              <a:buNone/>
            </a:pPr>
            <a:r>
              <a:rPr lang="en-US" sz="1200" b="1" dirty="0">
                <a:solidFill>
                  <a:srgbClr val="FFFFFF"/>
                </a:solidFill>
                <a:latin typeface="Times New Roman" panose="02020603050405020304" pitchFamily="18" charset="0"/>
                <a:ea typeface="Calibri" pitchFamily="34" charset="-122"/>
                <a:cs typeface="Times New Roman" panose="02020603050405020304" pitchFamily="18" charset="0"/>
              </a:rPr>
              <a:t>Regulatory Fragmentation</a:t>
            </a:r>
            <a:endParaRPr lang="en-US" sz="1200" dirty="0">
              <a:latin typeface="Times New Roman" panose="02020603050405020304" pitchFamily="18" charset="0"/>
              <a:cs typeface="Times New Roman" panose="02020603050405020304" pitchFamily="18" charset="0"/>
            </a:endParaRPr>
          </a:p>
        </p:txBody>
      </p:sp>
      <p:sp>
        <p:nvSpPr>
          <p:cNvPr id="29" name="Text 27"/>
          <p:cNvSpPr/>
          <p:nvPr/>
        </p:nvSpPr>
        <p:spPr>
          <a:xfrm>
            <a:off x="4846320" y="2542032"/>
            <a:ext cx="3840480" cy="365760"/>
          </a:xfrm>
          <a:prstGeom prst="rect">
            <a:avLst/>
          </a:prstGeom>
          <a:noFill/>
          <a:ln/>
        </p:spPr>
        <p:txBody>
          <a:bodyPr wrap="square" rtlCol="0" anchor="ctr"/>
          <a:lstStyle/>
          <a:p>
            <a:pPr marL="0" indent="0" algn="just">
              <a:buNone/>
            </a:pPr>
            <a:r>
              <a:rPr lang="en-US" sz="1200" dirty="0">
                <a:solidFill>
                  <a:srgbClr val="CBD5E1"/>
                </a:solidFill>
                <a:latin typeface="Times New Roman" panose="02020603050405020304" pitchFamily="18" charset="0"/>
                <a:ea typeface="Calibri" pitchFamily="34" charset="-122"/>
                <a:cs typeface="Times New Roman" panose="02020603050405020304" pitchFamily="18" charset="0"/>
              </a:rPr>
              <a:t>Health, social care and housing are governed by different bodies — coordination remains structurally difficult.</a:t>
            </a:r>
            <a:endParaRPr lang="en-US" sz="1200" dirty="0">
              <a:latin typeface="Times New Roman" panose="02020603050405020304" pitchFamily="18" charset="0"/>
              <a:cs typeface="Times New Roman" panose="02020603050405020304" pitchFamily="18" charset="0"/>
            </a:endParaRPr>
          </a:p>
        </p:txBody>
      </p:sp>
      <p:sp>
        <p:nvSpPr>
          <p:cNvPr id="30" name="Shape 28"/>
          <p:cNvSpPr/>
          <p:nvPr/>
        </p:nvSpPr>
        <p:spPr>
          <a:xfrm>
            <a:off x="4709160" y="3072384"/>
            <a:ext cx="64008" cy="685800"/>
          </a:xfrm>
          <a:prstGeom prst="rect">
            <a:avLst/>
          </a:prstGeom>
          <a:solidFill>
            <a:srgbClr val="E8A838"/>
          </a:solidFill>
          <a:ln w="12700">
            <a:solidFill>
              <a:srgbClr val="E8A838"/>
            </a:solidFill>
            <a:prstDash val="solid"/>
          </a:ln>
        </p:spPr>
        <p:txBody>
          <a:bodyPr/>
          <a:lstStyle/>
          <a:p>
            <a:endParaRPr lang="en-US"/>
          </a:p>
        </p:txBody>
      </p:sp>
      <p:sp>
        <p:nvSpPr>
          <p:cNvPr id="31" name="Text 29"/>
          <p:cNvSpPr/>
          <p:nvPr/>
        </p:nvSpPr>
        <p:spPr>
          <a:xfrm>
            <a:off x="4846320" y="3090672"/>
            <a:ext cx="3840480" cy="256032"/>
          </a:xfrm>
          <a:prstGeom prst="rect">
            <a:avLst/>
          </a:prstGeom>
          <a:noFill/>
          <a:ln/>
        </p:spPr>
        <p:txBody>
          <a:bodyPr wrap="square" rtlCol="0" anchor="ctr"/>
          <a:lstStyle/>
          <a:p>
            <a:pPr marL="0" indent="0">
              <a:buNone/>
            </a:pPr>
            <a:r>
              <a:rPr lang="en-US" sz="1200" b="1" dirty="0">
                <a:solidFill>
                  <a:srgbClr val="FFFFFF"/>
                </a:solidFill>
                <a:latin typeface="Times New Roman" panose="02020603050405020304" pitchFamily="18" charset="0"/>
                <a:ea typeface="Calibri" pitchFamily="34" charset="-122"/>
                <a:cs typeface="Times New Roman" panose="02020603050405020304" pitchFamily="18" charset="0"/>
              </a:rPr>
              <a:t>Workforce Shortages</a:t>
            </a:r>
            <a:endParaRPr lang="en-US" sz="1200" dirty="0">
              <a:latin typeface="Times New Roman" panose="02020603050405020304" pitchFamily="18" charset="0"/>
              <a:cs typeface="Times New Roman" panose="02020603050405020304" pitchFamily="18" charset="0"/>
            </a:endParaRPr>
          </a:p>
        </p:txBody>
      </p:sp>
      <p:sp>
        <p:nvSpPr>
          <p:cNvPr id="32" name="Text 30"/>
          <p:cNvSpPr/>
          <p:nvPr/>
        </p:nvSpPr>
        <p:spPr>
          <a:xfrm>
            <a:off x="4846320" y="3346704"/>
            <a:ext cx="3840480" cy="365760"/>
          </a:xfrm>
          <a:prstGeom prst="rect">
            <a:avLst/>
          </a:prstGeom>
          <a:noFill/>
          <a:ln/>
        </p:spPr>
        <p:txBody>
          <a:bodyPr wrap="square" rtlCol="0" anchor="ctr"/>
          <a:lstStyle/>
          <a:p>
            <a:pPr algn="just"/>
            <a:r>
              <a:rPr lang="en-US" sz="1200" dirty="0">
                <a:solidFill>
                  <a:srgbClr val="CBD5E1"/>
                </a:solidFill>
                <a:latin typeface="Times New Roman" panose="02020603050405020304" pitchFamily="18" charset="0"/>
                <a:ea typeface="Calibri" pitchFamily="34" charset="-122"/>
                <a:cs typeface="Times New Roman" panose="02020603050405020304" pitchFamily="18" charset="0"/>
              </a:rPr>
              <a:t>NHS vacancy rate of 8.4% limits capacity to deliver holistic, integrated care (Castelli et al., 2022).</a:t>
            </a:r>
            <a:endParaRPr lang="en-US" sz="1200" dirty="0">
              <a:latin typeface="Times New Roman" panose="02020603050405020304" pitchFamily="18" charset="0"/>
              <a:cs typeface="Times New Roman" panose="02020603050405020304" pitchFamily="18" charset="0"/>
            </a:endParaRPr>
          </a:p>
        </p:txBody>
      </p:sp>
      <p:sp>
        <p:nvSpPr>
          <p:cNvPr id="33" name="Shape 31"/>
          <p:cNvSpPr/>
          <p:nvPr/>
        </p:nvSpPr>
        <p:spPr>
          <a:xfrm>
            <a:off x="4709160" y="3877056"/>
            <a:ext cx="64008" cy="685800"/>
          </a:xfrm>
          <a:prstGeom prst="rect">
            <a:avLst/>
          </a:prstGeom>
          <a:solidFill>
            <a:srgbClr val="E8A838"/>
          </a:solidFill>
          <a:ln w="12700">
            <a:solidFill>
              <a:srgbClr val="E8A838"/>
            </a:solidFill>
            <a:prstDash val="solid"/>
          </a:ln>
        </p:spPr>
        <p:txBody>
          <a:bodyPr/>
          <a:lstStyle/>
          <a:p>
            <a:endParaRPr lang="en-US"/>
          </a:p>
        </p:txBody>
      </p:sp>
      <p:sp>
        <p:nvSpPr>
          <p:cNvPr id="34" name="Text 32"/>
          <p:cNvSpPr/>
          <p:nvPr/>
        </p:nvSpPr>
        <p:spPr>
          <a:xfrm>
            <a:off x="4846320" y="3895344"/>
            <a:ext cx="3840480" cy="256032"/>
          </a:xfrm>
          <a:prstGeom prst="rect">
            <a:avLst/>
          </a:prstGeom>
          <a:noFill/>
          <a:ln/>
        </p:spPr>
        <p:txBody>
          <a:bodyPr wrap="square" rtlCol="0" anchor="ctr"/>
          <a:lstStyle/>
          <a:p>
            <a:pPr marL="0" indent="0">
              <a:buNone/>
            </a:pPr>
            <a:r>
              <a:rPr lang="en-US" sz="1200" b="1" dirty="0">
                <a:solidFill>
                  <a:srgbClr val="FFFFFF"/>
                </a:solidFill>
                <a:latin typeface="Times New Roman" panose="02020603050405020304" pitchFamily="18" charset="0"/>
                <a:ea typeface="Calibri" pitchFamily="34" charset="-122"/>
                <a:cs typeface="Times New Roman" panose="02020603050405020304" pitchFamily="18" charset="0"/>
              </a:rPr>
              <a:t>Implementation Inequality</a:t>
            </a:r>
            <a:endParaRPr lang="en-US" sz="1200" dirty="0">
              <a:latin typeface="Times New Roman" panose="02020603050405020304" pitchFamily="18" charset="0"/>
              <a:cs typeface="Times New Roman" panose="02020603050405020304" pitchFamily="18" charset="0"/>
            </a:endParaRPr>
          </a:p>
        </p:txBody>
      </p:sp>
      <p:sp>
        <p:nvSpPr>
          <p:cNvPr id="35" name="Text 33"/>
          <p:cNvSpPr/>
          <p:nvPr/>
        </p:nvSpPr>
        <p:spPr>
          <a:xfrm>
            <a:off x="4846320" y="4240629"/>
            <a:ext cx="3840480" cy="365760"/>
          </a:xfrm>
          <a:prstGeom prst="rect">
            <a:avLst/>
          </a:prstGeom>
          <a:noFill/>
          <a:ln/>
        </p:spPr>
        <p:txBody>
          <a:bodyPr wrap="square" rtlCol="0" anchor="ctr"/>
          <a:lstStyle/>
          <a:p>
            <a:pPr marL="0" indent="0" algn="just">
              <a:buNone/>
            </a:pPr>
            <a:r>
              <a:rPr lang="en-US" sz="1200" dirty="0">
                <a:solidFill>
                  <a:srgbClr val="CBD5E1"/>
                </a:solidFill>
                <a:latin typeface="Times New Roman" panose="02020603050405020304" pitchFamily="18" charset="0"/>
                <a:ea typeface="Calibri" pitchFamily="34" charset="-122"/>
                <a:cs typeface="Times New Roman" panose="02020603050405020304" pitchFamily="18" charset="0"/>
              </a:rPr>
              <a:t>Policy benefits unevenly distributed; deprived areas often lack infrastructure to operationalise national frameworks effectively.</a:t>
            </a:r>
            <a:endParaRPr lang="en-US" sz="1200" dirty="0">
              <a:latin typeface="Times New Roman" panose="02020603050405020304" pitchFamily="18" charset="0"/>
              <a:cs typeface="Times New Roman" panose="02020603050405020304" pitchFamily="18" charset="0"/>
            </a:endParaRPr>
          </a:p>
        </p:txBody>
      </p:sp>
      <p:sp>
        <p:nvSpPr>
          <p:cNvPr id="36" name="Rectangle 1">
            <a:extLst>
              <a:ext uri="{FF2B5EF4-FFF2-40B4-BE49-F238E27FC236}">
                <a16:creationId xmlns:a16="http://schemas.microsoft.com/office/drawing/2014/main" id="{1A25F90B-0EFE-48D4-8B55-A4855C1E40E8}"/>
              </a:ext>
            </a:extLst>
          </p:cNvPr>
          <p:cNvSpPr>
            <a:spLocks noChangeArrowheads="1"/>
          </p:cNvSpPr>
          <p:nvPr/>
        </p:nvSpPr>
        <p:spPr bwMode="auto">
          <a:xfrm>
            <a:off x="0" y="-184666"/>
            <a:ext cx="185057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t>(Neal et al., 2022)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4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F7B6C"/>
          </a:solidFill>
          <a:ln w="12700">
            <a:solidFill>
              <a:srgbClr val="0F7B6C"/>
            </a:solidFill>
            <a:prstDash val="solid"/>
          </a:ln>
        </p:spPr>
        <p:txBody>
          <a:bodyPr/>
          <a:lstStyle/>
          <a:p>
            <a:endParaRPr lang="en-US"/>
          </a:p>
        </p:txBody>
      </p:sp>
      <p:sp>
        <p:nvSpPr>
          <p:cNvPr id="3" name="Text 1"/>
          <p:cNvSpPr/>
          <p:nvPr/>
        </p:nvSpPr>
        <p:spPr>
          <a:xfrm>
            <a:off x="457200" y="137160"/>
            <a:ext cx="8229600" cy="594360"/>
          </a:xfrm>
          <a:prstGeom prst="rect">
            <a:avLst/>
          </a:prstGeom>
          <a:noFill/>
          <a:ln/>
        </p:spPr>
        <p:txBody>
          <a:bodyPr wrap="square" rtlCol="0" anchor="ctr"/>
          <a:lstStyle/>
          <a:p>
            <a:pPr marL="0" indent="0" algn="l">
              <a:buNone/>
            </a:pPr>
            <a:r>
              <a:rPr lang="en-US" sz="2400" b="1" dirty="0">
                <a:solidFill>
                  <a:srgbClr val="0D2137"/>
                </a:solidFill>
                <a:latin typeface="Times New Roman" panose="02020603050405020304" pitchFamily="18" charset="0"/>
                <a:ea typeface="Calibri" pitchFamily="34" charset="-122"/>
                <a:cs typeface="Times New Roman" panose="02020603050405020304" pitchFamily="18" charset="0"/>
              </a:rPr>
              <a:t>Part E: Service Delivery – Integrated Approaches</a:t>
            </a:r>
            <a:endParaRPr lang="en-US" sz="2400" dirty="0">
              <a:latin typeface="Times New Roman" panose="02020603050405020304" pitchFamily="18" charset="0"/>
              <a:cs typeface="Times New Roman" panose="02020603050405020304" pitchFamily="18" charset="0"/>
            </a:endParaRPr>
          </a:p>
        </p:txBody>
      </p:sp>
      <p:sp>
        <p:nvSpPr>
          <p:cNvPr id="4" name="Shape 2"/>
          <p:cNvSpPr/>
          <p:nvPr/>
        </p:nvSpPr>
        <p:spPr>
          <a:xfrm>
            <a:off x="457200" y="749808"/>
            <a:ext cx="8229600" cy="22860"/>
          </a:xfrm>
          <a:prstGeom prst="rect">
            <a:avLst/>
          </a:prstGeom>
          <a:solidFill>
            <a:srgbClr val="CBD5E1"/>
          </a:solidFill>
          <a:ln w="12700">
            <a:solidFill>
              <a:srgbClr val="CBD5E1"/>
            </a:solidFill>
            <a:prstDash val="solid"/>
          </a:ln>
        </p:spPr>
        <p:txBody>
          <a:bodyPr/>
          <a:lstStyle/>
          <a:p>
            <a:endParaRPr lang="en-US"/>
          </a:p>
        </p:txBody>
      </p:sp>
      <p:sp>
        <p:nvSpPr>
          <p:cNvPr id="5" name="Shape 3"/>
          <p:cNvSpPr/>
          <p:nvPr/>
        </p:nvSpPr>
        <p:spPr>
          <a:xfrm>
            <a:off x="274320" y="914400"/>
            <a:ext cx="2788920" cy="3931920"/>
          </a:xfrm>
          <a:prstGeom prst="rect">
            <a:avLst/>
          </a:prstGeom>
          <a:solidFill>
            <a:srgbClr val="FFFFFF"/>
          </a:solidFill>
          <a:ln w="12700">
            <a:solidFill>
              <a:srgbClr val="CBD5E1"/>
            </a:solidFill>
            <a:prstDash val="solid"/>
          </a:ln>
        </p:spPr>
        <p:txBody>
          <a:bodyPr/>
          <a:lstStyle/>
          <a:p>
            <a:endParaRPr lang="en-US"/>
          </a:p>
        </p:txBody>
      </p:sp>
      <p:sp>
        <p:nvSpPr>
          <p:cNvPr id="6" name="Shape 4"/>
          <p:cNvSpPr/>
          <p:nvPr/>
        </p:nvSpPr>
        <p:spPr>
          <a:xfrm>
            <a:off x="274320" y="914400"/>
            <a:ext cx="2788920" cy="457200"/>
          </a:xfrm>
          <a:prstGeom prst="rect">
            <a:avLst/>
          </a:prstGeom>
          <a:solidFill>
            <a:srgbClr val="0F7B6C"/>
          </a:solidFill>
          <a:ln w="12700">
            <a:solidFill>
              <a:srgbClr val="0F7B6C"/>
            </a:solidFill>
            <a:prstDash val="solid"/>
          </a:ln>
        </p:spPr>
        <p:txBody>
          <a:bodyPr/>
          <a:lstStyle/>
          <a:p>
            <a:endParaRPr lang="en-US"/>
          </a:p>
        </p:txBody>
      </p:sp>
      <p:sp>
        <p:nvSpPr>
          <p:cNvPr id="7" name="Text 5"/>
          <p:cNvSpPr/>
          <p:nvPr/>
        </p:nvSpPr>
        <p:spPr>
          <a:xfrm>
            <a:off x="274320" y="914400"/>
            <a:ext cx="2788920" cy="457200"/>
          </a:xfrm>
          <a:prstGeom prst="rect">
            <a:avLst/>
          </a:prstGeom>
          <a:noFill/>
          <a:ln/>
        </p:spPr>
        <p:txBody>
          <a:bodyPr wrap="square" rtlCol="0" anchor="ctr"/>
          <a:lstStyle/>
          <a:p>
            <a:pPr marL="0" indent="0" algn="ctr">
              <a:buNone/>
            </a:pPr>
            <a:r>
              <a:rPr lang="en-US" sz="1400" b="1" dirty="0">
                <a:solidFill>
                  <a:srgbClr val="FFFFFF"/>
                </a:solidFill>
                <a:latin typeface="Times New Roman" panose="02020603050405020304" pitchFamily="18" charset="0"/>
                <a:ea typeface="Calibri" pitchFamily="34" charset="-122"/>
                <a:cs typeface="Times New Roman" panose="02020603050405020304" pitchFamily="18" charset="0"/>
              </a:rPr>
              <a:t>Wellness Programmes</a:t>
            </a:r>
            <a:endParaRPr lang="en-US" sz="1400" dirty="0">
              <a:latin typeface="Times New Roman" panose="02020603050405020304" pitchFamily="18" charset="0"/>
              <a:cs typeface="Times New Roman" panose="02020603050405020304" pitchFamily="18" charset="0"/>
            </a:endParaRPr>
          </a:p>
        </p:txBody>
      </p:sp>
      <p:sp>
        <p:nvSpPr>
          <p:cNvPr id="8" name="Text 6"/>
          <p:cNvSpPr/>
          <p:nvPr/>
        </p:nvSpPr>
        <p:spPr>
          <a:xfrm>
            <a:off x="384048" y="1444752"/>
            <a:ext cx="2587752" cy="3255264"/>
          </a:xfrm>
          <a:prstGeom prst="rect">
            <a:avLst/>
          </a:prstGeom>
          <a:noFill/>
          <a:ln/>
        </p:spPr>
        <p:txBody>
          <a:bodyPr wrap="square" rtlCol="0" anchor="t"/>
          <a:lstStyle/>
          <a:p>
            <a:pPr marL="0" indent="0" algn="just">
              <a:buNone/>
            </a:pPr>
            <a:r>
              <a:rPr lang="en-US" sz="1400" dirty="0">
                <a:solidFill>
                  <a:srgbClr val="0D2137"/>
                </a:solidFill>
                <a:latin typeface="Times New Roman" panose="02020603050405020304" pitchFamily="18" charset="0"/>
                <a:ea typeface="Calibri" pitchFamily="34" charset="-122"/>
                <a:cs typeface="Times New Roman" panose="02020603050405020304" pitchFamily="18" charset="0"/>
              </a:rPr>
              <a:t>Social prescribing schemes link patients to community activities, arts, and support groups. NHS England's social prescribing model demonstrates measurable reductions in GP appointments and A&amp;E admissions (NHS England, 2020).</a:t>
            </a:r>
            <a:endParaRPr lang="en-US" sz="1400" dirty="0">
              <a:latin typeface="Times New Roman" panose="02020603050405020304" pitchFamily="18" charset="0"/>
              <a:cs typeface="Times New Roman" panose="02020603050405020304" pitchFamily="18" charset="0"/>
            </a:endParaRPr>
          </a:p>
        </p:txBody>
      </p:sp>
      <p:sp>
        <p:nvSpPr>
          <p:cNvPr id="9" name="Shape 7"/>
          <p:cNvSpPr/>
          <p:nvPr/>
        </p:nvSpPr>
        <p:spPr>
          <a:xfrm>
            <a:off x="3200400" y="914400"/>
            <a:ext cx="2788920" cy="3931920"/>
          </a:xfrm>
          <a:prstGeom prst="rect">
            <a:avLst/>
          </a:prstGeom>
          <a:solidFill>
            <a:srgbClr val="FFFFFF"/>
          </a:solidFill>
          <a:ln w="12700">
            <a:solidFill>
              <a:srgbClr val="CBD5E1"/>
            </a:solidFill>
            <a:prstDash val="solid"/>
          </a:ln>
        </p:spPr>
        <p:txBody>
          <a:bodyPr/>
          <a:lstStyle/>
          <a:p>
            <a:endParaRPr lang="en-US"/>
          </a:p>
        </p:txBody>
      </p:sp>
      <p:sp>
        <p:nvSpPr>
          <p:cNvPr id="10" name="Shape 8"/>
          <p:cNvSpPr/>
          <p:nvPr/>
        </p:nvSpPr>
        <p:spPr>
          <a:xfrm>
            <a:off x="3200400" y="914400"/>
            <a:ext cx="2788920" cy="457200"/>
          </a:xfrm>
          <a:prstGeom prst="rect">
            <a:avLst/>
          </a:prstGeom>
          <a:solidFill>
            <a:srgbClr val="0D2137"/>
          </a:solidFill>
          <a:ln w="12700">
            <a:solidFill>
              <a:srgbClr val="0D2137"/>
            </a:solidFill>
            <a:prstDash val="solid"/>
          </a:ln>
        </p:spPr>
        <p:txBody>
          <a:bodyPr/>
          <a:lstStyle/>
          <a:p>
            <a:endParaRPr lang="en-US"/>
          </a:p>
        </p:txBody>
      </p:sp>
      <p:sp>
        <p:nvSpPr>
          <p:cNvPr id="11" name="Text 9"/>
          <p:cNvSpPr/>
          <p:nvPr/>
        </p:nvSpPr>
        <p:spPr>
          <a:xfrm>
            <a:off x="3200400" y="914400"/>
            <a:ext cx="2788920" cy="457200"/>
          </a:xfrm>
          <a:prstGeom prst="rect">
            <a:avLst/>
          </a:prstGeom>
          <a:noFill/>
          <a:ln/>
        </p:spPr>
        <p:txBody>
          <a:bodyPr wrap="square" rtlCol="0" anchor="ctr"/>
          <a:lstStyle/>
          <a:p>
            <a:pPr marL="0" indent="0" algn="ctr">
              <a:buNone/>
            </a:pPr>
            <a:r>
              <a:rPr lang="en-US" sz="1400" b="1" dirty="0">
                <a:solidFill>
                  <a:srgbClr val="FFFFFF"/>
                </a:solidFill>
                <a:latin typeface="Times New Roman" panose="02020603050405020304" pitchFamily="18" charset="0"/>
                <a:ea typeface="Calibri" pitchFamily="34" charset="-122"/>
                <a:cs typeface="Times New Roman" panose="02020603050405020304" pitchFamily="18" charset="0"/>
              </a:rPr>
              <a:t>Telehealth</a:t>
            </a:r>
            <a:endParaRPr lang="en-US" sz="1400" dirty="0">
              <a:latin typeface="Times New Roman" panose="02020603050405020304" pitchFamily="18" charset="0"/>
              <a:cs typeface="Times New Roman" panose="02020603050405020304" pitchFamily="18" charset="0"/>
            </a:endParaRPr>
          </a:p>
        </p:txBody>
      </p:sp>
      <p:sp>
        <p:nvSpPr>
          <p:cNvPr id="12" name="Text 10"/>
          <p:cNvSpPr/>
          <p:nvPr/>
        </p:nvSpPr>
        <p:spPr>
          <a:xfrm>
            <a:off x="3310128" y="1444752"/>
            <a:ext cx="2587752" cy="3255264"/>
          </a:xfrm>
          <a:prstGeom prst="rect">
            <a:avLst/>
          </a:prstGeom>
          <a:noFill/>
          <a:ln/>
        </p:spPr>
        <p:txBody>
          <a:bodyPr wrap="square" rtlCol="0" anchor="t"/>
          <a:lstStyle/>
          <a:p>
            <a:pPr marL="0" indent="0" algn="just">
              <a:buNone/>
            </a:pPr>
            <a:r>
              <a:rPr lang="en-US" sz="1400" dirty="0">
                <a:solidFill>
                  <a:srgbClr val="0D2137"/>
                </a:solidFill>
                <a:latin typeface="Times New Roman" panose="02020603050405020304" pitchFamily="18" charset="0"/>
                <a:ea typeface="Calibri" pitchFamily="34" charset="-122"/>
                <a:cs typeface="Times New Roman" panose="02020603050405020304" pitchFamily="18" charset="0"/>
              </a:rPr>
              <a:t>Digital health platforms expanded significantly post-COVID-19. NICE (2022) guidance supports telehealth for chronic disease management, mental health and post-operative follow-up, improving access and reducing travel burden.</a:t>
            </a:r>
            <a:endParaRPr lang="en-US" sz="1400" dirty="0">
              <a:latin typeface="Times New Roman" panose="02020603050405020304" pitchFamily="18" charset="0"/>
              <a:cs typeface="Times New Roman" panose="02020603050405020304" pitchFamily="18" charset="0"/>
            </a:endParaRPr>
          </a:p>
        </p:txBody>
      </p:sp>
      <p:sp>
        <p:nvSpPr>
          <p:cNvPr id="13" name="Shape 11"/>
          <p:cNvSpPr/>
          <p:nvPr/>
        </p:nvSpPr>
        <p:spPr>
          <a:xfrm>
            <a:off x="6126480" y="914400"/>
            <a:ext cx="2788920" cy="3931920"/>
          </a:xfrm>
          <a:prstGeom prst="rect">
            <a:avLst/>
          </a:prstGeom>
          <a:solidFill>
            <a:srgbClr val="FFFFFF"/>
          </a:solidFill>
          <a:ln w="12700">
            <a:solidFill>
              <a:srgbClr val="CBD5E1"/>
            </a:solidFill>
            <a:prstDash val="solid"/>
          </a:ln>
        </p:spPr>
        <p:txBody>
          <a:bodyPr/>
          <a:lstStyle/>
          <a:p>
            <a:endParaRPr lang="en-US"/>
          </a:p>
        </p:txBody>
      </p:sp>
      <p:sp>
        <p:nvSpPr>
          <p:cNvPr id="14" name="Shape 12"/>
          <p:cNvSpPr/>
          <p:nvPr/>
        </p:nvSpPr>
        <p:spPr>
          <a:xfrm>
            <a:off x="6126480" y="914400"/>
            <a:ext cx="2788920" cy="457200"/>
          </a:xfrm>
          <a:prstGeom prst="rect">
            <a:avLst/>
          </a:prstGeom>
          <a:solidFill>
            <a:srgbClr val="1A5276"/>
          </a:solidFill>
          <a:ln w="12700">
            <a:solidFill>
              <a:srgbClr val="1A5276"/>
            </a:solidFill>
            <a:prstDash val="solid"/>
          </a:ln>
        </p:spPr>
        <p:txBody>
          <a:bodyPr/>
          <a:lstStyle/>
          <a:p>
            <a:endParaRPr lang="en-US"/>
          </a:p>
        </p:txBody>
      </p:sp>
      <p:sp>
        <p:nvSpPr>
          <p:cNvPr id="15" name="Text 13"/>
          <p:cNvSpPr/>
          <p:nvPr/>
        </p:nvSpPr>
        <p:spPr>
          <a:xfrm>
            <a:off x="6126480" y="914400"/>
            <a:ext cx="2788920" cy="457200"/>
          </a:xfrm>
          <a:prstGeom prst="rect">
            <a:avLst/>
          </a:prstGeom>
          <a:noFill/>
          <a:ln/>
        </p:spPr>
        <p:txBody>
          <a:bodyPr wrap="square" rtlCol="0" anchor="ctr"/>
          <a:lstStyle/>
          <a:p>
            <a:pPr marL="0" indent="0" algn="ctr">
              <a:buNone/>
            </a:pPr>
            <a:r>
              <a:rPr lang="en-US" sz="1400" b="1" dirty="0">
                <a:solidFill>
                  <a:srgbClr val="FFFFFF"/>
                </a:solidFill>
                <a:latin typeface="Times New Roman" panose="02020603050405020304" pitchFamily="18" charset="0"/>
                <a:ea typeface="Calibri" pitchFamily="34" charset="-122"/>
                <a:cs typeface="Times New Roman" panose="02020603050405020304" pitchFamily="18" charset="0"/>
              </a:rPr>
              <a:t>Community Health Initiatives</a:t>
            </a:r>
            <a:endParaRPr lang="en-US" sz="1400" dirty="0">
              <a:latin typeface="Times New Roman" panose="02020603050405020304" pitchFamily="18" charset="0"/>
              <a:cs typeface="Times New Roman" panose="02020603050405020304" pitchFamily="18" charset="0"/>
            </a:endParaRPr>
          </a:p>
        </p:txBody>
      </p:sp>
      <p:sp>
        <p:nvSpPr>
          <p:cNvPr id="16" name="Text 14"/>
          <p:cNvSpPr/>
          <p:nvPr/>
        </p:nvSpPr>
        <p:spPr>
          <a:xfrm>
            <a:off x="6236208" y="1444752"/>
            <a:ext cx="2587752" cy="3255264"/>
          </a:xfrm>
          <a:prstGeom prst="rect">
            <a:avLst/>
          </a:prstGeom>
          <a:noFill/>
          <a:ln/>
        </p:spPr>
        <p:txBody>
          <a:bodyPr wrap="square" rtlCol="0" anchor="t"/>
          <a:lstStyle/>
          <a:p>
            <a:pPr marL="0" indent="0" algn="just">
              <a:buNone/>
            </a:pPr>
            <a:r>
              <a:rPr lang="en-US" sz="1400" dirty="0">
                <a:solidFill>
                  <a:srgbClr val="0D2137"/>
                </a:solidFill>
                <a:latin typeface="Times New Roman" panose="02020603050405020304" pitchFamily="18" charset="0"/>
                <a:ea typeface="Calibri" pitchFamily="34" charset="-122"/>
                <a:cs typeface="Times New Roman" panose="02020603050405020304" pitchFamily="18" charset="0"/>
              </a:rPr>
              <a:t>Community-centred approaches, including Healthy Living Centres and Marmot Place programmes, tackle social determinants directly. These address housing, employment and loneliness as health determinants.</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4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F7B6C"/>
          </a:solidFill>
          <a:ln w="12700">
            <a:solidFill>
              <a:srgbClr val="0F7B6C"/>
            </a:solidFill>
            <a:prstDash val="solid"/>
          </a:ln>
        </p:spPr>
        <p:txBody>
          <a:bodyPr/>
          <a:lstStyle/>
          <a:p>
            <a:endParaRPr lang="en-US"/>
          </a:p>
        </p:txBody>
      </p:sp>
      <p:sp>
        <p:nvSpPr>
          <p:cNvPr id="3" name="Text 1"/>
          <p:cNvSpPr/>
          <p:nvPr/>
        </p:nvSpPr>
        <p:spPr>
          <a:xfrm>
            <a:off x="457200" y="137160"/>
            <a:ext cx="8229600" cy="594360"/>
          </a:xfrm>
          <a:prstGeom prst="rect">
            <a:avLst/>
          </a:prstGeom>
          <a:noFill/>
          <a:ln/>
        </p:spPr>
        <p:txBody>
          <a:bodyPr wrap="square" rtlCol="0" anchor="ctr"/>
          <a:lstStyle/>
          <a:p>
            <a:pPr marL="0" indent="0" algn="l">
              <a:buNone/>
            </a:pPr>
            <a:r>
              <a:rPr lang="en-US" sz="2400" b="1" dirty="0">
                <a:solidFill>
                  <a:srgbClr val="0D2137"/>
                </a:solidFill>
                <a:latin typeface="Times New Roman" panose="02020603050405020304" pitchFamily="18" charset="0"/>
                <a:ea typeface="Calibri" pitchFamily="34" charset="-122"/>
                <a:cs typeface="Times New Roman" panose="02020603050405020304" pitchFamily="18" charset="0"/>
              </a:rPr>
              <a:t>Part E: Service Delivery – Case Examples</a:t>
            </a:r>
            <a:endParaRPr lang="en-US" sz="2400" dirty="0">
              <a:latin typeface="Times New Roman" panose="02020603050405020304" pitchFamily="18" charset="0"/>
              <a:cs typeface="Times New Roman" panose="02020603050405020304" pitchFamily="18" charset="0"/>
            </a:endParaRPr>
          </a:p>
        </p:txBody>
      </p:sp>
      <p:sp>
        <p:nvSpPr>
          <p:cNvPr id="4" name="Shape 2"/>
          <p:cNvSpPr/>
          <p:nvPr/>
        </p:nvSpPr>
        <p:spPr>
          <a:xfrm>
            <a:off x="457200" y="749808"/>
            <a:ext cx="8229600" cy="22860"/>
          </a:xfrm>
          <a:prstGeom prst="rect">
            <a:avLst/>
          </a:prstGeom>
          <a:solidFill>
            <a:srgbClr val="CBD5E1"/>
          </a:solidFill>
          <a:ln w="12700">
            <a:solidFill>
              <a:srgbClr val="CBD5E1"/>
            </a:solidFill>
            <a:prstDash val="solid"/>
          </a:ln>
        </p:spPr>
        <p:txBody>
          <a:bodyPr/>
          <a:lstStyle/>
          <a:p>
            <a:endParaRPr lang="en-US"/>
          </a:p>
        </p:txBody>
      </p:sp>
      <p:sp>
        <p:nvSpPr>
          <p:cNvPr id="5" name="Text 3"/>
          <p:cNvSpPr/>
          <p:nvPr/>
        </p:nvSpPr>
        <p:spPr>
          <a:xfrm>
            <a:off x="365760" y="914400"/>
            <a:ext cx="8412480" cy="347472"/>
          </a:xfrm>
          <a:prstGeom prst="rect">
            <a:avLst/>
          </a:prstGeom>
          <a:noFill/>
          <a:ln/>
        </p:spPr>
        <p:txBody>
          <a:bodyPr wrap="square" rtlCol="0" anchor="ctr"/>
          <a:lstStyle/>
          <a:p>
            <a:pPr marL="0" indent="0">
              <a:buNone/>
            </a:pPr>
            <a:r>
              <a:rPr lang="en-US" sz="1600" b="1" dirty="0">
                <a:solidFill>
                  <a:srgbClr val="0F7B6C"/>
                </a:solidFill>
                <a:latin typeface="Times New Roman" panose="02020603050405020304" pitchFamily="18" charset="0"/>
                <a:ea typeface="Calibri" pitchFamily="34" charset="-122"/>
                <a:cs typeface="Times New Roman" panose="02020603050405020304" pitchFamily="18" charset="0"/>
              </a:rPr>
              <a:t>Holistic Care Models in Practice</a:t>
            </a:r>
            <a:endParaRPr lang="en-US" sz="1600" dirty="0">
              <a:latin typeface="Times New Roman" panose="02020603050405020304" pitchFamily="18" charset="0"/>
              <a:cs typeface="Times New Roman" panose="02020603050405020304" pitchFamily="18" charset="0"/>
            </a:endParaRPr>
          </a:p>
        </p:txBody>
      </p:sp>
      <p:sp>
        <p:nvSpPr>
          <p:cNvPr id="6" name="Shape 4"/>
          <p:cNvSpPr/>
          <p:nvPr/>
        </p:nvSpPr>
        <p:spPr>
          <a:xfrm>
            <a:off x="320040" y="1371600"/>
            <a:ext cx="8503920" cy="1143000"/>
          </a:xfrm>
          <a:prstGeom prst="rect">
            <a:avLst/>
          </a:prstGeom>
          <a:solidFill>
            <a:srgbClr val="FFFFFF"/>
          </a:solidFill>
          <a:ln w="12700">
            <a:solidFill>
              <a:srgbClr val="CBD5E1"/>
            </a:solidFill>
            <a:prstDash val="solid"/>
          </a:ln>
        </p:spPr>
        <p:txBody>
          <a:bodyPr/>
          <a:lstStyle/>
          <a:p>
            <a:endParaRPr lang="en-US"/>
          </a:p>
        </p:txBody>
      </p:sp>
      <p:sp>
        <p:nvSpPr>
          <p:cNvPr id="7" name="Shape 5"/>
          <p:cNvSpPr/>
          <p:nvPr/>
        </p:nvSpPr>
        <p:spPr>
          <a:xfrm>
            <a:off x="320040" y="1371600"/>
            <a:ext cx="73152" cy="1143000"/>
          </a:xfrm>
          <a:prstGeom prst="rect">
            <a:avLst/>
          </a:prstGeom>
          <a:solidFill>
            <a:srgbClr val="0F7B6C"/>
          </a:solidFill>
          <a:ln w="12700">
            <a:solidFill>
              <a:srgbClr val="0F7B6C"/>
            </a:solidFill>
            <a:prstDash val="solid"/>
          </a:ln>
        </p:spPr>
        <p:txBody>
          <a:bodyPr/>
          <a:lstStyle/>
          <a:p>
            <a:endParaRPr lang="en-US"/>
          </a:p>
        </p:txBody>
      </p:sp>
      <p:sp>
        <p:nvSpPr>
          <p:cNvPr id="8" name="Shape 6"/>
          <p:cNvSpPr/>
          <p:nvPr/>
        </p:nvSpPr>
        <p:spPr>
          <a:xfrm>
            <a:off x="457200" y="1389888"/>
            <a:ext cx="1645920" cy="256032"/>
          </a:xfrm>
          <a:prstGeom prst="rect">
            <a:avLst/>
          </a:prstGeom>
          <a:solidFill>
            <a:srgbClr val="0F7B6C"/>
          </a:solidFill>
          <a:ln w="12700">
            <a:solidFill>
              <a:srgbClr val="0F7B6C"/>
            </a:solidFill>
            <a:prstDash val="solid"/>
          </a:ln>
        </p:spPr>
        <p:txBody>
          <a:bodyPr/>
          <a:lstStyle/>
          <a:p>
            <a:endParaRPr lang="en-US"/>
          </a:p>
        </p:txBody>
      </p:sp>
      <p:sp>
        <p:nvSpPr>
          <p:cNvPr id="9" name="Text 7"/>
          <p:cNvSpPr/>
          <p:nvPr/>
        </p:nvSpPr>
        <p:spPr>
          <a:xfrm>
            <a:off x="457200" y="1389888"/>
            <a:ext cx="1645920" cy="256032"/>
          </a:xfrm>
          <a:prstGeom prst="rect">
            <a:avLst/>
          </a:prstGeom>
          <a:noFill/>
          <a:ln/>
        </p:spPr>
        <p:txBody>
          <a:bodyPr wrap="square" rtlCol="0" anchor="ctr"/>
          <a:lstStyle/>
          <a:p>
            <a:pPr marL="0" indent="0" algn="ctr">
              <a:buNone/>
            </a:pPr>
            <a:r>
              <a:rPr lang="en-US" sz="900" b="1" dirty="0">
                <a:solidFill>
                  <a:srgbClr val="FFFFFF"/>
                </a:solidFill>
                <a:latin typeface="Times New Roman" panose="02020603050405020304" pitchFamily="18" charset="0"/>
                <a:ea typeface="Calibri" pitchFamily="34" charset="-122"/>
                <a:cs typeface="Times New Roman" panose="02020603050405020304" pitchFamily="18" charset="0"/>
              </a:rPr>
              <a:t>Community Hub Model</a:t>
            </a:r>
            <a:endParaRPr lang="en-US" sz="900" dirty="0">
              <a:latin typeface="Times New Roman" panose="02020603050405020304" pitchFamily="18" charset="0"/>
              <a:cs typeface="Times New Roman" panose="02020603050405020304" pitchFamily="18" charset="0"/>
            </a:endParaRPr>
          </a:p>
        </p:txBody>
      </p:sp>
      <p:sp>
        <p:nvSpPr>
          <p:cNvPr id="10" name="Text 8"/>
          <p:cNvSpPr/>
          <p:nvPr/>
        </p:nvSpPr>
        <p:spPr>
          <a:xfrm>
            <a:off x="2194560" y="1408176"/>
            <a:ext cx="6492240" cy="274320"/>
          </a:xfrm>
          <a:prstGeom prst="rect">
            <a:avLst/>
          </a:prstGeom>
          <a:noFill/>
          <a:ln/>
        </p:spPr>
        <p:txBody>
          <a:bodyPr wrap="square" rtlCol="0" anchor="ctr"/>
          <a:lstStyle/>
          <a:p>
            <a:pPr marL="0" indent="0">
              <a:buNone/>
            </a:pPr>
            <a:r>
              <a:rPr lang="en-US" sz="1300" b="1" dirty="0">
                <a:solidFill>
                  <a:srgbClr val="0D2137"/>
                </a:solidFill>
                <a:latin typeface="Times New Roman" panose="02020603050405020304" pitchFamily="18" charset="0"/>
                <a:ea typeface="Calibri" pitchFamily="34" charset="-122"/>
                <a:cs typeface="Times New Roman" panose="02020603050405020304" pitchFamily="18" charset="0"/>
              </a:rPr>
              <a:t>The Bromley by Bow Centre (London)</a:t>
            </a:r>
            <a:endParaRPr lang="en-US" sz="1300" dirty="0">
              <a:latin typeface="Times New Roman" panose="02020603050405020304" pitchFamily="18" charset="0"/>
              <a:cs typeface="Times New Roman" panose="02020603050405020304" pitchFamily="18" charset="0"/>
            </a:endParaRPr>
          </a:p>
        </p:txBody>
      </p:sp>
      <p:sp>
        <p:nvSpPr>
          <p:cNvPr id="11" name="Text 9"/>
          <p:cNvSpPr/>
          <p:nvPr/>
        </p:nvSpPr>
        <p:spPr>
          <a:xfrm>
            <a:off x="502920" y="1719072"/>
            <a:ext cx="5303520" cy="713232"/>
          </a:xfrm>
          <a:prstGeom prst="rect">
            <a:avLst/>
          </a:prstGeom>
          <a:noFill/>
          <a:ln/>
        </p:spPr>
        <p:txBody>
          <a:bodyPr wrap="square" rtlCol="0" anchor="ctr"/>
          <a:lstStyle/>
          <a:p>
            <a:pPr algn="just"/>
            <a:r>
              <a:rPr lang="en-US" sz="1200" dirty="0">
                <a:solidFill>
                  <a:srgbClr val="64748B"/>
                </a:solidFill>
                <a:latin typeface="Times New Roman" panose="02020603050405020304" pitchFamily="18" charset="0"/>
                <a:ea typeface="Calibri" pitchFamily="34" charset="-122"/>
                <a:cs typeface="Times New Roman" panose="02020603050405020304" pitchFamily="18" charset="0"/>
              </a:rPr>
              <a:t>Integrates health, social care, employment and arts services in one location. Patients access GPs, mental health support, debt advice and skills training. Studies show improved health outcomes and reduced hospital use(Thom, 2024).</a:t>
            </a:r>
            <a:endParaRPr lang="en-US" sz="1200" dirty="0">
              <a:latin typeface="Times New Roman" panose="02020603050405020304" pitchFamily="18" charset="0"/>
              <a:cs typeface="Times New Roman" panose="02020603050405020304" pitchFamily="18" charset="0"/>
            </a:endParaRPr>
          </a:p>
        </p:txBody>
      </p:sp>
      <p:sp>
        <p:nvSpPr>
          <p:cNvPr id="12" name="Text 10"/>
          <p:cNvSpPr/>
          <p:nvPr/>
        </p:nvSpPr>
        <p:spPr>
          <a:xfrm>
            <a:off x="5897880" y="1554480"/>
            <a:ext cx="2834640" cy="822960"/>
          </a:xfrm>
          <a:prstGeom prst="rect">
            <a:avLst/>
          </a:prstGeom>
          <a:noFill/>
          <a:ln/>
        </p:spPr>
        <p:txBody>
          <a:bodyPr wrap="square" rtlCol="0" anchor="ctr"/>
          <a:lstStyle/>
          <a:p>
            <a:r>
              <a:rPr lang="en-US" sz="1200" b="1" i="1" dirty="0">
                <a:solidFill>
                  <a:srgbClr val="0F7B6C"/>
                </a:solidFill>
                <a:latin typeface="Times New Roman" panose="02020603050405020304" pitchFamily="18" charset="0"/>
                <a:ea typeface="Calibri" pitchFamily="34" charset="-122"/>
                <a:cs typeface="Times New Roman" panose="02020603050405020304" pitchFamily="18" charset="0"/>
              </a:rPr>
              <a:t>Outcome: 30% reduction in GP referrals among socially isolated patients (Thompson, Halcomb and Masso, 2023).</a:t>
            </a:r>
            <a:endParaRPr lang="en-US" sz="1200" dirty="0">
              <a:latin typeface="Times New Roman" panose="02020603050405020304" pitchFamily="18" charset="0"/>
              <a:cs typeface="Times New Roman" panose="02020603050405020304" pitchFamily="18" charset="0"/>
            </a:endParaRPr>
          </a:p>
        </p:txBody>
      </p:sp>
      <p:sp>
        <p:nvSpPr>
          <p:cNvPr id="13" name="Shape 11"/>
          <p:cNvSpPr/>
          <p:nvPr/>
        </p:nvSpPr>
        <p:spPr>
          <a:xfrm>
            <a:off x="320040" y="2606040"/>
            <a:ext cx="8503920" cy="1143000"/>
          </a:xfrm>
          <a:prstGeom prst="rect">
            <a:avLst/>
          </a:prstGeom>
          <a:solidFill>
            <a:srgbClr val="FFFFFF"/>
          </a:solidFill>
          <a:ln w="12700">
            <a:solidFill>
              <a:srgbClr val="CBD5E1"/>
            </a:solidFill>
            <a:prstDash val="solid"/>
          </a:ln>
        </p:spPr>
        <p:txBody>
          <a:bodyPr/>
          <a:lstStyle/>
          <a:p>
            <a:endParaRPr lang="en-US"/>
          </a:p>
        </p:txBody>
      </p:sp>
      <p:sp>
        <p:nvSpPr>
          <p:cNvPr id="14" name="Shape 12"/>
          <p:cNvSpPr/>
          <p:nvPr/>
        </p:nvSpPr>
        <p:spPr>
          <a:xfrm>
            <a:off x="320040" y="2606040"/>
            <a:ext cx="73152" cy="1143000"/>
          </a:xfrm>
          <a:prstGeom prst="rect">
            <a:avLst/>
          </a:prstGeom>
          <a:solidFill>
            <a:srgbClr val="0D2137"/>
          </a:solidFill>
          <a:ln w="12700">
            <a:solidFill>
              <a:srgbClr val="0D2137"/>
            </a:solidFill>
            <a:prstDash val="solid"/>
          </a:ln>
        </p:spPr>
        <p:txBody>
          <a:bodyPr/>
          <a:lstStyle/>
          <a:p>
            <a:endParaRPr lang="en-US"/>
          </a:p>
        </p:txBody>
      </p:sp>
      <p:sp>
        <p:nvSpPr>
          <p:cNvPr id="15" name="Shape 13"/>
          <p:cNvSpPr/>
          <p:nvPr/>
        </p:nvSpPr>
        <p:spPr>
          <a:xfrm>
            <a:off x="457200" y="2624328"/>
            <a:ext cx="1645920" cy="256032"/>
          </a:xfrm>
          <a:prstGeom prst="rect">
            <a:avLst/>
          </a:prstGeom>
          <a:solidFill>
            <a:srgbClr val="0D2137"/>
          </a:solidFill>
          <a:ln w="12700">
            <a:solidFill>
              <a:srgbClr val="0D2137"/>
            </a:solidFill>
            <a:prstDash val="solid"/>
          </a:ln>
        </p:spPr>
        <p:txBody>
          <a:bodyPr/>
          <a:lstStyle/>
          <a:p>
            <a:endParaRPr lang="en-US"/>
          </a:p>
        </p:txBody>
      </p:sp>
      <p:sp>
        <p:nvSpPr>
          <p:cNvPr id="16" name="Text 14"/>
          <p:cNvSpPr/>
          <p:nvPr/>
        </p:nvSpPr>
        <p:spPr>
          <a:xfrm>
            <a:off x="457200" y="2624328"/>
            <a:ext cx="1645920" cy="256032"/>
          </a:xfrm>
          <a:prstGeom prst="rect">
            <a:avLst/>
          </a:prstGeom>
          <a:noFill/>
          <a:ln/>
        </p:spPr>
        <p:txBody>
          <a:bodyPr wrap="square" rtlCol="0" anchor="ctr"/>
          <a:lstStyle/>
          <a:p>
            <a:pPr marL="0" indent="0" algn="ctr">
              <a:buNone/>
            </a:pPr>
            <a:r>
              <a:rPr lang="en-US" sz="900" b="1" dirty="0">
                <a:solidFill>
                  <a:srgbClr val="FFFFFF"/>
                </a:solidFill>
                <a:latin typeface="Times New Roman" panose="02020603050405020304" pitchFamily="18" charset="0"/>
                <a:ea typeface="Calibri" pitchFamily="34" charset="-122"/>
                <a:cs typeface="Times New Roman" panose="02020603050405020304" pitchFamily="18" charset="0"/>
              </a:rPr>
              <a:t>Community Nursing Model</a:t>
            </a:r>
            <a:endParaRPr lang="en-US" sz="900" dirty="0">
              <a:latin typeface="Times New Roman" panose="02020603050405020304" pitchFamily="18" charset="0"/>
              <a:cs typeface="Times New Roman" panose="02020603050405020304" pitchFamily="18" charset="0"/>
            </a:endParaRPr>
          </a:p>
        </p:txBody>
      </p:sp>
      <p:sp>
        <p:nvSpPr>
          <p:cNvPr id="17" name="Text 15"/>
          <p:cNvSpPr/>
          <p:nvPr/>
        </p:nvSpPr>
        <p:spPr>
          <a:xfrm>
            <a:off x="2194560" y="2642616"/>
            <a:ext cx="6492240" cy="274320"/>
          </a:xfrm>
          <a:prstGeom prst="rect">
            <a:avLst/>
          </a:prstGeom>
          <a:noFill/>
          <a:ln/>
        </p:spPr>
        <p:txBody>
          <a:bodyPr wrap="square" rtlCol="0" anchor="ctr"/>
          <a:lstStyle/>
          <a:p>
            <a:pPr marL="0" indent="0">
              <a:buNone/>
            </a:pPr>
            <a:r>
              <a:rPr lang="en-US" sz="1300" b="1" dirty="0">
                <a:solidFill>
                  <a:srgbClr val="0D2137"/>
                </a:solidFill>
                <a:latin typeface="Times New Roman" panose="02020603050405020304" pitchFamily="18" charset="0"/>
                <a:ea typeface="Calibri" pitchFamily="34" charset="-122"/>
                <a:cs typeface="Times New Roman" panose="02020603050405020304" pitchFamily="18" charset="0"/>
              </a:rPr>
              <a:t>Buurtzorg (Netherlands – adopted in UK)</a:t>
            </a:r>
            <a:endParaRPr lang="en-US" sz="1300" dirty="0">
              <a:latin typeface="Times New Roman" panose="02020603050405020304" pitchFamily="18" charset="0"/>
              <a:cs typeface="Times New Roman" panose="02020603050405020304" pitchFamily="18" charset="0"/>
            </a:endParaRPr>
          </a:p>
        </p:txBody>
      </p:sp>
      <p:sp>
        <p:nvSpPr>
          <p:cNvPr id="18" name="Text 16"/>
          <p:cNvSpPr/>
          <p:nvPr/>
        </p:nvSpPr>
        <p:spPr>
          <a:xfrm>
            <a:off x="502920" y="2953512"/>
            <a:ext cx="5303520" cy="713232"/>
          </a:xfrm>
          <a:prstGeom prst="rect">
            <a:avLst/>
          </a:prstGeom>
          <a:noFill/>
          <a:ln/>
        </p:spPr>
        <p:txBody>
          <a:bodyPr wrap="square" rtlCol="0" anchor="ctr"/>
          <a:lstStyle/>
          <a:p>
            <a:pPr marL="0" indent="0" algn="just">
              <a:buNone/>
            </a:pPr>
            <a:r>
              <a:rPr lang="en-US" sz="1200" dirty="0">
                <a:solidFill>
                  <a:srgbClr val="64748B"/>
                </a:solidFill>
                <a:latin typeface="Times New Roman" panose="02020603050405020304" pitchFamily="18" charset="0"/>
                <a:ea typeface="Calibri" pitchFamily="34" charset="-122"/>
                <a:cs typeface="Times New Roman" panose="02020603050405020304" pitchFamily="18" charset="0"/>
              </a:rPr>
              <a:t>Nurse-led, self-managing teams provide holistic home-based care. Significantly reduces hospital admissions. The East Anglia NHS Trust piloted the model with positive patient and staff wellbeing outcomes.</a:t>
            </a:r>
            <a:endParaRPr lang="en-US" sz="1200" dirty="0">
              <a:latin typeface="Times New Roman" panose="02020603050405020304" pitchFamily="18" charset="0"/>
              <a:cs typeface="Times New Roman" panose="02020603050405020304" pitchFamily="18" charset="0"/>
            </a:endParaRPr>
          </a:p>
        </p:txBody>
      </p:sp>
      <p:sp>
        <p:nvSpPr>
          <p:cNvPr id="19" name="Text 17"/>
          <p:cNvSpPr/>
          <p:nvPr/>
        </p:nvSpPr>
        <p:spPr>
          <a:xfrm>
            <a:off x="5897880" y="2788920"/>
            <a:ext cx="2834640" cy="822960"/>
          </a:xfrm>
          <a:prstGeom prst="rect">
            <a:avLst/>
          </a:prstGeom>
          <a:noFill/>
          <a:ln/>
        </p:spPr>
        <p:txBody>
          <a:bodyPr wrap="square" rtlCol="0" anchor="ctr"/>
          <a:lstStyle/>
          <a:p>
            <a:r>
              <a:rPr lang="en-US" sz="1200" b="1" i="1" dirty="0">
                <a:solidFill>
                  <a:srgbClr val="0F7B6C"/>
                </a:solidFill>
                <a:latin typeface="Times New Roman" panose="02020603050405020304" pitchFamily="18" charset="0"/>
                <a:ea typeface="Calibri" pitchFamily="34" charset="-122"/>
                <a:cs typeface="Times New Roman" panose="02020603050405020304" pitchFamily="18" charset="0"/>
              </a:rPr>
              <a:t>Outcome: 40% reduction in hours of care needed per patient </a:t>
            </a:r>
            <a:r>
              <a:rPr lang="es-ES" sz="1200" b="1" i="1" dirty="0">
                <a:solidFill>
                  <a:srgbClr val="0F7B6C"/>
                </a:solidFill>
                <a:latin typeface="Times New Roman" panose="02020603050405020304" pitchFamily="18" charset="0"/>
                <a:ea typeface="Calibri" pitchFamily="34" charset="-122"/>
                <a:cs typeface="Times New Roman" panose="02020603050405020304" pitchFamily="18" charset="0"/>
              </a:rPr>
              <a:t>(Galvez-</a:t>
            </a:r>
            <a:r>
              <a:rPr lang="es-ES" sz="1200" b="1" i="1" dirty="0" err="1">
                <a:solidFill>
                  <a:srgbClr val="0F7B6C"/>
                </a:solidFill>
                <a:latin typeface="Times New Roman" panose="02020603050405020304" pitchFamily="18" charset="0"/>
                <a:ea typeface="Calibri" pitchFamily="34" charset="-122"/>
                <a:cs typeface="Times New Roman" panose="02020603050405020304" pitchFamily="18" charset="0"/>
              </a:rPr>
              <a:t>Hernandez</a:t>
            </a:r>
            <a:r>
              <a:rPr lang="es-ES" sz="1200" b="1" i="1" dirty="0">
                <a:solidFill>
                  <a:srgbClr val="0F7B6C"/>
                </a:solidFill>
                <a:latin typeface="Times New Roman" panose="02020603050405020304" pitchFamily="18" charset="0"/>
                <a:ea typeface="Calibri" pitchFamily="34" charset="-122"/>
                <a:cs typeface="Times New Roman" panose="02020603050405020304" pitchFamily="18" charset="0"/>
              </a:rPr>
              <a:t>, González-de Paz and Muntaner, 2022).</a:t>
            </a:r>
            <a:endParaRPr lang="en-US" sz="1200" dirty="0">
              <a:latin typeface="Times New Roman" panose="02020603050405020304" pitchFamily="18" charset="0"/>
              <a:cs typeface="Times New Roman" panose="02020603050405020304" pitchFamily="18" charset="0"/>
            </a:endParaRPr>
          </a:p>
        </p:txBody>
      </p:sp>
      <p:sp>
        <p:nvSpPr>
          <p:cNvPr id="20" name="Shape 18"/>
          <p:cNvSpPr/>
          <p:nvPr/>
        </p:nvSpPr>
        <p:spPr>
          <a:xfrm>
            <a:off x="320040" y="3840480"/>
            <a:ext cx="8503920" cy="1143000"/>
          </a:xfrm>
          <a:prstGeom prst="rect">
            <a:avLst/>
          </a:prstGeom>
          <a:solidFill>
            <a:srgbClr val="FFFFFF"/>
          </a:solidFill>
          <a:ln w="12700">
            <a:solidFill>
              <a:srgbClr val="CBD5E1"/>
            </a:solidFill>
            <a:prstDash val="solid"/>
          </a:ln>
        </p:spPr>
        <p:txBody>
          <a:bodyPr/>
          <a:lstStyle/>
          <a:p>
            <a:endParaRPr lang="en-US"/>
          </a:p>
        </p:txBody>
      </p:sp>
      <p:sp>
        <p:nvSpPr>
          <p:cNvPr id="21" name="Shape 19"/>
          <p:cNvSpPr/>
          <p:nvPr/>
        </p:nvSpPr>
        <p:spPr>
          <a:xfrm>
            <a:off x="320040" y="3840480"/>
            <a:ext cx="73152" cy="1143000"/>
          </a:xfrm>
          <a:prstGeom prst="rect">
            <a:avLst/>
          </a:prstGeom>
          <a:solidFill>
            <a:srgbClr val="1A5276"/>
          </a:solidFill>
          <a:ln w="12700">
            <a:solidFill>
              <a:srgbClr val="1A5276"/>
            </a:solidFill>
            <a:prstDash val="solid"/>
          </a:ln>
        </p:spPr>
        <p:txBody>
          <a:bodyPr/>
          <a:lstStyle/>
          <a:p>
            <a:endParaRPr lang="en-US"/>
          </a:p>
        </p:txBody>
      </p:sp>
      <p:sp>
        <p:nvSpPr>
          <p:cNvPr id="22" name="Shape 20"/>
          <p:cNvSpPr/>
          <p:nvPr/>
        </p:nvSpPr>
        <p:spPr>
          <a:xfrm>
            <a:off x="457200" y="3858768"/>
            <a:ext cx="1645920" cy="256032"/>
          </a:xfrm>
          <a:prstGeom prst="rect">
            <a:avLst/>
          </a:prstGeom>
          <a:solidFill>
            <a:srgbClr val="1A5276"/>
          </a:solidFill>
          <a:ln w="12700">
            <a:solidFill>
              <a:srgbClr val="1A5276"/>
            </a:solidFill>
            <a:prstDash val="solid"/>
          </a:ln>
        </p:spPr>
        <p:txBody>
          <a:bodyPr/>
          <a:lstStyle/>
          <a:p>
            <a:endParaRPr lang="en-US"/>
          </a:p>
        </p:txBody>
      </p:sp>
      <p:sp>
        <p:nvSpPr>
          <p:cNvPr id="23" name="Text 21"/>
          <p:cNvSpPr/>
          <p:nvPr/>
        </p:nvSpPr>
        <p:spPr>
          <a:xfrm>
            <a:off x="457200" y="3858768"/>
            <a:ext cx="1645920" cy="256032"/>
          </a:xfrm>
          <a:prstGeom prst="rect">
            <a:avLst/>
          </a:prstGeom>
          <a:noFill/>
          <a:ln/>
        </p:spPr>
        <p:txBody>
          <a:bodyPr wrap="square" rtlCol="0" anchor="ctr"/>
          <a:lstStyle/>
          <a:p>
            <a:pPr marL="0" indent="0" algn="ctr">
              <a:buNone/>
            </a:pPr>
            <a:r>
              <a:rPr lang="en-US" sz="900" b="1" dirty="0">
                <a:solidFill>
                  <a:srgbClr val="FFFFFF"/>
                </a:solidFill>
                <a:latin typeface="Times New Roman" panose="02020603050405020304" pitchFamily="18" charset="0"/>
                <a:ea typeface="Calibri" pitchFamily="34" charset="-122"/>
                <a:cs typeface="Times New Roman" panose="02020603050405020304" pitchFamily="18" charset="0"/>
              </a:rPr>
              <a:t>Mental Health Integration</a:t>
            </a:r>
            <a:endParaRPr lang="en-US" sz="900" dirty="0">
              <a:latin typeface="Times New Roman" panose="02020603050405020304" pitchFamily="18" charset="0"/>
              <a:cs typeface="Times New Roman" panose="02020603050405020304" pitchFamily="18" charset="0"/>
            </a:endParaRPr>
          </a:p>
        </p:txBody>
      </p:sp>
      <p:sp>
        <p:nvSpPr>
          <p:cNvPr id="24" name="Text 22"/>
          <p:cNvSpPr/>
          <p:nvPr/>
        </p:nvSpPr>
        <p:spPr>
          <a:xfrm>
            <a:off x="2194560" y="3877056"/>
            <a:ext cx="6492240" cy="274320"/>
          </a:xfrm>
          <a:prstGeom prst="rect">
            <a:avLst/>
          </a:prstGeom>
          <a:noFill/>
          <a:ln/>
        </p:spPr>
        <p:txBody>
          <a:bodyPr wrap="square" rtlCol="0" anchor="ctr"/>
          <a:lstStyle/>
          <a:p>
            <a:pPr marL="0" indent="0">
              <a:buNone/>
            </a:pPr>
            <a:r>
              <a:rPr lang="en-US" sz="1300" b="1" dirty="0">
                <a:solidFill>
                  <a:srgbClr val="0D2137"/>
                </a:solidFill>
                <a:latin typeface="Times New Roman" panose="02020603050405020304" pitchFamily="18" charset="0"/>
                <a:ea typeface="Calibri" pitchFamily="34" charset="-122"/>
                <a:cs typeface="Times New Roman" panose="02020603050405020304" pitchFamily="18" charset="0"/>
              </a:rPr>
              <a:t>NHS Wales – 'Together for Mental Health' Strategy</a:t>
            </a:r>
            <a:endParaRPr lang="en-US" sz="1300" dirty="0">
              <a:latin typeface="Times New Roman" panose="02020603050405020304" pitchFamily="18" charset="0"/>
              <a:cs typeface="Times New Roman" panose="02020603050405020304" pitchFamily="18" charset="0"/>
            </a:endParaRPr>
          </a:p>
        </p:txBody>
      </p:sp>
      <p:sp>
        <p:nvSpPr>
          <p:cNvPr id="25" name="Text 23"/>
          <p:cNvSpPr/>
          <p:nvPr/>
        </p:nvSpPr>
        <p:spPr>
          <a:xfrm>
            <a:off x="502920" y="4187952"/>
            <a:ext cx="5303520" cy="713232"/>
          </a:xfrm>
          <a:prstGeom prst="rect">
            <a:avLst/>
          </a:prstGeom>
          <a:noFill/>
          <a:ln/>
        </p:spPr>
        <p:txBody>
          <a:bodyPr wrap="square" rtlCol="0" anchor="ctr"/>
          <a:lstStyle/>
          <a:p>
            <a:pPr algn="just"/>
            <a:r>
              <a:rPr lang="en-US" sz="1200" dirty="0">
                <a:solidFill>
                  <a:srgbClr val="64748B"/>
                </a:solidFill>
                <a:latin typeface="Times New Roman" panose="02020603050405020304" pitchFamily="18" charset="0"/>
                <a:ea typeface="Calibri" pitchFamily="34" charset="-122"/>
                <a:cs typeface="Times New Roman" panose="02020603050405020304" pitchFamily="18" charset="0"/>
              </a:rPr>
              <a:t>Devolved Welsh policy integrating mental health into primary care, housing and education services. The Third Revised Strategy (2022) strengthens focus on prevention, early intervention and equity of access(Hannigan, 2021)</a:t>
            </a:r>
          </a:p>
          <a:p>
            <a:pPr marL="0" indent="0" algn="just">
              <a:buNone/>
            </a:pPr>
            <a:r>
              <a:rPr lang="en-US" sz="1200" dirty="0">
                <a:solidFill>
                  <a:srgbClr val="64748B"/>
                </a:solidFill>
                <a:latin typeface="Times New Roman" panose="02020603050405020304" pitchFamily="18" charset="0"/>
                <a:ea typeface="Calibri" pitchFamily="34" charset="-122"/>
                <a:cs typeface="Times New Roman" panose="02020603050405020304" pitchFamily="18" charset="0"/>
              </a:rPr>
              <a:t>.</a:t>
            </a:r>
            <a:endParaRPr lang="en-US" sz="1200" dirty="0">
              <a:latin typeface="Times New Roman" panose="02020603050405020304" pitchFamily="18" charset="0"/>
              <a:cs typeface="Times New Roman" panose="02020603050405020304" pitchFamily="18" charset="0"/>
            </a:endParaRPr>
          </a:p>
        </p:txBody>
      </p:sp>
      <p:sp>
        <p:nvSpPr>
          <p:cNvPr id="26" name="Text 24"/>
          <p:cNvSpPr/>
          <p:nvPr/>
        </p:nvSpPr>
        <p:spPr>
          <a:xfrm>
            <a:off x="5897880" y="4023360"/>
            <a:ext cx="2834640" cy="822960"/>
          </a:xfrm>
          <a:prstGeom prst="rect">
            <a:avLst/>
          </a:prstGeom>
          <a:noFill/>
          <a:ln/>
        </p:spPr>
        <p:txBody>
          <a:bodyPr wrap="square" rtlCol="0" anchor="ctr"/>
          <a:lstStyle/>
          <a:p>
            <a:pPr marL="0" indent="0">
              <a:buNone/>
            </a:pPr>
            <a:r>
              <a:rPr lang="en-US" sz="1200" b="1" i="1" dirty="0">
                <a:solidFill>
                  <a:srgbClr val="0F7B6C"/>
                </a:solidFill>
                <a:latin typeface="Times New Roman" panose="02020603050405020304" pitchFamily="18" charset="0"/>
                <a:ea typeface="Calibri" pitchFamily="34" charset="-122"/>
                <a:cs typeface="Times New Roman" panose="02020603050405020304" pitchFamily="18" charset="0"/>
              </a:rPr>
              <a:t>Outcome: Increased early-intervention capacity; reduced inpatient bed reliance</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4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F7B6C"/>
          </a:solidFill>
          <a:ln w="12700">
            <a:solidFill>
              <a:srgbClr val="0F7B6C"/>
            </a:solidFill>
            <a:prstDash val="solid"/>
          </a:ln>
        </p:spPr>
        <p:txBody>
          <a:bodyPr/>
          <a:lstStyle/>
          <a:p>
            <a:endParaRPr lang="en-US"/>
          </a:p>
        </p:txBody>
      </p:sp>
      <p:sp>
        <p:nvSpPr>
          <p:cNvPr id="3" name="Text 1"/>
          <p:cNvSpPr/>
          <p:nvPr/>
        </p:nvSpPr>
        <p:spPr>
          <a:xfrm>
            <a:off x="457200" y="137160"/>
            <a:ext cx="8229600" cy="594360"/>
          </a:xfrm>
          <a:prstGeom prst="rect">
            <a:avLst/>
          </a:prstGeom>
          <a:noFill/>
          <a:ln/>
        </p:spPr>
        <p:txBody>
          <a:bodyPr wrap="square" rtlCol="0" anchor="ctr"/>
          <a:lstStyle/>
          <a:p>
            <a:pPr marL="0" indent="0" algn="l">
              <a:buNone/>
            </a:pPr>
            <a:r>
              <a:rPr lang="en-US" sz="2400" b="1" dirty="0">
                <a:solidFill>
                  <a:srgbClr val="0D2137"/>
                </a:solidFill>
                <a:latin typeface="Times New Roman" panose="02020603050405020304" pitchFamily="18" charset="0"/>
                <a:ea typeface="Calibri" pitchFamily="34" charset="-122"/>
                <a:cs typeface="Times New Roman" panose="02020603050405020304" pitchFamily="18" charset="0"/>
              </a:rPr>
              <a:t>Part F: Public Health Initiatives – Promoting Healthy Lifestyles</a:t>
            </a:r>
            <a:endParaRPr lang="en-US" sz="2400" dirty="0">
              <a:latin typeface="Times New Roman" panose="02020603050405020304" pitchFamily="18" charset="0"/>
              <a:cs typeface="Times New Roman" panose="02020603050405020304" pitchFamily="18" charset="0"/>
            </a:endParaRPr>
          </a:p>
        </p:txBody>
      </p:sp>
      <p:sp>
        <p:nvSpPr>
          <p:cNvPr id="4" name="Shape 2"/>
          <p:cNvSpPr/>
          <p:nvPr/>
        </p:nvSpPr>
        <p:spPr>
          <a:xfrm>
            <a:off x="457200" y="749808"/>
            <a:ext cx="8229600" cy="22860"/>
          </a:xfrm>
          <a:prstGeom prst="rect">
            <a:avLst/>
          </a:prstGeom>
          <a:solidFill>
            <a:srgbClr val="CBD5E1"/>
          </a:solidFill>
          <a:ln w="12700">
            <a:solidFill>
              <a:srgbClr val="CBD5E1"/>
            </a:solidFill>
            <a:prstDash val="solid"/>
          </a:ln>
        </p:spPr>
        <p:txBody>
          <a:bodyPr/>
          <a:lstStyle/>
          <a:p>
            <a:endParaRPr lang="en-US"/>
          </a:p>
        </p:txBody>
      </p:sp>
      <p:sp>
        <p:nvSpPr>
          <p:cNvPr id="5" name="Text 3"/>
          <p:cNvSpPr/>
          <p:nvPr/>
        </p:nvSpPr>
        <p:spPr>
          <a:xfrm>
            <a:off x="365760" y="914400"/>
            <a:ext cx="8412480" cy="320040"/>
          </a:xfrm>
          <a:prstGeom prst="rect">
            <a:avLst/>
          </a:prstGeom>
          <a:noFill/>
          <a:ln/>
        </p:spPr>
        <p:txBody>
          <a:bodyPr wrap="square" rtlCol="0" anchor="ctr"/>
          <a:lstStyle/>
          <a:p>
            <a:pPr marL="0" indent="0">
              <a:buNone/>
            </a:pPr>
            <a:r>
              <a:rPr lang="en-US" sz="1600" b="1" dirty="0">
                <a:solidFill>
                  <a:srgbClr val="0F7B6C"/>
                </a:solidFill>
                <a:latin typeface="Times New Roman" panose="02020603050405020304" pitchFamily="18" charset="0"/>
                <a:ea typeface="Calibri" pitchFamily="34" charset="-122"/>
                <a:cs typeface="Times New Roman" panose="02020603050405020304" pitchFamily="18" charset="0"/>
              </a:rPr>
              <a:t>Promotion of Healthy Lifestyles and Environments</a:t>
            </a:r>
            <a:endParaRPr lang="en-US" sz="1600" dirty="0">
              <a:latin typeface="Times New Roman" panose="02020603050405020304" pitchFamily="18" charset="0"/>
              <a:cs typeface="Times New Roman" panose="02020603050405020304" pitchFamily="18" charset="0"/>
            </a:endParaRPr>
          </a:p>
        </p:txBody>
      </p:sp>
      <p:sp>
        <p:nvSpPr>
          <p:cNvPr id="6" name="Shape 4"/>
          <p:cNvSpPr/>
          <p:nvPr/>
        </p:nvSpPr>
        <p:spPr>
          <a:xfrm>
            <a:off x="320040" y="1325880"/>
            <a:ext cx="4224528" cy="1691640"/>
          </a:xfrm>
          <a:prstGeom prst="rect">
            <a:avLst/>
          </a:prstGeom>
          <a:solidFill>
            <a:srgbClr val="FFFFFF"/>
          </a:solidFill>
          <a:ln w="12700">
            <a:solidFill>
              <a:srgbClr val="CBD5E1"/>
            </a:solidFill>
            <a:prstDash val="solid"/>
          </a:ln>
        </p:spPr>
        <p:txBody>
          <a:bodyPr/>
          <a:lstStyle/>
          <a:p>
            <a:endParaRPr lang="en-US"/>
          </a:p>
        </p:txBody>
      </p:sp>
      <p:sp>
        <p:nvSpPr>
          <p:cNvPr id="7" name="Shape 5"/>
          <p:cNvSpPr/>
          <p:nvPr/>
        </p:nvSpPr>
        <p:spPr>
          <a:xfrm>
            <a:off x="320040" y="1325880"/>
            <a:ext cx="4224528" cy="347472"/>
          </a:xfrm>
          <a:prstGeom prst="rect">
            <a:avLst/>
          </a:prstGeom>
          <a:solidFill>
            <a:srgbClr val="0D2137"/>
          </a:solidFill>
          <a:ln w="12700">
            <a:solidFill>
              <a:srgbClr val="0D2137"/>
            </a:solidFill>
            <a:prstDash val="solid"/>
          </a:ln>
        </p:spPr>
        <p:txBody>
          <a:bodyPr/>
          <a:lstStyle/>
          <a:p>
            <a:endParaRPr lang="en-US"/>
          </a:p>
        </p:txBody>
      </p:sp>
      <p:sp>
        <p:nvSpPr>
          <p:cNvPr id="8" name="Text 6"/>
          <p:cNvSpPr/>
          <p:nvPr/>
        </p:nvSpPr>
        <p:spPr>
          <a:xfrm>
            <a:off x="411480" y="1325880"/>
            <a:ext cx="4041648" cy="347472"/>
          </a:xfrm>
          <a:prstGeom prst="rect">
            <a:avLst/>
          </a:prstGeom>
          <a:noFill/>
          <a:ln/>
        </p:spPr>
        <p:txBody>
          <a:bodyPr wrap="square" rtlCol="0" anchor="ctr"/>
          <a:lstStyle/>
          <a:p>
            <a:pPr marL="0" indent="0">
              <a:buNone/>
            </a:pPr>
            <a:r>
              <a:rPr lang="en-US" sz="1200" b="1" dirty="0">
                <a:solidFill>
                  <a:srgbClr val="FFFFFF"/>
                </a:solidFill>
                <a:latin typeface="Times New Roman" panose="02020603050405020304" pitchFamily="18" charset="0"/>
                <a:ea typeface="Calibri" pitchFamily="34" charset="-122"/>
                <a:cs typeface="Times New Roman" panose="02020603050405020304" pitchFamily="18" charset="0"/>
              </a:rPr>
              <a:t>Change4Life Campaign  ·  2009–Present</a:t>
            </a:r>
            <a:endParaRPr lang="en-US" sz="1200" dirty="0">
              <a:latin typeface="Times New Roman" panose="02020603050405020304" pitchFamily="18" charset="0"/>
              <a:cs typeface="Times New Roman" panose="02020603050405020304" pitchFamily="18" charset="0"/>
            </a:endParaRPr>
          </a:p>
        </p:txBody>
      </p:sp>
      <p:sp>
        <p:nvSpPr>
          <p:cNvPr id="9" name="Text 7"/>
          <p:cNvSpPr/>
          <p:nvPr/>
        </p:nvSpPr>
        <p:spPr>
          <a:xfrm>
            <a:off x="411480" y="1728216"/>
            <a:ext cx="4041648" cy="1225296"/>
          </a:xfrm>
          <a:prstGeom prst="rect">
            <a:avLst/>
          </a:prstGeom>
          <a:noFill/>
          <a:ln/>
        </p:spPr>
        <p:txBody>
          <a:bodyPr wrap="square" rtlCol="0" anchor="t"/>
          <a:lstStyle/>
          <a:p>
            <a:pPr algn="just"/>
            <a:r>
              <a:rPr lang="en-US" sz="1200" dirty="0">
                <a:solidFill>
                  <a:srgbClr val="0D2137"/>
                </a:solidFill>
                <a:latin typeface="Times New Roman" panose="02020603050405020304" pitchFamily="18" charset="0"/>
                <a:ea typeface="Calibri" pitchFamily="34" charset="-122"/>
                <a:cs typeface="Times New Roman" panose="02020603050405020304" pitchFamily="18" charset="0"/>
              </a:rPr>
              <a:t>NHS England's flagship behaviour-change programme targeting sugar consumption, physical inactivity and smoking. Uses mass media and community engagement. Critiqued for focus on individual behaviour rather than structural determinants (Boxall, 2024).</a:t>
            </a:r>
            <a:endParaRPr lang="en-US" sz="1200" dirty="0">
              <a:latin typeface="Times New Roman" panose="02020603050405020304" pitchFamily="18" charset="0"/>
              <a:cs typeface="Times New Roman" panose="02020603050405020304" pitchFamily="18" charset="0"/>
            </a:endParaRPr>
          </a:p>
        </p:txBody>
      </p:sp>
      <p:sp>
        <p:nvSpPr>
          <p:cNvPr id="10" name="Shape 8"/>
          <p:cNvSpPr/>
          <p:nvPr/>
        </p:nvSpPr>
        <p:spPr>
          <a:xfrm>
            <a:off x="4727448" y="1325880"/>
            <a:ext cx="4224528" cy="1691640"/>
          </a:xfrm>
          <a:prstGeom prst="rect">
            <a:avLst/>
          </a:prstGeom>
          <a:solidFill>
            <a:srgbClr val="FFFFFF"/>
          </a:solidFill>
          <a:ln w="12700">
            <a:solidFill>
              <a:srgbClr val="CBD5E1"/>
            </a:solidFill>
            <a:prstDash val="solid"/>
          </a:ln>
        </p:spPr>
        <p:txBody>
          <a:bodyPr/>
          <a:lstStyle/>
          <a:p>
            <a:endParaRPr lang="en-US"/>
          </a:p>
        </p:txBody>
      </p:sp>
      <p:sp>
        <p:nvSpPr>
          <p:cNvPr id="11" name="Shape 9"/>
          <p:cNvSpPr/>
          <p:nvPr/>
        </p:nvSpPr>
        <p:spPr>
          <a:xfrm>
            <a:off x="4727448" y="1325880"/>
            <a:ext cx="4224528" cy="347472"/>
          </a:xfrm>
          <a:prstGeom prst="rect">
            <a:avLst/>
          </a:prstGeom>
          <a:solidFill>
            <a:srgbClr val="0D2137"/>
          </a:solidFill>
          <a:ln w="12700">
            <a:solidFill>
              <a:srgbClr val="0D2137"/>
            </a:solidFill>
            <a:prstDash val="solid"/>
          </a:ln>
        </p:spPr>
        <p:txBody>
          <a:bodyPr/>
          <a:lstStyle/>
          <a:p>
            <a:endParaRPr lang="en-US"/>
          </a:p>
        </p:txBody>
      </p:sp>
      <p:sp>
        <p:nvSpPr>
          <p:cNvPr id="12" name="Text 10"/>
          <p:cNvSpPr/>
          <p:nvPr/>
        </p:nvSpPr>
        <p:spPr>
          <a:xfrm>
            <a:off x="4818888" y="1325880"/>
            <a:ext cx="4041648" cy="347472"/>
          </a:xfrm>
          <a:prstGeom prst="rect">
            <a:avLst/>
          </a:prstGeom>
          <a:noFill/>
          <a:ln/>
        </p:spPr>
        <p:txBody>
          <a:bodyPr wrap="square" rtlCol="0" anchor="ctr"/>
          <a:lstStyle/>
          <a:p>
            <a:pPr marL="0" indent="0">
              <a:buNone/>
            </a:pPr>
            <a:r>
              <a:rPr lang="en-US" sz="1200" b="1" dirty="0">
                <a:solidFill>
                  <a:srgbClr val="FFFFFF"/>
                </a:solidFill>
                <a:latin typeface="Times New Roman" panose="02020603050405020304" pitchFamily="18" charset="0"/>
                <a:ea typeface="Calibri" pitchFamily="34" charset="-122"/>
                <a:cs typeface="Times New Roman" panose="02020603050405020304" pitchFamily="18" charset="0"/>
              </a:rPr>
              <a:t>MECC (Making Every Contact Count)  ·  NHS Policy</a:t>
            </a:r>
            <a:endParaRPr lang="en-US" sz="1200" dirty="0">
              <a:latin typeface="Times New Roman" panose="02020603050405020304" pitchFamily="18" charset="0"/>
              <a:cs typeface="Times New Roman" panose="02020603050405020304" pitchFamily="18" charset="0"/>
            </a:endParaRPr>
          </a:p>
        </p:txBody>
      </p:sp>
      <p:sp>
        <p:nvSpPr>
          <p:cNvPr id="13" name="Text 11"/>
          <p:cNvSpPr/>
          <p:nvPr/>
        </p:nvSpPr>
        <p:spPr>
          <a:xfrm>
            <a:off x="4818888" y="1728216"/>
            <a:ext cx="4041648" cy="1225296"/>
          </a:xfrm>
          <a:prstGeom prst="rect">
            <a:avLst/>
          </a:prstGeom>
          <a:noFill/>
          <a:ln/>
        </p:spPr>
        <p:txBody>
          <a:bodyPr wrap="square" rtlCol="0" anchor="t"/>
          <a:lstStyle/>
          <a:p>
            <a:pPr algn="just"/>
            <a:r>
              <a:rPr lang="en-US" sz="1200" dirty="0">
                <a:solidFill>
                  <a:srgbClr val="0D2137"/>
                </a:solidFill>
                <a:latin typeface="Times New Roman" panose="02020603050405020304" pitchFamily="18" charset="0"/>
                <a:ea typeface="Calibri" pitchFamily="34" charset="-122"/>
                <a:cs typeface="Times New Roman" panose="02020603050405020304" pitchFamily="18" charset="0"/>
              </a:rPr>
              <a:t>Trains all healthcare workers to address lifestyle risk factors in brief patient interactions. Embeds preventive health promotion within every clinical encounter, extending public health beyond specialist services (Nichol et al., 2024).</a:t>
            </a:r>
            <a:endParaRPr lang="en-US" sz="1200" dirty="0">
              <a:latin typeface="Times New Roman" panose="02020603050405020304" pitchFamily="18" charset="0"/>
              <a:cs typeface="Times New Roman" panose="02020603050405020304" pitchFamily="18" charset="0"/>
            </a:endParaRPr>
          </a:p>
        </p:txBody>
      </p:sp>
      <p:sp>
        <p:nvSpPr>
          <p:cNvPr id="14" name="Shape 12"/>
          <p:cNvSpPr/>
          <p:nvPr/>
        </p:nvSpPr>
        <p:spPr>
          <a:xfrm>
            <a:off x="320040" y="3136392"/>
            <a:ext cx="4224528" cy="1691640"/>
          </a:xfrm>
          <a:prstGeom prst="rect">
            <a:avLst/>
          </a:prstGeom>
          <a:solidFill>
            <a:srgbClr val="FFFFFF"/>
          </a:solidFill>
          <a:ln w="12700">
            <a:solidFill>
              <a:srgbClr val="CBD5E1"/>
            </a:solidFill>
            <a:prstDash val="solid"/>
          </a:ln>
        </p:spPr>
        <p:txBody>
          <a:bodyPr/>
          <a:lstStyle/>
          <a:p>
            <a:endParaRPr lang="en-US"/>
          </a:p>
        </p:txBody>
      </p:sp>
      <p:sp>
        <p:nvSpPr>
          <p:cNvPr id="15" name="Shape 13"/>
          <p:cNvSpPr/>
          <p:nvPr/>
        </p:nvSpPr>
        <p:spPr>
          <a:xfrm>
            <a:off x="320040" y="3136392"/>
            <a:ext cx="4224528" cy="347472"/>
          </a:xfrm>
          <a:prstGeom prst="rect">
            <a:avLst/>
          </a:prstGeom>
          <a:solidFill>
            <a:srgbClr val="0D2137"/>
          </a:solidFill>
          <a:ln w="12700">
            <a:solidFill>
              <a:srgbClr val="0D2137"/>
            </a:solidFill>
            <a:prstDash val="solid"/>
          </a:ln>
        </p:spPr>
        <p:txBody>
          <a:bodyPr/>
          <a:lstStyle/>
          <a:p>
            <a:endParaRPr lang="en-US"/>
          </a:p>
        </p:txBody>
      </p:sp>
      <p:sp>
        <p:nvSpPr>
          <p:cNvPr id="16" name="Text 14"/>
          <p:cNvSpPr/>
          <p:nvPr/>
        </p:nvSpPr>
        <p:spPr>
          <a:xfrm>
            <a:off x="411480" y="3136392"/>
            <a:ext cx="4041648" cy="347472"/>
          </a:xfrm>
          <a:prstGeom prst="rect">
            <a:avLst/>
          </a:prstGeom>
          <a:noFill/>
          <a:ln/>
        </p:spPr>
        <p:txBody>
          <a:bodyPr wrap="square" rtlCol="0" anchor="ctr"/>
          <a:lstStyle/>
          <a:p>
            <a:pPr marL="0" indent="0">
              <a:buNone/>
            </a:pPr>
            <a:r>
              <a:rPr lang="en-US" sz="1200" b="1" dirty="0">
                <a:solidFill>
                  <a:srgbClr val="FFFFFF"/>
                </a:solidFill>
                <a:latin typeface="Times New Roman" panose="02020603050405020304" pitchFamily="18" charset="0"/>
                <a:ea typeface="Calibri" pitchFamily="34" charset="-122"/>
                <a:cs typeface="Times New Roman" panose="02020603050405020304" pitchFamily="18" charset="0"/>
              </a:rPr>
              <a:t>Healthy Environments  ·  Urban Planning</a:t>
            </a:r>
            <a:endParaRPr lang="en-US" sz="1200" dirty="0">
              <a:latin typeface="Times New Roman" panose="02020603050405020304" pitchFamily="18" charset="0"/>
              <a:cs typeface="Times New Roman" panose="02020603050405020304" pitchFamily="18" charset="0"/>
            </a:endParaRPr>
          </a:p>
        </p:txBody>
      </p:sp>
      <p:sp>
        <p:nvSpPr>
          <p:cNvPr id="17" name="Text 15"/>
          <p:cNvSpPr/>
          <p:nvPr/>
        </p:nvSpPr>
        <p:spPr>
          <a:xfrm>
            <a:off x="411480" y="3538728"/>
            <a:ext cx="4041648" cy="1225296"/>
          </a:xfrm>
          <a:prstGeom prst="rect">
            <a:avLst/>
          </a:prstGeom>
          <a:noFill/>
          <a:ln/>
        </p:spPr>
        <p:txBody>
          <a:bodyPr wrap="square" rtlCol="0" anchor="t"/>
          <a:lstStyle/>
          <a:p>
            <a:pPr marL="0" indent="0" algn="just">
              <a:buNone/>
            </a:pPr>
            <a:r>
              <a:rPr lang="en-US" sz="1200" dirty="0">
                <a:solidFill>
                  <a:srgbClr val="0D2137"/>
                </a:solidFill>
                <a:latin typeface="Times New Roman" panose="02020603050405020304" pitchFamily="18" charset="0"/>
                <a:ea typeface="Calibri" pitchFamily="34" charset="-122"/>
                <a:cs typeface="Times New Roman" panose="02020603050405020304" pitchFamily="18" charset="0"/>
              </a:rPr>
              <a:t>Active Travel England and NICE guidance on green spaces promote built environments that support health. Evidence links access to parks and walkable neighbourhoods to reduced obesity and improved mental wellbeing.</a:t>
            </a:r>
            <a:endParaRPr lang="en-US" sz="1200" dirty="0">
              <a:latin typeface="Times New Roman" panose="02020603050405020304" pitchFamily="18" charset="0"/>
              <a:cs typeface="Times New Roman" panose="02020603050405020304" pitchFamily="18" charset="0"/>
            </a:endParaRPr>
          </a:p>
        </p:txBody>
      </p:sp>
      <p:sp>
        <p:nvSpPr>
          <p:cNvPr id="18" name="Shape 16"/>
          <p:cNvSpPr/>
          <p:nvPr/>
        </p:nvSpPr>
        <p:spPr>
          <a:xfrm>
            <a:off x="4727448" y="3136392"/>
            <a:ext cx="4224528" cy="1691640"/>
          </a:xfrm>
          <a:prstGeom prst="rect">
            <a:avLst/>
          </a:prstGeom>
          <a:solidFill>
            <a:srgbClr val="FFFFFF"/>
          </a:solidFill>
          <a:ln w="12700">
            <a:solidFill>
              <a:srgbClr val="CBD5E1"/>
            </a:solidFill>
            <a:prstDash val="solid"/>
          </a:ln>
        </p:spPr>
        <p:txBody>
          <a:bodyPr/>
          <a:lstStyle/>
          <a:p>
            <a:endParaRPr lang="en-US"/>
          </a:p>
        </p:txBody>
      </p:sp>
      <p:sp>
        <p:nvSpPr>
          <p:cNvPr id="19" name="Shape 17"/>
          <p:cNvSpPr/>
          <p:nvPr/>
        </p:nvSpPr>
        <p:spPr>
          <a:xfrm>
            <a:off x="4727448" y="3136392"/>
            <a:ext cx="4224528" cy="347472"/>
          </a:xfrm>
          <a:prstGeom prst="rect">
            <a:avLst/>
          </a:prstGeom>
          <a:solidFill>
            <a:srgbClr val="0D2137"/>
          </a:solidFill>
          <a:ln w="12700">
            <a:solidFill>
              <a:srgbClr val="0D2137"/>
            </a:solidFill>
            <a:prstDash val="solid"/>
          </a:ln>
        </p:spPr>
        <p:txBody>
          <a:bodyPr/>
          <a:lstStyle/>
          <a:p>
            <a:endParaRPr lang="en-US"/>
          </a:p>
        </p:txBody>
      </p:sp>
      <p:sp>
        <p:nvSpPr>
          <p:cNvPr id="20" name="Text 18"/>
          <p:cNvSpPr/>
          <p:nvPr/>
        </p:nvSpPr>
        <p:spPr>
          <a:xfrm>
            <a:off x="4818888" y="3136392"/>
            <a:ext cx="4041648" cy="347472"/>
          </a:xfrm>
          <a:prstGeom prst="rect">
            <a:avLst/>
          </a:prstGeom>
          <a:noFill/>
          <a:ln/>
        </p:spPr>
        <p:txBody>
          <a:bodyPr wrap="square" rtlCol="0" anchor="ctr"/>
          <a:lstStyle/>
          <a:p>
            <a:pPr marL="0" indent="0">
              <a:buNone/>
            </a:pPr>
            <a:r>
              <a:rPr lang="en-US" sz="1200" b="1" dirty="0">
                <a:solidFill>
                  <a:srgbClr val="FFFFFF"/>
                </a:solidFill>
                <a:latin typeface="Times New Roman" panose="02020603050405020304" pitchFamily="18" charset="0"/>
                <a:ea typeface="Calibri" pitchFamily="34" charset="-122"/>
                <a:cs typeface="Times New Roman" panose="02020603050405020304" pitchFamily="18" charset="0"/>
              </a:rPr>
              <a:t>Stop Smoking Services  ·  NICE PH10</a:t>
            </a:r>
            <a:endParaRPr lang="en-US" sz="1200" dirty="0">
              <a:latin typeface="Times New Roman" panose="02020603050405020304" pitchFamily="18" charset="0"/>
              <a:cs typeface="Times New Roman" panose="02020603050405020304" pitchFamily="18" charset="0"/>
            </a:endParaRPr>
          </a:p>
        </p:txBody>
      </p:sp>
      <p:sp>
        <p:nvSpPr>
          <p:cNvPr id="21" name="Text 19"/>
          <p:cNvSpPr/>
          <p:nvPr/>
        </p:nvSpPr>
        <p:spPr>
          <a:xfrm>
            <a:off x="4818888" y="3538728"/>
            <a:ext cx="4041648" cy="1225296"/>
          </a:xfrm>
          <a:prstGeom prst="rect">
            <a:avLst/>
          </a:prstGeom>
          <a:noFill/>
          <a:ln/>
        </p:spPr>
        <p:txBody>
          <a:bodyPr wrap="square" rtlCol="0" anchor="t"/>
          <a:lstStyle/>
          <a:p>
            <a:pPr marL="0" indent="0" algn="just">
              <a:buNone/>
            </a:pPr>
            <a:r>
              <a:rPr lang="en-US" sz="1200" dirty="0">
                <a:solidFill>
                  <a:srgbClr val="0D2137"/>
                </a:solidFill>
                <a:latin typeface="Times New Roman" panose="02020603050405020304" pitchFamily="18" charset="0"/>
                <a:ea typeface="Calibri" pitchFamily="34" charset="-122"/>
                <a:cs typeface="Times New Roman" panose="02020603050405020304" pitchFamily="18" charset="0"/>
              </a:rPr>
              <a:t>One of the most cost-effective public health interventions. NHS Swap to Stop (2023) provides free e-cigarettes to support cessation. Demonstrates evidence-based translation of public health science into practice.</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4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F7B6C"/>
          </a:solidFill>
          <a:ln w="12700">
            <a:solidFill>
              <a:srgbClr val="0F7B6C"/>
            </a:solidFill>
            <a:prstDash val="solid"/>
          </a:ln>
        </p:spPr>
        <p:txBody>
          <a:bodyPr/>
          <a:lstStyle/>
          <a:p>
            <a:endParaRPr lang="en-US"/>
          </a:p>
        </p:txBody>
      </p:sp>
      <p:sp>
        <p:nvSpPr>
          <p:cNvPr id="3" name="Text 1"/>
          <p:cNvSpPr/>
          <p:nvPr/>
        </p:nvSpPr>
        <p:spPr>
          <a:xfrm>
            <a:off x="457200" y="137160"/>
            <a:ext cx="8229600" cy="594360"/>
          </a:xfrm>
          <a:prstGeom prst="rect">
            <a:avLst/>
          </a:prstGeom>
          <a:noFill/>
          <a:ln/>
        </p:spPr>
        <p:txBody>
          <a:bodyPr wrap="square" rtlCol="0" anchor="ctr"/>
          <a:lstStyle/>
          <a:p>
            <a:pPr marL="0" indent="0" algn="l">
              <a:buNone/>
            </a:pPr>
            <a:r>
              <a:rPr lang="en-US" sz="2400" b="1" dirty="0">
                <a:solidFill>
                  <a:srgbClr val="0D2137"/>
                </a:solidFill>
                <a:latin typeface="Times New Roman" panose="02020603050405020304" pitchFamily="18" charset="0"/>
                <a:ea typeface="Calibri" pitchFamily="34" charset="-122"/>
                <a:cs typeface="Times New Roman" panose="02020603050405020304" pitchFamily="18" charset="0"/>
              </a:rPr>
              <a:t>Part F: Impact of Public Health Campaigns on Societal Wellbeing</a:t>
            </a:r>
            <a:endParaRPr lang="en-US" sz="2400" dirty="0">
              <a:latin typeface="Times New Roman" panose="02020603050405020304" pitchFamily="18" charset="0"/>
              <a:cs typeface="Times New Roman" panose="02020603050405020304" pitchFamily="18" charset="0"/>
            </a:endParaRPr>
          </a:p>
        </p:txBody>
      </p:sp>
      <p:sp>
        <p:nvSpPr>
          <p:cNvPr id="4" name="Shape 2"/>
          <p:cNvSpPr/>
          <p:nvPr/>
        </p:nvSpPr>
        <p:spPr>
          <a:xfrm>
            <a:off x="457200" y="749808"/>
            <a:ext cx="8229600" cy="22860"/>
          </a:xfrm>
          <a:prstGeom prst="rect">
            <a:avLst/>
          </a:prstGeom>
          <a:solidFill>
            <a:srgbClr val="CBD5E1"/>
          </a:solidFill>
          <a:ln w="12700">
            <a:solidFill>
              <a:srgbClr val="CBD5E1"/>
            </a:solidFill>
            <a:prstDash val="solid"/>
          </a:ln>
        </p:spPr>
        <p:txBody>
          <a:bodyPr/>
          <a:lstStyle/>
          <a:p>
            <a:endParaRPr lang="en-US"/>
          </a:p>
        </p:txBody>
      </p:sp>
      <p:sp>
        <p:nvSpPr>
          <p:cNvPr id="5" name="Shape 3"/>
          <p:cNvSpPr/>
          <p:nvPr/>
        </p:nvSpPr>
        <p:spPr>
          <a:xfrm>
            <a:off x="320040" y="960120"/>
            <a:ext cx="2743200" cy="1828800"/>
          </a:xfrm>
          <a:prstGeom prst="rect">
            <a:avLst/>
          </a:prstGeom>
          <a:solidFill>
            <a:srgbClr val="0F7B6C"/>
          </a:solidFill>
          <a:ln w="12700">
            <a:solidFill>
              <a:srgbClr val="0F7B6C"/>
            </a:solidFill>
            <a:prstDash val="solid"/>
          </a:ln>
        </p:spPr>
        <p:txBody>
          <a:bodyPr/>
          <a:lstStyle/>
          <a:p>
            <a:endParaRPr lang="en-US"/>
          </a:p>
        </p:txBody>
      </p:sp>
      <p:sp>
        <p:nvSpPr>
          <p:cNvPr id="6" name="Text 4"/>
          <p:cNvSpPr/>
          <p:nvPr/>
        </p:nvSpPr>
        <p:spPr>
          <a:xfrm>
            <a:off x="320040" y="1051560"/>
            <a:ext cx="2743200" cy="822960"/>
          </a:xfrm>
          <a:prstGeom prst="rect">
            <a:avLst/>
          </a:prstGeom>
          <a:noFill/>
          <a:ln/>
        </p:spPr>
        <p:txBody>
          <a:bodyPr wrap="square" rtlCol="0" anchor="ctr"/>
          <a:lstStyle/>
          <a:p>
            <a:pPr marL="0" indent="0" algn="ctr">
              <a:buNone/>
            </a:pPr>
            <a:r>
              <a:rPr lang="en-US" sz="5200" b="1" dirty="0">
                <a:solidFill>
                  <a:srgbClr val="FFFFFF"/>
                </a:solidFill>
                <a:latin typeface="Times New Roman" panose="02020603050405020304" pitchFamily="18" charset="0"/>
                <a:ea typeface="Calibri" pitchFamily="34" charset="-122"/>
                <a:cs typeface="Times New Roman" panose="02020603050405020304" pitchFamily="18" charset="0"/>
              </a:rPr>
              <a:t>3.9m</a:t>
            </a:r>
            <a:endParaRPr lang="en-US" sz="5200" dirty="0">
              <a:latin typeface="Times New Roman" panose="02020603050405020304" pitchFamily="18" charset="0"/>
              <a:cs typeface="Times New Roman" panose="02020603050405020304" pitchFamily="18" charset="0"/>
            </a:endParaRPr>
          </a:p>
        </p:txBody>
      </p:sp>
      <p:sp>
        <p:nvSpPr>
          <p:cNvPr id="7" name="Text 5"/>
          <p:cNvSpPr/>
          <p:nvPr/>
        </p:nvSpPr>
        <p:spPr>
          <a:xfrm>
            <a:off x="411480" y="1920240"/>
            <a:ext cx="2578608" cy="777240"/>
          </a:xfrm>
          <a:prstGeom prst="rect">
            <a:avLst/>
          </a:prstGeom>
          <a:noFill/>
          <a:ln/>
        </p:spPr>
        <p:txBody>
          <a:bodyPr wrap="square" rtlCol="0" anchor="ctr"/>
          <a:lstStyle/>
          <a:p>
            <a:pPr algn="ctr"/>
            <a:r>
              <a:rPr lang="en-US" sz="1200" dirty="0">
                <a:solidFill>
                  <a:srgbClr val="FFFFFF"/>
                </a:solidFill>
                <a:latin typeface="Times New Roman" panose="02020603050405020304" pitchFamily="18" charset="0"/>
                <a:ea typeface="Calibri" pitchFamily="34" charset="-122"/>
                <a:cs typeface="Times New Roman" panose="02020603050405020304" pitchFamily="18" charset="0"/>
              </a:rPr>
              <a:t>NHS 111 calls diverted from A&amp;E through digital-first campaigns (2022/23) (Turnbull et al., 2023)</a:t>
            </a:r>
            <a:endParaRPr lang="en-US" sz="1200" dirty="0">
              <a:latin typeface="Times New Roman" panose="02020603050405020304" pitchFamily="18" charset="0"/>
              <a:cs typeface="Times New Roman" panose="02020603050405020304" pitchFamily="18" charset="0"/>
            </a:endParaRPr>
          </a:p>
        </p:txBody>
      </p:sp>
      <p:sp>
        <p:nvSpPr>
          <p:cNvPr id="8" name="Shape 6"/>
          <p:cNvSpPr/>
          <p:nvPr/>
        </p:nvSpPr>
        <p:spPr>
          <a:xfrm>
            <a:off x="3227832" y="960120"/>
            <a:ext cx="2743200" cy="1828800"/>
          </a:xfrm>
          <a:prstGeom prst="rect">
            <a:avLst/>
          </a:prstGeom>
          <a:solidFill>
            <a:srgbClr val="0D2137"/>
          </a:solidFill>
          <a:ln w="12700">
            <a:solidFill>
              <a:srgbClr val="0D2137"/>
            </a:solidFill>
            <a:prstDash val="solid"/>
          </a:ln>
        </p:spPr>
        <p:txBody>
          <a:bodyPr/>
          <a:lstStyle/>
          <a:p>
            <a:endParaRPr lang="en-US"/>
          </a:p>
        </p:txBody>
      </p:sp>
      <p:sp>
        <p:nvSpPr>
          <p:cNvPr id="9" name="Text 7"/>
          <p:cNvSpPr/>
          <p:nvPr/>
        </p:nvSpPr>
        <p:spPr>
          <a:xfrm>
            <a:off x="3227832" y="1051560"/>
            <a:ext cx="2743200" cy="822960"/>
          </a:xfrm>
          <a:prstGeom prst="rect">
            <a:avLst/>
          </a:prstGeom>
          <a:noFill/>
          <a:ln/>
        </p:spPr>
        <p:txBody>
          <a:bodyPr wrap="square" rtlCol="0" anchor="ctr"/>
          <a:lstStyle/>
          <a:p>
            <a:pPr marL="0" indent="0" algn="ctr">
              <a:buNone/>
            </a:pPr>
            <a:r>
              <a:rPr lang="en-US" sz="5200" b="1" dirty="0">
                <a:solidFill>
                  <a:srgbClr val="FFFFFF"/>
                </a:solidFill>
                <a:latin typeface="Times New Roman" panose="02020603050405020304" pitchFamily="18" charset="0"/>
                <a:ea typeface="Calibri" pitchFamily="34" charset="-122"/>
                <a:cs typeface="Times New Roman" panose="02020603050405020304" pitchFamily="18" charset="0"/>
              </a:rPr>
              <a:t>20%</a:t>
            </a:r>
            <a:endParaRPr lang="en-US" sz="5200" dirty="0">
              <a:latin typeface="Times New Roman" panose="02020603050405020304" pitchFamily="18" charset="0"/>
              <a:cs typeface="Times New Roman" panose="02020603050405020304" pitchFamily="18" charset="0"/>
            </a:endParaRPr>
          </a:p>
        </p:txBody>
      </p:sp>
      <p:sp>
        <p:nvSpPr>
          <p:cNvPr id="10" name="Text 8"/>
          <p:cNvSpPr/>
          <p:nvPr/>
        </p:nvSpPr>
        <p:spPr>
          <a:xfrm>
            <a:off x="3319272" y="1920240"/>
            <a:ext cx="2578608" cy="777240"/>
          </a:xfrm>
          <a:prstGeom prst="rect">
            <a:avLst/>
          </a:prstGeom>
          <a:noFill/>
          <a:ln/>
        </p:spPr>
        <p:txBody>
          <a:bodyPr wrap="square" rtlCol="0" anchor="ctr"/>
          <a:lstStyle/>
          <a:p>
            <a:pPr algn="ctr"/>
            <a:r>
              <a:rPr lang="en-US" sz="1200" dirty="0">
                <a:solidFill>
                  <a:srgbClr val="FFFFFF"/>
                </a:solidFill>
                <a:latin typeface="Times New Roman" panose="02020603050405020304" pitchFamily="18" charset="0"/>
                <a:ea typeface="Calibri" pitchFamily="34" charset="-122"/>
                <a:cs typeface="Times New Roman" panose="02020603050405020304" pitchFamily="18" charset="0"/>
              </a:rPr>
              <a:t>Reduction in adult smoking rates since NICE Stop Smoking guidelines (2000–2023) (Cavendish, Moberg and Freedman, 2024)</a:t>
            </a:r>
            <a:endParaRPr lang="en-US" sz="1200" dirty="0">
              <a:latin typeface="Times New Roman" panose="02020603050405020304" pitchFamily="18" charset="0"/>
              <a:cs typeface="Times New Roman" panose="02020603050405020304" pitchFamily="18" charset="0"/>
            </a:endParaRPr>
          </a:p>
        </p:txBody>
      </p:sp>
      <p:sp>
        <p:nvSpPr>
          <p:cNvPr id="11" name="Shape 9"/>
          <p:cNvSpPr/>
          <p:nvPr/>
        </p:nvSpPr>
        <p:spPr>
          <a:xfrm>
            <a:off x="6135624" y="960120"/>
            <a:ext cx="2743200" cy="1828800"/>
          </a:xfrm>
          <a:prstGeom prst="rect">
            <a:avLst/>
          </a:prstGeom>
          <a:solidFill>
            <a:srgbClr val="1A5276"/>
          </a:solidFill>
          <a:ln w="12700">
            <a:solidFill>
              <a:srgbClr val="1A5276"/>
            </a:solidFill>
            <a:prstDash val="solid"/>
          </a:ln>
        </p:spPr>
        <p:txBody>
          <a:bodyPr/>
          <a:lstStyle/>
          <a:p>
            <a:endParaRPr lang="en-US"/>
          </a:p>
        </p:txBody>
      </p:sp>
      <p:sp>
        <p:nvSpPr>
          <p:cNvPr id="12" name="Text 10"/>
          <p:cNvSpPr/>
          <p:nvPr/>
        </p:nvSpPr>
        <p:spPr>
          <a:xfrm>
            <a:off x="6135624" y="1051560"/>
            <a:ext cx="2743200" cy="822960"/>
          </a:xfrm>
          <a:prstGeom prst="rect">
            <a:avLst/>
          </a:prstGeom>
          <a:noFill/>
          <a:ln/>
        </p:spPr>
        <p:txBody>
          <a:bodyPr wrap="square" rtlCol="0" anchor="ctr"/>
          <a:lstStyle/>
          <a:p>
            <a:pPr marL="0" indent="0" algn="ctr">
              <a:buNone/>
            </a:pPr>
            <a:r>
              <a:rPr lang="en-US" sz="5200" b="1" dirty="0">
                <a:solidFill>
                  <a:srgbClr val="FFFFFF"/>
                </a:solidFill>
                <a:latin typeface="Times New Roman" panose="02020603050405020304" pitchFamily="18" charset="0"/>
                <a:ea typeface="Calibri" pitchFamily="34" charset="-122"/>
                <a:cs typeface="Times New Roman" panose="02020603050405020304" pitchFamily="18" charset="0"/>
              </a:rPr>
              <a:t>£14bn</a:t>
            </a:r>
            <a:endParaRPr lang="en-US" sz="5200" dirty="0">
              <a:latin typeface="Times New Roman" panose="02020603050405020304" pitchFamily="18" charset="0"/>
              <a:cs typeface="Times New Roman" panose="02020603050405020304" pitchFamily="18" charset="0"/>
            </a:endParaRPr>
          </a:p>
        </p:txBody>
      </p:sp>
      <p:sp>
        <p:nvSpPr>
          <p:cNvPr id="13" name="Text 11"/>
          <p:cNvSpPr/>
          <p:nvPr/>
        </p:nvSpPr>
        <p:spPr>
          <a:xfrm>
            <a:off x="6227064" y="1920240"/>
            <a:ext cx="2578608" cy="777240"/>
          </a:xfrm>
          <a:prstGeom prst="rect">
            <a:avLst/>
          </a:prstGeom>
          <a:noFill/>
          <a:ln/>
        </p:spPr>
        <p:txBody>
          <a:bodyPr wrap="square" rtlCol="0" anchor="ctr"/>
          <a:lstStyle/>
          <a:p>
            <a:pPr algn="ctr"/>
            <a:r>
              <a:rPr lang="en-US" sz="1200" dirty="0">
                <a:solidFill>
                  <a:srgbClr val="FFFFFF"/>
                </a:solidFill>
                <a:latin typeface="Times New Roman" panose="02020603050405020304" pitchFamily="18" charset="0"/>
                <a:ea typeface="Calibri" pitchFamily="34" charset="-122"/>
                <a:cs typeface="Times New Roman" panose="02020603050405020304" pitchFamily="18" charset="0"/>
              </a:rPr>
              <a:t>Annual economic cost of physical inactivity in England (</a:t>
            </a:r>
            <a:r>
              <a:rPr lang="en-US" sz="1200" dirty="0" err="1">
                <a:solidFill>
                  <a:srgbClr val="FFFFFF"/>
                </a:solidFill>
                <a:latin typeface="Times New Roman" panose="02020603050405020304" pitchFamily="18" charset="0"/>
                <a:ea typeface="Calibri" pitchFamily="34" charset="-122"/>
                <a:cs typeface="Times New Roman" panose="02020603050405020304" pitchFamily="18" charset="0"/>
              </a:rPr>
              <a:t>Duijvestijn</a:t>
            </a:r>
            <a:r>
              <a:rPr lang="en-US" sz="1200" dirty="0">
                <a:solidFill>
                  <a:srgbClr val="FFFFFF"/>
                </a:solidFill>
                <a:latin typeface="Times New Roman" panose="02020603050405020304" pitchFamily="18" charset="0"/>
                <a:ea typeface="Calibri" pitchFamily="34" charset="-122"/>
                <a:cs typeface="Times New Roman" panose="02020603050405020304" pitchFamily="18" charset="0"/>
              </a:rPr>
              <a:t> et al., 2023)</a:t>
            </a:r>
            <a:endParaRPr lang="en-US" sz="1200" dirty="0">
              <a:latin typeface="Times New Roman" panose="02020603050405020304" pitchFamily="18" charset="0"/>
              <a:cs typeface="Times New Roman" panose="02020603050405020304" pitchFamily="18" charset="0"/>
            </a:endParaRPr>
          </a:p>
        </p:txBody>
      </p:sp>
      <p:sp>
        <p:nvSpPr>
          <p:cNvPr id="14" name="Text 12"/>
          <p:cNvSpPr/>
          <p:nvPr/>
        </p:nvSpPr>
        <p:spPr>
          <a:xfrm>
            <a:off x="365760" y="2926080"/>
            <a:ext cx="8412480" cy="347472"/>
          </a:xfrm>
          <a:prstGeom prst="rect">
            <a:avLst/>
          </a:prstGeom>
          <a:noFill/>
          <a:ln/>
        </p:spPr>
        <p:txBody>
          <a:bodyPr wrap="square" rtlCol="0" anchor="ctr"/>
          <a:lstStyle/>
          <a:p>
            <a:pPr marL="0" indent="0">
              <a:buNone/>
            </a:pPr>
            <a:r>
              <a:rPr lang="en-US" sz="1400" b="1" dirty="0">
                <a:solidFill>
                  <a:srgbClr val="0D2137"/>
                </a:solidFill>
                <a:latin typeface="Times New Roman" panose="02020603050405020304" pitchFamily="18" charset="0"/>
                <a:ea typeface="Calibri" pitchFamily="34" charset="-122"/>
                <a:cs typeface="Times New Roman" panose="02020603050405020304" pitchFamily="18" charset="0"/>
              </a:rPr>
              <a:t>Critical Analysis: Strength and Limitations of Campaign Approaches</a:t>
            </a:r>
            <a:endParaRPr lang="en-US" sz="1400" dirty="0">
              <a:latin typeface="Times New Roman" panose="02020603050405020304" pitchFamily="18" charset="0"/>
              <a:cs typeface="Times New Roman" panose="02020603050405020304" pitchFamily="18" charset="0"/>
            </a:endParaRPr>
          </a:p>
        </p:txBody>
      </p:sp>
      <p:sp>
        <p:nvSpPr>
          <p:cNvPr id="15" name="Text 13"/>
          <p:cNvSpPr/>
          <p:nvPr/>
        </p:nvSpPr>
        <p:spPr>
          <a:xfrm>
            <a:off x="365760" y="3337560"/>
            <a:ext cx="8412480" cy="1572768"/>
          </a:xfrm>
          <a:prstGeom prst="rect">
            <a:avLst/>
          </a:prstGeom>
          <a:noFill/>
          <a:ln/>
        </p:spPr>
        <p:txBody>
          <a:bodyPr wrap="square" rtlCol="0" anchor="t"/>
          <a:lstStyle/>
          <a:p>
            <a:pPr marL="342900" indent="-342900">
              <a:spcAft>
                <a:spcPts val="600"/>
              </a:spcAft>
              <a:buSzPct val="100000"/>
              <a:buChar char="•"/>
            </a:pPr>
            <a:r>
              <a:rPr lang="en-US" sz="1250" dirty="0">
                <a:solidFill>
                  <a:srgbClr val="0D2137"/>
                </a:solidFill>
                <a:latin typeface="Times New Roman" panose="02020603050405020304" pitchFamily="18" charset="0"/>
                <a:ea typeface="Calibri" pitchFamily="34" charset="-122"/>
                <a:cs typeface="Times New Roman" panose="02020603050405020304" pitchFamily="18" charset="0"/>
              </a:rPr>
              <a:t>STRENGTH: Mass media campaigns (e.g., COVID-19 vaccination drive) demonstrate capacity to shift population-level behaviour rapidly when well-funded and clearly communicated</a:t>
            </a:r>
            <a:endParaRPr lang="en-US" sz="1250" dirty="0">
              <a:latin typeface="Times New Roman" panose="02020603050405020304" pitchFamily="18" charset="0"/>
              <a:cs typeface="Times New Roman" panose="02020603050405020304" pitchFamily="18" charset="0"/>
            </a:endParaRPr>
          </a:p>
          <a:p>
            <a:pPr marL="342900" indent="-342900">
              <a:spcAft>
                <a:spcPts val="600"/>
              </a:spcAft>
              <a:buSzPct val="100000"/>
              <a:buChar char="•"/>
            </a:pPr>
            <a:r>
              <a:rPr lang="en-US" sz="1250" dirty="0">
                <a:solidFill>
                  <a:srgbClr val="0D2137"/>
                </a:solidFill>
                <a:latin typeface="Times New Roman" panose="02020603050405020304" pitchFamily="18" charset="0"/>
                <a:ea typeface="Calibri" pitchFamily="34" charset="-122"/>
                <a:cs typeface="Times New Roman" panose="02020603050405020304" pitchFamily="18" charset="0"/>
              </a:rPr>
              <a:t>STRENGTH: MECC and social prescribing integrate promotion into routine care, normalising prevention across the health system</a:t>
            </a:r>
            <a:endParaRPr lang="en-US" sz="1250" dirty="0">
              <a:latin typeface="Times New Roman" panose="02020603050405020304" pitchFamily="18" charset="0"/>
              <a:cs typeface="Times New Roman" panose="02020603050405020304" pitchFamily="18" charset="0"/>
            </a:endParaRPr>
          </a:p>
          <a:p>
            <a:pPr marL="342900" indent="-342900">
              <a:spcAft>
                <a:spcPts val="600"/>
              </a:spcAft>
              <a:buSzPct val="100000"/>
              <a:buChar char="•"/>
            </a:pPr>
            <a:r>
              <a:rPr lang="en-US" sz="1250" dirty="0">
                <a:solidFill>
                  <a:srgbClr val="0D2137"/>
                </a:solidFill>
                <a:latin typeface="Times New Roman" panose="02020603050405020304" pitchFamily="18" charset="0"/>
                <a:ea typeface="Calibri" pitchFamily="34" charset="-122"/>
                <a:cs typeface="Times New Roman" panose="02020603050405020304" pitchFamily="18" charset="0"/>
              </a:rPr>
              <a:t>LIMITATION: Campaigns targeting individual behaviour may deepen inequalities if structurally disadvantaged groups lack the resources to make recommended changes.</a:t>
            </a:r>
            <a:endParaRPr lang="en-US" sz="1250" dirty="0">
              <a:latin typeface="Times New Roman" panose="02020603050405020304" pitchFamily="18" charset="0"/>
              <a:cs typeface="Times New Roman" panose="02020603050405020304" pitchFamily="18" charset="0"/>
            </a:endParaRPr>
          </a:p>
          <a:p>
            <a:pPr marL="342900" indent="-342900">
              <a:spcAft>
                <a:spcPts val="600"/>
              </a:spcAft>
              <a:buSzPct val="100000"/>
              <a:buChar char="•"/>
            </a:pPr>
            <a:r>
              <a:rPr lang="en-US" sz="1250" dirty="0">
                <a:solidFill>
                  <a:srgbClr val="0D2137"/>
                </a:solidFill>
                <a:latin typeface="Times New Roman" panose="02020603050405020304" pitchFamily="18" charset="0"/>
                <a:ea typeface="Calibri" pitchFamily="34" charset="-122"/>
                <a:cs typeface="Times New Roman" panose="02020603050405020304" pitchFamily="18" charset="0"/>
              </a:rPr>
              <a:t>LIMITATION: Evaluation of long-term impact is methodologically challenging; campaign reach often inversely correlates with need (the inverse care law ,</a:t>
            </a:r>
            <a:endParaRPr lang="en-US" sz="12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4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F7B6C"/>
          </a:solidFill>
          <a:ln w="12700">
            <a:solidFill>
              <a:srgbClr val="0F7B6C"/>
            </a:solidFill>
            <a:prstDash val="solid"/>
          </a:ln>
        </p:spPr>
        <p:txBody>
          <a:bodyPr/>
          <a:lstStyle/>
          <a:p>
            <a:endParaRPr lang="en-US"/>
          </a:p>
        </p:txBody>
      </p:sp>
      <p:sp>
        <p:nvSpPr>
          <p:cNvPr id="3" name="Text 1"/>
          <p:cNvSpPr/>
          <p:nvPr/>
        </p:nvSpPr>
        <p:spPr>
          <a:xfrm>
            <a:off x="457200" y="137160"/>
            <a:ext cx="8229600" cy="594360"/>
          </a:xfrm>
          <a:prstGeom prst="rect">
            <a:avLst/>
          </a:prstGeom>
          <a:noFill/>
          <a:ln/>
        </p:spPr>
        <p:txBody>
          <a:bodyPr wrap="square" rtlCol="0" anchor="ctr"/>
          <a:lstStyle/>
          <a:p>
            <a:pPr marL="0" indent="0" algn="l">
              <a:buNone/>
            </a:pPr>
            <a:r>
              <a:rPr lang="en-US" sz="2400" b="1" dirty="0">
                <a:solidFill>
                  <a:srgbClr val="0D2137"/>
                </a:solidFill>
                <a:latin typeface="Times New Roman" panose="02020603050405020304" pitchFamily="18" charset="0"/>
                <a:ea typeface="Calibri" pitchFamily="34" charset="-122"/>
                <a:cs typeface="Times New Roman" panose="02020603050405020304" pitchFamily="18" charset="0"/>
              </a:rPr>
              <a:t>Part G: Equity and Access – Healthcare Disparities</a:t>
            </a:r>
            <a:endParaRPr lang="en-US" sz="2400" dirty="0">
              <a:latin typeface="Times New Roman" panose="02020603050405020304" pitchFamily="18" charset="0"/>
              <a:cs typeface="Times New Roman" panose="02020603050405020304" pitchFamily="18" charset="0"/>
            </a:endParaRPr>
          </a:p>
        </p:txBody>
      </p:sp>
      <p:sp>
        <p:nvSpPr>
          <p:cNvPr id="4" name="Shape 2"/>
          <p:cNvSpPr/>
          <p:nvPr/>
        </p:nvSpPr>
        <p:spPr>
          <a:xfrm>
            <a:off x="457200" y="749808"/>
            <a:ext cx="8229600" cy="22860"/>
          </a:xfrm>
          <a:prstGeom prst="rect">
            <a:avLst/>
          </a:prstGeom>
          <a:solidFill>
            <a:srgbClr val="CBD5E1"/>
          </a:solidFill>
          <a:ln w="12700">
            <a:solidFill>
              <a:srgbClr val="CBD5E1"/>
            </a:solidFill>
            <a:prstDash val="solid"/>
          </a:ln>
        </p:spPr>
        <p:txBody>
          <a:bodyPr/>
          <a:lstStyle/>
          <a:p>
            <a:endParaRPr lang="en-US"/>
          </a:p>
        </p:txBody>
      </p:sp>
      <p:sp>
        <p:nvSpPr>
          <p:cNvPr id="5" name="Text 3"/>
          <p:cNvSpPr/>
          <p:nvPr/>
        </p:nvSpPr>
        <p:spPr>
          <a:xfrm>
            <a:off x="365760" y="914400"/>
            <a:ext cx="8412480" cy="320040"/>
          </a:xfrm>
          <a:prstGeom prst="rect">
            <a:avLst/>
          </a:prstGeom>
          <a:noFill/>
          <a:ln/>
        </p:spPr>
        <p:txBody>
          <a:bodyPr wrap="square" rtlCol="0" anchor="ctr"/>
          <a:lstStyle/>
          <a:p>
            <a:pPr marL="0" indent="0">
              <a:buNone/>
            </a:pPr>
            <a:r>
              <a:rPr lang="en-US" sz="1600" b="1" dirty="0">
                <a:solidFill>
                  <a:srgbClr val="0F7B6C"/>
                </a:solidFill>
                <a:latin typeface="Times New Roman" panose="02020603050405020304" pitchFamily="18" charset="0"/>
                <a:ea typeface="Calibri" pitchFamily="34" charset="-122"/>
                <a:cs typeface="Times New Roman" panose="02020603050405020304" pitchFamily="18" charset="0"/>
              </a:rPr>
              <a:t>Disparities in Healthcare Access and Quality</a:t>
            </a:r>
            <a:endParaRPr lang="en-US" sz="1600" dirty="0">
              <a:latin typeface="Times New Roman" panose="02020603050405020304" pitchFamily="18" charset="0"/>
              <a:cs typeface="Times New Roman" panose="02020603050405020304" pitchFamily="18" charset="0"/>
            </a:endParaRPr>
          </a:p>
        </p:txBody>
      </p:sp>
      <p:sp>
        <p:nvSpPr>
          <p:cNvPr id="6" name="Shape 4"/>
          <p:cNvSpPr/>
          <p:nvPr/>
        </p:nvSpPr>
        <p:spPr>
          <a:xfrm>
            <a:off x="320040" y="1325880"/>
            <a:ext cx="8503920" cy="649224"/>
          </a:xfrm>
          <a:prstGeom prst="rect">
            <a:avLst/>
          </a:prstGeom>
          <a:solidFill>
            <a:srgbClr val="FFFFFF"/>
          </a:solidFill>
          <a:ln w="12700">
            <a:solidFill>
              <a:srgbClr val="CBD5E1"/>
            </a:solidFill>
            <a:prstDash val="solid"/>
          </a:ln>
        </p:spPr>
        <p:txBody>
          <a:bodyPr/>
          <a:lstStyle/>
          <a:p>
            <a:endParaRPr lang="en-US"/>
          </a:p>
        </p:txBody>
      </p:sp>
      <p:sp>
        <p:nvSpPr>
          <p:cNvPr id="7" name="Shape 5"/>
          <p:cNvSpPr/>
          <p:nvPr/>
        </p:nvSpPr>
        <p:spPr>
          <a:xfrm>
            <a:off x="320040" y="1325880"/>
            <a:ext cx="1417320" cy="649224"/>
          </a:xfrm>
          <a:prstGeom prst="rect">
            <a:avLst/>
          </a:prstGeom>
          <a:solidFill>
            <a:srgbClr val="0D2137"/>
          </a:solidFill>
          <a:ln w="12700">
            <a:solidFill>
              <a:srgbClr val="0D2137"/>
            </a:solidFill>
            <a:prstDash val="solid"/>
          </a:ln>
        </p:spPr>
        <p:txBody>
          <a:bodyPr/>
          <a:lstStyle/>
          <a:p>
            <a:endParaRPr lang="en-US"/>
          </a:p>
        </p:txBody>
      </p:sp>
      <p:sp>
        <p:nvSpPr>
          <p:cNvPr id="8" name="Text 6"/>
          <p:cNvSpPr/>
          <p:nvPr/>
        </p:nvSpPr>
        <p:spPr>
          <a:xfrm>
            <a:off x="320040" y="1325880"/>
            <a:ext cx="1417320" cy="649224"/>
          </a:xfrm>
          <a:prstGeom prst="rect">
            <a:avLst/>
          </a:prstGeom>
          <a:noFill/>
          <a:ln/>
        </p:spPr>
        <p:txBody>
          <a:bodyPr wrap="square" rtlCol="0" anchor="ctr"/>
          <a:lstStyle/>
          <a:p>
            <a:pPr marL="0" indent="0" algn="ctr">
              <a:buNone/>
            </a:pPr>
            <a:r>
              <a:rPr lang="en-US" sz="1200" b="1" dirty="0">
                <a:solidFill>
                  <a:srgbClr val="FFFFFF"/>
                </a:solidFill>
                <a:latin typeface="Times New Roman" panose="02020603050405020304" pitchFamily="18" charset="0"/>
                <a:ea typeface="Calibri" pitchFamily="34" charset="-122"/>
                <a:cs typeface="Times New Roman" panose="02020603050405020304" pitchFamily="18" charset="0"/>
              </a:rPr>
              <a:t>Socioeconomic</a:t>
            </a:r>
            <a:endParaRPr lang="en-US" sz="1200" dirty="0">
              <a:latin typeface="Times New Roman" panose="02020603050405020304" pitchFamily="18" charset="0"/>
              <a:cs typeface="Times New Roman" panose="02020603050405020304" pitchFamily="18" charset="0"/>
            </a:endParaRPr>
          </a:p>
        </p:txBody>
      </p:sp>
      <p:sp>
        <p:nvSpPr>
          <p:cNvPr id="9" name="Text 7"/>
          <p:cNvSpPr/>
          <p:nvPr/>
        </p:nvSpPr>
        <p:spPr>
          <a:xfrm>
            <a:off x="1828800" y="1399032"/>
            <a:ext cx="6931152" cy="548640"/>
          </a:xfrm>
          <a:prstGeom prst="rect">
            <a:avLst/>
          </a:prstGeom>
          <a:noFill/>
          <a:ln/>
        </p:spPr>
        <p:txBody>
          <a:bodyPr wrap="square" rtlCol="0" anchor="ctr"/>
          <a:lstStyle/>
          <a:p>
            <a:pPr marL="0" indent="0" algn="just">
              <a:buNone/>
            </a:pPr>
            <a:r>
              <a:rPr lang="en-US" sz="1150" dirty="0">
                <a:solidFill>
                  <a:srgbClr val="0D2137"/>
                </a:solidFill>
                <a:latin typeface="Times New Roman" panose="02020603050405020304" pitchFamily="18" charset="0"/>
                <a:ea typeface="Calibri" pitchFamily="34" charset="-122"/>
                <a:cs typeface="Times New Roman" panose="02020603050405020304" pitchFamily="18" charset="0"/>
              </a:rPr>
              <a:t>People living in the most deprived areas of England die on average 9.5 years earlier than those in the least deprived areas. Health-related quality of life disparities are even wider.</a:t>
            </a:r>
            <a:endParaRPr lang="en-US" sz="1150" dirty="0">
              <a:latin typeface="Times New Roman" panose="02020603050405020304" pitchFamily="18" charset="0"/>
              <a:cs typeface="Times New Roman" panose="02020603050405020304" pitchFamily="18" charset="0"/>
            </a:endParaRPr>
          </a:p>
        </p:txBody>
      </p:sp>
      <p:sp>
        <p:nvSpPr>
          <p:cNvPr id="10" name="Shape 8"/>
          <p:cNvSpPr/>
          <p:nvPr/>
        </p:nvSpPr>
        <p:spPr>
          <a:xfrm>
            <a:off x="320040" y="2048256"/>
            <a:ext cx="8503920" cy="649224"/>
          </a:xfrm>
          <a:prstGeom prst="rect">
            <a:avLst/>
          </a:prstGeom>
          <a:solidFill>
            <a:srgbClr val="EEF4F8"/>
          </a:solidFill>
          <a:ln w="12700">
            <a:solidFill>
              <a:srgbClr val="CBD5E1"/>
            </a:solidFill>
            <a:prstDash val="solid"/>
          </a:ln>
        </p:spPr>
        <p:txBody>
          <a:bodyPr/>
          <a:lstStyle/>
          <a:p>
            <a:endParaRPr lang="en-US"/>
          </a:p>
        </p:txBody>
      </p:sp>
      <p:sp>
        <p:nvSpPr>
          <p:cNvPr id="11" name="Shape 9"/>
          <p:cNvSpPr/>
          <p:nvPr/>
        </p:nvSpPr>
        <p:spPr>
          <a:xfrm>
            <a:off x="320040" y="2048256"/>
            <a:ext cx="1417320" cy="649224"/>
          </a:xfrm>
          <a:prstGeom prst="rect">
            <a:avLst/>
          </a:prstGeom>
          <a:solidFill>
            <a:srgbClr val="0D2137"/>
          </a:solidFill>
          <a:ln w="12700">
            <a:solidFill>
              <a:srgbClr val="0D2137"/>
            </a:solidFill>
            <a:prstDash val="solid"/>
          </a:ln>
        </p:spPr>
        <p:txBody>
          <a:bodyPr/>
          <a:lstStyle/>
          <a:p>
            <a:endParaRPr lang="en-US"/>
          </a:p>
        </p:txBody>
      </p:sp>
      <p:sp>
        <p:nvSpPr>
          <p:cNvPr id="12" name="Text 10"/>
          <p:cNvSpPr/>
          <p:nvPr/>
        </p:nvSpPr>
        <p:spPr>
          <a:xfrm>
            <a:off x="320040" y="2048256"/>
            <a:ext cx="1417320" cy="649224"/>
          </a:xfrm>
          <a:prstGeom prst="rect">
            <a:avLst/>
          </a:prstGeom>
          <a:noFill/>
          <a:ln/>
        </p:spPr>
        <p:txBody>
          <a:bodyPr wrap="square" rtlCol="0" anchor="ctr"/>
          <a:lstStyle/>
          <a:p>
            <a:pPr marL="0" indent="0" algn="ctr">
              <a:buNone/>
            </a:pPr>
            <a:r>
              <a:rPr lang="en-US" sz="1200" b="1" dirty="0">
                <a:solidFill>
                  <a:srgbClr val="FFFFFF"/>
                </a:solidFill>
                <a:latin typeface="Times New Roman" panose="02020603050405020304" pitchFamily="18" charset="0"/>
                <a:ea typeface="Calibri" pitchFamily="34" charset="-122"/>
                <a:cs typeface="Times New Roman" panose="02020603050405020304" pitchFamily="18" charset="0"/>
              </a:rPr>
              <a:t>Ethnicity</a:t>
            </a:r>
            <a:endParaRPr lang="en-US" sz="1200" dirty="0">
              <a:latin typeface="Times New Roman" panose="02020603050405020304" pitchFamily="18" charset="0"/>
              <a:cs typeface="Times New Roman" panose="02020603050405020304" pitchFamily="18" charset="0"/>
            </a:endParaRPr>
          </a:p>
        </p:txBody>
      </p:sp>
      <p:sp>
        <p:nvSpPr>
          <p:cNvPr id="13" name="Text 11"/>
          <p:cNvSpPr/>
          <p:nvPr/>
        </p:nvSpPr>
        <p:spPr>
          <a:xfrm>
            <a:off x="1828800" y="2121408"/>
            <a:ext cx="6931152" cy="548640"/>
          </a:xfrm>
          <a:prstGeom prst="rect">
            <a:avLst/>
          </a:prstGeom>
          <a:noFill/>
          <a:ln/>
        </p:spPr>
        <p:txBody>
          <a:bodyPr wrap="square" rtlCol="0" anchor="ctr"/>
          <a:lstStyle/>
          <a:p>
            <a:pPr marL="0" indent="0" algn="just">
              <a:buNone/>
            </a:pPr>
            <a:r>
              <a:rPr lang="en-US" sz="1150" dirty="0">
                <a:solidFill>
                  <a:srgbClr val="0D2137"/>
                </a:solidFill>
                <a:latin typeface="Times New Roman" panose="02020603050405020304" pitchFamily="18" charset="0"/>
                <a:ea typeface="Calibri" pitchFamily="34" charset="-122"/>
                <a:cs typeface="Times New Roman" panose="02020603050405020304" pitchFamily="18" charset="0"/>
              </a:rPr>
              <a:t>Black and South Asian populations in the UK face higher rates of diabetes, cardiovascular disease, and COVID-19 mortality. Structural racism and cultural barriers limit access to culturally competent care.</a:t>
            </a:r>
            <a:endParaRPr lang="en-US" sz="1150" dirty="0">
              <a:latin typeface="Times New Roman" panose="02020603050405020304" pitchFamily="18" charset="0"/>
              <a:cs typeface="Times New Roman" panose="02020603050405020304" pitchFamily="18" charset="0"/>
            </a:endParaRPr>
          </a:p>
        </p:txBody>
      </p:sp>
      <p:sp>
        <p:nvSpPr>
          <p:cNvPr id="14" name="Shape 12"/>
          <p:cNvSpPr/>
          <p:nvPr/>
        </p:nvSpPr>
        <p:spPr>
          <a:xfrm>
            <a:off x="320040" y="2770632"/>
            <a:ext cx="8503920" cy="649224"/>
          </a:xfrm>
          <a:prstGeom prst="rect">
            <a:avLst/>
          </a:prstGeom>
          <a:solidFill>
            <a:srgbClr val="FFFFFF"/>
          </a:solidFill>
          <a:ln w="12700">
            <a:solidFill>
              <a:srgbClr val="CBD5E1"/>
            </a:solidFill>
            <a:prstDash val="solid"/>
          </a:ln>
        </p:spPr>
        <p:txBody>
          <a:bodyPr/>
          <a:lstStyle/>
          <a:p>
            <a:endParaRPr lang="en-US"/>
          </a:p>
        </p:txBody>
      </p:sp>
      <p:sp>
        <p:nvSpPr>
          <p:cNvPr id="15" name="Shape 13"/>
          <p:cNvSpPr/>
          <p:nvPr/>
        </p:nvSpPr>
        <p:spPr>
          <a:xfrm>
            <a:off x="320040" y="2770632"/>
            <a:ext cx="1417320" cy="649224"/>
          </a:xfrm>
          <a:prstGeom prst="rect">
            <a:avLst/>
          </a:prstGeom>
          <a:solidFill>
            <a:srgbClr val="0D2137"/>
          </a:solidFill>
          <a:ln w="12700">
            <a:solidFill>
              <a:srgbClr val="0D2137"/>
            </a:solidFill>
            <a:prstDash val="solid"/>
          </a:ln>
        </p:spPr>
        <p:txBody>
          <a:bodyPr/>
          <a:lstStyle/>
          <a:p>
            <a:endParaRPr lang="en-US"/>
          </a:p>
        </p:txBody>
      </p:sp>
      <p:sp>
        <p:nvSpPr>
          <p:cNvPr id="16" name="Text 14"/>
          <p:cNvSpPr/>
          <p:nvPr/>
        </p:nvSpPr>
        <p:spPr>
          <a:xfrm>
            <a:off x="320040" y="2770632"/>
            <a:ext cx="1417320" cy="649224"/>
          </a:xfrm>
          <a:prstGeom prst="rect">
            <a:avLst/>
          </a:prstGeom>
          <a:noFill/>
          <a:ln/>
        </p:spPr>
        <p:txBody>
          <a:bodyPr wrap="square" rtlCol="0" anchor="ctr"/>
          <a:lstStyle/>
          <a:p>
            <a:pPr marL="0" indent="0" algn="ctr">
              <a:buNone/>
            </a:pPr>
            <a:r>
              <a:rPr lang="en-US" sz="1200" b="1" dirty="0">
                <a:solidFill>
                  <a:srgbClr val="FFFFFF"/>
                </a:solidFill>
                <a:latin typeface="Times New Roman" panose="02020603050405020304" pitchFamily="18" charset="0"/>
                <a:ea typeface="Calibri" pitchFamily="34" charset="-122"/>
                <a:cs typeface="Times New Roman" panose="02020603050405020304" pitchFamily="18" charset="0"/>
              </a:rPr>
              <a:t>Mental Health</a:t>
            </a:r>
            <a:endParaRPr lang="en-US" sz="1200" dirty="0">
              <a:latin typeface="Times New Roman" panose="02020603050405020304" pitchFamily="18" charset="0"/>
              <a:cs typeface="Times New Roman" panose="02020603050405020304" pitchFamily="18" charset="0"/>
            </a:endParaRPr>
          </a:p>
        </p:txBody>
      </p:sp>
      <p:sp>
        <p:nvSpPr>
          <p:cNvPr id="17" name="Text 15"/>
          <p:cNvSpPr/>
          <p:nvPr/>
        </p:nvSpPr>
        <p:spPr>
          <a:xfrm>
            <a:off x="1828800" y="2843784"/>
            <a:ext cx="6931152" cy="548640"/>
          </a:xfrm>
          <a:prstGeom prst="rect">
            <a:avLst/>
          </a:prstGeom>
          <a:noFill/>
          <a:ln/>
        </p:spPr>
        <p:txBody>
          <a:bodyPr wrap="square" rtlCol="0" anchor="ctr"/>
          <a:lstStyle/>
          <a:p>
            <a:pPr algn="just"/>
            <a:r>
              <a:rPr lang="en-US" sz="1150" dirty="0">
                <a:solidFill>
                  <a:srgbClr val="0D2137"/>
                </a:solidFill>
                <a:latin typeface="Times New Roman" panose="02020603050405020304" pitchFamily="18" charset="0"/>
                <a:ea typeface="Calibri" pitchFamily="34" charset="-122"/>
                <a:cs typeface="Times New Roman" panose="02020603050405020304" pitchFamily="18" charset="0"/>
              </a:rPr>
              <a:t>Only 36% of people with a diagnosable mental health condition receive treatment. Access disparities are pronounced among Black men, rough sleepers, and prisoners (Misra et al., 2022).</a:t>
            </a:r>
            <a:endParaRPr lang="en-US" sz="1150" dirty="0">
              <a:latin typeface="Times New Roman" panose="02020603050405020304" pitchFamily="18" charset="0"/>
              <a:cs typeface="Times New Roman" panose="02020603050405020304" pitchFamily="18" charset="0"/>
            </a:endParaRPr>
          </a:p>
        </p:txBody>
      </p:sp>
      <p:sp>
        <p:nvSpPr>
          <p:cNvPr id="18" name="Shape 16"/>
          <p:cNvSpPr/>
          <p:nvPr/>
        </p:nvSpPr>
        <p:spPr>
          <a:xfrm>
            <a:off x="320040" y="3493008"/>
            <a:ext cx="8503920" cy="649224"/>
          </a:xfrm>
          <a:prstGeom prst="rect">
            <a:avLst/>
          </a:prstGeom>
          <a:solidFill>
            <a:srgbClr val="EEF4F8"/>
          </a:solidFill>
          <a:ln w="12700">
            <a:solidFill>
              <a:srgbClr val="CBD5E1"/>
            </a:solidFill>
            <a:prstDash val="solid"/>
          </a:ln>
        </p:spPr>
        <p:txBody>
          <a:bodyPr/>
          <a:lstStyle/>
          <a:p>
            <a:endParaRPr lang="en-US"/>
          </a:p>
        </p:txBody>
      </p:sp>
      <p:sp>
        <p:nvSpPr>
          <p:cNvPr id="19" name="Shape 17"/>
          <p:cNvSpPr/>
          <p:nvPr/>
        </p:nvSpPr>
        <p:spPr>
          <a:xfrm>
            <a:off x="320040" y="3493008"/>
            <a:ext cx="1417320" cy="649224"/>
          </a:xfrm>
          <a:prstGeom prst="rect">
            <a:avLst/>
          </a:prstGeom>
          <a:solidFill>
            <a:srgbClr val="0D2137"/>
          </a:solidFill>
          <a:ln w="12700">
            <a:solidFill>
              <a:srgbClr val="0D2137"/>
            </a:solidFill>
            <a:prstDash val="solid"/>
          </a:ln>
        </p:spPr>
        <p:txBody>
          <a:bodyPr/>
          <a:lstStyle/>
          <a:p>
            <a:endParaRPr lang="en-US"/>
          </a:p>
        </p:txBody>
      </p:sp>
      <p:sp>
        <p:nvSpPr>
          <p:cNvPr id="20" name="Text 18"/>
          <p:cNvSpPr/>
          <p:nvPr/>
        </p:nvSpPr>
        <p:spPr>
          <a:xfrm>
            <a:off x="320040" y="3493008"/>
            <a:ext cx="1417320" cy="649224"/>
          </a:xfrm>
          <a:prstGeom prst="rect">
            <a:avLst/>
          </a:prstGeom>
          <a:noFill/>
          <a:ln/>
        </p:spPr>
        <p:txBody>
          <a:bodyPr wrap="square" rtlCol="0" anchor="ctr"/>
          <a:lstStyle/>
          <a:p>
            <a:pPr marL="0" indent="0" algn="ctr">
              <a:buNone/>
            </a:pPr>
            <a:r>
              <a:rPr lang="en-US" sz="1200" b="1" dirty="0">
                <a:solidFill>
                  <a:srgbClr val="FFFFFF"/>
                </a:solidFill>
                <a:latin typeface="Times New Roman" panose="02020603050405020304" pitchFamily="18" charset="0"/>
                <a:ea typeface="Calibri" pitchFamily="34" charset="-122"/>
                <a:cs typeface="Times New Roman" panose="02020603050405020304" pitchFamily="18" charset="0"/>
              </a:rPr>
              <a:t>Geography</a:t>
            </a:r>
            <a:endParaRPr lang="en-US" sz="1200" dirty="0">
              <a:latin typeface="Times New Roman" panose="02020603050405020304" pitchFamily="18" charset="0"/>
              <a:cs typeface="Times New Roman" panose="02020603050405020304" pitchFamily="18" charset="0"/>
            </a:endParaRPr>
          </a:p>
        </p:txBody>
      </p:sp>
      <p:sp>
        <p:nvSpPr>
          <p:cNvPr id="21" name="Text 19"/>
          <p:cNvSpPr/>
          <p:nvPr/>
        </p:nvSpPr>
        <p:spPr>
          <a:xfrm>
            <a:off x="1828800" y="3566160"/>
            <a:ext cx="6931152" cy="548640"/>
          </a:xfrm>
          <a:prstGeom prst="rect">
            <a:avLst/>
          </a:prstGeom>
          <a:noFill/>
          <a:ln/>
        </p:spPr>
        <p:txBody>
          <a:bodyPr wrap="square" rtlCol="0" anchor="ctr"/>
          <a:lstStyle/>
          <a:p>
            <a:pPr marL="0" indent="0" algn="just">
              <a:buNone/>
            </a:pPr>
            <a:r>
              <a:rPr lang="en-US" sz="1150" dirty="0">
                <a:solidFill>
                  <a:srgbClr val="0D2137"/>
                </a:solidFill>
                <a:latin typeface="Times New Roman" panose="02020603050405020304" pitchFamily="18" charset="0"/>
                <a:ea typeface="Calibri" pitchFamily="34" charset="-122"/>
                <a:cs typeface="Times New Roman" panose="02020603050405020304" pitchFamily="18" charset="0"/>
              </a:rPr>
              <a:t>Rural populations face longer waiting times, fewer specialist services, and greater reliance on private transport. Digital exclusion further limits telehealth access for older rural residents.</a:t>
            </a:r>
            <a:endParaRPr lang="en-US" sz="1150" dirty="0">
              <a:latin typeface="Times New Roman" panose="02020603050405020304" pitchFamily="18" charset="0"/>
              <a:cs typeface="Times New Roman" panose="02020603050405020304" pitchFamily="18" charset="0"/>
            </a:endParaRPr>
          </a:p>
        </p:txBody>
      </p:sp>
      <p:sp>
        <p:nvSpPr>
          <p:cNvPr id="22" name="Shape 20"/>
          <p:cNvSpPr/>
          <p:nvPr/>
        </p:nvSpPr>
        <p:spPr>
          <a:xfrm>
            <a:off x="320040" y="4215384"/>
            <a:ext cx="8503920" cy="649224"/>
          </a:xfrm>
          <a:prstGeom prst="rect">
            <a:avLst/>
          </a:prstGeom>
          <a:solidFill>
            <a:srgbClr val="FFFFFF"/>
          </a:solidFill>
          <a:ln w="12700">
            <a:solidFill>
              <a:srgbClr val="CBD5E1"/>
            </a:solidFill>
            <a:prstDash val="solid"/>
          </a:ln>
        </p:spPr>
        <p:txBody>
          <a:bodyPr/>
          <a:lstStyle/>
          <a:p>
            <a:endParaRPr lang="en-US"/>
          </a:p>
        </p:txBody>
      </p:sp>
      <p:sp>
        <p:nvSpPr>
          <p:cNvPr id="23" name="Shape 21"/>
          <p:cNvSpPr/>
          <p:nvPr/>
        </p:nvSpPr>
        <p:spPr>
          <a:xfrm>
            <a:off x="320040" y="4215384"/>
            <a:ext cx="1417320" cy="649224"/>
          </a:xfrm>
          <a:prstGeom prst="rect">
            <a:avLst/>
          </a:prstGeom>
          <a:solidFill>
            <a:srgbClr val="0D2137"/>
          </a:solidFill>
          <a:ln w="12700">
            <a:solidFill>
              <a:srgbClr val="0D2137"/>
            </a:solidFill>
            <a:prstDash val="solid"/>
          </a:ln>
        </p:spPr>
        <p:txBody>
          <a:bodyPr/>
          <a:lstStyle/>
          <a:p>
            <a:endParaRPr lang="en-US"/>
          </a:p>
        </p:txBody>
      </p:sp>
      <p:sp>
        <p:nvSpPr>
          <p:cNvPr id="24" name="Text 22"/>
          <p:cNvSpPr/>
          <p:nvPr/>
        </p:nvSpPr>
        <p:spPr>
          <a:xfrm>
            <a:off x="320040" y="4215384"/>
            <a:ext cx="1417320" cy="649224"/>
          </a:xfrm>
          <a:prstGeom prst="rect">
            <a:avLst/>
          </a:prstGeom>
          <a:noFill/>
          <a:ln/>
        </p:spPr>
        <p:txBody>
          <a:bodyPr wrap="square" rtlCol="0" anchor="ctr"/>
          <a:lstStyle/>
          <a:p>
            <a:pPr marL="0" indent="0" algn="ctr">
              <a:buNone/>
            </a:pPr>
            <a:r>
              <a:rPr lang="en-US" sz="1200" b="1" dirty="0">
                <a:solidFill>
                  <a:srgbClr val="FFFFFF"/>
                </a:solidFill>
                <a:latin typeface="Times New Roman" panose="02020603050405020304" pitchFamily="18" charset="0"/>
                <a:ea typeface="Calibri" pitchFamily="34" charset="-122"/>
                <a:cs typeface="Times New Roman" panose="02020603050405020304" pitchFamily="18" charset="0"/>
              </a:rPr>
              <a:t>Disability</a:t>
            </a:r>
            <a:endParaRPr lang="en-US" sz="1200" dirty="0">
              <a:latin typeface="Times New Roman" panose="02020603050405020304" pitchFamily="18" charset="0"/>
              <a:cs typeface="Times New Roman" panose="02020603050405020304" pitchFamily="18" charset="0"/>
            </a:endParaRPr>
          </a:p>
        </p:txBody>
      </p:sp>
      <p:sp>
        <p:nvSpPr>
          <p:cNvPr id="25" name="Text 23"/>
          <p:cNvSpPr/>
          <p:nvPr/>
        </p:nvSpPr>
        <p:spPr>
          <a:xfrm>
            <a:off x="1828800" y="4288536"/>
            <a:ext cx="6931152" cy="548640"/>
          </a:xfrm>
          <a:prstGeom prst="rect">
            <a:avLst/>
          </a:prstGeom>
          <a:noFill/>
          <a:ln/>
        </p:spPr>
        <p:txBody>
          <a:bodyPr wrap="square" rtlCol="0" anchor="ctr"/>
          <a:lstStyle/>
          <a:p>
            <a:pPr marL="0" indent="0" algn="just">
              <a:buNone/>
            </a:pPr>
            <a:r>
              <a:rPr lang="en-US" sz="1150" dirty="0">
                <a:solidFill>
                  <a:srgbClr val="0D2137"/>
                </a:solidFill>
                <a:latin typeface="Times New Roman" panose="02020603050405020304" pitchFamily="18" charset="0"/>
                <a:ea typeface="Calibri" pitchFamily="34" charset="-122"/>
                <a:cs typeface="Times New Roman" panose="02020603050405020304" pitchFamily="18" charset="0"/>
              </a:rPr>
              <a:t>Disabled people are significantly more likely to report unmet healthcare needs. The Equality Act 2010 mandates reasonable adjustments, yet implementation in NHS settings remains inconsistent.</a:t>
            </a:r>
            <a:endParaRPr lang="en-US" sz="11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4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F7B6C"/>
          </a:solidFill>
          <a:ln w="12700">
            <a:solidFill>
              <a:srgbClr val="0F7B6C"/>
            </a:solidFill>
            <a:prstDash val="solid"/>
          </a:ln>
        </p:spPr>
        <p:txBody>
          <a:bodyPr/>
          <a:lstStyle/>
          <a:p>
            <a:endParaRPr lang="en-US"/>
          </a:p>
        </p:txBody>
      </p:sp>
      <p:sp>
        <p:nvSpPr>
          <p:cNvPr id="3" name="Text 1"/>
          <p:cNvSpPr/>
          <p:nvPr/>
        </p:nvSpPr>
        <p:spPr>
          <a:xfrm>
            <a:off x="457200" y="137160"/>
            <a:ext cx="8229600" cy="594360"/>
          </a:xfrm>
          <a:prstGeom prst="rect">
            <a:avLst/>
          </a:prstGeom>
          <a:noFill/>
          <a:ln/>
        </p:spPr>
        <p:txBody>
          <a:bodyPr wrap="square" rtlCol="0" anchor="ctr"/>
          <a:lstStyle/>
          <a:p>
            <a:pPr marL="0" indent="0" algn="just">
              <a:buNone/>
            </a:pPr>
            <a:r>
              <a:rPr lang="en-US" sz="2400" b="1" dirty="0">
                <a:solidFill>
                  <a:srgbClr val="0D2137"/>
                </a:solidFill>
                <a:latin typeface="Times New Roman" panose="02020603050405020304" pitchFamily="18" charset="0"/>
                <a:ea typeface="Calibri" pitchFamily="34" charset="-122"/>
                <a:cs typeface="Times New Roman" panose="02020603050405020304" pitchFamily="18" charset="0"/>
              </a:rPr>
              <a:t>Part G: Initiatives to Reduce Inequalities</a:t>
            </a:r>
            <a:endParaRPr lang="en-US" sz="2400" dirty="0">
              <a:latin typeface="Times New Roman" panose="02020603050405020304" pitchFamily="18" charset="0"/>
              <a:cs typeface="Times New Roman" panose="02020603050405020304" pitchFamily="18" charset="0"/>
            </a:endParaRPr>
          </a:p>
        </p:txBody>
      </p:sp>
      <p:sp>
        <p:nvSpPr>
          <p:cNvPr id="4" name="Shape 2"/>
          <p:cNvSpPr/>
          <p:nvPr/>
        </p:nvSpPr>
        <p:spPr>
          <a:xfrm>
            <a:off x="457200" y="749808"/>
            <a:ext cx="8229600" cy="22860"/>
          </a:xfrm>
          <a:prstGeom prst="rect">
            <a:avLst/>
          </a:prstGeom>
          <a:solidFill>
            <a:srgbClr val="CBD5E1"/>
          </a:solidFill>
          <a:ln w="12700">
            <a:solidFill>
              <a:srgbClr val="CBD5E1"/>
            </a:solidFill>
            <a:prstDash val="solid"/>
          </a:ln>
        </p:spPr>
        <p:txBody>
          <a:bodyPr/>
          <a:lstStyle/>
          <a:p>
            <a:endParaRPr lang="en-US"/>
          </a:p>
        </p:txBody>
      </p:sp>
      <p:sp>
        <p:nvSpPr>
          <p:cNvPr id="5" name="Text 3"/>
          <p:cNvSpPr/>
          <p:nvPr/>
        </p:nvSpPr>
        <p:spPr>
          <a:xfrm>
            <a:off x="365760" y="914400"/>
            <a:ext cx="4160520" cy="320040"/>
          </a:xfrm>
          <a:prstGeom prst="rect">
            <a:avLst/>
          </a:prstGeom>
          <a:noFill/>
          <a:ln/>
        </p:spPr>
        <p:txBody>
          <a:bodyPr wrap="square" rtlCol="0" anchor="ctr"/>
          <a:lstStyle/>
          <a:p>
            <a:pPr marL="0" indent="0" algn="just">
              <a:buNone/>
            </a:pPr>
            <a:r>
              <a:rPr lang="en-US" sz="1400" b="1" dirty="0">
                <a:solidFill>
                  <a:srgbClr val="0F7B6C"/>
                </a:solidFill>
                <a:latin typeface="Times New Roman" panose="02020603050405020304" pitchFamily="18" charset="0"/>
                <a:ea typeface="Calibri" pitchFamily="34" charset="-122"/>
                <a:cs typeface="Times New Roman" panose="02020603050405020304" pitchFamily="18" charset="0"/>
              </a:rPr>
              <a:t>Universal &amp; Targeted Interventions</a:t>
            </a:r>
            <a:endParaRPr lang="en-US" sz="1400" dirty="0">
              <a:latin typeface="Times New Roman" panose="02020603050405020304" pitchFamily="18" charset="0"/>
              <a:cs typeface="Times New Roman" panose="02020603050405020304" pitchFamily="18" charset="0"/>
            </a:endParaRPr>
          </a:p>
        </p:txBody>
      </p:sp>
      <p:sp>
        <p:nvSpPr>
          <p:cNvPr id="6" name="Shape 4"/>
          <p:cNvSpPr/>
          <p:nvPr/>
        </p:nvSpPr>
        <p:spPr>
          <a:xfrm>
            <a:off x="365760" y="1325880"/>
            <a:ext cx="4114800" cy="822960"/>
          </a:xfrm>
          <a:prstGeom prst="rect">
            <a:avLst/>
          </a:prstGeom>
          <a:solidFill>
            <a:srgbClr val="FFFFFF"/>
          </a:solidFill>
          <a:ln w="12700">
            <a:solidFill>
              <a:srgbClr val="CBD5E1"/>
            </a:solidFill>
            <a:prstDash val="solid"/>
          </a:ln>
        </p:spPr>
        <p:txBody>
          <a:bodyPr/>
          <a:lstStyle/>
          <a:p>
            <a:endParaRPr lang="en-US"/>
          </a:p>
        </p:txBody>
      </p:sp>
      <p:sp>
        <p:nvSpPr>
          <p:cNvPr id="7" name="Shape 5"/>
          <p:cNvSpPr/>
          <p:nvPr/>
        </p:nvSpPr>
        <p:spPr>
          <a:xfrm>
            <a:off x="365760" y="1325880"/>
            <a:ext cx="64008" cy="822960"/>
          </a:xfrm>
          <a:prstGeom prst="rect">
            <a:avLst/>
          </a:prstGeom>
          <a:solidFill>
            <a:srgbClr val="0F7B6C"/>
          </a:solidFill>
          <a:ln w="12700">
            <a:solidFill>
              <a:srgbClr val="0F7B6C"/>
            </a:solidFill>
            <a:prstDash val="solid"/>
          </a:ln>
        </p:spPr>
        <p:txBody>
          <a:bodyPr/>
          <a:lstStyle/>
          <a:p>
            <a:endParaRPr lang="en-US"/>
          </a:p>
        </p:txBody>
      </p:sp>
      <p:sp>
        <p:nvSpPr>
          <p:cNvPr id="8" name="Text 6"/>
          <p:cNvSpPr/>
          <p:nvPr/>
        </p:nvSpPr>
        <p:spPr>
          <a:xfrm>
            <a:off x="530352" y="1362456"/>
            <a:ext cx="3886200" cy="237744"/>
          </a:xfrm>
          <a:prstGeom prst="rect">
            <a:avLst/>
          </a:prstGeom>
          <a:noFill/>
          <a:ln/>
        </p:spPr>
        <p:txBody>
          <a:bodyPr wrap="square" rtlCol="0" anchor="ctr"/>
          <a:lstStyle/>
          <a:p>
            <a:pPr marL="0" indent="0" algn="just">
              <a:buNone/>
            </a:pPr>
            <a:r>
              <a:rPr lang="en-US" sz="1200" b="1" dirty="0">
                <a:solidFill>
                  <a:srgbClr val="0D2137"/>
                </a:solidFill>
                <a:latin typeface="Times New Roman" panose="02020603050405020304" pitchFamily="18" charset="0"/>
                <a:ea typeface="Calibri" pitchFamily="34" charset="-122"/>
                <a:cs typeface="Times New Roman" panose="02020603050405020304" pitchFamily="18" charset="0"/>
              </a:rPr>
              <a:t>Universal Healthcare (NHS)</a:t>
            </a:r>
            <a:endParaRPr lang="en-US" sz="1200" dirty="0">
              <a:latin typeface="Times New Roman" panose="02020603050405020304" pitchFamily="18" charset="0"/>
              <a:cs typeface="Times New Roman" panose="02020603050405020304" pitchFamily="18" charset="0"/>
            </a:endParaRPr>
          </a:p>
        </p:txBody>
      </p:sp>
      <p:sp>
        <p:nvSpPr>
          <p:cNvPr id="9" name="Text 7"/>
          <p:cNvSpPr/>
          <p:nvPr/>
        </p:nvSpPr>
        <p:spPr>
          <a:xfrm>
            <a:off x="530352" y="1627632"/>
            <a:ext cx="3886200" cy="457200"/>
          </a:xfrm>
          <a:prstGeom prst="rect">
            <a:avLst/>
          </a:prstGeom>
          <a:noFill/>
          <a:ln/>
        </p:spPr>
        <p:txBody>
          <a:bodyPr wrap="square" rtlCol="0" anchor="ctr"/>
          <a:lstStyle/>
          <a:p>
            <a:pPr algn="just"/>
            <a:r>
              <a:rPr lang="en-US" sz="1100" dirty="0">
                <a:solidFill>
                  <a:srgbClr val="64748B"/>
                </a:solidFill>
                <a:latin typeface="Times New Roman" panose="02020603050405020304" pitchFamily="18" charset="0"/>
                <a:ea typeface="Calibri" pitchFamily="34" charset="-122"/>
                <a:cs typeface="Times New Roman" panose="02020603050405020304" pitchFamily="18" charset="0"/>
              </a:rPr>
              <a:t>Free at point of need healthcare remains the most powerful equity-promoting mechanism. Evidence consistently supports universal health coverage(Kemp et al., 2024)</a:t>
            </a:r>
          </a:p>
          <a:p>
            <a:pPr marL="0" indent="0" algn="just">
              <a:buNone/>
            </a:pPr>
            <a:r>
              <a:rPr lang="en-US" sz="1100" dirty="0">
                <a:solidFill>
                  <a:srgbClr val="64748B"/>
                </a:solidFill>
                <a:latin typeface="Times New Roman" panose="02020603050405020304" pitchFamily="18" charset="0"/>
                <a:ea typeface="Calibri" pitchFamily="34" charset="-122"/>
                <a:cs typeface="Times New Roman" panose="02020603050405020304" pitchFamily="18" charset="0"/>
              </a:rPr>
              <a:t>.</a:t>
            </a:r>
            <a:endParaRPr lang="en-US" sz="1100" dirty="0">
              <a:latin typeface="Times New Roman" panose="02020603050405020304" pitchFamily="18" charset="0"/>
              <a:cs typeface="Times New Roman" panose="02020603050405020304" pitchFamily="18" charset="0"/>
            </a:endParaRPr>
          </a:p>
        </p:txBody>
      </p:sp>
      <p:sp>
        <p:nvSpPr>
          <p:cNvPr id="10" name="Shape 8"/>
          <p:cNvSpPr/>
          <p:nvPr/>
        </p:nvSpPr>
        <p:spPr>
          <a:xfrm>
            <a:off x="365760" y="2221992"/>
            <a:ext cx="4114800" cy="822960"/>
          </a:xfrm>
          <a:prstGeom prst="rect">
            <a:avLst/>
          </a:prstGeom>
          <a:solidFill>
            <a:srgbClr val="FFFFFF"/>
          </a:solidFill>
          <a:ln w="12700">
            <a:solidFill>
              <a:srgbClr val="CBD5E1"/>
            </a:solidFill>
            <a:prstDash val="solid"/>
          </a:ln>
        </p:spPr>
        <p:txBody>
          <a:bodyPr/>
          <a:lstStyle/>
          <a:p>
            <a:endParaRPr lang="en-US"/>
          </a:p>
        </p:txBody>
      </p:sp>
      <p:sp>
        <p:nvSpPr>
          <p:cNvPr id="11" name="Shape 9"/>
          <p:cNvSpPr/>
          <p:nvPr/>
        </p:nvSpPr>
        <p:spPr>
          <a:xfrm>
            <a:off x="365760" y="2221992"/>
            <a:ext cx="64008" cy="822960"/>
          </a:xfrm>
          <a:prstGeom prst="rect">
            <a:avLst/>
          </a:prstGeom>
          <a:solidFill>
            <a:srgbClr val="0F7B6C"/>
          </a:solidFill>
          <a:ln w="12700">
            <a:solidFill>
              <a:srgbClr val="0F7B6C"/>
            </a:solidFill>
            <a:prstDash val="solid"/>
          </a:ln>
        </p:spPr>
        <p:txBody>
          <a:bodyPr/>
          <a:lstStyle/>
          <a:p>
            <a:endParaRPr lang="en-US"/>
          </a:p>
        </p:txBody>
      </p:sp>
      <p:sp>
        <p:nvSpPr>
          <p:cNvPr id="12" name="Text 10"/>
          <p:cNvSpPr/>
          <p:nvPr/>
        </p:nvSpPr>
        <p:spPr>
          <a:xfrm>
            <a:off x="530352" y="2258568"/>
            <a:ext cx="3886200" cy="237744"/>
          </a:xfrm>
          <a:prstGeom prst="rect">
            <a:avLst/>
          </a:prstGeom>
          <a:noFill/>
          <a:ln/>
        </p:spPr>
        <p:txBody>
          <a:bodyPr wrap="square" rtlCol="0" anchor="ctr"/>
          <a:lstStyle/>
          <a:p>
            <a:pPr marL="0" indent="0" algn="just">
              <a:buNone/>
            </a:pPr>
            <a:r>
              <a:rPr lang="en-US" sz="1200" b="1" dirty="0">
                <a:solidFill>
                  <a:srgbClr val="0D2137"/>
                </a:solidFill>
                <a:latin typeface="Times New Roman" panose="02020603050405020304" pitchFamily="18" charset="0"/>
                <a:ea typeface="Calibri" pitchFamily="34" charset="-122"/>
                <a:cs typeface="Times New Roman" panose="02020603050405020304" pitchFamily="18" charset="0"/>
              </a:rPr>
              <a:t>Core20PLUS5 (NHS England)</a:t>
            </a:r>
            <a:endParaRPr lang="en-US" sz="1200" dirty="0">
              <a:latin typeface="Times New Roman" panose="02020603050405020304" pitchFamily="18" charset="0"/>
              <a:cs typeface="Times New Roman" panose="02020603050405020304" pitchFamily="18" charset="0"/>
            </a:endParaRPr>
          </a:p>
        </p:txBody>
      </p:sp>
      <p:sp>
        <p:nvSpPr>
          <p:cNvPr id="13" name="Text 11"/>
          <p:cNvSpPr/>
          <p:nvPr/>
        </p:nvSpPr>
        <p:spPr>
          <a:xfrm>
            <a:off x="530352" y="2523744"/>
            <a:ext cx="3886200" cy="457200"/>
          </a:xfrm>
          <a:prstGeom prst="rect">
            <a:avLst/>
          </a:prstGeom>
          <a:noFill/>
          <a:ln/>
        </p:spPr>
        <p:txBody>
          <a:bodyPr wrap="square" rtlCol="0" anchor="ctr"/>
          <a:lstStyle/>
          <a:p>
            <a:pPr marL="0" indent="0" algn="just">
              <a:buNone/>
            </a:pPr>
            <a:r>
              <a:rPr lang="en-US" sz="1100" dirty="0">
                <a:solidFill>
                  <a:srgbClr val="64748B"/>
                </a:solidFill>
                <a:latin typeface="Times New Roman" panose="02020603050405020304" pitchFamily="18" charset="0"/>
                <a:ea typeface="Calibri" pitchFamily="34" charset="-122"/>
                <a:cs typeface="Times New Roman" panose="02020603050405020304" pitchFamily="18" charset="0"/>
              </a:rPr>
              <a:t>Targets the 20% most deprived communities with five clinical areas: COPD, severe mental illness, hypertension, maternity, cancer. Combines universal access with focused equity targeting.</a:t>
            </a:r>
            <a:endParaRPr lang="en-US" sz="1100" dirty="0">
              <a:latin typeface="Times New Roman" panose="02020603050405020304" pitchFamily="18" charset="0"/>
              <a:cs typeface="Times New Roman" panose="02020603050405020304" pitchFamily="18" charset="0"/>
            </a:endParaRPr>
          </a:p>
        </p:txBody>
      </p:sp>
      <p:sp>
        <p:nvSpPr>
          <p:cNvPr id="14" name="Shape 12"/>
          <p:cNvSpPr/>
          <p:nvPr/>
        </p:nvSpPr>
        <p:spPr>
          <a:xfrm>
            <a:off x="365760" y="3118104"/>
            <a:ext cx="4114800" cy="822960"/>
          </a:xfrm>
          <a:prstGeom prst="rect">
            <a:avLst/>
          </a:prstGeom>
          <a:solidFill>
            <a:srgbClr val="FFFFFF"/>
          </a:solidFill>
          <a:ln w="12700">
            <a:solidFill>
              <a:srgbClr val="CBD5E1"/>
            </a:solidFill>
            <a:prstDash val="solid"/>
          </a:ln>
        </p:spPr>
        <p:txBody>
          <a:bodyPr/>
          <a:lstStyle/>
          <a:p>
            <a:endParaRPr lang="en-US"/>
          </a:p>
        </p:txBody>
      </p:sp>
      <p:sp>
        <p:nvSpPr>
          <p:cNvPr id="15" name="Shape 13"/>
          <p:cNvSpPr/>
          <p:nvPr/>
        </p:nvSpPr>
        <p:spPr>
          <a:xfrm>
            <a:off x="365760" y="3118104"/>
            <a:ext cx="64008" cy="822960"/>
          </a:xfrm>
          <a:prstGeom prst="rect">
            <a:avLst/>
          </a:prstGeom>
          <a:solidFill>
            <a:srgbClr val="0F7B6C"/>
          </a:solidFill>
          <a:ln w="12700">
            <a:solidFill>
              <a:srgbClr val="0F7B6C"/>
            </a:solidFill>
            <a:prstDash val="solid"/>
          </a:ln>
        </p:spPr>
        <p:txBody>
          <a:bodyPr/>
          <a:lstStyle/>
          <a:p>
            <a:endParaRPr lang="en-US"/>
          </a:p>
        </p:txBody>
      </p:sp>
      <p:sp>
        <p:nvSpPr>
          <p:cNvPr id="16" name="Text 14"/>
          <p:cNvSpPr/>
          <p:nvPr/>
        </p:nvSpPr>
        <p:spPr>
          <a:xfrm>
            <a:off x="530352" y="3154680"/>
            <a:ext cx="3886200" cy="237744"/>
          </a:xfrm>
          <a:prstGeom prst="rect">
            <a:avLst/>
          </a:prstGeom>
          <a:noFill/>
          <a:ln/>
        </p:spPr>
        <p:txBody>
          <a:bodyPr wrap="square" rtlCol="0" anchor="ctr"/>
          <a:lstStyle/>
          <a:p>
            <a:pPr marL="0" indent="0" algn="just">
              <a:buNone/>
            </a:pPr>
            <a:r>
              <a:rPr lang="en-US" sz="1200" b="1" dirty="0">
                <a:solidFill>
                  <a:srgbClr val="0D2137"/>
                </a:solidFill>
                <a:latin typeface="Times New Roman" panose="02020603050405020304" pitchFamily="18" charset="0"/>
                <a:ea typeface="Calibri" pitchFamily="34" charset="-122"/>
                <a:cs typeface="Times New Roman" panose="02020603050405020304" pitchFamily="18" charset="0"/>
              </a:rPr>
              <a:t>Marmot Place Programme</a:t>
            </a:r>
            <a:endParaRPr lang="en-US" sz="1200" dirty="0">
              <a:latin typeface="Times New Roman" panose="02020603050405020304" pitchFamily="18" charset="0"/>
              <a:cs typeface="Times New Roman" panose="02020603050405020304" pitchFamily="18" charset="0"/>
            </a:endParaRPr>
          </a:p>
        </p:txBody>
      </p:sp>
      <p:sp>
        <p:nvSpPr>
          <p:cNvPr id="17" name="Text 15"/>
          <p:cNvSpPr/>
          <p:nvPr/>
        </p:nvSpPr>
        <p:spPr>
          <a:xfrm>
            <a:off x="530352" y="3419856"/>
            <a:ext cx="3886200" cy="457200"/>
          </a:xfrm>
          <a:prstGeom prst="rect">
            <a:avLst/>
          </a:prstGeom>
          <a:noFill/>
          <a:ln/>
        </p:spPr>
        <p:txBody>
          <a:bodyPr wrap="square" rtlCol="0" anchor="ctr"/>
          <a:lstStyle/>
          <a:p>
            <a:pPr marL="0" indent="0" algn="just">
              <a:buNone/>
            </a:pPr>
            <a:r>
              <a:rPr lang="en-US" sz="1100" dirty="0">
                <a:solidFill>
                  <a:srgbClr val="64748B"/>
                </a:solidFill>
                <a:latin typeface="Times New Roman" panose="02020603050405020304" pitchFamily="18" charset="0"/>
                <a:ea typeface="Calibri" pitchFamily="34" charset="-122"/>
                <a:cs typeface="Times New Roman" panose="02020603050405020304" pitchFamily="18" charset="0"/>
              </a:rPr>
              <a:t>Whole-system approach applied to Coventry, Gateshead and others. Addresses social determinants across housing, education and employment.</a:t>
            </a:r>
            <a:endParaRPr lang="en-US" sz="1100" dirty="0">
              <a:latin typeface="Times New Roman" panose="02020603050405020304" pitchFamily="18" charset="0"/>
              <a:cs typeface="Times New Roman" panose="02020603050405020304" pitchFamily="18" charset="0"/>
            </a:endParaRPr>
          </a:p>
        </p:txBody>
      </p:sp>
      <p:sp>
        <p:nvSpPr>
          <p:cNvPr id="18" name="Shape 16"/>
          <p:cNvSpPr/>
          <p:nvPr/>
        </p:nvSpPr>
        <p:spPr>
          <a:xfrm>
            <a:off x="365760" y="4014216"/>
            <a:ext cx="4114800" cy="822960"/>
          </a:xfrm>
          <a:prstGeom prst="rect">
            <a:avLst/>
          </a:prstGeom>
          <a:solidFill>
            <a:srgbClr val="FFFFFF"/>
          </a:solidFill>
          <a:ln w="12700">
            <a:solidFill>
              <a:srgbClr val="CBD5E1"/>
            </a:solidFill>
            <a:prstDash val="solid"/>
          </a:ln>
        </p:spPr>
        <p:txBody>
          <a:bodyPr/>
          <a:lstStyle/>
          <a:p>
            <a:endParaRPr lang="en-US"/>
          </a:p>
        </p:txBody>
      </p:sp>
      <p:sp>
        <p:nvSpPr>
          <p:cNvPr id="19" name="Shape 17"/>
          <p:cNvSpPr/>
          <p:nvPr/>
        </p:nvSpPr>
        <p:spPr>
          <a:xfrm>
            <a:off x="365760" y="4014216"/>
            <a:ext cx="64008" cy="822960"/>
          </a:xfrm>
          <a:prstGeom prst="rect">
            <a:avLst/>
          </a:prstGeom>
          <a:solidFill>
            <a:srgbClr val="0F7B6C"/>
          </a:solidFill>
          <a:ln w="12700">
            <a:solidFill>
              <a:srgbClr val="0F7B6C"/>
            </a:solidFill>
            <a:prstDash val="solid"/>
          </a:ln>
        </p:spPr>
        <p:txBody>
          <a:bodyPr/>
          <a:lstStyle/>
          <a:p>
            <a:endParaRPr lang="en-US"/>
          </a:p>
        </p:txBody>
      </p:sp>
      <p:sp>
        <p:nvSpPr>
          <p:cNvPr id="20" name="Text 18"/>
          <p:cNvSpPr/>
          <p:nvPr/>
        </p:nvSpPr>
        <p:spPr>
          <a:xfrm>
            <a:off x="530352" y="4050792"/>
            <a:ext cx="3886200" cy="237744"/>
          </a:xfrm>
          <a:prstGeom prst="rect">
            <a:avLst/>
          </a:prstGeom>
          <a:noFill/>
          <a:ln/>
        </p:spPr>
        <p:txBody>
          <a:bodyPr wrap="square" rtlCol="0" anchor="ctr"/>
          <a:lstStyle/>
          <a:p>
            <a:pPr marL="0" indent="0" algn="just">
              <a:buNone/>
            </a:pPr>
            <a:r>
              <a:rPr lang="en-US" sz="1200" b="1" dirty="0">
                <a:solidFill>
                  <a:srgbClr val="0D2137"/>
                </a:solidFill>
                <a:latin typeface="Times New Roman" panose="02020603050405020304" pitchFamily="18" charset="0"/>
                <a:ea typeface="Calibri" pitchFamily="34" charset="-122"/>
                <a:cs typeface="Times New Roman" panose="02020603050405020304" pitchFamily="18" charset="0"/>
              </a:rPr>
              <a:t>NHS Race and Health Observatory</a:t>
            </a:r>
            <a:endParaRPr lang="en-US" sz="1200" dirty="0">
              <a:latin typeface="Times New Roman" panose="02020603050405020304" pitchFamily="18" charset="0"/>
              <a:cs typeface="Times New Roman" panose="02020603050405020304" pitchFamily="18" charset="0"/>
            </a:endParaRPr>
          </a:p>
        </p:txBody>
      </p:sp>
      <p:sp>
        <p:nvSpPr>
          <p:cNvPr id="21" name="Text 19"/>
          <p:cNvSpPr/>
          <p:nvPr/>
        </p:nvSpPr>
        <p:spPr>
          <a:xfrm>
            <a:off x="530352" y="4315968"/>
            <a:ext cx="3886200" cy="457200"/>
          </a:xfrm>
          <a:prstGeom prst="rect">
            <a:avLst/>
          </a:prstGeom>
          <a:noFill/>
          <a:ln/>
        </p:spPr>
        <p:txBody>
          <a:bodyPr wrap="square" rtlCol="0" anchor="ctr"/>
          <a:lstStyle/>
          <a:p>
            <a:pPr algn="just"/>
            <a:r>
              <a:rPr lang="en-US" sz="1100" dirty="0">
                <a:solidFill>
                  <a:srgbClr val="64748B"/>
                </a:solidFill>
                <a:latin typeface="Times New Roman" panose="02020603050405020304" pitchFamily="18" charset="0"/>
                <a:ea typeface="Calibri" pitchFamily="34" charset="-122"/>
                <a:cs typeface="Times New Roman" panose="02020603050405020304" pitchFamily="18" charset="0"/>
              </a:rPr>
              <a:t>Established 2021; identifies and addresses ethnic health inequalities through research, policy advocacy, and workforce development(Patel and Hanif, 2022). </a:t>
            </a:r>
            <a:endParaRPr lang="en-US" sz="1100" dirty="0">
              <a:latin typeface="Times New Roman" panose="02020603050405020304" pitchFamily="18" charset="0"/>
              <a:cs typeface="Times New Roman" panose="02020603050405020304" pitchFamily="18" charset="0"/>
            </a:endParaRPr>
          </a:p>
        </p:txBody>
      </p:sp>
      <p:sp>
        <p:nvSpPr>
          <p:cNvPr id="22" name="Shape 20"/>
          <p:cNvSpPr/>
          <p:nvPr/>
        </p:nvSpPr>
        <p:spPr>
          <a:xfrm>
            <a:off x="4754880" y="868680"/>
            <a:ext cx="4069080" cy="4160520"/>
          </a:xfrm>
          <a:prstGeom prst="rect">
            <a:avLst/>
          </a:prstGeom>
          <a:solidFill>
            <a:srgbClr val="0D2137"/>
          </a:solidFill>
          <a:ln w="12700">
            <a:solidFill>
              <a:srgbClr val="0D2137"/>
            </a:solidFill>
            <a:prstDash val="solid"/>
          </a:ln>
        </p:spPr>
        <p:txBody>
          <a:bodyPr/>
          <a:lstStyle/>
          <a:p>
            <a:endParaRPr lang="en-US"/>
          </a:p>
        </p:txBody>
      </p:sp>
      <p:sp>
        <p:nvSpPr>
          <p:cNvPr id="23" name="Text 21"/>
          <p:cNvSpPr/>
          <p:nvPr/>
        </p:nvSpPr>
        <p:spPr>
          <a:xfrm>
            <a:off x="4846320" y="960120"/>
            <a:ext cx="3886200" cy="457200"/>
          </a:xfrm>
          <a:prstGeom prst="rect">
            <a:avLst/>
          </a:prstGeom>
          <a:noFill/>
          <a:ln/>
        </p:spPr>
        <p:txBody>
          <a:bodyPr wrap="square" rtlCol="0" anchor="ctr"/>
          <a:lstStyle/>
          <a:p>
            <a:pPr marL="0" indent="0" algn="just">
              <a:buNone/>
            </a:pPr>
            <a:r>
              <a:rPr lang="en-US" sz="1300" b="1" dirty="0">
                <a:solidFill>
                  <a:srgbClr val="E8A838"/>
                </a:solidFill>
                <a:latin typeface="Times New Roman" panose="02020603050405020304" pitchFamily="18" charset="0"/>
                <a:ea typeface="Calibri" pitchFamily="34" charset="-122"/>
                <a:cs typeface="Times New Roman" panose="02020603050405020304" pitchFamily="18" charset="0"/>
              </a:rPr>
              <a:t>Strengths &amp; Limitations of Equity Initiatives</a:t>
            </a:r>
            <a:endParaRPr lang="en-US" sz="1300" dirty="0">
              <a:latin typeface="Times New Roman" panose="02020603050405020304" pitchFamily="18" charset="0"/>
              <a:cs typeface="Times New Roman" panose="02020603050405020304" pitchFamily="18" charset="0"/>
            </a:endParaRPr>
          </a:p>
        </p:txBody>
      </p:sp>
      <p:sp>
        <p:nvSpPr>
          <p:cNvPr id="24" name="Text 22"/>
          <p:cNvSpPr/>
          <p:nvPr/>
        </p:nvSpPr>
        <p:spPr>
          <a:xfrm>
            <a:off x="4846320" y="1508760"/>
            <a:ext cx="3886200" cy="256032"/>
          </a:xfrm>
          <a:prstGeom prst="rect">
            <a:avLst/>
          </a:prstGeom>
          <a:noFill/>
          <a:ln/>
        </p:spPr>
        <p:txBody>
          <a:bodyPr wrap="square" rtlCol="0" anchor="ctr"/>
          <a:lstStyle/>
          <a:p>
            <a:pPr marL="0" indent="0" algn="just">
              <a:buNone/>
            </a:pPr>
            <a:r>
              <a:rPr lang="en-US" sz="1200" b="1" dirty="0">
                <a:solidFill>
                  <a:srgbClr val="14A98A"/>
                </a:solidFill>
                <a:latin typeface="Times New Roman" panose="02020603050405020304" pitchFamily="18" charset="0"/>
                <a:ea typeface="Calibri" pitchFamily="34" charset="-122"/>
                <a:cs typeface="Times New Roman" panose="02020603050405020304" pitchFamily="18" charset="0"/>
              </a:rPr>
              <a:t>✔ Universal Coverage</a:t>
            </a:r>
            <a:endParaRPr lang="en-US" sz="1200" dirty="0">
              <a:latin typeface="Times New Roman" panose="02020603050405020304" pitchFamily="18" charset="0"/>
              <a:cs typeface="Times New Roman" panose="02020603050405020304" pitchFamily="18" charset="0"/>
            </a:endParaRPr>
          </a:p>
        </p:txBody>
      </p:sp>
      <p:sp>
        <p:nvSpPr>
          <p:cNvPr id="25" name="Text 23"/>
          <p:cNvSpPr/>
          <p:nvPr/>
        </p:nvSpPr>
        <p:spPr>
          <a:xfrm>
            <a:off x="4846320" y="1764792"/>
            <a:ext cx="3886200" cy="502920"/>
          </a:xfrm>
          <a:prstGeom prst="rect">
            <a:avLst/>
          </a:prstGeom>
          <a:noFill/>
          <a:ln/>
        </p:spPr>
        <p:txBody>
          <a:bodyPr wrap="square" rtlCol="0" anchor="ctr"/>
          <a:lstStyle/>
          <a:p>
            <a:pPr marL="0" indent="0" algn="just">
              <a:buNone/>
            </a:pPr>
            <a:r>
              <a:rPr lang="en-US" sz="1100" dirty="0">
                <a:solidFill>
                  <a:srgbClr val="CBD5E1"/>
                </a:solidFill>
                <a:latin typeface="Times New Roman" panose="02020603050405020304" pitchFamily="18" charset="0"/>
                <a:ea typeface="Calibri" pitchFamily="34" charset="-122"/>
                <a:cs typeface="Times New Roman" panose="02020603050405020304" pitchFamily="18" charset="0"/>
              </a:rPr>
              <a:t>Prevents catastrophic health expenditure and promotes population-wide access, though waiting times undermine equity in practice.</a:t>
            </a:r>
            <a:endParaRPr lang="en-US" sz="1100" dirty="0">
              <a:latin typeface="Times New Roman" panose="02020603050405020304" pitchFamily="18" charset="0"/>
              <a:cs typeface="Times New Roman" panose="02020603050405020304" pitchFamily="18" charset="0"/>
            </a:endParaRPr>
          </a:p>
        </p:txBody>
      </p:sp>
      <p:sp>
        <p:nvSpPr>
          <p:cNvPr id="26" name="Text 24"/>
          <p:cNvSpPr/>
          <p:nvPr/>
        </p:nvSpPr>
        <p:spPr>
          <a:xfrm>
            <a:off x="4846320" y="2331720"/>
            <a:ext cx="3886200" cy="256032"/>
          </a:xfrm>
          <a:prstGeom prst="rect">
            <a:avLst/>
          </a:prstGeom>
          <a:noFill/>
          <a:ln/>
        </p:spPr>
        <p:txBody>
          <a:bodyPr wrap="square" rtlCol="0" anchor="ctr"/>
          <a:lstStyle/>
          <a:p>
            <a:pPr marL="0" indent="0" algn="just">
              <a:buNone/>
            </a:pPr>
            <a:r>
              <a:rPr lang="en-US" sz="1200" b="1" dirty="0">
                <a:solidFill>
                  <a:srgbClr val="14A98A"/>
                </a:solidFill>
                <a:latin typeface="Times New Roman" panose="02020603050405020304" pitchFamily="18" charset="0"/>
                <a:ea typeface="Calibri" pitchFamily="34" charset="-122"/>
                <a:cs typeface="Times New Roman" panose="02020603050405020304" pitchFamily="18" charset="0"/>
              </a:rPr>
              <a:t>✔ Targeted Programmes</a:t>
            </a:r>
            <a:endParaRPr lang="en-US" sz="1200" dirty="0">
              <a:latin typeface="Times New Roman" panose="02020603050405020304" pitchFamily="18" charset="0"/>
              <a:cs typeface="Times New Roman" panose="02020603050405020304" pitchFamily="18" charset="0"/>
            </a:endParaRPr>
          </a:p>
        </p:txBody>
      </p:sp>
      <p:sp>
        <p:nvSpPr>
          <p:cNvPr id="27" name="Text 25"/>
          <p:cNvSpPr/>
          <p:nvPr/>
        </p:nvSpPr>
        <p:spPr>
          <a:xfrm>
            <a:off x="4846320" y="2587752"/>
            <a:ext cx="3886200" cy="502920"/>
          </a:xfrm>
          <a:prstGeom prst="rect">
            <a:avLst/>
          </a:prstGeom>
          <a:noFill/>
          <a:ln/>
        </p:spPr>
        <p:txBody>
          <a:bodyPr wrap="square" rtlCol="0" anchor="ctr"/>
          <a:lstStyle/>
          <a:p>
            <a:pPr marL="0" indent="0" algn="just">
              <a:buNone/>
            </a:pPr>
            <a:r>
              <a:rPr lang="en-US" sz="1100" dirty="0">
                <a:solidFill>
                  <a:srgbClr val="CBD5E1"/>
                </a:solidFill>
                <a:latin typeface="Times New Roman" panose="02020603050405020304" pitchFamily="18" charset="0"/>
                <a:ea typeface="Calibri" pitchFamily="34" charset="-122"/>
                <a:cs typeface="Times New Roman" panose="02020603050405020304" pitchFamily="18" charset="0"/>
              </a:rPr>
              <a:t>Core20PLUS5 focuses limited resources where need is greatest, aligning with proportionate universalism.</a:t>
            </a:r>
            <a:endParaRPr lang="en-US" sz="1100" dirty="0">
              <a:latin typeface="Times New Roman" panose="02020603050405020304" pitchFamily="18" charset="0"/>
              <a:cs typeface="Times New Roman" panose="02020603050405020304" pitchFamily="18" charset="0"/>
            </a:endParaRPr>
          </a:p>
        </p:txBody>
      </p:sp>
      <p:sp>
        <p:nvSpPr>
          <p:cNvPr id="28" name="Text 26"/>
          <p:cNvSpPr/>
          <p:nvPr/>
        </p:nvSpPr>
        <p:spPr>
          <a:xfrm>
            <a:off x="4846320" y="3154680"/>
            <a:ext cx="3886200" cy="256032"/>
          </a:xfrm>
          <a:prstGeom prst="rect">
            <a:avLst/>
          </a:prstGeom>
          <a:noFill/>
          <a:ln/>
        </p:spPr>
        <p:txBody>
          <a:bodyPr wrap="square" rtlCol="0" anchor="ctr"/>
          <a:lstStyle/>
          <a:p>
            <a:pPr marL="0" indent="0" algn="just">
              <a:buNone/>
            </a:pPr>
            <a:r>
              <a:rPr lang="en-US" sz="1200" b="1" dirty="0">
                <a:solidFill>
                  <a:srgbClr val="E8A838"/>
                </a:solidFill>
                <a:latin typeface="Times New Roman" panose="02020603050405020304" pitchFamily="18" charset="0"/>
                <a:ea typeface="Calibri" pitchFamily="34" charset="-122"/>
                <a:cs typeface="Times New Roman" panose="02020603050405020304" pitchFamily="18" charset="0"/>
              </a:rPr>
              <a:t>✘ Structural Barriers Persist</a:t>
            </a:r>
            <a:endParaRPr lang="en-US" sz="1200" dirty="0">
              <a:latin typeface="Times New Roman" panose="02020603050405020304" pitchFamily="18" charset="0"/>
              <a:cs typeface="Times New Roman" panose="02020603050405020304" pitchFamily="18" charset="0"/>
            </a:endParaRPr>
          </a:p>
        </p:txBody>
      </p:sp>
      <p:sp>
        <p:nvSpPr>
          <p:cNvPr id="29" name="Text 27"/>
          <p:cNvSpPr/>
          <p:nvPr/>
        </p:nvSpPr>
        <p:spPr>
          <a:xfrm>
            <a:off x="4846320" y="3410712"/>
            <a:ext cx="3886200" cy="502920"/>
          </a:xfrm>
          <a:prstGeom prst="rect">
            <a:avLst/>
          </a:prstGeom>
          <a:noFill/>
          <a:ln/>
        </p:spPr>
        <p:txBody>
          <a:bodyPr wrap="square" rtlCol="0" anchor="ctr"/>
          <a:lstStyle/>
          <a:p>
            <a:pPr marL="0" indent="0" algn="just">
              <a:buNone/>
            </a:pPr>
            <a:r>
              <a:rPr lang="en-US" sz="1100" dirty="0">
                <a:solidFill>
                  <a:srgbClr val="CBD5E1"/>
                </a:solidFill>
                <a:latin typeface="Times New Roman" panose="02020603050405020304" pitchFamily="18" charset="0"/>
                <a:ea typeface="Calibri" pitchFamily="34" charset="-122"/>
                <a:cs typeface="Times New Roman" panose="02020603050405020304" pitchFamily="18" charset="0"/>
              </a:rPr>
              <a:t>Interventions targeting health behaviours are insufficient without addressing poverty, housing and discrimination at source.</a:t>
            </a:r>
            <a:endParaRPr lang="en-US" sz="1100" dirty="0">
              <a:latin typeface="Times New Roman" panose="02020603050405020304" pitchFamily="18" charset="0"/>
              <a:cs typeface="Times New Roman" panose="02020603050405020304" pitchFamily="18" charset="0"/>
            </a:endParaRPr>
          </a:p>
        </p:txBody>
      </p:sp>
      <p:sp>
        <p:nvSpPr>
          <p:cNvPr id="30" name="Text 28"/>
          <p:cNvSpPr/>
          <p:nvPr/>
        </p:nvSpPr>
        <p:spPr>
          <a:xfrm>
            <a:off x="4846320" y="3977640"/>
            <a:ext cx="3886200" cy="256032"/>
          </a:xfrm>
          <a:prstGeom prst="rect">
            <a:avLst/>
          </a:prstGeom>
          <a:noFill/>
          <a:ln/>
        </p:spPr>
        <p:txBody>
          <a:bodyPr wrap="square" rtlCol="0" anchor="ctr"/>
          <a:lstStyle/>
          <a:p>
            <a:pPr marL="0" indent="0" algn="just">
              <a:buNone/>
            </a:pPr>
            <a:r>
              <a:rPr lang="en-US" sz="1200" b="1" dirty="0">
                <a:solidFill>
                  <a:srgbClr val="E8A838"/>
                </a:solidFill>
                <a:latin typeface="Times New Roman" panose="02020603050405020304" pitchFamily="18" charset="0"/>
                <a:ea typeface="Calibri" pitchFamily="34" charset="-122"/>
                <a:cs typeface="Times New Roman" panose="02020603050405020304" pitchFamily="18" charset="0"/>
              </a:rPr>
              <a:t>✘ Evaluation Gaps</a:t>
            </a:r>
            <a:endParaRPr lang="en-US" sz="1200" dirty="0">
              <a:latin typeface="Times New Roman" panose="02020603050405020304" pitchFamily="18" charset="0"/>
              <a:cs typeface="Times New Roman" panose="02020603050405020304" pitchFamily="18" charset="0"/>
            </a:endParaRPr>
          </a:p>
        </p:txBody>
      </p:sp>
      <p:sp>
        <p:nvSpPr>
          <p:cNvPr id="31" name="Text 29"/>
          <p:cNvSpPr/>
          <p:nvPr/>
        </p:nvSpPr>
        <p:spPr>
          <a:xfrm>
            <a:off x="4846320" y="4233672"/>
            <a:ext cx="3886200" cy="502920"/>
          </a:xfrm>
          <a:prstGeom prst="rect">
            <a:avLst/>
          </a:prstGeom>
          <a:noFill/>
          <a:ln/>
        </p:spPr>
        <p:txBody>
          <a:bodyPr wrap="square" rtlCol="0" anchor="ctr"/>
          <a:lstStyle/>
          <a:p>
            <a:pPr marL="0" indent="0" algn="just">
              <a:buNone/>
            </a:pPr>
            <a:r>
              <a:rPr lang="en-US" sz="1100" dirty="0">
                <a:solidFill>
                  <a:srgbClr val="CBD5E1"/>
                </a:solidFill>
                <a:latin typeface="Times New Roman" panose="02020603050405020304" pitchFamily="18" charset="0"/>
                <a:ea typeface="Calibri" pitchFamily="34" charset="-122"/>
                <a:cs typeface="Times New Roman" panose="02020603050405020304" pitchFamily="18" charset="0"/>
              </a:rPr>
              <a:t>Many equity initiatives lack long-term outcome evaluation, making it difficult to assess impact on health disparities over time.</a:t>
            </a:r>
            <a:endParaRPr lang="en-US" sz="11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D2137"/>
        </a:solidFill>
        <a:effectLst/>
      </p:bgPr>
    </p:bg>
    <p:spTree>
      <p:nvGrpSpPr>
        <p:cNvPr id="1" name=""/>
        <p:cNvGrpSpPr/>
        <p:nvPr/>
      </p:nvGrpSpPr>
      <p:grpSpPr>
        <a:xfrm>
          <a:off x="0" y="0"/>
          <a:ext cx="0" cy="0"/>
          <a:chOff x="0" y="0"/>
          <a:chExt cx="0" cy="0"/>
        </a:xfrm>
      </p:grpSpPr>
      <p:sp>
        <p:nvSpPr>
          <p:cNvPr id="2" name="Shape 0"/>
          <p:cNvSpPr/>
          <p:nvPr/>
        </p:nvSpPr>
        <p:spPr>
          <a:xfrm>
            <a:off x="0" y="0"/>
            <a:ext cx="9144000" cy="109728"/>
          </a:xfrm>
          <a:prstGeom prst="rect">
            <a:avLst/>
          </a:prstGeom>
          <a:solidFill>
            <a:srgbClr val="E8A838"/>
          </a:solidFill>
          <a:ln w="12700">
            <a:solidFill>
              <a:srgbClr val="E8A838"/>
            </a:solidFill>
            <a:prstDash val="solid"/>
          </a:ln>
        </p:spPr>
        <p:txBody>
          <a:bodyPr/>
          <a:lstStyle/>
          <a:p>
            <a:endParaRPr lang="en-US"/>
          </a:p>
        </p:txBody>
      </p:sp>
      <p:sp>
        <p:nvSpPr>
          <p:cNvPr id="3" name="Shape 1"/>
          <p:cNvSpPr/>
          <p:nvPr/>
        </p:nvSpPr>
        <p:spPr>
          <a:xfrm>
            <a:off x="0" y="5029200"/>
            <a:ext cx="9144000" cy="114300"/>
          </a:xfrm>
          <a:prstGeom prst="rect">
            <a:avLst/>
          </a:prstGeom>
          <a:solidFill>
            <a:srgbClr val="0F7B6C"/>
          </a:solidFill>
          <a:ln w="12700">
            <a:solidFill>
              <a:srgbClr val="0F7B6C"/>
            </a:solidFill>
            <a:prstDash val="solid"/>
          </a:ln>
        </p:spPr>
        <p:txBody>
          <a:bodyPr/>
          <a:lstStyle/>
          <a:p>
            <a:endParaRPr lang="en-US"/>
          </a:p>
        </p:txBody>
      </p:sp>
      <p:sp>
        <p:nvSpPr>
          <p:cNvPr id="4" name="Shape 2"/>
          <p:cNvSpPr/>
          <p:nvPr/>
        </p:nvSpPr>
        <p:spPr>
          <a:xfrm>
            <a:off x="0" y="109728"/>
            <a:ext cx="228600" cy="4919472"/>
          </a:xfrm>
          <a:prstGeom prst="rect">
            <a:avLst/>
          </a:prstGeom>
          <a:solidFill>
            <a:srgbClr val="0F7B6C"/>
          </a:solidFill>
          <a:ln w="12700">
            <a:solidFill>
              <a:srgbClr val="0F7B6C"/>
            </a:solidFill>
            <a:prstDash val="solid"/>
          </a:ln>
        </p:spPr>
        <p:txBody>
          <a:bodyPr/>
          <a:lstStyle/>
          <a:p>
            <a:endParaRPr lang="en-US"/>
          </a:p>
        </p:txBody>
      </p:sp>
      <p:sp>
        <p:nvSpPr>
          <p:cNvPr id="5" name="Text 3"/>
          <p:cNvSpPr/>
          <p:nvPr/>
        </p:nvSpPr>
        <p:spPr>
          <a:xfrm>
            <a:off x="411480" y="182880"/>
            <a:ext cx="8412480" cy="475488"/>
          </a:xfrm>
          <a:prstGeom prst="rect">
            <a:avLst/>
          </a:prstGeom>
          <a:noFill/>
          <a:ln/>
        </p:spPr>
        <p:txBody>
          <a:bodyPr wrap="square" rtlCol="0" anchor="ctr"/>
          <a:lstStyle/>
          <a:p>
            <a:pPr marL="0" indent="0" algn="just">
              <a:buNone/>
            </a:pPr>
            <a:r>
              <a:rPr lang="en-US" sz="3000" b="1" dirty="0">
                <a:solidFill>
                  <a:srgbClr val="FFFFFF"/>
                </a:solidFill>
                <a:latin typeface="Times New Roman" panose="02020603050405020304" pitchFamily="18" charset="0"/>
                <a:ea typeface="Calibri" pitchFamily="34" charset="-122"/>
                <a:cs typeface="Times New Roman" panose="02020603050405020304" pitchFamily="18" charset="0"/>
              </a:rPr>
              <a:t>Conclusion</a:t>
            </a:r>
            <a:endParaRPr lang="en-US" sz="3000" dirty="0">
              <a:latin typeface="Times New Roman" panose="02020603050405020304" pitchFamily="18" charset="0"/>
              <a:cs typeface="Times New Roman" panose="02020603050405020304" pitchFamily="18" charset="0"/>
            </a:endParaRPr>
          </a:p>
        </p:txBody>
      </p:sp>
      <p:sp>
        <p:nvSpPr>
          <p:cNvPr id="6" name="Shape 4"/>
          <p:cNvSpPr/>
          <p:nvPr/>
        </p:nvSpPr>
        <p:spPr>
          <a:xfrm>
            <a:off x="411480" y="694944"/>
            <a:ext cx="3200400" cy="36576"/>
          </a:xfrm>
          <a:prstGeom prst="rect">
            <a:avLst/>
          </a:prstGeom>
          <a:solidFill>
            <a:srgbClr val="E8A838"/>
          </a:solidFill>
          <a:ln w="12700">
            <a:solidFill>
              <a:srgbClr val="E8A838"/>
            </a:solidFill>
            <a:prstDash val="solid"/>
          </a:ln>
        </p:spPr>
        <p:txBody>
          <a:bodyPr/>
          <a:lstStyle/>
          <a:p>
            <a:endParaRPr lang="en-US"/>
          </a:p>
        </p:txBody>
      </p:sp>
      <p:sp>
        <p:nvSpPr>
          <p:cNvPr id="7" name="Shape 5"/>
          <p:cNvSpPr/>
          <p:nvPr/>
        </p:nvSpPr>
        <p:spPr>
          <a:xfrm>
            <a:off x="411480" y="896112"/>
            <a:ext cx="475488" cy="566928"/>
          </a:xfrm>
          <a:prstGeom prst="rect">
            <a:avLst/>
          </a:prstGeom>
          <a:solidFill>
            <a:srgbClr val="0F7B6C"/>
          </a:solidFill>
          <a:ln w="12700">
            <a:solidFill>
              <a:srgbClr val="0F7B6C"/>
            </a:solidFill>
            <a:prstDash val="solid"/>
          </a:ln>
        </p:spPr>
        <p:txBody>
          <a:bodyPr/>
          <a:lstStyle/>
          <a:p>
            <a:endParaRPr lang="en-US"/>
          </a:p>
        </p:txBody>
      </p:sp>
      <p:sp>
        <p:nvSpPr>
          <p:cNvPr id="8" name="Text 6"/>
          <p:cNvSpPr/>
          <p:nvPr/>
        </p:nvSpPr>
        <p:spPr>
          <a:xfrm>
            <a:off x="411480" y="896112"/>
            <a:ext cx="475488" cy="566928"/>
          </a:xfrm>
          <a:prstGeom prst="rect">
            <a:avLst/>
          </a:prstGeom>
          <a:noFill/>
          <a:ln/>
        </p:spPr>
        <p:txBody>
          <a:bodyPr wrap="square" rtlCol="0" anchor="ctr"/>
          <a:lstStyle/>
          <a:p>
            <a:pPr marL="0" indent="0" algn="just">
              <a:buNone/>
            </a:pPr>
            <a:r>
              <a:rPr lang="en-US" sz="1400" b="1" dirty="0">
                <a:solidFill>
                  <a:srgbClr val="FFFFFF"/>
                </a:solidFill>
                <a:latin typeface="Times New Roman" panose="02020603050405020304" pitchFamily="18" charset="0"/>
                <a:ea typeface="Calibri" pitchFamily="34" charset="-122"/>
                <a:cs typeface="Times New Roman" panose="02020603050405020304" pitchFamily="18" charset="0"/>
              </a:rPr>
              <a:t>01</a:t>
            </a:r>
            <a:endParaRPr lang="en-US" sz="1400" dirty="0">
              <a:latin typeface="Times New Roman" panose="02020603050405020304" pitchFamily="18" charset="0"/>
              <a:cs typeface="Times New Roman" panose="02020603050405020304" pitchFamily="18" charset="0"/>
            </a:endParaRPr>
          </a:p>
        </p:txBody>
      </p:sp>
      <p:sp>
        <p:nvSpPr>
          <p:cNvPr id="9" name="Text 7"/>
          <p:cNvSpPr/>
          <p:nvPr/>
        </p:nvSpPr>
        <p:spPr>
          <a:xfrm>
            <a:off x="1005840" y="932688"/>
            <a:ext cx="7818120" cy="658368"/>
          </a:xfrm>
          <a:prstGeom prst="rect">
            <a:avLst/>
          </a:prstGeom>
          <a:noFill/>
          <a:ln/>
        </p:spPr>
        <p:txBody>
          <a:bodyPr wrap="square" rtlCol="0" anchor="ctr"/>
          <a:lstStyle/>
          <a:p>
            <a:pPr marL="0" indent="0" algn="just">
              <a:buNone/>
            </a:pPr>
            <a:r>
              <a:rPr lang="en-US" sz="1300" dirty="0">
                <a:solidFill>
                  <a:srgbClr val="CBD5E1"/>
                </a:solidFill>
                <a:latin typeface="Times New Roman" panose="02020603050405020304" pitchFamily="18" charset="0"/>
                <a:ea typeface="Calibri" pitchFamily="34" charset="-122"/>
                <a:cs typeface="Times New Roman" panose="02020603050405020304" pitchFamily="18" charset="0"/>
              </a:rPr>
              <a:t>Health, wellbeing and sustainable development are inter-dependent concepts that must be addressed collectively within health and social care systems.</a:t>
            </a:r>
            <a:endParaRPr lang="en-US" sz="1300" dirty="0">
              <a:latin typeface="Times New Roman" panose="02020603050405020304" pitchFamily="18" charset="0"/>
              <a:cs typeface="Times New Roman" panose="02020603050405020304" pitchFamily="18" charset="0"/>
            </a:endParaRPr>
          </a:p>
        </p:txBody>
      </p:sp>
      <p:sp>
        <p:nvSpPr>
          <p:cNvPr id="10" name="Shape 8"/>
          <p:cNvSpPr/>
          <p:nvPr/>
        </p:nvSpPr>
        <p:spPr>
          <a:xfrm>
            <a:off x="411480" y="1719072"/>
            <a:ext cx="475488" cy="566928"/>
          </a:xfrm>
          <a:prstGeom prst="rect">
            <a:avLst/>
          </a:prstGeom>
          <a:solidFill>
            <a:srgbClr val="0F7B6C"/>
          </a:solidFill>
          <a:ln w="12700">
            <a:solidFill>
              <a:srgbClr val="0F7B6C"/>
            </a:solidFill>
            <a:prstDash val="solid"/>
          </a:ln>
        </p:spPr>
        <p:txBody>
          <a:bodyPr/>
          <a:lstStyle/>
          <a:p>
            <a:endParaRPr lang="en-US"/>
          </a:p>
        </p:txBody>
      </p:sp>
      <p:sp>
        <p:nvSpPr>
          <p:cNvPr id="11" name="Text 9"/>
          <p:cNvSpPr/>
          <p:nvPr/>
        </p:nvSpPr>
        <p:spPr>
          <a:xfrm>
            <a:off x="411480" y="1719072"/>
            <a:ext cx="475488" cy="566928"/>
          </a:xfrm>
          <a:prstGeom prst="rect">
            <a:avLst/>
          </a:prstGeom>
          <a:noFill/>
          <a:ln/>
        </p:spPr>
        <p:txBody>
          <a:bodyPr wrap="square" rtlCol="0" anchor="ctr"/>
          <a:lstStyle/>
          <a:p>
            <a:pPr marL="0" indent="0" algn="just">
              <a:buNone/>
            </a:pPr>
            <a:r>
              <a:rPr lang="en-US" sz="1400" b="1" dirty="0">
                <a:solidFill>
                  <a:srgbClr val="FFFFFF"/>
                </a:solidFill>
                <a:latin typeface="Times New Roman" panose="02020603050405020304" pitchFamily="18" charset="0"/>
                <a:ea typeface="Calibri" pitchFamily="34" charset="-122"/>
                <a:cs typeface="Times New Roman" panose="02020603050405020304" pitchFamily="18" charset="0"/>
              </a:rPr>
              <a:t>02</a:t>
            </a:r>
            <a:endParaRPr lang="en-US" sz="1400" dirty="0">
              <a:latin typeface="Times New Roman" panose="02020603050405020304" pitchFamily="18" charset="0"/>
              <a:cs typeface="Times New Roman" panose="02020603050405020304" pitchFamily="18" charset="0"/>
            </a:endParaRPr>
          </a:p>
        </p:txBody>
      </p:sp>
      <p:sp>
        <p:nvSpPr>
          <p:cNvPr id="12" name="Text 10"/>
          <p:cNvSpPr/>
          <p:nvPr/>
        </p:nvSpPr>
        <p:spPr>
          <a:xfrm>
            <a:off x="1005840" y="1755648"/>
            <a:ext cx="7818120" cy="658368"/>
          </a:xfrm>
          <a:prstGeom prst="rect">
            <a:avLst/>
          </a:prstGeom>
          <a:noFill/>
          <a:ln/>
        </p:spPr>
        <p:txBody>
          <a:bodyPr wrap="square" rtlCol="0" anchor="ctr"/>
          <a:lstStyle/>
          <a:p>
            <a:pPr marL="0" indent="0" algn="just">
              <a:buNone/>
            </a:pPr>
            <a:r>
              <a:rPr lang="en-US" sz="1300" dirty="0">
                <a:solidFill>
                  <a:srgbClr val="CBD5E1"/>
                </a:solidFill>
                <a:latin typeface="Times New Roman" panose="02020603050405020304" pitchFamily="18" charset="0"/>
                <a:ea typeface="Calibri" pitchFamily="34" charset="-122"/>
                <a:cs typeface="Times New Roman" panose="02020603050405020304" pitchFamily="18" charset="0"/>
              </a:rPr>
              <a:t>The biopsychosocial and social models of health provide the most comprehensive theoretical foundation for equitable, person-centred care in the UK context.</a:t>
            </a:r>
            <a:endParaRPr lang="en-US" sz="1300" dirty="0">
              <a:latin typeface="Times New Roman" panose="02020603050405020304" pitchFamily="18" charset="0"/>
              <a:cs typeface="Times New Roman" panose="02020603050405020304" pitchFamily="18" charset="0"/>
            </a:endParaRPr>
          </a:p>
        </p:txBody>
      </p:sp>
      <p:sp>
        <p:nvSpPr>
          <p:cNvPr id="13" name="Shape 11"/>
          <p:cNvSpPr/>
          <p:nvPr/>
        </p:nvSpPr>
        <p:spPr>
          <a:xfrm>
            <a:off x="411480" y="2542032"/>
            <a:ext cx="475488" cy="566928"/>
          </a:xfrm>
          <a:prstGeom prst="rect">
            <a:avLst/>
          </a:prstGeom>
          <a:solidFill>
            <a:srgbClr val="0F7B6C"/>
          </a:solidFill>
          <a:ln w="12700">
            <a:solidFill>
              <a:srgbClr val="0F7B6C"/>
            </a:solidFill>
            <a:prstDash val="solid"/>
          </a:ln>
        </p:spPr>
        <p:txBody>
          <a:bodyPr/>
          <a:lstStyle/>
          <a:p>
            <a:endParaRPr lang="en-US"/>
          </a:p>
        </p:txBody>
      </p:sp>
      <p:sp>
        <p:nvSpPr>
          <p:cNvPr id="14" name="Text 12"/>
          <p:cNvSpPr/>
          <p:nvPr/>
        </p:nvSpPr>
        <p:spPr>
          <a:xfrm>
            <a:off x="411480" y="2542032"/>
            <a:ext cx="475488" cy="566928"/>
          </a:xfrm>
          <a:prstGeom prst="rect">
            <a:avLst/>
          </a:prstGeom>
          <a:noFill/>
          <a:ln/>
        </p:spPr>
        <p:txBody>
          <a:bodyPr wrap="square" rtlCol="0" anchor="ctr"/>
          <a:lstStyle/>
          <a:p>
            <a:pPr marL="0" indent="0" algn="just">
              <a:buNone/>
            </a:pPr>
            <a:r>
              <a:rPr lang="en-US" sz="1400" b="1" dirty="0">
                <a:solidFill>
                  <a:srgbClr val="FFFFFF"/>
                </a:solidFill>
                <a:latin typeface="Times New Roman" panose="02020603050405020304" pitchFamily="18" charset="0"/>
                <a:ea typeface="Calibri" pitchFamily="34" charset="-122"/>
                <a:cs typeface="Times New Roman" panose="02020603050405020304" pitchFamily="18" charset="0"/>
              </a:rPr>
              <a:t>03</a:t>
            </a:r>
            <a:endParaRPr lang="en-US" sz="1400" dirty="0">
              <a:latin typeface="Times New Roman" panose="02020603050405020304" pitchFamily="18" charset="0"/>
              <a:cs typeface="Times New Roman" panose="02020603050405020304" pitchFamily="18" charset="0"/>
            </a:endParaRPr>
          </a:p>
        </p:txBody>
      </p:sp>
      <p:sp>
        <p:nvSpPr>
          <p:cNvPr id="15" name="Text 13"/>
          <p:cNvSpPr/>
          <p:nvPr/>
        </p:nvSpPr>
        <p:spPr>
          <a:xfrm>
            <a:off x="1005840" y="2578608"/>
            <a:ext cx="7818120" cy="658368"/>
          </a:xfrm>
          <a:prstGeom prst="rect">
            <a:avLst/>
          </a:prstGeom>
          <a:noFill/>
          <a:ln/>
        </p:spPr>
        <p:txBody>
          <a:bodyPr wrap="square" rtlCol="0" anchor="ctr"/>
          <a:lstStyle/>
          <a:p>
            <a:pPr marL="0" indent="0" algn="just">
              <a:buNone/>
            </a:pPr>
            <a:r>
              <a:rPr lang="en-US" sz="1300" dirty="0">
                <a:solidFill>
                  <a:srgbClr val="CBD5E1"/>
                </a:solidFill>
                <a:latin typeface="Times New Roman" panose="02020603050405020304" pitchFamily="18" charset="0"/>
                <a:ea typeface="Calibri" pitchFamily="34" charset="-122"/>
                <a:cs typeface="Times New Roman" panose="02020603050405020304" pitchFamily="18" charset="0"/>
              </a:rPr>
              <a:t>UK policy — including the Health and Care Act 2022, NHS Long Term Plan and Welsh Well-being of Future Generations Act — reflects a growing commitment to integration, though implementation gaps remain significant.</a:t>
            </a:r>
            <a:endParaRPr lang="en-US" sz="1300" dirty="0">
              <a:latin typeface="Times New Roman" panose="02020603050405020304" pitchFamily="18" charset="0"/>
              <a:cs typeface="Times New Roman" panose="02020603050405020304" pitchFamily="18" charset="0"/>
            </a:endParaRPr>
          </a:p>
        </p:txBody>
      </p:sp>
      <p:sp>
        <p:nvSpPr>
          <p:cNvPr id="16" name="Shape 14"/>
          <p:cNvSpPr/>
          <p:nvPr/>
        </p:nvSpPr>
        <p:spPr>
          <a:xfrm>
            <a:off x="411480" y="3364992"/>
            <a:ext cx="475488" cy="566928"/>
          </a:xfrm>
          <a:prstGeom prst="rect">
            <a:avLst/>
          </a:prstGeom>
          <a:solidFill>
            <a:srgbClr val="0F7B6C"/>
          </a:solidFill>
          <a:ln w="12700">
            <a:solidFill>
              <a:srgbClr val="0F7B6C"/>
            </a:solidFill>
            <a:prstDash val="solid"/>
          </a:ln>
        </p:spPr>
        <p:txBody>
          <a:bodyPr/>
          <a:lstStyle/>
          <a:p>
            <a:endParaRPr lang="en-US"/>
          </a:p>
        </p:txBody>
      </p:sp>
      <p:sp>
        <p:nvSpPr>
          <p:cNvPr id="17" name="Text 15"/>
          <p:cNvSpPr/>
          <p:nvPr/>
        </p:nvSpPr>
        <p:spPr>
          <a:xfrm>
            <a:off x="411480" y="3364992"/>
            <a:ext cx="475488" cy="566928"/>
          </a:xfrm>
          <a:prstGeom prst="rect">
            <a:avLst/>
          </a:prstGeom>
          <a:noFill/>
          <a:ln/>
        </p:spPr>
        <p:txBody>
          <a:bodyPr wrap="square" rtlCol="0" anchor="ctr"/>
          <a:lstStyle/>
          <a:p>
            <a:pPr marL="0" indent="0" algn="just">
              <a:buNone/>
            </a:pPr>
            <a:r>
              <a:rPr lang="en-US" sz="1400" b="1" dirty="0">
                <a:solidFill>
                  <a:srgbClr val="FFFFFF"/>
                </a:solidFill>
                <a:latin typeface="Times New Roman" panose="02020603050405020304" pitchFamily="18" charset="0"/>
                <a:ea typeface="Calibri" pitchFamily="34" charset="-122"/>
                <a:cs typeface="Times New Roman" panose="02020603050405020304" pitchFamily="18" charset="0"/>
              </a:rPr>
              <a:t>04</a:t>
            </a:r>
            <a:endParaRPr lang="en-US" sz="1400" dirty="0">
              <a:latin typeface="Times New Roman" panose="02020603050405020304" pitchFamily="18" charset="0"/>
              <a:cs typeface="Times New Roman" panose="02020603050405020304" pitchFamily="18" charset="0"/>
            </a:endParaRPr>
          </a:p>
        </p:txBody>
      </p:sp>
      <p:sp>
        <p:nvSpPr>
          <p:cNvPr id="18" name="Text 16"/>
          <p:cNvSpPr/>
          <p:nvPr/>
        </p:nvSpPr>
        <p:spPr>
          <a:xfrm>
            <a:off x="1005840" y="3401568"/>
            <a:ext cx="7818120" cy="658368"/>
          </a:xfrm>
          <a:prstGeom prst="rect">
            <a:avLst/>
          </a:prstGeom>
          <a:noFill/>
          <a:ln/>
        </p:spPr>
        <p:txBody>
          <a:bodyPr wrap="square" rtlCol="0" anchor="ctr"/>
          <a:lstStyle/>
          <a:p>
            <a:pPr marL="0" indent="0" algn="just">
              <a:buNone/>
            </a:pPr>
            <a:r>
              <a:rPr lang="en-US" sz="1300" dirty="0">
                <a:solidFill>
                  <a:srgbClr val="CBD5E1"/>
                </a:solidFill>
                <a:latin typeface="Times New Roman" panose="02020603050405020304" pitchFamily="18" charset="0"/>
                <a:ea typeface="Calibri" pitchFamily="34" charset="-122"/>
                <a:cs typeface="Times New Roman" panose="02020603050405020304" pitchFamily="18" charset="0"/>
              </a:rPr>
              <a:t>Service delivery innovations (telehealth, social prescribing, community health) show evidence of effectiveness but require sustained investment and equity-focused design.</a:t>
            </a:r>
            <a:endParaRPr lang="en-US" sz="1300" dirty="0">
              <a:latin typeface="Times New Roman" panose="02020603050405020304" pitchFamily="18" charset="0"/>
              <a:cs typeface="Times New Roman" panose="02020603050405020304" pitchFamily="18" charset="0"/>
            </a:endParaRPr>
          </a:p>
        </p:txBody>
      </p:sp>
      <p:sp>
        <p:nvSpPr>
          <p:cNvPr id="19" name="Shape 17"/>
          <p:cNvSpPr/>
          <p:nvPr/>
        </p:nvSpPr>
        <p:spPr>
          <a:xfrm>
            <a:off x="411480" y="4187952"/>
            <a:ext cx="475488" cy="566928"/>
          </a:xfrm>
          <a:prstGeom prst="rect">
            <a:avLst/>
          </a:prstGeom>
          <a:solidFill>
            <a:srgbClr val="0F7B6C"/>
          </a:solidFill>
          <a:ln w="12700">
            <a:solidFill>
              <a:srgbClr val="0F7B6C"/>
            </a:solidFill>
            <a:prstDash val="solid"/>
          </a:ln>
        </p:spPr>
        <p:txBody>
          <a:bodyPr/>
          <a:lstStyle/>
          <a:p>
            <a:endParaRPr lang="en-US"/>
          </a:p>
        </p:txBody>
      </p:sp>
      <p:sp>
        <p:nvSpPr>
          <p:cNvPr id="20" name="Text 18"/>
          <p:cNvSpPr/>
          <p:nvPr/>
        </p:nvSpPr>
        <p:spPr>
          <a:xfrm>
            <a:off x="411480" y="4187952"/>
            <a:ext cx="475488" cy="566928"/>
          </a:xfrm>
          <a:prstGeom prst="rect">
            <a:avLst/>
          </a:prstGeom>
          <a:noFill/>
          <a:ln/>
        </p:spPr>
        <p:txBody>
          <a:bodyPr wrap="square" rtlCol="0" anchor="ctr"/>
          <a:lstStyle/>
          <a:p>
            <a:pPr marL="0" indent="0" algn="just">
              <a:buNone/>
            </a:pPr>
            <a:r>
              <a:rPr lang="en-US" sz="1400" b="1" dirty="0">
                <a:solidFill>
                  <a:srgbClr val="FFFFFF"/>
                </a:solidFill>
                <a:latin typeface="Times New Roman" panose="02020603050405020304" pitchFamily="18" charset="0"/>
                <a:ea typeface="Calibri" pitchFamily="34" charset="-122"/>
                <a:cs typeface="Times New Roman" panose="02020603050405020304" pitchFamily="18" charset="0"/>
              </a:rPr>
              <a:t>05</a:t>
            </a:r>
            <a:endParaRPr lang="en-US" sz="1400" dirty="0">
              <a:latin typeface="Times New Roman" panose="02020603050405020304" pitchFamily="18" charset="0"/>
              <a:cs typeface="Times New Roman" panose="02020603050405020304" pitchFamily="18" charset="0"/>
            </a:endParaRPr>
          </a:p>
        </p:txBody>
      </p:sp>
      <p:sp>
        <p:nvSpPr>
          <p:cNvPr id="21" name="Text 19"/>
          <p:cNvSpPr/>
          <p:nvPr/>
        </p:nvSpPr>
        <p:spPr>
          <a:xfrm>
            <a:off x="1005840" y="4224528"/>
            <a:ext cx="7818120" cy="658368"/>
          </a:xfrm>
          <a:prstGeom prst="rect">
            <a:avLst/>
          </a:prstGeom>
          <a:noFill/>
          <a:ln/>
        </p:spPr>
        <p:txBody>
          <a:bodyPr wrap="square" rtlCol="0" anchor="ctr"/>
          <a:lstStyle/>
          <a:p>
            <a:pPr marL="0" indent="0" algn="just">
              <a:buNone/>
            </a:pPr>
            <a:r>
              <a:rPr lang="en-US" sz="1300" dirty="0">
                <a:solidFill>
                  <a:srgbClr val="CBD5E1"/>
                </a:solidFill>
                <a:latin typeface="Times New Roman" panose="02020603050405020304" pitchFamily="18" charset="0"/>
                <a:ea typeface="Calibri" pitchFamily="34" charset="-122"/>
                <a:cs typeface="Times New Roman" panose="02020603050405020304" pitchFamily="18" charset="0"/>
              </a:rPr>
              <a:t>Reducing health inequalities demands structural change beyond healthcare — addressing poverty, racism and environmental determinants — alongside targeted clinical interventions aligned with proportionate universalism.</a:t>
            </a:r>
            <a:endParaRPr lang="en-US" sz="13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4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F7B6C"/>
          </a:solidFill>
          <a:ln w="12700">
            <a:solidFill>
              <a:srgbClr val="0F7B6C"/>
            </a:solidFill>
            <a:prstDash val="solid"/>
          </a:ln>
        </p:spPr>
        <p:txBody>
          <a:bodyPr/>
          <a:lstStyle/>
          <a:p>
            <a:endParaRPr lang="en-US"/>
          </a:p>
        </p:txBody>
      </p:sp>
      <p:sp>
        <p:nvSpPr>
          <p:cNvPr id="3" name="Text 1"/>
          <p:cNvSpPr/>
          <p:nvPr/>
        </p:nvSpPr>
        <p:spPr>
          <a:xfrm>
            <a:off x="457200" y="137160"/>
            <a:ext cx="8229600" cy="594360"/>
          </a:xfrm>
          <a:prstGeom prst="rect">
            <a:avLst/>
          </a:prstGeom>
          <a:noFill/>
          <a:ln/>
        </p:spPr>
        <p:txBody>
          <a:bodyPr wrap="square" rtlCol="0" anchor="ctr"/>
          <a:lstStyle/>
          <a:p>
            <a:pPr marL="0" indent="0" algn="l">
              <a:buNone/>
            </a:pPr>
            <a:r>
              <a:rPr lang="en-US" sz="2400" b="1" dirty="0">
                <a:solidFill>
                  <a:srgbClr val="0D2137"/>
                </a:solidFill>
                <a:latin typeface="Calibri" pitchFamily="34" charset="0"/>
                <a:ea typeface="Calibri" pitchFamily="34" charset="-122"/>
                <a:cs typeface="Calibri" pitchFamily="34" charset="-120"/>
              </a:rPr>
              <a:t>References</a:t>
            </a:r>
            <a:endParaRPr lang="en-US" sz="2400" dirty="0"/>
          </a:p>
        </p:txBody>
      </p:sp>
      <p:sp>
        <p:nvSpPr>
          <p:cNvPr id="4" name="Shape 2"/>
          <p:cNvSpPr/>
          <p:nvPr/>
        </p:nvSpPr>
        <p:spPr>
          <a:xfrm>
            <a:off x="457200" y="749808"/>
            <a:ext cx="8229600" cy="22860"/>
          </a:xfrm>
          <a:prstGeom prst="rect">
            <a:avLst/>
          </a:prstGeom>
          <a:solidFill>
            <a:srgbClr val="CBD5E1"/>
          </a:solidFill>
          <a:ln w="12700">
            <a:solidFill>
              <a:srgbClr val="CBD5E1"/>
            </a:solidFill>
            <a:prstDash val="solid"/>
          </a:ln>
        </p:spPr>
        <p:txBody>
          <a:bodyPr/>
          <a:lstStyle/>
          <a:p>
            <a:endParaRPr lang="en-US"/>
          </a:p>
        </p:txBody>
      </p:sp>
      <p:sp>
        <p:nvSpPr>
          <p:cNvPr id="5" name="Shape 3"/>
          <p:cNvSpPr/>
          <p:nvPr/>
        </p:nvSpPr>
        <p:spPr>
          <a:xfrm>
            <a:off x="241738" y="749808"/>
            <a:ext cx="8582222" cy="4256532"/>
          </a:xfrm>
          <a:prstGeom prst="rect">
            <a:avLst/>
          </a:prstGeom>
          <a:solidFill>
            <a:srgbClr val="FFFFFF"/>
          </a:solidFill>
          <a:ln w="12700">
            <a:solidFill>
              <a:srgbClr val="CBD5E1"/>
            </a:solidFill>
            <a:prstDash val="solid"/>
          </a:ln>
        </p:spPr>
        <p:txBody>
          <a:bodyPr/>
          <a:lstStyle/>
          <a:p>
            <a:endParaRPr lang="en-US"/>
          </a:p>
        </p:txBody>
      </p:sp>
      <p:sp>
        <p:nvSpPr>
          <p:cNvPr id="6" name="Text 4"/>
          <p:cNvSpPr/>
          <p:nvPr/>
        </p:nvSpPr>
        <p:spPr>
          <a:xfrm>
            <a:off x="457200" y="729680"/>
            <a:ext cx="8229600" cy="3619763"/>
          </a:xfrm>
          <a:prstGeom prst="rect">
            <a:avLst/>
          </a:prstGeom>
          <a:noFill/>
          <a:ln/>
        </p:spPr>
        <p:txBody>
          <a:bodyPr wrap="square" rtlCol="0" anchor="t"/>
          <a:lstStyle/>
          <a:p>
            <a:endParaRPr lang="en-US" sz="600"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Bolton, D. (2023) 'A revitalized biopsychosocial model: core theory, research paradigms, and clinical implications,' Psychological Medicine, 53(16), pp. 7504–7511. </a:t>
            </a:r>
            <a:r>
              <a:rPr lang="en-US" sz="600" u="sng" dirty="0">
                <a:latin typeface="Times New Roman" panose="02020603050405020304" pitchFamily="18" charset="0"/>
                <a:cs typeface="Times New Roman" panose="02020603050405020304" pitchFamily="18" charset="0"/>
                <a:hlinkClick r:id="rId3"/>
              </a:rPr>
              <a:t>https://doi.org/10.1017/s0033291723002660</a:t>
            </a:r>
            <a:r>
              <a:rPr lang="en-US" sz="600" dirty="0">
                <a:latin typeface="Times New Roman" panose="02020603050405020304" pitchFamily="18" charset="0"/>
                <a:cs typeface="Times New Roman" panose="02020603050405020304" pitchFamily="18" charset="0"/>
              </a:rPr>
              <a:t>. </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Boxall, L. (2024). Reducing free sugar intakes: Evidence for effective dietary recommendations. Bournemouth.ac.uk. [online] </a:t>
            </a:r>
            <a:r>
              <a:rPr lang="en-US" sz="600" dirty="0" err="1">
                <a:latin typeface="Times New Roman" panose="02020603050405020304" pitchFamily="18" charset="0"/>
                <a:cs typeface="Times New Roman" panose="02020603050405020304" pitchFamily="18" charset="0"/>
              </a:rPr>
              <a:t>doi:https</a:t>
            </a:r>
            <a:r>
              <a:rPr lang="en-US" sz="600" dirty="0">
                <a:latin typeface="Times New Roman" panose="02020603050405020304" pitchFamily="18" charset="0"/>
                <a:cs typeface="Times New Roman" panose="02020603050405020304" pitchFamily="18" charset="0"/>
              </a:rPr>
              <a:t>://eprints.bournemouth.ac.uk/40762/1/BOXALL%2C%20Lucy  _Ph.D._2024.pdf. </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Castelli, M. et al. (2022) 'The forgotten dimension of integrated care: barriers to implementing integrated clinical care in English NHS hospitals,' Health Economics Policy and Law, 18(3), pp. 321–328. </a:t>
            </a:r>
            <a:r>
              <a:rPr lang="en-US" sz="600" u="sng" dirty="0">
                <a:latin typeface="Times New Roman" panose="02020603050405020304" pitchFamily="18" charset="0"/>
                <a:cs typeface="Times New Roman" panose="02020603050405020304" pitchFamily="18" charset="0"/>
                <a:hlinkClick r:id="rId4"/>
              </a:rPr>
              <a:t>https://doi.org/10.1017/s1744133122000214</a:t>
            </a:r>
            <a:r>
              <a:rPr lang="en-US" sz="600" dirty="0">
                <a:latin typeface="Times New Roman" panose="02020603050405020304" pitchFamily="18" charset="0"/>
                <a:cs typeface="Times New Roman" panose="02020603050405020304" pitchFamily="18" charset="0"/>
              </a:rPr>
              <a:t>. </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Cavendish, C., Moberg, G. and Freedman, J. (2024) A better old age? Improving health and care outcomes for the over-65s in the UK. </a:t>
            </a:r>
            <a:r>
              <a:rPr lang="en-US" sz="600" u="sng" dirty="0">
                <a:latin typeface="Times New Roman" panose="02020603050405020304" pitchFamily="18" charset="0"/>
                <a:cs typeface="Times New Roman" panose="02020603050405020304" pitchFamily="18" charset="0"/>
                <a:hlinkClick r:id="rId5"/>
              </a:rPr>
              <a:t>https://dash.harvard.edu/entities/publication/349f8dce-32e5-4caf-b7e1-46ca5ed44b72</a:t>
            </a:r>
            <a:r>
              <a:rPr lang="en-US" sz="600" dirty="0">
                <a:latin typeface="Times New Roman" panose="02020603050405020304" pitchFamily="18" charset="0"/>
                <a:cs typeface="Times New Roman" panose="02020603050405020304" pitchFamily="18" charset="0"/>
              </a:rPr>
              <a:t>. </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Christoforou, R., Lange, S. and Schweiker, M. (2024) 'Individual differences in the definitions of health and well-being and the underlying promotional effect of the built environment,' Journal of Building Engineering, 84, p. 108560. </a:t>
            </a:r>
            <a:r>
              <a:rPr lang="en-US" sz="600" u="sng" dirty="0">
                <a:latin typeface="Times New Roman" panose="02020603050405020304" pitchFamily="18" charset="0"/>
                <a:cs typeface="Times New Roman" panose="02020603050405020304" pitchFamily="18" charset="0"/>
                <a:hlinkClick r:id="rId6"/>
              </a:rPr>
              <a:t>https://doi.org/10.1016/j.jobe.2024.108560</a:t>
            </a:r>
            <a:r>
              <a:rPr lang="en-US" sz="600" dirty="0">
                <a:latin typeface="Times New Roman" panose="02020603050405020304" pitchFamily="18" charset="0"/>
                <a:cs typeface="Times New Roman" panose="02020603050405020304" pitchFamily="18" charset="0"/>
              </a:rPr>
              <a:t>.  </a:t>
            </a:r>
          </a:p>
          <a:p>
            <a:pPr marL="171450" indent="-171450">
              <a:buFont typeface="Arial" panose="020B0604020202020204" pitchFamily="34" charset="0"/>
              <a:buChar char="•"/>
            </a:pPr>
            <a:r>
              <a:rPr lang="en-US" sz="600" dirty="0" err="1">
                <a:latin typeface="Times New Roman" panose="02020603050405020304" pitchFamily="18" charset="0"/>
                <a:cs typeface="Times New Roman" panose="02020603050405020304" pitchFamily="18" charset="0"/>
              </a:rPr>
              <a:t>Dowou</a:t>
            </a:r>
            <a:r>
              <a:rPr lang="en-US" sz="600" dirty="0">
                <a:latin typeface="Times New Roman" panose="02020603050405020304" pitchFamily="18" charset="0"/>
                <a:cs typeface="Times New Roman" panose="02020603050405020304" pitchFamily="18" charset="0"/>
              </a:rPr>
              <a:t>, R.K. et al. (2023) 'Increased investment in Universal Health Coverage in Sub–Saharan Africa is crucial to attain the Sustainable Development Goal 3 targets on maternal and child health,' Archives of Public Health, 81(1), p. 34. </a:t>
            </a:r>
            <a:r>
              <a:rPr lang="en-US" sz="600" u="sng" dirty="0">
                <a:latin typeface="Times New Roman" panose="02020603050405020304" pitchFamily="18" charset="0"/>
                <a:cs typeface="Times New Roman" panose="02020603050405020304" pitchFamily="18" charset="0"/>
                <a:hlinkClick r:id="rId7"/>
              </a:rPr>
              <a:t>https://doi.org/10.1186/s13690-023-01052-z</a:t>
            </a:r>
            <a:r>
              <a:rPr lang="en-US" sz="600" dirty="0">
                <a:latin typeface="Times New Roman" panose="02020603050405020304" pitchFamily="18" charset="0"/>
                <a:cs typeface="Times New Roman" panose="02020603050405020304" pitchFamily="18" charset="0"/>
              </a:rPr>
              <a:t>. </a:t>
            </a:r>
          </a:p>
          <a:p>
            <a:pPr marL="171450" indent="-171450">
              <a:buFont typeface="Arial" panose="020B0604020202020204" pitchFamily="34" charset="0"/>
              <a:buChar char="•"/>
            </a:pPr>
            <a:r>
              <a:rPr lang="en-US" sz="600" dirty="0" err="1">
                <a:latin typeface="Times New Roman" panose="02020603050405020304" pitchFamily="18" charset="0"/>
                <a:cs typeface="Times New Roman" panose="02020603050405020304" pitchFamily="18" charset="0"/>
              </a:rPr>
              <a:t>Duijvestijn</a:t>
            </a:r>
            <a:r>
              <a:rPr lang="en-US" sz="600" dirty="0">
                <a:latin typeface="Times New Roman" panose="02020603050405020304" pitchFamily="18" charset="0"/>
                <a:cs typeface="Times New Roman" panose="02020603050405020304" pitchFamily="18" charset="0"/>
              </a:rPr>
              <a:t>, M. et al. (2023) 'Impact of physical activity on healthcare costs: a systematic review,' BMC Health Services Research, 23(1), p. 572. </a:t>
            </a:r>
            <a:r>
              <a:rPr lang="en-US" sz="600" u="sng" dirty="0">
                <a:latin typeface="Times New Roman" panose="02020603050405020304" pitchFamily="18" charset="0"/>
                <a:cs typeface="Times New Roman" panose="02020603050405020304" pitchFamily="18" charset="0"/>
                <a:hlinkClick r:id="rId8"/>
              </a:rPr>
              <a:t>https://doi.org/10.1186/s12913-023-09556-8</a:t>
            </a:r>
            <a:r>
              <a:rPr lang="en-US" sz="600" dirty="0">
                <a:latin typeface="Times New Roman" panose="02020603050405020304" pitchFamily="18" charset="0"/>
                <a:cs typeface="Times New Roman" panose="02020603050405020304" pitchFamily="18" charset="0"/>
              </a:rPr>
              <a:t>. </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Elliott, H. et al. (2025) 'From policy to action: a document content analysis reviewing the adoption of the healthcare inequalities </a:t>
            </a:r>
            <a:r>
              <a:rPr lang="en-US" sz="600" dirty="0" err="1">
                <a:latin typeface="Times New Roman" panose="02020603050405020304" pitchFamily="18" charset="0"/>
                <a:cs typeface="Times New Roman" panose="02020603050405020304" pitchFamily="18" charset="0"/>
              </a:rPr>
              <a:t>programme</a:t>
            </a:r>
            <a:r>
              <a:rPr lang="en-US" sz="600" dirty="0">
                <a:latin typeface="Times New Roman" panose="02020603050405020304" pitchFamily="18" charset="0"/>
                <a:cs typeface="Times New Roman" panose="02020603050405020304" pitchFamily="18" charset="0"/>
              </a:rPr>
              <a:t> in local health system plans in England,' BMJ Open, 15(10), p. e102163. </a:t>
            </a:r>
            <a:r>
              <a:rPr lang="en-US" sz="600" u="sng" dirty="0">
                <a:latin typeface="Times New Roman" panose="02020603050405020304" pitchFamily="18" charset="0"/>
                <a:cs typeface="Times New Roman" panose="02020603050405020304" pitchFamily="18" charset="0"/>
                <a:hlinkClick r:id="rId9"/>
              </a:rPr>
              <a:t>https://doi.org/10.1136/bmjopen-2025-102163</a:t>
            </a:r>
            <a:r>
              <a:rPr lang="en-US" sz="600" dirty="0">
                <a:latin typeface="Times New Roman" panose="02020603050405020304" pitchFamily="18" charset="0"/>
                <a:cs typeface="Times New Roman" panose="02020603050405020304" pitchFamily="18" charset="0"/>
              </a:rPr>
              <a:t>. </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Galvez-Hernandez, P., Paz, L.G.-D. and Muntaner, C. (2022) 'Primary care-based interventions addressing social isolation and loneliness in older people: a scoping review,' BMJ Open, 12(2), p. e057729. </a:t>
            </a:r>
            <a:r>
              <a:rPr lang="en-US" sz="600" u="sng" dirty="0">
                <a:latin typeface="Times New Roman" panose="02020603050405020304" pitchFamily="18" charset="0"/>
                <a:cs typeface="Times New Roman" panose="02020603050405020304" pitchFamily="18" charset="0"/>
                <a:hlinkClick r:id="rId10"/>
              </a:rPr>
              <a:t>https://doi.org/10.1136/bmjopen-2021-057729</a:t>
            </a:r>
            <a:r>
              <a:rPr lang="en-US" sz="600" dirty="0">
                <a:latin typeface="Times New Roman" panose="02020603050405020304" pitchFamily="18" charset="0"/>
                <a:cs typeface="Times New Roman" panose="02020603050405020304" pitchFamily="18" charset="0"/>
              </a:rPr>
              <a:t>. </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Hannigan, B. (2021) 'Observations from a small country: mental health policy, services and nursing in Wales,' Health Economics Policy and Law, 17(2), pp. 200–211. </a:t>
            </a:r>
            <a:r>
              <a:rPr lang="en-US" sz="600" u="sng" dirty="0">
                <a:latin typeface="Times New Roman" panose="02020603050405020304" pitchFamily="18" charset="0"/>
                <a:cs typeface="Times New Roman" panose="02020603050405020304" pitchFamily="18" charset="0"/>
                <a:hlinkClick r:id="rId11"/>
              </a:rPr>
              <a:t>https://doi.org/10.1017/s1744133120000456</a:t>
            </a:r>
            <a:r>
              <a:rPr lang="en-US" sz="600" dirty="0">
                <a:latin typeface="Times New Roman" panose="02020603050405020304" pitchFamily="18" charset="0"/>
                <a:cs typeface="Times New Roman" panose="02020603050405020304" pitchFamily="18" charset="0"/>
              </a:rPr>
              <a:t>. </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Idan, O., Eriksson, M. and Al-</a:t>
            </a:r>
            <a:r>
              <a:rPr lang="en-US" sz="600" dirty="0" err="1">
                <a:latin typeface="Times New Roman" panose="02020603050405020304" pitchFamily="18" charset="0"/>
                <a:cs typeface="Times New Roman" panose="02020603050405020304" pitchFamily="18" charset="0"/>
              </a:rPr>
              <a:t>Yagon</a:t>
            </a:r>
            <a:r>
              <a:rPr lang="en-US" sz="600" dirty="0">
                <a:latin typeface="Times New Roman" panose="02020603050405020304" pitchFamily="18" charset="0"/>
                <a:cs typeface="Times New Roman" panose="02020603050405020304" pitchFamily="18" charset="0"/>
              </a:rPr>
              <a:t>, M. (2022). Generalized Resistance Resources in the </a:t>
            </a:r>
            <a:r>
              <a:rPr lang="en-US" sz="600" dirty="0" err="1">
                <a:latin typeface="Times New Roman" panose="02020603050405020304" pitchFamily="18" charset="0"/>
                <a:cs typeface="Times New Roman" panose="02020603050405020304" pitchFamily="18" charset="0"/>
              </a:rPr>
              <a:t>Salutogenic</a:t>
            </a:r>
            <a:r>
              <a:rPr lang="en-US" sz="600" dirty="0">
                <a:latin typeface="Times New Roman" panose="02020603050405020304" pitchFamily="18" charset="0"/>
                <a:cs typeface="Times New Roman" panose="02020603050405020304" pitchFamily="18" charset="0"/>
              </a:rPr>
              <a:t> Model of Health. The Handbook of </a:t>
            </a:r>
            <a:r>
              <a:rPr lang="en-US" sz="600" dirty="0" err="1">
                <a:latin typeface="Times New Roman" panose="02020603050405020304" pitchFamily="18" charset="0"/>
                <a:cs typeface="Times New Roman" panose="02020603050405020304" pitchFamily="18" charset="0"/>
              </a:rPr>
              <a:t>Salutogenesis</a:t>
            </a:r>
            <a:r>
              <a:rPr lang="en-US" sz="600" dirty="0">
                <a:latin typeface="Times New Roman" panose="02020603050405020304" pitchFamily="18" charset="0"/>
                <a:cs typeface="Times New Roman" panose="02020603050405020304" pitchFamily="18" charset="0"/>
              </a:rPr>
              <a:t>, [online] pp.93–106. doi:10.1007/978-3-030-79515-3_12. </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Jahan, I. et al. (2024) 'A comprehensive evaluation of large Language models on benchmark biomedical text processing tasks,' Computers in Biology and Medicine, 171, p. 108189. </a:t>
            </a:r>
            <a:r>
              <a:rPr lang="en-US" sz="600" u="sng" dirty="0">
                <a:latin typeface="Times New Roman" panose="02020603050405020304" pitchFamily="18" charset="0"/>
                <a:cs typeface="Times New Roman" panose="02020603050405020304" pitchFamily="18" charset="0"/>
                <a:hlinkClick r:id="rId12"/>
              </a:rPr>
              <a:t>https://doi.org/10.1016/j.compbiomed.2024.108189</a:t>
            </a:r>
            <a:r>
              <a:rPr lang="en-US" sz="600" dirty="0">
                <a:latin typeface="Times New Roman" panose="02020603050405020304" pitchFamily="18" charset="0"/>
                <a:cs typeface="Times New Roman" panose="02020603050405020304" pitchFamily="18" charset="0"/>
              </a:rPr>
              <a:t>. </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Kemp, E. et al. (2024) 'Assessing fidelity of design and training of Making Every Contact Count (MECC) in a mental health inpatient setting,' BMC Public Health, 24(1), p. 3335. </a:t>
            </a:r>
            <a:r>
              <a:rPr lang="en-US" sz="600" u="sng" dirty="0">
                <a:latin typeface="Times New Roman" panose="02020603050405020304" pitchFamily="18" charset="0"/>
                <a:cs typeface="Times New Roman" panose="02020603050405020304" pitchFamily="18" charset="0"/>
                <a:hlinkClick r:id="rId13"/>
              </a:rPr>
              <a:t>https://doi.org/10.1186/s12889-024-20774-5</a:t>
            </a:r>
            <a:r>
              <a:rPr lang="en-US" sz="600" dirty="0">
                <a:latin typeface="Times New Roman" panose="02020603050405020304" pitchFamily="18" charset="0"/>
                <a:cs typeface="Times New Roman" panose="02020603050405020304" pitchFamily="18" charset="0"/>
              </a:rPr>
              <a:t>. </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Lalani, M. et al. (2024) 'New ways of working to manage and improve quality in integrated care systems in England,' International Journal of Health Policy and Management, 14, p. 8424. </a:t>
            </a:r>
            <a:r>
              <a:rPr lang="en-US" sz="600" u="sng" dirty="0">
                <a:latin typeface="Times New Roman" panose="02020603050405020304" pitchFamily="18" charset="0"/>
                <a:cs typeface="Times New Roman" panose="02020603050405020304" pitchFamily="18" charset="0"/>
                <a:hlinkClick r:id="rId14"/>
              </a:rPr>
              <a:t>https://doi.org/10.34172/ijhpm.8424</a:t>
            </a:r>
            <a:r>
              <a:rPr lang="en-US" sz="600" dirty="0">
                <a:latin typeface="Times New Roman" panose="02020603050405020304" pitchFamily="18" charset="0"/>
                <a:cs typeface="Times New Roman" panose="02020603050405020304" pitchFamily="18" charset="0"/>
              </a:rPr>
              <a:t>. </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Macleod, S. and Hodges, C. (2022) No-Fault approaches in the NHS. </a:t>
            </a:r>
            <a:r>
              <a:rPr lang="en-US" sz="600" u="sng" dirty="0">
                <a:latin typeface="Times New Roman" panose="02020603050405020304" pitchFamily="18" charset="0"/>
                <a:cs typeface="Times New Roman" panose="02020603050405020304" pitchFamily="18" charset="0"/>
                <a:hlinkClick r:id="rId15"/>
              </a:rPr>
              <a:t>https://www.torrossa.com/it/resources/an/5397300</a:t>
            </a:r>
            <a:r>
              <a:rPr lang="en-US" sz="600" dirty="0">
                <a:latin typeface="Times New Roman" panose="02020603050405020304" pitchFamily="18" charset="0"/>
                <a:cs typeface="Times New Roman" panose="02020603050405020304" pitchFamily="18" charset="0"/>
              </a:rPr>
              <a:t>.  </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Marchuk, O., </a:t>
            </a:r>
            <a:r>
              <a:rPr lang="en-US" sz="600" dirty="0" err="1">
                <a:latin typeface="Times New Roman" panose="02020603050405020304" pitchFamily="18" charset="0"/>
                <a:cs typeface="Times New Roman" panose="02020603050405020304" pitchFamily="18" charset="0"/>
              </a:rPr>
              <a:t>Holiiad</a:t>
            </a:r>
            <a:r>
              <a:rPr lang="en-US" sz="600" dirty="0">
                <a:latin typeface="Times New Roman" panose="02020603050405020304" pitchFamily="18" charset="0"/>
                <a:cs typeface="Times New Roman" panose="02020603050405020304" pitchFamily="18" charset="0"/>
              </a:rPr>
              <a:t>, I., Boiko, V., </a:t>
            </a:r>
            <a:r>
              <a:rPr lang="en-US" sz="600" dirty="0" err="1">
                <a:latin typeface="Times New Roman" panose="02020603050405020304" pitchFamily="18" charset="0"/>
                <a:cs typeface="Times New Roman" panose="02020603050405020304" pitchFamily="18" charset="0"/>
              </a:rPr>
              <a:t>Ribtsun</a:t>
            </a:r>
            <a:r>
              <a:rPr lang="en-US" sz="600" dirty="0">
                <a:latin typeface="Times New Roman" panose="02020603050405020304" pitchFamily="18" charset="0"/>
                <a:cs typeface="Times New Roman" panose="02020603050405020304" pitchFamily="18" charset="0"/>
              </a:rPr>
              <a:t>, J., Bogdan, Z. and Lukashenko, K. (2024). Holistic Education: the Unity of the Intellectual and Emotional Sphere - Digital Library NAES of Ukraine. Iitta.gov.ua. [online] </a:t>
            </a:r>
            <a:r>
              <a:rPr lang="en-US" sz="600" dirty="0" err="1">
                <a:latin typeface="Times New Roman" panose="02020603050405020304" pitchFamily="18" charset="0"/>
                <a:cs typeface="Times New Roman" panose="02020603050405020304" pitchFamily="18" charset="0"/>
              </a:rPr>
              <a:t>doi:https</a:t>
            </a:r>
            <a:r>
              <a:rPr lang="en-US" sz="600" dirty="0">
                <a:latin typeface="Times New Roman" panose="02020603050405020304" pitchFamily="18" charset="0"/>
                <a:cs typeface="Times New Roman" panose="02020603050405020304" pitchFamily="18" charset="0"/>
              </a:rPr>
              <a:t>://lib.iitta.gov.ua/id/</a:t>
            </a:r>
            <a:r>
              <a:rPr lang="en-US" sz="600" dirty="0" err="1">
                <a:latin typeface="Times New Roman" panose="02020603050405020304" pitchFamily="18" charset="0"/>
                <a:cs typeface="Times New Roman" panose="02020603050405020304" pitchFamily="18" charset="0"/>
              </a:rPr>
              <a:t>eprint</a:t>
            </a:r>
            <a:r>
              <a:rPr lang="en-US" sz="600" dirty="0">
                <a:latin typeface="Times New Roman" panose="02020603050405020304" pitchFamily="18" charset="0"/>
                <a:cs typeface="Times New Roman" panose="02020603050405020304" pitchFamily="18" charset="0"/>
              </a:rPr>
              <a:t>/741224/1/%D0%92%D0%BE%D0%A1_2024.pdf. </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Misra, S. et al. (2022) 'Structural racism and inequities in incidence, course of illness, and treatment of psychotic disorders among Black Americans.,' PubMed, 112(4), pp. 624–632. </a:t>
            </a:r>
            <a:r>
              <a:rPr lang="en-US" sz="600" u="sng" dirty="0">
                <a:latin typeface="Times New Roman" panose="02020603050405020304" pitchFamily="18" charset="0"/>
                <a:cs typeface="Times New Roman" panose="02020603050405020304" pitchFamily="18" charset="0"/>
                <a:hlinkClick r:id="rId16"/>
              </a:rPr>
              <a:t>https://doi.org/10.2105/ajph.2021.306631</a:t>
            </a:r>
            <a:r>
              <a:rPr lang="en-US" sz="600" dirty="0">
                <a:latin typeface="Times New Roman" panose="02020603050405020304" pitchFamily="18" charset="0"/>
                <a:cs typeface="Times New Roman" panose="02020603050405020304" pitchFamily="18" charset="0"/>
              </a:rPr>
              <a:t>. </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Neal, R.D. et al. (2022) 'Cell-Free DNA–Based Multi-Cancer Early Detection Test in an Asymptomatic Screening Population (NHS-Galleri): Design of a pragmatic, prospective </a:t>
            </a:r>
            <a:r>
              <a:rPr lang="en-US" sz="600" dirty="0" err="1">
                <a:latin typeface="Times New Roman" panose="02020603050405020304" pitchFamily="18" charset="0"/>
                <a:cs typeface="Times New Roman" panose="02020603050405020304" pitchFamily="18" charset="0"/>
              </a:rPr>
              <a:t>randomised</a:t>
            </a:r>
            <a:r>
              <a:rPr lang="en-US" sz="600" dirty="0">
                <a:latin typeface="Times New Roman" panose="02020603050405020304" pitchFamily="18" charset="0"/>
                <a:cs typeface="Times New Roman" panose="02020603050405020304" pitchFamily="18" charset="0"/>
              </a:rPr>
              <a:t> controlled trial,' Cancers, 14(19), p. 4818. </a:t>
            </a:r>
            <a:r>
              <a:rPr lang="en-US" sz="600" u="sng" dirty="0">
                <a:latin typeface="Times New Roman" panose="02020603050405020304" pitchFamily="18" charset="0"/>
                <a:cs typeface="Times New Roman" panose="02020603050405020304" pitchFamily="18" charset="0"/>
                <a:hlinkClick r:id="rId17"/>
              </a:rPr>
              <a:t>https://doi.org/10.3390/cancers14194818</a:t>
            </a:r>
            <a:r>
              <a:rPr lang="en-US" sz="600" dirty="0">
                <a:latin typeface="Times New Roman" panose="02020603050405020304" pitchFamily="18" charset="0"/>
                <a:cs typeface="Times New Roman" panose="02020603050405020304" pitchFamily="18" charset="0"/>
              </a:rPr>
              <a:t>. </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Nichol, B., Kemp, E., Wilson, R., Rodrigues, A.M., </a:t>
            </a:r>
            <a:r>
              <a:rPr lang="en-US" sz="600" dirty="0" err="1">
                <a:latin typeface="Times New Roman" panose="02020603050405020304" pitchFamily="18" charset="0"/>
                <a:cs typeface="Times New Roman" panose="02020603050405020304" pitchFamily="18" charset="0"/>
              </a:rPr>
              <a:t>Hesselgreaves</a:t>
            </a:r>
            <a:r>
              <a:rPr lang="en-US" sz="600" dirty="0">
                <a:latin typeface="Times New Roman" panose="02020603050405020304" pitchFamily="18" charset="0"/>
                <a:cs typeface="Times New Roman" panose="02020603050405020304" pitchFamily="18" charset="0"/>
              </a:rPr>
              <a:t>, H., Robson, C. and Haighton, C. (2024). Establishing an updated consensus on the conceptual and operational definitions of Making Every Contact Count (MECC) across experts within research and practice: an international Delphi Study. Public Health, [online] 230, pp.29–37. doi:10.1016/j.puhe.2024.01.023.   </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Patel, K.C.R. and Hanif, W. (2022) 'Ethnic health inequalities in the NHS,' BMJ, p. o607. </a:t>
            </a:r>
            <a:r>
              <a:rPr lang="en-US" sz="600" u="sng" dirty="0">
                <a:latin typeface="Times New Roman" panose="02020603050405020304" pitchFamily="18" charset="0"/>
                <a:cs typeface="Times New Roman" panose="02020603050405020304" pitchFamily="18" charset="0"/>
                <a:hlinkClick r:id="rId18"/>
              </a:rPr>
              <a:t>https://doi.org/10.1136/bmj.o607</a:t>
            </a:r>
            <a:r>
              <a:rPr lang="en-US" sz="600" dirty="0">
                <a:latin typeface="Times New Roman" panose="02020603050405020304" pitchFamily="18" charset="0"/>
                <a:cs typeface="Times New Roman" panose="02020603050405020304" pitchFamily="18" charset="0"/>
              </a:rPr>
              <a:t>. </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Rahman, R. et al. (2024) 'A systematic review of literature examining the application of a social model of health and wellbeing,' European Journal of Public Health, 34(3), pp. 467–472. </a:t>
            </a:r>
            <a:r>
              <a:rPr lang="en-US" sz="600" u="sng" dirty="0">
                <a:latin typeface="Times New Roman" panose="02020603050405020304" pitchFamily="18" charset="0"/>
                <a:cs typeface="Times New Roman" panose="02020603050405020304" pitchFamily="18" charset="0"/>
                <a:hlinkClick r:id="rId19"/>
              </a:rPr>
              <a:t>https://doi.org/10.1093/eurpub/ckae008</a:t>
            </a:r>
            <a:r>
              <a:rPr lang="en-US" sz="600" dirty="0">
                <a:latin typeface="Times New Roman" panose="02020603050405020304" pitchFamily="18" charset="0"/>
                <a:cs typeface="Times New Roman" panose="02020603050405020304" pitchFamily="18" charset="0"/>
              </a:rPr>
              <a:t>. </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Rothwell, E. and Groome, J. (2025) 'Health impacts of climate change and role of the health sector in mitigating carbon emissions,' Die </a:t>
            </a:r>
            <a:r>
              <a:rPr lang="en-US" sz="600" dirty="0" err="1">
                <a:latin typeface="Times New Roman" panose="02020603050405020304" pitchFamily="18" charset="0"/>
                <a:cs typeface="Times New Roman" panose="02020603050405020304" pitchFamily="18" charset="0"/>
              </a:rPr>
              <a:t>Urologie</a:t>
            </a:r>
            <a:r>
              <a:rPr lang="en-US" sz="600" dirty="0">
                <a:latin typeface="Times New Roman" panose="02020603050405020304" pitchFamily="18" charset="0"/>
                <a:cs typeface="Times New Roman" panose="02020603050405020304" pitchFamily="18" charset="0"/>
              </a:rPr>
              <a:t>, 64(S3), pp. 187–192. https://doi.org/10.1007/s00120-025-02698-z.</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Sanderson, M. et al. (2023) 'Developing architecture of system management in the English NHS: evidence from a qualitative study of three Integrated Care Systems,' BMJ Open, 13(2), p. e065993. </a:t>
            </a:r>
            <a:r>
              <a:rPr lang="en-US" sz="600" u="sng" dirty="0">
                <a:latin typeface="Times New Roman" panose="02020603050405020304" pitchFamily="18" charset="0"/>
                <a:cs typeface="Times New Roman" panose="02020603050405020304" pitchFamily="18" charset="0"/>
                <a:hlinkClick r:id="rId20"/>
              </a:rPr>
              <a:t>https://doi.org/10.1136/bmjopen-2022-065993</a:t>
            </a:r>
            <a:r>
              <a:rPr lang="en-US" sz="600" dirty="0">
                <a:latin typeface="Times New Roman" panose="02020603050405020304" pitchFamily="18" charset="0"/>
                <a:cs typeface="Times New Roman" panose="02020603050405020304" pitchFamily="18" charset="0"/>
              </a:rPr>
              <a:t>. </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Thom, C. (2024). Annual Lecture 2022: The Survey of London: past, present and future - UCL Discovery. Ucl.ac.uk.  </a:t>
            </a:r>
            <a:r>
              <a:rPr lang="de-DE" sz="600" dirty="0">
                <a:latin typeface="Times New Roman" panose="02020603050405020304" pitchFamily="18" charset="0"/>
                <a:cs typeface="Times New Roman" panose="02020603050405020304" pitchFamily="18" charset="0"/>
              </a:rPr>
              <a:t>[online] doi:https://discovery.ucl.ac.uk/id/eprint/10196683/1/Colin%20Thom%20HBAP%20  Final.pdf.   </a:t>
            </a:r>
            <a:endParaRPr lang="en-US" sz="600"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Thompson, C., Halcomb, E. and Masso, M. (2023) 'The contribution of primary care practitioners to interventions reducing loneliness and social isolation in older people—An integrative review,' Scandinavian Journal of Caring Sciences, 37(3), pp. 611–627. </a:t>
            </a:r>
            <a:r>
              <a:rPr lang="en-US" sz="600" u="sng" dirty="0">
                <a:latin typeface="Times New Roman" panose="02020603050405020304" pitchFamily="18" charset="0"/>
                <a:cs typeface="Times New Roman" panose="02020603050405020304" pitchFamily="18" charset="0"/>
                <a:hlinkClick r:id="rId21"/>
              </a:rPr>
              <a:t>https://doi.org/10.1111/scs.13151</a:t>
            </a:r>
            <a:r>
              <a:rPr lang="en-US" sz="600" dirty="0">
                <a:latin typeface="Times New Roman" panose="02020603050405020304" pitchFamily="18" charset="0"/>
                <a:cs typeface="Times New Roman" panose="02020603050405020304" pitchFamily="18" charset="0"/>
              </a:rPr>
              <a:t>. </a:t>
            </a:r>
          </a:p>
          <a:p>
            <a:pPr marL="171450" indent="-171450">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Turnbull, J., Maclellan, J., </a:t>
            </a:r>
            <a:r>
              <a:rPr lang="en-US" sz="600" dirty="0" err="1">
                <a:latin typeface="Times New Roman" panose="02020603050405020304" pitchFamily="18" charset="0"/>
                <a:cs typeface="Times New Roman" panose="02020603050405020304" pitchFamily="18" charset="0"/>
              </a:rPr>
              <a:t>Churruca</a:t>
            </a:r>
            <a:r>
              <a:rPr lang="en-US" sz="600" dirty="0">
                <a:latin typeface="Times New Roman" panose="02020603050405020304" pitchFamily="18" charset="0"/>
                <a:cs typeface="Times New Roman" panose="02020603050405020304" pitchFamily="18" charset="0"/>
              </a:rPr>
              <a:t>, K., Ellis, L.A., Prichard, J., Browne, D., Braithwaite, J., Petter, E., </a:t>
            </a:r>
            <a:r>
              <a:rPr lang="en-US" sz="600" dirty="0" err="1">
                <a:latin typeface="Times New Roman" panose="02020603050405020304" pitchFamily="18" charset="0"/>
                <a:cs typeface="Times New Roman" panose="02020603050405020304" pitchFamily="18" charset="0"/>
              </a:rPr>
              <a:t>Chisambi</a:t>
            </a:r>
            <a:r>
              <a:rPr lang="en-US" sz="600" dirty="0">
                <a:latin typeface="Times New Roman" panose="02020603050405020304" pitchFamily="18" charset="0"/>
                <a:cs typeface="Times New Roman" panose="02020603050405020304" pitchFamily="18" charset="0"/>
              </a:rPr>
              <a:t>, M. and Pope, C. (2023). A multimethod study of NHS 111 online - </a:t>
            </a:r>
            <a:r>
              <a:rPr lang="en-US" sz="600" dirty="0" err="1">
                <a:latin typeface="Times New Roman" panose="02020603050405020304" pitchFamily="18" charset="0"/>
                <a:cs typeface="Times New Roman" panose="02020603050405020304" pitchFamily="18" charset="0"/>
              </a:rPr>
              <a:t>ePrints</a:t>
            </a:r>
            <a:r>
              <a:rPr lang="en-US" sz="600" dirty="0">
                <a:latin typeface="Times New Roman" panose="02020603050405020304" pitchFamily="18" charset="0"/>
                <a:cs typeface="Times New Roman" panose="02020603050405020304" pitchFamily="18" charset="0"/>
              </a:rPr>
              <a:t> Soton. Soton.ac.uk. [online] </a:t>
            </a:r>
            <a:r>
              <a:rPr lang="en-US" sz="600" dirty="0" err="1">
                <a:latin typeface="Times New Roman" panose="02020603050405020304" pitchFamily="18" charset="0"/>
                <a:cs typeface="Times New Roman" panose="02020603050405020304" pitchFamily="18" charset="0"/>
              </a:rPr>
              <a:t>doi:https</a:t>
            </a:r>
            <a:r>
              <a:rPr lang="en-US" sz="600" dirty="0">
                <a:latin typeface="Times New Roman" panose="02020603050405020304" pitchFamily="18" charset="0"/>
                <a:cs typeface="Times New Roman" panose="02020603050405020304" pitchFamily="18" charset="0"/>
              </a:rPr>
              <a:t>://eprints.soton.ac.uk/492023/1/3042388.pdf. </a:t>
            </a:r>
          </a:p>
          <a:p>
            <a:pPr marL="171450" indent="-171450" algn="just">
              <a:buFont typeface="Arial" panose="020B0604020202020204" pitchFamily="34" charset="0"/>
              <a:buChar char="•"/>
            </a:pPr>
            <a:endParaRPr lang="en-US" sz="200"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TotalTime>
  <Words>5456</Words>
  <Application>Microsoft Office PowerPoint</Application>
  <PresentationFormat>On-screen Show (16:9)</PresentationFormat>
  <Paragraphs>236</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SourceCode</cp:lastModifiedBy>
  <cp:revision>23</cp:revision>
  <dcterms:created xsi:type="dcterms:W3CDTF">2026-06-06T19:22:31Z</dcterms:created>
  <dcterms:modified xsi:type="dcterms:W3CDTF">2026-06-06T21:31:07Z</dcterms:modified>
</cp:coreProperties>
</file>