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4" r:id="rId8"/>
    <p:sldId id="265" r:id="rId9"/>
    <p:sldId id="259" r:id="rId10"/>
    <p:sldId id="263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B1A930-759E-BD9E-E9EC-BA60F3EEB763}" v="151" dt="2022-12-04T19:23:24.376"/>
    <p1510:client id="{92BD87E3-F6FD-464E-B815-5891734DCFD2}" v="509" dt="2022-12-03T19:28:58.588"/>
    <p1510:client id="{C0EB8599-5748-6655-024F-6B264B76B438}" v="476" dt="2022-12-04T18:30:51.650"/>
    <p1510:client id="{F9644834-3D5B-1869-FE51-8E01AAB6DD52}" v="329" dt="2022-12-03T21:44:16.10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itlin Jenkins (2200228)" userId="S::2200228@student.uwtsd.ac.uk::1b0a3f56-437f-4bc4-86c2-0d46735ec464" providerId="AD" clId="Web-{F9644834-3D5B-1869-FE51-8E01AAB6DD52}"/>
    <pc:docChg chg="addSld modSld">
      <pc:chgData name="Caitlin Jenkins (2200228)" userId="S::2200228@student.uwtsd.ac.uk::1b0a3f56-437f-4bc4-86c2-0d46735ec464" providerId="AD" clId="Web-{F9644834-3D5B-1869-FE51-8E01AAB6DD52}" dt="2022-12-03T21:44:10.040" v="343" actId="20577"/>
      <pc:docMkLst>
        <pc:docMk/>
      </pc:docMkLst>
      <pc:sldChg chg="modSp">
        <pc:chgData name="Caitlin Jenkins (2200228)" userId="S::2200228@student.uwtsd.ac.uk::1b0a3f56-437f-4bc4-86c2-0d46735ec464" providerId="AD" clId="Web-{F9644834-3D5B-1869-FE51-8E01AAB6DD52}" dt="2022-12-03T21:39:14.583" v="320" actId="20577"/>
        <pc:sldMkLst>
          <pc:docMk/>
          <pc:sldMk cId="4044201570" sldId="259"/>
        </pc:sldMkLst>
        <pc:spChg chg="mod">
          <ac:chgData name="Caitlin Jenkins (2200228)" userId="S::2200228@student.uwtsd.ac.uk::1b0a3f56-437f-4bc4-86c2-0d46735ec464" providerId="AD" clId="Web-{F9644834-3D5B-1869-FE51-8E01AAB6DD52}" dt="2022-12-03T20:55:24.015" v="64" actId="14100"/>
          <ac:spMkLst>
            <pc:docMk/>
            <pc:sldMk cId="4044201570" sldId="259"/>
            <ac:spMk id="2" creationId="{0A616ABD-58EA-48FF-160D-8534197145A5}"/>
          </ac:spMkLst>
        </pc:spChg>
        <pc:spChg chg="mod">
          <ac:chgData name="Caitlin Jenkins (2200228)" userId="S::2200228@student.uwtsd.ac.uk::1b0a3f56-437f-4bc4-86c2-0d46735ec464" providerId="AD" clId="Web-{F9644834-3D5B-1869-FE51-8E01AAB6DD52}" dt="2022-12-03T21:39:14.583" v="320" actId="20577"/>
          <ac:spMkLst>
            <pc:docMk/>
            <pc:sldMk cId="4044201570" sldId="259"/>
            <ac:spMk id="3" creationId="{DE13F404-6D9C-4792-F80B-01279D0FCC70}"/>
          </ac:spMkLst>
        </pc:spChg>
      </pc:sldChg>
      <pc:sldChg chg="modSp">
        <pc:chgData name="Caitlin Jenkins (2200228)" userId="S::2200228@student.uwtsd.ac.uk::1b0a3f56-437f-4bc4-86c2-0d46735ec464" providerId="AD" clId="Web-{F9644834-3D5B-1869-FE51-8E01AAB6DD52}" dt="2022-12-03T20:56:19.893" v="83" actId="20577"/>
        <pc:sldMkLst>
          <pc:docMk/>
          <pc:sldMk cId="1879668683" sldId="260"/>
        </pc:sldMkLst>
        <pc:spChg chg="mod">
          <ac:chgData name="Caitlin Jenkins (2200228)" userId="S::2200228@student.uwtsd.ac.uk::1b0a3f56-437f-4bc4-86c2-0d46735ec464" providerId="AD" clId="Web-{F9644834-3D5B-1869-FE51-8E01AAB6DD52}" dt="2022-12-03T20:56:19.893" v="83" actId="20577"/>
          <ac:spMkLst>
            <pc:docMk/>
            <pc:sldMk cId="1879668683" sldId="260"/>
            <ac:spMk id="3" creationId="{C7B38A5F-4C28-F042-8CE9-0E183AC969AA}"/>
          </ac:spMkLst>
        </pc:spChg>
      </pc:sldChg>
      <pc:sldChg chg="addSp modSp new mod setBg">
        <pc:chgData name="Caitlin Jenkins (2200228)" userId="S::2200228@student.uwtsd.ac.uk::1b0a3f56-437f-4bc4-86c2-0d46735ec464" providerId="AD" clId="Web-{F9644834-3D5B-1869-FE51-8E01AAB6DD52}" dt="2022-12-03T21:40:52.308" v="329" actId="1076"/>
        <pc:sldMkLst>
          <pc:docMk/>
          <pc:sldMk cId="57263093" sldId="261"/>
        </pc:sldMkLst>
        <pc:spChg chg="mod">
          <ac:chgData name="Caitlin Jenkins (2200228)" userId="S::2200228@student.uwtsd.ac.uk::1b0a3f56-437f-4bc4-86c2-0d46735ec464" providerId="AD" clId="Web-{F9644834-3D5B-1869-FE51-8E01AAB6DD52}" dt="2022-12-03T21:40:17.165" v="326"/>
          <ac:spMkLst>
            <pc:docMk/>
            <pc:sldMk cId="57263093" sldId="261"/>
            <ac:spMk id="2" creationId="{EDF6A419-FD41-96E4-D811-F9780527EBA3}"/>
          </ac:spMkLst>
        </pc:spChg>
        <pc:spChg chg="mod">
          <ac:chgData name="Caitlin Jenkins (2200228)" userId="S::2200228@student.uwtsd.ac.uk::1b0a3f56-437f-4bc4-86c2-0d46735ec464" providerId="AD" clId="Web-{F9644834-3D5B-1869-FE51-8E01AAB6DD52}" dt="2022-12-03T21:40:52.308" v="329" actId="1076"/>
          <ac:spMkLst>
            <pc:docMk/>
            <pc:sldMk cId="57263093" sldId="261"/>
            <ac:spMk id="3" creationId="{BF9584AE-63C3-F535-680C-146C681FDC0D}"/>
          </ac:spMkLst>
        </pc:spChg>
        <pc:spChg chg="add">
          <ac:chgData name="Caitlin Jenkins (2200228)" userId="S::2200228@student.uwtsd.ac.uk::1b0a3f56-437f-4bc4-86c2-0d46735ec464" providerId="AD" clId="Web-{F9644834-3D5B-1869-FE51-8E01AAB6DD52}" dt="2022-12-03T21:40:17.165" v="326"/>
          <ac:spMkLst>
            <pc:docMk/>
            <pc:sldMk cId="57263093" sldId="261"/>
            <ac:spMk id="8" creationId="{B4CE5841-C184-4A70-A609-5FE4A50783C7}"/>
          </ac:spMkLst>
        </pc:spChg>
        <pc:spChg chg="add">
          <ac:chgData name="Caitlin Jenkins (2200228)" userId="S::2200228@student.uwtsd.ac.uk::1b0a3f56-437f-4bc4-86c2-0d46735ec464" providerId="AD" clId="Web-{F9644834-3D5B-1869-FE51-8E01AAB6DD52}" dt="2022-12-03T21:40:17.165" v="326"/>
          <ac:spMkLst>
            <pc:docMk/>
            <pc:sldMk cId="57263093" sldId="261"/>
            <ac:spMk id="10" creationId="{CD1AAA2C-FBBE-42AA-B869-31D524B7653F}"/>
          </ac:spMkLst>
        </pc:spChg>
        <pc:spChg chg="add">
          <ac:chgData name="Caitlin Jenkins (2200228)" userId="S::2200228@student.uwtsd.ac.uk::1b0a3f56-437f-4bc4-86c2-0d46735ec464" providerId="AD" clId="Web-{F9644834-3D5B-1869-FE51-8E01AAB6DD52}" dt="2022-12-03T21:40:17.165" v="326"/>
          <ac:spMkLst>
            <pc:docMk/>
            <pc:sldMk cId="57263093" sldId="261"/>
            <ac:spMk id="12" creationId="{5F937BBF-9326-4230-AB1B-F1795E350559}"/>
          </ac:spMkLst>
        </pc:spChg>
      </pc:sldChg>
      <pc:sldChg chg="addSp modSp new mod setBg">
        <pc:chgData name="Caitlin Jenkins (2200228)" userId="S::2200228@student.uwtsd.ac.uk::1b0a3f56-437f-4bc4-86c2-0d46735ec464" providerId="AD" clId="Web-{F9644834-3D5B-1869-FE51-8E01AAB6DD52}" dt="2022-12-03T21:44:10.040" v="343" actId="20577"/>
        <pc:sldMkLst>
          <pc:docMk/>
          <pc:sldMk cId="2326141952" sldId="262"/>
        </pc:sldMkLst>
        <pc:spChg chg="mod">
          <ac:chgData name="Caitlin Jenkins (2200228)" userId="S::2200228@student.uwtsd.ac.uk::1b0a3f56-437f-4bc4-86c2-0d46735ec464" providerId="AD" clId="Web-{F9644834-3D5B-1869-FE51-8E01AAB6DD52}" dt="2022-12-03T21:41:26.420" v="330"/>
          <ac:spMkLst>
            <pc:docMk/>
            <pc:sldMk cId="2326141952" sldId="262"/>
            <ac:spMk id="2" creationId="{C2F26925-DB7A-BDBA-65B8-196CCEDE5D01}"/>
          </ac:spMkLst>
        </pc:spChg>
        <pc:spChg chg="mod">
          <ac:chgData name="Caitlin Jenkins (2200228)" userId="S::2200228@student.uwtsd.ac.uk::1b0a3f56-437f-4bc4-86c2-0d46735ec464" providerId="AD" clId="Web-{F9644834-3D5B-1869-FE51-8E01AAB6DD52}" dt="2022-12-03T21:44:10.040" v="343" actId="20577"/>
          <ac:spMkLst>
            <pc:docMk/>
            <pc:sldMk cId="2326141952" sldId="262"/>
            <ac:spMk id="3" creationId="{C683FF85-C035-D4FB-37F3-E41C2BE2FCE4}"/>
          </ac:spMkLst>
        </pc:spChg>
        <pc:spChg chg="add">
          <ac:chgData name="Caitlin Jenkins (2200228)" userId="S::2200228@student.uwtsd.ac.uk::1b0a3f56-437f-4bc4-86c2-0d46735ec464" providerId="AD" clId="Web-{F9644834-3D5B-1869-FE51-8E01AAB6DD52}" dt="2022-12-03T21:41:26.420" v="330"/>
          <ac:spMkLst>
            <pc:docMk/>
            <pc:sldMk cId="2326141952" sldId="262"/>
            <ac:spMk id="8" creationId="{B4CE5841-C184-4A70-A609-5FE4A50783C7}"/>
          </ac:spMkLst>
        </pc:spChg>
        <pc:spChg chg="add">
          <ac:chgData name="Caitlin Jenkins (2200228)" userId="S::2200228@student.uwtsd.ac.uk::1b0a3f56-437f-4bc4-86c2-0d46735ec464" providerId="AD" clId="Web-{F9644834-3D5B-1869-FE51-8E01AAB6DD52}" dt="2022-12-03T21:41:26.420" v="330"/>
          <ac:spMkLst>
            <pc:docMk/>
            <pc:sldMk cId="2326141952" sldId="262"/>
            <ac:spMk id="10" creationId="{CD1AAA2C-FBBE-42AA-B869-31D524B7653F}"/>
          </ac:spMkLst>
        </pc:spChg>
        <pc:spChg chg="add">
          <ac:chgData name="Caitlin Jenkins (2200228)" userId="S::2200228@student.uwtsd.ac.uk::1b0a3f56-437f-4bc4-86c2-0d46735ec464" providerId="AD" clId="Web-{F9644834-3D5B-1869-FE51-8E01AAB6DD52}" dt="2022-12-03T21:41:26.420" v="330"/>
          <ac:spMkLst>
            <pc:docMk/>
            <pc:sldMk cId="2326141952" sldId="262"/>
            <ac:spMk id="12" creationId="{5F937BBF-9326-4230-AB1B-F1795E350559}"/>
          </ac:spMkLst>
        </pc:spChg>
      </pc:sldChg>
      <pc:sldChg chg="modSp new">
        <pc:chgData name="Caitlin Jenkins (2200228)" userId="S::2200228@student.uwtsd.ac.uk::1b0a3f56-437f-4bc4-86c2-0d46735ec464" providerId="AD" clId="Web-{F9644834-3D5B-1869-FE51-8E01AAB6DD52}" dt="2022-12-03T21:39:36.632" v="325" actId="20577"/>
        <pc:sldMkLst>
          <pc:docMk/>
          <pc:sldMk cId="3678889884" sldId="263"/>
        </pc:sldMkLst>
        <pc:spChg chg="mod">
          <ac:chgData name="Caitlin Jenkins (2200228)" userId="S::2200228@student.uwtsd.ac.uk::1b0a3f56-437f-4bc4-86c2-0d46735ec464" providerId="AD" clId="Web-{F9644834-3D5B-1869-FE51-8E01AAB6DD52}" dt="2022-12-03T21:39:36.632" v="325" actId="20577"/>
          <ac:spMkLst>
            <pc:docMk/>
            <pc:sldMk cId="3678889884" sldId="263"/>
            <ac:spMk id="2" creationId="{2A25E5D6-4B18-D927-3A7B-C1DF66ACD6FA}"/>
          </ac:spMkLst>
        </pc:spChg>
      </pc:sldChg>
    </pc:docChg>
  </pc:docChgLst>
  <pc:docChgLst>
    <pc:chgData name="Caitlin Jenkins (2200228)" userId="S::2200228@student.uwtsd.ac.uk::1b0a3f56-437f-4bc4-86c2-0d46735ec464" providerId="AD" clId="Web-{C0EB8599-5748-6655-024F-6B264B76B438}"/>
    <pc:docChg chg="addSld modSld">
      <pc:chgData name="Caitlin Jenkins (2200228)" userId="S::2200228@student.uwtsd.ac.uk::1b0a3f56-437f-4bc4-86c2-0d46735ec464" providerId="AD" clId="Web-{C0EB8599-5748-6655-024F-6B264B76B438}" dt="2022-12-04T18:30:51.650" v="420" actId="20577"/>
      <pc:docMkLst>
        <pc:docMk/>
      </pc:docMkLst>
      <pc:sldChg chg="modSp">
        <pc:chgData name="Caitlin Jenkins (2200228)" userId="S::2200228@student.uwtsd.ac.uk::1b0a3f56-437f-4bc4-86c2-0d46735ec464" providerId="AD" clId="Web-{C0EB8599-5748-6655-024F-6B264B76B438}" dt="2022-12-04T17:37:50.968" v="3" actId="20577"/>
        <pc:sldMkLst>
          <pc:docMk/>
          <pc:sldMk cId="2326141952" sldId="262"/>
        </pc:sldMkLst>
        <pc:spChg chg="mod">
          <ac:chgData name="Caitlin Jenkins (2200228)" userId="S::2200228@student.uwtsd.ac.uk::1b0a3f56-437f-4bc4-86c2-0d46735ec464" providerId="AD" clId="Web-{C0EB8599-5748-6655-024F-6B264B76B438}" dt="2022-12-04T17:37:50.968" v="3" actId="20577"/>
          <ac:spMkLst>
            <pc:docMk/>
            <pc:sldMk cId="2326141952" sldId="262"/>
            <ac:spMk id="3" creationId="{C683FF85-C035-D4FB-37F3-E41C2BE2FCE4}"/>
          </ac:spMkLst>
        </pc:spChg>
      </pc:sldChg>
      <pc:sldChg chg="modSp">
        <pc:chgData name="Caitlin Jenkins (2200228)" userId="S::2200228@student.uwtsd.ac.uk::1b0a3f56-437f-4bc4-86c2-0d46735ec464" providerId="AD" clId="Web-{C0EB8599-5748-6655-024F-6B264B76B438}" dt="2022-12-04T18:25:29.905" v="371" actId="20577"/>
        <pc:sldMkLst>
          <pc:docMk/>
          <pc:sldMk cId="3678889884" sldId="263"/>
        </pc:sldMkLst>
        <pc:spChg chg="mod">
          <ac:chgData name="Caitlin Jenkins (2200228)" userId="S::2200228@student.uwtsd.ac.uk::1b0a3f56-437f-4bc4-86c2-0d46735ec464" providerId="AD" clId="Web-{C0EB8599-5748-6655-024F-6B264B76B438}" dt="2022-12-04T18:25:29.905" v="371" actId="20577"/>
          <ac:spMkLst>
            <pc:docMk/>
            <pc:sldMk cId="3678889884" sldId="263"/>
            <ac:spMk id="3" creationId="{A1D2701C-7929-C4D4-CFDB-CB1CEC00D416}"/>
          </ac:spMkLst>
        </pc:spChg>
      </pc:sldChg>
      <pc:sldChg chg="addSp delSp modSp new mod setBg">
        <pc:chgData name="Caitlin Jenkins (2200228)" userId="S::2200228@student.uwtsd.ac.uk::1b0a3f56-437f-4bc4-86c2-0d46735ec464" providerId="AD" clId="Web-{C0EB8599-5748-6655-024F-6B264B76B438}" dt="2022-12-04T18:21:50.945" v="326" actId="14100"/>
        <pc:sldMkLst>
          <pc:docMk/>
          <pc:sldMk cId="1996565806" sldId="264"/>
        </pc:sldMkLst>
        <pc:spChg chg="mod">
          <ac:chgData name="Caitlin Jenkins (2200228)" userId="S::2200228@student.uwtsd.ac.uk::1b0a3f56-437f-4bc4-86c2-0d46735ec464" providerId="AD" clId="Web-{C0EB8599-5748-6655-024F-6B264B76B438}" dt="2022-12-04T18:18:31.032" v="318"/>
          <ac:spMkLst>
            <pc:docMk/>
            <pc:sldMk cId="1996565806" sldId="264"/>
            <ac:spMk id="2" creationId="{73DD30D2-2F78-E437-3507-7FD430EB803B}"/>
          </ac:spMkLst>
        </pc:spChg>
        <pc:spChg chg="del">
          <ac:chgData name="Caitlin Jenkins (2200228)" userId="S::2200228@student.uwtsd.ac.uk::1b0a3f56-437f-4bc4-86c2-0d46735ec464" providerId="AD" clId="Web-{C0EB8599-5748-6655-024F-6B264B76B438}" dt="2022-12-04T17:54:33.641" v="63"/>
          <ac:spMkLst>
            <pc:docMk/>
            <pc:sldMk cId="1996565806" sldId="264"/>
            <ac:spMk id="3" creationId="{14165743-96AD-EEA3-D347-7F8F0AC9CFEA}"/>
          </ac:spMkLst>
        </pc:spChg>
        <pc:spChg chg="add del mod">
          <ac:chgData name="Caitlin Jenkins (2200228)" userId="S::2200228@student.uwtsd.ac.uk::1b0a3f56-437f-4bc4-86c2-0d46735ec464" providerId="AD" clId="Web-{C0EB8599-5748-6655-024F-6B264B76B438}" dt="2022-12-04T18:18:31.063" v="319"/>
          <ac:spMkLst>
            <pc:docMk/>
            <pc:sldMk cId="1996565806" sldId="264"/>
            <ac:spMk id="5" creationId="{B5B67217-4E80-150C-5935-5E5D46FF8EA2}"/>
          </ac:spMkLst>
        </pc:spChg>
        <pc:spChg chg="add del">
          <ac:chgData name="Caitlin Jenkins (2200228)" userId="S::2200228@student.uwtsd.ac.uk::1b0a3f56-437f-4bc4-86c2-0d46735ec464" providerId="AD" clId="Web-{C0EB8599-5748-6655-024F-6B264B76B438}" dt="2022-12-04T18:18:22.203" v="316"/>
          <ac:spMkLst>
            <pc:docMk/>
            <pc:sldMk cId="1996565806" sldId="264"/>
            <ac:spMk id="10" creationId="{5116E49A-CA4D-4983-969D-19FE3C55F387}"/>
          </ac:spMkLst>
        </pc:spChg>
        <pc:spChg chg="add del">
          <ac:chgData name="Caitlin Jenkins (2200228)" userId="S::2200228@student.uwtsd.ac.uk::1b0a3f56-437f-4bc4-86c2-0d46735ec464" providerId="AD" clId="Web-{C0EB8599-5748-6655-024F-6B264B76B438}" dt="2022-12-04T18:18:22.203" v="316"/>
          <ac:spMkLst>
            <pc:docMk/>
            <pc:sldMk cId="1996565806" sldId="264"/>
            <ac:spMk id="12" creationId="{57F6BDD4-E066-4008-8011-6CC31AEB4556}"/>
          </ac:spMkLst>
        </pc:spChg>
        <pc:spChg chg="add del">
          <ac:chgData name="Caitlin Jenkins (2200228)" userId="S::2200228@student.uwtsd.ac.uk::1b0a3f56-437f-4bc4-86c2-0d46735ec464" providerId="AD" clId="Web-{C0EB8599-5748-6655-024F-6B264B76B438}" dt="2022-12-04T18:18:22.203" v="316"/>
          <ac:spMkLst>
            <pc:docMk/>
            <pc:sldMk cId="1996565806" sldId="264"/>
            <ac:spMk id="14" creationId="{2711A8FB-68FC-45FC-B01E-38F809E2D439}"/>
          </ac:spMkLst>
        </pc:spChg>
        <pc:spChg chg="add del">
          <ac:chgData name="Caitlin Jenkins (2200228)" userId="S::2200228@student.uwtsd.ac.uk::1b0a3f56-437f-4bc4-86c2-0d46735ec464" providerId="AD" clId="Web-{C0EB8599-5748-6655-024F-6B264B76B438}" dt="2022-12-04T18:18:22.203" v="316"/>
          <ac:spMkLst>
            <pc:docMk/>
            <pc:sldMk cId="1996565806" sldId="264"/>
            <ac:spMk id="16" creationId="{281E2DF8-F6D8-4E5C-B76E-E082FD8C1FBD}"/>
          </ac:spMkLst>
        </pc:spChg>
        <pc:spChg chg="add del">
          <ac:chgData name="Caitlin Jenkins (2200228)" userId="S::2200228@student.uwtsd.ac.uk::1b0a3f56-437f-4bc4-86c2-0d46735ec464" providerId="AD" clId="Web-{C0EB8599-5748-6655-024F-6B264B76B438}" dt="2022-12-04T18:18:31.032" v="318"/>
          <ac:spMkLst>
            <pc:docMk/>
            <pc:sldMk cId="1996565806" sldId="264"/>
            <ac:spMk id="18" creationId="{7A5F0580-5EE9-419F-96EE-B6529EF6E7D0}"/>
          </ac:spMkLst>
        </pc:spChg>
        <pc:spChg chg="add del">
          <ac:chgData name="Caitlin Jenkins (2200228)" userId="S::2200228@student.uwtsd.ac.uk::1b0a3f56-437f-4bc4-86c2-0d46735ec464" providerId="AD" clId="Web-{C0EB8599-5748-6655-024F-6B264B76B438}" dt="2022-12-04T18:18:31.032" v="318"/>
          <ac:spMkLst>
            <pc:docMk/>
            <pc:sldMk cId="1996565806" sldId="264"/>
            <ac:spMk id="19" creationId="{5C9B446A-6343-4E56-90BA-061E4DDF0FFB}"/>
          </ac:spMkLst>
        </pc:spChg>
        <pc:spChg chg="add del">
          <ac:chgData name="Caitlin Jenkins (2200228)" userId="S::2200228@student.uwtsd.ac.uk::1b0a3f56-437f-4bc4-86c2-0d46735ec464" providerId="AD" clId="Web-{C0EB8599-5748-6655-024F-6B264B76B438}" dt="2022-12-04T18:18:31.032" v="318"/>
          <ac:spMkLst>
            <pc:docMk/>
            <pc:sldMk cId="1996565806" sldId="264"/>
            <ac:spMk id="20" creationId="{3EC72A1B-03D3-499C-B4BF-AC68EEC22B10}"/>
          </ac:spMkLst>
        </pc:spChg>
        <pc:spChg chg="add del">
          <ac:chgData name="Caitlin Jenkins (2200228)" userId="S::2200228@student.uwtsd.ac.uk::1b0a3f56-437f-4bc4-86c2-0d46735ec464" providerId="AD" clId="Web-{C0EB8599-5748-6655-024F-6B264B76B438}" dt="2022-12-04T18:18:31.032" v="318"/>
          <ac:spMkLst>
            <pc:docMk/>
            <pc:sldMk cId="1996565806" sldId="264"/>
            <ac:spMk id="21" creationId="{216322C2-3CF0-4D33-BF90-3F384CF6D232}"/>
          </ac:spMkLst>
        </pc:spChg>
        <pc:spChg chg="add del">
          <ac:chgData name="Caitlin Jenkins (2200228)" userId="S::2200228@student.uwtsd.ac.uk::1b0a3f56-437f-4bc4-86c2-0d46735ec464" providerId="AD" clId="Web-{C0EB8599-5748-6655-024F-6B264B76B438}" dt="2022-12-04T18:18:31.032" v="318"/>
          <ac:spMkLst>
            <pc:docMk/>
            <pc:sldMk cId="1996565806" sldId="264"/>
            <ac:spMk id="22" creationId="{55D4142C-5077-457F-A6AD-3FECFDB39685}"/>
          </ac:spMkLst>
        </pc:spChg>
        <pc:graphicFrameChg chg="add mod">
          <ac:chgData name="Caitlin Jenkins (2200228)" userId="S::2200228@student.uwtsd.ac.uk::1b0a3f56-437f-4bc4-86c2-0d46735ec464" providerId="AD" clId="Web-{C0EB8599-5748-6655-024F-6B264B76B438}" dt="2022-12-04T18:21:50.945" v="326" actId="14100"/>
          <ac:graphicFrameMkLst>
            <pc:docMk/>
            <pc:sldMk cId="1996565806" sldId="264"/>
            <ac:graphicFrameMk id="7" creationId="{38DFECA7-3F1C-9F7A-38F9-CA5E2A4DF165}"/>
          </ac:graphicFrameMkLst>
        </pc:graphicFrameChg>
        <pc:picChg chg="add mod ord modCrop">
          <ac:chgData name="Caitlin Jenkins (2200228)" userId="S::2200228@student.uwtsd.ac.uk::1b0a3f56-437f-4bc4-86c2-0d46735ec464" providerId="AD" clId="Web-{C0EB8599-5748-6655-024F-6B264B76B438}" dt="2022-12-04T18:21:39.522" v="325" actId="1076"/>
          <ac:picMkLst>
            <pc:docMk/>
            <pc:sldMk cId="1996565806" sldId="264"/>
            <ac:picMk id="4" creationId="{B686D112-534C-A715-7313-C61780B37142}"/>
          </ac:picMkLst>
        </pc:picChg>
      </pc:sldChg>
      <pc:sldChg chg="modSp new">
        <pc:chgData name="Caitlin Jenkins (2200228)" userId="S::2200228@student.uwtsd.ac.uk::1b0a3f56-437f-4bc4-86c2-0d46735ec464" providerId="AD" clId="Web-{C0EB8599-5748-6655-024F-6B264B76B438}" dt="2022-12-04T18:30:51.650" v="420" actId="20577"/>
        <pc:sldMkLst>
          <pc:docMk/>
          <pc:sldMk cId="2930652798" sldId="265"/>
        </pc:sldMkLst>
        <pc:spChg chg="mod">
          <ac:chgData name="Caitlin Jenkins (2200228)" userId="S::2200228@student.uwtsd.ac.uk::1b0a3f56-437f-4bc4-86c2-0d46735ec464" providerId="AD" clId="Web-{C0EB8599-5748-6655-024F-6B264B76B438}" dt="2022-12-04T18:23:02.072" v="331" actId="20577"/>
          <ac:spMkLst>
            <pc:docMk/>
            <pc:sldMk cId="2930652798" sldId="265"/>
            <ac:spMk id="2" creationId="{46E7F835-1E41-8D94-EE39-B9FD7061261C}"/>
          </ac:spMkLst>
        </pc:spChg>
        <pc:spChg chg="mod">
          <ac:chgData name="Caitlin Jenkins (2200228)" userId="S::2200228@student.uwtsd.ac.uk::1b0a3f56-437f-4bc4-86c2-0d46735ec464" providerId="AD" clId="Web-{C0EB8599-5748-6655-024F-6B264B76B438}" dt="2022-12-04T18:30:51.650" v="420" actId="20577"/>
          <ac:spMkLst>
            <pc:docMk/>
            <pc:sldMk cId="2930652798" sldId="265"/>
            <ac:spMk id="3" creationId="{37028758-EACF-7C9D-B85A-B22433508A17}"/>
          </ac:spMkLst>
        </pc:spChg>
      </pc:sldChg>
    </pc:docChg>
  </pc:docChgLst>
  <pc:docChgLst>
    <pc:chgData name="Caitlin Jenkins (2200228)" userId="S::2200228@student.uwtsd.ac.uk::1b0a3f56-437f-4bc4-86c2-0d46735ec464" providerId="AD" clId="Web-{13B1A930-759E-BD9E-E9EC-BA60F3EEB763}"/>
    <pc:docChg chg="modSld">
      <pc:chgData name="Caitlin Jenkins (2200228)" userId="S::2200228@student.uwtsd.ac.uk::1b0a3f56-437f-4bc4-86c2-0d46735ec464" providerId="AD" clId="Web-{13B1A930-759E-BD9E-E9EC-BA60F3EEB763}" dt="2022-12-04T19:23:01.922" v="141" actId="20577"/>
      <pc:docMkLst>
        <pc:docMk/>
      </pc:docMkLst>
      <pc:sldChg chg="modSp">
        <pc:chgData name="Caitlin Jenkins (2200228)" userId="S::2200228@student.uwtsd.ac.uk::1b0a3f56-437f-4bc4-86c2-0d46735ec464" providerId="AD" clId="Web-{13B1A930-759E-BD9E-E9EC-BA60F3EEB763}" dt="2022-12-04T19:08:27.441" v="122" actId="20577"/>
        <pc:sldMkLst>
          <pc:docMk/>
          <pc:sldMk cId="3678889884" sldId="263"/>
        </pc:sldMkLst>
        <pc:spChg chg="mod">
          <ac:chgData name="Caitlin Jenkins (2200228)" userId="S::2200228@student.uwtsd.ac.uk::1b0a3f56-437f-4bc4-86c2-0d46735ec464" providerId="AD" clId="Web-{13B1A930-759E-BD9E-E9EC-BA60F3EEB763}" dt="2022-12-04T19:08:27.441" v="122" actId="20577"/>
          <ac:spMkLst>
            <pc:docMk/>
            <pc:sldMk cId="3678889884" sldId="263"/>
            <ac:spMk id="3" creationId="{A1D2701C-7929-C4D4-CFDB-CB1CEC00D416}"/>
          </ac:spMkLst>
        </pc:spChg>
      </pc:sldChg>
      <pc:sldChg chg="addSp modSp">
        <pc:chgData name="Caitlin Jenkins (2200228)" userId="S::2200228@student.uwtsd.ac.uk::1b0a3f56-437f-4bc4-86c2-0d46735ec464" providerId="AD" clId="Web-{13B1A930-759E-BD9E-E9EC-BA60F3EEB763}" dt="2022-12-04T19:23:01.922" v="141" actId="20577"/>
        <pc:sldMkLst>
          <pc:docMk/>
          <pc:sldMk cId="1996565806" sldId="264"/>
        </pc:sldMkLst>
        <pc:spChg chg="add mod">
          <ac:chgData name="Caitlin Jenkins (2200228)" userId="S::2200228@student.uwtsd.ac.uk::1b0a3f56-437f-4bc4-86c2-0d46735ec464" providerId="AD" clId="Web-{13B1A930-759E-BD9E-E9EC-BA60F3EEB763}" dt="2022-12-04T19:23:01.922" v="141" actId="20577"/>
          <ac:spMkLst>
            <pc:docMk/>
            <pc:sldMk cId="1996565806" sldId="264"/>
            <ac:spMk id="13" creationId="{97E41F4E-6F59-956D-8F13-FEDE3EDA8095}"/>
          </ac:spMkLst>
        </pc:spChg>
      </pc:sldChg>
      <pc:sldChg chg="addSp delSp modSp mod setBg">
        <pc:chgData name="Caitlin Jenkins (2200228)" userId="S::2200228@student.uwtsd.ac.uk::1b0a3f56-437f-4bc4-86c2-0d46735ec464" providerId="AD" clId="Web-{13B1A930-759E-BD9E-E9EC-BA60F3EEB763}" dt="2022-12-04T19:10:17.085" v="127"/>
        <pc:sldMkLst>
          <pc:docMk/>
          <pc:sldMk cId="2930652798" sldId="265"/>
        </pc:sldMkLst>
        <pc:spChg chg="mod">
          <ac:chgData name="Caitlin Jenkins (2200228)" userId="S::2200228@student.uwtsd.ac.uk::1b0a3f56-437f-4bc4-86c2-0d46735ec464" providerId="AD" clId="Web-{13B1A930-759E-BD9E-E9EC-BA60F3EEB763}" dt="2022-12-04T19:10:17.085" v="127"/>
          <ac:spMkLst>
            <pc:docMk/>
            <pc:sldMk cId="2930652798" sldId="265"/>
            <ac:spMk id="2" creationId="{46E7F835-1E41-8D94-EE39-B9FD7061261C}"/>
          </ac:spMkLst>
        </pc:spChg>
        <pc:spChg chg="del mod">
          <ac:chgData name="Caitlin Jenkins (2200228)" userId="S::2200228@student.uwtsd.ac.uk::1b0a3f56-437f-4bc4-86c2-0d46735ec464" providerId="AD" clId="Web-{13B1A930-759E-BD9E-E9EC-BA60F3EEB763}" dt="2022-12-04T19:10:17.085" v="127"/>
          <ac:spMkLst>
            <pc:docMk/>
            <pc:sldMk cId="2930652798" sldId="265"/>
            <ac:spMk id="3" creationId="{37028758-EACF-7C9D-B85A-B22433508A17}"/>
          </ac:spMkLst>
        </pc:spChg>
        <pc:spChg chg="add del">
          <ac:chgData name="Caitlin Jenkins (2200228)" userId="S::2200228@student.uwtsd.ac.uk::1b0a3f56-437f-4bc4-86c2-0d46735ec464" providerId="AD" clId="Web-{13B1A930-759E-BD9E-E9EC-BA60F3EEB763}" dt="2022-12-04T19:10:17.085" v="127"/>
          <ac:spMkLst>
            <pc:docMk/>
            <pc:sldMk cId="2930652798" sldId="265"/>
            <ac:spMk id="8" creationId="{B4CE5841-C184-4A70-A609-5FE4A50783C7}"/>
          </ac:spMkLst>
        </pc:spChg>
        <pc:spChg chg="add del">
          <ac:chgData name="Caitlin Jenkins (2200228)" userId="S::2200228@student.uwtsd.ac.uk::1b0a3f56-437f-4bc4-86c2-0d46735ec464" providerId="AD" clId="Web-{13B1A930-759E-BD9E-E9EC-BA60F3EEB763}" dt="2022-12-04T19:10:17.085" v="127"/>
          <ac:spMkLst>
            <pc:docMk/>
            <pc:sldMk cId="2930652798" sldId="265"/>
            <ac:spMk id="10" creationId="{CD1AAA2C-FBBE-42AA-B869-31D524B7653F}"/>
          </ac:spMkLst>
        </pc:spChg>
        <pc:spChg chg="add del">
          <ac:chgData name="Caitlin Jenkins (2200228)" userId="S::2200228@student.uwtsd.ac.uk::1b0a3f56-437f-4bc4-86c2-0d46735ec464" providerId="AD" clId="Web-{13B1A930-759E-BD9E-E9EC-BA60F3EEB763}" dt="2022-12-04T19:10:17.085" v="127"/>
          <ac:spMkLst>
            <pc:docMk/>
            <pc:sldMk cId="2930652798" sldId="265"/>
            <ac:spMk id="12" creationId="{5F937BBF-9326-4230-AB1B-F1795E350559}"/>
          </ac:spMkLst>
        </pc:spChg>
        <pc:spChg chg="add">
          <ac:chgData name="Caitlin Jenkins (2200228)" userId="S::2200228@student.uwtsd.ac.uk::1b0a3f56-437f-4bc4-86c2-0d46735ec464" providerId="AD" clId="Web-{13B1A930-759E-BD9E-E9EC-BA60F3EEB763}" dt="2022-12-04T19:10:17.085" v="127"/>
          <ac:spMkLst>
            <pc:docMk/>
            <pc:sldMk cId="2930652798" sldId="265"/>
            <ac:spMk id="18" creationId="{81E1224E-6618-482E-BE87-321A7FC1CDE8}"/>
          </ac:spMkLst>
        </pc:spChg>
        <pc:spChg chg="add">
          <ac:chgData name="Caitlin Jenkins (2200228)" userId="S::2200228@student.uwtsd.ac.uk::1b0a3f56-437f-4bc4-86c2-0d46735ec464" providerId="AD" clId="Web-{13B1A930-759E-BD9E-E9EC-BA60F3EEB763}" dt="2022-12-04T19:10:17.085" v="127"/>
          <ac:spMkLst>
            <pc:docMk/>
            <pc:sldMk cId="2930652798" sldId="265"/>
            <ac:spMk id="20" creationId="{066346BE-FDB4-4772-A696-0719490ABD64}"/>
          </ac:spMkLst>
        </pc:spChg>
        <pc:spChg chg="add">
          <ac:chgData name="Caitlin Jenkins (2200228)" userId="S::2200228@student.uwtsd.ac.uk::1b0a3f56-437f-4bc4-86c2-0d46735ec464" providerId="AD" clId="Web-{13B1A930-759E-BD9E-E9EC-BA60F3EEB763}" dt="2022-12-04T19:10:17.085" v="127"/>
          <ac:spMkLst>
            <pc:docMk/>
            <pc:sldMk cId="2930652798" sldId="265"/>
            <ac:spMk id="22" creationId="{FB92FFCE-0C90-454E-AA25-D4EE9A6C39C5}"/>
          </ac:spMkLst>
        </pc:spChg>
        <pc:graphicFrameChg chg="add">
          <ac:chgData name="Caitlin Jenkins (2200228)" userId="S::2200228@student.uwtsd.ac.uk::1b0a3f56-437f-4bc4-86c2-0d46735ec464" providerId="AD" clId="Web-{13B1A930-759E-BD9E-E9EC-BA60F3EEB763}" dt="2022-12-04T19:10:17.085" v="127"/>
          <ac:graphicFrameMkLst>
            <pc:docMk/>
            <pc:sldMk cId="2930652798" sldId="265"/>
            <ac:graphicFrameMk id="14" creationId="{4524F487-C8E6-315B-1123-8D5746BB1D4E}"/>
          </ac:graphicFrameMkLst>
        </pc:graphicFrame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6D4883D-791D-4C4C-9977-E9BC4A601C75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8F58FFC-E78C-4BAD-BD3A-4C90FA3E88BB}">
      <dgm:prSet/>
      <dgm:spPr/>
      <dgm:t>
        <a:bodyPr/>
        <a:lstStyle/>
        <a:p>
          <a:r>
            <a:rPr lang="en-GB" b="1" dirty="0"/>
            <a:t>Young people on benefits:</a:t>
          </a:r>
          <a:endParaRPr lang="en-US" dirty="0"/>
        </a:p>
      </dgm:t>
    </dgm:pt>
    <dgm:pt modelId="{AD8DD3DA-F022-45E8-80A5-5BBC72A4FA4D}" type="parTrans" cxnId="{DF68ED5D-F78B-4CA2-A66F-832BBAE87F32}">
      <dgm:prSet/>
      <dgm:spPr/>
      <dgm:t>
        <a:bodyPr/>
        <a:lstStyle/>
        <a:p>
          <a:endParaRPr lang="en-US"/>
        </a:p>
      </dgm:t>
    </dgm:pt>
    <dgm:pt modelId="{0B5F6966-D9F2-442A-B926-7DB657CF1353}" type="sibTrans" cxnId="{DF68ED5D-F78B-4CA2-A66F-832BBAE87F32}">
      <dgm:prSet/>
      <dgm:spPr/>
      <dgm:t>
        <a:bodyPr/>
        <a:lstStyle/>
        <a:p>
          <a:endParaRPr lang="en-US"/>
        </a:p>
      </dgm:t>
    </dgm:pt>
    <dgm:pt modelId="{77A8F449-F234-4EFA-B135-C30BA7B4C564}">
      <dgm:prSet/>
      <dgm:spPr/>
      <dgm:t>
        <a:bodyPr/>
        <a:lstStyle/>
        <a:p>
          <a:r>
            <a:rPr lang="en-GB" dirty="0"/>
            <a:t>Between March 2020 and March 2021, the number of young people aged 16–19 on Universal Credit increased by 58% to 11,089 and the number aged 20–24 increased by 80% to 39,875 (UK parliament,2022 p.6)</a:t>
          </a:r>
          <a:endParaRPr lang="en-US" dirty="0"/>
        </a:p>
      </dgm:t>
    </dgm:pt>
    <dgm:pt modelId="{092D83F8-E249-4340-A170-EDF57C260930}" type="parTrans" cxnId="{70D9315D-8C4B-4B28-B7E3-2F0BD9D34288}">
      <dgm:prSet/>
      <dgm:spPr/>
      <dgm:t>
        <a:bodyPr/>
        <a:lstStyle/>
        <a:p>
          <a:endParaRPr lang="en-US"/>
        </a:p>
      </dgm:t>
    </dgm:pt>
    <dgm:pt modelId="{37CEAC2E-A442-4816-9444-2B3E93C25D15}" type="sibTrans" cxnId="{70D9315D-8C4B-4B28-B7E3-2F0BD9D34288}">
      <dgm:prSet/>
      <dgm:spPr/>
      <dgm:t>
        <a:bodyPr/>
        <a:lstStyle/>
        <a:p>
          <a:endParaRPr lang="en-US"/>
        </a:p>
      </dgm:t>
    </dgm:pt>
    <dgm:pt modelId="{4956D169-53E0-4157-BCB0-17274C721135}">
      <dgm:prSet/>
      <dgm:spPr/>
      <dgm:t>
        <a:bodyPr/>
        <a:lstStyle/>
        <a:p>
          <a:r>
            <a:rPr lang="en-GB" b="1" dirty="0"/>
            <a:t>Unemployment rates:</a:t>
          </a:r>
          <a:endParaRPr lang="en-US" dirty="0"/>
        </a:p>
      </dgm:t>
    </dgm:pt>
    <dgm:pt modelId="{C8FDAD40-F943-4ACA-9031-57F99B75D25F}" type="parTrans" cxnId="{ACF60502-13D6-4BA6-9E35-05A4A667A7B9}">
      <dgm:prSet/>
      <dgm:spPr/>
      <dgm:t>
        <a:bodyPr/>
        <a:lstStyle/>
        <a:p>
          <a:endParaRPr lang="en-US"/>
        </a:p>
      </dgm:t>
    </dgm:pt>
    <dgm:pt modelId="{B4B56F33-BDC7-4482-AAAD-811CE3C70F91}" type="sibTrans" cxnId="{ACF60502-13D6-4BA6-9E35-05A4A667A7B9}">
      <dgm:prSet/>
      <dgm:spPr/>
      <dgm:t>
        <a:bodyPr/>
        <a:lstStyle/>
        <a:p>
          <a:endParaRPr lang="en-US"/>
        </a:p>
      </dgm:t>
    </dgm:pt>
    <dgm:pt modelId="{06C7A794-F007-4E2A-9893-A6F9E53AEE23}">
      <dgm:prSet/>
      <dgm:spPr/>
      <dgm:t>
        <a:bodyPr/>
        <a:lstStyle/>
        <a:p>
          <a:r>
            <a:rPr lang="en-GB" dirty="0"/>
            <a:t>In the three months to December 2021, the unemployment rate in Wales was 3.1%, down 1.4% on the year. In comparison, the UK unemployment rate in the three months to December 2021 was 4.1%, down 1.2% on the year (UK Parliament, 2022 p.9)</a:t>
          </a:r>
          <a:endParaRPr lang="en-US" dirty="0"/>
        </a:p>
      </dgm:t>
    </dgm:pt>
    <dgm:pt modelId="{CC7206CC-AC48-4753-98AA-76AA61114D79}" type="parTrans" cxnId="{6B3BA388-8280-4112-B8C8-7A2F6E989CE4}">
      <dgm:prSet/>
      <dgm:spPr/>
      <dgm:t>
        <a:bodyPr/>
        <a:lstStyle/>
        <a:p>
          <a:endParaRPr lang="en-US"/>
        </a:p>
      </dgm:t>
    </dgm:pt>
    <dgm:pt modelId="{2610AC17-E86B-43BF-A423-3353EB8E9EF9}" type="sibTrans" cxnId="{6B3BA388-8280-4112-B8C8-7A2F6E989CE4}">
      <dgm:prSet/>
      <dgm:spPr/>
      <dgm:t>
        <a:bodyPr/>
        <a:lstStyle/>
        <a:p>
          <a:endParaRPr lang="en-US"/>
        </a:p>
      </dgm:t>
    </dgm:pt>
    <dgm:pt modelId="{EE131110-BFEA-4956-9211-ADA0869A5D77}" type="pres">
      <dgm:prSet presAssocID="{C6D4883D-791D-4C4C-9977-E9BC4A601C75}" presName="Name0" presStyleCnt="0">
        <dgm:presLayoutVars>
          <dgm:dir/>
          <dgm:animLvl val="lvl"/>
          <dgm:resizeHandles val="exact"/>
        </dgm:presLayoutVars>
      </dgm:prSet>
      <dgm:spPr/>
    </dgm:pt>
    <dgm:pt modelId="{CF95E2C4-F2C6-4A2E-86A6-A26D3F5BE6D0}" type="pres">
      <dgm:prSet presAssocID="{06C7A794-F007-4E2A-9893-A6F9E53AEE23}" presName="boxAndChildren" presStyleCnt="0"/>
      <dgm:spPr/>
    </dgm:pt>
    <dgm:pt modelId="{9ED3F43D-A356-41C3-80AF-EA419EF8CCB0}" type="pres">
      <dgm:prSet presAssocID="{06C7A794-F007-4E2A-9893-A6F9E53AEE23}" presName="parentTextBox" presStyleLbl="node1" presStyleIdx="0" presStyleCnt="4"/>
      <dgm:spPr/>
    </dgm:pt>
    <dgm:pt modelId="{F13CBAE5-7734-4AC6-BEB7-C6B7BF5B190A}" type="pres">
      <dgm:prSet presAssocID="{B4B56F33-BDC7-4482-AAAD-811CE3C70F91}" presName="sp" presStyleCnt="0"/>
      <dgm:spPr/>
    </dgm:pt>
    <dgm:pt modelId="{8FCC7318-0DFF-43EC-9609-5EB775FBF56F}" type="pres">
      <dgm:prSet presAssocID="{4956D169-53E0-4157-BCB0-17274C721135}" presName="arrowAndChildren" presStyleCnt="0"/>
      <dgm:spPr/>
    </dgm:pt>
    <dgm:pt modelId="{D39F94C1-C7CF-4C7C-B85B-2FBED3955645}" type="pres">
      <dgm:prSet presAssocID="{4956D169-53E0-4157-BCB0-17274C721135}" presName="parentTextArrow" presStyleLbl="node1" presStyleIdx="1" presStyleCnt="4"/>
      <dgm:spPr/>
    </dgm:pt>
    <dgm:pt modelId="{FEF4F9FF-2E98-498E-91D2-0948037F367B}" type="pres">
      <dgm:prSet presAssocID="{37CEAC2E-A442-4816-9444-2B3E93C25D15}" presName="sp" presStyleCnt="0"/>
      <dgm:spPr/>
    </dgm:pt>
    <dgm:pt modelId="{D8ADEBC8-E00A-4A92-98B8-55BC154A0C75}" type="pres">
      <dgm:prSet presAssocID="{77A8F449-F234-4EFA-B135-C30BA7B4C564}" presName="arrowAndChildren" presStyleCnt="0"/>
      <dgm:spPr/>
    </dgm:pt>
    <dgm:pt modelId="{CC6F9EFC-C039-4F57-9CEA-9C1443F6FE21}" type="pres">
      <dgm:prSet presAssocID="{77A8F449-F234-4EFA-B135-C30BA7B4C564}" presName="parentTextArrow" presStyleLbl="node1" presStyleIdx="2" presStyleCnt="4"/>
      <dgm:spPr/>
    </dgm:pt>
    <dgm:pt modelId="{640E6302-51B4-446F-9453-D46B3A931248}" type="pres">
      <dgm:prSet presAssocID="{0B5F6966-D9F2-442A-B926-7DB657CF1353}" presName="sp" presStyleCnt="0"/>
      <dgm:spPr/>
    </dgm:pt>
    <dgm:pt modelId="{FA97573B-4022-4F69-B02C-5F322CA87642}" type="pres">
      <dgm:prSet presAssocID="{B8F58FFC-E78C-4BAD-BD3A-4C90FA3E88BB}" presName="arrowAndChildren" presStyleCnt="0"/>
      <dgm:spPr/>
    </dgm:pt>
    <dgm:pt modelId="{7B6320C6-A89B-46B9-8EF7-199D5AF73CFC}" type="pres">
      <dgm:prSet presAssocID="{B8F58FFC-E78C-4BAD-BD3A-4C90FA3E88BB}" presName="parentTextArrow" presStyleLbl="node1" presStyleIdx="3" presStyleCnt="4"/>
      <dgm:spPr/>
    </dgm:pt>
  </dgm:ptLst>
  <dgm:cxnLst>
    <dgm:cxn modelId="{ACF60502-13D6-4BA6-9E35-05A4A667A7B9}" srcId="{C6D4883D-791D-4C4C-9977-E9BC4A601C75}" destId="{4956D169-53E0-4157-BCB0-17274C721135}" srcOrd="2" destOrd="0" parTransId="{C8FDAD40-F943-4ACA-9031-57F99B75D25F}" sibTransId="{B4B56F33-BDC7-4482-AAAD-811CE3C70F91}"/>
    <dgm:cxn modelId="{55723C06-618B-435B-9BB9-6C3C8F502E12}" type="presOf" srcId="{B8F58FFC-E78C-4BAD-BD3A-4C90FA3E88BB}" destId="{7B6320C6-A89B-46B9-8EF7-199D5AF73CFC}" srcOrd="0" destOrd="0" presId="urn:microsoft.com/office/officeart/2005/8/layout/process4"/>
    <dgm:cxn modelId="{D25B331E-8241-4B12-BD53-37339C774466}" type="presOf" srcId="{06C7A794-F007-4E2A-9893-A6F9E53AEE23}" destId="{9ED3F43D-A356-41C3-80AF-EA419EF8CCB0}" srcOrd="0" destOrd="0" presId="urn:microsoft.com/office/officeart/2005/8/layout/process4"/>
    <dgm:cxn modelId="{164B9D39-6BCC-49FF-9DD4-97E74550418B}" type="presOf" srcId="{77A8F449-F234-4EFA-B135-C30BA7B4C564}" destId="{CC6F9EFC-C039-4F57-9CEA-9C1443F6FE21}" srcOrd="0" destOrd="0" presId="urn:microsoft.com/office/officeart/2005/8/layout/process4"/>
    <dgm:cxn modelId="{70D9315D-8C4B-4B28-B7E3-2F0BD9D34288}" srcId="{C6D4883D-791D-4C4C-9977-E9BC4A601C75}" destId="{77A8F449-F234-4EFA-B135-C30BA7B4C564}" srcOrd="1" destOrd="0" parTransId="{092D83F8-E249-4340-A170-EDF57C260930}" sibTransId="{37CEAC2E-A442-4816-9444-2B3E93C25D15}"/>
    <dgm:cxn modelId="{DF68ED5D-F78B-4CA2-A66F-832BBAE87F32}" srcId="{C6D4883D-791D-4C4C-9977-E9BC4A601C75}" destId="{B8F58FFC-E78C-4BAD-BD3A-4C90FA3E88BB}" srcOrd="0" destOrd="0" parTransId="{AD8DD3DA-F022-45E8-80A5-5BBC72A4FA4D}" sibTransId="{0B5F6966-D9F2-442A-B926-7DB657CF1353}"/>
    <dgm:cxn modelId="{6B3BA388-8280-4112-B8C8-7A2F6E989CE4}" srcId="{C6D4883D-791D-4C4C-9977-E9BC4A601C75}" destId="{06C7A794-F007-4E2A-9893-A6F9E53AEE23}" srcOrd="3" destOrd="0" parTransId="{CC7206CC-AC48-4753-98AA-76AA61114D79}" sibTransId="{2610AC17-E86B-43BF-A423-3353EB8E9EF9}"/>
    <dgm:cxn modelId="{878990B0-824A-4BD5-95C7-9A16187F9D48}" type="presOf" srcId="{4956D169-53E0-4157-BCB0-17274C721135}" destId="{D39F94C1-C7CF-4C7C-B85B-2FBED3955645}" srcOrd="0" destOrd="0" presId="urn:microsoft.com/office/officeart/2005/8/layout/process4"/>
    <dgm:cxn modelId="{AEA745C9-1345-4F2B-A3B6-EF57A6115378}" type="presOf" srcId="{C6D4883D-791D-4C4C-9977-E9BC4A601C75}" destId="{EE131110-BFEA-4956-9211-ADA0869A5D77}" srcOrd="0" destOrd="0" presId="urn:microsoft.com/office/officeart/2005/8/layout/process4"/>
    <dgm:cxn modelId="{A04045A2-324E-446C-A788-93C04CDE83B4}" type="presParOf" srcId="{EE131110-BFEA-4956-9211-ADA0869A5D77}" destId="{CF95E2C4-F2C6-4A2E-86A6-A26D3F5BE6D0}" srcOrd="0" destOrd="0" presId="urn:microsoft.com/office/officeart/2005/8/layout/process4"/>
    <dgm:cxn modelId="{12D76EDF-D6D9-4C7D-9EB7-37829C48CE7E}" type="presParOf" srcId="{CF95E2C4-F2C6-4A2E-86A6-A26D3F5BE6D0}" destId="{9ED3F43D-A356-41C3-80AF-EA419EF8CCB0}" srcOrd="0" destOrd="0" presId="urn:microsoft.com/office/officeart/2005/8/layout/process4"/>
    <dgm:cxn modelId="{3A147C6B-E14E-424F-A493-9CF21CA5410F}" type="presParOf" srcId="{EE131110-BFEA-4956-9211-ADA0869A5D77}" destId="{F13CBAE5-7734-4AC6-BEB7-C6B7BF5B190A}" srcOrd="1" destOrd="0" presId="urn:microsoft.com/office/officeart/2005/8/layout/process4"/>
    <dgm:cxn modelId="{3D2F6C13-AA53-4C64-91B5-BEECB3BD8E06}" type="presParOf" srcId="{EE131110-BFEA-4956-9211-ADA0869A5D77}" destId="{8FCC7318-0DFF-43EC-9609-5EB775FBF56F}" srcOrd="2" destOrd="0" presId="urn:microsoft.com/office/officeart/2005/8/layout/process4"/>
    <dgm:cxn modelId="{80605A86-E984-4683-8BE9-78F1DE60D19E}" type="presParOf" srcId="{8FCC7318-0DFF-43EC-9609-5EB775FBF56F}" destId="{D39F94C1-C7CF-4C7C-B85B-2FBED3955645}" srcOrd="0" destOrd="0" presId="urn:microsoft.com/office/officeart/2005/8/layout/process4"/>
    <dgm:cxn modelId="{3145DA84-94BD-4196-B22B-70542A11124B}" type="presParOf" srcId="{EE131110-BFEA-4956-9211-ADA0869A5D77}" destId="{FEF4F9FF-2E98-498E-91D2-0948037F367B}" srcOrd="3" destOrd="0" presId="urn:microsoft.com/office/officeart/2005/8/layout/process4"/>
    <dgm:cxn modelId="{48F36432-E532-4CFF-84C0-027E69D94E16}" type="presParOf" srcId="{EE131110-BFEA-4956-9211-ADA0869A5D77}" destId="{D8ADEBC8-E00A-4A92-98B8-55BC154A0C75}" srcOrd="4" destOrd="0" presId="urn:microsoft.com/office/officeart/2005/8/layout/process4"/>
    <dgm:cxn modelId="{8945BCEC-B905-4D41-9D85-587DF58AA1C5}" type="presParOf" srcId="{D8ADEBC8-E00A-4A92-98B8-55BC154A0C75}" destId="{CC6F9EFC-C039-4F57-9CEA-9C1443F6FE21}" srcOrd="0" destOrd="0" presId="urn:microsoft.com/office/officeart/2005/8/layout/process4"/>
    <dgm:cxn modelId="{1E3136E6-1958-46CC-A084-90257F4AF83A}" type="presParOf" srcId="{EE131110-BFEA-4956-9211-ADA0869A5D77}" destId="{640E6302-51B4-446F-9453-D46B3A931248}" srcOrd="5" destOrd="0" presId="urn:microsoft.com/office/officeart/2005/8/layout/process4"/>
    <dgm:cxn modelId="{6C989C66-010F-4B36-9ABA-8345692DCED5}" type="presParOf" srcId="{EE131110-BFEA-4956-9211-ADA0869A5D77}" destId="{FA97573B-4022-4F69-B02C-5F322CA87642}" srcOrd="6" destOrd="0" presId="urn:microsoft.com/office/officeart/2005/8/layout/process4"/>
    <dgm:cxn modelId="{7DCB7653-C992-41B6-AA7E-5FFE8FD6C98F}" type="presParOf" srcId="{FA97573B-4022-4F69-B02C-5F322CA87642}" destId="{7B6320C6-A89B-46B9-8EF7-199D5AF73CF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12929D6-678A-44F9-995D-ECE858C989B5}" type="doc">
      <dgm:prSet loTypeId="urn:microsoft.com/office/officeart/2005/8/layout/chart3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D578018-7CF0-4D0A-8D6D-58F0384071C4}">
      <dgm:prSet/>
      <dgm:spPr/>
      <dgm:t>
        <a:bodyPr/>
        <a:lstStyle/>
        <a:p>
          <a:r>
            <a:rPr lang="en-GB"/>
            <a:t>The policy will take an estimated £300m out of the pockets of the affected families in its proposed first full year of operation in 2017-18, costing those who are hit an average of £63 per household each week. (The guardian,2015 n.p.)</a:t>
          </a:r>
          <a:endParaRPr lang="en-US"/>
        </a:p>
      </dgm:t>
    </dgm:pt>
    <dgm:pt modelId="{CB02678C-13A5-4364-9A01-C3C2DC14C205}" type="parTrans" cxnId="{F1E079D5-4591-484E-9239-F89BCFC0F3D2}">
      <dgm:prSet/>
      <dgm:spPr/>
      <dgm:t>
        <a:bodyPr/>
        <a:lstStyle/>
        <a:p>
          <a:endParaRPr lang="en-US"/>
        </a:p>
      </dgm:t>
    </dgm:pt>
    <dgm:pt modelId="{92C3B51D-13A8-45D9-A716-7A66C7DAA413}" type="sibTrans" cxnId="{F1E079D5-4591-484E-9239-F89BCFC0F3D2}">
      <dgm:prSet/>
      <dgm:spPr/>
      <dgm:t>
        <a:bodyPr/>
        <a:lstStyle/>
        <a:p>
          <a:endParaRPr lang="en-US"/>
        </a:p>
      </dgm:t>
    </dgm:pt>
    <dgm:pt modelId="{38A3A88C-91DB-40AA-A38D-4E19847ED7E4}">
      <dgm:prSet/>
      <dgm:spPr/>
      <dgm:t>
        <a:bodyPr/>
        <a:lstStyle/>
        <a:p>
          <a:r>
            <a:rPr lang="en-GB"/>
            <a:t>Children in households where neither parent is in work are much more likely to have challenging behaviour at age 5 than children in households where both parents are in paid employment( gov.uk 2015 p.7)</a:t>
          </a:r>
          <a:endParaRPr lang="en-US"/>
        </a:p>
      </dgm:t>
    </dgm:pt>
    <dgm:pt modelId="{64F68E2D-C373-4961-9ECB-B0CBB5F4EA09}" type="parTrans" cxnId="{79E17F06-6C95-4D77-B15C-3632E845003A}">
      <dgm:prSet/>
      <dgm:spPr/>
      <dgm:t>
        <a:bodyPr/>
        <a:lstStyle/>
        <a:p>
          <a:endParaRPr lang="en-US"/>
        </a:p>
      </dgm:t>
    </dgm:pt>
    <dgm:pt modelId="{B83ED8FD-0C32-4A93-B579-2D3187F5DD82}" type="sibTrans" cxnId="{79E17F06-6C95-4D77-B15C-3632E845003A}">
      <dgm:prSet/>
      <dgm:spPr/>
      <dgm:t>
        <a:bodyPr/>
        <a:lstStyle/>
        <a:p>
          <a:endParaRPr lang="en-US"/>
        </a:p>
      </dgm:t>
    </dgm:pt>
    <dgm:pt modelId="{A9F0CF31-B746-4707-A229-E9C3CAB3C874}">
      <dgm:prSet/>
      <dgm:spPr/>
      <dgm:t>
        <a:bodyPr/>
        <a:lstStyle/>
        <a:p>
          <a:r>
            <a:rPr lang="en-GB"/>
            <a:t>Growing up in a workless household is associated with poorer academic attainment and a higher risk of being not in education, employment and training in late adolescence (gov.uk 2015 p.7) </a:t>
          </a:r>
          <a:endParaRPr lang="en-US"/>
        </a:p>
      </dgm:t>
    </dgm:pt>
    <dgm:pt modelId="{DF9A15FD-AFBE-4728-AAE8-B14C6FEB7292}" type="parTrans" cxnId="{B1EAFDC3-F783-4853-916D-FFA28E5B3284}">
      <dgm:prSet/>
      <dgm:spPr/>
      <dgm:t>
        <a:bodyPr/>
        <a:lstStyle/>
        <a:p>
          <a:endParaRPr lang="en-US"/>
        </a:p>
      </dgm:t>
    </dgm:pt>
    <dgm:pt modelId="{5A9DC9B7-6874-4B3E-A251-F3B74A1DD6E1}" type="sibTrans" cxnId="{B1EAFDC3-F783-4853-916D-FFA28E5B3284}">
      <dgm:prSet/>
      <dgm:spPr/>
      <dgm:t>
        <a:bodyPr/>
        <a:lstStyle/>
        <a:p>
          <a:endParaRPr lang="en-US"/>
        </a:p>
      </dgm:t>
    </dgm:pt>
    <dgm:pt modelId="{E7DC5BB0-6072-4BDB-8BF7-6DC2EF4941FC}" type="pres">
      <dgm:prSet presAssocID="{012929D6-678A-44F9-995D-ECE858C989B5}" presName="compositeShape" presStyleCnt="0">
        <dgm:presLayoutVars>
          <dgm:chMax val="7"/>
          <dgm:dir/>
          <dgm:resizeHandles val="exact"/>
        </dgm:presLayoutVars>
      </dgm:prSet>
      <dgm:spPr/>
    </dgm:pt>
    <dgm:pt modelId="{85D84C8B-D4E0-4951-B292-DEDDED197452}" type="pres">
      <dgm:prSet presAssocID="{012929D6-678A-44F9-995D-ECE858C989B5}" presName="wedge1" presStyleLbl="node1" presStyleIdx="0" presStyleCnt="3"/>
      <dgm:spPr/>
    </dgm:pt>
    <dgm:pt modelId="{9DB8D5C8-B78E-4969-A987-FBCB8F30FAC7}" type="pres">
      <dgm:prSet presAssocID="{012929D6-678A-44F9-995D-ECE858C989B5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B7CCD961-BEC9-432B-9515-CD1A0B580856}" type="pres">
      <dgm:prSet presAssocID="{012929D6-678A-44F9-995D-ECE858C989B5}" presName="wedge2" presStyleLbl="node1" presStyleIdx="1" presStyleCnt="3"/>
      <dgm:spPr/>
    </dgm:pt>
    <dgm:pt modelId="{D77AA194-42AB-4BB1-A13E-7954CEA1AA5E}" type="pres">
      <dgm:prSet presAssocID="{012929D6-678A-44F9-995D-ECE858C989B5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0BD6040A-DA8C-41DB-BAE2-E2BE455205EC}" type="pres">
      <dgm:prSet presAssocID="{012929D6-678A-44F9-995D-ECE858C989B5}" presName="wedge3" presStyleLbl="node1" presStyleIdx="2" presStyleCnt="3"/>
      <dgm:spPr/>
    </dgm:pt>
    <dgm:pt modelId="{10B77CDC-A998-444C-A378-3EB2AD3B31C1}" type="pres">
      <dgm:prSet presAssocID="{012929D6-678A-44F9-995D-ECE858C989B5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</dgm:pt>
  </dgm:ptLst>
  <dgm:cxnLst>
    <dgm:cxn modelId="{79E17F06-6C95-4D77-B15C-3632E845003A}" srcId="{012929D6-678A-44F9-995D-ECE858C989B5}" destId="{38A3A88C-91DB-40AA-A38D-4E19847ED7E4}" srcOrd="1" destOrd="0" parTransId="{64F68E2D-C373-4961-9ECB-B0CBB5F4EA09}" sibTransId="{B83ED8FD-0C32-4A93-B579-2D3187F5DD82}"/>
    <dgm:cxn modelId="{6A13A04F-A731-4A39-BADC-A57836417C44}" type="presOf" srcId="{4D578018-7CF0-4D0A-8D6D-58F0384071C4}" destId="{85D84C8B-D4E0-4951-B292-DEDDED197452}" srcOrd="0" destOrd="0" presId="urn:microsoft.com/office/officeart/2005/8/layout/chart3"/>
    <dgm:cxn modelId="{E744A44F-2825-40BC-9048-484FE5F3D2F8}" type="presOf" srcId="{4D578018-7CF0-4D0A-8D6D-58F0384071C4}" destId="{9DB8D5C8-B78E-4969-A987-FBCB8F30FAC7}" srcOrd="1" destOrd="0" presId="urn:microsoft.com/office/officeart/2005/8/layout/chart3"/>
    <dgm:cxn modelId="{76F7D172-D0D1-4157-AE84-2122CD37D719}" type="presOf" srcId="{38A3A88C-91DB-40AA-A38D-4E19847ED7E4}" destId="{B7CCD961-BEC9-432B-9515-CD1A0B580856}" srcOrd="0" destOrd="0" presId="urn:microsoft.com/office/officeart/2005/8/layout/chart3"/>
    <dgm:cxn modelId="{1BF0DB7E-D28A-4883-AC6A-4622F0B7BA30}" type="presOf" srcId="{012929D6-678A-44F9-995D-ECE858C989B5}" destId="{E7DC5BB0-6072-4BDB-8BF7-6DC2EF4941FC}" srcOrd="0" destOrd="0" presId="urn:microsoft.com/office/officeart/2005/8/layout/chart3"/>
    <dgm:cxn modelId="{69464F90-9D1C-4342-8D23-FD17475D8412}" type="presOf" srcId="{38A3A88C-91DB-40AA-A38D-4E19847ED7E4}" destId="{D77AA194-42AB-4BB1-A13E-7954CEA1AA5E}" srcOrd="1" destOrd="0" presId="urn:microsoft.com/office/officeart/2005/8/layout/chart3"/>
    <dgm:cxn modelId="{B1EAFDC3-F783-4853-916D-FFA28E5B3284}" srcId="{012929D6-678A-44F9-995D-ECE858C989B5}" destId="{A9F0CF31-B746-4707-A229-E9C3CAB3C874}" srcOrd="2" destOrd="0" parTransId="{DF9A15FD-AFBE-4728-AAE8-B14C6FEB7292}" sibTransId="{5A9DC9B7-6874-4B3E-A251-F3B74A1DD6E1}"/>
    <dgm:cxn modelId="{F1E079D5-4591-484E-9239-F89BCFC0F3D2}" srcId="{012929D6-678A-44F9-995D-ECE858C989B5}" destId="{4D578018-7CF0-4D0A-8D6D-58F0384071C4}" srcOrd="0" destOrd="0" parTransId="{CB02678C-13A5-4364-9A01-C3C2DC14C205}" sibTransId="{92C3B51D-13A8-45D9-A716-7A66C7DAA413}"/>
    <dgm:cxn modelId="{404AFFDB-80CB-499A-8524-480263490FD9}" type="presOf" srcId="{A9F0CF31-B746-4707-A229-E9C3CAB3C874}" destId="{0BD6040A-DA8C-41DB-BAE2-E2BE455205EC}" srcOrd="0" destOrd="0" presId="urn:microsoft.com/office/officeart/2005/8/layout/chart3"/>
    <dgm:cxn modelId="{E32158F8-0E17-4162-8521-C3B4A4EC7954}" type="presOf" srcId="{A9F0CF31-B746-4707-A229-E9C3CAB3C874}" destId="{10B77CDC-A998-444C-A378-3EB2AD3B31C1}" srcOrd="1" destOrd="0" presId="urn:microsoft.com/office/officeart/2005/8/layout/chart3"/>
    <dgm:cxn modelId="{E2FE2951-2BA8-4CFA-BA07-F9DA9C597F92}" type="presParOf" srcId="{E7DC5BB0-6072-4BDB-8BF7-6DC2EF4941FC}" destId="{85D84C8B-D4E0-4951-B292-DEDDED197452}" srcOrd="0" destOrd="0" presId="urn:microsoft.com/office/officeart/2005/8/layout/chart3"/>
    <dgm:cxn modelId="{9EE6AB9F-ABF3-409F-AC9F-96D4FF4B2897}" type="presParOf" srcId="{E7DC5BB0-6072-4BDB-8BF7-6DC2EF4941FC}" destId="{9DB8D5C8-B78E-4969-A987-FBCB8F30FAC7}" srcOrd="1" destOrd="0" presId="urn:microsoft.com/office/officeart/2005/8/layout/chart3"/>
    <dgm:cxn modelId="{F3AE00A4-D975-4657-93A1-94EAD5A63903}" type="presParOf" srcId="{E7DC5BB0-6072-4BDB-8BF7-6DC2EF4941FC}" destId="{B7CCD961-BEC9-432B-9515-CD1A0B580856}" srcOrd="2" destOrd="0" presId="urn:microsoft.com/office/officeart/2005/8/layout/chart3"/>
    <dgm:cxn modelId="{4DDFC801-821E-487D-8CB0-A0B632849F6B}" type="presParOf" srcId="{E7DC5BB0-6072-4BDB-8BF7-6DC2EF4941FC}" destId="{D77AA194-42AB-4BB1-A13E-7954CEA1AA5E}" srcOrd="3" destOrd="0" presId="urn:microsoft.com/office/officeart/2005/8/layout/chart3"/>
    <dgm:cxn modelId="{F0E2FC1E-5BF1-4FC3-B0AD-DE30F3F9FB18}" type="presParOf" srcId="{E7DC5BB0-6072-4BDB-8BF7-6DC2EF4941FC}" destId="{0BD6040A-DA8C-41DB-BAE2-E2BE455205EC}" srcOrd="4" destOrd="0" presId="urn:microsoft.com/office/officeart/2005/8/layout/chart3"/>
    <dgm:cxn modelId="{14B749AF-931E-4676-A828-00D97E6E2BC9}" type="presParOf" srcId="{E7DC5BB0-6072-4BDB-8BF7-6DC2EF4941FC}" destId="{10B77CDC-A998-444C-A378-3EB2AD3B31C1}" srcOrd="5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A7FA504-86A3-4950-B239-C1D953B7E06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B81D433-CBF5-4356-B414-3EC19FBF2A70}">
      <dgm:prSet/>
      <dgm:spPr/>
      <dgm:t>
        <a:bodyPr/>
        <a:lstStyle/>
        <a:p>
          <a:r>
            <a:rPr lang="en-GB"/>
            <a:t>The have-nots in society have been deemed to face inequality due to the universal credit rising (Gov.Uk, 2015 p.1)</a:t>
          </a:r>
          <a:endParaRPr lang="en-US"/>
        </a:p>
      </dgm:t>
    </dgm:pt>
    <dgm:pt modelId="{4671A016-AED3-4371-9BD5-B22F51F07836}" type="parTrans" cxnId="{40B1D170-3133-4D8F-B073-396CC93C6CF7}">
      <dgm:prSet/>
      <dgm:spPr/>
      <dgm:t>
        <a:bodyPr/>
        <a:lstStyle/>
        <a:p>
          <a:endParaRPr lang="en-US"/>
        </a:p>
      </dgm:t>
    </dgm:pt>
    <dgm:pt modelId="{A1262C8D-5DB2-4F85-971F-D5750987183F}" type="sibTrans" cxnId="{40B1D170-3133-4D8F-B073-396CC93C6CF7}">
      <dgm:prSet/>
      <dgm:spPr/>
      <dgm:t>
        <a:bodyPr/>
        <a:lstStyle/>
        <a:p>
          <a:endParaRPr lang="en-US"/>
        </a:p>
      </dgm:t>
    </dgm:pt>
    <dgm:pt modelId="{29B8A095-19EA-4D7A-8245-4EFA541630F0}">
      <dgm:prSet/>
      <dgm:spPr/>
      <dgm:t>
        <a:bodyPr/>
        <a:lstStyle/>
        <a:p>
          <a:r>
            <a:rPr lang="en-GB"/>
            <a:t>The haves in society are the government due to them increasing taxes to cover expenses  Overall Universal Credit will see a benefit of £35 billion to the economy (Gov.Uk,2013 n.p.)</a:t>
          </a:r>
          <a:endParaRPr lang="en-US"/>
        </a:p>
      </dgm:t>
    </dgm:pt>
    <dgm:pt modelId="{EEA5252D-A72D-44CA-B42C-7BC6A3F8E86F}" type="parTrans" cxnId="{86004D99-4994-449B-859C-CEB25A0BB28E}">
      <dgm:prSet/>
      <dgm:spPr/>
      <dgm:t>
        <a:bodyPr/>
        <a:lstStyle/>
        <a:p>
          <a:endParaRPr lang="en-US"/>
        </a:p>
      </dgm:t>
    </dgm:pt>
    <dgm:pt modelId="{0A1D2945-964A-4948-8649-CE1B94688770}" type="sibTrans" cxnId="{86004D99-4994-449B-859C-CEB25A0BB28E}">
      <dgm:prSet/>
      <dgm:spPr/>
      <dgm:t>
        <a:bodyPr/>
        <a:lstStyle/>
        <a:p>
          <a:endParaRPr lang="en-US"/>
        </a:p>
      </dgm:t>
    </dgm:pt>
    <dgm:pt modelId="{7526F717-FA22-484D-949B-73E33349FC00}">
      <dgm:prSet/>
      <dgm:spPr/>
      <dgm:t>
        <a:bodyPr/>
        <a:lstStyle/>
        <a:p>
          <a:r>
            <a:rPr lang="en-GB"/>
            <a:t>As part of the government’s long-term economic plan, Universal Credit will encourage people to move into work and off benefits, while guaranteeing that a strong welfare safety net is in place for those in need 9Gov.uk,2013 n.p.)</a:t>
          </a:r>
          <a:endParaRPr lang="en-US"/>
        </a:p>
      </dgm:t>
    </dgm:pt>
    <dgm:pt modelId="{96EA1A80-5FE5-44D4-AA4E-6BA05F81533F}" type="parTrans" cxnId="{1E9BFE9F-4B21-499A-80B9-7EF3AFBDF359}">
      <dgm:prSet/>
      <dgm:spPr/>
      <dgm:t>
        <a:bodyPr/>
        <a:lstStyle/>
        <a:p>
          <a:endParaRPr lang="en-US"/>
        </a:p>
      </dgm:t>
    </dgm:pt>
    <dgm:pt modelId="{9F72CEF9-2D7E-4AF4-B6F8-51D4B8B91075}" type="sibTrans" cxnId="{1E9BFE9F-4B21-499A-80B9-7EF3AFBDF359}">
      <dgm:prSet/>
      <dgm:spPr/>
      <dgm:t>
        <a:bodyPr/>
        <a:lstStyle/>
        <a:p>
          <a:endParaRPr lang="en-US"/>
        </a:p>
      </dgm:t>
    </dgm:pt>
    <dgm:pt modelId="{57542728-3CA9-4782-B832-BF8965D3AA16}" type="pres">
      <dgm:prSet presAssocID="{AA7FA504-86A3-4950-B239-C1D953B7E068}" presName="linear" presStyleCnt="0">
        <dgm:presLayoutVars>
          <dgm:animLvl val="lvl"/>
          <dgm:resizeHandles val="exact"/>
        </dgm:presLayoutVars>
      </dgm:prSet>
      <dgm:spPr/>
    </dgm:pt>
    <dgm:pt modelId="{D734D74A-BF19-47C6-8293-14D7C100E7CB}" type="pres">
      <dgm:prSet presAssocID="{DB81D433-CBF5-4356-B414-3EC19FBF2A7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29C3E61-96A3-4EC2-AC5D-1EBC98F14B5A}" type="pres">
      <dgm:prSet presAssocID="{A1262C8D-5DB2-4F85-971F-D5750987183F}" presName="spacer" presStyleCnt="0"/>
      <dgm:spPr/>
    </dgm:pt>
    <dgm:pt modelId="{8CBCA826-5CE7-48B4-BBB4-8B7CB60E034B}" type="pres">
      <dgm:prSet presAssocID="{29B8A095-19EA-4D7A-8245-4EFA541630F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6B3191A-28FE-4497-92D5-C4207C3CD2FA}" type="pres">
      <dgm:prSet presAssocID="{0A1D2945-964A-4948-8649-CE1B94688770}" presName="spacer" presStyleCnt="0"/>
      <dgm:spPr/>
    </dgm:pt>
    <dgm:pt modelId="{12549C8F-2970-4EA6-9DF3-2FC7F10A1F38}" type="pres">
      <dgm:prSet presAssocID="{7526F717-FA22-484D-949B-73E33349FC0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40B1D170-3133-4D8F-B073-396CC93C6CF7}" srcId="{AA7FA504-86A3-4950-B239-C1D953B7E068}" destId="{DB81D433-CBF5-4356-B414-3EC19FBF2A70}" srcOrd="0" destOrd="0" parTransId="{4671A016-AED3-4371-9BD5-B22F51F07836}" sibTransId="{A1262C8D-5DB2-4F85-971F-D5750987183F}"/>
    <dgm:cxn modelId="{BBF11876-EAA1-4A2A-8FB5-78A59C55B638}" type="presOf" srcId="{29B8A095-19EA-4D7A-8245-4EFA541630F0}" destId="{8CBCA826-5CE7-48B4-BBB4-8B7CB60E034B}" srcOrd="0" destOrd="0" presId="urn:microsoft.com/office/officeart/2005/8/layout/vList2"/>
    <dgm:cxn modelId="{B9BEB184-48CC-4216-B6C6-E4B20AE789A3}" type="presOf" srcId="{DB81D433-CBF5-4356-B414-3EC19FBF2A70}" destId="{D734D74A-BF19-47C6-8293-14D7C100E7CB}" srcOrd="0" destOrd="0" presId="urn:microsoft.com/office/officeart/2005/8/layout/vList2"/>
    <dgm:cxn modelId="{86004D99-4994-449B-859C-CEB25A0BB28E}" srcId="{AA7FA504-86A3-4950-B239-C1D953B7E068}" destId="{29B8A095-19EA-4D7A-8245-4EFA541630F0}" srcOrd="1" destOrd="0" parTransId="{EEA5252D-A72D-44CA-B42C-7BC6A3F8E86F}" sibTransId="{0A1D2945-964A-4948-8649-CE1B94688770}"/>
    <dgm:cxn modelId="{1E9BFE9F-4B21-499A-80B9-7EF3AFBDF359}" srcId="{AA7FA504-86A3-4950-B239-C1D953B7E068}" destId="{7526F717-FA22-484D-949B-73E33349FC00}" srcOrd="2" destOrd="0" parTransId="{96EA1A80-5FE5-44D4-AA4E-6BA05F81533F}" sibTransId="{9F72CEF9-2D7E-4AF4-B6F8-51D4B8B91075}"/>
    <dgm:cxn modelId="{9595C4B2-140E-4F2C-B463-A3CF8403896C}" type="presOf" srcId="{7526F717-FA22-484D-949B-73E33349FC00}" destId="{12549C8F-2970-4EA6-9DF3-2FC7F10A1F38}" srcOrd="0" destOrd="0" presId="urn:microsoft.com/office/officeart/2005/8/layout/vList2"/>
    <dgm:cxn modelId="{BBE44FBE-E4D1-4387-AC9E-A40E363A2553}" type="presOf" srcId="{AA7FA504-86A3-4950-B239-C1D953B7E068}" destId="{57542728-3CA9-4782-B832-BF8965D3AA16}" srcOrd="0" destOrd="0" presId="urn:microsoft.com/office/officeart/2005/8/layout/vList2"/>
    <dgm:cxn modelId="{CAE1259B-A09F-4E10-8142-5600963032CB}" type="presParOf" srcId="{57542728-3CA9-4782-B832-BF8965D3AA16}" destId="{D734D74A-BF19-47C6-8293-14D7C100E7CB}" srcOrd="0" destOrd="0" presId="urn:microsoft.com/office/officeart/2005/8/layout/vList2"/>
    <dgm:cxn modelId="{98801C46-0E3F-40A1-92FA-BEB7DB902E9D}" type="presParOf" srcId="{57542728-3CA9-4782-B832-BF8965D3AA16}" destId="{E29C3E61-96A3-4EC2-AC5D-1EBC98F14B5A}" srcOrd="1" destOrd="0" presId="urn:microsoft.com/office/officeart/2005/8/layout/vList2"/>
    <dgm:cxn modelId="{B056D7C4-D6ED-4C3D-B4E2-0E2261149793}" type="presParOf" srcId="{57542728-3CA9-4782-B832-BF8965D3AA16}" destId="{8CBCA826-5CE7-48B4-BBB4-8B7CB60E034B}" srcOrd="2" destOrd="0" presId="urn:microsoft.com/office/officeart/2005/8/layout/vList2"/>
    <dgm:cxn modelId="{66959360-C2D9-44B1-A5C7-A074131E0587}" type="presParOf" srcId="{57542728-3CA9-4782-B832-BF8965D3AA16}" destId="{06B3191A-28FE-4497-92D5-C4207C3CD2FA}" srcOrd="3" destOrd="0" presId="urn:microsoft.com/office/officeart/2005/8/layout/vList2"/>
    <dgm:cxn modelId="{1940F3A3-C0AB-4821-891F-98B9CDF72188}" type="presParOf" srcId="{57542728-3CA9-4782-B832-BF8965D3AA16}" destId="{12549C8F-2970-4EA6-9DF3-2FC7F10A1F3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D3F43D-A356-41C3-80AF-EA419EF8CCB0}">
      <dsp:nvSpPr>
        <dsp:cNvPr id="0" name=""/>
        <dsp:cNvSpPr/>
      </dsp:nvSpPr>
      <dsp:spPr>
        <a:xfrm>
          <a:off x="0" y="5257191"/>
          <a:ext cx="7554013" cy="115014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In the three months to December 2021, the unemployment rate in Wales was 3.1%, down 1.4% on the year. In comparison, the UK unemployment rate in the three months to December 2021 was 4.1%, down 1.2% on the year (UK Parliament, 2022 p.9)</a:t>
          </a:r>
          <a:endParaRPr lang="en-US" sz="1600" kern="1200" dirty="0"/>
        </a:p>
      </dsp:txBody>
      <dsp:txXfrm>
        <a:off x="0" y="5257191"/>
        <a:ext cx="7554013" cy="1150145"/>
      </dsp:txXfrm>
    </dsp:sp>
    <dsp:sp modelId="{D39F94C1-C7CF-4C7C-B85B-2FBED3955645}">
      <dsp:nvSpPr>
        <dsp:cNvPr id="0" name=""/>
        <dsp:cNvSpPr/>
      </dsp:nvSpPr>
      <dsp:spPr>
        <a:xfrm rot="10800000">
          <a:off x="0" y="3505520"/>
          <a:ext cx="7554013" cy="1768923"/>
        </a:xfrm>
        <a:prstGeom prst="upArrowCallout">
          <a:avLst/>
        </a:prstGeom>
        <a:solidFill>
          <a:schemeClr val="accent2">
            <a:hueOff val="997783"/>
            <a:satOff val="2516"/>
            <a:lumOff val="170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Unemployment rates:</a:t>
          </a:r>
          <a:endParaRPr lang="en-US" sz="1600" kern="1200" dirty="0"/>
        </a:p>
      </dsp:txBody>
      <dsp:txXfrm rot="10800000">
        <a:off x="0" y="3505520"/>
        <a:ext cx="7554013" cy="1149393"/>
      </dsp:txXfrm>
    </dsp:sp>
    <dsp:sp modelId="{CC6F9EFC-C039-4F57-9CEA-9C1443F6FE21}">
      <dsp:nvSpPr>
        <dsp:cNvPr id="0" name=""/>
        <dsp:cNvSpPr/>
      </dsp:nvSpPr>
      <dsp:spPr>
        <a:xfrm rot="10800000">
          <a:off x="0" y="1753849"/>
          <a:ext cx="7554013" cy="1768923"/>
        </a:xfrm>
        <a:prstGeom prst="upArrowCallout">
          <a:avLst/>
        </a:prstGeom>
        <a:solidFill>
          <a:schemeClr val="accent2">
            <a:hueOff val="1995565"/>
            <a:satOff val="5033"/>
            <a:lumOff val="33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Between March 2020 and March 2021, the number of young people aged 16–19 on Universal Credit increased by 58% to 11,089 and the number aged 20–24 increased by 80% to 39,875 (UK parliament,2022 p.6)</a:t>
          </a:r>
          <a:endParaRPr lang="en-US" sz="1600" kern="1200" dirty="0"/>
        </a:p>
      </dsp:txBody>
      <dsp:txXfrm rot="10800000">
        <a:off x="0" y="1753849"/>
        <a:ext cx="7554013" cy="1149393"/>
      </dsp:txXfrm>
    </dsp:sp>
    <dsp:sp modelId="{7B6320C6-A89B-46B9-8EF7-199D5AF73CFC}">
      <dsp:nvSpPr>
        <dsp:cNvPr id="0" name=""/>
        <dsp:cNvSpPr/>
      </dsp:nvSpPr>
      <dsp:spPr>
        <a:xfrm rot="10800000">
          <a:off x="0" y="2179"/>
          <a:ext cx="7554013" cy="1768923"/>
        </a:xfrm>
        <a:prstGeom prst="upArrowCallout">
          <a:avLst/>
        </a:prstGeom>
        <a:solidFill>
          <a:schemeClr val="accent2">
            <a:hueOff val="2993348"/>
            <a:satOff val="7549"/>
            <a:lumOff val="50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1" kern="1200" dirty="0"/>
            <a:t>Young people on benefits:</a:t>
          </a:r>
          <a:endParaRPr lang="en-US" sz="1600" kern="1200" dirty="0"/>
        </a:p>
      </dsp:txBody>
      <dsp:txXfrm rot="10800000">
        <a:off x="0" y="2179"/>
        <a:ext cx="7554013" cy="114939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D84C8B-D4E0-4951-B292-DEDDED197452}">
      <dsp:nvSpPr>
        <dsp:cNvPr id="0" name=""/>
        <dsp:cNvSpPr/>
      </dsp:nvSpPr>
      <dsp:spPr>
        <a:xfrm>
          <a:off x="1376263" y="413343"/>
          <a:ext cx="5143830" cy="5143830"/>
        </a:xfrm>
        <a:prstGeom prst="pie">
          <a:avLst>
            <a:gd name="adj1" fmla="val 16200000"/>
            <a:gd name="adj2" fmla="val 18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The policy will take an estimated £300m out of the pockets of the affected families in its proposed first full year of operation in 2017-18, costing those who are hit an average of £63 per household each week. (The guardian,2015 n.p.)</a:t>
          </a:r>
          <a:endParaRPr lang="en-US" sz="1100" kern="1200"/>
        </a:p>
      </dsp:txBody>
      <dsp:txXfrm>
        <a:off x="4172915" y="1362502"/>
        <a:ext cx="1745228" cy="1714610"/>
      </dsp:txXfrm>
    </dsp:sp>
    <dsp:sp modelId="{B7CCD961-BEC9-432B-9515-CD1A0B580856}">
      <dsp:nvSpPr>
        <dsp:cNvPr id="0" name=""/>
        <dsp:cNvSpPr/>
      </dsp:nvSpPr>
      <dsp:spPr>
        <a:xfrm>
          <a:off x="1111111" y="566433"/>
          <a:ext cx="5143830" cy="5143830"/>
        </a:xfrm>
        <a:prstGeom prst="pie">
          <a:avLst>
            <a:gd name="adj1" fmla="val 1800000"/>
            <a:gd name="adj2" fmla="val 90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Children in households where neither parent is in work are much more likely to have challenging behaviour at age 5 than children in households where both parents are in paid employment( gov.uk 2015 p.7)</a:t>
          </a:r>
          <a:endParaRPr lang="en-US" sz="1100" kern="1200"/>
        </a:p>
      </dsp:txBody>
      <dsp:txXfrm>
        <a:off x="2519540" y="3811945"/>
        <a:ext cx="2326971" cy="1592138"/>
      </dsp:txXfrm>
    </dsp:sp>
    <dsp:sp modelId="{0BD6040A-DA8C-41DB-BAE2-E2BE455205EC}">
      <dsp:nvSpPr>
        <dsp:cNvPr id="0" name=""/>
        <dsp:cNvSpPr/>
      </dsp:nvSpPr>
      <dsp:spPr>
        <a:xfrm>
          <a:off x="1111111" y="566433"/>
          <a:ext cx="5143830" cy="5143830"/>
        </a:xfrm>
        <a:prstGeom prst="pie">
          <a:avLst>
            <a:gd name="adj1" fmla="val 90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Growing up in a workless household is associated with poorer academic attainment and a higher risk of being not in education, employment and training in late adolescence (gov.uk 2015 p.7) </a:t>
          </a:r>
          <a:endParaRPr lang="en-US" sz="1100" kern="1200"/>
        </a:p>
      </dsp:txBody>
      <dsp:txXfrm>
        <a:off x="1662235" y="1576829"/>
        <a:ext cx="1745228" cy="171461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34D74A-BF19-47C6-8293-14D7C100E7CB}">
      <dsp:nvSpPr>
        <dsp:cNvPr id="0" name=""/>
        <dsp:cNvSpPr/>
      </dsp:nvSpPr>
      <dsp:spPr>
        <a:xfrm>
          <a:off x="0" y="70934"/>
          <a:ext cx="6812280" cy="1761398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have-nots in society have been deemed to face inequality due to the universal credit rising (Gov.Uk, 2015 p.1)</a:t>
          </a:r>
          <a:endParaRPr lang="en-US" sz="2000" kern="1200"/>
        </a:p>
      </dsp:txBody>
      <dsp:txXfrm>
        <a:off x="85984" y="156918"/>
        <a:ext cx="6640312" cy="1589430"/>
      </dsp:txXfrm>
    </dsp:sp>
    <dsp:sp modelId="{8CBCA826-5CE7-48B4-BBB4-8B7CB60E034B}">
      <dsp:nvSpPr>
        <dsp:cNvPr id="0" name=""/>
        <dsp:cNvSpPr/>
      </dsp:nvSpPr>
      <dsp:spPr>
        <a:xfrm>
          <a:off x="0" y="1889932"/>
          <a:ext cx="6812280" cy="1761398"/>
        </a:xfrm>
        <a:prstGeom prst="roundRect">
          <a:avLst/>
        </a:prstGeom>
        <a:solidFill>
          <a:schemeClr val="accent2">
            <a:hueOff val="1496674"/>
            <a:satOff val="3775"/>
            <a:lumOff val="2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 haves in society are the government due to them increasing taxes to cover expenses  Overall Universal Credit will see a benefit of £35 billion to the economy (Gov.Uk,2013 n.p.)</a:t>
          </a:r>
          <a:endParaRPr lang="en-US" sz="2000" kern="1200"/>
        </a:p>
      </dsp:txBody>
      <dsp:txXfrm>
        <a:off x="85984" y="1975916"/>
        <a:ext cx="6640312" cy="1589430"/>
      </dsp:txXfrm>
    </dsp:sp>
    <dsp:sp modelId="{12549C8F-2970-4EA6-9DF3-2FC7F10A1F38}">
      <dsp:nvSpPr>
        <dsp:cNvPr id="0" name=""/>
        <dsp:cNvSpPr/>
      </dsp:nvSpPr>
      <dsp:spPr>
        <a:xfrm>
          <a:off x="0" y="3708931"/>
          <a:ext cx="6812280" cy="1761398"/>
        </a:xfrm>
        <a:prstGeom prst="roundRect">
          <a:avLst/>
        </a:prstGeom>
        <a:solidFill>
          <a:schemeClr val="accent2">
            <a:hueOff val="2993348"/>
            <a:satOff val="7549"/>
            <a:lumOff val="509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As part of the government’s long-term economic plan, Universal Credit will encourage people to move into work and off benefits, while guaranteeing that a strong welfare safety net is in place for those in need 9Gov.uk,2013 n.p.)</a:t>
          </a:r>
          <a:endParaRPr lang="en-US" sz="2000" kern="1200"/>
        </a:p>
      </dsp:txBody>
      <dsp:txXfrm>
        <a:off x="85984" y="3794915"/>
        <a:ext cx="6640312" cy="15894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12/4/2022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9708697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63055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1051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22040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37705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56727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601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12/4/2022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908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66163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02957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9331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12/4/2022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671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dictionary.cambridge.org/dictionary/english/society" TargetMode="External"/><Relationship Id="rId3" Type="http://schemas.openxmlformats.org/officeDocument/2006/relationships/hyperlink" Target="https://dictionary.cambridge.org/dictionary/english/policy" TargetMode="External"/><Relationship Id="rId7" Type="http://schemas.openxmlformats.org/officeDocument/2006/relationships/hyperlink" Target="https://dictionary.cambridge.org/dictionary/english/our" TargetMode="External"/><Relationship Id="rId2" Type="http://schemas.openxmlformats.org/officeDocument/2006/relationships/hyperlink" Target="https://dictionary.cambridge.org/dictionary/english/chang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ctionary.cambridge.org/dictionary/english/gap" TargetMode="External"/><Relationship Id="rId5" Type="http://schemas.openxmlformats.org/officeDocument/2006/relationships/hyperlink" Target="https://dictionary.cambridge.org/dictionary/english/reduce" TargetMode="External"/><Relationship Id="rId4" Type="http://schemas.openxmlformats.org/officeDocument/2006/relationships/hyperlink" Target="https://dictionary.cambridge.org/dictionary/english/intended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dictionary.cambridge.org/dictionary/english/haves" TargetMode="External"/><Relationship Id="rId2" Type="http://schemas.openxmlformats.org/officeDocument/2006/relationships/hyperlink" Target="https://publications.parliament.uk/pa/cm5802/cmselect/cmwelaf/337/report.html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legislation.gov.uk/uksi/2021/807/contents/made" TargetMode="External"/><Relationship Id="rId4" Type="http://schemas.openxmlformats.org/officeDocument/2006/relationships/hyperlink" Target="https://www.sociologymadesimple.com/tag/weber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statistics/dwp-benefits-statistics-august-2021/dwp-benefits-statistics-august-2021" TargetMode="External"/><Relationship Id="rId2" Type="http://schemas.openxmlformats.org/officeDocument/2006/relationships/hyperlink" Target="https://www.legislation.gov.uk/uksi/2021/1158/mad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v.uk/government/news/7-ways-universal-credit-will-be-a-better-deal" TargetMode="External"/><Relationship Id="rId5" Type="http://schemas.openxmlformats.org/officeDocument/2006/relationships/hyperlink" Target="https://static.guim.co.uk/ni/1437474173233/IA15-006.pdf" TargetMode="External"/><Relationship Id="rId4" Type="http://schemas.openxmlformats.org/officeDocument/2006/relationships/hyperlink" Target="https://www.theguardian.com/society/2015/jul/20/benefit-cuts-to-hit-huge-number-of-children-government-figures-sho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671A8AE-40A1-4631-A6B8-581AFF0654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ful carved figures of humans">
            <a:extLst>
              <a:ext uri="{FF2B5EF4-FFF2-40B4-BE49-F238E27FC236}">
                <a16:creationId xmlns:a16="http://schemas.microsoft.com/office/drawing/2014/main" id="{3C89BC4B-3AFD-A726-3959-0BC975BA82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78" r="4565" b="-10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44CD100-6267-4E62-AA64-2182A3A6A1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" y="0"/>
            <a:ext cx="9339206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3000">
                <a:schemeClr val="bg1">
                  <a:alpha val="64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r>
              <a:rPr lang="en-GB" sz="4100">
                <a:cs typeface="Calibri Light"/>
              </a:rPr>
              <a:t>Understanding society </a:t>
            </a:r>
            <a:endParaRPr lang="en-GB" sz="41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20814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700" dirty="0">
                <a:cs typeface="Calibri"/>
              </a:rPr>
              <a:t>Caitlin Jenkins </a:t>
            </a:r>
          </a:p>
          <a:p>
            <a:pPr>
              <a:lnSpc>
                <a:spcPct val="100000"/>
              </a:lnSpc>
            </a:pPr>
            <a:r>
              <a:rPr lang="en-GB" sz="1700" dirty="0">
                <a:cs typeface="Calibri"/>
              </a:rPr>
              <a:t>2200228</a:t>
            </a:r>
          </a:p>
          <a:p>
            <a:pPr>
              <a:lnSpc>
                <a:spcPct val="100000"/>
              </a:lnSpc>
            </a:pPr>
            <a:r>
              <a:rPr lang="en-GB" sz="1700" dirty="0">
                <a:cs typeface="Calibri"/>
              </a:rPr>
              <a:t>ECSO4001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640B3DF-3C1C-49A7-8FA7-EE4A21CB0B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AFF79527-C7F1-4E06-8126-A8E8C5FEB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C51869C-6A86-1A4B-F0A0-6542B5894F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103427" cy="3520440"/>
          </a:xfrm>
        </p:spPr>
        <p:txBody>
          <a:bodyPr anchor="t">
            <a:normAutofit/>
          </a:bodyPr>
          <a:lstStyle/>
          <a:p>
            <a:r>
              <a:rPr lang="en-GB" sz="3200"/>
              <a:t>Ways in which society is divided into haves and have-nots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5986208-8A53-4E92-9197-6B57BCCB2F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3FD4F9-C7F5-67FA-88E8-0DDDF07F31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7906" y="1469297"/>
            <a:ext cx="7279049" cy="496439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dirty="0">
                <a:latin typeface="Times New Roman"/>
                <a:cs typeface="Times New Roman"/>
              </a:rPr>
              <a:t>Within this presentation I will be looking at the following regarding the haves and have-nots;</a:t>
            </a:r>
            <a:endParaRPr lang="en-US" sz="2800" dirty="0">
              <a:latin typeface="Times New Roman"/>
              <a:cs typeface="Times New Roman"/>
            </a:endParaRPr>
          </a:p>
          <a:p>
            <a:endParaRPr lang="en-GB" sz="2800" dirty="0">
              <a:latin typeface="Times New Roman"/>
              <a:cs typeface="Times New Roman"/>
            </a:endParaRPr>
          </a:p>
          <a:p>
            <a:r>
              <a:rPr lang="en-GB" sz="2800" dirty="0">
                <a:latin typeface="Times New Roman"/>
                <a:cs typeface="Times New Roman"/>
              </a:rPr>
              <a:t>How the benefit system in Wales has increased </a:t>
            </a:r>
          </a:p>
          <a:p>
            <a:pPr marL="0" indent="0" algn="ctr">
              <a:buNone/>
            </a:pPr>
            <a:r>
              <a:rPr lang="en-GB" sz="2800" dirty="0">
                <a:latin typeface="Times New Roman"/>
                <a:cs typeface="Times New Roman"/>
              </a:rPr>
              <a:t>   Aswell as</a:t>
            </a:r>
          </a:p>
          <a:p>
            <a:r>
              <a:rPr lang="en-GB" sz="2800" dirty="0">
                <a:latin typeface="Times New Roman"/>
                <a:cs typeface="Times New Roman"/>
              </a:rPr>
              <a:t>How the surge of people on benefits  has affected unemployment rates 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6081702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2" name="Freeform: Shape 21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algn="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24" name="Freeform: Shape 23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5DA45C-567F-E47B-3730-41C50BBC14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dirty="0"/>
              <a:t>Examples where poverty is prevalent</a:t>
            </a: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079A32-79D6-0057-B34A-6D154FD8822B}"/>
              </a:ext>
            </a:extLst>
          </p:cNvPr>
          <p:cNvSpPr txBox="1"/>
          <p:nvPr/>
        </p:nvSpPr>
        <p:spPr>
          <a:xfrm>
            <a:off x="1584158" y="4952999"/>
            <a:ext cx="2566736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D3F58F65-3A0D-9BFE-D2CC-801747B14C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6007769"/>
              </p:ext>
            </p:extLst>
          </p:nvPr>
        </p:nvGraphicFramePr>
        <p:xfrm>
          <a:off x="3672572" y="75077"/>
          <a:ext cx="7554013" cy="6409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190808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32FC8D-46F7-19EE-A49B-05E4ECF10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have and have-nots?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B38A5F-4C28-F042-8CE9-0E183AC969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i="1" u="sng" dirty="0">
                <a:ea typeface="+mn-lt"/>
                <a:cs typeface="+mn-lt"/>
              </a:rPr>
              <a:t>The have nots-</a:t>
            </a:r>
            <a:endParaRPr lang="en-GB" u="sng" dirty="0">
              <a:ea typeface="+mn-lt"/>
              <a:cs typeface="+mn-lt"/>
            </a:endParaRPr>
          </a:p>
          <a:p>
            <a:r>
              <a:rPr lang="en-GB" i="1" dirty="0">
                <a:ea typeface="+mn-lt"/>
                <a:cs typeface="+mn-lt"/>
              </a:rPr>
              <a:t> government's </a:t>
            </a:r>
            <a:r>
              <a:rPr lang="en-GB" i="1" dirty="0">
                <a:ea typeface="+mn-lt"/>
                <a:cs typeface="+mn-lt"/>
                <a:hlinkClick r:id="rId2"/>
              </a:rPr>
              <a:t>change</a:t>
            </a:r>
            <a:r>
              <a:rPr lang="en-GB" i="1" dirty="0">
                <a:ea typeface="+mn-lt"/>
                <a:cs typeface="+mn-lt"/>
              </a:rPr>
              <a:t> of </a:t>
            </a:r>
            <a:r>
              <a:rPr lang="en-GB" i="1" dirty="0">
                <a:ea typeface="+mn-lt"/>
                <a:cs typeface="+mn-lt"/>
                <a:hlinkClick r:id="rId3"/>
              </a:rPr>
              <a:t>policy</a:t>
            </a:r>
            <a:r>
              <a:rPr lang="en-GB" i="1" dirty="0">
                <a:ea typeface="+mn-lt"/>
                <a:cs typeface="+mn-lt"/>
              </a:rPr>
              <a:t> is </a:t>
            </a:r>
            <a:r>
              <a:rPr lang="en-GB" i="1" dirty="0">
                <a:ea typeface="+mn-lt"/>
                <a:cs typeface="+mn-lt"/>
                <a:hlinkClick r:id="rId4"/>
              </a:rPr>
              <a:t>intended</a:t>
            </a:r>
            <a:r>
              <a:rPr lang="en-GB" i="1" dirty="0">
                <a:ea typeface="+mn-lt"/>
                <a:cs typeface="+mn-lt"/>
              </a:rPr>
              <a:t> to </a:t>
            </a:r>
            <a:r>
              <a:rPr lang="en-GB" i="1" dirty="0">
                <a:ea typeface="+mn-lt"/>
                <a:cs typeface="+mn-lt"/>
                <a:hlinkClick r:id="rId5"/>
              </a:rPr>
              <a:t>reduce</a:t>
            </a:r>
            <a:r>
              <a:rPr lang="en-GB" i="1" dirty="0">
                <a:ea typeface="+mn-lt"/>
                <a:cs typeface="+mn-lt"/>
              </a:rPr>
              <a:t> the </a:t>
            </a:r>
            <a:r>
              <a:rPr lang="en-GB" i="1" dirty="0">
                <a:ea typeface="+mn-lt"/>
                <a:cs typeface="+mn-lt"/>
                <a:hlinkClick r:id="rId6"/>
              </a:rPr>
              <a:t>gap</a:t>
            </a:r>
            <a:r>
              <a:rPr lang="en-GB" i="1" dirty="0">
                <a:ea typeface="+mn-lt"/>
                <a:cs typeface="+mn-lt"/>
              </a:rPr>
              <a:t> between the haves and have-nots in </a:t>
            </a:r>
            <a:r>
              <a:rPr lang="en-GB" i="1" dirty="0">
                <a:ea typeface="+mn-lt"/>
                <a:cs typeface="+mn-lt"/>
                <a:hlinkClick r:id="rId7"/>
              </a:rPr>
              <a:t>our</a:t>
            </a:r>
            <a:r>
              <a:rPr lang="en-GB" i="1" dirty="0">
                <a:ea typeface="+mn-lt"/>
                <a:cs typeface="+mn-lt"/>
              </a:rPr>
              <a:t> </a:t>
            </a:r>
            <a:r>
              <a:rPr lang="en-GB" i="1" dirty="0">
                <a:ea typeface="+mn-lt"/>
                <a:cs typeface="+mn-lt"/>
                <a:hlinkClick r:id="rId8"/>
              </a:rPr>
              <a:t>society</a:t>
            </a:r>
            <a:r>
              <a:rPr lang="en-GB" i="1" dirty="0">
                <a:ea typeface="+mn-lt"/>
                <a:cs typeface="+mn-lt"/>
              </a:rPr>
              <a:t>. (Cambridge dictionary 2022,n.p.)</a:t>
            </a: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i="1" u="sng" dirty="0"/>
              <a:t>The haves</a:t>
            </a:r>
          </a:p>
          <a:p>
            <a:r>
              <a:rPr lang="en-GB" dirty="0">
                <a:ea typeface="+mn-lt"/>
                <a:cs typeface="+mn-lt"/>
              </a:rPr>
              <a:t>These economic and social policy reforms will further widen the gaps between the </a:t>
            </a:r>
            <a:r>
              <a:rPr lang="en-GB" i="1" dirty="0">
                <a:ea typeface="+mn-lt"/>
                <a:cs typeface="+mn-lt"/>
              </a:rPr>
              <a:t>haves</a:t>
            </a:r>
            <a:r>
              <a:rPr lang="en-GB" dirty="0">
                <a:ea typeface="+mn-lt"/>
                <a:cs typeface="+mn-lt"/>
              </a:rPr>
              <a:t> and the have-nots</a:t>
            </a:r>
          </a:p>
          <a:p>
            <a:r>
              <a:rPr lang="en-GB" dirty="0">
                <a:ea typeface="+mn-lt"/>
                <a:cs typeface="+mn-lt"/>
              </a:rPr>
              <a:t>(Cambridge dictionary,2022 </a:t>
            </a:r>
            <a:r>
              <a:rPr lang="en-GB" dirty="0" err="1">
                <a:ea typeface="+mn-lt"/>
                <a:cs typeface="+mn-lt"/>
              </a:rPr>
              <a:t>n.p.</a:t>
            </a:r>
            <a:r>
              <a:rPr lang="en-GB" dirty="0">
                <a:ea typeface="+mn-lt"/>
                <a:cs typeface="+mn-lt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18796686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4CE5841-C184-4A70-A609-5FE4A5078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F6A419-FD41-96E4-D811-F9780527EB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1683169"/>
            <a:ext cx="4068849" cy="4148586"/>
          </a:xfrm>
        </p:spPr>
        <p:txBody>
          <a:bodyPr anchor="t">
            <a:normAutofit/>
          </a:bodyPr>
          <a:lstStyle/>
          <a:p>
            <a:r>
              <a:rPr lang="en-GB" sz="4800"/>
              <a:t>Marxist perspective on the have and have-nots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9584AE-63C3-F535-680C-146C681FDC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0714" y="600328"/>
            <a:ext cx="5818248" cy="414858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800" b="1" u="sng" dirty="0">
                <a:latin typeface="Times New Roman"/>
                <a:ea typeface="+mn-lt"/>
                <a:cs typeface="+mn-lt"/>
              </a:rPr>
              <a:t>Conflict Theory:</a:t>
            </a:r>
            <a:r>
              <a:rPr lang="en-GB" sz="2800" dirty="0">
                <a:latin typeface="Times New Roman"/>
                <a:ea typeface="+mn-lt"/>
                <a:cs typeface="+mn-lt"/>
              </a:rPr>
              <a:t> Society is essentially split into the “haves” and the “have-nots” and only runs smoothly because the “haves”, who have all the power, keep the “have-nots” without power. </a:t>
            </a:r>
          </a:p>
          <a:p>
            <a:r>
              <a:rPr lang="en-GB" sz="2800" dirty="0">
                <a:latin typeface="Times New Roman"/>
                <a:ea typeface="+mn-lt"/>
                <a:cs typeface="+mn-lt"/>
              </a:rPr>
              <a:t> Karl Marx is one of the major Conflict Theorists. This is a </a:t>
            </a:r>
            <a:r>
              <a:rPr lang="en-GB" sz="2800" b="1" i="1" dirty="0">
                <a:latin typeface="Times New Roman"/>
                <a:ea typeface="+mn-lt"/>
                <a:cs typeface="+mn-lt"/>
              </a:rPr>
              <a:t>macro </a:t>
            </a:r>
            <a:r>
              <a:rPr lang="en-GB" sz="2800" dirty="0">
                <a:latin typeface="Times New Roman"/>
                <a:ea typeface="+mn-lt"/>
                <a:cs typeface="+mn-lt"/>
              </a:rPr>
              <a:t>view.</a:t>
            </a:r>
            <a:endParaRPr lang="en-GB" sz="2800" dirty="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2800" dirty="0">
                <a:latin typeface="Times New Roman"/>
                <a:cs typeface="Times New Roman"/>
              </a:rPr>
              <a:t>( Martin,2014)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6112341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916936" y="4000284"/>
            <a:ext cx="54864" cy="42062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72630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4CE5841-C184-4A70-A609-5FE4A50783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F26925-DB7A-BDBA-65B8-196CCEDE5D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1683169"/>
            <a:ext cx="4068849" cy="4148586"/>
          </a:xfrm>
        </p:spPr>
        <p:txBody>
          <a:bodyPr anchor="t">
            <a:normAutofit/>
          </a:bodyPr>
          <a:lstStyle/>
          <a:p>
            <a:r>
              <a:rPr lang="en-GB" sz="4100"/>
              <a:t>Policy on unemployment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83FF85-C035-D4FB-37F3-E41C2BE2FC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2504" y="1683170"/>
            <a:ext cx="5818248" cy="41485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latin typeface="Times New Roman"/>
                <a:cs typeface="Times New Roman"/>
              </a:rPr>
              <a:t>The Universal Credit (Coronavirus) (Restoration of the Minimum Income Floor) Regulations 2021 (Gov.uk 2021 no.807</a:t>
            </a:r>
            <a:endParaRPr lang="en-US">
              <a:latin typeface="Times New Roman"/>
              <a:cs typeface="Times New Roman"/>
            </a:endParaRPr>
          </a:p>
          <a:p>
            <a:r>
              <a:rPr lang="en-GB" dirty="0">
                <a:latin typeface="Times New Roman"/>
                <a:cs typeface="Times New Roman"/>
              </a:rPr>
              <a:t>The Employment and Support Allowance and Universal Credit (Coronavirus Disease) (Amendment) Regulations 2021 (Gov.uk 2021,no1158)</a:t>
            </a:r>
          </a:p>
          <a:p>
            <a:br>
              <a:rPr lang="en-US" dirty="0"/>
            </a:br>
            <a:endParaRPr lang="en-US" dirty="0"/>
          </a:p>
          <a:p>
            <a:endParaRPr lang="en-GB" sz="2000" dirty="0"/>
          </a:p>
          <a:p>
            <a:endParaRPr lang="en-GB" sz="2000"/>
          </a:p>
          <a:p>
            <a:endParaRPr lang="en-GB" sz="20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1AAA2C-FBBE-42AA-B869-31D524B765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6112341"/>
            <a:ext cx="1050645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937BBF-9326-4230-AB1B-F1795E350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916936" y="4000284"/>
            <a:ext cx="54864" cy="42062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261419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D30D2-2F78-E437-3507-7FD430EB80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has universal credit affected the country as a whole?</a:t>
            </a:r>
            <a:endParaRPr lang="en-US" dirty="0"/>
          </a:p>
        </p:txBody>
      </p:sp>
      <p:pic>
        <p:nvPicPr>
          <p:cNvPr id="4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B686D112-534C-A715-7313-C61780B371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31432" t="16236" r="24792" b="10886"/>
          <a:stretch/>
        </p:blipFill>
        <p:spPr>
          <a:xfrm>
            <a:off x="47215" y="1648791"/>
            <a:ext cx="5423995" cy="5059279"/>
          </a:xfrm>
        </p:spPr>
      </p:pic>
      <p:graphicFrame>
        <p:nvGraphicFramePr>
          <p:cNvPr id="7" name="TextBox 4">
            <a:extLst>
              <a:ext uri="{FF2B5EF4-FFF2-40B4-BE49-F238E27FC236}">
                <a16:creationId xmlns:a16="http://schemas.microsoft.com/office/drawing/2014/main" id="{38DFECA7-3F1C-9F7A-38F9-CA5E2A4DF16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46641773"/>
              </p:ext>
            </p:extLst>
          </p:nvPr>
        </p:nvGraphicFramePr>
        <p:xfrm>
          <a:off x="4717675" y="1019733"/>
          <a:ext cx="7631205" cy="6123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97E41F4E-6F59-956D-8F13-FEDE3EDA8095}"/>
              </a:ext>
            </a:extLst>
          </p:cNvPr>
          <p:cNvSpPr txBox="1"/>
          <p:nvPr/>
        </p:nvSpPr>
        <p:spPr>
          <a:xfrm>
            <a:off x="4872789" y="5514473"/>
            <a:ext cx="116305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(</a:t>
            </a:r>
            <a:r>
              <a:rPr lang="en-GB" dirty="0" err="1"/>
              <a:t>Gov.Uk</a:t>
            </a:r>
            <a:r>
              <a:rPr lang="en-GB" dirty="0"/>
              <a:t> 2015 p.7)</a:t>
            </a:r>
          </a:p>
        </p:txBody>
      </p:sp>
    </p:spTree>
    <p:extLst>
      <p:ext uri="{BB962C8B-B14F-4D97-AF65-F5344CB8AC3E}">
        <p14:creationId xmlns:p14="http://schemas.microsoft.com/office/powerpoint/2010/main" val="19965658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1E1224E-6618-482E-BE87-321A7FC1C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E7F835-1E41-8D94-EE39-B9FD70612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9234" y="957447"/>
            <a:ext cx="3383280" cy="4943105"/>
          </a:xfrm>
        </p:spPr>
        <p:txBody>
          <a:bodyPr anchor="ctr">
            <a:normAutofit/>
          </a:bodyPr>
          <a:lstStyle/>
          <a:p>
            <a:r>
              <a:rPr lang="en-GB"/>
              <a:t>Conclusion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066346BE-FDB4-4772-A696-0719490AB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938126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59234" y="6163056"/>
            <a:ext cx="338328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4524F487-C8E6-315B-1123-8D5746BB1D4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4972484"/>
              </p:ext>
            </p:extLst>
          </p:nvPr>
        </p:nvGraphicFramePr>
        <p:xfrm>
          <a:off x="4553712" y="621792"/>
          <a:ext cx="6812280" cy="5541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306527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616ABD-58EA-48FF-160D-8534197145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8588099" cy="529635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 list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13F404-6D9C-4792-F80B-01279D0FCC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700" y="1140002"/>
            <a:ext cx="10168128" cy="5610381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GB" dirty="0">
                <a:latin typeface="Times New Roman"/>
                <a:cs typeface="Times New Roman"/>
              </a:rPr>
              <a:t>UK Parliament (2021-2022) </a:t>
            </a:r>
            <a:r>
              <a:rPr lang="en-GB" i="1" dirty="0">
                <a:latin typeface="Times New Roman"/>
                <a:cs typeface="Times New Roman"/>
              </a:rPr>
              <a:t>The benefits system in Wales</a:t>
            </a:r>
            <a:r>
              <a:rPr lang="en-GB" dirty="0">
                <a:latin typeface="Times New Roman"/>
                <a:cs typeface="Times New Roman"/>
              </a:rPr>
              <a:t>. Available at:</a:t>
            </a:r>
            <a:r>
              <a:rPr lang="en-GB" dirty="0">
                <a:latin typeface="Times New Roman"/>
                <a:ea typeface="+mn-lt"/>
                <a:cs typeface="+mn-lt"/>
              </a:rPr>
              <a:t> </a:t>
            </a:r>
            <a:endParaRPr lang="en-US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dirty="0">
                <a:latin typeface="Times New Roman"/>
                <a:ea typeface="+mn-lt"/>
                <a:cs typeface="+mn-lt"/>
                <a:hlinkClick r:id="rId2"/>
              </a:rPr>
              <a:t>The Benefits System in Wales - Welsh Affairs Committee (parliament.uk)</a:t>
            </a:r>
            <a:endParaRPr lang="en-GB">
              <a:latin typeface="Times New Roman"/>
              <a:ea typeface="+mn-lt"/>
              <a:cs typeface="+mn-lt"/>
            </a:endParaRPr>
          </a:p>
          <a:p>
            <a:pPr>
              <a:buNone/>
            </a:pPr>
            <a:r>
              <a:rPr lang="en-GB" dirty="0">
                <a:latin typeface="Times New Roman"/>
                <a:ea typeface="+mn-lt"/>
                <a:cs typeface="+mn-lt"/>
              </a:rPr>
              <a:t>Accessed on 03/12/2022</a:t>
            </a:r>
          </a:p>
          <a:p>
            <a:pPr>
              <a:buFont typeface="Arial"/>
              <a:buChar char="•"/>
            </a:pPr>
            <a:r>
              <a:rPr lang="en-GB" dirty="0">
                <a:latin typeface="Times New Roman"/>
                <a:ea typeface="+mn-lt"/>
                <a:cs typeface="+mn-lt"/>
              </a:rPr>
              <a:t>UK Parliament (2021-2022) </a:t>
            </a:r>
            <a:r>
              <a:rPr lang="en-GB" i="1" dirty="0">
                <a:latin typeface="Times New Roman"/>
                <a:ea typeface="+mn-lt"/>
                <a:cs typeface="+mn-lt"/>
              </a:rPr>
              <a:t>The benefits system in Wales.</a:t>
            </a:r>
            <a:r>
              <a:rPr lang="en-GB" dirty="0">
                <a:latin typeface="Times New Roman"/>
                <a:ea typeface="+mn-lt"/>
                <a:cs typeface="+mn-lt"/>
              </a:rPr>
              <a:t> Available at: </a:t>
            </a:r>
          </a:p>
          <a:p>
            <a:pPr marL="0" indent="0">
              <a:buNone/>
            </a:pPr>
            <a:r>
              <a:rPr lang="en-GB" dirty="0">
                <a:latin typeface="Times New Roman"/>
                <a:ea typeface="+mn-lt"/>
                <a:cs typeface="+mn-lt"/>
                <a:hlinkClick r:id="rId2"/>
              </a:rPr>
              <a:t>The Benefits System in Wales - Welsh Affairs Committee (parliament.uk) </a:t>
            </a:r>
            <a:endParaRPr lang="en-GB">
              <a:latin typeface="Times New Roman"/>
            </a:endParaRPr>
          </a:p>
          <a:p>
            <a:pPr>
              <a:buNone/>
            </a:pPr>
            <a:r>
              <a:rPr lang="en-GB" dirty="0">
                <a:latin typeface="Times New Roman"/>
                <a:ea typeface="+mn-lt"/>
                <a:cs typeface="+mn-lt"/>
              </a:rPr>
              <a:t>Accessed on 03/12/22</a:t>
            </a:r>
          </a:p>
          <a:p>
            <a:pPr marL="0" indent="0">
              <a:buNone/>
            </a:pPr>
            <a:r>
              <a:rPr lang="en-GB" dirty="0">
                <a:latin typeface="Times New Roman"/>
                <a:ea typeface="+mn-lt"/>
                <a:cs typeface="+mn-lt"/>
              </a:rPr>
              <a:t>Cambridge dictionary (2022) </a:t>
            </a:r>
            <a:r>
              <a:rPr lang="en-GB" i="1" dirty="0">
                <a:latin typeface="Times New Roman"/>
                <a:ea typeface="+mn-lt"/>
                <a:cs typeface="+mn-lt"/>
              </a:rPr>
              <a:t>Definition of the haves and have-nots.</a:t>
            </a:r>
            <a:r>
              <a:rPr lang="en-GB" dirty="0">
                <a:latin typeface="Times New Roman"/>
                <a:ea typeface="+mn-lt"/>
                <a:cs typeface="+mn-lt"/>
              </a:rPr>
              <a:t> Available at: </a:t>
            </a:r>
            <a:r>
              <a:rPr lang="en-GB" dirty="0">
                <a:latin typeface="Times New Roman"/>
                <a:ea typeface="+mn-lt"/>
                <a:cs typeface="+mn-lt"/>
                <a:hlinkClick r:id="rId3"/>
              </a:rPr>
              <a:t>HAVES | English meaning - Cambridge Dictionary</a:t>
            </a:r>
            <a:endParaRPr lang="en-GB">
              <a:latin typeface="Times New Roman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dirty="0">
                <a:latin typeface="Times New Roman"/>
                <a:ea typeface="+mn-lt"/>
                <a:cs typeface="+mn-lt"/>
              </a:rPr>
              <a:t>Accessed on 03/12/22</a:t>
            </a:r>
          </a:p>
          <a:p>
            <a:pPr marL="0" indent="0">
              <a:buNone/>
            </a:pPr>
            <a:r>
              <a:rPr lang="en-GB" dirty="0" err="1">
                <a:latin typeface="Times New Roman"/>
                <a:ea typeface="+mn-lt"/>
                <a:cs typeface="+mn-lt"/>
              </a:rPr>
              <a:t>Martin,J</a:t>
            </a:r>
            <a:r>
              <a:rPr lang="en-GB" dirty="0">
                <a:latin typeface="Times New Roman"/>
                <a:ea typeface="+mn-lt"/>
                <a:cs typeface="+mn-lt"/>
              </a:rPr>
              <a:t> (2014) What are theoretical frameworks? Sociology made simple. Available at: </a:t>
            </a:r>
            <a:r>
              <a:rPr lang="en-GB" dirty="0">
                <a:latin typeface="Times New Roman"/>
                <a:ea typeface="+mn-lt"/>
                <a:cs typeface="+mn-lt"/>
                <a:hlinkClick r:id="rId4"/>
              </a:rPr>
              <a:t>weber – Sociology Made Simple.</a:t>
            </a:r>
            <a:r>
              <a:rPr lang="en-GB" dirty="0">
                <a:latin typeface="Times New Roman"/>
                <a:ea typeface="+mn-lt"/>
                <a:cs typeface="+mn-lt"/>
              </a:rPr>
              <a:t>Accessed (3/12/22)</a:t>
            </a:r>
          </a:p>
          <a:p>
            <a:pPr marL="0" indent="0">
              <a:buNone/>
            </a:pPr>
            <a:r>
              <a:rPr lang="en-GB" dirty="0">
                <a:latin typeface="Times New Roman"/>
                <a:ea typeface="+mn-lt"/>
                <a:cs typeface="+mn-lt"/>
              </a:rPr>
              <a:t>Legislation.gov.uk (2021) </a:t>
            </a:r>
            <a:r>
              <a:rPr lang="en-GB" i="1" dirty="0">
                <a:latin typeface="Times New Roman"/>
                <a:ea typeface="+mn-lt"/>
                <a:cs typeface="+mn-lt"/>
              </a:rPr>
              <a:t>universal credit regulations. Available at:</a:t>
            </a:r>
            <a:r>
              <a:rPr lang="en-GB" dirty="0">
                <a:latin typeface="Times New Roman"/>
                <a:ea typeface="+mn-lt"/>
                <a:cs typeface="+mn-lt"/>
                <a:hlinkClick r:id="rId5"/>
              </a:rPr>
              <a:t>The Universal Credit (Coronavirus) (Restoration of the Minimum Income Floor) Regulations 2021 (legislation.gov.uk) </a:t>
            </a: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0442015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25E5D6-4B18-D927-3A7B-C1DF66ACD6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D2701C-7929-C4D4-CFDB-CB1CEC00D4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981" y="1581554"/>
            <a:ext cx="11445597" cy="4680293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dirty="0">
                <a:latin typeface="Times New Roman"/>
                <a:cs typeface="Times New Roman"/>
              </a:rPr>
              <a:t>Legislation gov.uk (2021) </a:t>
            </a:r>
            <a:r>
              <a:rPr lang="en-GB" i="1" dirty="0">
                <a:latin typeface="Times New Roman"/>
                <a:cs typeface="Times New Roman"/>
              </a:rPr>
              <a:t>The employment and support allowance and universal credit.</a:t>
            </a:r>
            <a:r>
              <a:rPr lang="en-GB" dirty="0">
                <a:latin typeface="Times New Roman"/>
                <a:cs typeface="Times New Roman"/>
              </a:rPr>
              <a:t> Available at:</a:t>
            </a:r>
            <a:r>
              <a:rPr lang="en-GB" dirty="0"/>
              <a:t> </a:t>
            </a:r>
            <a:r>
              <a:rPr lang="en-GB" dirty="0">
                <a:ea typeface="+mn-lt"/>
                <a:cs typeface="+mn-lt"/>
                <a:hlinkClick r:id="rId2"/>
              </a:rPr>
              <a:t>The Employment and Support Allowance and Universal Credit (Coronavirus Disease) (Amendment) Regulations 2021 (legislation.gov.uk)</a:t>
            </a:r>
            <a:r>
              <a:rPr lang="en-GB" dirty="0">
                <a:latin typeface="Neue Haas Grotesk Text Pro"/>
                <a:cs typeface="Times New Roman"/>
              </a:rPr>
              <a:t>Accessed 5/12/22)</a:t>
            </a:r>
          </a:p>
          <a:p>
            <a:r>
              <a:rPr lang="en-GB" dirty="0">
                <a:latin typeface="Times New Roman"/>
                <a:cs typeface="Times New Roman"/>
              </a:rPr>
              <a:t>Gov.UK (2021) </a:t>
            </a:r>
            <a:r>
              <a:rPr lang="en-GB" i="1" dirty="0">
                <a:latin typeface="Times New Roman"/>
                <a:cs typeface="Times New Roman"/>
              </a:rPr>
              <a:t>DWP benefits </a:t>
            </a:r>
            <a:r>
              <a:rPr lang="en-GB" i="1" err="1">
                <a:latin typeface="Times New Roman"/>
                <a:cs typeface="Times New Roman"/>
              </a:rPr>
              <a:t>statistics:August</a:t>
            </a:r>
            <a:r>
              <a:rPr lang="en-GB" i="1" dirty="0">
                <a:latin typeface="Times New Roman"/>
                <a:cs typeface="Times New Roman"/>
              </a:rPr>
              <a:t> 2021</a:t>
            </a:r>
            <a:r>
              <a:rPr lang="en-GB" dirty="0">
                <a:latin typeface="Times New Roman"/>
                <a:cs typeface="Times New Roman"/>
              </a:rPr>
              <a:t>. Available at:</a:t>
            </a:r>
            <a:r>
              <a:rPr lang="en-GB" dirty="0"/>
              <a:t> </a:t>
            </a:r>
            <a:r>
              <a:rPr lang="en-GB" dirty="0">
                <a:ea typeface="+mn-lt"/>
                <a:cs typeface="+mn-lt"/>
                <a:hlinkClick r:id="rId3"/>
              </a:rPr>
              <a:t>DWP benefits statistics: August 2021 - GOV.UK (www.gov.uk) </a:t>
            </a:r>
          </a:p>
          <a:p>
            <a:r>
              <a:rPr lang="en-GB" dirty="0">
                <a:latin typeface="Times New Roman"/>
                <a:cs typeface="Times New Roman"/>
              </a:rPr>
              <a:t>The guardian (2015)</a:t>
            </a:r>
            <a:r>
              <a:rPr lang="en-GB" i="1" dirty="0">
                <a:latin typeface="Times New Roman"/>
                <a:cs typeface="Times New Roman"/>
              </a:rPr>
              <a:t> benefit cuts to hit huge number of children, government figures shows</a:t>
            </a:r>
            <a:r>
              <a:rPr lang="en-GB" dirty="0">
                <a:latin typeface="Times New Roman"/>
                <a:cs typeface="Times New Roman"/>
              </a:rPr>
              <a:t>. Available at</a:t>
            </a:r>
            <a:r>
              <a:rPr lang="en-GB" dirty="0"/>
              <a:t>: </a:t>
            </a:r>
            <a:r>
              <a:rPr lang="en-GB" dirty="0">
                <a:ea typeface="+mn-lt"/>
                <a:cs typeface="+mn-lt"/>
                <a:hlinkClick r:id="rId4"/>
              </a:rPr>
              <a:t>Benefit cuts to hit huge number of children, government figures show | Benefits | The Guardian</a:t>
            </a:r>
            <a:r>
              <a:rPr lang="en-GB" dirty="0">
                <a:latin typeface="Times New Roman"/>
                <a:ea typeface="+mn-lt"/>
                <a:cs typeface="+mn-lt"/>
              </a:rPr>
              <a:t>Accessed</a:t>
            </a:r>
            <a:r>
              <a:rPr lang="en-GB" dirty="0"/>
              <a:t> (4/12/22)</a:t>
            </a:r>
          </a:p>
          <a:p>
            <a:r>
              <a:rPr lang="en-GB" dirty="0">
                <a:latin typeface="Times New Roman"/>
                <a:cs typeface="Times New Roman"/>
              </a:rPr>
              <a:t>Gov.UK (2015) </a:t>
            </a:r>
            <a:r>
              <a:rPr lang="en-GB" i="1" dirty="0">
                <a:latin typeface="Times New Roman"/>
                <a:cs typeface="Times New Roman"/>
              </a:rPr>
              <a:t>Governments impact assessment.</a:t>
            </a:r>
            <a:r>
              <a:rPr lang="en-GB" dirty="0">
                <a:latin typeface="Times New Roman"/>
                <a:cs typeface="Times New Roman"/>
              </a:rPr>
              <a:t> Available at:</a:t>
            </a:r>
            <a:r>
              <a:rPr lang="en-GB" dirty="0">
                <a:latin typeface="Times New Roman"/>
                <a:ea typeface="+mn-lt"/>
                <a:cs typeface="+mn-lt"/>
                <a:hlinkClick r:id="rId5"/>
              </a:rPr>
              <a:t>IA15-006.pdf (guim.co.uk)</a:t>
            </a:r>
            <a:r>
              <a:rPr lang="en-GB" dirty="0">
                <a:latin typeface="Times New Roman"/>
                <a:ea typeface="+mn-lt"/>
                <a:cs typeface="+mn-lt"/>
              </a:rPr>
              <a:t>Accessed 4/12/22)</a:t>
            </a:r>
          </a:p>
          <a:p>
            <a:r>
              <a:rPr lang="en-GB" dirty="0">
                <a:latin typeface="Times New Roman"/>
                <a:ea typeface="+mn-lt"/>
                <a:cs typeface="+mn-lt"/>
              </a:rPr>
              <a:t>Gov.UK (2015) </a:t>
            </a:r>
            <a:r>
              <a:rPr lang="en-GB" i="1" dirty="0">
                <a:latin typeface="Times New Roman"/>
                <a:ea typeface="+mn-lt"/>
                <a:cs typeface="+mn-lt"/>
              </a:rPr>
              <a:t>Governments impact assessment</a:t>
            </a:r>
            <a:r>
              <a:rPr lang="en-GB" dirty="0">
                <a:latin typeface="Times New Roman"/>
                <a:ea typeface="+mn-lt"/>
                <a:cs typeface="+mn-lt"/>
              </a:rPr>
              <a:t>. Available at:</a:t>
            </a:r>
            <a:r>
              <a:rPr lang="en-GB" dirty="0">
                <a:latin typeface="Times New Roman"/>
                <a:ea typeface="+mn-lt"/>
                <a:cs typeface="+mn-lt"/>
                <a:hlinkClick r:id="rId5"/>
              </a:rPr>
              <a:t>IA15-006.pdf (guim.co.uk)</a:t>
            </a:r>
            <a:r>
              <a:rPr lang="en-GB" dirty="0">
                <a:latin typeface="Times New Roman"/>
                <a:ea typeface="+mn-lt"/>
                <a:cs typeface="+mn-lt"/>
              </a:rPr>
              <a:t>Accessed 4/12/22)</a:t>
            </a:r>
          </a:p>
          <a:p>
            <a:r>
              <a:rPr lang="en-GB" dirty="0">
                <a:latin typeface="Times New Roman"/>
                <a:ea typeface="+mn-lt"/>
                <a:cs typeface="Times New Roman"/>
              </a:rPr>
              <a:t>Gov.UK (2015) </a:t>
            </a:r>
            <a:r>
              <a:rPr lang="en-GB" i="1" dirty="0">
                <a:latin typeface="Times New Roman"/>
                <a:ea typeface="+mn-lt"/>
                <a:cs typeface="Times New Roman"/>
              </a:rPr>
              <a:t>Governments impact assessment</a:t>
            </a:r>
            <a:r>
              <a:rPr lang="en-GB" dirty="0">
                <a:latin typeface="Times New Roman"/>
                <a:ea typeface="+mn-lt"/>
                <a:cs typeface="Times New Roman"/>
              </a:rPr>
              <a:t>. Available at:</a:t>
            </a:r>
            <a:r>
              <a:rPr lang="en-GB" dirty="0">
                <a:latin typeface="Times New Roman"/>
                <a:ea typeface="+mn-lt"/>
                <a:cs typeface="Times New Roman"/>
                <a:hlinkClick r:id="rId5"/>
              </a:rPr>
              <a:t>IA15-006.pdf (guim.co.uk)</a:t>
            </a:r>
            <a:r>
              <a:rPr lang="en-GB" dirty="0">
                <a:latin typeface="Times New Roman"/>
                <a:ea typeface="+mn-lt"/>
                <a:cs typeface="Times New Roman"/>
              </a:rPr>
              <a:t>Accessed 4/12/22)</a:t>
            </a:r>
            <a:endParaRPr lang="en-GB" dirty="0">
              <a:ea typeface="+mn-lt"/>
              <a:cs typeface="+mn-lt"/>
            </a:endParaRPr>
          </a:p>
          <a:p>
            <a:r>
              <a:rPr lang="en-GB" dirty="0">
                <a:latin typeface="Times New Roman"/>
                <a:ea typeface="+mn-lt"/>
                <a:cs typeface="Times New Roman"/>
              </a:rPr>
              <a:t>Gov.uk (2013) 7 ways universal credit will be a better deal. Available at: </a:t>
            </a:r>
            <a:r>
              <a:rPr lang="en-GB" dirty="0">
                <a:ea typeface="+mn-lt"/>
                <a:cs typeface="+mn-lt"/>
                <a:hlinkClick r:id="rId6"/>
              </a:rPr>
              <a:t>7 ways Universal Credit will be a better deal - GOV.UK (www.gov.uk)</a:t>
            </a:r>
            <a:r>
              <a:rPr lang="en-GB" dirty="0">
                <a:latin typeface="Neue Haas Grotesk Text Pro"/>
                <a:ea typeface="+mn-lt"/>
                <a:cs typeface="+mn-lt"/>
              </a:rPr>
              <a:t>Accessed 4/12/22)</a:t>
            </a:r>
          </a:p>
          <a:p>
            <a:r>
              <a:rPr lang="en-GB" dirty="0">
                <a:latin typeface="Times New Roman"/>
                <a:ea typeface="+mn-lt"/>
                <a:cs typeface="Times New Roman"/>
              </a:rPr>
              <a:t>Gov.uk (2013) 7 ways universal credit will be a better deal. Available at: </a:t>
            </a:r>
            <a:r>
              <a:rPr lang="en-GB" dirty="0">
                <a:latin typeface="Neue Haas Grotesk Text Pro"/>
                <a:ea typeface="+mn-lt"/>
                <a:cs typeface="+mn-lt"/>
                <a:hlinkClick r:id="rId6"/>
              </a:rPr>
              <a:t>7 ways Universal Credit will be a better deal - GOV.UK (www.gov.uk)</a:t>
            </a:r>
            <a:r>
              <a:rPr lang="en-GB" dirty="0">
                <a:latin typeface="Neue Haas Grotesk Text Pro"/>
                <a:ea typeface="+mn-lt"/>
                <a:cs typeface="+mn-lt"/>
              </a:rPr>
              <a:t>Accessed 4/12/22)</a:t>
            </a:r>
            <a:endParaRPr lang="en-US" dirty="0">
              <a:ea typeface="+mn-lt"/>
              <a:cs typeface="+mn-lt"/>
            </a:endParaRPr>
          </a:p>
          <a:p>
            <a:endParaRPr lang="en-GB" dirty="0">
              <a:latin typeface="Neue Haas Grotesk Text Pro"/>
              <a:ea typeface="+mn-lt"/>
              <a:cs typeface="+mn-lt"/>
            </a:endParaRPr>
          </a:p>
          <a:p>
            <a:endParaRPr lang="en-GB" dirty="0">
              <a:latin typeface="Times New Roman"/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78889884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nalogousFromRegularSeed_2SEEDS">
      <a:dk1>
        <a:srgbClr val="000000"/>
      </a:dk1>
      <a:lt1>
        <a:srgbClr val="FFFFFF"/>
      </a:lt1>
      <a:dk2>
        <a:srgbClr val="3B2E22"/>
      </a:dk2>
      <a:lt2>
        <a:srgbClr val="E8E5E2"/>
      </a:lt2>
      <a:accent1>
        <a:srgbClr val="3278BA"/>
      </a:accent1>
      <a:accent2>
        <a:srgbClr val="3EB0B8"/>
      </a:accent2>
      <a:accent3>
        <a:srgbClr val="4452CC"/>
      </a:accent3>
      <a:accent4>
        <a:srgbClr val="BA3B32"/>
      </a:accent4>
      <a:accent5>
        <a:srgbClr val="CC8544"/>
      </a:accent5>
      <a:accent6>
        <a:srgbClr val="B1A330"/>
      </a:accent6>
      <a:hlink>
        <a:srgbClr val="B1743B"/>
      </a:hlink>
      <a:folHlink>
        <a:srgbClr val="7F7F7F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AccentBoxVTI</vt:lpstr>
      <vt:lpstr>Understanding society </vt:lpstr>
      <vt:lpstr>Ways in which society is divided into haves and have-nots</vt:lpstr>
      <vt:lpstr>Examples where poverty is prevalent</vt:lpstr>
      <vt:lpstr>What are have and have-nots?</vt:lpstr>
      <vt:lpstr>Marxist perspective on the have and have-nots </vt:lpstr>
      <vt:lpstr>Policy on unemployment</vt:lpstr>
      <vt:lpstr>How has universal credit affected the country as a whole?</vt:lpstr>
      <vt:lpstr>Conclusion</vt:lpstr>
      <vt:lpstr>Reference list 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441</cp:revision>
  <dcterms:created xsi:type="dcterms:W3CDTF">2022-12-03T18:47:08Z</dcterms:created>
  <dcterms:modified xsi:type="dcterms:W3CDTF">2022-12-04T19:23:24Z</dcterms:modified>
</cp:coreProperties>
</file>