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6"/>
  </p:notesMasterIdLst>
  <p:sldIdLst>
    <p:sldId id="256" r:id="rId3"/>
    <p:sldId id="287" r:id="rId4"/>
    <p:sldId id="323" r:id="rId5"/>
    <p:sldId id="330" r:id="rId6"/>
    <p:sldId id="331" r:id="rId7"/>
    <p:sldId id="346" r:id="rId8"/>
    <p:sldId id="257" r:id="rId9"/>
    <p:sldId id="325" r:id="rId10"/>
    <p:sldId id="326" r:id="rId11"/>
    <p:sldId id="327" r:id="rId12"/>
    <p:sldId id="324" r:id="rId13"/>
    <p:sldId id="320" r:id="rId14"/>
    <p:sldId id="319" r:id="rId15"/>
    <p:sldId id="321" r:id="rId16"/>
    <p:sldId id="351" r:id="rId17"/>
    <p:sldId id="294" r:id="rId18"/>
    <p:sldId id="292" r:id="rId19"/>
    <p:sldId id="322" r:id="rId20"/>
    <p:sldId id="334" r:id="rId21"/>
    <p:sldId id="272" r:id="rId22"/>
    <p:sldId id="328" r:id="rId23"/>
    <p:sldId id="333" r:id="rId24"/>
    <p:sldId id="263" r:id="rId25"/>
    <p:sldId id="329" r:id="rId26"/>
    <p:sldId id="332" r:id="rId27"/>
    <p:sldId id="335" r:id="rId28"/>
    <p:sldId id="310" r:id="rId29"/>
    <p:sldId id="336" r:id="rId30"/>
    <p:sldId id="312" r:id="rId31"/>
    <p:sldId id="340" r:id="rId32"/>
    <p:sldId id="311" r:id="rId33"/>
    <p:sldId id="341" r:id="rId34"/>
    <p:sldId id="349" r:id="rId35"/>
    <p:sldId id="350" r:id="rId36"/>
    <p:sldId id="343" r:id="rId37"/>
    <p:sldId id="345" r:id="rId38"/>
    <p:sldId id="342" r:id="rId39"/>
    <p:sldId id="289" r:id="rId40"/>
    <p:sldId id="347" r:id="rId41"/>
    <p:sldId id="348" r:id="rId42"/>
    <p:sldId id="313" r:id="rId43"/>
    <p:sldId id="339" r:id="rId44"/>
    <p:sldId id="337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-68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C300B0-ED87-4B5D-A002-254D1DD0630A}" type="doc">
      <dgm:prSet loTypeId="urn:microsoft.com/office/officeart/2005/8/layout/equation2" loCatId="process" qsTypeId="urn:microsoft.com/office/officeart/2005/8/quickstyle/simple1" qsCatId="simple" csTypeId="urn:microsoft.com/office/officeart/2005/8/colors/colorful1" csCatId="colorful" phldr="1"/>
      <dgm:spPr/>
    </dgm:pt>
    <dgm:pt modelId="{6FD6F202-E349-450D-8DF2-F1E84C910762}">
      <dgm:prSet phldrT="[Text]"/>
      <dgm:spPr/>
      <dgm:t>
        <a:bodyPr/>
        <a:lstStyle/>
        <a:p>
          <a:r>
            <a:rPr lang="en-GB" dirty="0"/>
            <a:t>%</a:t>
          </a:r>
        </a:p>
      </dgm:t>
    </dgm:pt>
    <dgm:pt modelId="{73D18FDD-6BBD-4F9B-A5AD-40C807EEC057}" type="parTrans" cxnId="{B567D5FD-A03B-43E6-95E5-0E7CF7029F2D}">
      <dgm:prSet/>
      <dgm:spPr/>
      <dgm:t>
        <a:bodyPr/>
        <a:lstStyle/>
        <a:p>
          <a:endParaRPr lang="en-GB"/>
        </a:p>
      </dgm:t>
    </dgm:pt>
    <dgm:pt modelId="{D46171C9-0FA0-4324-973B-5AC2C9349AEF}" type="sibTrans" cxnId="{B567D5FD-A03B-43E6-95E5-0E7CF7029F2D}">
      <dgm:prSet/>
      <dgm:spPr/>
      <dgm:t>
        <a:bodyPr/>
        <a:lstStyle/>
        <a:p>
          <a:endParaRPr lang="en-GB"/>
        </a:p>
      </dgm:t>
    </dgm:pt>
    <dgm:pt modelId="{2AAAC1E7-09AA-4308-8BFD-C45F227445B3}">
      <dgm:prSet phldrT="[Text]"/>
      <dgm:spPr/>
      <dgm:t>
        <a:bodyPr/>
        <a:lstStyle/>
        <a:p>
          <a:r>
            <a:rPr lang="en-GB" dirty="0"/>
            <a:t>%</a:t>
          </a:r>
        </a:p>
      </dgm:t>
    </dgm:pt>
    <dgm:pt modelId="{AA02C105-127F-4249-B55F-9C05B5F3B008}" type="parTrans" cxnId="{910DC519-F1F3-458E-B706-5795510BA1BB}">
      <dgm:prSet/>
      <dgm:spPr/>
      <dgm:t>
        <a:bodyPr/>
        <a:lstStyle/>
        <a:p>
          <a:endParaRPr lang="en-GB"/>
        </a:p>
      </dgm:t>
    </dgm:pt>
    <dgm:pt modelId="{451D9B02-D496-48DE-B30D-05D70362333B}" type="sibTrans" cxnId="{910DC519-F1F3-458E-B706-5795510BA1BB}">
      <dgm:prSet/>
      <dgm:spPr/>
      <dgm:t>
        <a:bodyPr/>
        <a:lstStyle/>
        <a:p>
          <a:endParaRPr lang="en-GB"/>
        </a:p>
      </dgm:t>
    </dgm:pt>
    <dgm:pt modelId="{B91CD1D0-F98F-44E2-B331-F1166C8E2B31}">
      <dgm:prSet phldrT="[Text]"/>
      <dgm:spPr/>
      <dgm:t>
        <a:bodyPr/>
        <a:lstStyle/>
        <a:p>
          <a:r>
            <a:rPr lang="en-GB" dirty="0"/>
            <a:t>%</a:t>
          </a:r>
        </a:p>
      </dgm:t>
    </dgm:pt>
    <dgm:pt modelId="{F267CFC2-F0F5-44AE-AC25-CC5696D7E3CE}" type="parTrans" cxnId="{AC0179FF-9B12-4D8E-B6A9-2B2E72C7774D}">
      <dgm:prSet/>
      <dgm:spPr/>
      <dgm:t>
        <a:bodyPr/>
        <a:lstStyle/>
        <a:p>
          <a:endParaRPr lang="en-GB"/>
        </a:p>
      </dgm:t>
    </dgm:pt>
    <dgm:pt modelId="{5EE7ECEC-D5A3-47D4-A849-88B5640C0B86}" type="sibTrans" cxnId="{AC0179FF-9B12-4D8E-B6A9-2B2E72C7774D}">
      <dgm:prSet/>
      <dgm:spPr/>
      <dgm:t>
        <a:bodyPr/>
        <a:lstStyle/>
        <a:p>
          <a:endParaRPr lang="en-GB"/>
        </a:p>
      </dgm:t>
    </dgm:pt>
    <dgm:pt modelId="{D93CC355-8F41-4597-B236-A9896DDFAE19}">
      <dgm:prSet/>
      <dgm:spPr/>
      <dgm:t>
        <a:bodyPr/>
        <a:lstStyle/>
        <a:p>
          <a:r>
            <a:rPr lang="en-GB" dirty="0"/>
            <a:t>%</a:t>
          </a:r>
        </a:p>
      </dgm:t>
    </dgm:pt>
    <dgm:pt modelId="{7DF461D9-D7E8-40A1-990E-AE852A241F67}" type="parTrans" cxnId="{BAF54CDC-197B-4EA6-94D6-AA75A3486B82}">
      <dgm:prSet/>
      <dgm:spPr/>
      <dgm:t>
        <a:bodyPr/>
        <a:lstStyle/>
        <a:p>
          <a:endParaRPr lang="en-GB"/>
        </a:p>
      </dgm:t>
    </dgm:pt>
    <dgm:pt modelId="{68741CC2-596F-40AA-B227-1B1A1314EFF4}" type="sibTrans" cxnId="{BAF54CDC-197B-4EA6-94D6-AA75A3486B82}">
      <dgm:prSet/>
      <dgm:spPr/>
      <dgm:t>
        <a:bodyPr/>
        <a:lstStyle/>
        <a:p>
          <a:endParaRPr lang="en-GB"/>
        </a:p>
      </dgm:t>
    </dgm:pt>
    <dgm:pt modelId="{3927D7A7-B6BB-4EB5-AB72-004BD10A1574}">
      <dgm:prSet/>
      <dgm:spPr/>
      <dgm:t>
        <a:bodyPr/>
        <a:lstStyle/>
        <a:p>
          <a:r>
            <a:rPr lang="en-GB" dirty="0"/>
            <a:t>%</a:t>
          </a:r>
        </a:p>
      </dgm:t>
    </dgm:pt>
    <dgm:pt modelId="{A66AA210-EC32-4877-9A05-C4908F6DC05D}" type="parTrans" cxnId="{F21B0587-3043-4F00-860C-93A537E48188}">
      <dgm:prSet/>
      <dgm:spPr/>
      <dgm:t>
        <a:bodyPr/>
        <a:lstStyle/>
        <a:p>
          <a:endParaRPr lang="en-GB"/>
        </a:p>
      </dgm:t>
    </dgm:pt>
    <dgm:pt modelId="{B10CC651-4212-49E7-8C96-A719B3415383}" type="sibTrans" cxnId="{F21B0587-3043-4F00-860C-93A537E48188}">
      <dgm:prSet/>
      <dgm:spPr/>
      <dgm:t>
        <a:bodyPr/>
        <a:lstStyle/>
        <a:p>
          <a:endParaRPr lang="en-GB"/>
        </a:p>
      </dgm:t>
    </dgm:pt>
    <dgm:pt modelId="{2821D0E3-0340-4099-A608-4E3FCFBC9869}">
      <dgm:prSet/>
      <dgm:spPr/>
      <dgm:t>
        <a:bodyPr/>
        <a:lstStyle/>
        <a:p>
          <a:r>
            <a:rPr lang="en-GB" dirty="0"/>
            <a:t>Bank lends £100</a:t>
          </a:r>
        </a:p>
      </dgm:t>
    </dgm:pt>
    <dgm:pt modelId="{6C01DB39-873E-4399-BBB6-820B20986534}" type="parTrans" cxnId="{C62AB289-1FF9-4E9F-A7E4-D42BBED4E48A}">
      <dgm:prSet/>
      <dgm:spPr/>
      <dgm:t>
        <a:bodyPr/>
        <a:lstStyle/>
        <a:p>
          <a:endParaRPr lang="en-GB"/>
        </a:p>
      </dgm:t>
    </dgm:pt>
    <dgm:pt modelId="{0973E688-569F-4B28-832F-3B17AFAC6614}" type="sibTrans" cxnId="{C62AB289-1FF9-4E9F-A7E4-D42BBED4E48A}">
      <dgm:prSet/>
      <dgm:spPr/>
      <dgm:t>
        <a:bodyPr/>
        <a:lstStyle/>
        <a:p>
          <a:endParaRPr lang="en-GB"/>
        </a:p>
      </dgm:t>
    </dgm:pt>
    <dgm:pt modelId="{E1C35942-D311-4548-AB8D-8E60F8319604}" type="pres">
      <dgm:prSet presAssocID="{D5C300B0-ED87-4B5D-A002-254D1DD0630A}" presName="Name0" presStyleCnt="0">
        <dgm:presLayoutVars>
          <dgm:dir/>
          <dgm:resizeHandles val="exact"/>
        </dgm:presLayoutVars>
      </dgm:prSet>
      <dgm:spPr/>
    </dgm:pt>
    <dgm:pt modelId="{80F5C9B5-44CA-4054-BCD1-BD7D346403D9}" type="pres">
      <dgm:prSet presAssocID="{D5C300B0-ED87-4B5D-A002-254D1DD0630A}" presName="vNodes" presStyleCnt="0"/>
      <dgm:spPr/>
    </dgm:pt>
    <dgm:pt modelId="{D8802E0E-E575-4BD3-A185-3704AB4F2CA4}" type="pres">
      <dgm:prSet presAssocID="{6FD6F202-E349-450D-8DF2-F1E84C910762}" presName="node" presStyleLbl="node1" presStyleIdx="0" presStyleCnt="6">
        <dgm:presLayoutVars>
          <dgm:bulletEnabled val="1"/>
        </dgm:presLayoutVars>
      </dgm:prSet>
      <dgm:spPr/>
    </dgm:pt>
    <dgm:pt modelId="{37627455-6E30-41BA-9F1E-9ECFBE4172B1}" type="pres">
      <dgm:prSet presAssocID="{D46171C9-0FA0-4324-973B-5AC2C9349AEF}" presName="spacerT" presStyleCnt="0"/>
      <dgm:spPr/>
    </dgm:pt>
    <dgm:pt modelId="{4D0B8EC5-A31D-4D11-B0A9-6C4810B30C55}" type="pres">
      <dgm:prSet presAssocID="{D46171C9-0FA0-4324-973B-5AC2C9349AEF}" presName="sibTrans" presStyleLbl="sibTrans2D1" presStyleIdx="0" presStyleCnt="5"/>
      <dgm:spPr/>
    </dgm:pt>
    <dgm:pt modelId="{262476E4-A124-4B4C-A728-26B6E342D0E3}" type="pres">
      <dgm:prSet presAssocID="{D46171C9-0FA0-4324-973B-5AC2C9349AEF}" presName="spacerB" presStyleCnt="0"/>
      <dgm:spPr/>
    </dgm:pt>
    <dgm:pt modelId="{6C0A27EE-9608-44E3-B6A6-0E4B22219F5F}" type="pres">
      <dgm:prSet presAssocID="{2AAAC1E7-09AA-4308-8BFD-C45F227445B3}" presName="node" presStyleLbl="node1" presStyleIdx="1" presStyleCnt="6">
        <dgm:presLayoutVars>
          <dgm:bulletEnabled val="1"/>
        </dgm:presLayoutVars>
      </dgm:prSet>
      <dgm:spPr/>
    </dgm:pt>
    <dgm:pt modelId="{BCEF2D42-6075-40F3-B1A8-200CCD0A87E0}" type="pres">
      <dgm:prSet presAssocID="{451D9B02-D496-48DE-B30D-05D70362333B}" presName="spacerT" presStyleCnt="0"/>
      <dgm:spPr/>
    </dgm:pt>
    <dgm:pt modelId="{8C044864-A038-4654-B766-1BBD19587962}" type="pres">
      <dgm:prSet presAssocID="{451D9B02-D496-48DE-B30D-05D70362333B}" presName="sibTrans" presStyleLbl="sibTrans2D1" presStyleIdx="1" presStyleCnt="5"/>
      <dgm:spPr/>
    </dgm:pt>
    <dgm:pt modelId="{8C66A780-4F87-467A-9D9D-F93111137D36}" type="pres">
      <dgm:prSet presAssocID="{451D9B02-D496-48DE-B30D-05D70362333B}" presName="spacerB" presStyleCnt="0"/>
      <dgm:spPr/>
    </dgm:pt>
    <dgm:pt modelId="{FE8FA49D-5231-4064-9764-4A2E187F73F1}" type="pres">
      <dgm:prSet presAssocID="{B91CD1D0-F98F-44E2-B331-F1166C8E2B31}" presName="node" presStyleLbl="node1" presStyleIdx="2" presStyleCnt="6">
        <dgm:presLayoutVars>
          <dgm:bulletEnabled val="1"/>
        </dgm:presLayoutVars>
      </dgm:prSet>
      <dgm:spPr/>
    </dgm:pt>
    <dgm:pt modelId="{92D1AA6A-334F-4D20-BE1A-639873B8BD64}" type="pres">
      <dgm:prSet presAssocID="{5EE7ECEC-D5A3-47D4-A849-88B5640C0B86}" presName="spacerT" presStyleCnt="0"/>
      <dgm:spPr/>
    </dgm:pt>
    <dgm:pt modelId="{A23D519F-291B-4631-B317-63D774D06D2B}" type="pres">
      <dgm:prSet presAssocID="{5EE7ECEC-D5A3-47D4-A849-88B5640C0B86}" presName="sibTrans" presStyleLbl="sibTrans2D1" presStyleIdx="2" presStyleCnt="5"/>
      <dgm:spPr/>
    </dgm:pt>
    <dgm:pt modelId="{2B0467BA-6B5C-4689-8C33-8594CAC7E1A9}" type="pres">
      <dgm:prSet presAssocID="{5EE7ECEC-D5A3-47D4-A849-88B5640C0B86}" presName="spacerB" presStyleCnt="0"/>
      <dgm:spPr/>
    </dgm:pt>
    <dgm:pt modelId="{D49CCA82-7491-4226-9155-12E1BC75B86C}" type="pres">
      <dgm:prSet presAssocID="{D93CC355-8F41-4597-B236-A9896DDFAE19}" presName="node" presStyleLbl="node1" presStyleIdx="3" presStyleCnt="6">
        <dgm:presLayoutVars>
          <dgm:bulletEnabled val="1"/>
        </dgm:presLayoutVars>
      </dgm:prSet>
      <dgm:spPr/>
    </dgm:pt>
    <dgm:pt modelId="{7B9DE1BC-8A04-4E4E-B97A-E70F3AA534C5}" type="pres">
      <dgm:prSet presAssocID="{68741CC2-596F-40AA-B227-1B1A1314EFF4}" presName="spacerT" presStyleCnt="0"/>
      <dgm:spPr/>
    </dgm:pt>
    <dgm:pt modelId="{22B98D39-4787-4B67-9B6D-E2F4E341DBFD}" type="pres">
      <dgm:prSet presAssocID="{68741CC2-596F-40AA-B227-1B1A1314EFF4}" presName="sibTrans" presStyleLbl="sibTrans2D1" presStyleIdx="3" presStyleCnt="5"/>
      <dgm:spPr/>
    </dgm:pt>
    <dgm:pt modelId="{868A9AAF-6E9E-4238-A916-447949973E2A}" type="pres">
      <dgm:prSet presAssocID="{68741CC2-596F-40AA-B227-1B1A1314EFF4}" presName="spacerB" presStyleCnt="0"/>
      <dgm:spPr/>
    </dgm:pt>
    <dgm:pt modelId="{79288681-CF61-40C6-A98A-CA71D6FFAA35}" type="pres">
      <dgm:prSet presAssocID="{3927D7A7-B6BB-4EB5-AB72-004BD10A1574}" presName="node" presStyleLbl="node1" presStyleIdx="4" presStyleCnt="6">
        <dgm:presLayoutVars>
          <dgm:bulletEnabled val="1"/>
        </dgm:presLayoutVars>
      </dgm:prSet>
      <dgm:spPr/>
    </dgm:pt>
    <dgm:pt modelId="{5054E970-AA34-45E5-9B89-E0398052E8C6}" type="pres">
      <dgm:prSet presAssocID="{D5C300B0-ED87-4B5D-A002-254D1DD0630A}" presName="sibTransLast" presStyleLbl="sibTrans2D1" presStyleIdx="4" presStyleCnt="5"/>
      <dgm:spPr/>
    </dgm:pt>
    <dgm:pt modelId="{AACE6F6D-01DB-41D2-9132-E28992890A57}" type="pres">
      <dgm:prSet presAssocID="{D5C300B0-ED87-4B5D-A002-254D1DD0630A}" presName="connectorText" presStyleLbl="sibTrans2D1" presStyleIdx="4" presStyleCnt="5"/>
      <dgm:spPr/>
    </dgm:pt>
    <dgm:pt modelId="{CC5C7A39-9896-494D-9C4B-58155988BCA4}" type="pres">
      <dgm:prSet presAssocID="{D5C300B0-ED87-4B5D-A002-254D1DD0630A}" presName="lastNode" presStyleLbl="node1" presStyleIdx="5" presStyleCnt="6">
        <dgm:presLayoutVars>
          <dgm:bulletEnabled val="1"/>
        </dgm:presLayoutVars>
      </dgm:prSet>
      <dgm:spPr/>
    </dgm:pt>
  </dgm:ptLst>
  <dgm:cxnLst>
    <dgm:cxn modelId="{460BFA04-C92B-4363-950C-0C9AC97AFC52}" type="presOf" srcId="{68741CC2-596F-40AA-B227-1B1A1314EFF4}" destId="{22B98D39-4787-4B67-9B6D-E2F4E341DBFD}" srcOrd="0" destOrd="0" presId="urn:microsoft.com/office/officeart/2005/8/layout/equation2"/>
    <dgm:cxn modelId="{D11AB812-CBC9-4BBD-ACAA-A53346145D30}" type="presOf" srcId="{D46171C9-0FA0-4324-973B-5AC2C9349AEF}" destId="{4D0B8EC5-A31D-4D11-B0A9-6C4810B30C55}" srcOrd="0" destOrd="0" presId="urn:microsoft.com/office/officeart/2005/8/layout/equation2"/>
    <dgm:cxn modelId="{D33BF117-00EE-4FB5-B2FC-41B551B6D0AF}" type="presOf" srcId="{B10CC651-4212-49E7-8C96-A719B3415383}" destId="{AACE6F6D-01DB-41D2-9132-E28992890A57}" srcOrd="1" destOrd="0" presId="urn:microsoft.com/office/officeart/2005/8/layout/equation2"/>
    <dgm:cxn modelId="{910DC519-F1F3-458E-B706-5795510BA1BB}" srcId="{D5C300B0-ED87-4B5D-A002-254D1DD0630A}" destId="{2AAAC1E7-09AA-4308-8BFD-C45F227445B3}" srcOrd="1" destOrd="0" parTransId="{AA02C105-127F-4249-B55F-9C05B5F3B008}" sibTransId="{451D9B02-D496-48DE-B30D-05D70362333B}"/>
    <dgm:cxn modelId="{18170721-82F2-4D0C-BF02-AA7A94472D7F}" type="presOf" srcId="{451D9B02-D496-48DE-B30D-05D70362333B}" destId="{8C044864-A038-4654-B766-1BBD19587962}" srcOrd="0" destOrd="0" presId="urn:microsoft.com/office/officeart/2005/8/layout/equation2"/>
    <dgm:cxn modelId="{2944152B-286C-4CA7-AC04-93A0E41B66C8}" type="presOf" srcId="{5EE7ECEC-D5A3-47D4-A849-88B5640C0B86}" destId="{A23D519F-291B-4631-B317-63D774D06D2B}" srcOrd="0" destOrd="0" presId="urn:microsoft.com/office/officeart/2005/8/layout/equation2"/>
    <dgm:cxn modelId="{F2595C30-5B5B-47E0-80CF-15A5CE66CBC8}" type="presOf" srcId="{B10CC651-4212-49E7-8C96-A719B3415383}" destId="{5054E970-AA34-45E5-9B89-E0398052E8C6}" srcOrd="0" destOrd="0" presId="urn:microsoft.com/office/officeart/2005/8/layout/equation2"/>
    <dgm:cxn modelId="{F21B0587-3043-4F00-860C-93A537E48188}" srcId="{D5C300B0-ED87-4B5D-A002-254D1DD0630A}" destId="{3927D7A7-B6BB-4EB5-AB72-004BD10A1574}" srcOrd="4" destOrd="0" parTransId="{A66AA210-EC32-4877-9A05-C4908F6DC05D}" sibTransId="{B10CC651-4212-49E7-8C96-A719B3415383}"/>
    <dgm:cxn modelId="{C62AB289-1FF9-4E9F-A7E4-D42BBED4E48A}" srcId="{D5C300B0-ED87-4B5D-A002-254D1DD0630A}" destId="{2821D0E3-0340-4099-A608-4E3FCFBC9869}" srcOrd="5" destOrd="0" parTransId="{6C01DB39-873E-4399-BBB6-820B20986534}" sibTransId="{0973E688-569F-4B28-832F-3B17AFAC6614}"/>
    <dgm:cxn modelId="{1D42F59D-3E80-412D-B4F6-FB87BB691F95}" type="presOf" srcId="{B91CD1D0-F98F-44E2-B331-F1166C8E2B31}" destId="{FE8FA49D-5231-4064-9764-4A2E187F73F1}" srcOrd="0" destOrd="0" presId="urn:microsoft.com/office/officeart/2005/8/layout/equation2"/>
    <dgm:cxn modelId="{2D56C2A8-A3F7-4C1B-A20E-DFDEBFEF0E92}" type="presOf" srcId="{2821D0E3-0340-4099-A608-4E3FCFBC9869}" destId="{CC5C7A39-9896-494D-9C4B-58155988BCA4}" srcOrd="0" destOrd="0" presId="urn:microsoft.com/office/officeart/2005/8/layout/equation2"/>
    <dgm:cxn modelId="{118EA6BE-8B61-473C-B388-C3A7E882D617}" type="presOf" srcId="{D93CC355-8F41-4597-B236-A9896DDFAE19}" destId="{D49CCA82-7491-4226-9155-12E1BC75B86C}" srcOrd="0" destOrd="0" presId="urn:microsoft.com/office/officeart/2005/8/layout/equation2"/>
    <dgm:cxn modelId="{7A0AEED3-88B0-4AB0-BEC1-FDCC42A43EC0}" type="presOf" srcId="{3927D7A7-B6BB-4EB5-AB72-004BD10A1574}" destId="{79288681-CF61-40C6-A98A-CA71D6FFAA35}" srcOrd="0" destOrd="0" presId="urn:microsoft.com/office/officeart/2005/8/layout/equation2"/>
    <dgm:cxn modelId="{72CD1CD5-782D-4DB2-BD3A-D43484248B73}" type="presOf" srcId="{D5C300B0-ED87-4B5D-A002-254D1DD0630A}" destId="{E1C35942-D311-4548-AB8D-8E60F8319604}" srcOrd="0" destOrd="0" presId="urn:microsoft.com/office/officeart/2005/8/layout/equation2"/>
    <dgm:cxn modelId="{BAF54CDC-197B-4EA6-94D6-AA75A3486B82}" srcId="{D5C300B0-ED87-4B5D-A002-254D1DD0630A}" destId="{D93CC355-8F41-4597-B236-A9896DDFAE19}" srcOrd="3" destOrd="0" parTransId="{7DF461D9-D7E8-40A1-990E-AE852A241F67}" sibTransId="{68741CC2-596F-40AA-B227-1B1A1314EFF4}"/>
    <dgm:cxn modelId="{2FCA8CEB-CEE5-42F5-95C1-A599F319FF0C}" type="presOf" srcId="{2AAAC1E7-09AA-4308-8BFD-C45F227445B3}" destId="{6C0A27EE-9608-44E3-B6A6-0E4B22219F5F}" srcOrd="0" destOrd="0" presId="urn:microsoft.com/office/officeart/2005/8/layout/equation2"/>
    <dgm:cxn modelId="{9632F5F8-DA11-4BF6-B193-2E5262AC415E}" type="presOf" srcId="{6FD6F202-E349-450D-8DF2-F1E84C910762}" destId="{D8802E0E-E575-4BD3-A185-3704AB4F2CA4}" srcOrd="0" destOrd="0" presId="urn:microsoft.com/office/officeart/2005/8/layout/equation2"/>
    <dgm:cxn modelId="{B567D5FD-A03B-43E6-95E5-0E7CF7029F2D}" srcId="{D5C300B0-ED87-4B5D-A002-254D1DD0630A}" destId="{6FD6F202-E349-450D-8DF2-F1E84C910762}" srcOrd="0" destOrd="0" parTransId="{73D18FDD-6BBD-4F9B-A5AD-40C807EEC057}" sibTransId="{D46171C9-0FA0-4324-973B-5AC2C9349AEF}"/>
    <dgm:cxn modelId="{AC0179FF-9B12-4D8E-B6A9-2B2E72C7774D}" srcId="{D5C300B0-ED87-4B5D-A002-254D1DD0630A}" destId="{B91CD1D0-F98F-44E2-B331-F1166C8E2B31}" srcOrd="2" destOrd="0" parTransId="{F267CFC2-F0F5-44AE-AC25-CC5696D7E3CE}" sibTransId="{5EE7ECEC-D5A3-47D4-A849-88B5640C0B86}"/>
    <dgm:cxn modelId="{BEB9AE45-510E-4BAF-BA46-07FBEF2D7749}" type="presParOf" srcId="{E1C35942-D311-4548-AB8D-8E60F8319604}" destId="{80F5C9B5-44CA-4054-BCD1-BD7D346403D9}" srcOrd="0" destOrd="0" presId="urn:microsoft.com/office/officeart/2005/8/layout/equation2"/>
    <dgm:cxn modelId="{3A091BE5-631B-4DF3-83B8-8A0863B4BFD8}" type="presParOf" srcId="{80F5C9B5-44CA-4054-BCD1-BD7D346403D9}" destId="{D8802E0E-E575-4BD3-A185-3704AB4F2CA4}" srcOrd="0" destOrd="0" presId="urn:microsoft.com/office/officeart/2005/8/layout/equation2"/>
    <dgm:cxn modelId="{EE57D22F-FEFC-4F87-A14D-7728C4C052D4}" type="presParOf" srcId="{80F5C9B5-44CA-4054-BCD1-BD7D346403D9}" destId="{37627455-6E30-41BA-9F1E-9ECFBE4172B1}" srcOrd="1" destOrd="0" presId="urn:microsoft.com/office/officeart/2005/8/layout/equation2"/>
    <dgm:cxn modelId="{074DB051-75E6-4FC5-B243-B09080DD7138}" type="presParOf" srcId="{80F5C9B5-44CA-4054-BCD1-BD7D346403D9}" destId="{4D0B8EC5-A31D-4D11-B0A9-6C4810B30C55}" srcOrd="2" destOrd="0" presId="urn:microsoft.com/office/officeart/2005/8/layout/equation2"/>
    <dgm:cxn modelId="{DE4FBA50-904C-43A6-BB23-C1897014FEBB}" type="presParOf" srcId="{80F5C9B5-44CA-4054-BCD1-BD7D346403D9}" destId="{262476E4-A124-4B4C-A728-26B6E342D0E3}" srcOrd="3" destOrd="0" presId="urn:microsoft.com/office/officeart/2005/8/layout/equation2"/>
    <dgm:cxn modelId="{0516D302-AF20-4095-B106-96D627C95C00}" type="presParOf" srcId="{80F5C9B5-44CA-4054-BCD1-BD7D346403D9}" destId="{6C0A27EE-9608-44E3-B6A6-0E4B22219F5F}" srcOrd="4" destOrd="0" presId="urn:microsoft.com/office/officeart/2005/8/layout/equation2"/>
    <dgm:cxn modelId="{D4C04031-D49A-4CB8-B818-41189F29C76A}" type="presParOf" srcId="{80F5C9B5-44CA-4054-BCD1-BD7D346403D9}" destId="{BCEF2D42-6075-40F3-B1A8-200CCD0A87E0}" srcOrd="5" destOrd="0" presId="urn:microsoft.com/office/officeart/2005/8/layout/equation2"/>
    <dgm:cxn modelId="{02F2A364-F635-4C27-BADD-A4ADD7637255}" type="presParOf" srcId="{80F5C9B5-44CA-4054-BCD1-BD7D346403D9}" destId="{8C044864-A038-4654-B766-1BBD19587962}" srcOrd="6" destOrd="0" presId="urn:microsoft.com/office/officeart/2005/8/layout/equation2"/>
    <dgm:cxn modelId="{9D840416-06CE-48BB-93AA-CEEBF5F4CE87}" type="presParOf" srcId="{80F5C9B5-44CA-4054-BCD1-BD7D346403D9}" destId="{8C66A780-4F87-467A-9D9D-F93111137D36}" srcOrd="7" destOrd="0" presId="urn:microsoft.com/office/officeart/2005/8/layout/equation2"/>
    <dgm:cxn modelId="{2A8D8AB3-821C-46F9-AA5B-62F448E15CB2}" type="presParOf" srcId="{80F5C9B5-44CA-4054-BCD1-BD7D346403D9}" destId="{FE8FA49D-5231-4064-9764-4A2E187F73F1}" srcOrd="8" destOrd="0" presId="urn:microsoft.com/office/officeart/2005/8/layout/equation2"/>
    <dgm:cxn modelId="{44DFA5CE-50B3-40D0-80C0-0C702A4C9347}" type="presParOf" srcId="{80F5C9B5-44CA-4054-BCD1-BD7D346403D9}" destId="{92D1AA6A-334F-4D20-BE1A-639873B8BD64}" srcOrd="9" destOrd="0" presId="urn:microsoft.com/office/officeart/2005/8/layout/equation2"/>
    <dgm:cxn modelId="{A924283A-BE25-4376-BFA2-572032714B81}" type="presParOf" srcId="{80F5C9B5-44CA-4054-BCD1-BD7D346403D9}" destId="{A23D519F-291B-4631-B317-63D774D06D2B}" srcOrd="10" destOrd="0" presId="urn:microsoft.com/office/officeart/2005/8/layout/equation2"/>
    <dgm:cxn modelId="{CB589A4A-83D2-4708-AF25-0573E7DF5071}" type="presParOf" srcId="{80F5C9B5-44CA-4054-BCD1-BD7D346403D9}" destId="{2B0467BA-6B5C-4689-8C33-8594CAC7E1A9}" srcOrd="11" destOrd="0" presId="urn:microsoft.com/office/officeart/2005/8/layout/equation2"/>
    <dgm:cxn modelId="{3E898C74-8055-4334-8939-465DF4857E42}" type="presParOf" srcId="{80F5C9B5-44CA-4054-BCD1-BD7D346403D9}" destId="{D49CCA82-7491-4226-9155-12E1BC75B86C}" srcOrd="12" destOrd="0" presId="urn:microsoft.com/office/officeart/2005/8/layout/equation2"/>
    <dgm:cxn modelId="{0E4699A8-9D8C-4BB6-81AF-FD9EAE023EA2}" type="presParOf" srcId="{80F5C9B5-44CA-4054-BCD1-BD7D346403D9}" destId="{7B9DE1BC-8A04-4E4E-B97A-E70F3AA534C5}" srcOrd="13" destOrd="0" presId="urn:microsoft.com/office/officeart/2005/8/layout/equation2"/>
    <dgm:cxn modelId="{C9703AEB-3C00-4072-8906-9B3CFE8F495A}" type="presParOf" srcId="{80F5C9B5-44CA-4054-BCD1-BD7D346403D9}" destId="{22B98D39-4787-4B67-9B6D-E2F4E341DBFD}" srcOrd="14" destOrd="0" presId="urn:microsoft.com/office/officeart/2005/8/layout/equation2"/>
    <dgm:cxn modelId="{DA06E2C0-0CDB-48D3-A0E3-BE623BFAE82A}" type="presParOf" srcId="{80F5C9B5-44CA-4054-BCD1-BD7D346403D9}" destId="{868A9AAF-6E9E-4238-A916-447949973E2A}" srcOrd="15" destOrd="0" presId="urn:microsoft.com/office/officeart/2005/8/layout/equation2"/>
    <dgm:cxn modelId="{B5B394B4-F4D0-4502-AA4A-1578749E0E3C}" type="presParOf" srcId="{80F5C9B5-44CA-4054-BCD1-BD7D346403D9}" destId="{79288681-CF61-40C6-A98A-CA71D6FFAA35}" srcOrd="16" destOrd="0" presId="urn:microsoft.com/office/officeart/2005/8/layout/equation2"/>
    <dgm:cxn modelId="{2310E49D-E9F5-4430-839F-119C41EAA8EB}" type="presParOf" srcId="{E1C35942-D311-4548-AB8D-8E60F8319604}" destId="{5054E970-AA34-45E5-9B89-E0398052E8C6}" srcOrd="1" destOrd="0" presId="urn:microsoft.com/office/officeart/2005/8/layout/equation2"/>
    <dgm:cxn modelId="{6F8282E9-CBA1-4E64-86AB-A4AACB10409D}" type="presParOf" srcId="{5054E970-AA34-45E5-9B89-E0398052E8C6}" destId="{AACE6F6D-01DB-41D2-9132-E28992890A57}" srcOrd="0" destOrd="0" presId="urn:microsoft.com/office/officeart/2005/8/layout/equation2"/>
    <dgm:cxn modelId="{FCB5FABC-3700-46A9-B122-941AEB3B3F08}" type="presParOf" srcId="{E1C35942-D311-4548-AB8D-8E60F8319604}" destId="{CC5C7A39-9896-494D-9C4B-58155988BCA4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802E0E-E575-4BD3-A185-3704AB4F2CA4}">
      <dsp:nvSpPr>
        <dsp:cNvPr id="0" name=""/>
        <dsp:cNvSpPr/>
      </dsp:nvSpPr>
      <dsp:spPr>
        <a:xfrm>
          <a:off x="3975493" y="703"/>
          <a:ext cx="787304" cy="78730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%</a:t>
          </a:r>
        </a:p>
      </dsp:txBody>
      <dsp:txXfrm>
        <a:off x="4090791" y="116001"/>
        <a:ext cx="556708" cy="556708"/>
      </dsp:txXfrm>
    </dsp:sp>
    <dsp:sp modelId="{4D0B8EC5-A31D-4D11-B0A9-6C4810B30C55}">
      <dsp:nvSpPr>
        <dsp:cNvPr id="0" name=""/>
        <dsp:cNvSpPr/>
      </dsp:nvSpPr>
      <dsp:spPr>
        <a:xfrm>
          <a:off x="4140827" y="851937"/>
          <a:ext cx="456636" cy="456636"/>
        </a:xfrm>
        <a:prstGeom prst="mathPlus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4201354" y="1026555"/>
        <a:ext cx="335582" cy="107400"/>
      </dsp:txXfrm>
    </dsp:sp>
    <dsp:sp modelId="{6C0A27EE-9608-44E3-B6A6-0E4B22219F5F}">
      <dsp:nvSpPr>
        <dsp:cNvPr id="0" name=""/>
        <dsp:cNvSpPr/>
      </dsp:nvSpPr>
      <dsp:spPr>
        <a:xfrm>
          <a:off x="3975493" y="1372503"/>
          <a:ext cx="787304" cy="78730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%</a:t>
          </a:r>
        </a:p>
      </dsp:txBody>
      <dsp:txXfrm>
        <a:off x="4090791" y="1487801"/>
        <a:ext cx="556708" cy="556708"/>
      </dsp:txXfrm>
    </dsp:sp>
    <dsp:sp modelId="{8C044864-A038-4654-B766-1BBD19587962}">
      <dsp:nvSpPr>
        <dsp:cNvPr id="0" name=""/>
        <dsp:cNvSpPr/>
      </dsp:nvSpPr>
      <dsp:spPr>
        <a:xfrm>
          <a:off x="4140827" y="2223736"/>
          <a:ext cx="456636" cy="456636"/>
        </a:xfrm>
        <a:prstGeom prst="mathPlus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4201354" y="2398354"/>
        <a:ext cx="335582" cy="107400"/>
      </dsp:txXfrm>
    </dsp:sp>
    <dsp:sp modelId="{FE8FA49D-5231-4064-9764-4A2E187F73F1}">
      <dsp:nvSpPr>
        <dsp:cNvPr id="0" name=""/>
        <dsp:cNvSpPr/>
      </dsp:nvSpPr>
      <dsp:spPr>
        <a:xfrm>
          <a:off x="3975493" y="2744302"/>
          <a:ext cx="787304" cy="78730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%</a:t>
          </a:r>
        </a:p>
      </dsp:txBody>
      <dsp:txXfrm>
        <a:off x="4090791" y="2859600"/>
        <a:ext cx="556708" cy="556708"/>
      </dsp:txXfrm>
    </dsp:sp>
    <dsp:sp modelId="{A23D519F-291B-4631-B317-63D774D06D2B}">
      <dsp:nvSpPr>
        <dsp:cNvPr id="0" name=""/>
        <dsp:cNvSpPr/>
      </dsp:nvSpPr>
      <dsp:spPr>
        <a:xfrm>
          <a:off x="4140827" y="3595536"/>
          <a:ext cx="456636" cy="456636"/>
        </a:xfrm>
        <a:prstGeom prst="mathPlus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4201354" y="3770154"/>
        <a:ext cx="335582" cy="107400"/>
      </dsp:txXfrm>
    </dsp:sp>
    <dsp:sp modelId="{D49CCA82-7491-4226-9155-12E1BC75B86C}">
      <dsp:nvSpPr>
        <dsp:cNvPr id="0" name=""/>
        <dsp:cNvSpPr/>
      </dsp:nvSpPr>
      <dsp:spPr>
        <a:xfrm>
          <a:off x="3975493" y="4116102"/>
          <a:ext cx="787304" cy="78730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%</a:t>
          </a:r>
        </a:p>
      </dsp:txBody>
      <dsp:txXfrm>
        <a:off x="4090791" y="4231400"/>
        <a:ext cx="556708" cy="556708"/>
      </dsp:txXfrm>
    </dsp:sp>
    <dsp:sp modelId="{22B98D39-4787-4B67-9B6D-E2F4E341DBFD}">
      <dsp:nvSpPr>
        <dsp:cNvPr id="0" name=""/>
        <dsp:cNvSpPr/>
      </dsp:nvSpPr>
      <dsp:spPr>
        <a:xfrm>
          <a:off x="4140827" y="4967335"/>
          <a:ext cx="456636" cy="456636"/>
        </a:xfrm>
        <a:prstGeom prst="mathPlus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4201354" y="5141953"/>
        <a:ext cx="335582" cy="107400"/>
      </dsp:txXfrm>
    </dsp:sp>
    <dsp:sp modelId="{79288681-CF61-40C6-A98A-CA71D6FFAA35}">
      <dsp:nvSpPr>
        <dsp:cNvPr id="0" name=""/>
        <dsp:cNvSpPr/>
      </dsp:nvSpPr>
      <dsp:spPr>
        <a:xfrm>
          <a:off x="3975493" y="5487901"/>
          <a:ext cx="787304" cy="78730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%</a:t>
          </a:r>
        </a:p>
      </dsp:txBody>
      <dsp:txXfrm>
        <a:off x="4090791" y="5603199"/>
        <a:ext cx="556708" cy="556708"/>
      </dsp:txXfrm>
    </dsp:sp>
    <dsp:sp modelId="{5054E970-AA34-45E5-9B89-E0398052E8C6}">
      <dsp:nvSpPr>
        <dsp:cNvPr id="0" name=""/>
        <dsp:cNvSpPr/>
      </dsp:nvSpPr>
      <dsp:spPr>
        <a:xfrm>
          <a:off x="4880893" y="2991516"/>
          <a:ext cx="250362" cy="2928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4880893" y="3050091"/>
        <a:ext cx="175253" cy="175727"/>
      </dsp:txXfrm>
    </dsp:sp>
    <dsp:sp modelId="{CC5C7A39-9896-494D-9C4B-58155988BCA4}">
      <dsp:nvSpPr>
        <dsp:cNvPr id="0" name=""/>
        <dsp:cNvSpPr/>
      </dsp:nvSpPr>
      <dsp:spPr>
        <a:xfrm>
          <a:off x="5235180" y="2350650"/>
          <a:ext cx="1574609" cy="157460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Bank lends £100</a:t>
          </a:r>
        </a:p>
      </dsp:txBody>
      <dsp:txXfrm>
        <a:off x="5465776" y="2581246"/>
        <a:ext cx="1113417" cy="11134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C7623B-6ADC-4CB8-97A1-BBA95818F2EE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FC9C79-BCE9-49F9-AB61-CBDBED47E4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839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1DCBCB-73BE-477E-A392-FEF3479FBBE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0017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FC9C79-BCE9-49F9-AB61-CBDBED47E4C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412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D3126-836C-48D2-BD98-CA1D2FA2A0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6A89E8-35A2-4DB5-B84B-D1F698B72E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93902-1762-42A9-9CA1-C67C72E2D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88C6B-0647-4FB9-B5FA-D70B29C13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7A3CB-3A3F-4C75-B16D-B0FF7FD82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575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1ED34-382F-44EC-B279-6BCD1832F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AD9C7-EDD9-4C98-A094-F70ED373A7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1FC37-8ED0-48A2-8738-859FDD6F0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BD6F81-0DAF-4E4E-AC5E-5ED12C5F4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08F6DE-A005-45FD-9FFC-CE99B6EF5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059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7A6A4-9803-421A-8869-853E7EA5B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B2FDFD-D6F0-4D67-97F6-A9E95D41D5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4711C-C817-4C9F-B874-9D5C4FB82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024DA-8E24-4867-9A04-AE539C2C6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961CAD-A720-4F9A-8788-D29D94E1D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41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D289E-341E-45F3-8186-6D7F659B5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781DD-47F6-4125-9890-7451AD1F3D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183322-AF3B-4083-914B-17AEDE265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22DD63-BDC1-48A4-9593-5163DB949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99F7DE-5C7A-475E-ACD2-C8977AFEA6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AE525-85D7-4E27-B6CF-72F5B026D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185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18659-9574-40C2-ADA0-1E043D494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357985-8349-47CE-A35E-FB35A0F132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A7627-A20B-49C3-956D-59D27251C3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977090-E3ED-4A60-9A4D-E31A9E8E89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EDF48A-5FCB-443C-9217-1D327800FF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3D4A53-BAC7-46C5-AEA0-7273EDA10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81FAE0-DF83-4F64-8290-BEA637C9E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C2FC3D-B748-49E9-AA7F-B956F1D9A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285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3905B-DA48-4F01-B4CA-5371556B4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034703-2AB1-4E3A-BD4F-5EDF4ADA4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26907E-59AD-4048-B418-A0C2461FD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B2001F-3E5B-422A-8D18-11738BFE1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7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8A729E-EB2B-4FC0-B716-6469F36FF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50C00C-0555-46FD-816F-84267B7D5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DE1D96-4C75-4E2C-99E2-2E1952FD6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930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38727-1BF1-4A08-9B5B-1A0DA80BD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45032-C923-44FF-AFEF-29C7F7C47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A9FF6D-C27C-4208-BD69-D77EFCACB6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3FD68D-4A67-478A-B10C-3ACEAFFCA5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338A8B-8DC4-456F-AC8A-534B36A52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185BE5-CC95-413E-BC4C-4EFCD6903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097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72D12-861B-4830-87DF-A13BD82F9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328A8E-CE54-4F11-A6F7-7BEF24464F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D7C40F-F434-4E05-81F0-186C6B347C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CBC479-78D4-4A40-B217-147A44519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7EFF3D-C10C-48D5-8979-347EE997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8D4C66-EB9A-42E4-B8E4-10AE15523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8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66287-B44B-4189-AD16-CDE0407D8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3DB95-C6B8-410F-BC19-4BD8F41CFB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7D083-C672-46E1-A3B7-2D4A533B1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29A71-7F22-4FB9-92AD-74F275591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5F22E-CF3F-4E0E-82B9-6328007A8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289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3937C1-683D-444F-A4CB-1C6CA7A287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66B8E3-2201-49FE-824D-B01ECD145D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571FC2-D5D9-4B26-B42C-B7B860DAD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D6E47-B192-4578-A578-CCAD4081A2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EBC090-4A0F-4C7B-86FA-E3B6BE283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327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74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5026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3252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808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634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843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025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4466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6103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1921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808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51033D-C9E7-4343-B42B-77C99B33B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226FD2-B4A6-4216-A8D0-87EAA61A96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2DE2C1-8CE9-4BAF-A38E-09D4624CF7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3D0843-53F5-4C5C-9EB4-4D41A892430A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C30196-1BC3-4865-B55C-67A802B0FD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761E1-28E0-4FE1-8700-A58E3169F7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A683F-DA4C-49B1-941D-4C91727ED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48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20490-6169-4875-B75D-36979769D95B}" type="datetimeFigureOut">
              <a:rPr lang="en-GB" smtClean="0"/>
              <a:t>04/02/2021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988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stics.about.com/od/Applications/a/Millions-Billions-And-Trillions.ht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://www.legislation.gov.uk/ukpga/2012/21/contents/enact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bankofengland.co.uk/-/media/boe/files/annual-report/2019/boe-2019.pdf?la=en&amp;hash=AC7B4C9D965DFF43DAA2F8A0534F93EADA7E7C7A#page=7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gross-domestic-product-gdp-what-it-means-and-why-it-matters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youtu.be/UOuzPLjwkMc" TargetMode="Externa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youtu.be/wLyh5fSTLLw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federalreserveeducation.org/about-the-fed/history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s://www.federalreserveeducation.org/about-the-fed/structure-and-function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uk.video.search.yahoo.com/search/video?fr=mcafee&amp;p=first+burn+song#id=1&amp;vid=9f93d6243a22624e7012a7ea5b3bf2ba&amp;action=click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ederalreservehistory.org/people/frank_arthur_vanderlip" TargetMode="External"/><Relationship Id="rId3" Type="http://schemas.openxmlformats.org/officeDocument/2006/relationships/image" Target="../media/image31.png"/><Relationship Id="rId7" Type="http://schemas.openxmlformats.org/officeDocument/2006/relationships/hyperlink" Target="https://www.federalreservehistory.org/people/arthur_b_shelton" TargetMode="External"/><Relationship Id="rId2" Type="http://schemas.openxmlformats.org/officeDocument/2006/relationships/hyperlink" Target="https://www.federalreservehistory.org/essays/jekyll_island_confere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ederalreservehistory.org/people/henry_pomeroy_davison" TargetMode="External"/><Relationship Id="rId5" Type="http://schemas.openxmlformats.org/officeDocument/2006/relationships/hyperlink" Target="https://www.federalreservehistory.org/people/a_piatt_andrew" TargetMode="External"/><Relationship Id="rId4" Type="http://schemas.openxmlformats.org/officeDocument/2006/relationships/hyperlink" Target="https://www.federalreservehistory.org/people/nelson_w_aldrich" TargetMode="External"/><Relationship Id="rId9" Type="http://schemas.openxmlformats.org/officeDocument/2006/relationships/hyperlink" Target="https://www.federalreservehistory.org/people/paul_m_warburg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atinternational.com/luxury-yacht-life/owners-experiences/on-board-with-raffaele-costa--25543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jewishlearning.com/article/jewish-moneylending/" TargetMode="External"/><Relationship Id="rId2" Type="http://schemas.openxmlformats.org/officeDocument/2006/relationships/hyperlink" Target="https://www.youtube.com/watch?v=dI0MVV5UjKc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GbwXx2g99U?feature=oembed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X_9Iy3-5fk?feature=oembed" TargetMode="External"/><Relationship Id="rId6" Type="http://schemas.openxmlformats.org/officeDocument/2006/relationships/image" Target="../media/image47.jpeg"/><Relationship Id="rId5" Type="http://schemas.openxmlformats.org/officeDocument/2006/relationships/image" Target="../media/image46.png"/><Relationship Id="rId4" Type="http://schemas.openxmlformats.org/officeDocument/2006/relationships/hyperlink" Target="https://www.bbc.co.uk/programmes/p07frj5m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archive.org/details/pdfy-ed9k_Ns-KZhp3WOn" TargetMode="External"/><Relationship Id="rId4" Type="http://schemas.openxmlformats.org/officeDocument/2006/relationships/image" Target="../media/image52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DC5294-91E7-4E3B-AF08-46A8437FBF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697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03D2B7-846E-446F-8DC6-F0BC86702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29491" y="4039339"/>
            <a:ext cx="4202097" cy="2300611"/>
          </a:xfrm>
        </p:spPr>
        <p:txBody>
          <a:bodyPr>
            <a:normAutofit/>
          </a:bodyPr>
          <a:lstStyle/>
          <a:p>
            <a:r>
              <a:rPr lang="en-GB" sz="8000" b="1" dirty="0">
                <a:solidFill>
                  <a:srgbClr val="FFFFFF"/>
                </a:solidFill>
              </a:rPr>
              <a:t>Central Banks</a:t>
            </a:r>
          </a:p>
        </p:txBody>
      </p:sp>
    </p:spTree>
    <p:extLst>
      <p:ext uri="{BB962C8B-B14F-4D97-AF65-F5344CB8AC3E}">
        <p14:creationId xmlns:p14="http://schemas.microsoft.com/office/powerpoint/2010/main" val="1015863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160D0-3B2A-42DB-9E96-31CA65E8C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9A341-FF38-4B67-BEA0-295972510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346448" cy="4351338"/>
          </a:xfrm>
        </p:spPr>
        <p:txBody>
          <a:bodyPr/>
          <a:lstStyle/>
          <a:p>
            <a:r>
              <a:rPr lang="en-GB" dirty="0"/>
              <a:t>Background and history </a:t>
            </a:r>
          </a:p>
          <a:p>
            <a:r>
              <a:rPr lang="en-GB" dirty="0"/>
              <a:t>Bank of England</a:t>
            </a:r>
          </a:p>
          <a:p>
            <a:r>
              <a:rPr lang="en-GB" dirty="0"/>
              <a:t>The financial system</a:t>
            </a:r>
          </a:p>
          <a:p>
            <a:r>
              <a:rPr lang="en-GB" dirty="0"/>
              <a:t>Importance of confidence</a:t>
            </a:r>
          </a:p>
          <a:p>
            <a:r>
              <a:rPr lang="en-GB" dirty="0"/>
              <a:t>The Federal Reserve</a:t>
            </a:r>
          </a:p>
          <a:p>
            <a:r>
              <a:rPr lang="en-GB" dirty="0"/>
              <a:t>Loans and interest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5184648" y="438912"/>
            <a:ext cx="6748272" cy="57332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 huge, complex, global system of intricate financial transactions covering every aspect of our lives. 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From day-to-day shopping, store cards, mobile phones, cars, houses, to financing governments in terms of billions and trillions of pounds</a:t>
            </a:r>
          </a:p>
        </p:txBody>
      </p:sp>
    </p:spTree>
    <p:extLst>
      <p:ext uri="{BB962C8B-B14F-4D97-AF65-F5344CB8AC3E}">
        <p14:creationId xmlns:p14="http://schemas.microsoft.com/office/powerpoint/2010/main" val="222211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CFBE32-294C-4DFE-805F-7C2F4B92C7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250" y="0"/>
            <a:ext cx="8667750" cy="6848475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EB2EF5A-7E27-4914-A93D-9497645B0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D86400C-FBBC-4278-96A2-6931D803EF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560" y="101600"/>
            <a:ext cx="5648960" cy="6746875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dirty="0"/>
              <a:t>Bank of England was formed by Royal Charter in 1694 following the Glorious Revolution, and the reign of William II (a Dutchman) and Mary II</a:t>
            </a:r>
          </a:p>
          <a:p>
            <a:r>
              <a:rPr lang="en-GB" dirty="0"/>
              <a:t>Mary, his cousin, was daughter of the last Catholic King Of England James II (1685-88)</a:t>
            </a:r>
          </a:p>
          <a:p>
            <a:r>
              <a:rPr lang="en-GB" dirty="0"/>
              <a:t>Secured the supremacy of Protestantism and Parliament</a:t>
            </a:r>
          </a:p>
          <a:p>
            <a:r>
              <a:rPr lang="en-GB" dirty="0"/>
              <a:t>Requiring money to finance the government’s ambitions, a private company was created with wealthy shareholders who, in return for up front investment, would be allowed to issue bank notes and credit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42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D428D-C783-4B90-8E18-254693CCF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GB" dirty="0"/>
              <a:t>Sir John </a:t>
            </a:r>
            <a:r>
              <a:rPr lang="en-GB" dirty="0" err="1"/>
              <a:t>Houblon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F786E-A616-4BC3-B5BE-D7FEBB11E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575034"/>
            <a:ext cx="5657930" cy="4000864"/>
          </a:xfrm>
        </p:spPr>
        <p:txBody>
          <a:bodyPr>
            <a:normAutofit fontScale="92500"/>
          </a:bodyPr>
          <a:lstStyle/>
          <a:p>
            <a:r>
              <a:rPr lang="en-GB" dirty="0"/>
              <a:t>From a French Huguenot family</a:t>
            </a:r>
          </a:p>
          <a:p>
            <a:r>
              <a:rPr lang="en-GB" dirty="0"/>
              <a:t>Huguenot’s were protestant and received harsh treatment from the Catholic Louis XIV of France. In 1685, they were forced to convert to Catholicism or to leave as refugees</a:t>
            </a:r>
          </a:p>
          <a:p>
            <a:r>
              <a:rPr lang="en-GB" dirty="0"/>
              <a:t>Such was their persecution that their population fell from 1.2m in 1600, to fewer than 100,000 in 1700</a:t>
            </a: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8C6D46-A042-4A17-9383-D3C25469DB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680" r="-2" b="3018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7317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AA56FBA-49EC-4971-8057-7F622BBE3A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3"/>
          <a:stretch/>
        </p:blipFill>
        <p:spPr>
          <a:xfrm>
            <a:off x="0" y="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90D80-64AB-4A52-A94D-7CAC559EC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£50 note 1994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6627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65032DE-F90C-4BD6-903A-1EE325AFC2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0" r="27908" b="-1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prstClr val="black"/>
              </a:buClr>
              <a:buSzPct val="100000"/>
              <a:buFont typeface="Arial"/>
              <a:buNone/>
              <a:defRPr/>
            </a:pPr>
            <a:endParaRPr lang="en-US" sz="1600" cap="all">
              <a:solidFill>
                <a:prstClr val="black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A5472-63E1-45AB-9DDA-876AEE97C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41448"/>
            <a:ext cx="5660136" cy="4542515"/>
          </a:xfrm>
        </p:spPr>
        <p:txBody>
          <a:bodyPr anchor="ctr">
            <a:normAutofit/>
          </a:bodyPr>
          <a:lstStyle/>
          <a:p>
            <a:r>
              <a:rPr lang="en-US" sz="4000" dirty="0"/>
              <a:t>Central banks </a:t>
            </a:r>
            <a:r>
              <a:rPr lang="en-US" sz="2400" dirty="0"/>
              <a:t>produce currency for countries. They control the supply of money and charge interest. They control the value of the currency. The system is based on the concept of debt</a:t>
            </a:r>
          </a:p>
          <a:p>
            <a:r>
              <a:rPr lang="en-US" sz="2400" dirty="0"/>
              <a:t>For every dollar created, there is the value of the unit itself plus an interest rate</a:t>
            </a:r>
          </a:p>
          <a:p>
            <a:r>
              <a:rPr lang="en-US" sz="2400" dirty="0"/>
              <a:t>Quite brilliantly, the money required to cover the debt can only come from the money sources – the central banks themselves!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098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59080" y="1004929"/>
            <a:ext cx="4047744" cy="5786199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Millions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First consider a million: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million is a thousand thousands.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million is a 1 with six zeros after it, denoted by 1,000,000.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million seconds is about 11 and a half days.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million pennies stacked on top of each other would make a tower nearly a mile high.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•If you earn $45,000 a year, it would take 22 years to amass a fortune of one million dollars.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million ants would weigh a little over six pounds.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million dollars divided evenly among the U.S. population would mean everyone in the United States would receive about one third of one cent.</a:t>
            </a:r>
          </a:p>
        </p:txBody>
      </p:sp>
      <p:sp>
        <p:nvSpPr>
          <p:cNvPr id="5" name="Rectangle 4"/>
          <p:cNvSpPr/>
          <p:nvPr/>
        </p:nvSpPr>
        <p:spPr>
          <a:xfrm>
            <a:off x="4447032" y="582966"/>
            <a:ext cx="3901440" cy="6063198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Billions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Next up is one billion: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billion is a thousand millions.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billion is a 1 with nine zeros after it, denoted by 1,000,000,000.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billion seconds is about 31 and a half years.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billion pennies stacked on top of each other would make a tower almost 870 miles high.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•If you earn $45,000 a year, it would take 22,000 years to amass a fortune of one billion dollars.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billion ants would weight over 3 tons - a little less than the weight of an elephant.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billion dollars divided equally among the U.S. population would mean that everyone in the United States would receive about $3.33.</a:t>
            </a:r>
          </a:p>
        </p:txBody>
      </p:sp>
      <p:sp>
        <p:nvSpPr>
          <p:cNvPr id="6" name="Rectangle 5"/>
          <p:cNvSpPr/>
          <p:nvPr/>
        </p:nvSpPr>
        <p:spPr>
          <a:xfrm>
            <a:off x="8488680" y="153198"/>
            <a:ext cx="3617976" cy="6340197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Trillions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After this is a trillion: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trillion is a thousand billions, or equivalently a million millions.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•It is a 1 with twelve zeros after it, denoted by 1,000,000,000,000.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trillion seconds is over 31 thousand years.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trillion pennies stacked on top of each other would make a tower about 870,000 miles high - the same distance obtained by going to the moon, back to earth, then to the moon again.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trillion ants would weigh over 3000 tons.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•One trillion dollars divided evenly among the U.S. population would mean that everyone in the United States would receive a little over $3000.</a:t>
            </a:r>
          </a:p>
        </p:txBody>
      </p:sp>
      <p:sp>
        <p:nvSpPr>
          <p:cNvPr id="7" name="Rectangle 6"/>
          <p:cNvSpPr/>
          <p:nvPr/>
        </p:nvSpPr>
        <p:spPr>
          <a:xfrm>
            <a:off x="259080" y="144983"/>
            <a:ext cx="462076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http://statistics.about.com/od/Applications/a/Millions-Billions-And-Trillions.htm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691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A8F6412-F28E-488D-A0F0-55642DC05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3578"/>
            <a:ext cx="4595071" cy="1645501"/>
          </a:xfrm>
        </p:spPr>
        <p:txBody>
          <a:bodyPr>
            <a:normAutofit/>
          </a:bodyPr>
          <a:lstStyle/>
          <a:p>
            <a:r>
              <a:rPr lang="en-GB" sz="5400" dirty="0"/>
              <a:t>Legislation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0B7DF2-8BF1-42D9-9333-998337637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083622"/>
            <a:ext cx="4595071" cy="3093340"/>
          </a:xfrm>
        </p:spPr>
        <p:txBody>
          <a:bodyPr>
            <a:normAutofit/>
          </a:bodyPr>
          <a:lstStyle/>
          <a:p>
            <a:r>
              <a:rPr lang="en-GB" dirty="0"/>
              <a:t>New law after the financial crash of 2008</a:t>
            </a:r>
          </a:p>
          <a:p>
            <a:r>
              <a:rPr lang="en-GB" dirty="0"/>
              <a:t>The bank was nationalised in 1946, gaining operational independence on the setting of interest rates in 1997</a:t>
            </a:r>
          </a:p>
          <a:p>
            <a:endParaRPr lang="en-GB" sz="2400" dirty="0"/>
          </a:p>
          <a:p>
            <a:endParaRPr lang="en-GB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3713C1-2FB2-413B-BF91-3AE41726F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991" y="3474720"/>
            <a:ext cx="6100914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0795B4D-5022-4A7F-A01D-8D880B7CD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9584" y="0"/>
            <a:ext cx="6192415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D19018-DE7C-4796-ADF2-AD2EB0FC0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1A0A2C2-4F85-44AF-8708-8DCA4B550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9624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963277-01A7-4F9A-962F-C491BDD18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2775" y="1260153"/>
            <a:ext cx="2364317" cy="8629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E7011B-A0C6-4CDB-9178-07082FAE30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0908" y="4157357"/>
            <a:ext cx="5446184" cy="1838087"/>
          </a:xfrm>
          <a:prstGeom prst="rect">
            <a:avLst/>
          </a:prstGeom>
        </p:spPr>
      </p:pic>
      <p:pic>
        <p:nvPicPr>
          <p:cNvPr id="4" name="Picture 3">
            <a:hlinkClick r:id="rId4"/>
            <a:extLst>
              <a:ext uri="{FF2B5EF4-FFF2-40B4-BE49-F238E27FC236}">
                <a16:creationId xmlns:a16="http://schemas.microsoft.com/office/drawing/2014/main" id="{73684592-F3F1-4CC1-9761-03E896E0A2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9121" y="208342"/>
            <a:ext cx="4678841" cy="2666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504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4374D43-E5CA-4312-A002-21EB8339A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06" y="236630"/>
            <a:ext cx="9322514" cy="65723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F746A22-8023-4BB2-A28F-19357817AD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33154">
            <a:off x="6349544" y="2844801"/>
            <a:ext cx="5775704" cy="2165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31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8597661-E0C7-4B40-BB64-E59A125315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136" y="0"/>
            <a:ext cx="105777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4837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682C11A-701F-4025-9061-5AC0DE8E009F}"/>
              </a:ext>
            </a:extLst>
          </p:cNvPr>
          <p:cNvSpPr txBox="1"/>
          <p:nvPr/>
        </p:nvSpPr>
        <p:spPr>
          <a:xfrm>
            <a:off x="6632720" y="2493530"/>
            <a:ext cx="53755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£601 – thousand million</a:t>
            </a:r>
          </a:p>
          <a:p>
            <a:endParaRPr lang="en-GB" sz="3600" dirty="0"/>
          </a:p>
          <a:p>
            <a:r>
              <a:rPr lang="en-GB" sz="3600" dirty="0"/>
              <a:t>£601 billion on the balance sheet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97F8C7-7EE4-4679-AD82-43026D87E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772" y="1686865"/>
            <a:ext cx="5375508" cy="485191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EE5337-D1BD-4549-9C9B-A10C7D7BD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2755" y="857333"/>
            <a:ext cx="4373245" cy="3186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23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07BAB-0A9E-4BE5-A753-3632F74B1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financial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AF4EB-727C-407F-913E-6B82F26EC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Whenever we spend money we are interacting with the financial system, so we need confidence in the system</a:t>
            </a:r>
          </a:p>
          <a:p>
            <a:r>
              <a:rPr lang="en-GB" dirty="0"/>
              <a:t>Risk is a key aspect of maintaining balance</a:t>
            </a:r>
          </a:p>
          <a:p>
            <a:r>
              <a:rPr lang="en-GB" dirty="0"/>
              <a:t>Loans carry risks and rewards: the risk of non-payment, the reward of interest</a:t>
            </a:r>
          </a:p>
          <a:p>
            <a:r>
              <a:rPr lang="en-GB" dirty="0"/>
              <a:t>The system only works if we are confident in the system: if we put our money into a bank, we expect to get it out when we need it</a:t>
            </a:r>
          </a:p>
        </p:txBody>
      </p:sp>
    </p:spTree>
    <p:extLst>
      <p:ext uri="{BB962C8B-B14F-4D97-AF65-F5344CB8AC3E}">
        <p14:creationId xmlns:p14="http://schemas.microsoft.com/office/powerpoint/2010/main" val="1272698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FAFCD-AB62-41D5-857E-641A9FE0E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Inter-bank lending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44B70-9CA2-405B-B88A-712EFC1AF9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huge flow of international interaction</a:t>
            </a:r>
          </a:p>
          <a:p>
            <a:r>
              <a:rPr lang="en-GB" dirty="0"/>
              <a:t>Banks borrow from one another and from the Bank of England (and others)</a:t>
            </a:r>
          </a:p>
          <a:p>
            <a:r>
              <a:rPr lang="en-GB" dirty="0"/>
              <a:t>We do not want depositors to become nervous. If they do rates of lending (and therefore the interest) dry-up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551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749F2-B2BE-4143-BC46-76D74954A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Keeping confidence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0AC2-50B0-43A3-B5E4-E24B2D943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89609"/>
            <a:ext cx="10515600" cy="3074849"/>
          </a:xfrm>
        </p:spPr>
        <p:txBody>
          <a:bodyPr/>
          <a:lstStyle/>
          <a:p>
            <a:r>
              <a:rPr lang="en-GB" dirty="0"/>
              <a:t>BoE’s role is to look after the financial system as a whole</a:t>
            </a:r>
          </a:p>
          <a:p>
            <a:r>
              <a:rPr lang="en-GB" dirty="0"/>
              <a:t>Liquidity insurance helps to ensure there is enough cash to go around</a:t>
            </a:r>
          </a:p>
          <a:p>
            <a:r>
              <a:rPr lang="en-GB" dirty="0"/>
              <a:t>Financial institutions might fail if they are weak or poorly run</a:t>
            </a:r>
          </a:p>
          <a:p>
            <a:r>
              <a:rPr lang="en-GB" dirty="0"/>
              <a:t>BoE regulates financial institutions so the are run safely with managed risks taken</a:t>
            </a:r>
          </a:p>
          <a:p>
            <a:r>
              <a:rPr lang="en-GB" dirty="0"/>
              <a:t>Banks should absorb their own losses without state assistance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525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EFBEFA3-C02F-45F9-A048-A9ACF4C5F7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11" r="1" b="4869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0793C1A-6EBB-4268-9AF2-C3560FAA0733}"/>
              </a:ext>
            </a:extLst>
          </p:cNvPr>
          <p:cNvSpPr txBox="1"/>
          <p:nvPr/>
        </p:nvSpPr>
        <p:spPr>
          <a:xfrm>
            <a:off x="385477" y="58692"/>
            <a:ext cx="111630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Is a way to measure the size of a country’s economy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53D0F6-F7E0-4E57-83B3-1FA2AED4E786}"/>
              </a:ext>
            </a:extLst>
          </p:cNvPr>
          <p:cNvSpPr txBox="1"/>
          <p:nvPr/>
        </p:nvSpPr>
        <p:spPr>
          <a:xfrm>
            <a:off x="643467" y="6090643"/>
            <a:ext cx="111630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dirty="0"/>
              <a:t>The Economy? The production and consumption of goods and services are used to fulfill the needs of those living and operating within the economy.</a:t>
            </a:r>
          </a:p>
        </p:txBody>
      </p:sp>
      <p:pic>
        <p:nvPicPr>
          <p:cNvPr id="16" name="Picture 15">
            <a:hlinkClick r:id="rId3"/>
            <a:extLst>
              <a:ext uri="{FF2B5EF4-FFF2-40B4-BE49-F238E27FC236}">
                <a16:creationId xmlns:a16="http://schemas.microsoft.com/office/drawing/2014/main" id="{D748710C-629C-40C5-B9E7-38A4985873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6387" y="885825"/>
            <a:ext cx="9039225" cy="508635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0CB8052-5CF2-4B47-8F96-4C91500ACEB2}"/>
              </a:ext>
            </a:extLst>
          </p:cNvPr>
          <p:cNvSpPr txBox="1"/>
          <p:nvPr/>
        </p:nvSpPr>
        <p:spPr>
          <a:xfrm>
            <a:off x="9048539" y="166279"/>
            <a:ext cx="32989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5"/>
              </a:rPr>
              <a:t>https://youtu.be/UOuzPLjwkMc</a:t>
            </a: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3418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5B336162-B533-4EFE-8BB3-8EBB4A5E3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14384" cy="6858000"/>
          </a:xfrm>
          <a:prstGeom prst="rect">
            <a:avLst/>
          </a:prstGeom>
          <a:solidFill>
            <a:srgbClr val="D0CE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37C11E3-80A4-4D09-AD86-8D4403CDA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883" y="2121763"/>
            <a:ext cx="4447713" cy="2112886"/>
          </a:xfrm>
          <a:solidFill>
            <a:srgbClr val="FFFFFF"/>
          </a:solidFill>
          <a:ln w="25400" cap="sq">
            <a:solidFill>
              <a:srgbClr val="404040"/>
            </a:solidFill>
            <a:miter lim="800000"/>
          </a:ln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solidFill>
                  <a:srgbClr val="262626"/>
                </a:solidFill>
              </a:rPr>
              <a:t>Changes in annual spend as a proportion of annual GDP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53732-8781-48AD-963E-2C59478AB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4980" y="429208"/>
            <a:ext cx="6186196" cy="6158204"/>
          </a:xfrm>
        </p:spPr>
        <p:txBody>
          <a:bodyPr anchor="ctr">
            <a:normAutofit/>
          </a:bodyPr>
          <a:lstStyle/>
          <a:p>
            <a:r>
              <a:rPr lang="en-GB" dirty="0"/>
              <a:t>1900: 30%</a:t>
            </a:r>
          </a:p>
          <a:p>
            <a:r>
              <a:rPr lang="en-GB" dirty="0"/>
              <a:t>1920: 140%</a:t>
            </a:r>
          </a:p>
          <a:p>
            <a:r>
              <a:rPr lang="en-GB" dirty="0"/>
              <a:t>1920s: 180%</a:t>
            </a:r>
          </a:p>
          <a:p>
            <a:r>
              <a:rPr lang="en-GB" dirty="0"/>
              <a:t>1930s: 160 – 180%</a:t>
            </a:r>
          </a:p>
          <a:p>
            <a:r>
              <a:rPr lang="en-GB" dirty="0"/>
              <a:t>1930 – 120%</a:t>
            </a:r>
          </a:p>
          <a:p>
            <a:r>
              <a:rPr lang="en-GB" dirty="0"/>
              <a:t>1945 – 240%</a:t>
            </a:r>
          </a:p>
          <a:p>
            <a:r>
              <a:rPr lang="en-US" dirty="0"/>
              <a:t>1950s: steady decline</a:t>
            </a:r>
          </a:p>
          <a:p>
            <a:r>
              <a:rPr lang="en-US" dirty="0"/>
              <a:t>1962: 100%</a:t>
            </a:r>
          </a:p>
          <a:p>
            <a:r>
              <a:rPr lang="en-US" dirty="0"/>
              <a:t>1970s: 50%</a:t>
            </a:r>
          </a:p>
          <a:p>
            <a:r>
              <a:rPr lang="en-US" dirty="0"/>
              <a:t>1985: 30%</a:t>
            </a:r>
          </a:p>
          <a:p>
            <a:r>
              <a:rPr lang="en-US" dirty="0"/>
              <a:t>1990s: 40%</a:t>
            </a:r>
          </a:p>
          <a:p>
            <a:r>
              <a:rPr lang="en-US" dirty="0"/>
              <a:t>2008: increase to 80%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45493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97867-1F36-4E38-85FD-FB1CE94A6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E7211-0BB3-4CFC-A3A5-0FE91E9C1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F1AEFC-B832-4664-8333-45C9A3710C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740" y="0"/>
            <a:ext cx="98025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936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C8CB6AF-0FA8-4EC9-B377-BD3E97D02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5237"/>
            <a:ext cx="12191999" cy="68140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81DADF-AE9D-445C-8203-ADE8CFE4E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8267"/>
            <a:ext cx="3994951" cy="1524101"/>
          </a:xfrm>
        </p:spPr>
        <p:txBody>
          <a:bodyPr>
            <a:noAutofit/>
          </a:bodyPr>
          <a:lstStyle/>
          <a:p>
            <a:r>
              <a:rPr lang="en-GB" sz="6000" dirty="0"/>
              <a:t>How the BoE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73912-0FCE-4D89-8E4D-2B51DA106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221" y="4962888"/>
            <a:ext cx="10036946" cy="2106094"/>
          </a:xfrm>
        </p:spPr>
        <p:txBody>
          <a:bodyPr/>
          <a:lstStyle/>
          <a:p>
            <a:r>
              <a:rPr lang="en-GB" dirty="0"/>
              <a:t>Sets interest rates to keep inflation in control</a:t>
            </a:r>
          </a:p>
          <a:p>
            <a:r>
              <a:rPr lang="en-GB" dirty="0"/>
              <a:t>Maintains financial stability</a:t>
            </a:r>
          </a:p>
          <a:p>
            <a:r>
              <a:rPr lang="en-GB" dirty="0"/>
              <a:t>Three key bodies which share responsibility</a:t>
            </a:r>
          </a:p>
          <a:p>
            <a:r>
              <a:rPr lang="en-GB" dirty="0"/>
              <a:t>All Chaired by the Governor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1C6FD7-E6C4-45AB-9CE0-B0474B034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3638" y="383333"/>
            <a:ext cx="1266825" cy="220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55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77F78FB-E27B-4897-AFFA-FBF952B54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34025"/>
            <a:ext cx="10515600" cy="822326"/>
          </a:xfrm>
        </p:spPr>
        <p:txBody>
          <a:bodyPr>
            <a:noAutofit/>
          </a:bodyPr>
          <a:lstStyle/>
          <a:p>
            <a:pPr algn="ctr"/>
            <a:r>
              <a:rPr lang="en-GB" sz="6000" dirty="0"/>
              <a:t>The Federal Reserve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FD6FFF-CB08-47DD-8863-6C395B1140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374" b="5725"/>
          <a:stretch/>
        </p:blipFill>
        <p:spPr>
          <a:xfrm>
            <a:off x="20" y="10"/>
            <a:ext cx="12191980" cy="5395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8889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1E092-3C56-40A5-9434-DC2EB6103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What is the Fed?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104AB07-9698-4797-A3EE-745A40F298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9319" y="1690688"/>
            <a:ext cx="7191011" cy="417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76515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9BC784DC-28A7-40CF-AC03-E765EB5620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284" y="0"/>
            <a:ext cx="97034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1906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BCD2A929-D2FA-42A9-9743-5537A87B0E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7828126" cy="27736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74C483-7FE7-428E-B9AF-E62FBD8D14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85680">
            <a:off x="7503161" y="115137"/>
            <a:ext cx="4419600" cy="57054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7FC9A49-79DD-4C31-8F1E-E72022FCEAE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125" y="1892503"/>
            <a:ext cx="11715750" cy="4924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261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3CD85-18AE-4AE9-B522-EA94BAB52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9992" y="365125"/>
            <a:ext cx="4313808" cy="1325563"/>
          </a:xfrm>
        </p:spPr>
        <p:txBody>
          <a:bodyPr/>
          <a:lstStyle/>
          <a:p>
            <a:r>
              <a:rPr lang="en-GB" dirty="0"/>
              <a:t>History of the Fed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CDF20-0443-4CDE-A7CC-53A270541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769" y="365126"/>
            <a:ext cx="6044184" cy="6492874"/>
          </a:xfrm>
        </p:spPr>
        <p:txBody>
          <a:bodyPr>
            <a:normAutofit/>
          </a:bodyPr>
          <a:lstStyle/>
          <a:p>
            <a:r>
              <a:rPr lang="en-GB" dirty="0"/>
              <a:t>1775 - 1783: American revolution. King George III had outlawed the use of the independent currency the Americans had created for themselves. </a:t>
            </a:r>
          </a:p>
          <a:p>
            <a:r>
              <a:rPr lang="en-GB" dirty="0"/>
              <a:t>The intent was to free the people from being forced to borrow money from England and the creation of huge debt</a:t>
            </a:r>
          </a:p>
          <a:p>
            <a:r>
              <a:rPr lang="en-GB" dirty="0"/>
              <a:t>Benjamin Franklin said this was probably the main cause of this bloody war</a:t>
            </a:r>
          </a:p>
          <a:p>
            <a:r>
              <a:rPr lang="en-US" dirty="0"/>
              <a:t>1791-1811: Alexander Hamilton established the First Bank of the United States. People were suspicious of this new and largest company in America. </a:t>
            </a:r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C41B835E-F141-40C7-9684-B88C8DB60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0217" y="1941351"/>
            <a:ext cx="4773582" cy="3792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38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5019F-E1FE-4EF7-ABA5-BB57A97A4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6456" y="186612"/>
            <a:ext cx="4460033" cy="1175658"/>
          </a:xfrm>
        </p:spPr>
        <p:txBody>
          <a:bodyPr/>
          <a:lstStyle/>
          <a:p>
            <a:r>
              <a:rPr lang="en-GB" dirty="0"/>
              <a:t>History of the Fed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BF9A8-10F5-446F-BC21-2E470F27E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022472"/>
            <a:ext cx="5627913" cy="5369095"/>
          </a:xfrm>
        </p:spPr>
        <p:txBody>
          <a:bodyPr/>
          <a:lstStyle/>
          <a:p>
            <a:r>
              <a:rPr lang="en-GB" dirty="0"/>
              <a:t>When the 20-year charter expired it was not renewed</a:t>
            </a:r>
          </a:p>
          <a:p>
            <a:r>
              <a:rPr lang="en-GB" dirty="0"/>
              <a:t>1816-1836: second attempt failed too</a:t>
            </a:r>
          </a:p>
          <a:p>
            <a:r>
              <a:rPr lang="en-GB" dirty="0"/>
              <a:t>1873-1907: an era of panics, alleviated by the intervention of mega-wealthy financial tycoon JP Morgan</a:t>
            </a:r>
          </a:p>
          <a:p>
            <a:r>
              <a:rPr lang="en-GB" dirty="0"/>
              <a:t>1907: America looked to Morgan again to stabilise the financial system and the stage for a central bank was set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F91452-82B1-477F-BD1D-FFFEF4B9EF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6177" y="1690689"/>
            <a:ext cx="5720312" cy="429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027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33DEF22-3614-45CE-825C-8D33320F1B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273917"/>
            <a:ext cx="3955627" cy="22250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99E48-7F0B-4628-B02C-B16C6ED5A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380" y="479394"/>
            <a:ext cx="4832220" cy="6336042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1908-1912: Senator Nelson Aldrich oversaw a banker-led plan which was binned as others wanted public control of the central bank</a:t>
            </a:r>
          </a:p>
          <a:p>
            <a:r>
              <a:rPr lang="en-GB" sz="2400" dirty="0"/>
              <a:t>1912: the Federal Reserve Act under President Woodrow Wilson</a:t>
            </a:r>
          </a:p>
          <a:p>
            <a:r>
              <a:rPr lang="en-GB" sz="2400" dirty="0"/>
              <a:t>1913: the Federal Reserve (system of regional banks) established as a compromise between popular opinion and private bankers, and initiated in 1914</a:t>
            </a:r>
          </a:p>
          <a:p>
            <a:r>
              <a:rPr lang="en-US" sz="2400" dirty="0"/>
              <a:t>Led by prominent wealthy men (JD Rockefeller, JP Morgan, Paul Warburg and 1</a:t>
            </a:r>
            <a:r>
              <a:rPr lang="en-US" sz="2400" baseline="30000" dirty="0"/>
              <a:t>st</a:t>
            </a:r>
            <a:r>
              <a:rPr lang="en-US" sz="2400" dirty="0"/>
              <a:t> Baron Nathan Rothschild)</a:t>
            </a:r>
          </a:p>
          <a:p>
            <a:r>
              <a:rPr lang="en-US" sz="2400" dirty="0"/>
              <a:t>Senator Nelson Aldrich, who had a key role, had very close ties and later married into the Rothschild family</a:t>
            </a:r>
          </a:p>
          <a:p>
            <a:endParaRPr lang="en-US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55658E-DE4B-425F-B2EE-4AB30083E0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7600" y="223520"/>
            <a:ext cx="2051685" cy="28299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A064298-0AAF-49CC-AC8D-C128855547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30723" y="-42563"/>
            <a:ext cx="3261277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DA5E0E-1E35-4E9B-B9FE-7DEDAE476AC2}"/>
              </a:ext>
            </a:extLst>
          </p:cNvPr>
          <p:cNvSpPr txBox="1"/>
          <p:nvPr/>
        </p:nvSpPr>
        <p:spPr>
          <a:xfrm>
            <a:off x="5131293" y="1766656"/>
            <a:ext cx="1544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JD Rockefeller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7D5303-BEE5-4182-BCAD-718931C479A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6800" y="4596565"/>
            <a:ext cx="3261277" cy="210199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EC737E-0970-4D8B-BAA3-6F697F543A7F}"/>
              </a:ext>
            </a:extLst>
          </p:cNvPr>
          <p:cNvSpPr txBox="1"/>
          <p:nvPr/>
        </p:nvSpPr>
        <p:spPr>
          <a:xfrm>
            <a:off x="9028590" y="4128117"/>
            <a:ext cx="2974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Nathan Rothschild – 1</a:t>
            </a:r>
            <a:r>
              <a:rPr lang="en-GB" baseline="30000" dirty="0">
                <a:solidFill>
                  <a:schemeClr val="bg1"/>
                </a:solidFill>
              </a:rPr>
              <a:t>st</a:t>
            </a:r>
            <a:r>
              <a:rPr lang="en-GB" dirty="0">
                <a:solidFill>
                  <a:schemeClr val="bg1"/>
                </a:solidFill>
              </a:rPr>
              <a:t> Baron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9E86D8-1998-4487-9098-55F241DC2A94}"/>
              </a:ext>
            </a:extLst>
          </p:cNvPr>
          <p:cNvSpPr txBox="1"/>
          <p:nvPr/>
        </p:nvSpPr>
        <p:spPr>
          <a:xfrm>
            <a:off x="6879038" y="4145872"/>
            <a:ext cx="1457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JP Morgan</a:t>
            </a:r>
          </a:p>
        </p:txBody>
      </p:sp>
    </p:spTree>
    <p:extLst>
      <p:ext uri="{BB962C8B-B14F-4D97-AF65-F5344CB8AC3E}">
        <p14:creationId xmlns:p14="http://schemas.microsoft.com/office/powerpoint/2010/main" val="1910989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A887A71E-4140-4295-9194-905DF73132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74314">
            <a:off x="5107194" y="740295"/>
            <a:ext cx="6516635" cy="53774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6B163-D751-4FA6-A8D4-8E373CE91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384" y="1257068"/>
            <a:ext cx="4175760" cy="46126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333333"/>
                </a:solidFill>
                <a:latin typeface="OpenSans-Regular"/>
              </a:rPr>
              <a:t>In November 1910, six men – </a:t>
            </a:r>
            <a:r>
              <a:rPr lang="en-GB" dirty="0">
                <a:solidFill>
                  <a:srgbClr val="3F73B9"/>
                </a:solidFill>
                <a:latin typeface="OpenSans-Regular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Nelson Aldrich</a:t>
            </a:r>
            <a:r>
              <a:rPr lang="en-GB" dirty="0">
                <a:solidFill>
                  <a:srgbClr val="333333"/>
                </a:solidFill>
                <a:latin typeface="OpenSans-Regular"/>
              </a:rPr>
              <a:t>, </a:t>
            </a:r>
            <a:r>
              <a:rPr lang="en-GB" dirty="0">
                <a:solidFill>
                  <a:srgbClr val="3F73B9"/>
                </a:solidFill>
                <a:latin typeface="OpenSans-Regula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A. </a:t>
            </a:r>
            <a:r>
              <a:rPr lang="en-GB" dirty="0" err="1">
                <a:solidFill>
                  <a:srgbClr val="3F73B9"/>
                </a:solidFill>
                <a:latin typeface="OpenSans-Regula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Piatt</a:t>
            </a:r>
            <a:r>
              <a:rPr lang="en-GB" dirty="0">
                <a:solidFill>
                  <a:srgbClr val="3F73B9"/>
                </a:solidFill>
                <a:latin typeface="OpenSans-Regular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Andrew</a:t>
            </a:r>
            <a:r>
              <a:rPr lang="en-GB" dirty="0">
                <a:solidFill>
                  <a:srgbClr val="333333"/>
                </a:solidFill>
                <a:latin typeface="OpenSans-Regular"/>
              </a:rPr>
              <a:t>, </a:t>
            </a:r>
            <a:r>
              <a:rPr lang="en-GB" dirty="0">
                <a:solidFill>
                  <a:srgbClr val="3F73B9"/>
                </a:solidFill>
                <a:latin typeface="OpenSans-Regular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Henry Davison</a:t>
            </a:r>
            <a:r>
              <a:rPr lang="en-GB" dirty="0">
                <a:solidFill>
                  <a:srgbClr val="333333"/>
                </a:solidFill>
                <a:latin typeface="OpenSans-Regular"/>
              </a:rPr>
              <a:t>, </a:t>
            </a:r>
            <a:r>
              <a:rPr lang="en-GB" u="sng" dirty="0">
                <a:solidFill>
                  <a:srgbClr val="3F73B9"/>
                </a:solidFill>
                <a:latin typeface="OpenSans-Regular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Arthur Shelton</a:t>
            </a:r>
            <a:r>
              <a:rPr lang="en-GB" dirty="0">
                <a:solidFill>
                  <a:srgbClr val="333333"/>
                </a:solidFill>
                <a:latin typeface="OpenSans-Regular"/>
              </a:rPr>
              <a:t>, </a:t>
            </a:r>
            <a:r>
              <a:rPr lang="en-GB" dirty="0">
                <a:solidFill>
                  <a:srgbClr val="3F73B9"/>
                </a:solidFill>
                <a:latin typeface="OpenSans-Regular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Frank </a:t>
            </a:r>
            <a:r>
              <a:rPr lang="en-GB" dirty="0" err="1">
                <a:solidFill>
                  <a:srgbClr val="3F73B9"/>
                </a:solidFill>
                <a:latin typeface="OpenSans-Regular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Vanderlip</a:t>
            </a:r>
            <a:r>
              <a:rPr lang="en-GB" dirty="0">
                <a:solidFill>
                  <a:srgbClr val="333333"/>
                </a:solidFill>
                <a:latin typeface="OpenSans-Regular"/>
              </a:rPr>
              <a:t> and </a:t>
            </a:r>
            <a:r>
              <a:rPr lang="en-GB" dirty="0">
                <a:solidFill>
                  <a:srgbClr val="3F73B9"/>
                </a:solidFill>
                <a:latin typeface="OpenSans-Regular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Paul Warburg</a:t>
            </a:r>
            <a:r>
              <a:rPr lang="en-GB" dirty="0">
                <a:solidFill>
                  <a:srgbClr val="333333"/>
                </a:solidFill>
                <a:latin typeface="OpenSans-Regular"/>
              </a:rPr>
              <a:t> – met at the Jekyll Island Club,</a:t>
            </a:r>
            <a:endParaRPr lang="en-GB" dirty="0"/>
          </a:p>
          <a:p>
            <a:r>
              <a:rPr lang="en-GB" dirty="0"/>
              <a:t>The bankers decided the shape and structure of the new central bank</a:t>
            </a:r>
          </a:p>
          <a:p>
            <a:r>
              <a:rPr lang="en-GB" dirty="0"/>
              <a:t>JP Morgan owned the island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7051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5AFC1D-8852-4FF3-B6E0-AEBC23AE9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3289" y="5769849"/>
            <a:ext cx="6016752" cy="10881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dirty="0"/>
              <a:t>President Wilson (1913-21)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2355DA-5F56-4579-AE16-8A0F3A6DD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506" y="475488"/>
            <a:ext cx="6423274" cy="60990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/>
              <a:t>President Woodrow Wilson signed the 1913 Federal Reserve Act. A few years later he wrote: </a:t>
            </a:r>
          </a:p>
          <a:p>
            <a:r>
              <a:rPr lang="en-US" sz="2400" dirty="0"/>
              <a:t>“I am a most unhappy man. I have unwittingly ruined my country. A great industrial nation is controlled by its system of credit. Our system of credit is concentrated. </a:t>
            </a:r>
          </a:p>
          <a:p>
            <a:r>
              <a:rPr lang="en-US" sz="2400" dirty="0"/>
              <a:t>The growth of the nation, therefore, and all our activities are in the hands of a few men. </a:t>
            </a:r>
          </a:p>
          <a:p>
            <a:r>
              <a:rPr lang="en-US" sz="2400" dirty="0"/>
              <a:t>We have come to be one of the worst ruled, one of the most completely controlled and dominated Governments in the civilized world no longer a Government by free opinion, no longer a Government by conviction and the vote of the majority, but a Government by the opinion and duress of a small group of dominant men.” </a:t>
            </a:r>
          </a:p>
          <a:p>
            <a:pPr marL="0" indent="0">
              <a:buNone/>
            </a:pPr>
            <a:r>
              <a:rPr lang="en-US" sz="2000" dirty="0"/>
              <a:t>-Woodrow Wilson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50F39E-4C60-4F55-A8CF-3B54BBB44D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66" b="-2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72931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B4AEE-5795-471C-8B8C-E29A6C8C7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22571"/>
            <a:ext cx="5820779" cy="1506318"/>
          </a:xfrm>
        </p:spPr>
        <p:txBody>
          <a:bodyPr>
            <a:noAutofit/>
          </a:bodyPr>
          <a:lstStyle/>
          <a:p>
            <a:r>
              <a:rPr lang="en-GB" sz="4800" dirty="0"/>
              <a:t>Forgotten depression of 1920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C69FE-99B1-4BFB-A574-C9329FD42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6058678" cy="4308394"/>
          </a:xfrm>
        </p:spPr>
        <p:txBody>
          <a:bodyPr anchor="t">
            <a:normAutofit/>
          </a:bodyPr>
          <a:lstStyle/>
          <a:p>
            <a:r>
              <a:rPr lang="en-US" sz="2400" dirty="0"/>
              <a:t>1914-1919: the Fed increased the money supply by nearly 100% providing extensive loans to small banks and the public, then called the loans in and created huge financial crisis. 10,000 competitive banks outside the federal reserve system folded</a:t>
            </a:r>
          </a:p>
          <a:p>
            <a:r>
              <a:rPr lang="en-US" sz="2400" dirty="0"/>
              <a:t>1921: Congressman Lindbergh said the Federal Reserve Act allows the scientific, mathematically worked out, intentional creation of panic for the gain of the bankers</a:t>
            </a:r>
          </a:p>
          <a:p>
            <a:endParaRPr lang="en-GB" sz="18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C74823-A037-4C2E-B7B9-6C72E2FB60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242" r="1" b="13366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0806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552D3-0675-4AB6-A2F2-63A5C414B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The Great Depression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C076DA-A629-41D7-BF28-C0483815A3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236" r="1" b="13229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4F7FF-4CBB-42CE-A910-7229C10CB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045" y="438538"/>
            <a:ext cx="3820699" cy="5953743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1921-1929: the Fed increased the money supply again by over 60%</a:t>
            </a:r>
          </a:p>
          <a:p>
            <a:r>
              <a:rPr lang="en-GB" sz="2400" dirty="0">
                <a:solidFill>
                  <a:srgbClr val="FFFFFF"/>
                </a:solidFill>
              </a:rPr>
              <a:t>Margin loans allowed people to buy 100% of a stock with only 10% of the total value as a down payment. They could be called in at any time and had to be repaid within 24 hours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October 14</a:t>
            </a:r>
            <a:r>
              <a:rPr lang="en-GB" sz="2400" baseline="30000" dirty="0">
                <a:solidFill>
                  <a:srgbClr val="FFFFFF"/>
                </a:solidFill>
              </a:rPr>
              <a:t>th</a:t>
            </a:r>
            <a:r>
              <a:rPr lang="en-GB" sz="2400" dirty="0">
                <a:solidFill>
                  <a:srgbClr val="FFFFFF"/>
                </a:solidFill>
              </a:rPr>
              <a:t> 1929: JD Rockefeller and others kicked off the call-in of these loans and caused a massive financial crash</a:t>
            </a:r>
          </a:p>
        </p:txBody>
      </p:sp>
    </p:spTree>
    <p:extLst>
      <p:ext uri="{BB962C8B-B14F-4D97-AF65-F5344CB8AC3E}">
        <p14:creationId xmlns:p14="http://schemas.microsoft.com/office/powerpoint/2010/main" val="4315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552D3-0675-4AB6-A2F2-63A5C414B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The Great Depression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C076DA-A629-41D7-BF28-C0483815A3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236" r="1" b="13229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4F7FF-4CBB-42CE-A910-7229C10CB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045" y="438538"/>
            <a:ext cx="3820699" cy="5953743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Instead of increasing the supply of cash to ease the pressure, the Fed reduced the cash supply</a:t>
            </a:r>
          </a:p>
          <a:p>
            <a:r>
              <a:rPr lang="en-GB" sz="2400" dirty="0">
                <a:solidFill>
                  <a:srgbClr val="FFFFFF"/>
                </a:solidFill>
              </a:rPr>
              <a:t>This caused outrage: Congressman </a:t>
            </a:r>
            <a:r>
              <a:rPr lang="en-GB" sz="2400" dirty="0" err="1">
                <a:solidFill>
                  <a:srgbClr val="FFFFFF"/>
                </a:solidFill>
              </a:rPr>
              <a:t>Mcfadden</a:t>
            </a:r>
            <a:r>
              <a:rPr lang="en-GB" sz="2400" dirty="0">
                <a:solidFill>
                  <a:srgbClr val="FFFFFF"/>
                </a:solidFill>
              </a:rPr>
              <a:t> began to impeach the bankers. He knew the bankers were pulling the strings and causing incredible suffering for millions of people</a:t>
            </a:r>
          </a:p>
        </p:txBody>
      </p:sp>
    </p:spTree>
    <p:extLst>
      <p:ext uri="{BB962C8B-B14F-4D97-AF65-F5344CB8AC3E}">
        <p14:creationId xmlns:p14="http://schemas.microsoft.com/office/powerpoint/2010/main" val="1122050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D510583E-08CB-4908-94BB-DD8E24B3F4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626"/>
          <a:stretch/>
        </p:blipFill>
        <p:spPr>
          <a:xfrm>
            <a:off x="3306519" y="1587"/>
            <a:ext cx="4846882" cy="6856413"/>
          </a:xfrm>
          <a:custGeom>
            <a:avLst/>
            <a:gdLst>
              <a:gd name="connsiteX0" fmla="*/ 121782 w 5110407"/>
              <a:gd name="connsiteY0" fmla="*/ 0 h 6856413"/>
              <a:gd name="connsiteX1" fmla="*/ 4731440 w 5110407"/>
              <a:gd name="connsiteY1" fmla="*/ 0 h 6856413"/>
              <a:gd name="connsiteX2" fmla="*/ 4775629 w 5110407"/>
              <a:gd name="connsiteY2" fmla="*/ 179775 h 6856413"/>
              <a:gd name="connsiteX3" fmla="*/ 5084710 w 5110407"/>
              <a:gd name="connsiteY3" fmla="*/ 4108260 h 6856413"/>
              <a:gd name="connsiteX4" fmla="*/ 4768709 w 5110407"/>
              <a:gd name="connsiteY4" fmla="*/ 6381464 h 6856413"/>
              <a:gd name="connsiteX5" fmla="*/ 4653290 w 5110407"/>
              <a:gd name="connsiteY5" fmla="*/ 6856413 h 6856413"/>
              <a:gd name="connsiteX6" fmla="*/ 0 w 5110407"/>
              <a:gd name="connsiteY6" fmla="*/ 6856413 h 6856413"/>
              <a:gd name="connsiteX7" fmla="*/ 21062 w 5110407"/>
              <a:gd name="connsiteY7" fmla="*/ 6803488 h 6856413"/>
              <a:gd name="connsiteX8" fmla="*/ 636462 w 5110407"/>
              <a:gd name="connsiteY8" fmla="*/ 3844830 h 6856413"/>
              <a:gd name="connsiteX9" fmla="*/ 203879 w 5110407"/>
              <a:gd name="connsiteY9" fmla="*/ 236924 h 6856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34B8D3-13BA-42F8-9AD3-97DBD7668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1" y="485775"/>
            <a:ext cx="3363019" cy="5719762"/>
          </a:xfrm>
        </p:spPr>
        <p:txBody>
          <a:bodyPr>
            <a:normAutofit/>
          </a:bodyPr>
          <a:lstStyle/>
          <a:p>
            <a:r>
              <a:rPr lang="en-GB" sz="3600" dirty="0"/>
              <a:t>Congressman Louis </a:t>
            </a:r>
            <a:r>
              <a:rPr lang="en-GB" sz="3600" dirty="0" err="1"/>
              <a:t>Mcfadden</a:t>
            </a:r>
            <a:r>
              <a:rPr lang="en-GB" sz="3600" dirty="0"/>
              <a:t> (1876-1935)</a:t>
            </a:r>
            <a:br>
              <a:rPr lang="en-GB" sz="3600" dirty="0"/>
            </a:br>
            <a:br>
              <a:rPr lang="en-GB" sz="3600" dirty="0"/>
            </a:br>
            <a:r>
              <a:rPr lang="en-GB" sz="2400" dirty="0"/>
              <a:t>Killed by wealthy bankers for his opposition to the Fed?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9262C-7A7C-4EA6-B876-D2C145CAB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399254" cy="5852882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Promoted as a moral champion, concerned that an international banking system was being created to enable a powerful few to take over and control national governments</a:t>
            </a:r>
          </a:p>
          <a:p>
            <a:r>
              <a:rPr lang="en-GB" sz="2400" dirty="0"/>
              <a:t>In fact, a Nazi-supporting, </a:t>
            </a:r>
            <a:r>
              <a:rPr lang="en-GB" sz="2400" dirty="0" err="1"/>
              <a:t>anti-semitic</a:t>
            </a:r>
            <a:r>
              <a:rPr lang="en-GB" sz="2400" dirty="0"/>
              <a:t>, far right Republican</a:t>
            </a:r>
          </a:p>
          <a:p>
            <a:r>
              <a:rPr lang="en-GB" sz="2400" dirty="0"/>
              <a:t>Died of a heart attack</a:t>
            </a:r>
          </a:p>
        </p:txBody>
      </p:sp>
    </p:spTree>
    <p:extLst>
      <p:ext uri="{BB962C8B-B14F-4D97-AF65-F5344CB8AC3E}">
        <p14:creationId xmlns:p14="http://schemas.microsoft.com/office/powerpoint/2010/main" val="145228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49479" y="-222704"/>
            <a:ext cx="338771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Interest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-2695643" y="261258"/>
          <a:ext cx="10785283" cy="6275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7447" y="776288"/>
            <a:ext cx="6410217" cy="427882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155371" y="5231820"/>
            <a:ext cx="98818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£100 lent to 5 people over 1 year at 6% interest, provides the Royal Bank of Durke with £30 new money on top of my starting amount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if I offer loans to thousands of people?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if I drive up my interest rate?</a:t>
            </a:r>
          </a:p>
        </p:txBody>
      </p:sp>
    </p:spTree>
    <p:extLst>
      <p:ext uri="{BB962C8B-B14F-4D97-AF65-F5344CB8AC3E}">
        <p14:creationId xmlns:p14="http://schemas.microsoft.com/office/powerpoint/2010/main" val="2277893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802E0E-E575-4BD3-A185-3704AB4F2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D8802E0E-E575-4BD3-A185-3704AB4F2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D8802E0E-E575-4BD3-A185-3704AB4F2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0B8EC5-A31D-4D11-B0A9-6C4810B30C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4D0B8EC5-A31D-4D11-B0A9-6C4810B30C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4D0B8EC5-A31D-4D11-B0A9-6C4810B30C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0A27EE-9608-44E3-B6A6-0E4B22219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6C0A27EE-9608-44E3-B6A6-0E4B22219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6C0A27EE-9608-44E3-B6A6-0E4B22219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044864-A038-4654-B766-1BBD195879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8C044864-A038-4654-B766-1BBD195879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8C044864-A038-4654-B766-1BBD195879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E8FA49D-5231-4064-9764-4A2E187F73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graphicEl>
                                              <a:dgm id="{FE8FA49D-5231-4064-9764-4A2E187F73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graphicEl>
                                              <a:dgm id="{FE8FA49D-5231-4064-9764-4A2E187F73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3D519F-291B-4631-B317-63D774D06D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A23D519F-291B-4631-B317-63D774D06D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A23D519F-291B-4631-B317-63D774D06D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9CCA82-7491-4226-9155-12E1BC75B8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D49CCA82-7491-4226-9155-12E1BC75B8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D49CCA82-7491-4226-9155-12E1BC75B8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B98D39-4787-4B67-9B6D-E2F4E341DB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22B98D39-4787-4B67-9B6D-E2F4E341DB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22B98D39-4787-4B67-9B6D-E2F4E341DB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288681-CF61-40C6-A98A-CA71D6FFAA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graphicEl>
                                              <a:dgm id="{79288681-CF61-40C6-A98A-CA71D6FFAA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graphicEl>
                                              <a:dgm id="{79288681-CF61-40C6-A98A-CA71D6FFAA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54E970-AA34-45E5-9B89-E0398052E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5054E970-AA34-45E5-9B89-E0398052E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5054E970-AA34-45E5-9B89-E0398052E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5C7A39-9896-494D-9C4B-58155988B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graphicEl>
                                              <a:dgm id="{CC5C7A39-9896-494D-9C4B-58155988B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graphicEl>
                                              <a:dgm id="{CC5C7A39-9896-494D-9C4B-58155988BC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1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ABAC6-1B0F-4948-9D64-410F8894E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Let’s create the 501 Bank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7985F-2A6E-4327-A3F7-43616368E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489521"/>
          </a:xfrm>
        </p:spPr>
        <p:txBody>
          <a:bodyPr>
            <a:normAutofit/>
          </a:bodyPr>
          <a:lstStyle/>
          <a:p>
            <a:r>
              <a:rPr lang="en-GB" sz="3600" dirty="0"/>
              <a:t>X10: lend £5k to 5 people = £300 interest</a:t>
            </a:r>
          </a:p>
          <a:p>
            <a:r>
              <a:rPr lang="en-GB" sz="3600" dirty="0"/>
              <a:t>X10: lend £50k to 5 people = £3,000 interest</a:t>
            </a:r>
          </a:p>
          <a:p>
            <a:r>
              <a:rPr lang="en-GB" sz="3600" dirty="0"/>
              <a:t>X10: lend £500k to 5 people = £30k interest</a:t>
            </a:r>
          </a:p>
          <a:p>
            <a:r>
              <a:rPr lang="en-GB" sz="3600" dirty="0"/>
              <a:t>X10: lend £5m to 5 people = £300k interest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D4F4C-D6BD-46EF-B665-3C077CDF7ADB}"/>
              </a:ext>
            </a:extLst>
          </p:cNvPr>
          <p:cNvSpPr txBox="1"/>
          <p:nvPr/>
        </p:nvSpPr>
        <p:spPr>
          <a:xfrm>
            <a:off x="1119883" y="4561726"/>
            <a:ext cx="10233917" cy="1569660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Quite a business model!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might we increase our profits?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More loans, to more people, at higher interest rates</a:t>
            </a:r>
          </a:p>
        </p:txBody>
      </p:sp>
    </p:spTree>
    <p:extLst>
      <p:ext uri="{BB962C8B-B14F-4D97-AF65-F5344CB8AC3E}">
        <p14:creationId xmlns:p14="http://schemas.microsoft.com/office/powerpoint/2010/main" val="3098567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6A3444-5531-40D4-B4C5-7566C1AA2A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0284" y="2137025"/>
            <a:ext cx="5027753" cy="2828111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5C7F67C4-5B8B-443D-9EA8-9D14789AC8A3}"/>
              </a:ext>
            </a:extLst>
          </p:cNvPr>
          <p:cNvSpPr/>
          <p:nvPr/>
        </p:nvSpPr>
        <p:spPr>
          <a:xfrm>
            <a:off x="626724" y="287676"/>
            <a:ext cx="3082247" cy="18493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10 loans = double profit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3E3177B-5F36-4271-BAD4-601FA941B4CE}"/>
              </a:ext>
            </a:extLst>
          </p:cNvPr>
          <p:cNvSpPr/>
          <p:nvPr/>
        </p:nvSpPr>
        <p:spPr>
          <a:xfrm>
            <a:off x="8835775" y="231168"/>
            <a:ext cx="3082247" cy="18493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£600 to £600k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642591D-F4EE-470D-B69F-A109C01641FA}"/>
              </a:ext>
            </a:extLst>
          </p:cNvPr>
          <p:cNvSpPr/>
          <p:nvPr/>
        </p:nvSpPr>
        <p:spPr>
          <a:xfrm>
            <a:off x="604462" y="2561690"/>
            <a:ext cx="3082247" cy="18493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15 loans = treble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C1E294E-82A4-4EF4-9C12-4800E882701D}"/>
              </a:ext>
            </a:extLst>
          </p:cNvPr>
          <p:cNvSpPr/>
          <p:nvPr/>
        </p:nvSpPr>
        <p:spPr>
          <a:xfrm>
            <a:off x="8835776" y="2302695"/>
            <a:ext cx="3082247" cy="18493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£900 to £900k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A58C5A1-ACE5-4A6E-A66D-C5F72CD0B44C}"/>
              </a:ext>
            </a:extLst>
          </p:cNvPr>
          <p:cNvSpPr/>
          <p:nvPr/>
        </p:nvSpPr>
        <p:spPr>
          <a:xfrm>
            <a:off x="626723" y="4835704"/>
            <a:ext cx="3082247" cy="18493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50 loans = 10 times the profit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F98FF08-5E1B-401E-B2D1-3F084B0B519D}"/>
              </a:ext>
            </a:extLst>
          </p:cNvPr>
          <p:cNvSpPr/>
          <p:nvPr/>
        </p:nvSpPr>
        <p:spPr>
          <a:xfrm>
            <a:off x="8835776" y="4777483"/>
            <a:ext cx="3082247" cy="184934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£3k to £3m</a:t>
            </a:r>
          </a:p>
        </p:txBody>
      </p:sp>
      <p:pic>
        <p:nvPicPr>
          <p:cNvPr id="12" name="Picture 11">
            <a:hlinkClick r:id="rId3"/>
            <a:extLst>
              <a:ext uri="{FF2B5EF4-FFF2-40B4-BE49-F238E27FC236}">
                <a16:creationId xmlns:a16="http://schemas.microsoft.com/office/drawing/2014/main" id="{256FC40F-536D-4D0E-8CE7-1D5EC0D7BF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4876" y="124690"/>
            <a:ext cx="3082247" cy="217800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6CB44F0-425C-43AF-BEBF-01742D0C94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192" y="2365773"/>
            <a:ext cx="6271677" cy="412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556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422115" cy="227538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1C7C1E7-8871-4C7E-9AF1-E213946F272B}"/>
              </a:ext>
            </a:extLst>
          </p:cNvPr>
          <p:cNvSpPr/>
          <p:nvPr/>
        </p:nvSpPr>
        <p:spPr>
          <a:xfrm>
            <a:off x="6096000" y="1119883"/>
            <a:ext cx="2472647" cy="52702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055E9E7-18A0-457C-BF27-2B5770A8AAE2}"/>
              </a:ext>
            </a:extLst>
          </p:cNvPr>
          <p:cNvSpPr/>
          <p:nvPr/>
        </p:nvSpPr>
        <p:spPr>
          <a:xfrm>
            <a:off x="8568647" y="1119883"/>
            <a:ext cx="2472647" cy="52702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6401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128" y="86568"/>
            <a:ext cx="9941052" cy="676061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295132" y="365125"/>
            <a:ext cx="2313432" cy="60076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328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9285" y="0"/>
            <a:ext cx="90734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1951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B998F-95CB-49A4-ACCF-E0FD2BF5F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1479F9-FAE2-472B-81AA-B17BFC069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US" dirty="0"/>
              <a:t>Bank of England (2019) </a:t>
            </a:r>
            <a:r>
              <a:rPr lang="en-US" i="1" dirty="0"/>
              <a:t>The Role of the Bank of England</a:t>
            </a:r>
            <a:r>
              <a:rPr lang="en-US" dirty="0"/>
              <a:t>, available at </a:t>
            </a:r>
            <a:r>
              <a:rPr lang="en-US" dirty="0">
                <a:hlinkClick r:id="rId2"/>
              </a:rPr>
              <a:t>https://www.youtube.com/watch?v=dI0MVV5UjKc</a:t>
            </a:r>
            <a:r>
              <a:rPr lang="en-US" dirty="0"/>
              <a:t> </a:t>
            </a:r>
          </a:p>
          <a:p>
            <a:r>
              <a:rPr lang="en-GB" dirty="0"/>
              <a:t>Roth N (2003) Medieval Jewish Civilisation. London: Routledge, as cited in </a:t>
            </a:r>
            <a:r>
              <a:rPr lang="en-US" i="1" dirty="0"/>
              <a:t>Jewish Moneylending: The profitable money business between Jews and Christians often became tense</a:t>
            </a:r>
            <a:r>
              <a:rPr lang="en-US" dirty="0"/>
              <a:t>. My Jewish Learning, available at </a:t>
            </a:r>
            <a:r>
              <a:rPr lang="en-US" dirty="0">
                <a:hlinkClick r:id="rId3"/>
              </a:rPr>
              <a:t>https://www.myjewishlearning.com/article/jewish-moneylending/</a:t>
            </a:r>
            <a:r>
              <a:rPr lang="en-US" dirty="0"/>
              <a:t> </a:t>
            </a:r>
          </a:p>
          <a:p>
            <a:r>
              <a:rPr lang="en-US" dirty="0"/>
              <a:t>Winder R (2006) </a:t>
            </a:r>
            <a:r>
              <a:rPr lang="en-US" i="1" dirty="0"/>
              <a:t>Bloody Foreigners: the story of immigration to Britain</a:t>
            </a:r>
            <a:r>
              <a:rPr lang="en-US" dirty="0"/>
              <a:t>, London: Abacus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7621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52661-7E7B-4558-B64F-AA1B6B3E0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The New ￂﾣ10 Note - Key Security Features">
            <a:hlinkClick r:id="" action="ppaction://media"/>
            <a:extLst>
              <a:ext uri="{FF2B5EF4-FFF2-40B4-BE49-F238E27FC236}">
                <a16:creationId xmlns:a16="http://schemas.microsoft.com/office/drawing/2014/main" id="{78AEB2DE-37E5-4D1A-8EFE-1B43BE685DF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98089" y="1387413"/>
            <a:ext cx="7258975" cy="4083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813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72D10-C206-439A-B64A-538BD1DE7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Inside the gold bullion store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7E816B-D978-4C9B-9F18-8BC37FD463D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9403" y="468229"/>
            <a:ext cx="2089447" cy="1325563"/>
          </a:xfrm>
          <a:prstGeom prst="rect">
            <a:avLst/>
          </a:prstGeom>
        </p:spPr>
      </p:pic>
      <p:pic>
        <p:nvPicPr>
          <p:cNvPr id="3" name="Picture 2">
            <a:hlinkClick r:id="rId4"/>
            <a:extLst>
              <a:ext uri="{FF2B5EF4-FFF2-40B4-BE49-F238E27FC236}">
                <a16:creationId xmlns:a16="http://schemas.microsoft.com/office/drawing/2014/main" id="{A5D90B38-0CEE-4FB8-A056-4AE0F1F6C3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456574"/>
            <a:ext cx="5993617" cy="4277360"/>
          </a:xfrm>
          <a:prstGeom prst="rect">
            <a:avLst/>
          </a:prstGeom>
        </p:spPr>
      </p:pic>
      <p:pic>
        <p:nvPicPr>
          <p:cNvPr id="4" name="Online Media 3" title="Inside the Bank of England's gold bullion vault">
            <a:hlinkClick r:id="" action="ppaction://media"/>
            <a:extLst>
              <a:ext uri="{FF2B5EF4-FFF2-40B4-BE49-F238E27FC236}">
                <a16:creationId xmlns:a16="http://schemas.microsoft.com/office/drawing/2014/main" id="{B8CF3B52-1AF0-4A04-8957-DB92B1644A3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02383" y="1454534"/>
            <a:ext cx="5994719" cy="3371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215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3E1C5F1-081B-4DC1-9749-E6BE2B588F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72" r="1" b="4039"/>
          <a:stretch/>
        </p:blipFill>
        <p:spPr>
          <a:xfrm>
            <a:off x="7808963" y="318177"/>
            <a:ext cx="4209211" cy="6221646"/>
          </a:xfrm>
          <a:prstGeom prst="rect">
            <a:avLst/>
          </a:prstGeom>
        </p:spPr>
      </p:pic>
      <p:sp>
        <p:nvSpPr>
          <p:cNvPr id="21" name="Rectangle 16">
            <a:extLst>
              <a:ext uri="{FF2B5EF4-FFF2-40B4-BE49-F238E27FC236}">
                <a16:creationId xmlns:a16="http://schemas.microsoft.com/office/drawing/2014/main" id="{E02F3C71-C981-4614-98EA-D6C494F80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71D11D-3F30-4CCA-AB7A-C4FD0B756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516" y="640263"/>
            <a:ext cx="6204984" cy="1344975"/>
          </a:xfrm>
        </p:spPr>
        <p:txBody>
          <a:bodyPr>
            <a:normAutofit/>
          </a:bodyPr>
          <a:lstStyle/>
          <a:p>
            <a:r>
              <a:rPr lang="en-GB" sz="6000" dirty="0"/>
              <a:t>Gold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C75C-CAE5-4520-93F3-012B33442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516" y="1901767"/>
            <a:ext cx="6204984" cy="2021030"/>
          </a:xfrm>
        </p:spPr>
        <p:txBody>
          <a:bodyPr>
            <a:normAutofit/>
          </a:bodyPr>
          <a:lstStyle/>
          <a:p>
            <a:r>
              <a:rPr lang="en-GB" sz="2400" dirty="0"/>
              <a:t>A presidential order ensured that gold was surrendered (1933)</a:t>
            </a:r>
          </a:p>
          <a:p>
            <a:r>
              <a:rPr lang="en-GB" sz="2400" dirty="0"/>
              <a:t>Before 1933 bank notes were backed by gold, after they were simply legal tender – a promise to pay the bearer</a:t>
            </a:r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3FD8EE-04AA-4BEF-B9D7-6BED090546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682" y="3922797"/>
            <a:ext cx="8180674" cy="384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1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DC6EAFB-C87A-496C-8744-C74C81434B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8048"/>
            <a:ext cx="12358235" cy="6083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17CA42B-1F42-467C-BF5F-68DD5877C1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812" y="1807005"/>
            <a:ext cx="5853501" cy="38064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670652-09E2-4D3D-9217-9BBA2FA5C2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5283" y="2347077"/>
            <a:ext cx="5600516" cy="2726289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9BBE69EF-DFB6-4D3A-8587-D8C57EB28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0391"/>
            <a:ext cx="10515600" cy="608337"/>
          </a:xfrm>
        </p:spPr>
        <p:txBody>
          <a:bodyPr>
            <a:normAutofit/>
          </a:bodyPr>
          <a:lstStyle/>
          <a:p>
            <a:r>
              <a:rPr lang="en-GB" sz="2400" dirty="0"/>
              <a:t>Congressman </a:t>
            </a:r>
            <a:r>
              <a:rPr lang="en-GB" sz="2400" dirty="0" err="1"/>
              <a:t>Mcfadden</a:t>
            </a:r>
            <a:r>
              <a:rPr lang="en-GB" sz="2400" dirty="0"/>
              <a:t>, 10</a:t>
            </a:r>
            <a:r>
              <a:rPr lang="en-GB" sz="2400" baseline="30000" dirty="0"/>
              <a:t>th</a:t>
            </a:r>
            <a:r>
              <a:rPr lang="en-GB" sz="2400" dirty="0"/>
              <a:t> June 1932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630A7C6-69F2-4FD3-87E4-4721A0698382}"/>
              </a:ext>
            </a:extLst>
          </p:cNvPr>
          <p:cNvSpPr/>
          <p:nvPr/>
        </p:nvSpPr>
        <p:spPr>
          <a:xfrm>
            <a:off x="3175128" y="6204727"/>
            <a:ext cx="52414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https://archive.org/details/pdfy-ed9k</a:t>
            </a:r>
            <a:r>
              <a:rPr lang="en-GB">
                <a:hlinkClick r:id="rId5"/>
              </a:rPr>
              <a:t>_Ns-KZhp3WOn</a:t>
            </a:r>
            <a:r>
              <a:rPr lang="en-GB"/>
              <a:t> </a:t>
            </a: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501811" y="4718304"/>
            <a:ext cx="5853501" cy="895136"/>
          </a:xfrm>
          <a:prstGeom prst="rect">
            <a:avLst/>
          </a:prstGeom>
          <a:solidFill>
            <a:schemeClr val="accent4">
              <a:alpha val="49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527260" y="3823168"/>
            <a:ext cx="5498539" cy="1250198"/>
          </a:xfrm>
          <a:prstGeom prst="rect">
            <a:avLst/>
          </a:prstGeom>
          <a:solidFill>
            <a:schemeClr val="accent4">
              <a:alpha val="49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53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8715F-E759-4FCF-9A58-17EFF699D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A1EFE-85B1-4E47-86FF-0EF76B684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37486"/>
            <a:ext cx="10288712" cy="3993444"/>
          </a:xfrm>
        </p:spPr>
        <p:txBody>
          <a:bodyPr>
            <a:normAutofit/>
          </a:bodyPr>
          <a:lstStyle/>
          <a:p>
            <a:r>
              <a:rPr lang="en-GB" dirty="0"/>
              <a:t>Undoubted need for countries to finance their activities when taxation does not yield enough cash to meet plans</a:t>
            </a:r>
          </a:p>
          <a:p>
            <a:r>
              <a:rPr lang="en-GB" dirty="0"/>
              <a:t>A hierarchical structure is a necessary aspect of this</a:t>
            </a:r>
          </a:p>
          <a:p>
            <a:r>
              <a:rPr lang="en-GB" dirty="0"/>
              <a:t>The tension has always been between those who are seeking profit and personal gain, and those who have the interests of the people at the forefront of their minds</a:t>
            </a:r>
          </a:p>
        </p:txBody>
      </p:sp>
    </p:spTree>
    <p:extLst>
      <p:ext uri="{BB962C8B-B14F-4D97-AF65-F5344CB8AC3E}">
        <p14:creationId xmlns:p14="http://schemas.microsoft.com/office/powerpoint/2010/main" val="158640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2129</Words>
  <Application>Microsoft Office PowerPoint</Application>
  <PresentationFormat>Widescreen</PresentationFormat>
  <Paragraphs>183</Paragraphs>
  <Slides>43</Slides>
  <Notes>2</Notes>
  <HiddenSlides>3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49" baseType="lpstr">
      <vt:lpstr>Arial</vt:lpstr>
      <vt:lpstr>Calibri</vt:lpstr>
      <vt:lpstr>Calibri Light</vt:lpstr>
      <vt:lpstr>OpenSans-Regular</vt:lpstr>
      <vt:lpstr>Office Theme</vt:lpstr>
      <vt:lpstr>1_Office Theme</vt:lpstr>
      <vt:lpstr>Central Banks</vt:lpstr>
      <vt:lpstr>Objectives</vt:lpstr>
      <vt:lpstr>PowerPoint Presentation</vt:lpstr>
      <vt:lpstr>Sir John Houblon</vt:lpstr>
      <vt:lpstr>£50 note 1994</vt:lpstr>
      <vt:lpstr>PowerPoint Presentation</vt:lpstr>
      <vt:lpstr>PowerPoint Presentation</vt:lpstr>
      <vt:lpstr>Legislation</vt:lpstr>
      <vt:lpstr>PowerPoint Presentation</vt:lpstr>
      <vt:lpstr>PowerPoint Presentation</vt:lpstr>
      <vt:lpstr>PowerPoint Presentation</vt:lpstr>
      <vt:lpstr>The financial system</vt:lpstr>
      <vt:lpstr>Inter-bank lending</vt:lpstr>
      <vt:lpstr>Keeping confidence</vt:lpstr>
      <vt:lpstr>PowerPoint Presentation</vt:lpstr>
      <vt:lpstr>Changes in annual spend as a proportion of annual GDP</vt:lpstr>
      <vt:lpstr>PowerPoint Presentation</vt:lpstr>
      <vt:lpstr>How the BoE works</vt:lpstr>
      <vt:lpstr>The Federal Reserve</vt:lpstr>
      <vt:lpstr>What is the Fed?</vt:lpstr>
      <vt:lpstr>PowerPoint Presentation</vt:lpstr>
      <vt:lpstr>PowerPoint Presentation</vt:lpstr>
      <vt:lpstr>History of the Fed</vt:lpstr>
      <vt:lpstr>History of the Fed</vt:lpstr>
      <vt:lpstr>PowerPoint Presentation</vt:lpstr>
      <vt:lpstr>PowerPoint Presentation</vt:lpstr>
      <vt:lpstr>President Wilson (1913-21)</vt:lpstr>
      <vt:lpstr>Forgotten depression of 1920</vt:lpstr>
      <vt:lpstr>The Great Depression</vt:lpstr>
      <vt:lpstr>The Great Depression</vt:lpstr>
      <vt:lpstr>Congressman Louis Mcfadden (1876-1935)  Killed by wealthy bankers for his opposition to the Fed?</vt:lpstr>
      <vt:lpstr>Interest</vt:lpstr>
      <vt:lpstr>Let’s create the 501 Bank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Inside the gold bullion store</vt:lpstr>
      <vt:lpstr>Gold</vt:lpstr>
      <vt:lpstr>Congressman Mcfadden, 10th June 1932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Creation of Central Banks</dc:title>
  <dc:creator>Mike Durke</dc:creator>
  <cp:lastModifiedBy>Mike Durke</cp:lastModifiedBy>
  <cp:revision>19</cp:revision>
  <dcterms:created xsi:type="dcterms:W3CDTF">2019-09-19T14:59:28Z</dcterms:created>
  <dcterms:modified xsi:type="dcterms:W3CDTF">2021-02-04T18:57:39Z</dcterms:modified>
</cp:coreProperties>
</file>