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Lst>
  <p:sldSz cx="15113000" cy="21374100"/>
  <p:notesSz cx="6858000" cy="9144000"/>
  <p:embeddedFontLst>
    <p:embeddedFont>
      <p:font typeface="Calibri" panose="020F0502020204030204" pitchFamily="34" charset="0"/>
      <p:regular r:id="rId3"/>
      <p:bold r:id="rId4"/>
      <p:italic r:id="rId5"/>
      <p:boldItalic r:id="rId6"/>
    </p:embeddedFont>
    <p:embeddedFont>
      <p:font typeface="Times New Roman Bold" panose="02020803070505020304" pitchFamily="18" charset="0"/>
      <p:regular r:id="rId7"/>
      <p:bold r:id="rId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FF"/>
    <a:srgbClr val="FFFFCC"/>
    <a:srgbClr val="66FFFF"/>
    <a:srgbClr val="99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28" d="100"/>
          <a:sy n="28" d="100"/>
        </p:scale>
        <p:origin x="2694" y="11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6.fntdata"/><Relationship Id="rId3" Type="http://schemas.openxmlformats.org/officeDocument/2006/relationships/font" Target="fonts/font1.fntdata"/><Relationship Id="rId7" Type="http://schemas.openxmlformats.org/officeDocument/2006/relationships/font" Target="fonts/font5.fntdata"/><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4.fntdata"/><Relationship Id="rId11" Type="http://schemas.openxmlformats.org/officeDocument/2006/relationships/theme" Target="theme/theme1.xml"/><Relationship Id="rId5" Type="http://schemas.openxmlformats.org/officeDocument/2006/relationships/font" Target="fonts/font3.fntdata"/><Relationship Id="rId10" Type="http://schemas.openxmlformats.org/officeDocument/2006/relationships/viewProps" Target="viewProps.xml"/><Relationship Id="rId4" Type="http://schemas.openxmlformats.org/officeDocument/2006/relationships/font" Target="fonts/font2.fntdata"/><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7/27/2026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7/27/2026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7/27/2026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7/27/2026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7/27/2026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7/27/2026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15120000" cy="5742669"/>
            <a:chOff x="0" y="0"/>
            <a:chExt cx="3210982" cy="2058043"/>
          </a:xfrm>
        </p:grpSpPr>
        <p:sp>
          <p:nvSpPr>
            <p:cNvPr id="3" name="Freeform 3"/>
            <p:cNvSpPr/>
            <p:nvPr/>
          </p:nvSpPr>
          <p:spPr>
            <a:xfrm>
              <a:off x="0" y="0"/>
              <a:ext cx="3210982" cy="2058043"/>
            </a:xfrm>
            <a:custGeom>
              <a:avLst/>
              <a:gdLst/>
              <a:ahLst/>
              <a:cxnLst/>
              <a:rect l="l" t="t" r="r" b="b"/>
              <a:pathLst>
                <a:path w="3210982" h="2058043">
                  <a:moveTo>
                    <a:pt x="0" y="0"/>
                  </a:moveTo>
                  <a:lnTo>
                    <a:pt x="3210982" y="0"/>
                  </a:lnTo>
                  <a:lnTo>
                    <a:pt x="3210982" y="2058043"/>
                  </a:lnTo>
                  <a:lnTo>
                    <a:pt x="0" y="2058043"/>
                  </a:lnTo>
                  <a:close/>
                </a:path>
              </a:pathLst>
            </a:custGeom>
            <a:solidFill>
              <a:srgbClr val="2668D4"/>
            </a:solidFill>
            <a:ln cap="sq">
              <a:noFill/>
              <a:prstDash val="solid"/>
              <a:miter/>
            </a:ln>
          </p:spPr>
        </p:sp>
        <p:sp>
          <p:nvSpPr>
            <p:cNvPr id="4" name="TextBox 4"/>
            <p:cNvSpPr txBox="1"/>
            <p:nvPr/>
          </p:nvSpPr>
          <p:spPr>
            <a:xfrm>
              <a:off x="0" y="-76200"/>
              <a:ext cx="3210982" cy="2134243"/>
            </a:xfrm>
            <a:prstGeom prst="rect">
              <a:avLst/>
            </a:prstGeom>
          </p:spPr>
          <p:txBody>
            <a:bodyPr lIns="50800" tIns="50800" rIns="50800" bIns="50800" rtlCol="0" anchor="ctr"/>
            <a:lstStyle/>
            <a:p>
              <a:pPr algn="ctr">
                <a:lnSpc>
                  <a:spcPts val="4060"/>
                </a:lnSpc>
              </a:pPr>
              <a:endParaRPr>
                <a:latin typeface="Arial" panose="020B0604020202020204" pitchFamily="34" charset="0"/>
                <a:cs typeface="Arial" panose="020B0604020202020204" pitchFamily="34" charset="0"/>
              </a:endParaRPr>
            </a:p>
          </p:txBody>
        </p:sp>
      </p:grpSp>
      <p:grpSp>
        <p:nvGrpSpPr>
          <p:cNvPr id="6" name="Group 6"/>
          <p:cNvGrpSpPr/>
          <p:nvPr/>
        </p:nvGrpSpPr>
        <p:grpSpPr>
          <a:xfrm>
            <a:off x="0" y="5742668"/>
            <a:ext cx="7560000" cy="5213777"/>
            <a:chOff x="0" y="0"/>
            <a:chExt cx="1403243" cy="967751"/>
          </a:xfrm>
        </p:grpSpPr>
        <p:sp>
          <p:nvSpPr>
            <p:cNvPr id="7" name="Freeform 7"/>
            <p:cNvSpPr/>
            <p:nvPr/>
          </p:nvSpPr>
          <p:spPr>
            <a:xfrm>
              <a:off x="0" y="0"/>
              <a:ext cx="1403243" cy="967751"/>
            </a:xfrm>
            <a:custGeom>
              <a:avLst/>
              <a:gdLst/>
              <a:ahLst/>
              <a:cxnLst/>
              <a:rect l="l" t="t" r="r" b="b"/>
              <a:pathLst>
                <a:path w="1403243" h="967751">
                  <a:moveTo>
                    <a:pt x="0" y="0"/>
                  </a:moveTo>
                  <a:lnTo>
                    <a:pt x="1403243" y="0"/>
                  </a:lnTo>
                  <a:lnTo>
                    <a:pt x="1403243" y="967751"/>
                  </a:lnTo>
                  <a:lnTo>
                    <a:pt x="0" y="967751"/>
                  </a:lnTo>
                  <a:close/>
                </a:path>
              </a:pathLst>
            </a:custGeom>
            <a:solidFill>
              <a:srgbClr val="FFFFFF"/>
            </a:solidFill>
            <a:ln cap="sq">
              <a:noFill/>
              <a:prstDash val="solid"/>
              <a:miter/>
            </a:ln>
          </p:spPr>
        </p:sp>
        <p:sp>
          <p:nvSpPr>
            <p:cNvPr id="8" name="TextBox 8"/>
            <p:cNvSpPr txBox="1"/>
            <p:nvPr/>
          </p:nvSpPr>
          <p:spPr>
            <a:xfrm>
              <a:off x="0" y="-76200"/>
              <a:ext cx="1403243" cy="1043951"/>
            </a:xfrm>
            <a:prstGeom prst="rect">
              <a:avLst/>
            </a:prstGeom>
          </p:spPr>
          <p:txBody>
            <a:bodyPr lIns="50800" tIns="50800" rIns="50800" bIns="50800" rtlCol="0" anchor="ctr"/>
            <a:lstStyle/>
            <a:p>
              <a:pPr algn="ctr">
                <a:lnSpc>
                  <a:spcPts val="4060"/>
                </a:lnSpc>
              </a:pPr>
              <a:endParaRPr>
                <a:latin typeface="Arial" panose="020B0604020202020204" pitchFamily="34" charset="0"/>
                <a:cs typeface="Arial" panose="020B0604020202020204" pitchFamily="34" charset="0"/>
              </a:endParaRPr>
            </a:p>
          </p:txBody>
        </p:sp>
      </p:grpSp>
      <p:grpSp>
        <p:nvGrpSpPr>
          <p:cNvPr id="9" name="Group 9"/>
          <p:cNvGrpSpPr/>
          <p:nvPr/>
        </p:nvGrpSpPr>
        <p:grpSpPr>
          <a:xfrm>
            <a:off x="7560000" y="6145007"/>
            <a:ext cx="7560000" cy="4811438"/>
            <a:chOff x="0" y="0"/>
            <a:chExt cx="1403243" cy="967751"/>
          </a:xfrm>
          <a:solidFill>
            <a:srgbClr val="99FFCC"/>
          </a:solidFill>
        </p:grpSpPr>
        <p:sp>
          <p:nvSpPr>
            <p:cNvPr id="10" name="Freeform 10"/>
            <p:cNvSpPr/>
            <p:nvPr/>
          </p:nvSpPr>
          <p:spPr>
            <a:xfrm>
              <a:off x="0" y="0"/>
              <a:ext cx="1403243" cy="967751"/>
            </a:xfrm>
            <a:custGeom>
              <a:avLst/>
              <a:gdLst/>
              <a:ahLst/>
              <a:cxnLst/>
              <a:rect l="l" t="t" r="r" b="b"/>
              <a:pathLst>
                <a:path w="1403243" h="967751">
                  <a:moveTo>
                    <a:pt x="0" y="0"/>
                  </a:moveTo>
                  <a:lnTo>
                    <a:pt x="1403243" y="0"/>
                  </a:lnTo>
                  <a:lnTo>
                    <a:pt x="1403243" y="967751"/>
                  </a:lnTo>
                  <a:lnTo>
                    <a:pt x="0" y="967751"/>
                  </a:lnTo>
                  <a:close/>
                </a:path>
              </a:pathLst>
            </a:custGeom>
            <a:grpFill/>
            <a:ln cap="sq">
              <a:noFill/>
              <a:prstDash val="solid"/>
              <a:miter/>
            </a:ln>
          </p:spPr>
        </p:sp>
        <p:sp>
          <p:nvSpPr>
            <p:cNvPr id="11" name="TextBox 11"/>
            <p:cNvSpPr txBox="1"/>
            <p:nvPr/>
          </p:nvSpPr>
          <p:spPr>
            <a:xfrm>
              <a:off x="0" y="-76200"/>
              <a:ext cx="1403243" cy="1043951"/>
            </a:xfrm>
            <a:prstGeom prst="rect">
              <a:avLst/>
            </a:prstGeom>
            <a:grpFill/>
          </p:spPr>
          <p:txBody>
            <a:bodyPr lIns="50800" tIns="50800" rIns="50800" bIns="50800" rtlCol="0" anchor="ctr"/>
            <a:lstStyle/>
            <a:p>
              <a:pPr algn="ctr">
                <a:lnSpc>
                  <a:spcPts val="4060"/>
                </a:lnSpc>
              </a:pPr>
              <a:endParaRPr>
                <a:latin typeface="Arial" panose="020B0604020202020204" pitchFamily="34" charset="0"/>
                <a:cs typeface="Arial" panose="020B0604020202020204" pitchFamily="34" charset="0"/>
              </a:endParaRPr>
            </a:p>
          </p:txBody>
        </p:sp>
      </p:grpSp>
      <p:grpSp>
        <p:nvGrpSpPr>
          <p:cNvPr id="12" name="Group 12"/>
          <p:cNvGrpSpPr/>
          <p:nvPr/>
        </p:nvGrpSpPr>
        <p:grpSpPr>
          <a:xfrm>
            <a:off x="0" y="10956446"/>
            <a:ext cx="7560000" cy="5213777"/>
            <a:chOff x="0" y="0"/>
            <a:chExt cx="1403243" cy="967751"/>
          </a:xfrm>
          <a:solidFill>
            <a:srgbClr val="66FFFF"/>
          </a:solidFill>
        </p:grpSpPr>
        <p:sp>
          <p:nvSpPr>
            <p:cNvPr id="13" name="Freeform 13"/>
            <p:cNvSpPr/>
            <p:nvPr/>
          </p:nvSpPr>
          <p:spPr>
            <a:xfrm>
              <a:off x="0" y="0"/>
              <a:ext cx="1403243" cy="967751"/>
            </a:xfrm>
            <a:custGeom>
              <a:avLst/>
              <a:gdLst/>
              <a:ahLst/>
              <a:cxnLst/>
              <a:rect l="l" t="t" r="r" b="b"/>
              <a:pathLst>
                <a:path w="1403243" h="967751">
                  <a:moveTo>
                    <a:pt x="0" y="0"/>
                  </a:moveTo>
                  <a:lnTo>
                    <a:pt x="1403243" y="0"/>
                  </a:lnTo>
                  <a:lnTo>
                    <a:pt x="1403243" y="967751"/>
                  </a:lnTo>
                  <a:lnTo>
                    <a:pt x="0" y="967751"/>
                  </a:lnTo>
                  <a:close/>
                </a:path>
              </a:pathLst>
            </a:custGeom>
            <a:grpFill/>
            <a:ln cap="sq">
              <a:noFill/>
              <a:prstDash val="solid"/>
              <a:miter/>
            </a:ln>
          </p:spPr>
        </p:sp>
        <p:sp>
          <p:nvSpPr>
            <p:cNvPr id="14" name="TextBox 14"/>
            <p:cNvSpPr txBox="1"/>
            <p:nvPr/>
          </p:nvSpPr>
          <p:spPr>
            <a:xfrm>
              <a:off x="0" y="-76200"/>
              <a:ext cx="1403243" cy="1043951"/>
            </a:xfrm>
            <a:prstGeom prst="rect">
              <a:avLst/>
            </a:prstGeom>
            <a:grpFill/>
          </p:spPr>
          <p:txBody>
            <a:bodyPr lIns="50800" tIns="50800" rIns="50800" bIns="50800" rtlCol="0" anchor="ctr"/>
            <a:lstStyle/>
            <a:p>
              <a:pPr algn="ctr">
                <a:lnSpc>
                  <a:spcPts val="4060"/>
                </a:lnSpc>
              </a:pPr>
              <a:endParaRPr>
                <a:latin typeface="Arial" panose="020B0604020202020204" pitchFamily="34" charset="0"/>
                <a:cs typeface="Arial" panose="020B0604020202020204" pitchFamily="34" charset="0"/>
              </a:endParaRPr>
            </a:p>
          </p:txBody>
        </p:sp>
      </p:grpSp>
      <p:grpSp>
        <p:nvGrpSpPr>
          <p:cNvPr id="15" name="Group 15"/>
          <p:cNvGrpSpPr/>
          <p:nvPr/>
        </p:nvGrpSpPr>
        <p:grpSpPr>
          <a:xfrm>
            <a:off x="7560000" y="10956446"/>
            <a:ext cx="7560000" cy="5213777"/>
            <a:chOff x="0" y="0"/>
            <a:chExt cx="1403243" cy="967751"/>
          </a:xfrm>
          <a:solidFill>
            <a:srgbClr val="FFFFCC"/>
          </a:solidFill>
        </p:grpSpPr>
        <p:sp>
          <p:nvSpPr>
            <p:cNvPr id="16" name="Freeform 16"/>
            <p:cNvSpPr/>
            <p:nvPr/>
          </p:nvSpPr>
          <p:spPr>
            <a:xfrm>
              <a:off x="0" y="0"/>
              <a:ext cx="1403243" cy="967751"/>
            </a:xfrm>
            <a:custGeom>
              <a:avLst/>
              <a:gdLst/>
              <a:ahLst/>
              <a:cxnLst/>
              <a:rect l="l" t="t" r="r" b="b"/>
              <a:pathLst>
                <a:path w="1403243" h="967751">
                  <a:moveTo>
                    <a:pt x="0" y="0"/>
                  </a:moveTo>
                  <a:lnTo>
                    <a:pt x="1403243" y="0"/>
                  </a:lnTo>
                  <a:lnTo>
                    <a:pt x="1403243" y="967751"/>
                  </a:lnTo>
                  <a:lnTo>
                    <a:pt x="0" y="967751"/>
                  </a:lnTo>
                  <a:close/>
                </a:path>
              </a:pathLst>
            </a:custGeom>
            <a:grpFill/>
            <a:ln cap="sq">
              <a:noFill/>
              <a:prstDash val="solid"/>
              <a:miter/>
            </a:ln>
          </p:spPr>
        </p:sp>
        <p:sp>
          <p:nvSpPr>
            <p:cNvPr id="17" name="TextBox 17"/>
            <p:cNvSpPr txBox="1"/>
            <p:nvPr/>
          </p:nvSpPr>
          <p:spPr>
            <a:xfrm>
              <a:off x="0" y="-76200"/>
              <a:ext cx="1403243" cy="1043951"/>
            </a:xfrm>
            <a:prstGeom prst="rect">
              <a:avLst/>
            </a:prstGeom>
            <a:grpFill/>
          </p:spPr>
          <p:txBody>
            <a:bodyPr lIns="50800" tIns="50800" rIns="50800" bIns="50800" rtlCol="0" anchor="ctr"/>
            <a:lstStyle/>
            <a:p>
              <a:pPr algn="ctr">
                <a:lnSpc>
                  <a:spcPts val="4060"/>
                </a:lnSpc>
              </a:pPr>
              <a:endParaRPr>
                <a:latin typeface="Arial" panose="020B0604020202020204" pitchFamily="34" charset="0"/>
                <a:cs typeface="Arial" panose="020B0604020202020204" pitchFamily="34" charset="0"/>
              </a:endParaRPr>
            </a:p>
          </p:txBody>
        </p:sp>
      </p:grpSp>
      <p:grpSp>
        <p:nvGrpSpPr>
          <p:cNvPr id="18" name="Group 18"/>
          <p:cNvGrpSpPr/>
          <p:nvPr/>
        </p:nvGrpSpPr>
        <p:grpSpPr>
          <a:xfrm>
            <a:off x="0" y="16170223"/>
            <a:ext cx="7560000" cy="5213777"/>
            <a:chOff x="0" y="0"/>
            <a:chExt cx="1403243" cy="967751"/>
          </a:xfrm>
          <a:solidFill>
            <a:srgbClr val="FFCCFF"/>
          </a:solidFill>
        </p:grpSpPr>
        <p:sp>
          <p:nvSpPr>
            <p:cNvPr id="19" name="Freeform 19"/>
            <p:cNvSpPr/>
            <p:nvPr/>
          </p:nvSpPr>
          <p:spPr>
            <a:xfrm>
              <a:off x="0" y="0"/>
              <a:ext cx="1403243" cy="967751"/>
            </a:xfrm>
            <a:custGeom>
              <a:avLst/>
              <a:gdLst/>
              <a:ahLst/>
              <a:cxnLst/>
              <a:rect l="l" t="t" r="r" b="b"/>
              <a:pathLst>
                <a:path w="1403243" h="967751">
                  <a:moveTo>
                    <a:pt x="0" y="0"/>
                  </a:moveTo>
                  <a:lnTo>
                    <a:pt x="1403243" y="0"/>
                  </a:lnTo>
                  <a:lnTo>
                    <a:pt x="1403243" y="967751"/>
                  </a:lnTo>
                  <a:lnTo>
                    <a:pt x="0" y="967751"/>
                  </a:lnTo>
                  <a:close/>
                </a:path>
              </a:pathLst>
            </a:custGeom>
            <a:grpFill/>
            <a:ln cap="sq">
              <a:noFill/>
              <a:prstDash val="solid"/>
              <a:miter/>
            </a:ln>
          </p:spPr>
        </p:sp>
        <p:sp>
          <p:nvSpPr>
            <p:cNvPr id="20" name="TextBox 20"/>
            <p:cNvSpPr txBox="1"/>
            <p:nvPr/>
          </p:nvSpPr>
          <p:spPr>
            <a:xfrm>
              <a:off x="0" y="-76200"/>
              <a:ext cx="1403243" cy="1043951"/>
            </a:xfrm>
            <a:prstGeom prst="rect">
              <a:avLst/>
            </a:prstGeom>
            <a:grpFill/>
          </p:spPr>
          <p:txBody>
            <a:bodyPr lIns="50800" tIns="50800" rIns="50800" bIns="50800" rtlCol="0" anchor="ctr"/>
            <a:lstStyle/>
            <a:p>
              <a:pPr algn="ctr">
                <a:lnSpc>
                  <a:spcPts val="4060"/>
                </a:lnSpc>
              </a:pPr>
              <a:endParaRPr>
                <a:latin typeface="Arial" panose="020B0604020202020204" pitchFamily="34" charset="0"/>
                <a:cs typeface="Arial" panose="020B0604020202020204" pitchFamily="34" charset="0"/>
              </a:endParaRPr>
            </a:p>
          </p:txBody>
        </p:sp>
      </p:grpSp>
      <p:grpSp>
        <p:nvGrpSpPr>
          <p:cNvPr id="21" name="Group 21"/>
          <p:cNvGrpSpPr/>
          <p:nvPr/>
        </p:nvGrpSpPr>
        <p:grpSpPr>
          <a:xfrm>
            <a:off x="7560000" y="16170223"/>
            <a:ext cx="7560000" cy="5213777"/>
            <a:chOff x="0" y="0"/>
            <a:chExt cx="1403243" cy="967751"/>
          </a:xfrm>
        </p:grpSpPr>
        <p:sp>
          <p:nvSpPr>
            <p:cNvPr id="22" name="Freeform 22"/>
            <p:cNvSpPr/>
            <p:nvPr/>
          </p:nvSpPr>
          <p:spPr>
            <a:xfrm>
              <a:off x="0" y="0"/>
              <a:ext cx="1403243" cy="967751"/>
            </a:xfrm>
            <a:custGeom>
              <a:avLst/>
              <a:gdLst/>
              <a:ahLst/>
              <a:cxnLst/>
              <a:rect l="l" t="t" r="r" b="b"/>
              <a:pathLst>
                <a:path w="1403243" h="967751">
                  <a:moveTo>
                    <a:pt x="0" y="0"/>
                  </a:moveTo>
                  <a:lnTo>
                    <a:pt x="1403243" y="0"/>
                  </a:lnTo>
                  <a:lnTo>
                    <a:pt x="1403243" y="967751"/>
                  </a:lnTo>
                  <a:lnTo>
                    <a:pt x="0" y="967751"/>
                  </a:lnTo>
                  <a:close/>
                </a:path>
              </a:pathLst>
            </a:custGeom>
            <a:solidFill>
              <a:srgbClr val="FFFFFF"/>
            </a:solidFill>
            <a:ln cap="sq">
              <a:noFill/>
              <a:prstDash val="solid"/>
              <a:miter/>
            </a:ln>
          </p:spPr>
        </p:sp>
        <p:sp>
          <p:nvSpPr>
            <p:cNvPr id="23" name="TextBox 23"/>
            <p:cNvSpPr txBox="1"/>
            <p:nvPr/>
          </p:nvSpPr>
          <p:spPr>
            <a:xfrm>
              <a:off x="0" y="-76200"/>
              <a:ext cx="1403243" cy="1043951"/>
            </a:xfrm>
            <a:prstGeom prst="rect">
              <a:avLst/>
            </a:prstGeom>
          </p:spPr>
          <p:txBody>
            <a:bodyPr lIns="50800" tIns="50800" rIns="50800" bIns="50800" rtlCol="0" anchor="ctr"/>
            <a:lstStyle/>
            <a:p>
              <a:pPr algn="ctr">
                <a:lnSpc>
                  <a:spcPts val="4060"/>
                </a:lnSpc>
              </a:pPr>
              <a:endParaRPr>
                <a:latin typeface="Arial" panose="020B0604020202020204" pitchFamily="34" charset="0"/>
                <a:cs typeface="Arial" panose="020B0604020202020204" pitchFamily="34" charset="0"/>
              </a:endParaRPr>
            </a:p>
          </p:txBody>
        </p:sp>
      </p:grpSp>
      <p:sp>
        <p:nvSpPr>
          <p:cNvPr id="26" name="TextBox 26"/>
          <p:cNvSpPr txBox="1"/>
          <p:nvPr/>
        </p:nvSpPr>
        <p:spPr>
          <a:xfrm>
            <a:off x="1214314" y="203870"/>
            <a:ext cx="12691372" cy="3385286"/>
          </a:xfrm>
          <a:prstGeom prst="rect">
            <a:avLst/>
          </a:prstGeom>
        </p:spPr>
        <p:txBody>
          <a:bodyPr lIns="0" tIns="0" rIns="0" bIns="0" rtlCol="0" anchor="t">
            <a:spAutoFit/>
          </a:bodyPr>
          <a:lstStyle/>
          <a:p>
            <a:pPr algn="ctr"/>
            <a:r>
              <a:rPr lang="en-US" sz="6999" b="1" dirty="0">
                <a:solidFill>
                  <a:srgbClr val="FFFFFF"/>
                </a:solidFill>
                <a:latin typeface="Arial" panose="020B0604020202020204" pitchFamily="34" charset="0"/>
                <a:ea typeface="Times New Roman Bold"/>
                <a:cs typeface="Arial" panose="020B0604020202020204" pitchFamily="34" charset="0"/>
                <a:sym typeface="Times New Roman Bold"/>
              </a:rPr>
              <a:t>Sustainable Brand Extension </a:t>
            </a:r>
            <a:r>
              <a:rPr lang="en-US" sz="6999" b="1" dirty="0" smtClean="0">
                <a:solidFill>
                  <a:srgbClr val="FFFFFF"/>
                </a:solidFill>
                <a:latin typeface="Arial" panose="020B0604020202020204" pitchFamily="34" charset="0"/>
                <a:ea typeface="Times New Roman Bold"/>
                <a:cs typeface="Arial" panose="020B0604020202020204" pitchFamily="34" charset="0"/>
                <a:sym typeface="Times New Roman Bold"/>
              </a:rPr>
              <a:t>Poster</a:t>
            </a:r>
          </a:p>
          <a:p>
            <a:pPr algn="ctr"/>
            <a:r>
              <a:rPr lang="en-US" sz="4000" b="1" i="1" dirty="0">
                <a:solidFill>
                  <a:srgbClr val="FFFF00"/>
                </a:solidFill>
                <a:latin typeface="Arial" panose="020B0604020202020204" pitchFamily="34" charset="0"/>
                <a:ea typeface="Times New Roman Bold"/>
                <a:cs typeface="Arial" panose="020B0604020202020204" pitchFamily="34" charset="0"/>
                <a:sym typeface="Times New Roman Bold"/>
              </a:rPr>
              <a:t>Brand Extension through Starbucks </a:t>
            </a:r>
            <a:r>
              <a:rPr lang="en-US" sz="4000" b="1" i="1" dirty="0" err="1">
                <a:solidFill>
                  <a:srgbClr val="FFFF00"/>
                </a:solidFill>
                <a:latin typeface="Arial" panose="020B0604020202020204" pitchFamily="34" charset="0"/>
                <a:ea typeface="Times New Roman Bold"/>
                <a:cs typeface="Arial" panose="020B0604020202020204" pitchFamily="34" charset="0"/>
                <a:sym typeface="Times New Roman Bold"/>
              </a:rPr>
              <a:t>EcoCup</a:t>
            </a:r>
            <a:r>
              <a:rPr lang="en-US" sz="4000" b="1" i="1" dirty="0">
                <a:solidFill>
                  <a:srgbClr val="FFFF00"/>
                </a:solidFill>
                <a:latin typeface="Arial" panose="020B0604020202020204" pitchFamily="34" charset="0"/>
                <a:ea typeface="Times New Roman Bold"/>
                <a:cs typeface="Arial" panose="020B0604020202020204" pitchFamily="34" charset="0"/>
                <a:sym typeface="Times New Roman Bold"/>
              </a:rPr>
              <a:t>+; A Smart Reusable Cup Ecosystem</a:t>
            </a:r>
            <a:endParaRPr lang="en-US" sz="4000" b="1" i="1" dirty="0">
              <a:solidFill>
                <a:srgbClr val="FFFF00"/>
              </a:solidFill>
              <a:latin typeface="Arial" panose="020B0604020202020204" pitchFamily="34" charset="0"/>
              <a:ea typeface="Times New Roman Bold"/>
              <a:cs typeface="Arial" panose="020B0604020202020204" pitchFamily="34" charset="0"/>
              <a:sym typeface="Times New Roman Bold"/>
            </a:endParaRPr>
          </a:p>
        </p:txBody>
      </p:sp>
      <p:sp>
        <p:nvSpPr>
          <p:cNvPr id="27" name="Freeform 27"/>
          <p:cNvSpPr/>
          <p:nvPr/>
        </p:nvSpPr>
        <p:spPr>
          <a:xfrm>
            <a:off x="353763" y="3035654"/>
            <a:ext cx="2402138" cy="2542480"/>
          </a:xfrm>
          <a:custGeom>
            <a:avLst/>
            <a:gdLst/>
            <a:ahLst/>
            <a:cxnLst/>
            <a:rect l="l" t="t" r="r" b="b"/>
            <a:pathLst>
              <a:path w="3042323" h="3080834">
                <a:moveTo>
                  <a:pt x="0" y="0"/>
                </a:moveTo>
                <a:lnTo>
                  <a:pt x="3042323" y="0"/>
                </a:lnTo>
                <a:lnTo>
                  <a:pt x="3042323" y="3080834"/>
                </a:lnTo>
                <a:lnTo>
                  <a:pt x="0" y="3080834"/>
                </a:lnTo>
                <a:lnTo>
                  <a:pt x="0" y="0"/>
                </a:lnTo>
                <a:close/>
              </a:path>
            </a:pathLst>
          </a:custGeom>
          <a:blipFill>
            <a:blip r:embed="rId2"/>
            <a:stretch>
              <a:fillRect/>
            </a:stretch>
          </a:blipFill>
        </p:spPr>
      </p:sp>
      <p:sp>
        <p:nvSpPr>
          <p:cNvPr id="28" name="Freeform 28"/>
          <p:cNvSpPr/>
          <p:nvPr/>
        </p:nvSpPr>
        <p:spPr>
          <a:xfrm>
            <a:off x="12280900" y="3189977"/>
            <a:ext cx="2397898" cy="2243076"/>
          </a:xfrm>
          <a:custGeom>
            <a:avLst/>
            <a:gdLst/>
            <a:ahLst/>
            <a:cxnLst/>
            <a:rect l="l" t="t" r="r" b="b"/>
            <a:pathLst>
              <a:path w="2992298" h="2992298">
                <a:moveTo>
                  <a:pt x="0" y="0"/>
                </a:moveTo>
                <a:lnTo>
                  <a:pt x="2992298" y="0"/>
                </a:lnTo>
                <a:lnTo>
                  <a:pt x="2992298" y="2992298"/>
                </a:lnTo>
                <a:lnTo>
                  <a:pt x="0" y="2992298"/>
                </a:lnTo>
                <a:lnTo>
                  <a:pt x="0" y="0"/>
                </a:lnTo>
                <a:close/>
              </a:path>
            </a:pathLst>
          </a:custGeom>
          <a:blipFill>
            <a:blip r:embed="rId3"/>
            <a:stretch>
              <a:fillRect/>
            </a:stretch>
          </a:blipFill>
        </p:spPr>
      </p:sp>
      <p:sp>
        <p:nvSpPr>
          <p:cNvPr id="30" name="Freeform 30"/>
          <p:cNvSpPr/>
          <p:nvPr/>
        </p:nvSpPr>
        <p:spPr>
          <a:xfrm>
            <a:off x="8579738" y="7788195"/>
            <a:ext cx="5402879" cy="2424617"/>
          </a:xfrm>
          <a:custGeom>
            <a:avLst/>
            <a:gdLst/>
            <a:ahLst/>
            <a:cxnLst/>
            <a:rect l="l" t="t" r="r" b="b"/>
            <a:pathLst>
              <a:path w="4081520" h="2424617">
                <a:moveTo>
                  <a:pt x="0" y="0"/>
                </a:moveTo>
                <a:lnTo>
                  <a:pt x="4081520" y="0"/>
                </a:lnTo>
                <a:lnTo>
                  <a:pt x="4081520" y="2424617"/>
                </a:lnTo>
                <a:lnTo>
                  <a:pt x="0" y="2424617"/>
                </a:lnTo>
                <a:lnTo>
                  <a:pt x="0" y="0"/>
                </a:lnTo>
                <a:close/>
              </a:path>
            </a:pathLst>
          </a:custGeom>
          <a:blipFill>
            <a:blip r:embed="rId4"/>
            <a:stretch>
              <a:fillRect/>
            </a:stretch>
          </a:blipFill>
        </p:spPr>
      </p:sp>
      <p:sp>
        <p:nvSpPr>
          <p:cNvPr id="31" name="Freeform 31"/>
          <p:cNvSpPr/>
          <p:nvPr/>
        </p:nvSpPr>
        <p:spPr>
          <a:xfrm>
            <a:off x="903991" y="12882749"/>
            <a:ext cx="6168270" cy="2961110"/>
          </a:xfrm>
          <a:custGeom>
            <a:avLst/>
            <a:gdLst/>
            <a:ahLst/>
            <a:cxnLst/>
            <a:rect l="l" t="t" r="r" b="b"/>
            <a:pathLst>
              <a:path w="5402906" h="2632507">
                <a:moveTo>
                  <a:pt x="0" y="0"/>
                </a:moveTo>
                <a:lnTo>
                  <a:pt x="5402906" y="0"/>
                </a:lnTo>
                <a:lnTo>
                  <a:pt x="5402906" y="2632506"/>
                </a:lnTo>
                <a:lnTo>
                  <a:pt x="0" y="2632506"/>
                </a:lnTo>
                <a:lnTo>
                  <a:pt x="0" y="0"/>
                </a:lnTo>
                <a:close/>
              </a:path>
            </a:pathLst>
          </a:custGeom>
          <a:blipFill>
            <a:blip r:embed="rId5"/>
            <a:stretch>
              <a:fillRect/>
            </a:stretch>
          </a:blipFill>
        </p:spPr>
      </p:sp>
      <p:sp>
        <p:nvSpPr>
          <p:cNvPr id="32" name="Freeform 32"/>
          <p:cNvSpPr/>
          <p:nvPr/>
        </p:nvSpPr>
        <p:spPr>
          <a:xfrm>
            <a:off x="8371976" y="13064315"/>
            <a:ext cx="5818401" cy="2939169"/>
          </a:xfrm>
          <a:custGeom>
            <a:avLst/>
            <a:gdLst/>
            <a:ahLst/>
            <a:cxnLst/>
            <a:rect l="l" t="t" r="r" b="b"/>
            <a:pathLst>
              <a:path w="4880337" h="2939169">
                <a:moveTo>
                  <a:pt x="0" y="0"/>
                </a:moveTo>
                <a:lnTo>
                  <a:pt x="4880337" y="0"/>
                </a:lnTo>
                <a:lnTo>
                  <a:pt x="4880337" y="2939169"/>
                </a:lnTo>
                <a:lnTo>
                  <a:pt x="0" y="2939169"/>
                </a:lnTo>
                <a:lnTo>
                  <a:pt x="0" y="0"/>
                </a:lnTo>
                <a:close/>
              </a:path>
            </a:pathLst>
          </a:custGeom>
          <a:blipFill>
            <a:blip r:embed="rId6"/>
            <a:stretch>
              <a:fillRect/>
            </a:stretch>
          </a:blipFill>
        </p:spPr>
      </p:sp>
      <p:sp>
        <p:nvSpPr>
          <p:cNvPr id="33" name="Freeform 33"/>
          <p:cNvSpPr/>
          <p:nvPr/>
        </p:nvSpPr>
        <p:spPr>
          <a:xfrm>
            <a:off x="780986" y="18590908"/>
            <a:ext cx="6168269" cy="2610472"/>
          </a:xfrm>
          <a:custGeom>
            <a:avLst/>
            <a:gdLst/>
            <a:ahLst/>
            <a:cxnLst/>
            <a:rect l="l" t="t" r="r" b="b"/>
            <a:pathLst>
              <a:path w="5365860" h="2826594">
                <a:moveTo>
                  <a:pt x="0" y="0"/>
                </a:moveTo>
                <a:lnTo>
                  <a:pt x="5365860" y="0"/>
                </a:lnTo>
                <a:lnTo>
                  <a:pt x="5365860" y="2826594"/>
                </a:lnTo>
                <a:lnTo>
                  <a:pt x="0" y="2826594"/>
                </a:lnTo>
                <a:lnTo>
                  <a:pt x="0" y="0"/>
                </a:lnTo>
                <a:close/>
              </a:path>
            </a:pathLst>
          </a:custGeom>
          <a:blipFill>
            <a:blip r:embed="rId7"/>
            <a:stretch>
              <a:fillRect l="-328" r="-328"/>
            </a:stretch>
          </a:blipFill>
        </p:spPr>
      </p:sp>
      <p:sp>
        <p:nvSpPr>
          <p:cNvPr id="34" name="TextBox 34"/>
          <p:cNvSpPr txBox="1"/>
          <p:nvPr/>
        </p:nvSpPr>
        <p:spPr>
          <a:xfrm>
            <a:off x="228924" y="5790293"/>
            <a:ext cx="7080608" cy="461665"/>
          </a:xfrm>
          <a:prstGeom prst="rect">
            <a:avLst/>
          </a:prstGeom>
        </p:spPr>
        <p:txBody>
          <a:bodyPr lIns="0" tIns="0" rIns="0" bIns="0" rtlCol="0" anchor="t">
            <a:spAutoFit/>
          </a:bodyPr>
          <a:lstStyle/>
          <a:p>
            <a:pPr algn="ctr">
              <a:lnSpc>
                <a:spcPts val="3595"/>
              </a:lnSpc>
            </a:pPr>
            <a:r>
              <a:rPr lang="en-US" sz="3595" b="1">
                <a:solidFill>
                  <a:srgbClr val="2668D4"/>
                </a:solidFill>
                <a:latin typeface="Arial" panose="020B0604020202020204" pitchFamily="34" charset="0"/>
                <a:ea typeface="Times New Roman Bold"/>
                <a:cs typeface="Arial" panose="020B0604020202020204" pitchFamily="34" charset="0"/>
                <a:sym typeface="Times New Roman Bold"/>
              </a:rPr>
              <a:t>COMPANY OVERVIEW</a:t>
            </a:r>
          </a:p>
        </p:txBody>
      </p:sp>
      <p:sp>
        <p:nvSpPr>
          <p:cNvPr id="35" name="TextBox 35"/>
          <p:cNvSpPr txBox="1"/>
          <p:nvPr/>
        </p:nvSpPr>
        <p:spPr>
          <a:xfrm>
            <a:off x="145727" y="6320147"/>
            <a:ext cx="7236856" cy="1661993"/>
          </a:xfrm>
          <a:prstGeom prst="rect">
            <a:avLst/>
          </a:prstGeom>
        </p:spPr>
        <p:txBody>
          <a:bodyPr wrap="square" lIns="0" tIns="0" rIns="0" bIns="0" rtlCol="0" anchor="t">
            <a:spAutoFit/>
          </a:bodyPr>
          <a:lstStyle/>
          <a:p>
            <a:pPr algn="just"/>
            <a:r>
              <a:rPr lang="en-US" dirty="0">
                <a:latin typeface="Arial" panose="020B0604020202020204" pitchFamily="34" charset="0"/>
                <a:ea typeface="Times New Roman"/>
                <a:cs typeface="Arial" panose="020B0604020202020204" pitchFamily="34" charset="0"/>
                <a:sym typeface="Times New Roman"/>
              </a:rPr>
              <a:t>Starbucks UK has more than an employee base of 16000 (</a:t>
            </a:r>
            <a:r>
              <a:rPr lang="en-US" dirty="0" err="1">
                <a:latin typeface="Arial" panose="020B0604020202020204" pitchFamily="34" charset="0"/>
                <a:ea typeface="Times New Roman"/>
                <a:cs typeface="Arial" panose="020B0604020202020204" pitchFamily="34" charset="0"/>
                <a:sym typeface="Times New Roman"/>
              </a:rPr>
              <a:t>Kollewe</a:t>
            </a:r>
            <a:r>
              <a:rPr lang="en-US" dirty="0">
                <a:latin typeface="Arial" panose="020B0604020202020204" pitchFamily="34" charset="0"/>
                <a:ea typeface="Times New Roman"/>
                <a:cs typeface="Arial" panose="020B0604020202020204" pitchFamily="34" charset="0"/>
                <a:sym typeface="Times New Roman"/>
              </a:rPr>
              <a:t>, 2025). It has many outlets in excess of 1304 making it one of the most prominent coffeehouse chains in the UK (Starbucks, 2026). Its brand is built on high quality coffee and customer experience, innovation, and ethical sourcing. The company enhances sustainability by C.A.F.E. Practices, reusable cup programs and waste reduction programs.</a:t>
            </a:r>
          </a:p>
        </p:txBody>
      </p:sp>
      <p:sp>
        <p:nvSpPr>
          <p:cNvPr id="36" name="TextBox 36"/>
          <p:cNvSpPr txBox="1"/>
          <p:nvPr/>
        </p:nvSpPr>
        <p:spPr>
          <a:xfrm>
            <a:off x="7712727" y="5865130"/>
            <a:ext cx="7407273" cy="461665"/>
          </a:xfrm>
          <a:prstGeom prst="rect">
            <a:avLst/>
          </a:prstGeom>
        </p:spPr>
        <p:txBody>
          <a:bodyPr lIns="0" tIns="0" rIns="0" bIns="0" rtlCol="0" anchor="t">
            <a:spAutoFit/>
          </a:bodyPr>
          <a:lstStyle/>
          <a:p>
            <a:pPr algn="ctr">
              <a:lnSpc>
                <a:spcPts val="3595"/>
              </a:lnSpc>
            </a:pPr>
            <a:r>
              <a:rPr lang="en-US" sz="3595" b="1" dirty="0">
                <a:solidFill>
                  <a:srgbClr val="01012C"/>
                </a:solidFill>
                <a:latin typeface="Arial" panose="020B0604020202020204" pitchFamily="34" charset="0"/>
                <a:ea typeface="Times New Roman Bold"/>
                <a:cs typeface="Arial" panose="020B0604020202020204" pitchFamily="34" charset="0"/>
                <a:sym typeface="Times New Roman Bold"/>
              </a:rPr>
              <a:t>SUSTAINABILITY CHALLENGE</a:t>
            </a:r>
          </a:p>
        </p:txBody>
      </p:sp>
      <p:sp>
        <p:nvSpPr>
          <p:cNvPr id="37" name="TextBox 37"/>
          <p:cNvSpPr txBox="1"/>
          <p:nvPr/>
        </p:nvSpPr>
        <p:spPr>
          <a:xfrm>
            <a:off x="7826192" y="6460657"/>
            <a:ext cx="7141081" cy="1107996"/>
          </a:xfrm>
          <a:prstGeom prst="rect">
            <a:avLst/>
          </a:prstGeom>
        </p:spPr>
        <p:txBody>
          <a:bodyPr lIns="0" tIns="0" rIns="0" bIns="0" rtlCol="0" anchor="t">
            <a:spAutoFit/>
          </a:bodyPr>
          <a:lstStyle/>
          <a:p>
            <a:pPr algn="just"/>
            <a:r>
              <a:rPr lang="en-US" dirty="0">
                <a:latin typeface="Arial" panose="020B0604020202020204" pitchFamily="34" charset="0"/>
                <a:ea typeface="Times New Roman"/>
                <a:cs typeface="Arial" panose="020B0604020202020204" pitchFamily="34" charset="0"/>
                <a:sym typeface="Times New Roman"/>
              </a:rPr>
              <a:t>Nevertheless, millions of single-use takeaway cups keep accumulating in the trash despite the efforts, and consumers demand their brands implement circular consumption principles that would promote reuse and reduce negative effects on the environment (Shams et al., 2025).</a:t>
            </a:r>
          </a:p>
        </p:txBody>
      </p:sp>
      <p:sp>
        <p:nvSpPr>
          <p:cNvPr id="38" name="TextBox 38"/>
          <p:cNvSpPr txBox="1"/>
          <p:nvPr/>
        </p:nvSpPr>
        <p:spPr>
          <a:xfrm>
            <a:off x="347658" y="11080271"/>
            <a:ext cx="7034927" cy="461665"/>
          </a:xfrm>
          <a:prstGeom prst="rect">
            <a:avLst/>
          </a:prstGeom>
        </p:spPr>
        <p:txBody>
          <a:bodyPr lIns="0" tIns="0" rIns="0" bIns="0" rtlCol="0" anchor="t">
            <a:spAutoFit/>
          </a:bodyPr>
          <a:lstStyle/>
          <a:p>
            <a:pPr algn="ctr">
              <a:lnSpc>
                <a:spcPts val="3595"/>
              </a:lnSpc>
            </a:pPr>
            <a:r>
              <a:rPr lang="en-US" sz="3200" b="1" dirty="0">
                <a:solidFill>
                  <a:srgbClr val="01012C"/>
                </a:solidFill>
                <a:latin typeface="Arial" panose="020B0604020202020204" pitchFamily="34" charset="0"/>
                <a:ea typeface="Times New Roman Bold"/>
                <a:cs typeface="Arial" panose="020B0604020202020204" pitchFamily="34" charset="0"/>
                <a:sym typeface="Times New Roman Bold"/>
              </a:rPr>
              <a:t>PROPOSED BRAND EXTENSION</a:t>
            </a:r>
          </a:p>
        </p:txBody>
      </p:sp>
      <p:sp>
        <p:nvSpPr>
          <p:cNvPr id="39" name="TextBox 39"/>
          <p:cNvSpPr txBox="1"/>
          <p:nvPr/>
        </p:nvSpPr>
        <p:spPr>
          <a:xfrm>
            <a:off x="228924" y="11610219"/>
            <a:ext cx="7153661" cy="1107996"/>
          </a:xfrm>
          <a:prstGeom prst="rect">
            <a:avLst/>
          </a:prstGeom>
        </p:spPr>
        <p:txBody>
          <a:bodyPr lIns="0" tIns="0" rIns="0" bIns="0" rtlCol="0" anchor="t">
            <a:spAutoFit/>
          </a:bodyPr>
          <a:lstStyle/>
          <a:p>
            <a:pPr algn="just"/>
            <a:r>
              <a:rPr lang="en-US" dirty="0">
                <a:solidFill>
                  <a:srgbClr val="01012C"/>
                </a:solidFill>
                <a:latin typeface="Arial" panose="020B0604020202020204" pitchFamily="34" charset="0"/>
                <a:ea typeface="Times New Roman"/>
                <a:cs typeface="Arial" panose="020B0604020202020204" pitchFamily="34" charset="0"/>
                <a:sym typeface="Times New Roman"/>
              </a:rPr>
              <a:t>Starbucks </a:t>
            </a:r>
            <a:r>
              <a:rPr lang="en-US" dirty="0" err="1">
                <a:solidFill>
                  <a:srgbClr val="01012C"/>
                </a:solidFill>
                <a:latin typeface="Arial" panose="020B0604020202020204" pitchFamily="34" charset="0"/>
                <a:ea typeface="Times New Roman"/>
                <a:cs typeface="Arial" panose="020B0604020202020204" pitchFamily="34" charset="0"/>
                <a:sym typeface="Times New Roman"/>
              </a:rPr>
              <a:t>EcoCup</a:t>
            </a:r>
            <a:r>
              <a:rPr lang="en-US" dirty="0">
                <a:solidFill>
                  <a:srgbClr val="01012C"/>
                </a:solidFill>
                <a:latin typeface="Arial" panose="020B0604020202020204" pitchFamily="34" charset="0"/>
                <a:ea typeface="Times New Roman"/>
                <a:cs typeface="Arial" panose="020B0604020202020204" pitchFamily="34" charset="0"/>
                <a:sym typeface="Times New Roman"/>
              </a:rPr>
              <a:t>+ is an intelligent ecosystem of reusable cups with QR or NFC-based loyalty and a refundable deposit-return program, incorporating professional-level </a:t>
            </a:r>
            <a:r>
              <a:rPr lang="en-US" dirty="0" err="1">
                <a:solidFill>
                  <a:srgbClr val="01012C"/>
                </a:solidFill>
                <a:latin typeface="Arial" panose="020B0604020202020204" pitchFamily="34" charset="0"/>
                <a:ea typeface="Times New Roman"/>
                <a:cs typeface="Arial" panose="020B0604020202020204" pitchFamily="34" charset="0"/>
                <a:sym typeface="Times New Roman"/>
              </a:rPr>
              <a:t>sanitisation</a:t>
            </a:r>
            <a:r>
              <a:rPr lang="en-US" dirty="0">
                <a:solidFill>
                  <a:srgbClr val="01012C"/>
                </a:solidFill>
                <a:latin typeface="Arial" panose="020B0604020202020204" pitchFamily="34" charset="0"/>
                <a:ea typeface="Times New Roman"/>
                <a:cs typeface="Arial" panose="020B0604020202020204" pitchFamily="34" charset="0"/>
                <a:sym typeface="Times New Roman"/>
              </a:rPr>
              <a:t> points to allow guests to easily reuse the cup in any UK Starbucks store.</a:t>
            </a:r>
          </a:p>
        </p:txBody>
      </p:sp>
      <p:sp>
        <p:nvSpPr>
          <p:cNvPr id="40" name="TextBox 40"/>
          <p:cNvSpPr txBox="1"/>
          <p:nvPr/>
        </p:nvSpPr>
        <p:spPr>
          <a:xfrm>
            <a:off x="8850110" y="11156938"/>
            <a:ext cx="5132507" cy="461665"/>
          </a:xfrm>
          <a:prstGeom prst="rect">
            <a:avLst/>
          </a:prstGeom>
        </p:spPr>
        <p:txBody>
          <a:bodyPr lIns="0" tIns="0" rIns="0" bIns="0" rtlCol="0" anchor="t">
            <a:spAutoFit/>
          </a:bodyPr>
          <a:lstStyle/>
          <a:p>
            <a:pPr algn="ctr">
              <a:lnSpc>
                <a:spcPts val="3595"/>
              </a:lnSpc>
            </a:pPr>
            <a:r>
              <a:rPr lang="en-US" sz="3595" b="1" dirty="0">
                <a:latin typeface="Arial" panose="020B0604020202020204" pitchFamily="34" charset="0"/>
                <a:ea typeface="Times New Roman Bold"/>
                <a:cs typeface="Arial" panose="020B0604020202020204" pitchFamily="34" charset="0"/>
                <a:sym typeface="Times New Roman Bold"/>
              </a:rPr>
              <a:t>VALUE PROPOSITION</a:t>
            </a:r>
          </a:p>
        </p:txBody>
      </p:sp>
      <p:sp>
        <p:nvSpPr>
          <p:cNvPr id="41" name="TextBox 41"/>
          <p:cNvSpPr txBox="1"/>
          <p:nvPr/>
        </p:nvSpPr>
        <p:spPr>
          <a:xfrm>
            <a:off x="7777028" y="11791194"/>
            <a:ext cx="7239409" cy="1075294"/>
          </a:xfrm>
          <a:prstGeom prst="rect">
            <a:avLst/>
          </a:prstGeom>
        </p:spPr>
        <p:txBody>
          <a:bodyPr lIns="0" tIns="0" rIns="0" bIns="0" rtlCol="0" anchor="t">
            <a:spAutoFit/>
          </a:bodyPr>
          <a:lstStyle/>
          <a:p>
            <a:pPr algn="just">
              <a:lnSpc>
                <a:spcPts val="2861"/>
              </a:lnSpc>
            </a:pPr>
            <a:r>
              <a:rPr lang="en-US" dirty="0" err="1">
                <a:latin typeface="Arial" panose="020B0604020202020204" pitchFamily="34" charset="0"/>
                <a:ea typeface="Times New Roman"/>
                <a:cs typeface="Arial" panose="020B0604020202020204" pitchFamily="34" charset="0"/>
                <a:sym typeface="Times New Roman"/>
              </a:rPr>
              <a:t>EcoCup</a:t>
            </a:r>
            <a:r>
              <a:rPr lang="en-US" dirty="0">
                <a:latin typeface="Arial" panose="020B0604020202020204" pitchFamily="34" charset="0"/>
                <a:ea typeface="Times New Roman"/>
                <a:cs typeface="Arial" panose="020B0604020202020204" pitchFamily="34" charset="0"/>
                <a:sym typeface="Times New Roman"/>
              </a:rPr>
              <a:t>+ customer rewards on sustainable </a:t>
            </a:r>
            <a:r>
              <a:rPr lang="en-US" dirty="0" err="1">
                <a:latin typeface="Arial" panose="020B0604020202020204" pitchFamily="34" charset="0"/>
                <a:ea typeface="Times New Roman"/>
                <a:cs typeface="Arial" panose="020B0604020202020204" pitchFamily="34" charset="0"/>
                <a:sym typeface="Times New Roman"/>
              </a:rPr>
              <a:t>behaviour</a:t>
            </a:r>
            <a:r>
              <a:rPr lang="en-US" dirty="0">
                <a:latin typeface="Arial" panose="020B0604020202020204" pitchFamily="34" charset="0"/>
                <a:ea typeface="Times New Roman"/>
                <a:cs typeface="Arial" panose="020B0604020202020204" pitchFamily="34" charset="0"/>
                <a:sym typeface="Times New Roman"/>
              </a:rPr>
              <a:t>, enhances Starbucks customer loyalty and differentiation strategy, and vastly minimizes the amount of waste due to disposable cups.</a:t>
            </a:r>
          </a:p>
        </p:txBody>
      </p:sp>
      <p:sp>
        <p:nvSpPr>
          <p:cNvPr id="42" name="TextBox 42"/>
          <p:cNvSpPr txBox="1"/>
          <p:nvPr/>
        </p:nvSpPr>
        <p:spPr>
          <a:xfrm>
            <a:off x="0" y="16294048"/>
            <a:ext cx="7560000" cy="939056"/>
          </a:xfrm>
          <a:prstGeom prst="rect">
            <a:avLst/>
          </a:prstGeom>
        </p:spPr>
        <p:txBody>
          <a:bodyPr lIns="0" tIns="0" rIns="0" bIns="0" rtlCol="0" anchor="t">
            <a:spAutoFit/>
          </a:bodyPr>
          <a:lstStyle/>
          <a:p>
            <a:pPr algn="ctr">
              <a:lnSpc>
                <a:spcPts val="3595"/>
              </a:lnSpc>
            </a:pPr>
            <a:r>
              <a:rPr lang="en-US" sz="3595" b="1" dirty="0">
                <a:solidFill>
                  <a:srgbClr val="2668D4"/>
                </a:solidFill>
                <a:latin typeface="Arial" panose="020B0604020202020204" pitchFamily="34" charset="0"/>
                <a:ea typeface="Times New Roman Bold"/>
                <a:cs typeface="Arial" panose="020B0604020202020204" pitchFamily="34" charset="0"/>
                <a:sym typeface="Times New Roman Bold"/>
              </a:rPr>
              <a:t>ALIGNMENT TO SUSTAINABILITY GOALS</a:t>
            </a:r>
          </a:p>
        </p:txBody>
      </p:sp>
      <p:sp>
        <p:nvSpPr>
          <p:cNvPr id="43" name="TextBox 43"/>
          <p:cNvSpPr txBox="1"/>
          <p:nvPr/>
        </p:nvSpPr>
        <p:spPr>
          <a:xfrm>
            <a:off x="248621" y="17313114"/>
            <a:ext cx="7133964" cy="1115690"/>
          </a:xfrm>
          <a:prstGeom prst="rect">
            <a:avLst/>
          </a:prstGeom>
        </p:spPr>
        <p:txBody>
          <a:bodyPr lIns="0" tIns="0" rIns="0" bIns="0" rtlCol="0" anchor="t">
            <a:spAutoFit/>
          </a:bodyPr>
          <a:lstStyle/>
          <a:p>
            <a:pPr algn="just">
              <a:lnSpc>
                <a:spcPts val="2861"/>
              </a:lnSpc>
            </a:pPr>
            <a:r>
              <a:rPr lang="en-US" sz="2201" dirty="0">
                <a:latin typeface="Arial" panose="020B0604020202020204" pitchFamily="34" charset="0"/>
                <a:ea typeface="Times New Roman"/>
                <a:cs typeface="Arial" panose="020B0604020202020204" pitchFamily="34" charset="0"/>
                <a:sym typeface="Times New Roman"/>
              </a:rPr>
              <a:t>The extension helps in the principles of the circular economy, and waste and carbon minimization, and promote more sustainable coffee consumption.</a:t>
            </a:r>
          </a:p>
        </p:txBody>
      </p:sp>
      <p:sp>
        <p:nvSpPr>
          <p:cNvPr id="44" name="TextBox 44"/>
          <p:cNvSpPr txBox="1"/>
          <p:nvPr/>
        </p:nvSpPr>
        <p:spPr>
          <a:xfrm>
            <a:off x="9028898" y="16360723"/>
            <a:ext cx="4622204" cy="461665"/>
          </a:xfrm>
          <a:prstGeom prst="rect">
            <a:avLst/>
          </a:prstGeom>
        </p:spPr>
        <p:txBody>
          <a:bodyPr lIns="0" tIns="0" rIns="0" bIns="0" rtlCol="0" anchor="t">
            <a:spAutoFit/>
          </a:bodyPr>
          <a:lstStyle/>
          <a:p>
            <a:pPr algn="ctr">
              <a:lnSpc>
                <a:spcPts val="3595"/>
              </a:lnSpc>
            </a:pPr>
            <a:r>
              <a:rPr lang="en-US" sz="3595" b="1">
                <a:solidFill>
                  <a:srgbClr val="2668D4"/>
                </a:solidFill>
                <a:latin typeface="Arial" panose="020B0604020202020204" pitchFamily="34" charset="0"/>
                <a:ea typeface="Times New Roman Bold"/>
                <a:cs typeface="Arial" panose="020B0604020202020204" pitchFamily="34" charset="0"/>
                <a:sym typeface="Times New Roman Bold"/>
              </a:rPr>
              <a:t>REFERENCES</a:t>
            </a:r>
          </a:p>
        </p:txBody>
      </p:sp>
      <p:sp>
        <p:nvSpPr>
          <p:cNvPr id="45" name="TextBox 45"/>
          <p:cNvSpPr txBox="1"/>
          <p:nvPr/>
        </p:nvSpPr>
        <p:spPr>
          <a:xfrm>
            <a:off x="8025270" y="16956879"/>
            <a:ext cx="6653528" cy="3939540"/>
          </a:xfrm>
          <a:prstGeom prst="rect">
            <a:avLst/>
          </a:prstGeom>
        </p:spPr>
        <p:txBody>
          <a:bodyPr lIns="0" tIns="0" rIns="0" bIns="0" rtlCol="0" anchor="t">
            <a:spAutoFit/>
          </a:bodyPr>
          <a:lstStyle/>
          <a:p>
            <a:pPr marL="367345" lvl="1" indent="-183672" algn="just">
              <a:buFont typeface="Arial"/>
              <a:buChar char="•"/>
            </a:pPr>
            <a:r>
              <a:rPr lang="en-US" sz="1600" dirty="0" err="1">
                <a:latin typeface="Arial" panose="020B0604020202020204" pitchFamily="34" charset="0"/>
                <a:ea typeface="Times New Roman"/>
                <a:cs typeface="Arial" panose="020B0604020202020204" pitchFamily="34" charset="0"/>
                <a:sym typeface="Times New Roman"/>
              </a:rPr>
              <a:t>Kollewe</a:t>
            </a:r>
            <a:r>
              <a:rPr lang="en-US" sz="1600" dirty="0">
                <a:latin typeface="Arial" panose="020B0604020202020204" pitchFamily="34" charset="0"/>
                <a:ea typeface="Times New Roman"/>
                <a:cs typeface="Arial" panose="020B0604020202020204" pitchFamily="34" charset="0"/>
                <a:sym typeface="Times New Roman"/>
              </a:rPr>
              <a:t>, J. (2025). Starbucks tells corporate staff in US and Canada to work in office at least four days a week. [online] the Guardian. The Guardian. Available at: https://www.theguardian.com/business/2025/jul/15/starbucks-corporate-staff-us-canada-work-in-office-four-days-a-week [Accessed 27 July 2026].</a:t>
            </a:r>
          </a:p>
          <a:p>
            <a:pPr marL="367345" lvl="1" indent="-183672" algn="just">
              <a:buFont typeface="Arial"/>
              <a:buChar char="•"/>
            </a:pPr>
            <a:r>
              <a:rPr lang="en-US" sz="1600" dirty="0">
                <a:latin typeface="Arial" panose="020B0604020202020204" pitchFamily="34" charset="0"/>
                <a:ea typeface="Times New Roman"/>
                <a:cs typeface="Arial" panose="020B0604020202020204" pitchFamily="34" charset="0"/>
                <a:sym typeface="Times New Roman"/>
              </a:rPr>
              <a:t>Shams, H., Ab Rahman, M.N., Hishamuddin, H. and Rafique, M.Z. (2025). A circular consumption behavior model for addressing and reducing product demand and disposal. Resources, 14(9), p.148. doi:10.3390/resources14090148.</a:t>
            </a:r>
          </a:p>
          <a:p>
            <a:pPr marL="367345" lvl="1" indent="-183672" algn="just">
              <a:buFont typeface="Arial"/>
              <a:buChar char="•"/>
            </a:pPr>
            <a:r>
              <a:rPr lang="en-US" sz="1600" dirty="0">
                <a:latin typeface="Arial" panose="020B0604020202020204" pitchFamily="34" charset="0"/>
                <a:ea typeface="Times New Roman"/>
                <a:cs typeface="Arial" panose="020B0604020202020204" pitchFamily="34" charset="0"/>
                <a:sym typeface="Times New Roman"/>
              </a:rPr>
              <a:t>Starbucks (2026). Starbucks files UK and EMEA accounts for the fiscal year ended September 2025 - </a:t>
            </a:r>
            <a:r>
              <a:rPr lang="en-US" sz="1600" dirty="0" err="1">
                <a:latin typeface="Arial" panose="020B0604020202020204" pitchFamily="34" charset="0"/>
                <a:ea typeface="Times New Roman"/>
                <a:cs typeface="Arial" panose="020B0604020202020204" pitchFamily="34" charset="0"/>
                <a:sym typeface="Times New Roman"/>
              </a:rPr>
              <a:t>starbucks</a:t>
            </a:r>
            <a:r>
              <a:rPr lang="en-US" sz="1600" dirty="0">
                <a:latin typeface="Arial" panose="020B0604020202020204" pitchFamily="34" charset="0"/>
                <a:ea typeface="Times New Roman"/>
                <a:cs typeface="Arial" panose="020B0604020202020204" pitchFamily="34" charset="0"/>
                <a:sym typeface="Times New Roman"/>
              </a:rPr>
              <a:t> stories EMEA. [online] Starbucks Stories EMEA. Available at: https://stories.starbucks.com/emea/stories/2026/starbucks-uk-and-emea-accounts-fiscal-year-ended-september-2025/ [Accessed 27 July 2026].</a:t>
            </a:r>
          </a:p>
        </p:txBody>
      </p:sp>
      <p:sp>
        <p:nvSpPr>
          <p:cNvPr id="48" name="Freeform 29">
            <a:extLst>
              <a:ext uri="{FF2B5EF4-FFF2-40B4-BE49-F238E27FC236}">
                <a16:creationId xmlns:a16="http://schemas.microsoft.com/office/drawing/2014/main" id="{27E1DA44-9BE2-3945-8D80-D43B2BD4D46F}"/>
              </a:ext>
            </a:extLst>
          </p:cNvPr>
          <p:cNvSpPr/>
          <p:nvPr/>
        </p:nvSpPr>
        <p:spPr>
          <a:xfrm>
            <a:off x="53639" y="8346956"/>
            <a:ext cx="3342446" cy="2529480"/>
          </a:xfrm>
          <a:custGeom>
            <a:avLst/>
            <a:gdLst/>
            <a:ahLst/>
            <a:cxnLst/>
            <a:rect l="l" t="t" r="r" b="b"/>
            <a:pathLst>
              <a:path w="3405764" h="2529480">
                <a:moveTo>
                  <a:pt x="0" y="0"/>
                </a:moveTo>
                <a:lnTo>
                  <a:pt x="3405764" y="0"/>
                </a:lnTo>
                <a:lnTo>
                  <a:pt x="3405764" y="2529480"/>
                </a:lnTo>
                <a:lnTo>
                  <a:pt x="0" y="2529480"/>
                </a:lnTo>
                <a:lnTo>
                  <a:pt x="0" y="0"/>
                </a:lnTo>
                <a:close/>
              </a:path>
            </a:pathLst>
          </a:custGeom>
          <a:blipFill>
            <a:blip r:embed="rId8"/>
            <a:stretch>
              <a:fillRect/>
            </a:stretch>
          </a:blipFill>
        </p:spPr>
      </p:sp>
      <p:pic>
        <p:nvPicPr>
          <p:cNvPr id="49" name="Picture 48" descr="History of Starbucks coffee shops :: Green Plantation">
            <a:extLst>
              <a:ext uri="{FF2B5EF4-FFF2-40B4-BE49-F238E27FC236}">
                <a16:creationId xmlns:a16="http://schemas.microsoft.com/office/drawing/2014/main" id="{84F5B184-1C27-6734-E48B-F8062FFC3AF4}"/>
              </a:ext>
            </a:extLst>
          </p:cNvPr>
          <p:cNvPicPr>
            <a:picLocks noChangeAspect="1"/>
          </p:cNvPicPr>
          <p:nvPr/>
        </p:nvPicPr>
        <p:blipFill>
          <a:blip r:embed="rId9"/>
          <a:stretch>
            <a:fillRect/>
          </a:stretch>
        </p:blipFill>
        <p:spPr>
          <a:xfrm>
            <a:off x="3542722" y="8370983"/>
            <a:ext cx="3914383" cy="2422241"/>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TotalTime>
  <Words>370</Words>
  <Application>Microsoft Office PowerPoint</Application>
  <PresentationFormat>Custom</PresentationFormat>
  <Paragraphs>16</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Calibri</vt:lpstr>
      <vt:lpstr>Arial</vt:lpstr>
      <vt:lpstr>Times New Roman</vt:lpstr>
      <vt:lpstr>Times New Roman Bold</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Blue and Green Minimalist Modern Business Infographic Poster</dc:title>
  <cp:lastModifiedBy>USER</cp:lastModifiedBy>
  <cp:revision>5</cp:revision>
  <dcterms:created xsi:type="dcterms:W3CDTF">2006-08-16T00:00:00Z</dcterms:created>
  <dcterms:modified xsi:type="dcterms:W3CDTF">2026-07-27T15:06:14Z</dcterms:modified>
  <dc:identifier>DAHQkeNCtgM</dc:identifier>
</cp:coreProperties>
</file>