
<file path=[Content_Types].xml><?xml version="1.0" encoding="utf-8"?>
<Types xmlns="http://schemas.openxmlformats.org/package/2006/content-types">
  <Default Extension="1" ContentType="image/jpeg"/>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9"/>
  </p:notesMasterIdLst>
  <p:sldIdLst>
    <p:sldId id="256" r:id="rId2"/>
    <p:sldId id="257" r:id="rId3"/>
    <p:sldId id="292" r:id="rId4"/>
    <p:sldId id="258" r:id="rId5"/>
    <p:sldId id="266" r:id="rId6"/>
    <p:sldId id="259" r:id="rId7"/>
    <p:sldId id="260" r:id="rId8"/>
    <p:sldId id="261" r:id="rId9"/>
    <p:sldId id="262" r:id="rId10"/>
    <p:sldId id="264"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291" r:id="rId36"/>
    <p:sldId id="293" r:id="rId37"/>
    <p:sldId id="265" r:id="rId38"/>
  </p:sldIdLst>
  <p:sldSz cx="18288000" cy="10287000"/>
  <p:notesSz cx="6858000" cy="9144000"/>
  <p:embeddedFontLst>
    <p:embeddedFont>
      <p:font typeface="Inter Bold" panose="020B0802030000000004"/>
      <p:regular r:id="rId40"/>
      <p:bold r:id="rId4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511" autoAdjust="0"/>
    <p:restoredTop sz="96376" autoAdjust="0"/>
  </p:normalViewPr>
  <p:slideViewPr>
    <p:cSldViewPr>
      <p:cViewPr>
        <p:scale>
          <a:sx n="70" d="100"/>
          <a:sy n="70" d="100"/>
        </p:scale>
        <p:origin x="680" y="31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font" Target="fonts/font1.fntdata"/><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font" Target="fonts/font2.fntdata"/></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9044D1-CD2A-454E-B499-C44468AD0C97}" type="doc">
      <dgm:prSet loTypeId="urn:microsoft.com/office/officeart/2005/8/layout/vList2" loCatId="list" qsTypeId="urn:microsoft.com/office/officeart/2005/8/quickstyle/simple2" qsCatId="simple" csTypeId="urn:microsoft.com/office/officeart/2005/8/colors/accent0_3" csCatId="mainScheme"/>
      <dgm:spPr/>
      <dgm:t>
        <a:bodyPr/>
        <a:lstStyle/>
        <a:p>
          <a:endParaRPr lang="en-GB"/>
        </a:p>
      </dgm:t>
    </dgm:pt>
    <dgm:pt modelId="{56981A8F-D1E1-449B-B84C-00D5CADA6586}">
      <dgm:prSet/>
      <dgm:spPr/>
      <dgm:t>
        <a:bodyPr/>
        <a:lstStyle/>
        <a:p>
          <a:r>
            <a:rPr lang="en-IN" dirty="0"/>
            <a:t>The "Disconnect to Reconnect" campaign targets teenagers aged between 13-18 years, who are gaining more and more recreation consumption of digital devices. </a:t>
          </a:r>
          <a:endParaRPr lang="en-GB" dirty="0"/>
        </a:p>
      </dgm:t>
    </dgm:pt>
    <dgm:pt modelId="{60A8CDC3-78AA-402D-A795-8999C8F4938F}" type="parTrans" cxnId="{0671D4AC-5311-4180-99CC-A8B91C4ED79A}">
      <dgm:prSet/>
      <dgm:spPr/>
      <dgm:t>
        <a:bodyPr/>
        <a:lstStyle/>
        <a:p>
          <a:endParaRPr lang="en-GB"/>
        </a:p>
      </dgm:t>
    </dgm:pt>
    <dgm:pt modelId="{14F7A50B-4308-4601-9658-0705390CB30E}" type="sibTrans" cxnId="{0671D4AC-5311-4180-99CC-A8B91C4ED79A}">
      <dgm:prSet/>
      <dgm:spPr/>
      <dgm:t>
        <a:bodyPr/>
        <a:lstStyle/>
        <a:p>
          <a:endParaRPr lang="en-GB"/>
        </a:p>
      </dgm:t>
    </dgm:pt>
    <dgm:pt modelId="{D9294813-1216-41FD-81D3-C18B6C249039}">
      <dgm:prSet/>
      <dgm:spPr/>
      <dgm:t>
        <a:bodyPr/>
        <a:lstStyle/>
        <a:p>
          <a:r>
            <a:rPr lang="en-IN"/>
            <a:t>The campaign should reduce any time wastage by having no unnecessary screen time and promote healthier digital behaviours, improving health with physical, social and emotional health. </a:t>
          </a:r>
          <a:endParaRPr lang="en-GB"/>
        </a:p>
      </dgm:t>
    </dgm:pt>
    <dgm:pt modelId="{2441E486-B362-4508-AAED-1F44320C6AB9}" type="parTrans" cxnId="{A3502EC9-CF64-4CE9-AC09-E1EE68B8416A}">
      <dgm:prSet/>
      <dgm:spPr/>
      <dgm:t>
        <a:bodyPr/>
        <a:lstStyle/>
        <a:p>
          <a:endParaRPr lang="en-GB"/>
        </a:p>
      </dgm:t>
    </dgm:pt>
    <dgm:pt modelId="{34AC6191-14C3-4E08-9775-3C6802DB4E91}" type="sibTrans" cxnId="{A3502EC9-CF64-4CE9-AC09-E1EE68B8416A}">
      <dgm:prSet/>
      <dgm:spPr/>
      <dgm:t>
        <a:bodyPr/>
        <a:lstStyle/>
        <a:p>
          <a:endParaRPr lang="en-GB"/>
        </a:p>
      </dgm:t>
    </dgm:pt>
    <dgm:pt modelId="{E4194410-0E7A-47BD-BFCD-428386C532E3}" type="pres">
      <dgm:prSet presAssocID="{5A9044D1-CD2A-454E-B499-C44468AD0C97}" presName="linear" presStyleCnt="0">
        <dgm:presLayoutVars>
          <dgm:animLvl val="lvl"/>
          <dgm:resizeHandles val="exact"/>
        </dgm:presLayoutVars>
      </dgm:prSet>
      <dgm:spPr/>
    </dgm:pt>
    <dgm:pt modelId="{4F3509B1-28C9-4B34-AE4A-4D22C5DD42F6}" type="pres">
      <dgm:prSet presAssocID="{56981A8F-D1E1-449B-B84C-00D5CADA6586}" presName="parentText" presStyleLbl="node1" presStyleIdx="0" presStyleCnt="2">
        <dgm:presLayoutVars>
          <dgm:chMax val="0"/>
          <dgm:bulletEnabled val="1"/>
        </dgm:presLayoutVars>
      </dgm:prSet>
      <dgm:spPr/>
    </dgm:pt>
    <dgm:pt modelId="{ABDFCAA7-6372-4C0C-976A-7C7209F27077}" type="pres">
      <dgm:prSet presAssocID="{14F7A50B-4308-4601-9658-0705390CB30E}" presName="spacer" presStyleCnt="0"/>
      <dgm:spPr/>
    </dgm:pt>
    <dgm:pt modelId="{D2BF08C1-1339-4E38-BE15-B0119956A3DF}" type="pres">
      <dgm:prSet presAssocID="{D9294813-1216-41FD-81D3-C18B6C249039}" presName="parentText" presStyleLbl="node1" presStyleIdx="1" presStyleCnt="2">
        <dgm:presLayoutVars>
          <dgm:chMax val="0"/>
          <dgm:bulletEnabled val="1"/>
        </dgm:presLayoutVars>
      </dgm:prSet>
      <dgm:spPr/>
    </dgm:pt>
  </dgm:ptLst>
  <dgm:cxnLst>
    <dgm:cxn modelId="{F0AA564A-3FC9-4B2F-8805-792C040A837C}" type="presOf" srcId="{D9294813-1216-41FD-81D3-C18B6C249039}" destId="{D2BF08C1-1339-4E38-BE15-B0119956A3DF}" srcOrd="0" destOrd="0" presId="urn:microsoft.com/office/officeart/2005/8/layout/vList2"/>
    <dgm:cxn modelId="{0671D4AC-5311-4180-99CC-A8B91C4ED79A}" srcId="{5A9044D1-CD2A-454E-B499-C44468AD0C97}" destId="{56981A8F-D1E1-449B-B84C-00D5CADA6586}" srcOrd="0" destOrd="0" parTransId="{60A8CDC3-78AA-402D-A795-8999C8F4938F}" sibTransId="{14F7A50B-4308-4601-9658-0705390CB30E}"/>
    <dgm:cxn modelId="{77291BB6-6C16-43BC-AD06-B733F0B67374}" type="presOf" srcId="{56981A8F-D1E1-449B-B84C-00D5CADA6586}" destId="{4F3509B1-28C9-4B34-AE4A-4D22C5DD42F6}" srcOrd="0" destOrd="0" presId="urn:microsoft.com/office/officeart/2005/8/layout/vList2"/>
    <dgm:cxn modelId="{AA0A91B8-5363-4E29-B5AB-69F8948E4B95}" type="presOf" srcId="{5A9044D1-CD2A-454E-B499-C44468AD0C97}" destId="{E4194410-0E7A-47BD-BFCD-428386C532E3}" srcOrd="0" destOrd="0" presId="urn:microsoft.com/office/officeart/2005/8/layout/vList2"/>
    <dgm:cxn modelId="{A3502EC9-CF64-4CE9-AC09-E1EE68B8416A}" srcId="{5A9044D1-CD2A-454E-B499-C44468AD0C97}" destId="{D9294813-1216-41FD-81D3-C18B6C249039}" srcOrd="1" destOrd="0" parTransId="{2441E486-B362-4508-AAED-1F44320C6AB9}" sibTransId="{34AC6191-14C3-4E08-9775-3C6802DB4E91}"/>
    <dgm:cxn modelId="{404E58EB-E210-40A9-B9CB-7293D98917EA}" type="presParOf" srcId="{E4194410-0E7A-47BD-BFCD-428386C532E3}" destId="{4F3509B1-28C9-4B34-AE4A-4D22C5DD42F6}" srcOrd="0" destOrd="0" presId="urn:microsoft.com/office/officeart/2005/8/layout/vList2"/>
    <dgm:cxn modelId="{75006D80-1E33-4282-B45A-06BBC0660076}" type="presParOf" srcId="{E4194410-0E7A-47BD-BFCD-428386C532E3}" destId="{ABDFCAA7-6372-4C0C-976A-7C7209F27077}" srcOrd="1" destOrd="0" presId="urn:microsoft.com/office/officeart/2005/8/layout/vList2"/>
    <dgm:cxn modelId="{6A0B901E-E489-4CC4-B493-E54BB73A7B69}" type="presParOf" srcId="{E4194410-0E7A-47BD-BFCD-428386C532E3}" destId="{D2BF08C1-1339-4E38-BE15-B0119956A3DF}" srcOrd="2"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09E9261-7AA8-401D-90CA-22995E4328E5}" type="doc">
      <dgm:prSet loTypeId="urn:microsoft.com/office/officeart/2005/8/layout/default" loCatId="list" qsTypeId="urn:microsoft.com/office/officeart/2005/8/quickstyle/simple2" qsCatId="simple" csTypeId="urn:microsoft.com/office/officeart/2005/8/colors/accent0_2" csCatId="mainScheme" phldr="1"/>
      <dgm:spPr/>
      <dgm:t>
        <a:bodyPr/>
        <a:lstStyle/>
        <a:p>
          <a:endParaRPr lang="en-GB"/>
        </a:p>
      </dgm:t>
    </dgm:pt>
    <dgm:pt modelId="{E8E73DF4-4A60-4F3B-9211-516A55AF02D9}">
      <dgm:prSet custT="1"/>
      <dgm:spPr/>
      <dgm:t>
        <a:bodyPr/>
        <a:lstStyle/>
        <a:p>
          <a:r>
            <a:rPr lang="en-GB" sz="2000" b="1">
              <a:solidFill>
                <a:schemeClr val="tx1"/>
              </a:solidFill>
              <a:latin typeface="+mn-lt"/>
              <a:cs typeface="Times New Roman" panose="02020603050405020304" pitchFamily="18" charset="0"/>
            </a:rPr>
            <a:t>Week 1: Baseline screen-time survey: </a:t>
          </a:r>
          <a:r>
            <a:rPr lang="en-GB" sz="2000">
              <a:solidFill>
                <a:schemeClr val="tx1"/>
              </a:solidFill>
              <a:latin typeface="+mn-lt"/>
              <a:cs typeface="Times New Roman" panose="02020603050405020304" pitchFamily="18" charset="0"/>
            </a:rPr>
            <a:t>Participants will complete a short survey to identify their daily screen-time habits, bedtime phone use, social media use, and awareness of digital wellbeing. </a:t>
          </a:r>
        </a:p>
      </dgm:t>
    </dgm:pt>
    <dgm:pt modelId="{C18D481B-75E2-4135-9547-D6B3703EA36C}" type="parTrans" cxnId="{725DAD46-4696-46DD-9C81-3DD5E13C8482}">
      <dgm:prSet/>
      <dgm:spPr/>
      <dgm:t>
        <a:bodyPr/>
        <a:lstStyle/>
        <a:p>
          <a:endParaRPr lang="en-GB" sz="2800"/>
        </a:p>
      </dgm:t>
    </dgm:pt>
    <dgm:pt modelId="{161CDF09-063A-458E-8D1A-B935D7F8FCA0}" type="sibTrans" cxnId="{725DAD46-4696-46DD-9C81-3DD5E13C8482}">
      <dgm:prSet/>
      <dgm:spPr/>
      <dgm:t>
        <a:bodyPr/>
        <a:lstStyle/>
        <a:p>
          <a:endParaRPr lang="en-GB" sz="2800"/>
        </a:p>
      </dgm:t>
    </dgm:pt>
    <dgm:pt modelId="{E34D4583-8757-49F2-B4CC-FA7DA9E4956A}">
      <dgm:prSet custT="1"/>
      <dgm:spPr/>
      <dgm:t>
        <a:bodyPr/>
        <a:lstStyle/>
        <a:p>
          <a:r>
            <a:rPr lang="en-GB" sz="2000" b="1" dirty="0">
              <a:solidFill>
                <a:schemeClr val="tx1"/>
              </a:solidFill>
              <a:latin typeface="+mn-lt"/>
              <a:cs typeface="Times New Roman" panose="02020603050405020304" pitchFamily="18" charset="0"/>
            </a:rPr>
            <a:t>Week 2: Digital wellbeing workshop: </a:t>
          </a:r>
          <a:r>
            <a:rPr lang="en-GB" sz="2000" dirty="0">
              <a:solidFill>
                <a:schemeClr val="tx1"/>
              </a:solidFill>
              <a:latin typeface="+mn-lt"/>
              <a:cs typeface="Times New Roman" panose="02020603050405020304" pitchFamily="18" charset="0"/>
            </a:rPr>
            <a:t>A simple workshop will explain how excessive recreational screen time can affect sleep, focus, physical activity, mood, and family communication. </a:t>
          </a:r>
        </a:p>
      </dgm:t>
    </dgm:pt>
    <dgm:pt modelId="{6111BA2C-C204-441B-A0E8-D3D834A9CE90}" type="parTrans" cxnId="{1876B601-581A-452E-BDCC-031A81080554}">
      <dgm:prSet/>
      <dgm:spPr/>
      <dgm:t>
        <a:bodyPr/>
        <a:lstStyle/>
        <a:p>
          <a:endParaRPr lang="en-GB" sz="2800"/>
        </a:p>
      </dgm:t>
    </dgm:pt>
    <dgm:pt modelId="{2A8F469F-00DD-4E3D-BA5A-F6CAA147DAE5}" type="sibTrans" cxnId="{1876B601-581A-452E-BDCC-031A81080554}">
      <dgm:prSet/>
      <dgm:spPr/>
      <dgm:t>
        <a:bodyPr/>
        <a:lstStyle/>
        <a:p>
          <a:endParaRPr lang="en-GB" sz="2800"/>
        </a:p>
      </dgm:t>
    </dgm:pt>
    <dgm:pt modelId="{339A21AE-FEFE-416A-AC03-E5A31CDF5A7D}">
      <dgm:prSet custT="1"/>
      <dgm:spPr/>
      <dgm:t>
        <a:bodyPr/>
        <a:lstStyle/>
        <a:p>
          <a:r>
            <a:rPr lang="en-GB" sz="2000" b="1" dirty="0">
              <a:solidFill>
                <a:schemeClr val="tx1"/>
              </a:solidFill>
              <a:latin typeface="+mn-lt"/>
              <a:cs typeface="Times New Roman" panose="02020603050405020304" pitchFamily="18" charset="0"/>
            </a:rPr>
            <a:t>Week 3: Screen Time Tracker card activity: </a:t>
          </a:r>
          <a:r>
            <a:rPr lang="en-GB" sz="2000" dirty="0">
              <a:solidFill>
                <a:schemeClr val="tx1"/>
              </a:solidFill>
              <a:latin typeface="+mn-lt"/>
              <a:cs typeface="Times New Roman" panose="02020603050405020304" pitchFamily="18" charset="0"/>
            </a:rPr>
            <a:t>Teenagers will use tracker cards to record daily screen use and identify when they spend unnecessary time on phones or social media. </a:t>
          </a:r>
        </a:p>
      </dgm:t>
    </dgm:pt>
    <dgm:pt modelId="{E4553C56-B099-43C3-9772-35A5BB1A1CDB}" type="parTrans" cxnId="{C7078E4D-968E-4888-ABD7-C1D80B9FE281}">
      <dgm:prSet/>
      <dgm:spPr/>
      <dgm:t>
        <a:bodyPr/>
        <a:lstStyle/>
        <a:p>
          <a:endParaRPr lang="en-GB" sz="2800"/>
        </a:p>
      </dgm:t>
    </dgm:pt>
    <dgm:pt modelId="{78562F90-A03C-48BB-A258-E502A46BD75B}" type="sibTrans" cxnId="{C7078E4D-968E-4888-ABD7-C1D80B9FE281}">
      <dgm:prSet/>
      <dgm:spPr/>
      <dgm:t>
        <a:bodyPr/>
        <a:lstStyle/>
        <a:p>
          <a:endParaRPr lang="en-GB" sz="2800"/>
        </a:p>
      </dgm:t>
    </dgm:pt>
    <dgm:pt modelId="{B216EF3F-B2D4-4A16-B92A-72500F5EB865}">
      <dgm:prSet custT="1"/>
      <dgm:spPr/>
      <dgm:t>
        <a:bodyPr/>
        <a:lstStyle/>
        <a:p>
          <a:r>
            <a:rPr lang="en-GB" sz="2000" b="1" dirty="0">
              <a:solidFill>
                <a:schemeClr val="tx1"/>
              </a:solidFill>
              <a:latin typeface="+mn-lt"/>
              <a:cs typeface="Times New Roman" panose="02020603050405020304" pitchFamily="18" charset="0"/>
            </a:rPr>
            <a:t>Week 4: Evening screen-time and sleep diary challenge: </a:t>
          </a:r>
          <a:r>
            <a:rPr lang="en-GB" sz="2000" dirty="0">
              <a:solidFill>
                <a:schemeClr val="tx1"/>
              </a:solidFill>
              <a:latin typeface="+mn-lt"/>
              <a:cs typeface="Times New Roman" panose="02020603050405020304" pitchFamily="18" charset="0"/>
            </a:rPr>
            <a:t>Participants will reduce phone use before bedtime and complete sleep diaries to monitor changes in sleep routine and tiredness.</a:t>
          </a:r>
        </a:p>
      </dgm:t>
    </dgm:pt>
    <dgm:pt modelId="{3362247A-7F46-4303-B2B5-45BEA76F1397}" type="parTrans" cxnId="{C7467B0D-875A-4F48-9A24-7C580CC8D86F}">
      <dgm:prSet/>
      <dgm:spPr/>
      <dgm:t>
        <a:bodyPr/>
        <a:lstStyle/>
        <a:p>
          <a:endParaRPr lang="en-GB" sz="2800"/>
        </a:p>
      </dgm:t>
    </dgm:pt>
    <dgm:pt modelId="{DEEB26E6-4478-4DF2-B188-4DF1D3D35D2D}" type="sibTrans" cxnId="{C7467B0D-875A-4F48-9A24-7C580CC8D86F}">
      <dgm:prSet/>
      <dgm:spPr/>
      <dgm:t>
        <a:bodyPr/>
        <a:lstStyle/>
        <a:p>
          <a:endParaRPr lang="en-GB" sz="2800"/>
        </a:p>
      </dgm:t>
    </dgm:pt>
    <dgm:pt modelId="{14BB285F-9848-48B9-9A94-B2B881D45DCE}">
      <dgm:prSet custT="1"/>
      <dgm:spPr/>
      <dgm:t>
        <a:bodyPr/>
        <a:lstStyle/>
        <a:p>
          <a:r>
            <a:rPr lang="en-GB" sz="2000" b="1" dirty="0">
              <a:solidFill>
                <a:schemeClr val="tx1"/>
              </a:solidFill>
              <a:latin typeface="+mn-lt"/>
              <a:cs typeface="Times New Roman" panose="02020603050405020304" pitchFamily="18" charset="0"/>
            </a:rPr>
            <a:t>Week 6: Family screen-free time planning: </a:t>
          </a:r>
          <a:r>
            <a:rPr lang="en-GB" sz="2000" dirty="0">
              <a:solidFill>
                <a:schemeClr val="tx1"/>
              </a:solidFill>
              <a:latin typeface="+mn-lt"/>
              <a:cs typeface="Times New Roman" panose="02020603050405020304" pitchFamily="18" charset="0"/>
            </a:rPr>
            <a:t>Participants will plan at least one family activity without digital devices, such as walking, cooking, board games, or shared conversation. </a:t>
          </a:r>
        </a:p>
      </dgm:t>
    </dgm:pt>
    <dgm:pt modelId="{21D6CB0A-9B95-479C-AD63-7216BB28D414}" type="parTrans" cxnId="{55717DC8-41EC-43C1-9C9C-A8B9286C522E}">
      <dgm:prSet/>
      <dgm:spPr/>
      <dgm:t>
        <a:bodyPr/>
        <a:lstStyle/>
        <a:p>
          <a:endParaRPr lang="en-GB" sz="2800"/>
        </a:p>
      </dgm:t>
    </dgm:pt>
    <dgm:pt modelId="{C8373990-F696-41FE-86CC-48CD2DF0A503}" type="sibTrans" cxnId="{55717DC8-41EC-43C1-9C9C-A8B9286C522E}">
      <dgm:prSet/>
      <dgm:spPr/>
      <dgm:t>
        <a:bodyPr/>
        <a:lstStyle/>
        <a:p>
          <a:endParaRPr lang="en-GB" sz="2800"/>
        </a:p>
      </dgm:t>
    </dgm:pt>
    <dgm:pt modelId="{FE696B83-2E76-40F0-ACA1-A2B288765582}">
      <dgm:prSet custT="1"/>
      <dgm:spPr/>
      <dgm:t>
        <a:bodyPr/>
        <a:lstStyle/>
        <a:p>
          <a:r>
            <a:rPr lang="en-GB" sz="2000" b="1">
              <a:solidFill>
                <a:schemeClr val="tx1"/>
              </a:solidFill>
              <a:latin typeface="+mn-lt"/>
              <a:cs typeface="Times New Roman" panose="02020603050405020304" pitchFamily="18" charset="0"/>
            </a:rPr>
            <a:t>Week 7: Peer reflection and motivation session: </a:t>
          </a:r>
          <a:r>
            <a:rPr lang="en-GB" sz="2000">
              <a:solidFill>
                <a:schemeClr val="tx1"/>
              </a:solidFill>
              <a:latin typeface="+mn-lt"/>
              <a:cs typeface="Times New Roman" panose="02020603050405020304" pitchFamily="18" charset="0"/>
            </a:rPr>
            <a:t>Teenagers will discuss challenges, share progress, and suggest practical ways to maintain healthier digital habits with support from peers. </a:t>
          </a:r>
        </a:p>
      </dgm:t>
    </dgm:pt>
    <dgm:pt modelId="{62473E1C-A066-47CA-977E-F7D9F8F77FD3}" type="parTrans" cxnId="{CB48111F-068A-4BCF-A130-046A87C3EE6E}">
      <dgm:prSet/>
      <dgm:spPr/>
      <dgm:t>
        <a:bodyPr/>
        <a:lstStyle/>
        <a:p>
          <a:endParaRPr lang="en-GB" sz="2800"/>
        </a:p>
      </dgm:t>
    </dgm:pt>
    <dgm:pt modelId="{45589BB7-C903-4926-B03C-59DA709C1513}" type="sibTrans" cxnId="{CB48111F-068A-4BCF-A130-046A87C3EE6E}">
      <dgm:prSet/>
      <dgm:spPr/>
      <dgm:t>
        <a:bodyPr/>
        <a:lstStyle/>
        <a:p>
          <a:endParaRPr lang="en-GB" sz="2800"/>
        </a:p>
      </dgm:t>
    </dgm:pt>
    <dgm:pt modelId="{26470607-E8E7-4A12-8440-BDB74446C8DF}">
      <dgm:prSet custT="1"/>
      <dgm:spPr/>
      <dgm:t>
        <a:bodyPr/>
        <a:lstStyle/>
        <a:p>
          <a:r>
            <a:rPr lang="en-GB" sz="2000" b="1" dirty="0">
              <a:solidFill>
                <a:schemeClr val="tx1"/>
              </a:solidFill>
              <a:latin typeface="+mn-lt"/>
              <a:cs typeface="Times New Roman" panose="02020603050405020304" pitchFamily="18" charset="0"/>
            </a:rPr>
            <a:t>Week 8: Final survey and campaign feedback: </a:t>
          </a:r>
          <a:r>
            <a:rPr lang="en-GB" sz="2000" dirty="0">
              <a:solidFill>
                <a:schemeClr val="tx1"/>
              </a:solidFill>
              <a:latin typeface="+mn-lt"/>
              <a:cs typeface="Times New Roman" panose="02020603050405020304" pitchFamily="18" charset="0"/>
            </a:rPr>
            <a:t>Participants will complete a follow-up survey to measure changes in screen time, sleep, family interaction, and overall digital behaviour.</a:t>
          </a:r>
        </a:p>
      </dgm:t>
    </dgm:pt>
    <dgm:pt modelId="{1EF0B65A-4A36-4F25-9457-85A899ABFADE}" type="parTrans" cxnId="{14B17B8F-36F6-4415-8E47-0409BCFB2CA1}">
      <dgm:prSet/>
      <dgm:spPr/>
      <dgm:t>
        <a:bodyPr/>
        <a:lstStyle/>
        <a:p>
          <a:endParaRPr lang="en-GB" sz="2800"/>
        </a:p>
      </dgm:t>
    </dgm:pt>
    <dgm:pt modelId="{07E37C7D-EB7D-4C8A-B0DE-7379820E7DF5}" type="sibTrans" cxnId="{14B17B8F-36F6-4415-8E47-0409BCFB2CA1}">
      <dgm:prSet/>
      <dgm:spPr/>
      <dgm:t>
        <a:bodyPr/>
        <a:lstStyle/>
        <a:p>
          <a:endParaRPr lang="en-GB" sz="2800"/>
        </a:p>
      </dgm:t>
    </dgm:pt>
    <dgm:pt modelId="{FD5D8F78-D73B-4F09-9764-3C477477BFB5}">
      <dgm:prSet custT="1"/>
      <dgm:spPr/>
      <dgm:t>
        <a:bodyPr/>
        <a:lstStyle/>
        <a:p>
          <a:r>
            <a:rPr lang="en-GB" sz="2000">
              <a:solidFill>
                <a:schemeClr val="tx1"/>
              </a:solidFill>
              <a:latin typeface="+mn-lt"/>
              <a:cs typeface="Times New Roman" panose="02020603050405020304" pitchFamily="18" charset="0"/>
            </a:rPr>
            <a:t>. </a:t>
          </a:r>
          <a:r>
            <a:rPr lang="en-GB" sz="2000" b="1">
              <a:solidFill>
                <a:schemeClr val="tx1"/>
              </a:solidFill>
              <a:latin typeface="+mn-lt"/>
              <a:cs typeface="Times New Roman" panose="02020603050405020304" pitchFamily="18" charset="0"/>
            </a:rPr>
            <a:t>Week 5: Phone-Free Friday activity: </a:t>
          </a:r>
          <a:r>
            <a:rPr lang="en-GB" sz="2000">
              <a:solidFill>
                <a:schemeClr val="tx1"/>
              </a:solidFill>
              <a:latin typeface="+mn-lt"/>
              <a:cs typeface="Times New Roman" panose="02020603050405020304" pitchFamily="18" charset="0"/>
            </a:rPr>
            <a:t>Students will take part in a weekly phone-free session involving games, group discussion, or outdoor activities to promote offline engagement. </a:t>
          </a:r>
          <a:endParaRPr lang="en-GB" sz="2000" dirty="0">
            <a:solidFill>
              <a:schemeClr val="tx1"/>
            </a:solidFill>
            <a:latin typeface="+mn-lt"/>
            <a:cs typeface="Times New Roman" panose="02020603050405020304" pitchFamily="18" charset="0"/>
          </a:endParaRPr>
        </a:p>
      </dgm:t>
    </dgm:pt>
    <dgm:pt modelId="{C5D79A85-0CD6-4FF4-93E7-BA779638623B}" type="parTrans" cxnId="{0BD4BE05-CA83-4F7D-8B87-B68AA6A19912}">
      <dgm:prSet/>
      <dgm:spPr/>
      <dgm:t>
        <a:bodyPr/>
        <a:lstStyle/>
        <a:p>
          <a:endParaRPr lang="en-GB" sz="2800"/>
        </a:p>
      </dgm:t>
    </dgm:pt>
    <dgm:pt modelId="{E8568D3E-BB00-4444-AF02-0201CB2F32FE}" type="sibTrans" cxnId="{0BD4BE05-CA83-4F7D-8B87-B68AA6A19912}">
      <dgm:prSet/>
      <dgm:spPr/>
      <dgm:t>
        <a:bodyPr/>
        <a:lstStyle/>
        <a:p>
          <a:endParaRPr lang="en-GB" sz="2800"/>
        </a:p>
      </dgm:t>
    </dgm:pt>
    <dgm:pt modelId="{7ADE1964-E11E-4B54-B327-A827DBBA241C}" type="pres">
      <dgm:prSet presAssocID="{B09E9261-7AA8-401D-90CA-22995E4328E5}" presName="diagram" presStyleCnt="0">
        <dgm:presLayoutVars>
          <dgm:dir/>
          <dgm:resizeHandles val="exact"/>
        </dgm:presLayoutVars>
      </dgm:prSet>
      <dgm:spPr/>
    </dgm:pt>
    <dgm:pt modelId="{83E39EAA-2B1B-45DF-955C-EEB74EB8505F}" type="pres">
      <dgm:prSet presAssocID="{E8E73DF4-4A60-4F3B-9211-516A55AF02D9}" presName="node" presStyleLbl="node1" presStyleIdx="0" presStyleCnt="8">
        <dgm:presLayoutVars>
          <dgm:bulletEnabled val="1"/>
        </dgm:presLayoutVars>
      </dgm:prSet>
      <dgm:spPr/>
    </dgm:pt>
    <dgm:pt modelId="{5C340D1D-1ACC-4C69-9AD6-5B63D4B1DB29}" type="pres">
      <dgm:prSet presAssocID="{161CDF09-063A-458E-8D1A-B935D7F8FCA0}" presName="sibTrans" presStyleCnt="0"/>
      <dgm:spPr/>
    </dgm:pt>
    <dgm:pt modelId="{454BCD1F-FA69-48B0-AF14-7D25198E9736}" type="pres">
      <dgm:prSet presAssocID="{E34D4583-8757-49F2-B4CC-FA7DA9E4956A}" presName="node" presStyleLbl="node1" presStyleIdx="1" presStyleCnt="8">
        <dgm:presLayoutVars>
          <dgm:bulletEnabled val="1"/>
        </dgm:presLayoutVars>
      </dgm:prSet>
      <dgm:spPr/>
    </dgm:pt>
    <dgm:pt modelId="{21BDD374-A167-4E26-8C99-AD01D591F9D8}" type="pres">
      <dgm:prSet presAssocID="{2A8F469F-00DD-4E3D-BA5A-F6CAA147DAE5}" presName="sibTrans" presStyleCnt="0"/>
      <dgm:spPr/>
    </dgm:pt>
    <dgm:pt modelId="{D7282516-B242-4552-BAA3-FA90A5CF51AD}" type="pres">
      <dgm:prSet presAssocID="{339A21AE-FEFE-416A-AC03-E5A31CDF5A7D}" presName="node" presStyleLbl="node1" presStyleIdx="2" presStyleCnt="8">
        <dgm:presLayoutVars>
          <dgm:bulletEnabled val="1"/>
        </dgm:presLayoutVars>
      </dgm:prSet>
      <dgm:spPr/>
    </dgm:pt>
    <dgm:pt modelId="{31EDB579-D55F-48DE-B093-509DE1A52B04}" type="pres">
      <dgm:prSet presAssocID="{78562F90-A03C-48BB-A258-E502A46BD75B}" presName="sibTrans" presStyleCnt="0"/>
      <dgm:spPr/>
    </dgm:pt>
    <dgm:pt modelId="{12D6BEC0-C863-4142-B989-4756665236EF}" type="pres">
      <dgm:prSet presAssocID="{B216EF3F-B2D4-4A16-B92A-72500F5EB865}" presName="node" presStyleLbl="node1" presStyleIdx="3" presStyleCnt="8">
        <dgm:presLayoutVars>
          <dgm:bulletEnabled val="1"/>
        </dgm:presLayoutVars>
      </dgm:prSet>
      <dgm:spPr/>
    </dgm:pt>
    <dgm:pt modelId="{23188184-A417-4822-80E5-25E1C5D2856B}" type="pres">
      <dgm:prSet presAssocID="{DEEB26E6-4478-4DF2-B188-4DF1D3D35D2D}" presName="sibTrans" presStyleCnt="0"/>
      <dgm:spPr/>
    </dgm:pt>
    <dgm:pt modelId="{47EB872D-E12F-4A0D-81C5-4BF21167DA19}" type="pres">
      <dgm:prSet presAssocID="{FD5D8F78-D73B-4F09-9764-3C477477BFB5}" presName="node" presStyleLbl="node1" presStyleIdx="4" presStyleCnt="8">
        <dgm:presLayoutVars>
          <dgm:bulletEnabled val="1"/>
        </dgm:presLayoutVars>
      </dgm:prSet>
      <dgm:spPr/>
    </dgm:pt>
    <dgm:pt modelId="{8F190119-5432-4861-AC03-EA1EBF3BA056}" type="pres">
      <dgm:prSet presAssocID="{E8568D3E-BB00-4444-AF02-0201CB2F32FE}" presName="sibTrans" presStyleCnt="0"/>
      <dgm:spPr/>
    </dgm:pt>
    <dgm:pt modelId="{D15596DF-07B1-4C62-9211-98FBC489268E}" type="pres">
      <dgm:prSet presAssocID="{14BB285F-9848-48B9-9A94-B2B881D45DCE}" presName="node" presStyleLbl="node1" presStyleIdx="5" presStyleCnt="8">
        <dgm:presLayoutVars>
          <dgm:bulletEnabled val="1"/>
        </dgm:presLayoutVars>
      </dgm:prSet>
      <dgm:spPr/>
    </dgm:pt>
    <dgm:pt modelId="{F74252BF-A63B-4496-A1C3-05D2E1129E74}" type="pres">
      <dgm:prSet presAssocID="{C8373990-F696-41FE-86CC-48CD2DF0A503}" presName="sibTrans" presStyleCnt="0"/>
      <dgm:spPr/>
    </dgm:pt>
    <dgm:pt modelId="{E567C3D1-7E83-4FA6-8067-8584B6618AED}" type="pres">
      <dgm:prSet presAssocID="{FE696B83-2E76-40F0-ACA1-A2B288765582}" presName="node" presStyleLbl="node1" presStyleIdx="6" presStyleCnt="8">
        <dgm:presLayoutVars>
          <dgm:bulletEnabled val="1"/>
        </dgm:presLayoutVars>
      </dgm:prSet>
      <dgm:spPr/>
    </dgm:pt>
    <dgm:pt modelId="{13418327-F21C-476E-B03C-6A1B8B99EE15}" type="pres">
      <dgm:prSet presAssocID="{45589BB7-C903-4926-B03C-59DA709C1513}" presName="sibTrans" presStyleCnt="0"/>
      <dgm:spPr/>
    </dgm:pt>
    <dgm:pt modelId="{B91D5D9E-B183-407C-A68A-659BBBDEA673}" type="pres">
      <dgm:prSet presAssocID="{26470607-E8E7-4A12-8440-BDB74446C8DF}" presName="node" presStyleLbl="node1" presStyleIdx="7" presStyleCnt="8">
        <dgm:presLayoutVars>
          <dgm:bulletEnabled val="1"/>
        </dgm:presLayoutVars>
      </dgm:prSet>
      <dgm:spPr/>
    </dgm:pt>
  </dgm:ptLst>
  <dgm:cxnLst>
    <dgm:cxn modelId="{1876B601-581A-452E-BDCC-031A81080554}" srcId="{B09E9261-7AA8-401D-90CA-22995E4328E5}" destId="{E34D4583-8757-49F2-B4CC-FA7DA9E4956A}" srcOrd="1" destOrd="0" parTransId="{6111BA2C-C204-441B-A0E8-D3D834A9CE90}" sibTransId="{2A8F469F-00DD-4E3D-BA5A-F6CAA147DAE5}"/>
    <dgm:cxn modelId="{0BD4BE05-CA83-4F7D-8B87-B68AA6A19912}" srcId="{B09E9261-7AA8-401D-90CA-22995E4328E5}" destId="{FD5D8F78-D73B-4F09-9764-3C477477BFB5}" srcOrd="4" destOrd="0" parTransId="{C5D79A85-0CD6-4FF4-93E7-BA779638623B}" sibTransId="{E8568D3E-BB00-4444-AF02-0201CB2F32FE}"/>
    <dgm:cxn modelId="{C7467B0D-875A-4F48-9A24-7C580CC8D86F}" srcId="{B09E9261-7AA8-401D-90CA-22995E4328E5}" destId="{B216EF3F-B2D4-4A16-B92A-72500F5EB865}" srcOrd="3" destOrd="0" parTransId="{3362247A-7F46-4303-B2B5-45BEA76F1397}" sibTransId="{DEEB26E6-4478-4DF2-B188-4DF1D3D35D2D}"/>
    <dgm:cxn modelId="{CB48111F-068A-4BCF-A130-046A87C3EE6E}" srcId="{B09E9261-7AA8-401D-90CA-22995E4328E5}" destId="{FE696B83-2E76-40F0-ACA1-A2B288765582}" srcOrd="6" destOrd="0" parTransId="{62473E1C-A066-47CA-977E-F7D9F8F77FD3}" sibTransId="{45589BB7-C903-4926-B03C-59DA709C1513}"/>
    <dgm:cxn modelId="{1669412F-F034-4314-B923-04CBDC6596BF}" type="presOf" srcId="{FD5D8F78-D73B-4F09-9764-3C477477BFB5}" destId="{47EB872D-E12F-4A0D-81C5-4BF21167DA19}" srcOrd="0" destOrd="0" presId="urn:microsoft.com/office/officeart/2005/8/layout/default"/>
    <dgm:cxn modelId="{AC785A30-E23F-4A1F-8DF2-6F49908C0E13}" type="presOf" srcId="{E8E73DF4-4A60-4F3B-9211-516A55AF02D9}" destId="{83E39EAA-2B1B-45DF-955C-EEB74EB8505F}" srcOrd="0" destOrd="0" presId="urn:microsoft.com/office/officeart/2005/8/layout/default"/>
    <dgm:cxn modelId="{725DAD46-4696-46DD-9C81-3DD5E13C8482}" srcId="{B09E9261-7AA8-401D-90CA-22995E4328E5}" destId="{E8E73DF4-4A60-4F3B-9211-516A55AF02D9}" srcOrd="0" destOrd="0" parTransId="{C18D481B-75E2-4135-9547-D6B3703EA36C}" sibTransId="{161CDF09-063A-458E-8D1A-B935D7F8FCA0}"/>
    <dgm:cxn modelId="{C7078E4D-968E-4888-ABD7-C1D80B9FE281}" srcId="{B09E9261-7AA8-401D-90CA-22995E4328E5}" destId="{339A21AE-FEFE-416A-AC03-E5A31CDF5A7D}" srcOrd="2" destOrd="0" parTransId="{E4553C56-B099-43C3-9772-35A5BB1A1CDB}" sibTransId="{78562F90-A03C-48BB-A258-E502A46BD75B}"/>
    <dgm:cxn modelId="{7B73A24E-A03D-46D8-97F3-8E64061A4C61}" type="presOf" srcId="{E34D4583-8757-49F2-B4CC-FA7DA9E4956A}" destId="{454BCD1F-FA69-48B0-AF14-7D25198E9736}" srcOrd="0" destOrd="0" presId="urn:microsoft.com/office/officeart/2005/8/layout/default"/>
    <dgm:cxn modelId="{7D266A7D-06DB-4DF3-95D5-506F11CC8BA2}" type="presOf" srcId="{14BB285F-9848-48B9-9A94-B2B881D45DCE}" destId="{D15596DF-07B1-4C62-9211-98FBC489268E}" srcOrd="0" destOrd="0" presId="urn:microsoft.com/office/officeart/2005/8/layout/default"/>
    <dgm:cxn modelId="{49DF2C84-C8AE-43F0-BE53-1D12F2AA65C9}" type="presOf" srcId="{B09E9261-7AA8-401D-90CA-22995E4328E5}" destId="{7ADE1964-E11E-4B54-B327-A827DBBA241C}" srcOrd="0" destOrd="0" presId="urn:microsoft.com/office/officeart/2005/8/layout/default"/>
    <dgm:cxn modelId="{5728588A-3817-4A01-B695-A5093774CBDF}" type="presOf" srcId="{FE696B83-2E76-40F0-ACA1-A2B288765582}" destId="{E567C3D1-7E83-4FA6-8067-8584B6618AED}" srcOrd="0" destOrd="0" presId="urn:microsoft.com/office/officeart/2005/8/layout/default"/>
    <dgm:cxn modelId="{14B17B8F-36F6-4415-8E47-0409BCFB2CA1}" srcId="{B09E9261-7AA8-401D-90CA-22995E4328E5}" destId="{26470607-E8E7-4A12-8440-BDB74446C8DF}" srcOrd="7" destOrd="0" parTransId="{1EF0B65A-4A36-4F25-9457-85A899ABFADE}" sibTransId="{07E37C7D-EB7D-4C8A-B0DE-7379820E7DF5}"/>
    <dgm:cxn modelId="{55717DC8-41EC-43C1-9C9C-A8B9286C522E}" srcId="{B09E9261-7AA8-401D-90CA-22995E4328E5}" destId="{14BB285F-9848-48B9-9A94-B2B881D45DCE}" srcOrd="5" destOrd="0" parTransId="{21D6CB0A-9B95-479C-AD63-7216BB28D414}" sibTransId="{C8373990-F696-41FE-86CC-48CD2DF0A503}"/>
    <dgm:cxn modelId="{5283FDDD-907D-4541-86CF-0F7B9145DC11}" type="presOf" srcId="{B216EF3F-B2D4-4A16-B92A-72500F5EB865}" destId="{12D6BEC0-C863-4142-B989-4756665236EF}" srcOrd="0" destOrd="0" presId="urn:microsoft.com/office/officeart/2005/8/layout/default"/>
    <dgm:cxn modelId="{7BAFB7E6-CD51-4E52-998A-759A03DC1A8B}" type="presOf" srcId="{339A21AE-FEFE-416A-AC03-E5A31CDF5A7D}" destId="{D7282516-B242-4552-BAA3-FA90A5CF51AD}" srcOrd="0" destOrd="0" presId="urn:microsoft.com/office/officeart/2005/8/layout/default"/>
    <dgm:cxn modelId="{9671E3ED-1AE6-4C90-AD5F-C05930E12592}" type="presOf" srcId="{26470607-E8E7-4A12-8440-BDB74446C8DF}" destId="{B91D5D9E-B183-407C-A68A-659BBBDEA673}" srcOrd="0" destOrd="0" presId="urn:microsoft.com/office/officeart/2005/8/layout/default"/>
    <dgm:cxn modelId="{3A0CF7FD-D488-4714-8FB1-29D2E4A1B43F}" type="presParOf" srcId="{7ADE1964-E11E-4B54-B327-A827DBBA241C}" destId="{83E39EAA-2B1B-45DF-955C-EEB74EB8505F}" srcOrd="0" destOrd="0" presId="urn:microsoft.com/office/officeart/2005/8/layout/default"/>
    <dgm:cxn modelId="{2C51E15A-3706-4EA5-85EE-E86512E5DDDC}" type="presParOf" srcId="{7ADE1964-E11E-4B54-B327-A827DBBA241C}" destId="{5C340D1D-1ACC-4C69-9AD6-5B63D4B1DB29}" srcOrd="1" destOrd="0" presId="urn:microsoft.com/office/officeart/2005/8/layout/default"/>
    <dgm:cxn modelId="{FB91B72E-26E0-498E-9C51-8D40E1FA2966}" type="presParOf" srcId="{7ADE1964-E11E-4B54-B327-A827DBBA241C}" destId="{454BCD1F-FA69-48B0-AF14-7D25198E9736}" srcOrd="2" destOrd="0" presId="urn:microsoft.com/office/officeart/2005/8/layout/default"/>
    <dgm:cxn modelId="{98B2D3CA-2795-41C7-A6B6-43DDDB341E17}" type="presParOf" srcId="{7ADE1964-E11E-4B54-B327-A827DBBA241C}" destId="{21BDD374-A167-4E26-8C99-AD01D591F9D8}" srcOrd="3" destOrd="0" presId="urn:microsoft.com/office/officeart/2005/8/layout/default"/>
    <dgm:cxn modelId="{7B619BA7-8F4F-4B5B-9A9D-FE5AE75FB93E}" type="presParOf" srcId="{7ADE1964-E11E-4B54-B327-A827DBBA241C}" destId="{D7282516-B242-4552-BAA3-FA90A5CF51AD}" srcOrd="4" destOrd="0" presId="urn:microsoft.com/office/officeart/2005/8/layout/default"/>
    <dgm:cxn modelId="{08CD7B45-3B2D-423C-8363-70381CB0D20A}" type="presParOf" srcId="{7ADE1964-E11E-4B54-B327-A827DBBA241C}" destId="{31EDB579-D55F-48DE-B093-509DE1A52B04}" srcOrd="5" destOrd="0" presId="urn:microsoft.com/office/officeart/2005/8/layout/default"/>
    <dgm:cxn modelId="{694D8C39-5939-461F-8358-97BFF13CD26D}" type="presParOf" srcId="{7ADE1964-E11E-4B54-B327-A827DBBA241C}" destId="{12D6BEC0-C863-4142-B989-4756665236EF}" srcOrd="6" destOrd="0" presId="urn:microsoft.com/office/officeart/2005/8/layout/default"/>
    <dgm:cxn modelId="{B00DC61A-031C-4AD1-9A38-CC3A0019672B}" type="presParOf" srcId="{7ADE1964-E11E-4B54-B327-A827DBBA241C}" destId="{23188184-A417-4822-80E5-25E1C5D2856B}" srcOrd="7" destOrd="0" presId="urn:microsoft.com/office/officeart/2005/8/layout/default"/>
    <dgm:cxn modelId="{D73E1409-23CE-419B-AB45-E51BC784BA38}" type="presParOf" srcId="{7ADE1964-E11E-4B54-B327-A827DBBA241C}" destId="{47EB872D-E12F-4A0D-81C5-4BF21167DA19}" srcOrd="8" destOrd="0" presId="urn:microsoft.com/office/officeart/2005/8/layout/default"/>
    <dgm:cxn modelId="{E8602AED-B7C7-41B4-A1AD-CE4EBE364693}" type="presParOf" srcId="{7ADE1964-E11E-4B54-B327-A827DBBA241C}" destId="{8F190119-5432-4861-AC03-EA1EBF3BA056}" srcOrd="9" destOrd="0" presId="urn:microsoft.com/office/officeart/2005/8/layout/default"/>
    <dgm:cxn modelId="{11E5E8D1-CC72-4BE9-9A93-700B5C953F69}" type="presParOf" srcId="{7ADE1964-E11E-4B54-B327-A827DBBA241C}" destId="{D15596DF-07B1-4C62-9211-98FBC489268E}" srcOrd="10" destOrd="0" presId="urn:microsoft.com/office/officeart/2005/8/layout/default"/>
    <dgm:cxn modelId="{3FCA1AE0-9CC3-4A00-BE00-4FE56D205E72}" type="presParOf" srcId="{7ADE1964-E11E-4B54-B327-A827DBBA241C}" destId="{F74252BF-A63B-4496-A1C3-05D2E1129E74}" srcOrd="11" destOrd="0" presId="urn:microsoft.com/office/officeart/2005/8/layout/default"/>
    <dgm:cxn modelId="{AE2B4276-F1B8-455C-BE7E-4EE8235B604C}" type="presParOf" srcId="{7ADE1964-E11E-4B54-B327-A827DBBA241C}" destId="{E567C3D1-7E83-4FA6-8067-8584B6618AED}" srcOrd="12" destOrd="0" presId="urn:microsoft.com/office/officeart/2005/8/layout/default"/>
    <dgm:cxn modelId="{92B8E432-2ABC-4D21-8ED3-8C3CBE37C65F}" type="presParOf" srcId="{7ADE1964-E11E-4B54-B327-A827DBBA241C}" destId="{13418327-F21C-476E-B03C-6A1B8B99EE15}" srcOrd="13" destOrd="0" presId="urn:microsoft.com/office/officeart/2005/8/layout/default"/>
    <dgm:cxn modelId="{E97D40A7-DCF3-4F51-B474-CEEE44143973}" type="presParOf" srcId="{7ADE1964-E11E-4B54-B327-A827DBBA241C}" destId="{B91D5D9E-B183-407C-A68A-659BBBDEA673}" srcOrd="1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F7FCA5A-E81D-4323-AB6D-A2CBB8C9AD8B}" type="doc">
      <dgm:prSet loTypeId="urn:microsoft.com/office/officeart/2005/8/layout/pyramid2" loCatId="pyramid" qsTypeId="urn:microsoft.com/office/officeart/2005/8/quickstyle/simple1" qsCatId="simple" csTypeId="urn:microsoft.com/office/officeart/2005/8/colors/colorful4" csCatId="colorful"/>
      <dgm:spPr/>
      <dgm:t>
        <a:bodyPr/>
        <a:lstStyle/>
        <a:p>
          <a:endParaRPr lang="en-GB"/>
        </a:p>
      </dgm:t>
    </dgm:pt>
    <dgm:pt modelId="{49AF2A9E-877F-4765-B82F-7AC443F0EACA}">
      <dgm:prSet custT="1"/>
      <dgm:spPr/>
      <dgm:t>
        <a:bodyPr/>
        <a:lstStyle/>
        <a:p>
          <a:pPr algn="just"/>
          <a:r>
            <a:rPr lang="en-IN" sz="1800" dirty="0">
              <a:latin typeface="Arial" panose="020B0604020202020204" pitchFamily="34" charset="0"/>
              <a:cs typeface="Arial" panose="020B0604020202020204" pitchFamily="34" charset="0"/>
            </a:rPr>
            <a:t>Unhealthy digital habits in adolescence that are long-term in nature have potentially long-lasting effects on physical and mental health (Khanani </a:t>
          </a:r>
          <a:r>
            <a:rPr lang="en-IN" sz="1800" i="1" dirty="0">
              <a:latin typeface="Arial" panose="020B0604020202020204" pitchFamily="34" charset="0"/>
              <a:cs typeface="Arial" panose="020B0604020202020204" pitchFamily="34" charset="0"/>
            </a:rPr>
            <a:t>et al</a:t>
          </a:r>
          <a:r>
            <a:rPr lang="en-IN" sz="1800" dirty="0">
              <a:latin typeface="Arial" panose="020B0604020202020204" pitchFamily="34" charset="0"/>
              <a:cs typeface="Arial" panose="020B0604020202020204" pitchFamily="34" charset="0"/>
            </a:rPr>
            <a:t>., 2025). </a:t>
          </a:r>
          <a:endParaRPr lang="en-GB" sz="1800" dirty="0">
            <a:latin typeface="Arial" panose="020B0604020202020204" pitchFamily="34" charset="0"/>
            <a:cs typeface="Arial" panose="020B0604020202020204" pitchFamily="34" charset="0"/>
          </a:endParaRPr>
        </a:p>
      </dgm:t>
    </dgm:pt>
    <dgm:pt modelId="{B9B47E5C-8B34-4800-89A0-3CD9302900B6}" type="parTrans" cxnId="{0BF7D7A0-8D6E-469F-BB30-457F4EDF1EEE}">
      <dgm:prSet/>
      <dgm:spPr/>
      <dgm:t>
        <a:bodyPr/>
        <a:lstStyle/>
        <a:p>
          <a:endParaRPr lang="en-GB"/>
        </a:p>
      </dgm:t>
    </dgm:pt>
    <dgm:pt modelId="{E5450253-DB18-418A-BE61-A8EF51FAABA2}" type="sibTrans" cxnId="{0BF7D7A0-8D6E-469F-BB30-457F4EDF1EEE}">
      <dgm:prSet/>
      <dgm:spPr/>
      <dgm:t>
        <a:bodyPr/>
        <a:lstStyle/>
        <a:p>
          <a:endParaRPr lang="en-GB"/>
        </a:p>
      </dgm:t>
    </dgm:pt>
    <dgm:pt modelId="{7CA3A4C2-8331-4C8F-B6F2-D8EF4D6FDBD7}">
      <dgm:prSet custT="1"/>
      <dgm:spPr/>
      <dgm:t>
        <a:bodyPr/>
        <a:lstStyle/>
        <a:p>
          <a:pPr algn="just"/>
          <a:r>
            <a:rPr lang="en-IN" sz="1800" dirty="0">
              <a:latin typeface="Arial" panose="020B0604020202020204" pitchFamily="34" charset="0"/>
              <a:cs typeface="Arial" panose="020B0604020202020204" pitchFamily="34" charset="0"/>
            </a:rPr>
            <a:t>The regular use of screens might be one of the causes of a sedentary lifestyle, predisposition to obesity, weakness of the heart and physical inactivity in adulthood (Park </a:t>
          </a:r>
          <a:r>
            <a:rPr lang="en-IN" sz="1800" i="1" dirty="0">
              <a:latin typeface="Arial" panose="020B0604020202020204" pitchFamily="34" charset="0"/>
              <a:cs typeface="Arial" panose="020B0604020202020204" pitchFamily="34" charset="0"/>
            </a:rPr>
            <a:t>et al</a:t>
          </a:r>
          <a:r>
            <a:rPr lang="en-IN" sz="1800" dirty="0">
              <a:latin typeface="Arial" panose="020B0604020202020204" pitchFamily="34" charset="0"/>
              <a:cs typeface="Arial" panose="020B0604020202020204" pitchFamily="34" charset="0"/>
            </a:rPr>
            <a:t>., 2020).</a:t>
          </a:r>
          <a:endParaRPr lang="en-GB" sz="1800" dirty="0">
            <a:latin typeface="Arial" panose="020B0604020202020204" pitchFamily="34" charset="0"/>
            <a:cs typeface="Arial" panose="020B0604020202020204" pitchFamily="34" charset="0"/>
          </a:endParaRPr>
        </a:p>
      </dgm:t>
    </dgm:pt>
    <dgm:pt modelId="{0858D338-2EAD-4ECF-B9D1-8E8C6A335F4C}" type="parTrans" cxnId="{28F01463-6C63-4733-9264-6848ED779059}">
      <dgm:prSet/>
      <dgm:spPr/>
      <dgm:t>
        <a:bodyPr/>
        <a:lstStyle/>
        <a:p>
          <a:endParaRPr lang="en-GB"/>
        </a:p>
      </dgm:t>
    </dgm:pt>
    <dgm:pt modelId="{19EED670-0C87-4AA1-8B8A-4B9CFCD8D1B9}" type="sibTrans" cxnId="{28F01463-6C63-4733-9264-6848ED779059}">
      <dgm:prSet/>
      <dgm:spPr/>
      <dgm:t>
        <a:bodyPr/>
        <a:lstStyle/>
        <a:p>
          <a:endParaRPr lang="en-GB"/>
        </a:p>
      </dgm:t>
    </dgm:pt>
    <dgm:pt modelId="{88C9E99B-D84D-48B9-850C-3AE6F26A52B7}" type="pres">
      <dgm:prSet presAssocID="{7F7FCA5A-E81D-4323-AB6D-A2CBB8C9AD8B}" presName="compositeShape" presStyleCnt="0">
        <dgm:presLayoutVars>
          <dgm:dir/>
          <dgm:resizeHandles/>
        </dgm:presLayoutVars>
      </dgm:prSet>
      <dgm:spPr/>
    </dgm:pt>
    <dgm:pt modelId="{8744711D-0836-4472-8217-F359A0BBE026}" type="pres">
      <dgm:prSet presAssocID="{7F7FCA5A-E81D-4323-AB6D-A2CBB8C9AD8B}" presName="pyramid" presStyleLbl="node1" presStyleIdx="0" presStyleCnt="1"/>
      <dgm:spPr/>
    </dgm:pt>
    <dgm:pt modelId="{ECCED189-0F0A-42B1-BAFC-30C7B0732633}" type="pres">
      <dgm:prSet presAssocID="{7F7FCA5A-E81D-4323-AB6D-A2CBB8C9AD8B}" presName="theList" presStyleCnt="0"/>
      <dgm:spPr/>
    </dgm:pt>
    <dgm:pt modelId="{F9627996-FA3F-4540-A0DE-64710C6D90A5}" type="pres">
      <dgm:prSet presAssocID="{49AF2A9E-877F-4765-B82F-7AC443F0EACA}" presName="aNode" presStyleLbl="fgAcc1" presStyleIdx="0" presStyleCnt="2">
        <dgm:presLayoutVars>
          <dgm:bulletEnabled val="1"/>
        </dgm:presLayoutVars>
      </dgm:prSet>
      <dgm:spPr/>
    </dgm:pt>
    <dgm:pt modelId="{C429A536-F9A9-4A65-8A3E-2E208818DE4A}" type="pres">
      <dgm:prSet presAssocID="{49AF2A9E-877F-4765-B82F-7AC443F0EACA}" presName="aSpace" presStyleCnt="0"/>
      <dgm:spPr/>
    </dgm:pt>
    <dgm:pt modelId="{F0BB3536-7A55-4465-89D9-23C536C6DA91}" type="pres">
      <dgm:prSet presAssocID="{7CA3A4C2-8331-4C8F-B6F2-D8EF4D6FDBD7}" presName="aNode" presStyleLbl="fgAcc1" presStyleIdx="1" presStyleCnt="2">
        <dgm:presLayoutVars>
          <dgm:bulletEnabled val="1"/>
        </dgm:presLayoutVars>
      </dgm:prSet>
      <dgm:spPr/>
    </dgm:pt>
    <dgm:pt modelId="{9AB13C3C-44AC-48E4-BB78-5522E82BE3C3}" type="pres">
      <dgm:prSet presAssocID="{7CA3A4C2-8331-4C8F-B6F2-D8EF4D6FDBD7}" presName="aSpace" presStyleCnt="0"/>
      <dgm:spPr/>
    </dgm:pt>
  </dgm:ptLst>
  <dgm:cxnLst>
    <dgm:cxn modelId="{4A44B904-3671-4A2A-8E04-16012026131B}" type="presOf" srcId="{49AF2A9E-877F-4765-B82F-7AC443F0EACA}" destId="{F9627996-FA3F-4540-A0DE-64710C6D90A5}" srcOrd="0" destOrd="0" presId="urn:microsoft.com/office/officeart/2005/8/layout/pyramid2"/>
    <dgm:cxn modelId="{787A783E-C7D2-4BA7-80E4-C4975CF0BB19}" type="presOf" srcId="{7CA3A4C2-8331-4C8F-B6F2-D8EF4D6FDBD7}" destId="{F0BB3536-7A55-4465-89D9-23C536C6DA91}" srcOrd="0" destOrd="0" presId="urn:microsoft.com/office/officeart/2005/8/layout/pyramid2"/>
    <dgm:cxn modelId="{28F01463-6C63-4733-9264-6848ED779059}" srcId="{7F7FCA5A-E81D-4323-AB6D-A2CBB8C9AD8B}" destId="{7CA3A4C2-8331-4C8F-B6F2-D8EF4D6FDBD7}" srcOrd="1" destOrd="0" parTransId="{0858D338-2EAD-4ECF-B9D1-8E8C6A335F4C}" sibTransId="{19EED670-0C87-4AA1-8B8A-4B9CFCD8D1B9}"/>
    <dgm:cxn modelId="{7989736E-E275-49FB-8249-F6FC47FB93DA}" type="presOf" srcId="{7F7FCA5A-E81D-4323-AB6D-A2CBB8C9AD8B}" destId="{88C9E99B-D84D-48B9-850C-3AE6F26A52B7}" srcOrd="0" destOrd="0" presId="urn:microsoft.com/office/officeart/2005/8/layout/pyramid2"/>
    <dgm:cxn modelId="{0BF7D7A0-8D6E-469F-BB30-457F4EDF1EEE}" srcId="{7F7FCA5A-E81D-4323-AB6D-A2CBB8C9AD8B}" destId="{49AF2A9E-877F-4765-B82F-7AC443F0EACA}" srcOrd="0" destOrd="0" parTransId="{B9B47E5C-8B34-4800-89A0-3CD9302900B6}" sibTransId="{E5450253-DB18-418A-BE61-A8EF51FAABA2}"/>
    <dgm:cxn modelId="{C8EC92C7-8E96-4881-AD19-22E42A901FB6}" type="presParOf" srcId="{88C9E99B-D84D-48B9-850C-3AE6F26A52B7}" destId="{8744711D-0836-4472-8217-F359A0BBE026}" srcOrd="0" destOrd="0" presId="urn:microsoft.com/office/officeart/2005/8/layout/pyramid2"/>
    <dgm:cxn modelId="{EE9281AF-7B1B-4D1A-A6D7-E22E4751867F}" type="presParOf" srcId="{88C9E99B-D84D-48B9-850C-3AE6F26A52B7}" destId="{ECCED189-0F0A-42B1-BAFC-30C7B0732633}" srcOrd="1" destOrd="0" presId="urn:microsoft.com/office/officeart/2005/8/layout/pyramid2"/>
    <dgm:cxn modelId="{71D2C27B-7A6E-433C-B5A9-42824E4DD331}" type="presParOf" srcId="{ECCED189-0F0A-42B1-BAFC-30C7B0732633}" destId="{F9627996-FA3F-4540-A0DE-64710C6D90A5}" srcOrd="0" destOrd="0" presId="urn:microsoft.com/office/officeart/2005/8/layout/pyramid2"/>
    <dgm:cxn modelId="{FA32C9F6-15CA-48EF-9100-6216F95B04D1}" type="presParOf" srcId="{ECCED189-0F0A-42B1-BAFC-30C7B0732633}" destId="{C429A536-F9A9-4A65-8A3E-2E208818DE4A}" srcOrd="1" destOrd="0" presId="urn:microsoft.com/office/officeart/2005/8/layout/pyramid2"/>
    <dgm:cxn modelId="{321216BD-08A0-4434-B54D-548F94482F46}" type="presParOf" srcId="{ECCED189-0F0A-42B1-BAFC-30C7B0732633}" destId="{F0BB3536-7A55-4465-89D9-23C536C6DA91}" srcOrd="2" destOrd="0" presId="urn:microsoft.com/office/officeart/2005/8/layout/pyramid2"/>
    <dgm:cxn modelId="{087759FB-2406-49B3-9325-C374139FBCB4}" type="presParOf" srcId="{ECCED189-0F0A-42B1-BAFC-30C7B0732633}" destId="{9AB13C3C-44AC-48E4-BB78-5522E82BE3C3}" srcOrd="3" destOrd="0" presId="urn:microsoft.com/office/officeart/2005/8/layout/pyramid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12EEF37-EFAE-42B9-A821-E89D1801B141}" type="doc">
      <dgm:prSet loTypeId="urn:microsoft.com/office/officeart/2005/8/layout/vList2" loCatId="list" qsTypeId="urn:microsoft.com/office/officeart/2005/8/quickstyle/simple2" qsCatId="simple" csTypeId="urn:microsoft.com/office/officeart/2005/8/colors/accent2_1" csCatId="accent2"/>
      <dgm:spPr/>
      <dgm:t>
        <a:bodyPr/>
        <a:lstStyle/>
        <a:p>
          <a:endParaRPr lang="en-GB"/>
        </a:p>
      </dgm:t>
    </dgm:pt>
    <dgm:pt modelId="{31FCF24F-CCED-448C-9CCA-7BC8A34A7B67}">
      <dgm:prSet custT="1"/>
      <dgm:spPr/>
      <dgm:t>
        <a:bodyPr/>
        <a:lstStyle/>
        <a:p>
          <a:pPr>
            <a:lnSpc>
              <a:spcPct val="150000"/>
            </a:lnSpc>
          </a:pPr>
          <a:r>
            <a:rPr lang="en-US" sz="2400" dirty="0">
              <a:latin typeface="Arial" panose="020B0604020202020204" pitchFamily="34" charset="0"/>
              <a:cs typeface="Arial" panose="020B0604020202020204" pitchFamily="34" charset="0"/>
            </a:rPr>
            <a:t>The second aim is to encourage a healthier family time with devices, whereby at least 60% of the age group participating in the survey will have at least 3 activities with their family members free of technology per week in 6 months. </a:t>
          </a:r>
          <a:endParaRPr lang="en-GB" sz="2400" dirty="0">
            <a:latin typeface="Arial" panose="020B0604020202020204" pitchFamily="34" charset="0"/>
            <a:cs typeface="Arial" panose="020B0604020202020204" pitchFamily="34" charset="0"/>
          </a:endParaRPr>
        </a:p>
      </dgm:t>
    </dgm:pt>
    <dgm:pt modelId="{B20C37D5-D63E-4B45-8BAA-B451FB224E07}" type="parTrans" cxnId="{964C575E-77C1-45C7-8163-F4116A2FA1F7}">
      <dgm:prSet/>
      <dgm:spPr/>
      <dgm:t>
        <a:bodyPr/>
        <a:lstStyle/>
        <a:p>
          <a:endParaRPr lang="en-GB"/>
        </a:p>
      </dgm:t>
    </dgm:pt>
    <dgm:pt modelId="{4ED438A3-AC6A-46EB-9FA6-5A7F2AEF3170}" type="sibTrans" cxnId="{964C575E-77C1-45C7-8163-F4116A2FA1F7}">
      <dgm:prSet/>
      <dgm:spPr/>
      <dgm:t>
        <a:bodyPr/>
        <a:lstStyle/>
        <a:p>
          <a:endParaRPr lang="en-GB"/>
        </a:p>
      </dgm:t>
    </dgm:pt>
    <dgm:pt modelId="{980EA1C1-EDF9-49B0-AE00-DA59D563EC08}">
      <dgm:prSet custT="1"/>
      <dgm:spPr/>
      <dgm:t>
        <a:bodyPr/>
        <a:lstStyle/>
        <a:p>
          <a:pPr>
            <a:lnSpc>
              <a:spcPct val="150000"/>
            </a:lnSpc>
          </a:pPr>
          <a:r>
            <a:rPr lang="en-US" sz="2400" dirty="0">
              <a:latin typeface="Arial" panose="020B0604020202020204" pitchFamily="34" charset="0"/>
              <a:cs typeface="Arial" panose="020B0604020202020204" pitchFamily="34" charset="0"/>
            </a:rPr>
            <a:t>It can be measured using surveys that are administered to the participants as well as their parents</a:t>
          </a:r>
          <a:endParaRPr lang="en-GB" sz="2400" dirty="0">
            <a:latin typeface="Arial" panose="020B0604020202020204" pitchFamily="34" charset="0"/>
            <a:cs typeface="Arial" panose="020B0604020202020204" pitchFamily="34" charset="0"/>
          </a:endParaRPr>
        </a:p>
      </dgm:t>
    </dgm:pt>
    <dgm:pt modelId="{FD8455AC-0747-4354-B60D-061851FDBBC6}" type="parTrans" cxnId="{D4FA653B-53A2-45E6-8E71-50F54B4D5E61}">
      <dgm:prSet/>
      <dgm:spPr/>
      <dgm:t>
        <a:bodyPr/>
        <a:lstStyle/>
        <a:p>
          <a:endParaRPr lang="en-GB"/>
        </a:p>
      </dgm:t>
    </dgm:pt>
    <dgm:pt modelId="{68A1470F-AECC-454E-953C-4D008521AC67}" type="sibTrans" cxnId="{D4FA653B-53A2-45E6-8E71-50F54B4D5E61}">
      <dgm:prSet/>
      <dgm:spPr/>
      <dgm:t>
        <a:bodyPr/>
        <a:lstStyle/>
        <a:p>
          <a:endParaRPr lang="en-GB"/>
        </a:p>
      </dgm:t>
    </dgm:pt>
    <dgm:pt modelId="{3EA6436B-CBAE-4A59-885C-6C964730D057}" type="pres">
      <dgm:prSet presAssocID="{212EEF37-EFAE-42B9-A821-E89D1801B141}" presName="linear" presStyleCnt="0">
        <dgm:presLayoutVars>
          <dgm:animLvl val="lvl"/>
          <dgm:resizeHandles val="exact"/>
        </dgm:presLayoutVars>
      </dgm:prSet>
      <dgm:spPr/>
    </dgm:pt>
    <dgm:pt modelId="{BA555B6E-7F84-4A17-B6D6-DA8EFFE12CFC}" type="pres">
      <dgm:prSet presAssocID="{31FCF24F-CCED-448C-9CCA-7BC8A34A7B67}" presName="parentText" presStyleLbl="node1" presStyleIdx="0" presStyleCnt="2">
        <dgm:presLayoutVars>
          <dgm:chMax val="0"/>
          <dgm:bulletEnabled val="1"/>
        </dgm:presLayoutVars>
      </dgm:prSet>
      <dgm:spPr/>
    </dgm:pt>
    <dgm:pt modelId="{E115FBD6-C61A-4644-A223-7D18D9C42898}" type="pres">
      <dgm:prSet presAssocID="{4ED438A3-AC6A-46EB-9FA6-5A7F2AEF3170}" presName="spacer" presStyleCnt="0"/>
      <dgm:spPr/>
    </dgm:pt>
    <dgm:pt modelId="{A96DFB6E-B916-44FD-AE7C-B6F6228E6967}" type="pres">
      <dgm:prSet presAssocID="{980EA1C1-EDF9-49B0-AE00-DA59D563EC08}" presName="parentText" presStyleLbl="node1" presStyleIdx="1" presStyleCnt="2" custLinFactNeighborX="6135" custLinFactNeighborY="55183">
        <dgm:presLayoutVars>
          <dgm:chMax val="0"/>
          <dgm:bulletEnabled val="1"/>
        </dgm:presLayoutVars>
      </dgm:prSet>
      <dgm:spPr/>
    </dgm:pt>
  </dgm:ptLst>
  <dgm:cxnLst>
    <dgm:cxn modelId="{4D125013-DCED-4224-9843-589E6430F2E7}" type="presOf" srcId="{212EEF37-EFAE-42B9-A821-E89D1801B141}" destId="{3EA6436B-CBAE-4A59-885C-6C964730D057}" srcOrd="0" destOrd="0" presId="urn:microsoft.com/office/officeart/2005/8/layout/vList2"/>
    <dgm:cxn modelId="{D4FA653B-53A2-45E6-8E71-50F54B4D5E61}" srcId="{212EEF37-EFAE-42B9-A821-E89D1801B141}" destId="{980EA1C1-EDF9-49B0-AE00-DA59D563EC08}" srcOrd="1" destOrd="0" parTransId="{FD8455AC-0747-4354-B60D-061851FDBBC6}" sibTransId="{68A1470F-AECC-454E-953C-4D008521AC67}"/>
    <dgm:cxn modelId="{964C575E-77C1-45C7-8163-F4116A2FA1F7}" srcId="{212EEF37-EFAE-42B9-A821-E89D1801B141}" destId="{31FCF24F-CCED-448C-9CCA-7BC8A34A7B67}" srcOrd="0" destOrd="0" parTransId="{B20C37D5-D63E-4B45-8BAA-B451FB224E07}" sibTransId="{4ED438A3-AC6A-46EB-9FA6-5A7F2AEF3170}"/>
    <dgm:cxn modelId="{19D58972-234B-42B9-8D34-ED8CF4CCF9E1}" type="presOf" srcId="{31FCF24F-CCED-448C-9CCA-7BC8A34A7B67}" destId="{BA555B6E-7F84-4A17-B6D6-DA8EFFE12CFC}" srcOrd="0" destOrd="0" presId="urn:microsoft.com/office/officeart/2005/8/layout/vList2"/>
    <dgm:cxn modelId="{2FACFA95-B9C0-4D90-9101-C807E33174AE}" type="presOf" srcId="{980EA1C1-EDF9-49B0-AE00-DA59D563EC08}" destId="{A96DFB6E-B916-44FD-AE7C-B6F6228E6967}" srcOrd="0" destOrd="0" presId="urn:microsoft.com/office/officeart/2005/8/layout/vList2"/>
    <dgm:cxn modelId="{BDF60445-618A-417A-800C-335D9BE32D7A}" type="presParOf" srcId="{3EA6436B-CBAE-4A59-885C-6C964730D057}" destId="{BA555B6E-7F84-4A17-B6D6-DA8EFFE12CFC}" srcOrd="0" destOrd="0" presId="urn:microsoft.com/office/officeart/2005/8/layout/vList2"/>
    <dgm:cxn modelId="{FFDAD08D-E512-4DCF-9E87-633A1E003AB8}" type="presParOf" srcId="{3EA6436B-CBAE-4A59-885C-6C964730D057}" destId="{E115FBD6-C61A-4644-A223-7D18D9C42898}" srcOrd="1" destOrd="0" presId="urn:microsoft.com/office/officeart/2005/8/layout/vList2"/>
    <dgm:cxn modelId="{7F34AC74-A173-46F9-8E61-A04074098322}" type="presParOf" srcId="{3EA6436B-CBAE-4A59-885C-6C964730D057}" destId="{A96DFB6E-B916-44FD-AE7C-B6F6228E6967}"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F7FCA5A-E81D-4323-AB6D-A2CBB8C9AD8B}" type="doc">
      <dgm:prSet loTypeId="urn:microsoft.com/office/officeart/2005/8/layout/pyramid2" loCatId="pyramid" qsTypeId="urn:microsoft.com/office/officeart/2005/8/quickstyle/simple1" qsCatId="simple" csTypeId="urn:microsoft.com/office/officeart/2005/8/colors/accent1_4" csCatId="accent1" phldr="1"/>
      <dgm:spPr/>
      <dgm:t>
        <a:bodyPr/>
        <a:lstStyle/>
        <a:p>
          <a:endParaRPr lang="en-GB"/>
        </a:p>
      </dgm:t>
    </dgm:pt>
    <dgm:pt modelId="{49AF2A9E-877F-4765-B82F-7AC443F0EACA}">
      <dgm:prSet custT="1"/>
      <dgm:spPr/>
      <dgm:t>
        <a:bodyPr/>
        <a:lstStyle/>
        <a:p>
          <a:r>
            <a:rPr lang="en-IN" sz="1800" dirty="0">
              <a:latin typeface="Arial" panose="020B0604020202020204" pitchFamily="34" charset="0"/>
              <a:cs typeface="Arial" panose="020B0604020202020204" pitchFamily="34" charset="0"/>
            </a:rPr>
            <a:t>Pre and in-campaign formative analysis would be used to determine the kind of activities the adolescents aged 13-18 years are undertaking are the right ones.</a:t>
          </a:r>
          <a:endParaRPr lang="en-GB" sz="1800" dirty="0">
            <a:latin typeface="Arial" panose="020B0604020202020204" pitchFamily="34" charset="0"/>
            <a:cs typeface="Arial" panose="020B0604020202020204" pitchFamily="34" charset="0"/>
          </a:endParaRPr>
        </a:p>
      </dgm:t>
    </dgm:pt>
    <dgm:pt modelId="{B9B47E5C-8B34-4800-89A0-3CD9302900B6}" type="parTrans" cxnId="{0BF7D7A0-8D6E-469F-BB30-457F4EDF1EEE}">
      <dgm:prSet/>
      <dgm:spPr/>
      <dgm:t>
        <a:bodyPr/>
        <a:lstStyle/>
        <a:p>
          <a:endParaRPr lang="en-GB"/>
        </a:p>
      </dgm:t>
    </dgm:pt>
    <dgm:pt modelId="{E5450253-DB18-418A-BE61-A8EF51FAABA2}" type="sibTrans" cxnId="{0BF7D7A0-8D6E-469F-BB30-457F4EDF1EEE}">
      <dgm:prSet/>
      <dgm:spPr/>
      <dgm:t>
        <a:bodyPr/>
        <a:lstStyle/>
        <a:p>
          <a:endParaRPr lang="en-GB"/>
        </a:p>
      </dgm:t>
    </dgm:pt>
    <dgm:pt modelId="{7CA3A4C2-8331-4C8F-B6F2-D8EF4D6FDBD7}">
      <dgm:prSet custT="1"/>
      <dgm:spPr/>
      <dgm:t>
        <a:bodyPr/>
        <a:lstStyle/>
        <a:p>
          <a:r>
            <a:rPr lang="en-IN" sz="1800" u="none" dirty="0">
              <a:latin typeface="Arial" panose="020B0604020202020204" pitchFamily="34" charset="0"/>
              <a:cs typeface="Arial" panose="020B0604020202020204" pitchFamily="34" charset="0"/>
            </a:rPr>
            <a:t>Pilot testing and school workshops of the Screen Time Tracker cards and parent and teacher conversations would help to adapt campaign messages and content (Hutchison </a:t>
          </a:r>
          <a:r>
            <a:rPr lang="en-IN" sz="1800" i="1" u="none" dirty="0">
              <a:latin typeface="Arial" panose="020B0604020202020204" pitchFamily="34" charset="0"/>
              <a:cs typeface="Arial" panose="020B0604020202020204" pitchFamily="34" charset="0"/>
            </a:rPr>
            <a:t>et al.</a:t>
          </a:r>
          <a:r>
            <a:rPr lang="en-IN" sz="1800" u="none" dirty="0">
              <a:latin typeface="Arial" panose="020B0604020202020204" pitchFamily="34" charset="0"/>
              <a:cs typeface="Arial" panose="020B0604020202020204" pitchFamily="34" charset="0"/>
            </a:rPr>
            <a:t>, 2020). </a:t>
          </a:r>
          <a:endParaRPr lang="en-GB" sz="1800" dirty="0">
            <a:latin typeface="Arial" panose="020B0604020202020204" pitchFamily="34" charset="0"/>
            <a:cs typeface="Arial" panose="020B0604020202020204" pitchFamily="34" charset="0"/>
          </a:endParaRPr>
        </a:p>
      </dgm:t>
    </dgm:pt>
    <dgm:pt modelId="{0858D338-2EAD-4ECF-B9D1-8E8C6A335F4C}" type="parTrans" cxnId="{28F01463-6C63-4733-9264-6848ED779059}">
      <dgm:prSet/>
      <dgm:spPr/>
      <dgm:t>
        <a:bodyPr/>
        <a:lstStyle/>
        <a:p>
          <a:endParaRPr lang="en-GB"/>
        </a:p>
      </dgm:t>
    </dgm:pt>
    <dgm:pt modelId="{19EED670-0C87-4AA1-8B8A-4B9CFCD8D1B9}" type="sibTrans" cxnId="{28F01463-6C63-4733-9264-6848ED779059}">
      <dgm:prSet/>
      <dgm:spPr/>
      <dgm:t>
        <a:bodyPr/>
        <a:lstStyle/>
        <a:p>
          <a:endParaRPr lang="en-GB"/>
        </a:p>
      </dgm:t>
    </dgm:pt>
    <dgm:pt modelId="{88C9E99B-D84D-48B9-850C-3AE6F26A52B7}" type="pres">
      <dgm:prSet presAssocID="{7F7FCA5A-E81D-4323-AB6D-A2CBB8C9AD8B}" presName="compositeShape" presStyleCnt="0">
        <dgm:presLayoutVars>
          <dgm:dir/>
          <dgm:resizeHandles/>
        </dgm:presLayoutVars>
      </dgm:prSet>
      <dgm:spPr/>
    </dgm:pt>
    <dgm:pt modelId="{8744711D-0836-4472-8217-F359A0BBE026}" type="pres">
      <dgm:prSet presAssocID="{7F7FCA5A-E81D-4323-AB6D-A2CBB8C9AD8B}" presName="pyramid" presStyleLbl="node1" presStyleIdx="0" presStyleCnt="1"/>
      <dgm:spPr/>
    </dgm:pt>
    <dgm:pt modelId="{ECCED189-0F0A-42B1-BAFC-30C7B0732633}" type="pres">
      <dgm:prSet presAssocID="{7F7FCA5A-E81D-4323-AB6D-A2CBB8C9AD8B}" presName="theList" presStyleCnt="0"/>
      <dgm:spPr/>
    </dgm:pt>
    <dgm:pt modelId="{F9627996-FA3F-4540-A0DE-64710C6D90A5}" type="pres">
      <dgm:prSet presAssocID="{49AF2A9E-877F-4765-B82F-7AC443F0EACA}" presName="aNode" presStyleLbl="fgAcc1" presStyleIdx="0" presStyleCnt="2">
        <dgm:presLayoutVars>
          <dgm:bulletEnabled val="1"/>
        </dgm:presLayoutVars>
      </dgm:prSet>
      <dgm:spPr/>
    </dgm:pt>
    <dgm:pt modelId="{C429A536-F9A9-4A65-8A3E-2E208818DE4A}" type="pres">
      <dgm:prSet presAssocID="{49AF2A9E-877F-4765-B82F-7AC443F0EACA}" presName="aSpace" presStyleCnt="0"/>
      <dgm:spPr/>
    </dgm:pt>
    <dgm:pt modelId="{F0BB3536-7A55-4465-89D9-23C536C6DA91}" type="pres">
      <dgm:prSet presAssocID="{7CA3A4C2-8331-4C8F-B6F2-D8EF4D6FDBD7}" presName="aNode" presStyleLbl="fgAcc1" presStyleIdx="1" presStyleCnt="2">
        <dgm:presLayoutVars>
          <dgm:bulletEnabled val="1"/>
        </dgm:presLayoutVars>
      </dgm:prSet>
      <dgm:spPr/>
    </dgm:pt>
    <dgm:pt modelId="{9AB13C3C-44AC-48E4-BB78-5522E82BE3C3}" type="pres">
      <dgm:prSet presAssocID="{7CA3A4C2-8331-4C8F-B6F2-D8EF4D6FDBD7}" presName="aSpace" presStyleCnt="0"/>
      <dgm:spPr/>
    </dgm:pt>
  </dgm:ptLst>
  <dgm:cxnLst>
    <dgm:cxn modelId="{4A44B904-3671-4A2A-8E04-16012026131B}" type="presOf" srcId="{49AF2A9E-877F-4765-B82F-7AC443F0EACA}" destId="{F9627996-FA3F-4540-A0DE-64710C6D90A5}" srcOrd="0" destOrd="0" presId="urn:microsoft.com/office/officeart/2005/8/layout/pyramid2"/>
    <dgm:cxn modelId="{787A783E-C7D2-4BA7-80E4-C4975CF0BB19}" type="presOf" srcId="{7CA3A4C2-8331-4C8F-B6F2-D8EF4D6FDBD7}" destId="{F0BB3536-7A55-4465-89D9-23C536C6DA91}" srcOrd="0" destOrd="0" presId="urn:microsoft.com/office/officeart/2005/8/layout/pyramid2"/>
    <dgm:cxn modelId="{28F01463-6C63-4733-9264-6848ED779059}" srcId="{7F7FCA5A-E81D-4323-AB6D-A2CBB8C9AD8B}" destId="{7CA3A4C2-8331-4C8F-B6F2-D8EF4D6FDBD7}" srcOrd="1" destOrd="0" parTransId="{0858D338-2EAD-4ECF-B9D1-8E8C6A335F4C}" sibTransId="{19EED670-0C87-4AA1-8B8A-4B9CFCD8D1B9}"/>
    <dgm:cxn modelId="{7989736E-E275-49FB-8249-F6FC47FB93DA}" type="presOf" srcId="{7F7FCA5A-E81D-4323-AB6D-A2CBB8C9AD8B}" destId="{88C9E99B-D84D-48B9-850C-3AE6F26A52B7}" srcOrd="0" destOrd="0" presId="urn:microsoft.com/office/officeart/2005/8/layout/pyramid2"/>
    <dgm:cxn modelId="{0BF7D7A0-8D6E-469F-BB30-457F4EDF1EEE}" srcId="{7F7FCA5A-E81D-4323-AB6D-A2CBB8C9AD8B}" destId="{49AF2A9E-877F-4765-B82F-7AC443F0EACA}" srcOrd="0" destOrd="0" parTransId="{B9B47E5C-8B34-4800-89A0-3CD9302900B6}" sibTransId="{E5450253-DB18-418A-BE61-A8EF51FAABA2}"/>
    <dgm:cxn modelId="{C8EC92C7-8E96-4881-AD19-22E42A901FB6}" type="presParOf" srcId="{88C9E99B-D84D-48B9-850C-3AE6F26A52B7}" destId="{8744711D-0836-4472-8217-F359A0BBE026}" srcOrd="0" destOrd="0" presId="urn:microsoft.com/office/officeart/2005/8/layout/pyramid2"/>
    <dgm:cxn modelId="{EE9281AF-7B1B-4D1A-A6D7-E22E4751867F}" type="presParOf" srcId="{88C9E99B-D84D-48B9-850C-3AE6F26A52B7}" destId="{ECCED189-0F0A-42B1-BAFC-30C7B0732633}" srcOrd="1" destOrd="0" presId="urn:microsoft.com/office/officeart/2005/8/layout/pyramid2"/>
    <dgm:cxn modelId="{71D2C27B-7A6E-433C-B5A9-42824E4DD331}" type="presParOf" srcId="{ECCED189-0F0A-42B1-BAFC-30C7B0732633}" destId="{F9627996-FA3F-4540-A0DE-64710C6D90A5}" srcOrd="0" destOrd="0" presId="urn:microsoft.com/office/officeart/2005/8/layout/pyramid2"/>
    <dgm:cxn modelId="{FA32C9F6-15CA-48EF-9100-6216F95B04D1}" type="presParOf" srcId="{ECCED189-0F0A-42B1-BAFC-30C7B0732633}" destId="{C429A536-F9A9-4A65-8A3E-2E208818DE4A}" srcOrd="1" destOrd="0" presId="urn:microsoft.com/office/officeart/2005/8/layout/pyramid2"/>
    <dgm:cxn modelId="{321216BD-08A0-4434-B54D-548F94482F46}" type="presParOf" srcId="{ECCED189-0F0A-42B1-BAFC-30C7B0732633}" destId="{F0BB3536-7A55-4465-89D9-23C536C6DA91}" srcOrd="2" destOrd="0" presId="urn:microsoft.com/office/officeart/2005/8/layout/pyramid2"/>
    <dgm:cxn modelId="{087759FB-2406-49B3-9325-C374139FBCB4}" type="presParOf" srcId="{ECCED189-0F0A-42B1-BAFC-30C7B0732633}" destId="{9AB13C3C-44AC-48E4-BB78-5522E82BE3C3}" srcOrd="3" destOrd="0" presId="urn:microsoft.com/office/officeart/2005/8/layout/pyramid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A9044D1-CD2A-454E-B499-C44468AD0C97}" type="doc">
      <dgm:prSet loTypeId="urn:microsoft.com/office/officeart/2005/8/layout/vList2" loCatId="list" qsTypeId="urn:microsoft.com/office/officeart/2005/8/quickstyle/simple2" qsCatId="simple" csTypeId="urn:microsoft.com/office/officeart/2005/8/colors/accent0_3" csCatId="mainScheme" phldr="1"/>
      <dgm:spPr/>
      <dgm:t>
        <a:bodyPr/>
        <a:lstStyle/>
        <a:p>
          <a:endParaRPr lang="en-GB"/>
        </a:p>
      </dgm:t>
    </dgm:pt>
    <dgm:pt modelId="{56981A8F-D1E1-449B-B84C-00D5CADA6586}">
      <dgm:prSet/>
      <dgm:spPr/>
      <dgm:t>
        <a:bodyPr/>
        <a:lstStyle/>
        <a:p>
          <a:r>
            <a:rPr lang="en-IN" dirty="0">
              <a:latin typeface="Arial" panose="020B0604020202020204" pitchFamily="34" charset="0"/>
              <a:cs typeface="Arial" panose="020B0604020202020204" pitchFamily="34" charset="0"/>
            </a:rPr>
            <a:t>Outcome evaluation would determine whether or not the campaign objectives was achieved and that behaviour has been changed over time.</a:t>
          </a:r>
          <a:endParaRPr lang="en-GB" dirty="0">
            <a:latin typeface="Arial" panose="020B0604020202020204" pitchFamily="34" charset="0"/>
            <a:cs typeface="Arial" panose="020B0604020202020204" pitchFamily="34" charset="0"/>
          </a:endParaRPr>
        </a:p>
      </dgm:t>
    </dgm:pt>
    <dgm:pt modelId="{60A8CDC3-78AA-402D-A795-8999C8F4938F}" type="parTrans" cxnId="{0671D4AC-5311-4180-99CC-A8B91C4ED79A}">
      <dgm:prSet/>
      <dgm:spPr/>
      <dgm:t>
        <a:bodyPr/>
        <a:lstStyle/>
        <a:p>
          <a:endParaRPr lang="en-GB"/>
        </a:p>
      </dgm:t>
    </dgm:pt>
    <dgm:pt modelId="{14F7A50B-4308-4601-9658-0705390CB30E}" type="sibTrans" cxnId="{0671D4AC-5311-4180-99CC-A8B91C4ED79A}">
      <dgm:prSet/>
      <dgm:spPr/>
      <dgm:t>
        <a:bodyPr/>
        <a:lstStyle/>
        <a:p>
          <a:endParaRPr lang="en-GB"/>
        </a:p>
      </dgm:t>
    </dgm:pt>
    <dgm:pt modelId="{D9294813-1216-41FD-81D3-C18B6C249039}">
      <dgm:prSet/>
      <dgm:spPr/>
      <dgm:t>
        <a:bodyPr/>
        <a:lstStyle/>
        <a:p>
          <a:r>
            <a:rPr lang="en-IN" u="none" dirty="0">
              <a:latin typeface="Arial" panose="020B0604020202020204" pitchFamily="34" charset="0"/>
              <a:cs typeface="Arial" panose="020B0604020202020204" pitchFamily="34" charset="0"/>
            </a:rPr>
            <a:t>This would be determined by Screen Time Tracker cards, sleep diaries, and follow-up questionnaires filled by adolescents and parents. </a:t>
          </a:r>
          <a:endParaRPr lang="en-GB" dirty="0">
            <a:latin typeface="Arial" panose="020B0604020202020204" pitchFamily="34" charset="0"/>
            <a:cs typeface="Arial" panose="020B0604020202020204" pitchFamily="34" charset="0"/>
          </a:endParaRPr>
        </a:p>
      </dgm:t>
    </dgm:pt>
    <dgm:pt modelId="{2441E486-B362-4508-AAED-1F44320C6AB9}" type="parTrans" cxnId="{A3502EC9-CF64-4CE9-AC09-E1EE68B8416A}">
      <dgm:prSet/>
      <dgm:spPr/>
      <dgm:t>
        <a:bodyPr/>
        <a:lstStyle/>
        <a:p>
          <a:endParaRPr lang="en-GB"/>
        </a:p>
      </dgm:t>
    </dgm:pt>
    <dgm:pt modelId="{34AC6191-14C3-4E08-9775-3C6802DB4E91}" type="sibTrans" cxnId="{A3502EC9-CF64-4CE9-AC09-E1EE68B8416A}">
      <dgm:prSet/>
      <dgm:spPr/>
      <dgm:t>
        <a:bodyPr/>
        <a:lstStyle/>
        <a:p>
          <a:endParaRPr lang="en-GB"/>
        </a:p>
      </dgm:t>
    </dgm:pt>
    <dgm:pt modelId="{E4194410-0E7A-47BD-BFCD-428386C532E3}" type="pres">
      <dgm:prSet presAssocID="{5A9044D1-CD2A-454E-B499-C44468AD0C97}" presName="linear" presStyleCnt="0">
        <dgm:presLayoutVars>
          <dgm:animLvl val="lvl"/>
          <dgm:resizeHandles val="exact"/>
        </dgm:presLayoutVars>
      </dgm:prSet>
      <dgm:spPr/>
    </dgm:pt>
    <dgm:pt modelId="{4F3509B1-28C9-4B34-AE4A-4D22C5DD42F6}" type="pres">
      <dgm:prSet presAssocID="{56981A8F-D1E1-449B-B84C-00D5CADA6586}" presName="parentText" presStyleLbl="node1" presStyleIdx="0" presStyleCnt="2">
        <dgm:presLayoutVars>
          <dgm:chMax val="0"/>
          <dgm:bulletEnabled val="1"/>
        </dgm:presLayoutVars>
      </dgm:prSet>
      <dgm:spPr/>
    </dgm:pt>
    <dgm:pt modelId="{ABDFCAA7-6372-4C0C-976A-7C7209F27077}" type="pres">
      <dgm:prSet presAssocID="{14F7A50B-4308-4601-9658-0705390CB30E}" presName="spacer" presStyleCnt="0"/>
      <dgm:spPr/>
    </dgm:pt>
    <dgm:pt modelId="{D2BF08C1-1339-4E38-BE15-B0119956A3DF}" type="pres">
      <dgm:prSet presAssocID="{D9294813-1216-41FD-81D3-C18B6C249039}" presName="parentText" presStyleLbl="node1" presStyleIdx="1" presStyleCnt="2">
        <dgm:presLayoutVars>
          <dgm:chMax val="0"/>
          <dgm:bulletEnabled val="1"/>
        </dgm:presLayoutVars>
      </dgm:prSet>
      <dgm:spPr/>
    </dgm:pt>
  </dgm:ptLst>
  <dgm:cxnLst>
    <dgm:cxn modelId="{F0AA564A-3FC9-4B2F-8805-792C040A837C}" type="presOf" srcId="{D9294813-1216-41FD-81D3-C18B6C249039}" destId="{D2BF08C1-1339-4E38-BE15-B0119956A3DF}" srcOrd="0" destOrd="0" presId="urn:microsoft.com/office/officeart/2005/8/layout/vList2"/>
    <dgm:cxn modelId="{0671D4AC-5311-4180-99CC-A8B91C4ED79A}" srcId="{5A9044D1-CD2A-454E-B499-C44468AD0C97}" destId="{56981A8F-D1E1-449B-B84C-00D5CADA6586}" srcOrd="0" destOrd="0" parTransId="{60A8CDC3-78AA-402D-A795-8999C8F4938F}" sibTransId="{14F7A50B-4308-4601-9658-0705390CB30E}"/>
    <dgm:cxn modelId="{77291BB6-6C16-43BC-AD06-B733F0B67374}" type="presOf" srcId="{56981A8F-D1E1-449B-B84C-00D5CADA6586}" destId="{4F3509B1-28C9-4B34-AE4A-4D22C5DD42F6}" srcOrd="0" destOrd="0" presId="urn:microsoft.com/office/officeart/2005/8/layout/vList2"/>
    <dgm:cxn modelId="{AA0A91B8-5363-4E29-B5AB-69F8948E4B95}" type="presOf" srcId="{5A9044D1-CD2A-454E-B499-C44468AD0C97}" destId="{E4194410-0E7A-47BD-BFCD-428386C532E3}" srcOrd="0" destOrd="0" presId="urn:microsoft.com/office/officeart/2005/8/layout/vList2"/>
    <dgm:cxn modelId="{A3502EC9-CF64-4CE9-AC09-E1EE68B8416A}" srcId="{5A9044D1-CD2A-454E-B499-C44468AD0C97}" destId="{D9294813-1216-41FD-81D3-C18B6C249039}" srcOrd="1" destOrd="0" parTransId="{2441E486-B362-4508-AAED-1F44320C6AB9}" sibTransId="{34AC6191-14C3-4E08-9775-3C6802DB4E91}"/>
    <dgm:cxn modelId="{404E58EB-E210-40A9-B9CB-7293D98917EA}" type="presParOf" srcId="{E4194410-0E7A-47BD-BFCD-428386C532E3}" destId="{4F3509B1-28C9-4B34-AE4A-4D22C5DD42F6}" srcOrd="0" destOrd="0" presId="urn:microsoft.com/office/officeart/2005/8/layout/vList2"/>
    <dgm:cxn modelId="{75006D80-1E33-4282-B45A-06BBC0660076}" type="presParOf" srcId="{E4194410-0E7A-47BD-BFCD-428386C532E3}" destId="{ABDFCAA7-6372-4C0C-976A-7C7209F27077}" srcOrd="1" destOrd="0" presId="urn:microsoft.com/office/officeart/2005/8/layout/vList2"/>
    <dgm:cxn modelId="{6A0B901E-E489-4CC4-B493-E54BB73A7B69}" type="presParOf" srcId="{E4194410-0E7A-47BD-BFCD-428386C532E3}" destId="{D2BF08C1-1339-4E38-BE15-B0119956A3DF}"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1C3151C-9E97-48FB-A7A8-F1DC25504B29}" type="doc">
      <dgm:prSet loTypeId="urn:microsoft.com/office/officeart/2005/8/layout/list1" loCatId="list" qsTypeId="urn:microsoft.com/office/officeart/2005/8/quickstyle/simple2" qsCatId="simple" csTypeId="urn:microsoft.com/office/officeart/2005/8/colors/accent0_2" csCatId="mainScheme"/>
      <dgm:spPr/>
      <dgm:t>
        <a:bodyPr/>
        <a:lstStyle/>
        <a:p>
          <a:endParaRPr lang="en-GB"/>
        </a:p>
      </dgm:t>
    </dgm:pt>
    <dgm:pt modelId="{A2845C0A-0809-4D48-A350-E931DC212238}">
      <dgm:prSet custT="1"/>
      <dgm:spPr/>
      <dgm:t>
        <a:bodyPr/>
        <a:lstStyle/>
        <a:p>
          <a:pPr algn="just"/>
          <a:r>
            <a:rPr lang="en-US" sz="2200" dirty="0">
              <a:latin typeface="Arial" panose="020B0604020202020204" pitchFamily="34" charset="0"/>
              <a:cs typeface="Arial" panose="020B0604020202020204" pitchFamily="34" charset="0"/>
            </a:rPr>
            <a:t>The poster is promoting the Disconnect to Reconnect campaign that allows adolescents between the ages of 13-18 years to decrease the amount of screen time that they have unnecessarily and engage in healthier practices with screens. </a:t>
          </a:r>
          <a:endParaRPr lang="en-GB" sz="2200" dirty="0">
            <a:latin typeface="Arial" panose="020B0604020202020204" pitchFamily="34" charset="0"/>
            <a:cs typeface="Arial" panose="020B0604020202020204" pitchFamily="34" charset="0"/>
          </a:endParaRPr>
        </a:p>
      </dgm:t>
    </dgm:pt>
    <dgm:pt modelId="{8FE82FE0-EC40-435E-A295-6B4137CD78C4}" type="parTrans" cxnId="{2BC5B900-F7E5-47DB-B887-D837775A9BA9}">
      <dgm:prSet/>
      <dgm:spPr/>
      <dgm:t>
        <a:bodyPr/>
        <a:lstStyle/>
        <a:p>
          <a:endParaRPr lang="en-GB"/>
        </a:p>
      </dgm:t>
    </dgm:pt>
    <dgm:pt modelId="{6E56342C-C25E-4B2F-87DF-CC081463459D}" type="sibTrans" cxnId="{2BC5B900-F7E5-47DB-B887-D837775A9BA9}">
      <dgm:prSet/>
      <dgm:spPr/>
      <dgm:t>
        <a:bodyPr/>
        <a:lstStyle/>
        <a:p>
          <a:endParaRPr lang="en-GB"/>
        </a:p>
      </dgm:t>
    </dgm:pt>
    <dgm:pt modelId="{CE907A16-DAF5-4149-A817-7D0130DE32CD}">
      <dgm:prSet custT="1"/>
      <dgm:spPr/>
      <dgm:t>
        <a:bodyPr/>
        <a:lstStyle/>
        <a:p>
          <a:pPr algn="just"/>
          <a:r>
            <a:rPr lang="en-US" sz="2200" dirty="0">
              <a:latin typeface="Arial" panose="020B0604020202020204" pitchFamily="34" charset="0"/>
              <a:cs typeface="Arial" panose="020B0604020202020204" pitchFamily="34" charset="0"/>
            </a:rPr>
            <a:t>Presenting eye-catching images of teenagers participating in outdoor and healthy activities, the poster also focuses on the primary activities of the campaign.</a:t>
          </a:r>
          <a:endParaRPr lang="en-GB" sz="2200" dirty="0">
            <a:latin typeface="Arial" panose="020B0604020202020204" pitchFamily="34" charset="0"/>
            <a:cs typeface="Arial" panose="020B0604020202020204" pitchFamily="34" charset="0"/>
          </a:endParaRPr>
        </a:p>
      </dgm:t>
    </dgm:pt>
    <dgm:pt modelId="{3B884521-41D1-4332-993D-7CC5DCA64556}" type="parTrans" cxnId="{0C91EDDC-67D7-4F6E-97E4-75EACBD9DDC0}">
      <dgm:prSet/>
      <dgm:spPr/>
      <dgm:t>
        <a:bodyPr/>
        <a:lstStyle/>
        <a:p>
          <a:endParaRPr lang="en-GB"/>
        </a:p>
      </dgm:t>
    </dgm:pt>
    <dgm:pt modelId="{D80F7D26-79FF-42D5-9A13-80C0F5B44834}" type="sibTrans" cxnId="{0C91EDDC-67D7-4F6E-97E4-75EACBD9DDC0}">
      <dgm:prSet/>
      <dgm:spPr/>
      <dgm:t>
        <a:bodyPr/>
        <a:lstStyle/>
        <a:p>
          <a:endParaRPr lang="en-GB"/>
        </a:p>
      </dgm:t>
    </dgm:pt>
    <dgm:pt modelId="{142C7575-CD25-4CF3-9698-F3F84C3391CF}" type="pres">
      <dgm:prSet presAssocID="{61C3151C-9E97-48FB-A7A8-F1DC25504B29}" presName="linear" presStyleCnt="0">
        <dgm:presLayoutVars>
          <dgm:dir/>
          <dgm:animLvl val="lvl"/>
          <dgm:resizeHandles val="exact"/>
        </dgm:presLayoutVars>
      </dgm:prSet>
      <dgm:spPr/>
    </dgm:pt>
    <dgm:pt modelId="{6E6CE302-0047-4FB7-AF79-D9D90772C55F}" type="pres">
      <dgm:prSet presAssocID="{A2845C0A-0809-4D48-A350-E931DC212238}" presName="parentLin" presStyleCnt="0"/>
      <dgm:spPr/>
    </dgm:pt>
    <dgm:pt modelId="{E741C52F-6465-43E1-9D56-9FE99030ABC3}" type="pres">
      <dgm:prSet presAssocID="{A2845C0A-0809-4D48-A350-E931DC212238}" presName="parentLeftMargin" presStyleLbl="node1" presStyleIdx="0" presStyleCnt="2"/>
      <dgm:spPr/>
    </dgm:pt>
    <dgm:pt modelId="{FCAB31E2-15B6-4108-B6E2-A95E1736B420}" type="pres">
      <dgm:prSet presAssocID="{A2845C0A-0809-4D48-A350-E931DC212238}" presName="parentText" presStyleLbl="node1" presStyleIdx="0" presStyleCnt="2">
        <dgm:presLayoutVars>
          <dgm:chMax val="0"/>
          <dgm:bulletEnabled val="1"/>
        </dgm:presLayoutVars>
      </dgm:prSet>
      <dgm:spPr/>
    </dgm:pt>
    <dgm:pt modelId="{99F84743-C434-4377-9200-6AE61BC88B7E}" type="pres">
      <dgm:prSet presAssocID="{A2845C0A-0809-4D48-A350-E931DC212238}" presName="negativeSpace" presStyleCnt="0"/>
      <dgm:spPr/>
    </dgm:pt>
    <dgm:pt modelId="{C45DEAD2-8A1B-4445-8443-B62CA5A6794F}" type="pres">
      <dgm:prSet presAssocID="{A2845C0A-0809-4D48-A350-E931DC212238}" presName="childText" presStyleLbl="conFgAcc1" presStyleIdx="0" presStyleCnt="2">
        <dgm:presLayoutVars>
          <dgm:bulletEnabled val="1"/>
        </dgm:presLayoutVars>
      </dgm:prSet>
      <dgm:spPr/>
    </dgm:pt>
    <dgm:pt modelId="{55FF0231-8957-4709-9C7A-166F7E432389}" type="pres">
      <dgm:prSet presAssocID="{6E56342C-C25E-4B2F-87DF-CC081463459D}" presName="spaceBetweenRectangles" presStyleCnt="0"/>
      <dgm:spPr/>
    </dgm:pt>
    <dgm:pt modelId="{3DD75D58-6BEF-4F93-8F54-4722CDC3FA9D}" type="pres">
      <dgm:prSet presAssocID="{CE907A16-DAF5-4149-A817-7D0130DE32CD}" presName="parentLin" presStyleCnt="0"/>
      <dgm:spPr/>
    </dgm:pt>
    <dgm:pt modelId="{4352D346-4C58-47CE-B5ED-E8AA44F2A9C8}" type="pres">
      <dgm:prSet presAssocID="{CE907A16-DAF5-4149-A817-7D0130DE32CD}" presName="parentLeftMargin" presStyleLbl="node1" presStyleIdx="0" presStyleCnt="2"/>
      <dgm:spPr/>
    </dgm:pt>
    <dgm:pt modelId="{2FFE0507-D98F-4420-AA4E-38C682558C50}" type="pres">
      <dgm:prSet presAssocID="{CE907A16-DAF5-4149-A817-7D0130DE32CD}" presName="parentText" presStyleLbl="node1" presStyleIdx="1" presStyleCnt="2">
        <dgm:presLayoutVars>
          <dgm:chMax val="0"/>
          <dgm:bulletEnabled val="1"/>
        </dgm:presLayoutVars>
      </dgm:prSet>
      <dgm:spPr/>
    </dgm:pt>
    <dgm:pt modelId="{2E741742-F8C8-4A44-B5A6-991534B3BD33}" type="pres">
      <dgm:prSet presAssocID="{CE907A16-DAF5-4149-A817-7D0130DE32CD}" presName="negativeSpace" presStyleCnt="0"/>
      <dgm:spPr/>
    </dgm:pt>
    <dgm:pt modelId="{8DCCAF56-0564-4EFC-B145-6C795CC6F4F9}" type="pres">
      <dgm:prSet presAssocID="{CE907A16-DAF5-4149-A817-7D0130DE32CD}" presName="childText" presStyleLbl="conFgAcc1" presStyleIdx="1" presStyleCnt="2">
        <dgm:presLayoutVars>
          <dgm:bulletEnabled val="1"/>
        </dgm:presLayoutVars>
      </dgm:prSet>
      <dgm:spPr/>
    </dgm:pt>
  </dgm:ptLst>
  <dgm:cxnLst>
    <dgm:cxn modelId="{2BC5B900-F7E5-47DB-B887-D837775A9BA9}" srcId="{61C3151C-9E97-48FB-A7A8-F1DC25504B29}" destId="{A2845C0A-0809-4D48-A350-E931DC212238}" srcOrd="0" destOrd="0" parTransId="{8FE82FE0-EC40-435E-A295-6B4137CD78C4}" sibTransId="{6E56342C-C25E-4B2F-87DF-CC081463459D}"/>
    <dgm:cxn modelId="{192C4A0C-9BDC-4B85-94D2-3DF8E624C815}" type="presOf" srcId="{A2845C0A-0809-4D48-A350-E931DC212238}" destId="{FCAB31E2-15B6-4108-B6E2-A95E1736B420}" srcOrd="1" destOrd="0" presId="urn:microsoft.com/office/officeart/2005/8/layout/list1"/>
    <dgm:cxn modelId="{E48C2B37-29C7-4140-A411-38568D8A71E6}" type="presOf" srcId="{CE907A16-DAF5-4149-A817-7D0130DE32CD}" destId="{2FFE0507-D98F-4420-AA4E-38C682558C50}" srcOrd="1" destOrd="0" presId="urn:microsoft.com/office/officeart/2005/8/layout/list1"/>
    <dgm:cxn modelId="{4CE9F56A-0B6E-4917-BA7B-8876FDB3B196}" type="presOf" srcId="{A2845C0A-0809-4D48-A350-E931DC212238}" destId="{E741C52F-6465-43E1-9D56-9FE99030ABC3}" srcOrd="0" destOrd="0" presId="urn:microsoft.com/office/officeart/2005/8/layout/list1"/>
    <dgm:cxn modelId="{6CBA13B2-3E5B-4E3F-88D4-7A73F231F7FF}" type="presOf" srcId="{61C3151C-9E97-48FB-A7A8-F1DC25504B29}" destId="{142C7575-CD25-4CF3-9698-F3F84C3391CF}" srcOrd="0" destOrd="0" presId="urn:microsoft.com/office/officeart/2005/8/layout/list1"/>
    <dgm:cxn modelId="{0C91EDDC-67D7-4F6E-97E4-75EACBD9DDC0}" srcId="{61C3151C-9E97-48FB-A7A8-F1DC25504B29}" destId="{CE907A16-DAF5-4149-A817-7D0130DE32CD}" srcOrd="1" destOrd="0" parTransId="{3B884521-41D1-4332-993D-7CC5DCA64556}" sibTransId="{D80F7D26-79FF-42D5-9A13-80C0F5B44834}"/>
    <dgm:cxn modelId="{8AE8E2FF-3831-47D3-A448-FE28EE59A048}" type="presOf" srcId="{CE907A16-DAF5-4149-A817-7D0130DE32CD}" destId="{4352D346-4C58-47CE-B5ED-E8AA44F2A9C8}" srcOrd="0" destOrd="0" presId="urn:microsoft.com/office/officeart/2005/8/layout/list1"/>
    <dgm:cxn modelId="{E2994D41-6632-4314-813A-B92368D89168}" type="presParOf" srcId="{142C7575-CD25-4CF3-9698-F3F84C3391CF}" destId="{6E6CE302-0047-4FB7-AF79-D9D90772C55F}" srcOrd="0" destOrd="0" presId="urn:microsoft.com/office/officeart/2005/8/layout/list1"/>
    <dgm:cxn modelId="{283461DA-4D2C-4EAC-B180-6F6F04738EC3}" type="presParOf" srcId="{6E6CE302-0047-4FB7-AF79-D9D90772C55F}" destId="{E741C52F-6465-43E1-9D56-9FE99030ABC3}" srcOrd="0" destOrd="0" presId="urn:microsoft.com/office/officeart/2005/8/layout/list1"/>
    <dgm:cxn modelId="{51DD5ED9-D26E-4AAD-8D44-C8FF840EF93B}" type="presParOf" srcId="{6E6CE302-0047-4FB7-AF79-D9D90772C55F}" destId="{FCAB31E2-15B6-4108-B6E2-A95E1736B420}" srcOrd="1" destOrd="0" presId="urn:microsoft.com/office/officeart/2005/8/layout/list1"/>
    <dgm:cxn modelId="{F667B8D3-FB9E-49DE-8937-9A079884B81B}" type="presParOf" srcId="{142C7575-CD25-4CF3-9698-F3F84C3391CF}" destId="{99F84743-C434-4377-9200-6AE61BC88B7E}" srcOrd="1" destOrd="0" presId="urn:microsoft.com/office/officeart/2005/8/layout/list1"/>
    <dgm:cxn modelId="{C64010B0-4F80-4CE3-B49C-7A9721580CFD}" type="presParOf" srcId="{142C7575-CD25-4CF3-9698-F3F84C3391CF}" destId="{C45DEAD2-8A1B-4445-8443-B62CA5A6794F}" srcOrd="2" destOrd="0" presId="urn:microsoft.com/office/officeart/2005/8/layout/list1"/>
    <dgm:cxn modelId="{717859DA-9B38-487B-A34D-77263E3DB4CF}" type="presParOf" srcId="{142C7575-CD25-4CF3-9698-F3F84C3391CF}" destId="{55FF0231-8957-4709-9C7A-166F7E432389}" srcOrd="3" destOrd="0" presId="urn:microsoft.com/office/officeart/2005/8/layout/list1"/>
    <dgm:cxn modelId="{6F1EC020-9FED-4E51-9777-B990C7E34599}" type="presParOf" srcId="{142C7575-CD25-4CF3-9698-F3F84C3391CF}" destId="{3DD75D58-6BEF-4F93-8F54-4722CDC3FA9D}" srcOrd="4" destOrd="0" presId="urn:microsoft.com/office/officeart/2005/8/layout/list1"/>
    <dgm:cxn modelId="{C00738B3-3671-4B75-A543-D4D88651EBCF}" type="presParOf" srcId="{3DD75D58-6BEF-4F93-8F54-4722CDC3FA9D}" destId="{4352D346-4C58-47CE-B5ED-E8AA44F2A9C8}" srcOrd="0" destOrd="0" presId="urn:microsoft.com/office/officeart/2005/8/layout/list1"/>
    <dgm:cxn modelId="{E0C0776A-726E-4254-B301-7D08942E4418}" type="presParOf" srcId="{3DD75D58-6BEF-4F93-8F54-4722CDC3FA9D}" destId="{2FFE0507-D98F-4420-AA4E-38C682558C50}" srcOrd="1" destOrd="0" presId="urn:microsoft.com/office/officeart/2005/8/layout/list1"/>
    <dgm:cxn modelId="{82AF7C4F-5A5A-4DC3-8ED6-A2B9B60346DD}" type="presParOf" srcId="{142C7575-CD25-4CF3-9698-F3F84C3391CF}" destId="{2E741742-F8C8-4A44-B5A6-991534B3BD33}" srcOrd="5" destOrd="0" presId="urn:microsoft.com/office/officeart/2005/8/layout/list1"/>
    <dgm:cxn modelId="{597F4F57-AE13-4C7E-AFC5-825CEA761AB3}" type="presParOf" srcId="{142C7575-CD25-4CF3-9698-F3F84C3391CF}" destId="{8DCCAF56-0564-4EFC-B145-6C795CC6F4F9}" srcOrd="6"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2B47FCD-46A4-4E86-B65C-33F1E6B2F56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87E0A280-81E3-462E-A27B-A2C5BD158F53}">
      <dgm:prSet/>
      <dgm:spPr/>
      <dgm:t>
        <a:bodyPr/>
        <a:lstStyle/>
        <a:p>
          <a:pPr>
            <a:lnSpc>
              <a:spcPct val="150000"/>
            </a:lnSpc>
          </a:pPr>
          <a:r>
            <a:rPr lang="en-IN">
              <a:latin typeface="Arial" panose="020B0604020202020204" pitchFamily="34" charset="0"/>
              <a:cs typeface="Arial" panose="020B0604020202020204" pitchFamily="34" charset="0"/>
            </a:rPr>
            <a:t>A potential local partner in the campaign would be the Local Council Public Health Team. </a:t>
          </a:r>
          <a:endParaRPr lang="en-GB">
            <a:latin typeface="Arial" panose="020B0604020202020204" pitchFamily="34" charset="0"/>
            <a:cs typeface="Arial" panose="020B0604020202020204" pitchFamily="34" charset="0"/>
          </a:endParaRPr>
        </a:p>
      </dgm:t>
    </dgm:pt>
    <dgm:pt modelId="{02B15994-A98B-4179-AEFF-E8EA984FEA6D}" type="parTrans" cxnId="{97B5188C-0209-427E-9491-8A0BC1E75CD3}">
      <dgm:prSet/>
      <dgm:spPr/>
      <dgm:t>
        <a:bodyPr/>
        <a:lstStyle/>
        <a:p>
          <a:endParaRPr lang="en-GB"/>
        </a:p>
      </dgm:t>
    </dgm:pt>
    <dgm:pt modelId="{5ED7BF1F-8C17-4300-AE2B-1BF6D47AF427}" type="sibTrans" cxnId="{97B5188C-0209-427E-9491-8A0BC1E75CD3}">
      <dgm:prSet/>
      <dgm:spPr/>
      <dgm:t>
        <a:bodyPr/>
        <a:lstStyle/>
        <a:p>
          <a:endParaRPr lang="en-GB"/>
        </a:p>
      </dgm:t>
    </dgm:pt>
    <dgm:pt modelId="{60802761-D6D2-439F-B6DD-2E44ADE18874}">
      <dgm:prSet/>
      <dgm:spPr/>
      <dgm:t>
        <a:bodyPr/>
        <a:lstStyle/>
        <a:p>
          <a:pPr>
            <a:lnSpc>
              <a:spcPct val="150000"/>
            </a:lnSpc>
          </a:pPr>
          <a:r>
            <a:rPr lang="en-IN" dirty="0">
              <a:latin typeface="Arial" panose="020B0604020202020204" pitchFamily="34" charset="0"/>
              <a:cs typeface="Arial" panose="020B0604020202020204" pitchFamily="34" charset="0"/>
            </a:rPr>
            <a:t>The organisation aims to improve the health and wellbeing of the residents by offering them prevention programmes and health education (Stansfield</a:t>
          </a:r>
          <a:r>
            <a:rPr lang="en-IN" i="1" dirty="0">
              <a:latin typeface="Arial" panose="020B0604020202020204" pitchFamily="34" charset="0"/>
              <a:cs typeface="Arial" panose="020B0604020202020204" pitchFamily="34" charset="0"/>
            </a:rPr>
            <a:t> et al.</a:t>
          </a:r>
          <a:r>
            <a:rPr lang="en-IN" dirty="0">
              <a:latin typeface="Arial" panose="020B0604020202020204" pitchFamily="34" charset="0"/>
              <a:cs typeface="Arial" panose="020B0604020202020204" pitchFamily="34" charset="0"/>
            </a:rPr>
            <a:t>, 2020). </a:t>
          </a:r>
          <a:endParaRPr lang="en-GB" dirty="0">
            <a:latin typeface="Arial" panose="020B0604020202020204" pitchFamily="34" charset="0"/>
            <a:cs typeface="Arial" panose="020B0604020202020204" pitchFamily="34" charset="0"/>
          </a:endParaRPr>
        </a:p>
      </dgm:t>
    </dgm:pt>
    <dgm:pt modelId="{74713EC2-0144-4658-AC38-6FBD8BAFEDF0}" type="parTrans" cxnId="{D2505DE5-7DDF-4EE8-864F-C10620BCCACF}">
      <dgm:prSet/>
      <dgm:spPr/>
      <dgm:t>
        <a:bodyPr/>
        <a:lstStyle/>
        <a:p>
          <a:endParaRPr lang="en-GB"/>
        </a:p>
      </dgm:t>
    </dgm:pt>
    <dgm:pt modelId="{7CF42EF6-ACF7-4064-8720-D7E389DB5FF2}" type="sibTrans" cxnId="{D2505DE5-7DDF-4EE8-864F-C10620BCCACF}">
      <dgm:prSet/>
      <dgm:spPr/>
      <dgm:t>
        <a:bodyPr/>
        <a:lstStyle/>
        <a:p>
          <a:endParaRPr lang="en-GB"/>
        </a:p>
      </dgm:t>
    </dgm:pt>
    <dgm:pt modelId="{01C64840-DDFE-4706-A982-F72AB39C7F36}" type="pres">
      <dgm:prSet presAssocID="{22B47FCD-46A4-4E86-B65C-33F1E6B2F563}" presName="linear" presStyleCnt="0">
        <dgm:presLayoutVars>
          <dgm:animLvl val="lvl"/>
          <dgm:resizeHandles val="exact"/>
        </dgm:presLayoutVars>
      </dgm:prSet>
      <dgm:spPr/>
    </dgm:pt>
    <dgm:pt modelId="{C0AEA0DE-9E7D-47A4-9377-A67B73EF82F1}" type="pres">
      <dgm:prSet presAssocID="{87E0A280-81E3-462E-A27B-A2C5BD158F53}" presName="parentText" presStyleLbl="node1" presStyleIdx="0" presStyleCnt="2">
        <dgm:presLayoutVars>
          <dgm:chMax val="0"/>
          <dgm:bulletEnabled val="1"/>
        </dgm:presLayoutVars>
      </dgm:prSet>
      <dgm:spPr/>
    </dgm:pt>
    <dgm:pt modelId="{854918AB-BC53-4F75-8E96-1EBC528C7B8B}" type="pres">
      <dgm:prSet presAssocID="{5ED7BF1F-8C17-4300-AE2B-1BF6D47AF427}" presName="spacer" presStyleCnt="0"/>
      <dgm:spPr/>
    </dgm:pt>
    <dgm:pt modelId="{DC16FA02-FD4B-463F-92F8-23692E8E9D37}" type="pres">
      <dgm:prSet presAssocID="{60802761-D6D2-439F-B6DD-2E44ADE18874}" presName="parentText" presStyleLbl="node1" presStyleIdx="1" presStyleCnt="2">
        <dgm:presLayoutVars>
          <dgm:chMax val="0"/>
          <dgm:bulletEnabled val="1"/>
        </dgm:presLayoutVars>
      </dgm:prSet>
      <dgm:spPr/>
    </dgm:pt>
  </dgm:ptLst>
  <dgm:cxnLst>
    <dgm:cxn modelId="{E30B2416-6265-421E-A93D-76E16911C7F1}" type="presOf" srcId="{22B47FCD-46A4-4E86-B65C-33F1E6B2F563}" destId="{01C64840-DDFE-4706-A982-F72AB39C7F36}" srcOrd="0" destOrd="0" presId="urn:microsoft.com/office/officeart/2005/8/layout/vList2"/>
    <dgm:cxn modelId="{0E9A1537-340B-4216-A415-AE4760A8B90E}" type="presOf" srcId="{87E0A280-81E3-462E-A27B-A2C5BD158F53}" destId="{C0AEA0DE-9E7D-47A4-9377-A67B73EF82F1}" srcOrd="0" destOrd="0" presId="urn:microsoft.com/office/officeart/2005/8/layout/vList2"/>
    <dgm:cxn modelId="{97B5188C-0209-427E-9491-8A0BC1E75CD3}" srcId="{22B47FCD-46A4-4E86-B65C-33F1E6B2F563}" destId="{87E0A280-81E3-462E-A27B-A2C5BD158F53}" srcOrd="0" destOrd="0" parTransId="{02B15994-A98B-4179-AEFF-E8EA984FEA6D}" sibTransId="{5ED7BF1F-8C17-4300-AE2B-1BF6D47AF427}"/>
    <dgm:cxn modelId="{49B228C4-6949-4ABC-8619-554094937C60}" type="presOf" srcId="{60802761-D6D2-439F-B6DD-2E44ADE18874}" destId="{DC16FA02-FD4B-463F-92F8-23692E8E9D37}" srcOrd="0" destOrd="0" presId="urn:microsoft.com/office/officeart/2005/8/layout/vList2"/>
    <dgm:cxn modelId="{D2505DE5-7DDF-4EE8-864F-C10620BCCACF}" srcId="{22B47FCD-46A4-4E86-B65C-33F1E6B2F563}" destId="{60802761-D6D2-439F-B6DD-2E44ADE18874}" srcOrd="1" destOrd="0" parTransId="{74713EC2-0144-4658-AC38-6FBD8BAFEDF0}" sibTransId="{7CF42EF6-ACF7-4064-8720-D7E389DB5FF2}"/>
    <dgm:cxn modelId="{C23DE90B-DD3B-4223-9AC7-6758E1A9876C}" type="presParOf" srcId="{01C64840-DDFE-4706-A982-F72AB39C7F36}" destId="{C0AEA0DE-9E7D-47A4-9377-A67B73EF82F1}" srcOrd="0" destOrd="0" presId="urn:microsoft.com/office/officeart/2005/8/layout/vList2"/>
    <dgm:cxn modelId="{B594DE40-BA64-4FE6-9E51-80B0631B806B}" type="presParOf" srcId="{01C64840-DDFE-4706-A982-F72AB39C7F36}" destId="{854918AB-BC53-4F75-8E96-1EBC528C7B8B}" srcOrd="1" destOrd="0" presId="urn:microsoft.com/office/officeart/2005/8/layout/vList2"/>
    <dgm:cxn modelId="{E8C1909E-1E49-4DA8-94A5-470F2CA3A6DE}" type="presParOf" srcId="{01C64840-DDFE-4706-A982-F72AB39C7F36}" destId="{DC16FA02-FD4B-463F-92F8-23692E8E9D37}" srcOrd="2"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8797D1A-20A0-469C-B49F-3127B415B68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58E0CD18-2CCD-4623-AA08-903D0450E27B}">
      <dgm:prSet custT="1"/>
      <dgm:spPr/>
      <dgm:t>
        <a:bodyPr/>
        <a:lstStyle/>
        <a:p>
          <a:pPr>
            <a:lnSpc>
              <a:spcPct val="150000"/>
            </a:lnSpc>
          </a:pPr>
          <a:r>
            <a:rPr lang="en-IN" sz="2400" dirty="0">
              <a:latin typeface="Arial" panose="020B0604020202020204" pitchFamily="34" charset="0"/>
              <a:cs typeface="Arial" panose="020B0604020202020204" pitchFamily="34" charset="0"/>
            </a:rPr>
            <a:t>Whereas it is possible to communicate online with the help of digital technologies, the majority of the time, online communication prevents the possibility of learning how to communicate in real life, achieving social competence in the social realm (George </a:t>
          </a:r>
          <a:r>
            <a:rPr lang="en-IN" sz="2400" i="1" dirty="0">
              <a:latin typeface="Arial" panose="020B0604020202020204" pitchFamily="34" charset="0"/>
              <a:cs typeface="Arial" panose="020B0604020202020204" pitchFamily="34" charset="0"/>
            </a:rPr>
            <a:t>et al</a:t>
          </a:r>
          <a:r>
            <a:rPr lang="en-IN" sz="2400" dirty="0">
              <a:latin typeface="Arial" panose="020B0604020202020204" pitchFamily="34" charset="0"/>
              <a:cs typeface="Arial" panose="020B0604020202020204" pitchFamily="34" charset="0"/>
            </a:rPr>
            <a:t>., 2023). </a:t>
          </a:r>
          <a:endParaRPr lang="en-GB" sz="2400" dirty="0">
            <a:latin typeface="Arial" panose="020B0604020202020204" pitchFamily="34" charset="0"/>
            <a:cs typeface="Arial" panose="020B0604020202020204" pitchFamily="34" charset="0"/>
          </a:endParaRPr>
        </a:p>
      </dgm:t>
    </dgm:pt>
    <dgm:pt modelId="{3A417DC0-F1F9-4585-A916-ED280A9580F2}" type="parTrans" cxnId="{6396DBB8-6920-495C-853C-FCC30BB1BAB5}">
      <dgm:prSet/>
      <dgm:spPr/>
      <dgm:t>
        <a:bodyPr/>
        <a:lstStyle/>
        <a:p>
          <a:endParaRPr lang="en-GB" sz="2400"/>
        </a:p>
      </dgm:t>
    </dgm:pt>
    <dgm:pt modelId="{3217ED78-1D40-4C3D-9BC5-0E063BC52C5A}" type="sibTrans" cxnId="{6396DBB8-6920-495C-853C-FCC30BB1BAB5}">
      <dgm:prSet/>
      <dgm:spPr/>
      <dgm:t>
        <a:bodyPr/>
        <a:lstStyle/>
        <a:p>
          <a:endParaRPr lang="en-GB" sz="2400"/>
        </a:p>
      </dgm:t>
    </dgm:pt>
    <dgm:pt modelId="{AC132150-5BA7-43BA-A6BD-64DD3AC32B19}">
      <dgm:prSet custT="1"/>
      <dgm:spPr/>
      <dgm:t>
        <a:bodyPr/>
        <a:lstStyle/>
        <a:p>
          <a:pPr>
            <a:lnSpc>
              <a:spcPct val="150000"/>
            </a:lnSpc>
          </a:pPr>
          <a:r>
            <a:rPr lang="en-IN" sz="2400" dirty="0">
              <a:latin typeface="Arial" panose="020B0604020202020204" pitchFamily="34" charset="0"/>
              <a:cs typeface="Arial" panose="020B0604020202020204" pitchFamily="34" charset="0"/>
            </a:rPr>
            <a:t>Khan </a:t>
          </a:r>
          <a:r>
            <a:rPr lang="en-IN" sz="2400" i="1" dirty="0">
              <a:latin typeface="Arial" panose="020B0604020202020204" pitchFamily="34" charset="0"/>
              <a:cs typeface="Arial" panose="020B0604020202020204" pitchFamily="34" charset="0"/>
            </a:rPr>
            <a:t>et al.</a:t>
          </a:r>
          <a:r>
            <a:rPr lang="en-IN" sz="2400" dirty="0">
              <a:latin typeface="Arial" panose="020B0604020202020204" pitchFamily="34" charset="0"/>
              <a:cs typeface="Arial" panose="020B0604020202020204" pitchFamily="34" charset="0"/>
            </a:rPr>
            <a:t> (2021) show that adolescents who engage in low screen time tend to engage in regular physical and social activities as compared to adolescents who engage in excessive (high) screen time every day.</a:t>
          </a:r>
          <a:endParaRPr lang="en-GB" sz="2400" dirty="0">
            <a:latin typeface="Arial" panose="020B0604020202020204" pitchFamily="34" charset="0"/>
            <a:cs typeface="Arial" panose="020B0604020202020204" pitchFamily="34" charset="0"/>
          </a:endParaRPr>
        </a:p>
      </dgm:t>
    </dgm:pt>
    <dgm:pt modelId="{47AA2783-5DE9-4F03-AA6F-C2765B68D0AA}" type="parTrans" cxnId="{6B5051DB-AFC9-408D-85E1-885C5429338C}">
      <dgm:prSet/>
      <dgm:spPr/>
      <dgm:t>
        <a:bodyPr/>
        <a:lstStyle/>
        <a:p>
          <a:endParaRPr lang="en-GB" sz="2400"/>
        </a:p>
      </dgm:t>
    </dgm:pt>
    <dgm:pt modelId="{8DD7B8D4-36E8-4D2E-98AB-B5A6436B455D}" type="sibTrans" cxnId="{6B5051DB-AFC9-408D-85E1-885C5429338C}">
      <dgm:prSet/>
      <dgm:spPr/>
      <dgm:t>
        <a:bodyPr/>
        <a:lstStyle/>
        <a:p>
          <a:endParaRPr lang="en-GB" sz="2400"/>
        </a:p>
      </dgm:t>
    </dgm:pt>
    <dgm:pt modelId="{752BB49D-475A-4F82-A394-4E6A0E5E839D}" type="pres">
      <dgm:prSet presAssocID="{D8797D1A-20A0-469C-B49F-3127B415B68F}" presName="linear" presStyleCnt="0">
        <dgm:presLayoutVars>
          <dgm:animLvl val="lvl"/>
          <dgm:resizeHandles val="exact"/>
        </dgm:presLayoutVars>
      </dgm:prSet>
      <dgm:spPr/>
    </dgm:pt>
    <dgm:pt modelId="{BAF55BE8-76DF-4601-8604-3B89046DB1ED}" type="pres">
      <dgm:prSet presAssocID="{58E0CD18-2CCD-4623-AA08-903D0450E27B}" presName="parentText" presStyleLbl="node1" presStyleIdx="0" presStyleCnt="2">
        <dgm:presLayoutVars>
          <dgm:chMax val="0"/>
          <dgm:bulletEnabled val="1"/>
        </dgm:presLayoutVars>
      </dgm:prSet>
      <dgm:spPr/>
    </dgm:pt>
    <dgm:pt modelId="{F2453340-A25C-4075-98A5-63929F84A0B2}" type="pres">
      <dgm:prSet presAssocID="{3217ED78-1D40-4C3D-9BC5-0E063BC52C5A}" presName="spacer" presStyleCnt="0"/>
      <dgm:spPr/>
    </dgm:pt>
    <dgm:pt modelId="{CEE9A164-3E0C-4227-9384-766E91968411}" type="pres">
      <dgm:prSet presAssocID="{AC132150-5BA7-43BA-A6BD-64DD3AC32B19}" presName="parentText" presStyleLbl="node1" presStyleIdx="1" presStyleCnt="2">
        <dgm:presLayoutVars>
          <dgm:chMax val="0"/>
          <dgm:bulletEnabled val="1"/>
        </dgm:presLayoutVars>
      </dgm:prSet>
      <dgm:spPr/>
    </dgm:pt>
  </dgm:ptLst>
  <dgm:cxnLst>
    <dgm:cxn modelId="{1E93BCB3-27C0-41A1-B87C-CAE020EA0BB6}" type="presOf" srcId="{58E0CD18-2CCD-4623-AA08-903D0450E27B}" destId="{BAF55BE8-76DF-4601-8604-3B89046DB1ED}" srcOrd="0" destOrd="0" presId="urn:microsoft.com/office/officeart/2005/8/layout/vList2"/>
    <dgm:cxn modelId="{6396DBB8-6920-495C-853C-FCC30BB1BAB5}" srcId="{D8797D1A-20A0-469C-B49F-3127B415B68F}" destId="{58E0CD18-2CCD-4623-AA08-903D0450E27B}" srcOrd="0" destOrd="0" parTransId="{3A417DC0-F1F9-4585-A916-ED280A9580F2}" sibTransId="{3217ED78-1D40-4C3D-9BC5-0E063BC52C5A}"/>
    <dgm:cxn modelId="{B90BE0D0-29BF-41B8-BB8C-F3DBE5BD55E7}" type="presOf" srcId="{AC132150-5BA7-43BA-A6BD-64DD3AC32B19}" destId="{CEE9A164-3E0C-4227-9384-766E91968411}" srcOrd="0" destOrd="0" presId="urn:microsoft.com/office/officeart/2005/8/layout/vList2"/>
    <dgm:cxn modelId="{A6777DD4-5828-4573-958C-DDBB7FEA29A4}" type="presOf" srcId="{D8797D1A-20A0-469C-B49F-3127B415B68F}" destId="{752BB49D-475A-4F82-A394-4E6A0E5E839D}" srcOrd="0" destOrd="0" presId="urn:microsoft.com/office/officeart/2005/8/layout/vList2"/>
    <dgm:cxn modelId="{6B5051DB-AFC9-408D-85E1-885C5429338C}" srcId="{D8797D1A-20A0-469C-B49F-3127B415B68F}" destId="{AC132150-5BA7-43BA-A6BD-64DD3AC32B19}" srcOrd="1" destOrd="0" parTransId="{47AA2783-5DE9-4F03-AA6F-C2765B68D0AA}" sibTransId="{8DD7B8D4-36E8-4D2E-98AB-B5A6436B455D}"/>
    <dgm:cxn modelId="{24D341BD-9ACE-4B71-AD3A-DD07E0DA12F5}" type="presParOf" srcId="{752BB49D-475A-4F82-A394-4E6A0E5E839D}" destId="{BAF55BE8-76DF-4601-8604-3B89046DB1ED}" srcOrd="0" destOrd="0" presId="urn:microsoft.com/office/officeart/2005/8/layout/vList2"/>
    <dgm:cxn modelId="{3ADF98E6-5B34-4788-A5EC-0BFC32229FD7}" type="presParOf" srcId="{752BB49D-475A-4F82-A394-4E6A0E5E839D}" destId="{F2453340-A25C-4075-98A5-63929F84A0B2}" srcOrd="1" destOrd="0" presId="urn:microsoft.com/office/officeart/2005/8/layout/vList2"/>
    <dgm:cxn modelId="{D546C1B4-62BE-4A6F-99CF-4766CF2A5BF3}" type="presParOf" srcId="{752BB49D-475A-4F82-A394-4E6A0E5E839D}" destId="{CEE9A164-3E0C-4227-9384-766E91968411}"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1C3151C-9E97-48FB-A7A8-F1DC25504B29}" type="doc">
      <dgm:prSet loTypeId="urn:microsoft.com/office/officeart/2005/8/layout/list1" loCatId="list" qsTypeId="urn:microsoft.com/office/officeart/2005/8/quickstyle/simple2" qsCatId="simple" csTypeId="urn:microsoft.com/office/officeart/2005/8/colors/accent3_1" csCatId="accent3" phldr="1"/>
      <dgm:spPr/>
      <dgm:t>
        <a:bodyPr/>
        <a:lstStyle/>
        <a:p>
          <a:endParaRPr lang="en-GB"/>
        </a:p>
      </dgm:t>
    </dgm:pt>
    <dgm:pt modelId="{A2845C0A-0809-4D48-A350-E931DC212238}">
      <dgm:prSet custT="1"/>
      <dgm:spPr/>
      <dgm:t>
        <a:bodyPr/>
        <a:lstStyle/>
        <a:p>
          <a:pPr>
            <a:lnSpc>
              <a:spcPct val="150000"/>
            </a:lnSpc>
          </a:pPr>
          <a:r>
            <a:rPr lang="en-IN" sz="2200" dirty="0">
              <a:latin typeface="Arial" panose="020B0604020202020204" pitchFamily="34" charset="0"/>
              <a:cs typeface="Arial" panose="020B0604020202020204" pitchFamily="34" charset="0"/>
            </a:rPr>
            <a:t>The teens may fail to reduce the number of hours spent at the screen as they do not think that too much time on the screen is a risk to their health, as it is stated in the Health Belief Model.</a:t>
          </a:r>
          <a:endParaRPr lang="en-GB" sz="2200" dirty="0">
            <a:latin typeface="Arial" panose="020B0604020202020204" pitchFamily="34" charset="0"/>
            <a:cs typeface="Arial" panose="020B0604020202020204" pitchFamily="34" charset="0"/>
          </a:endParaRPr>
        </a:p>
      </dgm:t>
    </dgm:pt>
    <dgm:pt modelId="{8FE82FE0-EC40-435E-A295-6B4137CD78C4}" type="parTrans" cxnId="{2BC5B900-F7E5-47DB-B887-D837775A9BA9}">
      <dgm:prSet/>
      <dgm:spPr/>
      <dgm:t>
        <a:bodyPr/>
        <a:lstStyle/>
        <a:p>
          <a:endParaRPr lang="en-GB" sz="2400"/>
        </a:p>
      </dgm:t>
    </dgm:pt>
    <dgm:pt modelId="{6E56342C-C25E-4B2F-87DF-CC081463459D}" type="sibTrans" cxnId="{2BC5B900-F7E5-47DB-B887-D837775A9BA9}">
      <dgm:prSet/>
      <dgm:spPr/>
      <dgm:t>
        <a:bodyPr/>
        <a:lstStyle/>
        <a:p>
          <a:endParaRPr lang="en-GB" sz="2400"/>
        </a:p>
      </dgm:t>
    </dgm:pt>
    <dgm:pt modelId="{CE907A16-DAF5-4149-A817-7D0130DE32CD}">
      <dgm:prSet custT="1"/>
      <dgm:spPr/>
      <dgm:t>
        <a:bodyPr/>
        <a:lstStyle/>
        <a:p>
          <a:pPr>
            <a:lnSpc>
              <a:spcPct val="150000"/>
            </a:lnSpc>
          </a:pPr>
          <a:r>
            <a:rPr lang="en-IN" sz="2200" u="none" dirty="0">
              <a:latin typeface="Arial" panose="020B0604020202020204" pitchFamily="34" charset="0"/>
              <a:cs typeface="Arial" panose="020B0604020202020204" pitchFamily="34" charset="0"/>
            </a:rPr>
            <a:t>Sleep disruption, stress or inactivity are issues that teenagers assume are far away, not a problem that needs to be considered (</a:t>
          </a:r>
          <a:r>
            <a:rPr lang="en-IN" sz="2200" u="none" dirty="0" err="1">
              <a:latin typeface="Arial" panose="020B0604020202020204" pitchFamily="34" charset="0"/>
              <a:cs typeface="Arial" panose="020B0604020202020204" pitchFamily="34" charset="0"/>
            </a:rPr>
            <a:t>Throuvala</a:t>
          </a:r>
          <a:r>
            <a:rPr lang="en-IN" sz="2200" u="none" dirty="0">
              <a:latin typeface="Arial" panose="020B0604020202020204" pitchFamily="34" charset="0"/>
              <a:cs typeface="Arial" panose="020B0604020202020204" pitchFamily="34" charset="0"/>
            </a:rPr>
            <a:t> </a:t>
          </a:r>
          <a:r>
            <a:rPr lang="en-IN" sz="2200" i="1" u="none" dirty="0">
              <a:latin typeface="Arial" panose="020B0604020202020204" pitchFamily="34" charset="0"/>
              <a:cs typeface="Arial" panose="020B0604020202020204" pitchFamily="34" charset="0"/>
            </a:rPr>
            <a:t>et al.,</a:t>
          </a:r>
          <a:r>
            <a:rPr lang="en-IN" sz="2200" u="none" dirty="0">
              <a:latin typeface="Arial" panose="020B0604020202020204" pitchFamily="34" charset="0"/>
              <a:cs typeface="Arial" panose="020B0604020202020204" pitchFamily="34" charset="0"/>
            </a:rPr>
            <a:t> 2021). </a:t>
          </a:r>
          <a:endParaRPr lang="en-GB" sz="2200" dirty="0">
            <a:latin typeface="Arial" panose="020B0604020202020204" pitchFamily="34" charset="0"/>
            <a:cs typeface="Arial" panose="020B0604020202020204" pitchFamily="34" charset="0"/>
          </a:endParaRPr>
        </a:p>
      </dgm:t>
    </dgm:pt>
    <dgm:pt modelId="{3B884521-41D1-4332-993D-7CC5DCA64556}" type="parTrans" cxnId="{0C91EDDC-67D7-4F6E-97E4-75EACBD9DDC0}">
      <dgm:prSet/>
      <dgm:spPr/>
      <dgm:t>
        <a:bodyPr/>
        <a:lstStyle/>
        <a:p>
          <a:endParaRPr lang="en-GB" sz="2400"/>
        </a:p>
      </dgm:t>
    </dgm:pt>
    <dgm:pt modelId="{D80F7D26-79FF-42D5-9A13-80C0F5B44834}" type="sibTrans" cxnId="{0C91EDDC-67D7-4F6E-97E4-75EACBD9DDC0}">
      <dgm:prSet/>
      <dgm:spPr/>
      <dgm:t>
        <a:bodyPr/>
        <a:lstStyle/>
        <a:p>
          <a:endParaRPr lang="en-GB" sz="2400"/>
        </a:p>
      </dgm:t>
    </dgm:pt>
    <dgm:pt modelId="{142C7575-CD25-4CF3-9698-F3F84C3391CF}" type="pres">
      <dgm:prSet presAssocID="{61C3151C-9E97-48FB-A7A8-F1DC25504B29}" presName="linear" presStyleCnt="0">
        <dgm:presLayoutVars>
          <dgm:dir/>
          <dgm:animLvl val="lvl"/>
          <dgm:resizeHandles val="exact"/>
        </dgm:presLayoutVars>
      </dgm:prSet>
      <dgm:spPr/>
    </dgm:pt>
    <dgm:pt modelId="{6E6CE302-0047-4FB7-AF79-D9D90772C55F}" type="pres">
      <dgm:prSet presAssocID="{A2845C0A-0809-4D48-A350-E931DC212238}" presName="parentLin" presStyleCnt="0"/>
      <dgm:spPr/>
    </dgm:pt>
    <dgm:pt modelId="{E741C52F-6465-43E1-9D56-9FE99030ABC3}" type="pres">
      <dgm:prSet presAssocID="{A2845C0A-0809-4D48-A350-E931DC212238}" presName="parentLeftMargin" presStyleLbl="node1" presStyleIdx="0" presStyleCnt="2"/>
      <dgm:spPr/>
    </dgm:pt>
    <dgm:pt modelId="{FCAB31E2-15B6-4108-B6E2-A95E1736B420}" type="pres">
      <dgm:prSet presAssocID="{A2845C0A-0809-4D48-A350-E931DC212238}" presName="parentText" presStyleLbl="node1" presStyleIdx="0" presStyleCnt="2">
        <dgm:presLayoutVars>
          <dgm:chMax val="0"/>
          <dgm:bulletEnabled val="1"/>
        </dgm:presLayoutVars>
      </dgm:prSet>
      <dgm:spPr/>
    </dgm:pt>
    <dgm:pt modelId="{99F84743-C434-4377-9200-6AE61BC88B7E}" type="pres">
      <dgm:prSet presAssocID="{A2845C0A-0809-4D48-A350-E931DC212238}" presName="negativeSpace" presStyleCnt="0"/>
      <dgm:spPr/>
    </dgm:pt>
    <dgm:pt modelId="{C45DEAD2-8A1B-4445-8443-B62CA5A6794F}" type="pres">
      <dgm:prSet presAssocID="{A2845C0A-0809-4D48-A350-E931DC212238}" presName="childText" presStyleLbl="conFgAcc1" presStyleIdx="0" presStyleCnt="2">
        <dgm:presLayoutVars>
          <dgm:bulletEnabled val="1"/>
        </dgm:presLayoutVars>
      </dgm:prSet>
      <dgm:spPr/>
    </dgm:pt>
    <dgm:pt modelId="{55FF0231-8957-4709-9C7A-166F7E432389}" type="pres">
      <dgm:prSet presAssocID="{6E56342C-C25E-4B2F-87DF-CC081463459D}" presName="spaceBetweenRectangles" presStyleCnt="0"/>
      <dgm:spPr/>
    </dgm:pt>
    <dgm:pt modelId="{3DD75D58-6BEF-4F93-8F54-4722CDC3FA9D}" type="pres">
      <dgm:prSet presAssocID="{CE907A16-DAF5-4149-A817-7D0130DE32CD}" presName="parentLin" presStyleCnt="0"/>
      <dgm:spPr/>
    </dgm:pt>
    <dgm:pt modelId="{4352D346-4C58-47CE-B5ED-E8AA44F2A9C8}" type="pres">
      <dgm:prSet presAssocID="{CE907A16-DAF5-4149-A817-7D0130DE32CD}" presName="parentLeftMargin" presStyleLbl="node1" presStyleIdx="0" presStyleCnt="2"/>
      <dgm:spPr/>
    </dgm:pt>
    <dgm:pt modelId="{2FFE0507-D98F-4420-AA4E-38C682558C50}" type="pres">
      <dgm:prSet presAssocID="{CE907A16-DAF5-4149-A817-7D0130DE32CD}" presName="parentText" presStyleLbl="node1" presStyleIdx="1" presStyleCnt="2">
        <dgm:presLayoutVars>
          <dgm:chMax val="0"/>
          <dgm:bulletEnabled val="1"/>
        </dgm:presLayoutVars>
      </dgm:prSet>
      <dgm:spPr/>
    </dgm:pt>
    <dgm:pt modelId="{2E741742-F8C8-4A44-B5A6-991534B3BD33}" type="pres">
      <dgm:prSet presAssocID="{CE907A16-DAF5-4149-A817-7D0130DE32CD}" presName="negativeSpace" presStyleCnt="0"/>
      <dgm:spPr/>
    </dgm:pt>
    <dgm:pt modelId="{8DCCAF56-0564-4EFC-B145-6C795CC6F4F9}" type="pres">
      <dgm:prSet presAssocID="{CE907A16-DAF5-4149-A817-7D0130DE32CD}" presName="childText" presStyleLbl="conFgAcc1" presStyleIdx="1" presStyleCnt="2">
        <dgm:presLayoutVars>
          <dgm:bulletEnabled val="1"/>
        </dgm:presLayoutVars>
      </dgm:prSet>
      <dgm:spPr/>
    </dgm:pt>
  </dgm:ptLst>
  <dgm:cxnLst>
    <dgm:cxn modelId="{2BC5B900-F7E5-47DB-B887-D837775A9BA9}" srcId="{61C3151C-9E97-48FB-A7A8-F1DC25504B29}" destId="{A2845C0A-0809-4D48-A350-E931DC212238}" srcOrd="0" destOrd="0" parTransId="{8FE82FE0-EC40-435E-A295-6B4137CD78C4}" sibTransId="{6E56342C-C25E-4B2F-87DF-CC081463459D}"/>
    <dgm:cxn modelId="{192C4A0C-9BDC-4B85-94D2-3DF8E624C815}" type="presOf" srcId="{A2845C0A-0809-4D48-A350-E931DC212238}" destId="{FCAB31E2-15B6-4108-B6E2-A95E1736B420}" srcOrd="1" destOrd="0" presId="urn:microsoft.com/office/officeart/2005/8/layout/list1"/>
    <dgm:cxn modelId="{E48C2B37-29C7-4140-A411-38568D8A71E6}" type="presOf" srcId="{CE907A16-DAF5-4149-A817-7D0130DE32CD}" destId="{2FFE0507-D98F-4420-AA4E-38C682558C50}" srcOrd="1" destOrd="0" presId="urn:microsoft.com/office/officeart/2005/8/layout/list1"/>
    <dgm:cxn modelId="{4CE9F56A-0B6E-4917-BA7B-8876FDB3B196}" type="presOf" srcId="{A2845C0A-0809-4D48-A350-E931DC212238}" destId="{E741C52F-6465-43E1-9D56-9FE99030ABC3}" srcOrd="0" destOrd="0" presId="urn:microsoft.com/office/officeart/2005/8/layout/list1"/>
    <dgm:cxn modelId="{6CBA13B2-3E5B-4E3F-88D4-7A73F231F7FF}" type="presOf" srcId="{61C3151C-9E97-48FB-A7A8-F1DC25504B29}" destId="{142C7575-CD25-4CF3-9698-F3F84C3391CF}" srcOrd="0" destOrd="0" presId="urn:microsoft.com/office/officeart/2005/8/layout/list1"/>
    <dgm:cxn modelId="{0C91EDDC-67D7-4F6E-97E4-75EACBD9DDC0}" srcId="{61C3151C-9E97-48FB-A7A8-F1DC25504B29}" destId="{CE907A16-DAF5-4149-A817-7D0130DE32CD}" srcOrd="1" destOrd="0" parTransId="{3B884521-41D1-4332-993D-7CC5DCA64556}" sibTransId="{D80F7D26-79FF-42D5-9A13-80C0F5B44834}"/>
    <dgm:cxn modelId="{8AE8E2FF-3831-47D3-A448-FE28EE59A048}" type="presOf" srcId="{CE907A16-DAF5-4149-A817-7D0130DE32CD}" destId="{4352D346-4C58-47CE-B5ED-E8AA44F2A9C8}" srcOrd="0" destOrd="0" presId="urn:microsoft.com/office/officeart/2005/8/layout/list1"/>
    <dgm:cxn modelId="{E2994D41-6632-4314-813A-B92368D89168}" type="presParOf" srcId="{142C7575-CD25-4CF3-9698-F3F84C3391CF}" destId="{6E6CE302-0047-4FB7-AF79-D9D90772C55F}" srcOrd="0" destOrd="0" presId="urn:microsoft.com/office/officeart/2005/8/layout/list1"/>
    <dgm:cxn modelId="{283461DA-4D2C-4EAC-B180-6F6F04738EC3}" type="presParOf" srcId="{6E6CE302-0047-4FB7-AF79-D9D90772C55F}" destId="{E741C52F-6465-43E1-9D56-9FE99030ABC3}" srcOrd="0" destOrd="0" presId="urn:microsoft.com/office/officeart/2005/8/layout/list1"/>
    <dgm:cxn modelId="{51DD5ED9-D26E-4AAD-8D44-C8FF840EF93B}" type="presParOf" srcId="{6E6CE302-0047-4FB7-AF79-D9D90772C55F}" destId="{FCAB31E2-15B6-4108-B6E2-A95E1736B420}" srcOrd="1" destOrd="0" presId="urn:microsoft.com/office/officeart/2005/8/layout/list1"/>
    <dgm:cxn modelId="{F667B8D3-FB9E-49DE-8937-9A079884B81B}" type="presParOf" srcId="{142C7575-CD25-4CF3-9698-F3F84C3391CF}" destId="{99F84743-C434-4377-9200-6AE61BC88B7E}" srcOrd="1" destOrd="0" presId="urn:microsoft.com/office/officeart/2005/8/layout/list1"/>
    <dgm:cxn modelId="{C64010B0-4F80-4CE3-B49C-7A9721580CFD}" type="presParOf" srcId="{142C7575-CD25-4CF3-9698-F3F84C3391CF}" destId="{C45DEAD2-8A1B-4445-8443-B62CA5A6794F}" srcOrd="2" destOrd="0" presId="urn:microsoft.com/office/officeart/2005/8/layout/list1"/>
    <dgm:cxn modelId="{717859DA-9B38-487B-A34D-77263E3DB4CF}" type="presParOf" srcId="{142C7575-CD25-4CF3-9698-F3F84C3391CF}" destId="{55FF0231-8957-4709-9C7A-166F7E432389}" srcOrd="3" destOrd="0" presId="urn:microsoft.com/office/officeart/2005/8/layout/list1"/>
    <dgm:cxn modelId="{6F1EC020-9FED-4E51-9777-B990C7E34599}" type="presParOf" srcId="{142C7575-CD25-4CF3-9698-F3F84C3391CF}" destId="{3DD75D58-6BEF-4F93-8F54-4722CDC3FA9D}" srcOrd="4" destOrd="0" presId="urn:microsoft.com/office/officeart/2005/8/layout/list1"/>
    <dgm:cxn modelId="{C00738B3-3671-4B75-A543-D4D88651EBCF}" type="presParOf" srcId="{3DD75D58-6BEF-4F93-8F54-4722CDC3FA9D}" destId="{4352D346-4C58-47CE-B5ED-E8AA44F2A9C8}" srcOrd="0" destOrd="0" presId="urn:microsoft.com/office/officeart/2005/8/layout/list1"/>
    <dgm:cxn modelId="{E0C0776A-726E-4254-B301-7D08942E4418}" type="presParOf" srcId="{3DD75D58-6BEF-4F93-8F54-4722CDC3FA9D}" destId="{2FFE0507-D98F-4420-AA4E-38C682558C50}" srcOrd="1" destOrd="0" presId="urn:microsoft.com/office/officeart/2005/8/layout/list1"/>
    <dgm:cxn modelId="{82AF7C4F-5A5A-4DC3-8ED6-A2B9B60346DD}" type="presParOf" srcId="{142C7575-CD25-4CF3-9698-F3F84C3391CF}" destId="{2E741742-F8C8-4A44-B5A6-991534B3BD33}" srcOrd="5" destOrd="0" presId="urn:microsoft.com/office/officeart/2005/8/layout/list1"/>
    <dgm:cxn modelId="{597F4F57-AE13-4C7E-AFC5-825CEA761AB3}" type="presParOf" srcId="{142C7575-CD25-4CF3-9698-F3F84C3391CF}" destId="{8DCCAF56-0564-4EFC-B145-6C795CC6F4F9}"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5A9044D1-CD2A-454E-B499-C44468AD0C97}" type="doc">
      <dgm:prSet loTypeId="urn:microsoft.com/office/officeart/2005/8/layout/vList2" loCatId="list" qsTypeId="urn:microsoft.com/office/officeart/2005/8/quickstyle/simple2" qsCatId="simple" csTypeId="urn:microsoft.com/office/officeart/2005/8/colors/accent0_3" csCatId="mainScheme" phldr="1"/>
      <dgm:spPr/>
      <dgm:t>
        <a:bodyPr/>
        <a:lstStyle/>
        <a:p>
          <a:endParaRPr lang="en-GB"/>
        </a:p>
      </dgm:t>
    </dgm:pt>
    <dgm:pt modelId="{56981A8F-D1E1-449B-B84C-00D5CADA6586}">
      <dgm:prSet custT="1"/>
      <dgm:spPr/>
      <dgm:t>
        <a:bodyPr/>
        <a:lstStyle/>
        <a:p>
          <a:r>
            <a:rPr lang="en-IN" sz="2400" dirty="0">
              <a:latin typeface="Arial" panose="020B0604020202020204" pitchFamily="34" charset="0"/>
              <a:cs typeface="Arial" panose="020B0604020202020204" pitchFamily="34" charset="0"/>
            </a:rPr>
            <a:t>Majority of adolescents are still in the pre-contemplation or contemplation phase and have not yet come to the realisation that excess consumption of screens is an issue, according to the Transtheoretical Model (Zerin</a:t>
          </a:r>
          <a:r>
            <a:rPr lang="en-IN" sz="2400" i="1" dirty="0">
              <a:latin typeface="Arial" panose="020B0604020202020204" pitchFamily="34" charset="0"/>
              <a:cs typeface="Arial" panose="020B0604020202020204" pitchFamily="34" charset="0"/>
            </a:rPr>
            <a:t> et al</a:t>
          </a:r>
          <a:r>
            <a:rPr lang="en-IN" sz="2400" dirty="0">
              <a:latin typeface="Arial" panose="020B0604020202020204" pitchFamily="34" charset="0"/>
              <a:cs typeface="Arial" panose="020B0604020202020204" pitchFamily="34" charset="0"/>
            </a:rPr>
            <a:t>., 2025).</a:t>
          </a:r>
          <a:endParaRPr lang="en-GB" sz="2400" dirty="0">
            <a:latin typeface="Arial" panose="020B0604020202020204" pitchFamily="34" charset="0"/>
            <a:cs typeface="Arial" panose="020B0604020202020204" pitchFamily="34" charset="0"/>
          </a:endParaRPr>
        </a:p>
      </dgm:t>
    </dgm:pt>
    <dgm:pt modelId="{60A8CDC3-78AA-402D-A795-8999C8F4938F}" type="parTrans" cxnId="{0671D4AC-5311-4180-99CC-A8B91C4ED79A}">
      <dgm:prSet/>
      <dgm:spPr/>
      <dgm:t>
        <a:bodyPr/>
        <a:lstStyle/>
        <a:p>
          <a:endParaRPr lang="en-GB"/>
        </a:p>
      </dgm:t>
    </dgm:pt>
    <dgm:pt modelId="{14F7A50B-4308-4601-9658-0705390CB30E}" type="sibTrans" cxnId="{0671D4AC-5311-4180-99CC-A8B91C4ED79A}">
      <dgm:prSet/>
      <dgm:spPr/>
      <dgm:t>
        <a:bodyPr/>
        <a:lstStyle/>
        <a:p>
          <a:endParaRPr lang="en-GB"/>
        </a:p>
      </dgm:t>
    </dgm:pt>
    <dgm:pt modelId="{D9294813-1216-41FD-81D3-C18B6C249039}">
      <dgm:prSet custT="1"/>
      <dgm:spPr/>
      <dgm:t>
        <a:bodyPr/>
        <a:lstStyle/>
        <a:p>
          <a:r>
            <a:rPr lang="en-IN" sz="2400" u="none" dirty="0">
              <a:latin typeface="Arial" panose="020B0604020202020204" pitchFamily="34" charset="0"/>
              <a:cs typeface="Arial" panose="020B0604020202020204" pitchFamily="34" charset="0"/>
            </a:rPr>
            <a:t>This model is not based on the assumption that there is no resistance as a constituent of intention to change, as compared to the Theory of Planned Behaviour. </a:t>
          </a:r>
          <a:endParaRPr lang="en-GB" sz="2400" dirty="0">
            <a:latin typeface="Arial" panose="020B0604020202020204" pitchFamily="34" charset="0"/>
            <a:cs typeface="Arial" panose="020B0604020202020204" pitchFamily="34" charset="0"/>
          </a:endParaRPr>
        </a:p>
      </dgm:t>
    </dgm:pt>
    <dgm:pt modelId="{2441E486-B362-4508-AAED-1F44320C6AB9}" type="parTrans" cxnId="{A3502EC9-CF64-4CE9-AC09-E1EE68B8416A}">
      <dgm:prSet/>
      <dgm:spPr/>
      <dgm:t>
        <a:bodyPr/>
        <a:lstStyle/>
        <a:p>
          <a:endParaRPr lang="en-GB"/>
        </a:p>
      </dgm:t>
    </dgm:pt>
    <dgm:pt modelId="{34AC6191-14C3-4E08-9775-3C6802DB4E91}" type="sibTrans" cxnId="{A3502EC9-CF64-4CE9-AC09-E1EE68B8416A}">
      <dgm:prSet/>
      <dgm:spPr/>
      <dgm:t>
        <a:bodyPr/>
        <a:lstStyle/>
        <a:p>
          <a:endParaRPr lang="en-GB"/>
        </a:p>
      </dgm:t>
    </dgm:pt>
    <dgm:pt modelId="{E4194410-0E7A-47BD-BFCD-428386C532E3}" type="pres">
      <dgm:prSet presAssocID="{5A9044D1-CD2A-454E-B499-C44468AD0C97}" presName="linear" presStyleCnt="0">
        <dgm:presLayoutVars>
          <dgm:animLvl val="lvl"/>
          <dgm:resizeHandles val="exact"/>
        </dgm:presLayoutVars>
      </dgm:prSet>
      <dgm:spPr/>
    </dgm:pt>
    <dgm:pt modelId="{4F3509B1-28C9-4B34-AE4A-4D22C5DD42F6}" type="pres">
      <dgm:prSet presAssocID="{56981A8F-D1E1-449B-B84C-00D5CADA6586}" presName="parentText" presStyleLbl="node1" presStyleIdx="0" presStyleCnt="2">
        <dgm:presLayoutVars>
          <dgm:chMax val="0"/>
          <dgm:bulletEnabled val="1"/>
        </dgm:presLayoutVars>
      </dgm:prSet>
      <dgm:spPr/>
    </dgm:pt>
    <dgm:pt modelId="{ABDFCAA7-6372-4C0C-976A-7C7209F27077}" type="pres">
      <dgm:prSet presAssocID="{14F7A50B-4308-4601-9658-0705390CB30E}" presName="spacer" presStyleCnt="0"/>
      <dgm:spPr/>
    </dgm:pt>
    <dgm:pt modelId="{D2BF08C1-1339-4E38-BE15-B0119956A3DF}" type="pres">
      <dgm:prSet presAssocID="{D9294813-1216-41FD-81D3-C18B6C249039}" presName="parentText" presStyleLbl="node1" presStyleIdx="1" presStyleCnt="2">
        <dgm:presLayoutVars>
          <dgm:chMax val="0"/>
          <dgm:bulletEnabled val="1"/>
        </dgm:presLayoutVars>
      </dgm:prSet>
      <dgm:spPr/>
    </dgm:pt>
  </dgm:ptLst>
  <dgm:cxnLst>
    <dgm:cxn modelId="{F0AA564A-3FC9-4B2F-8805-792C040A837C}" type="presOf" srcId="{D9294813-1216-41FD-81D3-C18B6C249039}" destId="{D2BF08C1-1339-4E38-BE15-B0119956A3DF}" srcOrd="0" destOrd="0" presId="urn:microsoft.com/office/officeart/2005/8/layout/vList2"/>
    <dgm:cxn modelId="{0671D4AC-5311-4180-99CC-A8B91C4ED79A}" srcId="{5A9044D1-CD2A-454E-B499-C44468AD0C97}" destId="{56981A8F-D1E1-449B-B84C-00D5CADA6586}" srcOrd="0" destOrd="0" parTransId="{60A8CDC3-78AA-402D-A795-8999C8F4938F}" sibTransId="{14F7A50B-4308-4601-9658-0705390CB30E}"/>
    <dgm:cxn modelId="{77291BB6-6C16-43BC-AD06-B733F0B67374}" type="presOf" srcId="{56981A8F-D1E1-449B-B84C-00D5CADA6586}" destId="{4F3509B1-28C9-4B34-AE4A-4D22C5DD42F6}" srcOrd="0" destOrd="0" presId="urn:microsoft.com/office/officeart/2005/8/layout/vList2"/>
    <dgm:cxn modelId="{AA0A91B8-5363-4E29-B5AB-69F8948E4B95}" type="presOf" srcId="{5A9044D1-CD2A-454E-B499-C44468AD0C97}" destId="{E4194410-0E7A-47BD-BFCD-428386C532E3}" srcOrd="0" destOrd="0" presId="urn:microsoft.com/office/officeart/2005/8/layout/vList2"/>
    <dgm:cxn modelId="{A3502EC9-CF64-4CE9-AC09-E1EE68B8416A}" srcId="{5A9044D1-CD2A-454E-B499-C44468AD0C97}" destId="{D9294813-1216-41FD-81D3-C18B6C249039}" srcOrd="1" destOrd="0" parTransId="{2441E486-B362-4508-AAED-1F44320C6AB9}" sibTransId="{34AC6191-14C3-4E08-9775-3C6802DB4E91}"/>
    <dgm:cxn modelId="{404E58EB-E210-40A9-B9CB-7293D98917EA}" type="presParOf" srcId="{E4194410-0E7A-47BD-BFCD-428386C532E3}" destId="{4F3509B1-28C9-4B34-AE4A-4D22C5DD42F6}" srcOrd="0" destOrd="0" presId="urn:microsoft.com/office/officeart/2005/8/layout/vList2"/>
    <dgm:cxn modelId="{75006D80-1E33-4282-B45A-06BBC0660076}" type="presParOf" srcId="{E4194410-0E7A-47BD-BFCD-428386C532E3}" destId="{ABDFCAA7-6372-4C0C-976A-7C7209F27077}" srcOrd="1" destOrd="0" presId="urn:microsoft.com/office/officeart/2005/8/layout/vList2"/>
    <dgm:cxn modelId="{6A0B901E-E489-4CC4-B493-E54BB73A7B69}" type="presParOf" srcId="{E4194410-0E7A-47BD-BFCD-428386C532E3}" destId="{D2BF08C1-1339-4E38-BE15-B0119956A3DF}"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0A487C4-E106-48A4-BD39-D514E37672AC}"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AD325AE9-8806-4F3C-8170-96F4D88D4C97}">
      <dgm:prSet custT="1"/>
      <dgm:spPr/>
      <dgm:t>
        <a:bodyPr/>
        <a:lstStyle/>
        <a:p>
          <a:pPr>
            <a:lnSpc>
              <a:spcPct val="150000"/>
            </a:lnSpc>
          </a:pPr>
          <a:r>
            <a:rPr lang="en-IN" sz="2800" dirty="0">
              <a:latin typeface="Arial" panose="020B0604020202020204" pitchFamily="34" charset="0"/>
              <a:cs typeface="Arial" panose="020B0604020202020204" pitchFamily="34" charset="0"/>
            </a:rPr>
            <a:t>The Disconnect to Reconnect campaign shows how the use of community-specific interventions can empower healthier digital behaviours in adolescents aged 13-18 years.</a:t>
          </a:r>
          <a:endParaRPr lang="en-GB" sz="2800" dirty="0">
            <a:latin typeface="Arial" panose="020B0604020202020204" pitchFamily="34" charset="0"/>
            <a:cs typeface="Arial" panose="020B0604020202020204" pitchFamily="34" charset="0"/>
          </a:endParaRPr>
        </a:p>
      </dgm:t>
    </dgm:pt>
    <dgm:pt modelId="{CD60B261-35C9-4D56-AC28-34515CA95F71}" type="parTrans" cxnId="{54CF2331-0BF6-4B27-8F3B-31154D7E355F}">
      <dgm:prSet/>
      <dgm:spPr/>
      <dgm:t>
        <a:bodyPr/>
        <a:lstStyle/>
        <a:p>
          <a:endParaRPr lang="en-GB"/>
        </a:p>
      </dgm:t>
    </dgm:pt>
    <dgm:pt modelId="{0B67418D-611C-4FB1-9FEC-66E49898EEC4}" type="sibTrans" cxnId="{54CF2331-0BF6-4B27-8F3B-31154D7E355F}">
      <dgm:prSet/>
      <dgm:spPr/>
      <dgm:t>
        <a:bodyPr/>
        <a:lstStyle/>
        <a:p>
          <a:endParaRPr lang="en-GB"/>
        </a:p>
      </dgm:t>
    </dgm:pt>
    <dgm:pt modelId="{7352369E-F333-4FEF-9796-C215F8E30D92}">
      <dgm:prSet custT="1"/>
      <dgm:spPr/>
      <dgm:t>
        <a:bodyPr/>
        <a:lstStyle/>
        <a:p>
          <a:pPr>
            <a:lnSpc>
              <a:spcPct val="150000"/>
            </a:lnSpc>
          </a:pPr>
          <a:r>
            <a:rPr lang="en-IN" sz="2800" dirty="0">
              <a:latin typeface="Arial" panose="020B0604020202020204" pitchFamily="34" charset="0"/>
              <a:cs typeface="Arial" panose="020B0604020202020204" pitchFamily="34" charset="0"/>
            </a:rPr>
            <a:t>The campaign addresses the underlying causes and impacts of overuse of screens through partnership working, education, behaviour change theory, and the working practical activities.</a:t>
          </a:r>
          <a:endParaRPr lang="en-GB" sz="2800" dirty="0">
            <a:latin typeface="Arial" panose="020B0604020202020204" pitchFamily="34" charset="0"/>
            <a:cs typeface="Arial" panose="020B0604020202020204" pitchFamily="34" charset="0"/>
          </a:endParaRPr>
        </a:p>
      </dgm:t>
    </dgm:pt>
    <dgm:pt modelId="{AA0E9167-345D-4EBF-AB72-968F490F01CD}" type="parTrans" cxnId="{C50A73F7-3E06-4C08-B118-9C72A44450E8}">
      <dgm:prSet/>
      <dgm:spPr/>
      <dgm:t>
        <a:bodyPr/>
        <a:lstStyle/>
        <a:p>
          <a:endParaRPr lang="en-GB"/>
        </a:p>
      </dgm:t>
    </dgm:pt>
    <dgm:pt modelId="{E9B2C629-9D91-4BCB-AC30-0404B3B64F7F}" type="sibTrans" cxnId="{C50A73F7-3E06-4C08-B118-9C72A44450E8}">
      <dgm:prSet/>
      <dgm:spPr/>
      <dgm:t>
        <a:bodyPr/>
        <a:lstStyle/>
        <a:p>
          <a:endParaRPr lang="en-GB"/>
        </a:p>
      </dgm:t>
    </dgm:pt>
    <dgm:pt modelId="{3040B23A-266B-44DB-83FC-B7081C397A80}" type="pres">
      <dgm:prSet presAssocID="{10A487C4-E106-48A4-BD39-D514E37672AC}" presName="linear" presStyleCnt="0">
        <dgm:presLayoutVars>
          <dgm:animLvl val="lvl"/>
          <dgm:resizeHandles val="exact"/>
        </dgm:presLayoutVars>
      </dgm:prSet>
      <dgm:spPr/>
    </dgm:pt>
    <dgm:pt modelId="{43D31BDD-C426-457D-AA84-0EEA51E62B65}" type="pres">
      <dgm:prSet presAssocID="{AD325AE9-8806-4F3C-8170-96F4D88D4C97}" presName="parentText" presStyleLbl="node1" presStyleIdx="0" presStyleCnt="2">
        <dgm:presLayoutVars>
          <dgm:chMax val="0"/>
          <dgm:bulletEnabled val="1"/>
        </dgm:presLayoutVars>
      </dgm:prSet>
      <dgm:spPr/>
    </dgm:pt>
    <dgm:pt modelId="{ABD7C549-E85E-4D7B-82A6-E1FA0354CBE4}" type="pres">
      <dgm:prSet presAssocID="{0B67418D-611C-4FB1-9FEC-66E49898EEC4}" presName="spacer" presStyleCnt="0"/>
      <dgm:spPr/>
    </dgm:pt>
    <dgm:pt modelId="{DBA3DB35-A4E5-44F2-950D-C9D9CEF5FB8A}" type="pres">
      <dgm:prSet presAssocID="{7352369E-F333-4FEF-9796-C215F8E30D92}" presName="parentText" presStyleLbl="node1" presStyleIdx="1" presStyleCnt="2">
        <dgm:presLayoutVars>
          <dgm:chMax val="0"/>
          <dgm:bulletEnabled val="1"/>
        </dgm:presLayoutVars>
      </dgm:prSet>
      <dgm:spPr/>
    </dgm:pt>
  </dgm:ptLst>
  <dgm:cxnLst>
    <dgm:cxn modelId="{54CF2331-0BF6-4B27-8F3B-31154D7E355F}" srcId="{10A487C4-E106-48A4-BD39-D514E37672AC}" destId="{AD325AE9-8806-4F3C-8170-96F4D88D4C97}" srcOrd="0" destOrd="0" parTransId="{CD60B261-35C9-4D56-AC28-34515CA95F71}" sibTransId="{0B67418D-611C-4FB1-9FEC-66E49898EEC4}"/>
    <dgm:cxn modelId="{F9815049-4986-4A89-9105-A69A00C41F95}" type="presOf" srcId="{10A487C4-E106-48A4-BD39-D514E37672AC}" destId="{3040B23A-266B-44DB-83FC-B7081C397A80}" srcOrd="0" destOrd="0" presId="urn:microsoft.com/office/officeart/2005/8/layout/vList2"/>
    <dgm:cxn modelId="{A9FD277D-8390-4E2D-9892-42DEF0EE2B0C}" type="presOf" srcId="{AD325AE9-8806-4F3C-8170-96F4D88D4C97}" destId="{43D31BDD-C426-457D-AA84-0EEA51E62B65}" srcOrd="0" destOrd="0" presId="urn:microsoft.com/office/officeart/2005/8/layout/vList2"/>
    <dgm:cxn modelId="{D800F4BE-4A86-4CA9-B572-BBE36539D60C}" type="presOf" srcId="{7352369E-F333-4FEF-9796-C215F8E30D92}" destId="{DBA3DB35-A4E5-44F2-950D-C9D9CEF5FB8A}" srcOrd="0" destOrd="0" presId="urn:microsoft.com/office/officeart/2005/8/layout/vList2"/>
    <dgm:cxn modelId="{C50A73F7-3E06-4C08-B118-9C72A44450E8}" srcId="{10A487C4-E106-48A4-BD39-D514E37672AC}" destId="{7352369E-F333-4FEF-9796-C215F8E30D92}" srcOrd="1" destOrd="0" parTransId="{AA0E9167-345D-4EBF-AB72-968F490F01CD}" sibTransId="{E9B2C629-9D91-4BCB-AC30-0404B3B64F7F}"/>
    <dgm:cxn modelId="{DA8D5E0D-47F2-4820-945D-85AF9CEE9BCC}" type="presParOf" srcId="{3040B23A-266B-44DB-83FC-B7081C397A80}" destId="{43D31BDD-C426-457D-AA84-0EEA51E62B65}" srcOrd="0" destOrd="0" presId="urn:microsoft.com/office/officeart/2005/8/layout/vList2"/>
    <dgm:cxn modelId="{BC76CB3B-89E9-46AB-B322-6F077D0ACB90}" type="presParOf" srcId="{3040B23A-266B-44DB-83FC-B7081C397A80}" destId="{ABD7C549-E85E-4D7B-82A6-E1FA0354CBE4}" srcOrd="1" destOrd="0" presId="urn:microsoft.com/office/officeart/2005/8/layout/vList2"/>
    <dgm:cxn modelId="{9A639874-3430-41AE-8A07-D6CA4E0EAFA1}" type="presParOf" srcId="{3040B23A-266B-44DB-83FC-B7081C397A80}" destId="{DBA3DB35-A4E5-44F2-950D-C9D9CEF5FB8A}" srcOrd="2"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3509B1-28C9-4B34-AE4A-4D22C5DD42F6}">
      <dsp:nvSpPr>
        <dsp:cNvPr id="0" name=""/>
        <dsp:cNvSpPr/>
      </dsp:nvSpPr>
      <dsp:spPr>
        <a:xfrm>
          <a:off x="0" y="94222"/>
          <a:ext cx="7660475" cy="1998360"/>
        </a:xfrm>
        <a:prstGeom prst="roundRect">
          <a:avLst/>
        </a:prstGeom>
        <a:solidFill>
          <a:schemeClr val="dk2">
            <a:hueOff val="0"/>
            <a:satOff val="0"/>
            <a:lumOff val="0"/>
            <a:alphaOff val="0"/>
          </a:schemeClr>
        </a:solidFill>
        <a:ln w="38100" cap="flat" cmpd="sng" algn="ctr">
          <a:solidFill>
            <a:schemeClr val="lt2">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IN" sz="2800" kern="1200" dirty="0"/>
            <a:t>The "Disconnect to Reconnect" campaign targets teenagers aged between 13-18 years, who are gaining more and more recreation consumption of digital devices. </a:t>
          </a:r>
          <a:endParaRPr lang="en-GB" sz="2800" kern="1200" dirty="0"/>
        </a:p>
      </dsp:txBody>
      <dsp:txXfrm>
        <a:off x="97552" y="191774"/>
        <a:ext cx="7465371" cy="1803256"/>
      </dsp:txXfrm>
    </dsp:sp>
    <dsp:sp modelId="{D2BF08C1-1339-4E38-BE15-B0119956A3DF}">
      <dsp:nvSpPr>
        <dsp:cNvPr id="0" name=""/>
        <dsp:cNvSpPr/>
      </dsp:nvSpPr>
      <dsp:spPr>
        <a:xfrm>
          <a:off x="0" y="2173222"/>
          <a:ext cx="7660475" cy="1998360"/>
        </a:xfrm>
        <a:prstGeom prst="roundRect">
          <a:avLst/>
        </a:prstGeom>
        <a:solidFill>
          <a:schemeClr val="dk2">
            <a:hueOff val="0"/>
            <a:satOff val="0"/>
            <a:lumOff val="0"/>
            <a:alphaOff val="0"/>
          </a:schemeClr>
        </a:solidFill>
        <a:ln w="38100" cap="flat" cmpd="sng" algn="ctr">
          <a:solidFill>
            <a:schemeClr val="lt2">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IN" sz="2800" kern="1200"/>
            <a:t>The campaign should reduce any time wastage by having no unnecessary screen time and promote healthier digital behaviours, improving health with physical, social and emotional health. </a:t>
          </a:r>
          <a:endParaRPr lang="en-GB" sz="2800" kern="1200"/>
        </a:p>
      </dsp:txBody>
      <dsp:txXfrm>
        <a:off x="97552" y="2270774"/>
        <a:ext cx="7465371" cy="18032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E39EAA-2B1B-45DF-955C-EEB74EB8505F}">
      <dsp:nvSpPr>
        <dsp:cNvPr id="0" name=""/>
        <dsp:cNvSpPr/>
      </dsp:nvSpPr>
      <dsp:spPr>
        <a:xfrm>
          <a:off x="1613296" y="456"/>
          <a:ext cx="3754189" cy="2252513"/>
        </a:xfrm>
        <a:prstGeom prst="rect">
          <a:avLst/>
        </a:prstGeom>
        <a:solidFill>
          <a:schemeClr val="lt1">
            <a:hueOff val="0"/>
            <a:satOff val="0"/>
            <a:lumOff val="0"/>
            <a:alphaOff val="0"/>
          </a:schemeClr>
        </a:solidFill>
        <a:ln w="38100" cap="flat" cmpd="sng" algn="ctr">
          <a:solidFill>
            <a:schemeClr val="dk2">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a:solidFill>
                <a:schemeClr val="tx1"/>
              </a:solidFill>
              <a:latin typeface="+mn-lt"/>
              <a:cs typeface="Times New Roman" panose="02020603050405020304" pitchFamily="18" charset="0"/>
            </a:rPr>
            <a:t>Week 1: Baseline screen-time survey: </a:t>
          </a:r>
          <a:r>
            <a:rPr lang="en-GB" sz="2000" kern="1200">
              <a:solidFill>
                <a:schemeClr val="tx1"/>
              </a:solidFill>
              <a:latin typeface="+mn-lt"/>
              <a:cs typeface="Times New Roman" panose="02020603050405020304" pitchFamily="18" charset="0"/>
            </a:rPr>
            <a:t>Participants will complete a short survey to identify their daily screen-time habits, bedtime phone use, social media use, and awareness of digital wellbeing. </a:t>
          </a:r>
        </a:p>
      </dsp:txBody>
      <dsp:txXfrm>
        <a:off x="1613296" y="456"/>
        <a:ext cx="3754189" cy="2252513"/>
      </dsp:txXfrm>
    </dsp:sp>
    <dsp:sp modelId="{454BCD1F-FA69-48B0-AF14-7D25198E9736}">
      <dsp:nvSpPr>
        <dsp:cNvPr id="0" name=""/>
        <dsp:cNvSpPr/>
      </dsp:nvSpPr>
      <dsp:spPr>
        <a:xfrm>
          <a:off x="5742905" y="456"/>
          <a:ext cx="3754189" cy="2252513"/>
        </a:xfrm>
        <a:prstGeom prst="rect">
          <a:avLst/>
        </a:prstGeom>
        <a:solidFill>
          <a:schemeClr val="lt1">
            <a:hueOff val="0"/>
            <a:satOff val="0"/>
            <a:lumOff val="0"/>
            <a:alphaOff val="0"/>
          </a:schemeClr>
        </a:solidFill>
        <a:ln w="38100" cap="flat" cmpd="sng" algn="ctr">
          <a:solidFill>
            <a:schemeClr val="dk2">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tx1"/>
              </a:solidFill>
              <a:latin typeface="+mn-lt"/>
              <a:cs typeface="Times New Roman" panose="02020603050405020304" pitchFamily="18" charset="0"/>
            </a:rPr>
            <a:t>Week 2: Digital wellbeing workshop: </a:t>
          </a:r>
          <a:r>
            <a:rPr lang="en-GB" sz="2000" kern="1200" dirty="0">
              <a:solidFill>
                <a:schemeClr val="tx1"/>
              </a:solidFill>
              <a:latin typeface="+mn-lt"/>
              <a:cs typeface="Times New Roman" panose="02020603050405020304" pitchFamily="18" charset="0"/>
            </a:rPr>
            <a:t>A simple workshop will explain how excessive recreational screen time can affect sleep, focus, physical activity, mood, and family communication. </a:t>
          </a:r>
        </a:p>
      </dsp:txBody>
      <dsp:txXfrm>
        <a:off x="5742905" y="456"/>
        <a:ext cx="3754189" cy="2252513"/>
      </dsp:txXfrm>
    </dsp:sp>
    <dsp:sp modelId="{D7282516-B242-4552-BAA3-FA90A5CF51AD}">
      <dsp:nvSpPr>
        <dsp:cNvPr id="0" name=""/>
        <dsp:cNvSpPr/>
      </dsp:nvSpPr>
      <dsp:spPr>
        <a:xfrm>
          <a:off x="9872513" y="456"/>
          <a:ext cx="3754189" cy="2252513"/>
        </a:xfrm>
        <a:prstGeom prst="rect">
          <a:avLst/>
        </a:prstGeom>
        <a:solidFill>
          <a:schemeClr val="lt1">
            <a:hueOff val="0"/>
            <a:satOff val="0"/>
            <a:lumOff val="0"/>
            <a:alphaOff val="0"/>
          </a:schemeClr>
        </a:solidFill>
        <a:ln w="38100" cap="flat" cmpd="sng" algn="ctr">
          <a:solidFill>
            <a:schemeClr val="dk2">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tx1"/>
              </a:solidFill>
              <a:latin typeface="+mn-lt"/>
              <a:cs typeface="Times New Roman" panose="02020603050405020304" pitchFamily="18" charset="0"/>
            </a:rPr>
            <a:t>Week 3: Screen Time Tracker card activity: </a:t>
          </a:r>
          <a:r>
            <a:rPr lang="en-GB" sz="2000" kern="1200" dirty="0">
              <a:solidFill>
                <a:schemeClr val="tx1"/>
              </a:solidFill>
              <a:latin typeface="+mn-lt"/>
              <a:cs typeface="Times New Roman" panose="02020603050405020304" pitchFamily="18" charset="0"/>
            </a:rPr>
            <a:t>Teenagers will use tracker cards to record daily screen use and identify when they spend unnecessary time on phones or social media. </a:t>
          </a:r>
        </a:p>
      </dsp:txBody>
      <dsp:txXfrm>
        <a:off x="9872513" y="456"/>
        <a:ext cx="3754189" cy="2252513"/>
      </dsp:txXfrm>
    </dsp:sp>
    <dsp:sp modelId="{12D6BEC0-C863-4142-B989-4756665236EF}">
      <dsp:nvSpPr>
        <dsp:cNvPr id="0" name=""/>
        <dsp:cNvSpPr/>
      </dsp:nvSpPr>
      <dsp:spPr>
        <a:xfrm>
          <a:off x="1613296" y="2628388"/>
          <a:ext cx="3754189" cy="2252513"/>
        </a:xfrm>
        <a:prstGeom prst="rect">
          <a:avLst/>
        </a:prstGeom>
        <a:solidFill>
          <a:schemeClr val="lt1">
            <a:hueOff val="0"/>
            <a:satOff val="0"/>
            <a:lumOff val="0"/>
            <a:alphaOff val="0"/>
          </a:schemeClr>
        </a:solidFill>
        <a:ln w="38100" cap="flat" cmpd="sng" algn="ctr">
          <a:solidFill>
            <a:schemeClr val="dk2">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tx1"/>
              </a:solidFill>
              <a:latin typeface="+mn-lt"/>
              <a:cs typeface="Times New Roman" panose="02020603050405020304" pitchFamily="18" charset="0"/>
            </a:rPr>
            <a:t>Week 4: Evening screen-time and sleep diary challenge: </a:t>
          </a:r>
          <a:r>
            <a:rPr lang="en-GB" sz="2000" kern="1200" dirty="0">
              <a:solidFill>
                <a:schemeClr val="tx1"/>
              </a:solidFill>
              <a:latin typeface="+mn-lt"/>
              <a:cs typeface="Times New Roman" panose="02020603050405020304" pitchFamily="18" charset="0"/>
            </a:rPr>
            <a:t>Participants will reduce phone use before bedtime and complete sleep diaries to monitor changes in sleep routine and tiredness.</a:t>
          </a:r>
        </a:p>
      </dsp:txBody>
      <dsp:txXfrm>
        <a:off x="1613296" y="2628388"/>
        <a:ext cx="3754189" cy="2252513"/>
      </dsp:txXfrm>
    </dsp:sp>
    <dsp:sp modelId="{47EB872D-E12F-4A0D-81C5-4BF21167DA19}">
      <dsp:nvSpPr>
        <dsp:cNvPr id="0" name=""/>
        <dsp:cNvSpPr/>
      </dsp:nvSpPr>
      <dsp:spPr>
        <a:xfrm>
          <a:off x="5742905" y="2628388"/>
          <a:ext cx="3754189" cy="2252513"/>
        </a:xfrm>
        <a:prstGeom prst="rect">
          <a:avLst/>
        </a:prstGeom>
        <a:solidFill>
          <a:schemeClr val="lt1">
            <a:hueOff val="0"/>
            <a:satOff val="0"/>
            <a:lumOff val="0"/>
            <a:alphaOff val="0"/>
          </a:schemeClr>
        </a:solidFill>
        <a:ln w="38100" cap="flat" cmpd="sng" algn="ctr">
          <a:solidFill>
            <a:schemeClr val="dk2">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solidFill>
                <a:schemeClr val="tx1"/>
              </a:solidFill>
              <a:latin typeface="+mn-lt"/>
              <a:cs typeface="Times New Roman" panose="02020603050405020304" pitchFamily="18" charset="0"/>
            </a:rPr>
            <a:t>. </a:t>
          </a:r>
          <a:r>
            <a:rPr lang="en-GB" sz="2000" b="1" kern="1200">
              <a:solidFill>
                <a:schemeClr val="tx1"/>
              </a:solidFill>
              <a:latin typeface="+mn-lt"/>
              <a:cs typeface="Times New Roman" panose="02020603050405020304" pitchFamily="18" charset="0"/>
            </a:rPr>
            <a:t>Week 5: Phone-Free Friday activity: </a:t>
          </a:r>
          <a:r>
            <a:rPr lang="en-GB" sz="2000" kern="1200">
              <a:solidFill>
                <a:schemeClr val="tx1"/>
              </a:solidFill>
              <a:latin typeface="+mn-lt"/>
              <a:cs typeface="Times New Roman" panose="02020603050405020304" pitchFamily="18" charset="0"/>
            </a:rPr>
            <a:t>Students will take part in a weekly phone-free session involving games, group discussion, or outdoor activities to promote offline engagement. </a:t>
          </a:r>
          <a:endParaRPr lang="en-GB" sz="2000" kern="1200" dirty="0">
            <a:solidFill>
              <a:schemeClr val="tx1"/>
            </a:solidFill>
            <a:latin typeface="+mn-lt"/>
            <a:cs typeface="Times New Roman" panose="02020603050405020304" pitchFamily="18" charset="0"/>
          </a:endParaRPr>
        </a:p>
      </dsp:txBody>
      <dsp:txXfrm>
        <a:off x="5742905" y="2628388"/>
        <a:ext cx="3754189" cy="2252513"/>
      </dsp:txXfrm>
    </dsp:sp>
    <dsp:sp modelId="{D15596DF-07B1-4C62-9211-98FBC489268E}">
      <dsp:nvSpPr>
        <dsp:cNvPr id="0" name=""/>
        <dsp:cNvSpPr/>
      </dsp:nvSpPr>
      <dsp:spPr>
        <a:xfrm>
          <a:off x="9872513" y="2628388"/>
          <a:ext cx="3754189" cy="2252513"/>
        </a:xfrm>
        <a:prstGeom prst="rect">
          <a:avLst/>
        </a:prstGeom>
        <a:solidFill>
          <a:schemeClr val="lt1">
            <a:hueOff val="0"/>
            <a:satOff val="0"/>
            <a:lumOff val="0"/>
            <a:alphaOff val="0"/>
          </a:schemeClr>
        </a:solidFill>
        <a:ln w="38100" cap="flat" cmpd="sng" algn="ctr">
          <a:solidFill>
            <a:schemeClr val="dk2">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tx1"/>
              </a:solidFill>
              <a:latin typeface="+mn-lt"/>
              <a:cs typeface="Times New Roman" panose="02020603050405020304" pitchFamily="18" charset="0"/>
            </a:rPr>
            <a:t>Week 6: Family screen-free time planning: </a:t>
          </a:r>
          <a:r>
            <a:rPr lang="en-GB" sz="2000" kern="1200" dirty="0">
              <a:solidFill>
                <a:schemeClr val="tx1"/>
              </a:solidFill>
              <a:latin typeface="+mn-lt"/>
              <a:cs typeface="Times New Roman" panose="02020603050405020304" pitchFamily="18" charset="0"/>
            </a:rPr>
            <a:t>Participants will plan at least one family activity without digital devices, such as walking, cooking, board games, or shared conversation. </a:t>
          </a:r>
        </a:p>
      </dsp:txBody>
      <dsp:txXfrm>
        <a:off x="9872513" y="2628388"/>
        <a:ext cx="3754189" cy="2252513"/>
      </dsp:txXfrm>
    </dsp:sp>
    <dsp:sp modelId="{E567C3D1-7E83-4FA6-8067-8584B6618AED}">
      <dsp:nvSpPr>
        <dsp:cNvPr id="0" name=""/>
        <dsp:cNvSpPr/>
      </dsp:nvSpPr>
      <dsp:spPr>
        <a:xfrm>
          <a:off x="3678101" y="5256321"/>
          <a:ext cx="3754189" cy="2252513"/>
        </a:xfrm>
        <a:prstGeom prst="rect">
          <a:avLst/>
        </a:prstGeom>
        <a:solidFill>
          <a:schemeClr val="lt1">
            <a:hueOff val="0"/>
            <a:satOff val="0"/>
            <a:lumOff val="0"/>
            <a:alphaOff val="0"/>
          </a:schemeClr>
        </a:solidFill>
        <a:ln w="38100" cap="flat" cmpd="sng" algn="ctr">
          <a:solidFill>
            <a:schemeClr val="dk2">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a:solidFill>
                <a:schemeClr val="tx1"/>
              </a:solidFill>
              <a:latin typeface="+mn-lt"/>
              <a:cs typeface="Times New Roman" panose="02020603050405020304" pitchFamily="18" charset="0"/>
            </a:rPr>
            <a:t>Week 7: Peer reflection and motivation session: </a:t>
          </a:r>
          <a:r>
            <a:rPr lang="en-GB" sz="2000" kern="1200">
              <a:solidFill>
                <a:schemeClr val="tx1"/>
              </a:solidFill>
              <a:latin typeface="+mn-lt"/>
              <a:cs typeface="Times New Roman" panose="02020603050405020304" pitchFamily="18" charset="0"/>
            </a:rPr>
            <a:t>Teenagers will discuss challenges, share progress, and suggest practical ways to maintain healthier digital habits with support from peers. </a:t>
          </a:r>
        </a:p>
      </dsp:txBody>
      <dsp:txXfrm>
        <a:off x="3678101" y="5256321"/>
        <a:ext cx="3754189" cy="2252513"/>
      </dsp:txXfrm>
    </dsp:sp>
    <dsp:sp modelId="{B91D5D9E-B183-407C-A68A-659BBBDEA673}">
      <dsp:nvSpPr>
        <dsp:cNvPr id="0" name=""/>
        <dsp:cNvSpPr/>
      </dsp:nvSpPr>
      <dsp:spPr>
        <a:xfrm>
          <a:off x="7807709" y="5256321"/>
          <a:ext cx="3754189" cy="2252513"/>
        </a:xfrm>
        <a:prstGeom prst="rect">
          <a:avLst/>
        </a:prstGeom>
        <a:solidFill>
          <a:schemeClr val="lt1">
            <a:hueOff val="0"/>
            <a:satOff val="0"/>
            <a:lumOff val="0"/>
            <a:alphaOff val="0"/>
          </a:schemeClr>
        </a:solidFill>
        <a:ln w="38100" cap="flat" cmpd="sng" algn="ctr">
          <a:solidFill>
            <a:schemeClr val="dk2">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tx1"/>
              </a:solidFill>
              <a:latin typeface="+mn-lt"/>
              <a:cs typeface="Times New Roman" panose="02020603050405020304" pitchFamily="18" charset="0"/>
            </a:rPr>
            <a:t>Week 8: Final survey and campaign feedback: </a:t>
          </a:r>
          <a:r>
            <a:rPr lang="en-GB" sz="2000" kern="1200" dirty="0">
              <a:solidFill>
                <a:schemeClr val="tx1"/>
              </a:solidFill>
              <a:latin typeface="+mn-lt"/>
              <a:cs typeface="Times New Roman" panose="02020603050405020304" pitchFamily="18" charset="0"/>
            </a:rPr>
            <a:t>Participants will complete a follow-up survey to measure changes in screen time, sleep, family interaction, and overall digital behaviour.</a:t>
          </a:r>
        </a:p>
      </dsp:txBody>
      <dsp:txXfrm>
        <a:off x="7807709" y="5256321"/>
        <a:ext cx="3754189" cy="225251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44711D-0836-4472-8217-F359A0BBE026}">
      <dsp:nvSpPr>
        <dsp:cNvPr id="0" name=""/>
        <dsp:cNvSpPr/>
      </dsp:nvSpPr>
      <dsp:spPr>
        <a:xfrm>
          <a:off x="1391594" y="0"/>
          <a:ext cx="5453570" cy="5453570"/>
        </a:xfrm>
        <a:prstGeom prst="triangl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9627996-FA3F-4540-A0DE-64710C6D90A5}">
      <dsp:nvSpPr>
        <dsp:cNvPr id="0" name=""/>
        <dsp:cNvSpPr/>
      </dsp:nvSpPr>
      <dsp:spPr>
        <a:xfrm>
          <a:off x="4118379" y="545889"/>
          <a:ext cx="3544821" cy="1938574"/>
        </a:xfrm>
        <a:prstGeom prst="roundRect">
          <a:avLst/>
        </a:prstGeom>
        <a:solidFill>
          <a:schemeClr val="lt1">
            <a:alpha val="90000"/>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IN" sz="1800" kern="1200" dirty="0">
              <a:latin typeface="Arial" panose="020B0604020202020204" pitchFamily="34" charset="0"/>
              <a:cs typeface="Arial" panose="020B0604020202020204" pitchFamily="34" charset="0"/>
            </a:rPr>
            <a:t>Unhealthy digital habits in adolescence that are long-term in nature have potentially long-lasting effects on physical and mental health (Khanani </a:t>
          </a:r>
          <a:r>
            <a:rPr lang="en-IN" sz="1800" i="1" kern="1200" dirty="0">
              <a:latin typeface="Arial" panose="020B0604020202020204" pitchFamily="34" charset="0"/>
              <a:cs typeface="Arial" panose="020B0604020202020204" pitchFamily="34" charset="0"/>
            </a:rPr>
            <a:t>et al</a:t>
          </a:r>
          <a:r>
            <a:rPr lang="en-IN" sz="1800" kern="1200" dirty="0">
              <a:latin typeface="Arial" panose="020B0604020202020204" pitchFamily="34" charset="0"/>
              <a:cs typeface="Arial" panose="020B0604020202020204" pitchFamily="34" charset="0"/>
            </a:rPr>
            <a:t>., 2025). </a:t>
          </a:r>
          <a:endParaRPr lang="en-GB" sz="1800" kern="1200" dirty="0">
            <a:latin typeface="Arial" panose="020B0604020202020204" pitchFamily="34" charset="0"/>
            <a:cs typeface="Arial" panose="020B0604020202020204" pitchFamily="34" charset="0"/>
          </a:endParaRPr>
        </a:p>
      </dsp:txBody>
      <dsp:txXfrm>
        <a:off x="4213012" y="640522"/>
        <a:ext cx="3355555" cy="1749308"/>
      </dsp:txXfrm>
    </dsp:sp>
    <dsp:sp modelId="{F0BB3536-7A55-4465-89D9-23C536C6DA91}">
      <dsp:nvSpPr>
        <dsp:cNvPr id="0" name=""/>
        <dsp:cNvSpPr/>
      </dsp:nvSpPr>
      <dsp:spPr>
        <a:xfrm>
          <a:off x="4118379" y="2726785"/>
          <a:ext cx="3544821" cy="1938574"/>
        </a:xfrm>
        <a:prstGeom prst="roundRect">
          <a:avLst/>
        </a:prstGeom>
        <a:solidFill>
          <a:schemeClr val="lt1">
            <a:alpha val="90000"/>
            <a:hueOff val="0"/>
            <a:satOff val="0"/>
            <a:lumOff val="0"/>
            <a:alphaOff val="0"/>
          </a:schemeClr>
        </a:solidFill>
        <a:ln w="25400" cap="flat" cmpd="sng" algn="ctr">
          <a:solidFill>
            <a:schemeClr val="accent4">
              <a:hueOff val="-4464770"/>
              <a:satOff val="26899"/>
              <a:lumOff val="215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IN" sz="1800" kern="1200" dirty="0">
              <a:latin typeface="Arial" panose="020B0604020202020204" pitchFamily="34" charset="0"/>
              <a:cs typeface="Arial" panose="020B0604020202020204" pitchFamily="34" charset="0"/>
            </a:rPr>
            <a:t>The regular use of screens might be one of the causes of a sedentary lifestyle, predisposition to obesity, weakness of the heart and physical inactivity in adulthood (Park </a:t>
          </a:r>
          <a:r>
            <a:rPr lang="en-IN" sz="1800" i="1" kern="1200" dirty="0">
              <a:latin typeface="Arial" panose="020B0604020202020204" pitchFamily="34" charset="0"/>
              <a:cs typeface="Arial" panose="020B0604020202020204" pitchFamily="34" charset="0"/>
            </a:rPr>
            <a:t>et al</a:t>
          </a:r>
          <a:r>
            <a:rPr lang="en-IN" sz="1800" kern="1200" dirty="0">
              <a:latin typeface="Arial" panose="020B0604020202020204" pitchFamily="34" charset="0"/>
              <a:cs typeface="Arial" panose="020B0604020202020204" pitchFamily="34" charset="0"/>
            </a:rPr>
            <a:t>., 2020).</a:t>
          </a:r>
          <a:endParaRPr lang="en-GB" sz="1800" kern="1200" dirty="0">
            <a:latin typeface="Arial" panose="020B0604020202020204" pitchFamily="34" charset="0"/>
            <a:cs typeface="Arial" panose="020B0604020202020204" pitchFamily="34" charset="0"/>
          </a:endParaRPr>
        </a:p>
      </dsp:txBody>
      <dsp:txXfrm>
        <a:off x="4213012" y="2821418"/>
        <a:ext cx="3355555" cy="174930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555B6E-7F84-4A17-B6D6-DA8EFFE12CFC}">
      <dsp:nvSpPr>
        <dsp:cNvPr id="0" name=""/>
        <dsp:cNvSpPr/>
      </dsp:nvSpPr>
      <dsp:spPr>
        <a:xfrm>
          <a:off x="0" y="603781"/>
          <a:ext cx="13351637" cy="1901250"/>
        </a:xfrm>
        <a:prstGeom prst="roundRect">
          <a:avLst/>
        </a:prstGeom>
        <a:solidFill>
          <a:schemeClr val="lt1">
            <a:hueOff val="0"/>
            <a:satOff val="0"/>
            <a:lumOff val="0"/>
            <a:alphaOff val="0"/>
          </a:schemeClr>
        </a:solidFill>
        <a:ln w="38100" cap="flat" cmpd="sng" algn="ctr">
          <a:solidFill>
            <a:schemeClr val="accent2">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150000"/>
            </a:lnSpc>
            <a:spcBef>
              <a:spcPct val="0"/>
            </a:spcBef>
            <a:spcAft>
              <a:spcPct val="35000"/>
            </a:spcAft>
            <a:buNone/>
          </a:pPr>
          <a:r>
            <a:rPr lang="en-US" sz="2400" kern="1200" dirty="0">
              <a:latin typeface="Arial" panose="020B0604020202020204" pitchFamily="34" charset="0"/>
              <a:cs typeface="Arial" panose="020B0604020202020204" pitchFamily="34" charset="0"/>
            </a:rPr>
            <a:t>The second aim is to encourage a healthier family time with devices, whereby at least 60% of the age group participating in the survey will have at least 3 activities with their family members free of technology per week in 6 months. </a:t>
          </a:r>
          <a:endParaRPr lang="en-GB" sz="2400" kern="1200" dirty="0">
            <a:latin typeface="Arial" panose="020B0604020202020204" pitchFamily="34" charset="0"/>
            <a:cs typeface="Arial" panose="020B0604020202020204" pitchFamily="34" charset="0"/>
          </a:endParaRPr>
        </a:p>
      </dsp:txBody>
      <dsp:txXfrm>
        <a:off x="92811" y="696592"/>
        <a:ext cx="13166015" cy="1715628"/>
      </dsp:txXfrm>
    </dsp:sp>
    <dsp:sp modelId="{A96DFB6E-B916-44FD-AE7C-B6F6228E6967}">
      <dsp:nvSpPr>
        <dsp:cNvPr id="0" name=""/>
        <dsp:cNvSpPr/>
      </dsp:nvSpPr>
      <dsp:spPr>
        <a:xfrm>
          <a:off x="0" y="2795534"/>
          <a:ext cx="13351637" cy="1901250"/>
        </a:xfrm>
        <a:prstGeom prst="roundRect">
          <a:avLst/>
        </a:prstGeom>
        <a:solidFill>
          <a:schemeClr val="lt1">
            <a:hueOff val="0"/>
            <a:satOff val="0"/>
            <a:lumOff val="0"/>
            <a:alphaOff val="0"/>
          </a:schemeClr>
        </a:solidFill>
        <a:ln w="38100" cap="flat" cmpd="sng" algn="ctr">
          <a:solidFill>
            <a:schemeClr val="accent2">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150000"/>
            </a:lnSpc>
            <a:spcBef>
              <a:spcPct val="0"/>
            </a:spcBef>
            <a:spcAft>
              <a:spcPct val="35000"/>
            </a:spcAft>
            <a:buNone/>
          </a:pPr>
          <a:r>
            <a:rPr lang="en-US" sz="2400" kern="1200" dirty="0">
              <a:latin typeface="Arial" panose="020B0604020202020204" pitchFamily="34" charset="0"/>
              <a:cs typeface="Arial" panose="020B0604020202020204" pitchFamily="34" charset="0"/>
            </a:rPr>
            <a:t>It can be measured using surveys that are administered to the participants as well as their parents</a:t>
          </a:r>
          <a:endParaRPr lang="en-GB" sz="2400" kern="1200" dirty="0">
            <a:latin typeface="Arial" panose="020B0604020202020204" pitchFamily="34" charset="0"/>
            <a:cs typeface="Arial" panose="020B0604020202020204" pitchFamily="34" charset="0"/>
          </a:endParaRPr>
        </a:p>
      </dsp:txBody>
      <dsp:txXfrm>
        <a:off x="92811" y="2888345"/>
        <a:ext cx="13166015" cy="171562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44711D-0836-4472-8217-F359A0BBE026}">
      <dsp:nvSpPr>
        <dsp:cNvPr id="0" name=""/>
        <dsp:cNvSpPr/>
      </dsp:nvSpPr>
      <dsp:spPr>
        <a:xfrm>
          <a:off x="1391594" y="0"/>
          <a:ext cx="5453570" cy="5453570"/>
        </a:xfrm>
        <a:prstGeom prst="triangle">
          <a:avLst/>
        </a:prstGeom>
        <a:solidFill>
          <a:schemeClr val="accent1">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9627996-FA3F-4540-A0DE-64710C6D90A5}">
      <dsp:nvSpPr>
        <dsp:cNvPr id="0" name=""/>
        <dsp:cNvSpPr/>
      </dsp:nvSpPr>
      <dsp:spPr>
        <a:xfrm>
          <a:off x="4118379" y="545889"/>
          <a:ext cx="3544821" cy="1938574"/>
        </a:xfrm>
        <a:prstGeom prst="roundRect">
          <a:avLst/>
        </a:prstGeom>
        <a:solidFill>
          <a:schemeClr val="lt1">
            <a:alpha val="90000"/>
            <a:hueOff val="0"/>
            <a:satOff val="0"/>
            <a:lumOff val="0"/>
            <a:alphaOff val="0"/>
          </a:schemeClr>
        </a:solidFill>
        <a:ln w="25400" cap="flat" cmpd="sng" algn="ctr">
          <a:solidFill>
            <a:schemeClr val="accent1">
              <a:shade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IN" sz="1800" kern="1200" dirty="0">
              <a:latin typeface="Arial" panose="020B0604020202020204" pitchFamily="34" charset="0"/>
              <a:cs typeface="Arial" panose="020B0604020202020204" pitchFamily="34" charset="0"/>
            </a:rPr>
            <a:t>Pre and in-campaign formative analysis would be used to determine the kind of activities the adolescents aged 13-18 years are undertaking are the right ones.</a:t>
          </a:r>
          <a:endParaRPr lang="en-GB" sz="1800" kern="1200" dirty="0">
            <a:latin typeface="Arial" panose="020B0604020202020204" pitchFamily="34" charset="0"/>
            <a:cs typeface="Arial" panose="020B0604020202020204" pitchFamily="34" charset="0"/>
          </a:endParaRPr>
        </a:p>
      </dsp:txBody>
      <dsp:txXfrm>
        <a:off x="4213012" y="640522"/>
        <a:ext cx="3355555" cy="1749308"/>
      </dsp:txXfrm>
    </dsp:sp>
    <dsp:sp modelId="{F0BB3536-7A55-4465-89D9-23C536C6DA91}">
      <dsp:nvSpPr>
        <dsp:cNvPr id="0" name=""/>
        <dsp:cNvSpPr/>
      </dsp:nvSpPr>
      <dsp:spPr>
        <a:xfrm>
          <a:off x="4118379" y="2726785"/>
          <a:ext cx="3544821" cy="1938574"/>
        </a:xfrm>
        <a:prstGeom prst="roundRect">
          <a:avLst/>
        </a:prstGeom>
        <a:solidFill>
          <a:schemeClr val="lt1">
            <a:alpha val="90000"/>
            <a:hueOff val="0"/>
            <a:satOff val="0"/>
            <a:lumOff val="0"/>
            <a:alphaOff val="0"/>
          </a:schemeClr>
        </a:solidFill>
        <a:ln w="25400" cap="flat" cmpd="sng" algn="ctr">
          <a:solidFill>
            <a:schemeClr val="accent1">
              <a:shade val="50000"/>
              <a:hueOff val="361437"/>
              <a:satOff val="-7560"/>
              <a:lumOff val="4206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IN" sz="1800" u="none" kern="1200" dirty="0">
              <a:latin typeface="Arial" panose="020B0604020202020204" pitchFamily="34" charset="0"/>
              <a:cs typeface="Arial" panose="020B0604020202020204" pitchFamily="34" charset="0"/>
            </a:rPr>
            <a:t>Pilot testing and school workshops of the Screen Time Tracker cards and parent and teacher conversations would help to adapt campaign messages and content (Hutchison </a:t>
          </a:r>
          <a:r>
            <a:rPr lang="en-IN" sz="1800" i="1" u="none" kern="1200" dirty="0">
              <a:latin typeface="Arial" panose="020B0604020202020204" pitchFamily="34" charset="0"/>
              <a:cs typeface="Arial" panose="020B0604020202020204" pitchFamily="34" charset="0"/>
            </a:rPr>
            <a:t>et al.</a:t>
          </a:r>
          <a:r>
            <a:rPr lang="en-IN" sz="1800" u="none" kern="1200" dirty="0">
              <a:latin typeface="Arial" panose="020B0604020202020204" pitchFamily="34" charset="0"/>
              <a:cs typeface="Arial" panose="020B0604020202020204" pitchFamily="34" charset="0"/>
            </a:rPr>
            <a:t>, 2020). </a:t>
          </a:r>
          <a:endParaRPr lang="en-GB" sz="1800" kern="1200" dirty="0">
            <a:latin typeface="Arial" panose="020B0604020202020204" pitchFamily="34" charset="0"/>
            <a:cs typeface="Arial" panose="020B0604020202020204" pitchFamily="34" charset="0"/>
          </a:endParaRPr>
        </a:p>
      </dsp:txBody>
      <dsp:txXfrm>
        <a:off x="4213012" y="2821418"/>
        <a:ext cx="3355555" cy="174930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3509B1-28C9-4B34-AE4A-4D22C5DD42F6}">
      <dsp:nvSpPr>
        <dsp:cNvPr id="0" name=""/>
        <dsp:cNvSpPr/>
      </dsp:nvSpPr>
      <dsp:spPr>
        <a:xfrm>
          <a:off x="0" y="53902"/>
          <a:ext cx="7660475" cy="2035800"/>
        </a:xfrm>
        <a:prstGeom prst="roundRect">
          <a:avLst/>
        </a:prstGeom>
        <a:solidFill>
          <a:schemeClr val="dk2">
            <a:hueOff val="0"/>
            <a:satOff val="0"/>
            <a:lumOff val="0"/>
            <a:alphaOff val="0"/>
          </a:schemeClr>
        </a:solidFill>
        <a:ln w="38100" cap="flat" cmpd="sng" algn="ctr">
          <a:solidFill>
            <a:schemeClr val="lt2">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IN" sz="3000" kern="1200" dirty="0">
              <a:latin typeface="Arial" panose="020B0604020202020204" pitchFamily="34" charset="0"/>
              <a:cs typeface="Arial" panose="020B0604020202020204" pitchFamily="34" charset="0"/>
            </a:rPr>
            <a:t>Outcome evaluation would determine whether or not the campaign objectives was achieved and that behaviour has been changed over time.</a:t>
          </a:r>
          <a:endParaRPr lang="en-GB" sz="3000" kern="1200" dirty="0">
            <a:latin typeface="Arial" panose="020B0604020202020204" pitchFamily="34" charset="0"/>
            <a:cs typeface="Arial" panose="020B0604020202020204" pitchFamily="34" charset="0"/>
          </a:endParaRPr>
        </a:p>
      </dsp:txBody>
      <dsp:txXfrm>
        <a:off x="99380" y="153282"/>
        <a:ext cx="7461715" cy="1837040"/>
      </dsp:txXfrm>
    </dsp:sp>
    <dsp:sp modelId="{D2BF08C1-1339-4E38-BE15-B0119956A3DF}">
      <dsp:nvSpPr>
        <dsp:cNvPr id="0" name=""/>
        <dsp:cNvSpPr/>
      </dsp:nvSpPr>
      <dsp:spPr>
        <a:xfrm>
          <a:off x="0" y="2176102"/>
          <a:ext cx="7660475" cy="2035800"/>
        </a:xfrm>
        <a:prstGeom prst="roundRect">
          <a:avLst/>
        </a:prstGeom>
        <a:solidFill>
          <a:schemeClr val="dk2">
            <a:hueOff val="0"/>
            <a:satOff val="0"/>
            <a:lumOff val="0"/>
            <a:alphaOff val="0"/>
          </a:schemeClr>
        </a:solidFill>
        <a:ln w="38100" cap="flat" cmpd="sng" algn="ctr">
          <a:solidFill>
            <a:schemeClr val="lt2">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IN" sz="3000" u="none" kern="1200" dirty="0">
              <a:latin typeface="Arial" panose="020B0604020202020204" pitchFamily="34" charset="0"/>
              <a:cs typeface="Arial" panose="020B0604020202020204" pitchFamily="34" charset="0"/>
            </a:rPr>
            <a:t>This would be determined by Screen Time Tracker cards, sleep diaries, and follow-up questionnaires filled by adolescents and parents. </a:t>
          </a:r>
          <a:endParaRPr lang="en-GB" sz="3000" kern="1200" dirty="0">
            <a:latin typeface="Arial" panose="020B0604020202020204" pitchFamily="34" charset="0"/>
            <a:cs typeface="Arial" panose="020B0604020202020204" pitchFamily="34" charset="0"/>
          </a:endParaRPr>
        </a:p>
      </dsp:txBody>
      <dsp:txXfrm>
        <a:off x="99380" y="2275482"/>
        <a:ext cx="7461715" cy="183704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5DEAD2-8A1B-4445-8443-B62CA5A6794F}">
      <dsp:nvSpPr>
        <dsp:cNvPr id="0" name=""/>
        <dsp:cNvSpPr/>
      </dsp:nvSpPr>
      <dsp:spPr>
        <a:xfrm>
          <a:off x="0" y="2709684"/>
          <a:ext cx="9296400" cy="1612800"/>
        </a:xfrm>
        <a:prstGeom prst="rect">
          <a:avLst/>
        </a:prstGeom>
        <a:solidFill>
          <a:schemeClr val="dk2">
            <a:alpha val="90000"/>
            <a:tint val="4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CAB31E2-15B6-4108-B6E2-A95E1736B420}">
      <dsp:nvSpPr>
        <dsp:cNvPr id="0" name=""/>
        <dsp:cNvSpPr/>
      </dsp:nvSpPr>
      <dsp:spPr>
        <a:xfrm>
          <a:off x="464820" y="1765044"/>
          <a:ext cx="6507480" cy="1889280"/>
        </a:xfrm>
        <a:prstGeom prst="roundRect">
          <a:avLst/>
        </a:prstGeom>
        <a:solidFill>
          <a:schemeClr val="lt1">
            <a:hueOff val="0"/>
            <a:satOff val="0"/>
            <a:lumOff val="0"/>
            <a:alphaOff val="0"/>
          </a:schemeClr>
        </a:solidFill>
        <a:ln w="38100" cap="flat" cmpd="sng" algn="ctr">
          <a:solidFill>
            <a:schemeClr val="dk2">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45967" tIns="0" rIns="245967" bIns="0" numCol="1" spcCol="1270" anchor="ctr" anchorCtr="0">
          <a:noAutofit/>
        </a:bodyPr>
        <a:lstStyle/>
        <a:p>
          <a:pPr marL="0" lvl="0" indent="0" algn="just"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The poster is promoting the Disconnect to Reconnect campaign that allows adolescents between the ages of 13-18 years to decrease the amount of screen time that they have unnecessarily and engage in healthier practices with screens. </a:t>
          </a:r>
          <a:endParaRPr lang="en-GB" sz="2200" kern="1200" dirty="0">
            <a:latin typeface="Arial" panose="020B0604020202020204" pitchFamily="34" charset="0"/>
            <a:cs typeface="Arial" panose="020B0604020202020204" pitchFamily="34" charset="0"/>
          </a:endParaRPr>
        </a:p>
      </dsp:txBody>
      <dsp:txXfrm>
        <a:off x="557047" y="1857271"/>
        <a:ext cx="6323026" cy="1704826"/>
      </dsp:txXfrm>
    </dsp:sp>
    <dsp:sp modelId="{8DCCAF56-0564-4EFC-B145-6C795CC6F4F9}">
      <dsp:nvSpPr>
        <dsp:cNvPr id="0" name=""/>
        <dsp:cNvSpPr/>
      </dsp:nvSpPr>
      <dsp:spPr>
        <a:xfrm>
          <a:off x="0" y="5612724"/>
          <a:ext cx="9296400" cy="1612800"/>
        </a:xfrm>
        <a:prstGeom prst="rect">
          <a:avLst/>
        </a:prstGeom>
        <a:solidFill>
          <a:schemeClr val="dk2">
            <a:alpha val="90000"/>
            <a:tint val="4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FFE0507-D98F-4420-AA4E-38C682558C50}">
      <dsp:nvSpPr>
        <dsp:cNvPr id="0" name=""/>
        <dsp:cNvSpPr/>
      </dsp:nvSpPr>
      <dsp:spPr>
        <a:xfrm>
          <a:off x="464820" y="4668084"/>
          <a:ext cx="6507480" cy="1889280"/>
        </a:xfrm>
        <a:prstGeom prst="roundRect">
          <a:avLst/>
        </a:prstGeom>
        <a:solidFill>
          <a:schemeClr val="lt1">
            <a:hueOff val="0"/>
            <a:satOff val="0"/>
            <a:lumOff val="0"/>
            <a:alphaOff val="0"/>
          </a:schemeClr>
        </a:solidFill>
        <a:ln w="38100" cap="flat" cmpd="sng" algn="ctr">
          <a:solidFill>
            <a:schemeClr val="dk2">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45967" tIns="0" rIns="245967" bIns="0" numCol="1" spcCol="1270" anchor="ctr" anchorCtr="0">
          <a:noAutofit/>
        </a:bodyPr>
        <a:lstStyle/>
        <a:p>
          <a:pPr marL="0" lvl="0" indent="0" algn="just"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Presenting eye-catching images of teenagers participating in outdoor and healthy activities, the poster also focuses on the primary activities of the campaign.</a:t>
          </a:r>
          <a:endParaRPr lang="en-GB" sz="2200" kern="1200" dirty="0">
            <a:latin typeface="Arial" panose="020B0604020202020204" pitchFamily="34" charset="0"/>
            <a:cs typeface="Arial" panose="020B0604020202020204" pitchFamily="34" charset="0"/>
          </a:endParaRPr>
        </a:p>
      </dsp:txBody>
      <dsp:txXfrm>
        <a:off x="557047" y="4760311"/>
        <a:ext cx="6323026" cy="170482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AEA0DE-9E7D-47A4-9377-A67B73EF82F1}">
      <dsp:nvSpPr>
        <dsp:cNvPr id="0" name=""/>
        <dsp:cNvSpPr/>
      </dsp:nvSpPr>
      <dsp:spPr>
        <a:xfrm>
          <a:off x="0" y="4947"/>
          <a:ext cx="12115800" cy="221334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150000"/>
            </a:lnSpc>
            <a:spcBef>
              <a:spcPct val="0"/>
            </a:spcBef>
            <a:spcAft>
              <a:spcPct val="35000"/>
            </a:spcAft>
            <a:buNone/>
          </a:pPr>
          <a:r>
            <a:rPr lang="en-IN" sz="2800" kern="1200">
              <a:latin typeface="Arial" panose="020B0604020202020204" pitchFamily="34" charset="0"/>
              <a:cs typeface="Arial" panose="020B0604020202020204" pitchFamily="34" charset="0"/>
            </a:rPr>
            <a:t>A potential local partner in the campaign would be the Local Council Public Health Team. </a:t>
          </a:r>
          <a:endParaRPr lang="en-GB" sz="2800" kern="1200">
            <a:latin typeface="Arial" panose="020B0604020202020204" pitchFamily="34" charset="0"/>
            <a:cs typeface="Arial" panose="020B0604020202020204" pitchFamily="34" charset="0"/>
          </a:endParaRPr>
        </a:p>
      </dsp:txBody>
      <dsp:txXfrm>
        <a:off x="108047" y="112994"/>
        <a:ext cx="11899706" cy="1997253"/>
      </dsp:txXfrm>
    </dsp:sp>
    <dsp:sp modelId="{DC16FA02-FD4B-463F-92F8-23692E8E9D37}">
      <dsp:nvSpPr>
        <dsp:cNvPr id="0" name=""/>
        <dsp:cNvSpPr/>
      </dsp:nvSpPr>
      <dsp:spPr>
        <a:xfrm>
          <a:off x="0" y="2298935"/>
          <a:ext cx="12115800" cy="221334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150000"/>
            </a:lnSpc>
            <a:spcBef>
              <a:spcPct val="0"/>
            </a:spcBef>
            <a:spcAft>
              <a:spcPct val="35000"/>
            </a:spcAft>
            <a:buNone/>
          </a:pPr>
          <a:r>
            <a:rPr lang="en-IN" sz="2800" kern="1200" dirty="0">
              <a:latin typeface="Arial" panose="020B0604020202020204" pitchFamily="34" charset="0"/>
              <a:cs typeface="Arial" panose="020B0604020202020204" pitchFamily="34" charset="0"/>
            </a:rPr>
            <a:t>The organisation aims to improve the health and wellbeing of the residents by offering them prevention programmes and health education (Stansfield</a:t>
          </a:r>
          <a:r>
            <a:rPr lang="en-IN" sz="2800" i="1" kern="1200" dirty="0">
              <a:latin typeface="Arial" panose="020B0604020202020204" pitchFamily="34" charset="0"/>
              <a:cs typeface="Arial" panose="020B0604020202020204" pitchFamily="34" charset="0"/>
            </a:rPr>
            <a:t> et al.</a:t>
          </a:r>
          <a:r>
            <a:rPr lang="en-IN" sz="2800" kern="1200" dirty="0">
              <a:latin typeface="Arial" panose="020B0604020202020204" pitchFamily="34" charset="0"/>
              <a:cs typeface="Arial" panose="020B0604020202020204" pitchFamily="34" charset="0"/>
            </a:rPr>
            <a:t>, 2020). </a:t>
          </a:r>
          <a:endParaRPr lang="en-GB" sz="2800" kern="1200" dirty="0">
            <a:latin typeface="Arial" panose="020B0604020202020204" pitchFamily="34" charset="0"/>
            <a:cs typeface="Arial" panose="020B0604020202020204" pitchFamily="34" charset="0"/>
          </a:endParaRPr>
        </a:p>
      </dsp:txBody>
      <dsp:txXfrm>
        <a:off x="108047" y="2406982"/>
        <a:ext cx="11899706" cy="199725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F55BE8-76DF-4601-8604-3B89046DB1ED}">
      <dsp:nvSpPr>
        <dsp:cNvPr id="0" name=""/>
        <dsp:cNvSpPr/>
      </dsp:nvSpPr>
      <dsp:spPr>
        <a:xfrm>
          <a:off x="0" y="353138"/>
          <a:ext cx="9829800" cy="250965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150000"/>
            </a:lnSpc>
            <a:spcBef>
              <a:spcPct val="0"/>
            </a:spcBef>
            <a:spcAft>
              <a:spcPct val="35000"/>
            </a:spcAft>
            <a:buNone/>
          </a:pPr>
          <a:r>
            <a:rPr lang="en-IN" sz="2400" kern="1200" dirty="0">
              <a:latin typeface="Arial" panose="020B0604020202020204" pitchFamily="34" charset="0"/>
              <a:cs typeface="Arial" panose="020B0604020202020204" pitchFamily="34" charset="0"/>
            </a:rPr>
            <a:t>Whereas it is possible to communicate online with the help of digital technologies, the majority of the time, online communication prevents the possibility of learning how to communicate in real life, achieving social competence in the social realm (George </a:t>
          </a:r>
          <a:r>
            <a:rPr lang="en-IN" sz="2400" i="1" kern="1200" dirty="0">
              <a:latin typeface="Arial" panose="020B0604020202020204" pitchFamily="34" charset="0"/>
              <a:cs typeface="Arial" panose="020B0604020202020204" pitchFamily="34" charset="0"/>
            </a:rPr>
            <a:t>et al</a:t>
          </a:r>
          <a:r>
            <a:rPr lang="en-IN" sz="2400" kern="1200" dirty="0">
              <a:latin typeface="Arial" panose="020B0604020202020204" pitchFamily="34" charset="0"/>
              <a:cs typeface="Arial" panose="020B0604020202020204" pitchFamily="34" charset="0"/>
            </a:rPr>
            <a:t>., 2023). </a:t>
          </a:r>
          <a:endParaRPr lang="en-GB" sz="2400" kern="1200" dirty="0">
            <a:latin typeface="Arial" panose="020B0604020202020204" pitchFamily="34" charset="0"/>
            <a:cs typeface="Arial" panose="020B0604020202020204" pitchFamily="34" charset="0"/>
          </a:endParaRPr>
        </a:p>
      </dsp:txBody>
      <dsp:txXfrm>
        <a:off x="122511" y="475649"/>
        <a:ext cx="9584778" cy="2264628"/>
      </dsp:txXfrm>
    </dsp:sp>
    <dsp:sp modelId="{CEE9A164-3E0C-4227-9384-766E91968411}">
      <dsp:nvSpPr>
        <dsp:cNvPr id="0" name=""/>
        <dsp:cNvSpPr/>
      </dsp:nvSpPr>
      <dsp:spPr>
        <a:xfrm>
          <a:off x="0" y="3049988"/>
          <a:ext cx="9829800" cy="250965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150000"/>
            </a:lnSpc>
            <a:spcBef>
              <a:spcPct val="0"/>
            </a:spcBef>
            <a:spcAft>
              <a:spcPct val="35000"/>
            </a:spcAft>
            <a:buNone/>
          </a:pPr>
          <a:r>
            <a:rPr lang="en-IN" sz="2400" kern="1200" dirty="0">
              <a:latin typeface="Arial" panose="020B0604020202020204" pitchFamily="34" charset="0"/>
              <a:cs typeface="Arial" panose="020B0604020202020204" pitchFamily="34" charset="0"/>
            </a:rPr>
            <a:t>Khan </a:t>
          </a:r>
          <a:r>
            <a:rPr lang="en-IN" sz="2400" i="1" kern="1200" dirty="0">
              <a:latin typeface="Arial" panose="020B0604020202020204" pitchFamily="34" charset="0"/>
              <a:cs typeface="Arial" panose="020B0604020202020204" pitchFamily="34" charset="0"/>
            </a:rPr>
            <a:t>et al.</a:t>
          </a:r>
          <a:r>
            <a:rPr lang="en-IN" sz="2400" kern="1200" dirty="0">
              <a:latin typeface="Arial" panose="020B0604020202020204" pitchFamily="34" charset="0"/>
              <a:cs typeface="Arial" panose="020B0604020202020204" pitchFamily="34" charset="0"/>
            </a:rPr>
            <a:t> (2021) show that adolescents who engage in low screen time tend to engage in regular physical and social activities as compared to adolescents who engage in excessive (high) screen time every day.</a:t>
          </a:r>
          <a:endParaRPr lang="en-GB" sz="2400" kern="1200" dirty="0">
            <a:latin typeface="Arial" panose="020B0604020202020204" pitchFamily="34" charset="0"/>
            <a:cs typeface="Arial" panose="020B0604020202020204" pitchFamily="34" charset="0"/>
          </a:endParaRPr>
        </a:p>
      </dsp:txBody>
      <dsp:txXfrm>
        <a:off x="122511" y="3172499"/>
        <a:ext cx="9584778" cy="226462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5DEAD2-8A1B-4445-8443-B62CA5A6794F}">
      <dsp:nvSpPr>
        <dsp:cNvPr id="0" name=""/>
        <dsp:cNvSpPr/>
      </dsp:nvSpPr>
      <dsp:spPr>
        <a:xfrm>
          <a:off x="0" y="1958231"/>
          <a:ext cx="9829800" cy="1612800"/>
        </a:xfrm>
        <a:prstGeom prst="rect">
          <a:avLst/>
        </a:prstGeom>
        <a:solidFill>
          <a:schemeClr val="accent3">
            <a:alpha val="90000"/>
            <a:tint val="4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CAB31E2-15B6-4108-B6E2-A95E1736B420}">
      <dsp:nvSpPr>
        <dsp:cNvPr id="0" name=""/>
        <dsp:cNvSpPr/>
      </dsp:nvSpPr>
      <dsp:spPr>
        <a:xfrm>
          <a:off x="491490" y="1013591"/>
          <a:ext cx="6880860" cy="1889280"/>
        </a:xfrm>
        <a:prstGeom prst="roundRect">
          <a:avLst/>
        </a:prstGeom>
        <a:solidFill>
          <a:schemeClr val="lt1">
            <a:hueOff val="0"/>
            <a:satOff val="0"/>
            <a:lumOff val="0"/>
            <a:alphaOff val="0"/>
          </a:schemeClr>
        </a:solidFill>
        <a:ln w="38100" cap="flat" cmpd="sng" algn="ctr">
          <a:solidFill>
            <a:schemeClr val="accent3">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60080" tIns="0" rIns="260080" bIns="0" numCol="1" spcCol="1270" anchor="ctr" anchorCtr="0">
          <a:noAutofit/>
        </a:bodyPr>
        <a:lstStyle/>
        <a:p>
          <a:pPr marL="0" lvl="0" indent="0" algn="l" defTabSz="977900">
            <a:lnSpc>
              <a:spcPct val="150000"/>
            </a:lnSpc>
            <a:spcBef>
              <a:spcPct val="0"/>
            </a:spcBef>
            <a:spcAft>
              <a:spcPct val="35000"/>
            </a:spcAft>
            <a:buNone/>
          </a:pPr>
          <a:r>
            <a:rPr lang="en-IN" sz="2200" kern="1200" dirty="0">
              <a:latin typeface="Arial" panose="020B0604020202020204" pitchFamily="34" charset="0"/>
              <a:cs typeface="Arial" panose="020B0604020202020204" pitchFamily="34" charset="0"/>
            </a:rPr>
            <a:t>The teens may fail to reduce the number of hours spent at the screen as they do not think that too much time on the screen is a risk to their health, as it is stated in the Health Belief Model.</a:t>
          </a:r>
          <a:endParaRPr lang="en-GB" sz="2200" kern="1200" dirty="0">
            <a:latin typeface="Arial" panose="020B0604020202020204" pitchFamily="34" charset="0"/>
            <a:cs typeface="Arial" panose="020B0604020202020204" pitchFamily="34" charset="0"/>
          </a:endParaRPr>
        </a:p>
      </dsp:txBody>
      <dsp:txXfrm>
        <a:off x="583717" y="1105818"/>
        <a:ext cx="6696406" cy="1704826"/>
      </dsp:txXfrm>
    </dsp:sp>
    <dsp:sp modelId="{8DCCAF56-0564-4EFC-B145-6C795CC6F4F9}">
      <dsp:nvSpPr>
        <dsp:cNvPr id="0" name=""/>
        <dsp:cNvSpPr/>
      </dsp:nvSpPr>
      <dsp:spPr>
        <a:xfrm>
          <a:off x="0" y="4861271"/>
          <a:ext cx="9829800" cy="1612800"/>
        </a:xfrm>
        <a:prstGeom prst="rect">
          <a:avLst/>
        </a:prstGeom>
        <a:solidFill>
          <a:schemeClr val="accent3">
            <a:alpha val="90000"/>
            <a:tint val="4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FFE0507-D98F-4420-AA4E-38C682558C50}">
      <dsp:nvSpPr>
        <dsp:cNvPr id="0" name=""/>
        <dsp:cNvSpPr/>
      </dsp:nvSpPr>
      <dsp:spPr>
        <a:xfrm>
          <a:off x="491490" y="3916631"/>
          <a:ext cx="6880860" cy="1889280"/>
        </a:xfrm>
        <a:prstGeom prst="roundRect">
          <a:avLst/>
        </a:prstGeom>
        <a:solidFill>
          <a:schemeClr val="lt1">
            <a:hueOff val="0"/>
            <a:satOff val="0"/>
            <a:lumOff val="0"/>
            <a:alphaOff val="0"/>
          </a:schemeClr>
        </a:solidFill>
        <a:ln w="38100" cap="flat" cmpd="sng" algn="ctr">
          <a:solidFill>
            <a:schemeClr val="accent3">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60080" tIns="0" rIns="260080" bIns="0" numCol="1" spcCol="1270" anchor="ctr" anchorCtr="0">
          <a:noAutofit/>
        </a:bodyPr>
        <a:lstStyle/>
        <a:p>
          <a:pPr marL="0" lvl="0" indent="0" algn="l" defTabSz="977900">
            <a:lnSpc>
              <a:spcPct val="150000"/>
            </a:lnSpc>
            <a:spcBef>
              <a:spcPct val="0"/>
            </a:spcBef>
            <a:spcAft>
              <a:spcPct val="35000"/>
            </a:spcAft>
            <a:buNone/>
          </a:pPr>
          <a:r>
            <a:rPr lang="en-IN" sz="2200" u="none" kern="1200" dirty="0">
              <a:latin typeface="Arial" panose="020B0604020202020204" pitchFamily="34" charset="0"/>
              <a:cs typeface="Arial" panose="020B0604020202020204" pitchFamily="34" charset="0"/>
            </a:rPr>
            <a:t>Sleep disruption, stress or inactivity are issues that teenagers assume are far away, not a problem that needs to be considered (</a:t>
          </a:r>
          <a:r>
            <a:rPr lang="en-IN" sz="2200" u="none" kern="1200" dirty="0" err="1">
              <a:latin typeface="Arial" panose="020B0604020202020204" pitchFamily="34" charset="0"/>
              <a:cs typeface="Arial" panose="020B0604020202020204" pitchFamily="34" charset="0"/>
            </a:rPr>
            <a:t>Throuvala</a:t>
          </a:r>
          <a:r>
            <a:rPr lang="en-IN" sz="2200" u="none" kern="1200" dirty="0">
              <a:latin typeface="Arial" panose="020B0604020202020204" pitchFamily="34" charset="0"/>
              <a:cs typeface="Arial" panose="020B0604020202020204" pitchFamily="34" charset="0"/>
            </a:rPr>
            <a:t> </a:t>
          </a:r>
          <a:r>
            <a:rPr lang="en-IN" sz="2200" i="1" u="none" kern="1200" dirty="0">
              <a:latin typeface="Arial" panose="020B0604020202020204" pitchFamily="34" charset="0"/>
              <a:cs typeface="Arial" panose="020B0604020202020204" pitchFamily="34" charset="0"/>
            </a:rPr>
            <a:t>et al.,</a:t>
          </a:r>
          <a:r>
            <a:rPr lang="en-IN" sz="2200" u="none" kern="1200" dirty="0">
              <a:latin typeface="Arial" panose="020B0604020202020204" pitchFamily="34" charset="0"/>
              <a:cs typeface="Arial" panose="020B0604020202020204" pitchFamily="34" charset="0"/>
            </a:rPr>
            <a:t> 2021). </a:t>
          </a:r>
          <a:endParaRPr lang="en-GB" sz="2200" kern="1200" dirty="0">
            <a:latin typeface="Arial" panose="020B0604020202020204" pitchFamily="34" charset="0"/>
            <a:cs typeface="Arial" panose="020B0604020202020204" pitchFamily="34" charset="0"/>
          </a:endParaRPr>
        </a:p>
      </dsp:txBody>
      <dsp:txXfrm>
        <a:off x="583717" y="4008858"/>
        <a:ext cx="6696406" cy="170482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3509B1-28C9-4B34-AE4A-4D22C5DD42F6}">
      <dsp:nvSpPr>
        <dsp:cNvPr id="0" name=""/>
        <dsp:cNvSpPr/>
      </dsp:nvSpPr>
      <dsp:spPr>
        <a:xfrm>
          <a:off x="0" y="62002"/>
          <a:ext cx="7660475" cy="1977300"/>
        </a:xfrm>
        <a:prstGeom prst="roundRect">
          <a:avLst/>
        </a:prstGeom>
        <a:solidFill>
          <a:schemeClr val="dk2">
            <a:hueOff val="0"/>
            <a:satOff val="0"/>
            <a:lumOff val="0"/>
            <a:alphaOff val="0"/>
          </a:schemeClr>
        </a:solidFill>
        <a:ln w="38100" cap="flat" cmpd="sng" algn="ctr">
          <a:solidFill>
            <a:schemeClr val="lt2">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IN" sz="2400" kern="1200" dirty="0">
              <a:latin typeface="Arial" panose="020B0604020202020204" pitchFamily="34" charset="0"/>
              <a:cs typeface="Arial" panose="020B0604020202020204" pitchFamily="34" charset="0"/>
            </a:rPr>
            <a:t>Majority of adolescents are still in the pre-contemplation or contemplation phase and have not yet come to the realisation that excess consumption of screens is an issue, according to the Transtheoretical Model (Zerin</a:t>
          </a:r>
          <a:r>
            <a:rPr lang="en-IN" sz="2400" i="1" kern="1200" dirty="0">
              <a:latin typeface="Arial" panose="020B0604020202020204" pitchFamily="34" charset="0"/>
              <a:cs typeface="Arial" panose="020B0604020202020204" pitchFamily="34" charset="0"/>
            </a:rPr>
            <a:t> et al</a:t>
          </a:r>
          <a:r>
            <a:rPr lang="en-IN" sz="2400" kern="1200" dirty="0">
              <a:latin typeface="Arial" panose="020B0604020202020204" pitchFamily="34" charset="0"/>
              <a:cs typeface="Arial" panose="020B0604020202020204" pitchFamily="34" charset="0"/>
            </a:rPr>
            <a:t>., 2025).</a:t>
          </a:r>
          <a:endParaRPr lang="en-GB" sz="2400" kern="1200" dirty="0">
            <a:latin typeface="Arial" panose="020B0604020202020204" pitchFamily="34" charset="0"/>
            <a:cs typeface="Arial" panose="020B0604020202020204" pitchFamily="34" charset="0"/>
          </a:endParaRPr>
        </a:p>
      </dsp:txBody>
      <dsp:txXfrm>
        <a:off x="96524" y="158526"/>
        <a:ext cx="7467427" cy="1784252"/>
      </dsp:txXfrm>
    </dsp:sp>
    <dsp:sp modelId="{D2BF08C1-1339-4E38-BE15-B0119956A3DF}">
      <dsp:nvSpPr>
        <dsp:cNvPr id="0" name=""/>
        <dsp:cNvSpPr/>
      </dsp:nvSpPr>
      <dsp:spPr>
        <a:xfrm>
          <a:off x="0" y="2226502"/>
          <a:ext cx="7660475" cy="1977300"/>
        </a:xfrm>
        <a:prstGeom prst="roundRect">
          <a:avLst/>
        </a:prstGeom>
        <a:solidFill>
          <a:schemeClr val="dk2">
            <a:hueOff val="0"/>
            <a:satOff val="0"/>
            <a:lumOff val="0"/>
            <a:alphaOff val="0"/>
          </a:schemeClr>
        </a:solidFill>
        <a:ln w="38100" cap="flat" cmpd="sng" algn="ctr">
          <a:solidFill>
            <a:schemeClr val="lt2">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IN" sz="2400" u="none" kern="1200" dirty="0">
              <a:latin typeface="Arial" panose="020B0604020202020204" pitchFamily="34" charset="0"/>
              <a:cs typeface="Arial" panose="020B0604020202020204" pitchFamily="34" charset="0"/>
            </a:rPr>
            <a:t>This model is not based on the assumption that there is no resistance as a constituent of intention to change, as compared to the Theory of Planned Behaviour. </a:t>
          </a:r>
          <a:endParaRPr lang="en-GB" sz="2400" kern="1200" dirty="0">
            <a:latin typeface="Arial" panose="020B0604020202020204" pitchFamily="34" charset="0"/>
            <a:cs typeface="Arial" panose="020B0604020202020204" pitchFamily="34" charset="0"/>
          </a:endParaRPr>
        </a:p>
      </dsp:txBody>
      <dsp:txXfrm>
        <a:off x="96524" y="2323026"/>
        <a:ext cx="7467427" cy="178425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D31BDD-C426-457D-AA84-0EEA51E62B65}">
      <dsp:nvSpPr>
        <dsp:cNvPr id="0" name=""/>
        <dsp:cNvSpPr/>
      </dsp:nvSpPr>
      <dsp:spPr>
        <a:xfrm>
          <a:off x="0" y="72578"/>
          <a:ext cx="12268200" cy="220545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150000"/>
            </a:lnSpc>
            <a:spcBef>
              <a:spcPct val="0"/>
            </a:spcBef>
            <a:spcAft>
              <a:spcPct val="35000"/>
            </a:spcAft>
            <a:buNone/>
          </a:pPr>
          <a:r>
            <a:rPr lang="en-IN" sz="2800" kern="1200" dirty="0">
              <a:latin typeface="Arial" panose="020B0604020202020204" pitchFamily="34" charset="0"/>
              <a:cs typeface="Arial" panose="020B0604020202020204" pitchFamily="34" charset="0"/>
            </a:rPr>
            <a:t>The Disconnect to Reconnect campaign shows how the use of community-specific interventions can empower healthier digital behaviours in adolescents aged 13-18 years.</a:t>
          </a:r>
          <a:endParaRPr lang="en-GB" sz="2800" kern="1200" dirty="0">
            <a:latin typeface="Arial" panose="020B0604020202020204" pitchFamily="34" charset="0"/>
            <a:cs typeface="Arial" panose="020B0604020202020204" pitchFamily="34" charset="0"/>
          </a:endParaRPr>
        </a:p>
      </dsp:txBody>
      <dsp:txXfrm>
        <a:off x="107661" y="180239"/>
        <a:ext cx="12052878" cy="1990128"/>
      </dsp:txXfrm>
    </dsp:sp>
    <dsp:sp modelId="{DBA3DB35-A4E5-44F2-950D-C9D9CEF5FB8A}">
      <dsp:nvSpPr>
        <dsp:cNvPr id="0" name=""/>
        <dsp:cNvSpPr/>
      </dsp:nvSpPr>
      <dsp:spPr>
        <a:xfrm>
          <a:off x="0" y="2465228"/>
          <a:ext cx="12268200" cy="220545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150000"/>
            </a:lnSpc>
            <a:spcBef>
              <a:spcPct val="0"/>
            </a:spcBef>
            <a:spcAft>
              <a:spcPct val="35000"/>
            </a:spcAft>
            <a:buNone/>
          </a:pPr>
          <a:r>
            <a:rPr lang="en-IN" sz="2800" kern="1200" dirty="0">
              <a:latin typeface="Arial" panose="020B0604020202020204" pitchFamily="34" charset="0"/>
              <a:cs typeface="Arial" panose="020B0604020202020204" pitchFamily="34" charset="0"/>
            </a:rPr>
            <a:t>The campaign addresses the underlying causes and impacts of overuse of screens through partnership working, education, behaviour change theory, and the working practical activities.</a:t>
          </a:r>
          <a:endParaRPr lang="en-GB" sz="2800" kern="1200" dirty="0">
            <a:latin typeface="Arial" panose="020B0604020202020204" pitchFamily="34" charset="0"/>
            <a:cs typeface="Arial" panose="020B0604020202020204" pitchFamily="34" charset="0"/>
          </a:endParaRPr>
        </a:p>
      </dsp:txBody>
      <dsp:txXfrm>
        <a:off x="107661" y="2572889"/>
        <a:ext cx="12052878" cy="199012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D6342C-00D3-4937-ACED-A7E97C5708CE}" type="datetimeFigureOut">
              <a:rPr lang="en-GB" smtClean="0"/>
              <a:t>06/07/2026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B2343B1-3371-4DC3-B7B0-1AB0669F19D5}" type="slidenum">
              <a:rPr lang="en-GB" smtClean="0"/>
              <a:t>‹#›</a:t>
            </a:fld>
            <a:endParaRPr lang="en-GB"/>
          </a:p>
        </p:txBody>
      </p:sp>
    </p:spTree>
    <p:extLst>
      <p:ext uri="{BB962C8B-B14F-4D97-AF65-F5344CB8AC3E}">
        <p14:creationId xmlns:p14="http://schemas.microsoft.com/office/powerpoint/2010/main" val="279464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2343B1-3371-4DC3-B7B0-1AB0669F19D5}" type="slidenum">
              <a:rPr lang="en-GB" smtClean="0"/>
              <a:t>2</a:t>
            </a:fld>
            <a:endParaRPr lang="en-GB"/>
          </a:p>
        </p:txBody>
      </p:sp>
    </p:spTree>
    <p:extLst>
      <p:ext uri="{BB962C8B-B14F-4D97-AF65-F5344CB8AC3E}">
        <p14:creationId xmlns:p14="http://schemas.microsoft.com/office/powerpoint/2010/main" val="41524815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B855F1-F754-B165-5372-6494185FF47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4CF9550-F1E6-0467-600A-BB286054E4C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8352514-51B3-261E-6C38-5573B2E37C2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91EC4F2-6992-44E5-2329-1A217F784042}"/>
              </a:ext>
            </a:extLst>
          </p:cNvPr>
          <p:cNvSpPr>
            <a:spLocks noGrp="1"/>
          </p:cNvSpPr>
          <p:nvPr>
            <p:ph type="sldNum" sz="quarter" idx="5"/>
          </p:nvPr>
        </p:nvSpPr>
        <p:spPr/>
        <p:txBody>
          <a:bodyPr/>
          <a:lstStyle/>
          <a:p>
            <a:fld id="{DB2343B1-3371-4DC3-B7B0-1AB0669F19D5}" type="slidenum">
              <a:rPr lang="en-GB" smtClean="0"/>
              <a:t>3</a:t>
            </a:fld>
            <a:endParaRPr lang="en-GB"/>
          </a:p>
        </p:txBody>
      </p:sp>
    </p:spTree>
    <p:extLst>
      <p:ext uri="{BB962C8B-B14F-4D97-AF65-F5344CB8AC3E}">
        <p14:creationId xmlns:p14="http://schemas.microsoft.com/office/powerpoint/2010/main" val="24295682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2343B1-3371-4DC3-B7B0-1AB0669F19D5}" type="slidenum">
              <a:rPr lang="en-GB" smtClean="0"/>
              <a:t>4</a:t>
            </a:fld>
            <a:endParaRPr lang="en-GB"/>
          </a:p>
        </p:txBody>
      </p:sp>
    </p:spTree>
    <p:extLst>
      <p:ext uri="{BB962C8B-B14F-4D97-AF65-F5344CB8AC3E}">
        <p14:creationId xmlns:p14="http://schemas.microsoft.com/office/powerpoint/2010/main" val="18675977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2343B1-3371-4DC3-B7B0-1AB0669F19D5}" type="slidenum">
              <a:rPr lang="en-GB" smtClean="0"/>
              <a:t>6</a:t>
            </a:fld>
            <a:endParaRPr lang="en-GB"/>
          </a:p>
        </p:txBody>
      </p:sp>
    </p:spTree>
    <p:extLst>
      <p:ext uri="{BB962C8B-B14F-4D97-AF65-F5344CB8AC3E}">
        <p14:creationId xmlns:p14="http://schemas.microsoft.com/office/powerpoint/2010/main" val="40231700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2343B1-3371-4DC3-B7B0-1AB0669F19D5}" type="slidenum">
              <a:rPr lang="en-GB" smtClean="0"/>
              <a:t>7</a:t>
            </a:fld>
            <a:endParaRPr lang="en-GB"/>
          </a:p>
        </p:txBody>
      </p:sp>
    </p:spTree>
    <p:extLst>
      <p:ext uri="{BB962C8B-B14F-4D97-AF65-F5344CB8AC3E}">
        <p14:creationId xmlns:p14="http://schemas.microsoft.com/office/powerpoint/2010/main" val="26804053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DB2343B1-3371-4DC3-B7B0-1AB0669F19D5}" type="slidenum">
              <a:rPr lang="en-GB" smtClean="0"/>
              <a:t>8</a:t>
            </a:fld>
            <a:endParaRPr lang="en-GB"/>
          </a:p>
        </p:txBody>
      </p:sp>
    </p:spTree>
    <p:extLst>
      <p:ext uri="{BB962C8B-B14F-4D97-AF65-F5344CB8AC3E}">
        <p14:creationId xmlns:p14="http://schemas.microsoft.com/office/powerpoint/2010/main" val="12669934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2343B1-3371-4DC3-B7B0-1AB0669F19D5}" type="slidenum">
              <a:rPr lang="en-GB" smtClean="0"/>
              <a:t>9</a:t>
            </a:fld>
            <a:endParaRPr lang="en-GB"/>
          </a:p>
        </p:txBody>
      </p:sp>
    </p:spTree>
    <p:extLst>
      <p:ext uri="{BB962C8B-B14F-4D97-AF65-F5344CB8AC3E}">
        <p14:creationId xmlns:p14="http://schemas.microsoft.com/office/powerpoint/2010/main" val="19076447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2343B1-3371-4DC3-B7B0-1AB0669F19D5}" type="slidenum">
              <a:rPr lang="en-GB" smtClean="0"/>
              <a:t>10</a:t>
            </a:fld>
            <a:endParaRPr lang="en-GB"/>
          </a:p>
        </p:txBody>
      </p:sp>
    </p:spTree>
    <p:extLst>
      <p:ext uri="{BB962C8B-B14F-4D97-AF65-F5344CB8AC3E}">
        <p14:creationId xmlns:p14="http://schemas.microsoft.com/office/powerpoint/2010/main" val="27890909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132C1C-90F2-31CF-5ACD-A14887E1314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0E9E36-4E59-83D8-BC3F-530622070B6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B227D2A-102F-DD99-E6FF-7C9BFCF2A0A3}"/>
              </a:ext>
            </a:extLst>
          </p:cNvPr>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0300FFA6-CB33-92C5-B46F-03873A5F5CE8}"/>
              </a:ext>
            </a:extLst>
          </p:cNvPr>
          <p:cNvSpPr>
            <a:spLocks noGrp="1"/>
          </p:cNvSpPr>
          <p:nvPr>
            <p:ph type="sldNum" sz="quarter" idx="5"/>
          </p:nvPr>
        </p:nvSpPr>
        <p:spPr/>
        <p:txBody>
          <a:bodyPr/>
          <a:lstStyle/>
          <a:p>
            <a:fld id="{DB2343B1-3371-4DC3-B7B0-1AB0669F19D5}" type="slidenum">
              <a:rPr lang="en-GB" smtClean="0"/>
              <a:t>11</a:t>
            </a:fld>
            <a:endParaRPr lang="en-GB"/>
          </a:p>
        </p:txBody>
      </p:sp>
    </p:spTree>
    <p:extLst>
      <p:ext uri="{BB962C8B-B14F-4D97-AF65-F5344CB8AC3E}">
        <p14:creationId xmlns:p14="http://schemas.microsoft.com/office/powerpoint/2010/main" val="6440826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B618C2-9B32-1742-A37D-CE1DCD228B9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1CC825-38A0-B16E-89BE-7BE08C562F5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07CAD1A-B445-8018-097E-51783F990DBE}"/>
              </a:ext>
            </a:extLst>
          </p:cNvPr>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A360CBA6-43AB-9F9D-CBA0-6CC7D5388715}"/>
              </a:ext>
            </a:extLst>
          </p:cNvPr>
          <p:cNvSpPr>
            <a:spLocks noGrp="1"/>
          </p:cNvSpPr>
          <p:nvPr>
            <p:ph type="sldNum" sz="quarter" idx="5"/>
          </p:nvPr>
        </p:nvSpPr>
        <p:spPr/>
        <p:txBody>
          <a:bodyPr/>
          <a:lstStyle/>
          <a:p>
            <a:fld id="{DB2343B1-3371-4DC3-B7B0-1AB0669F19D5}" type="slidenum">
              <a:rPr lang="en-GB" smtClean="0"/>
              <a:t>12</a:t>
            </a:fld>
            <a:endParaRPr lang="en-GB"/>
          </a:p>
        </p:txBody>
      </p:sp>
    </p:spTree>
    <p:extLst>
      <p:ext uri="{BB962C8B-B14F-4D97-AF65-F5344CB8AC3E}">
        <p14:creationId xmlns:p14="http://schemas.microsoft.com/office/powerpoint/2010/main" val="38613187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CF5E41-89CF-9411-6821-BE6385922D8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FBBA52-A7DD-24B4-3292-348EA99E1DD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4DEF497-F459-9098-894A-77028087DD43}"/>
              </a:ext>
            </a:extLst>
          </p:cNvPr>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5383A7F6-87AC-7009-F60C-CEDED26EEFD3}"/>
              </a:ext>
            </a:extLst>
          </p:cNvPr>
          <p:cNvSpPr>
            <a:spLocks noGrp="1"/>
          </p:cNvSpPr>
          <p:nvPr>
            <p:ph type="sldNum" sz="quarter" idx="5"/>
          </p:nvPr>
        </p:nvSpPr>
        <p:spPr/>
        <p:txBody>
          <a:bodyPr/>
          <a:lstStyle/>
          <a:p>
            <a:fld id="{DB2343B1-3371-4DC3-B7B0-1AB0669F19D5}" type="slidenum">
              <a:rPr lang="en-GB" smtClean="0"/>
              <a:t>13</a:t>
            </a:fld>
            <a:endParaRPr lang="en-GB"/>
          </a:p>
        </p:txBody>
      </p:sp>
    </p:spTree>
    <p:extLst>
      <p:ext uri="{BB962C8B-B14F-4D97-AF65-F5344CB8AC3E}">
        <p14:creationId xmlns:p14="http://schemas.microsoft.com/office/powerpoint/2010/main" val="784170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1EE9BB-B9FC-F617-1FE5-69E9E059715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5BB065F-E9DE-6F13-4AF8-D123F7E6404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1FCF5D7-2626-12EE-4AD3-FEB81A2A1EA2}"/>
              </a:ext>
            </a:extLst>
          </p:cNvPr>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3B0AD966-5A1F-F81D-6F36-ED850B2613C6}"/>
              </a:ext>
            </a:extLst>
          </p:cNvPr>
          <p:cNvSpPr>
            <a:spLocks noGrp="1"/>
          </p:cNvSpPr>
          <p:nvPr>
            <p:ph type="sldNum" sz="quarter" idx="5"/>
          </p:nvPr>
        </p:nvSpPr>
        <p:spPr/>
        <p:txBody>
          <a:bodyPr/>
          <a:lstStyle/>
          <a:p>
            <a:fld id="{DB2343B1-3371-4DC3-B7B0-1AB0669F19D5}" type="slidenum">
              <a:rPr lang="en-GB" smtClean="0"/>
              <a:t>15</a:t>
            </a:fld>
            <a:endParaRPr lang="en-GB"/>
          </a:p>
        </p:txBody>
      </p:sp>
    </p:spTree>
    <p:extLst>
      <p:ext uri="{BB962C8B-B14F-4D97-AF65-F5344CB8AC3E}">
        <p14:creationId xmlns:p14="http://schemas.microsoft.com/office/powerpoint/2010/main" val="15991345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A64BDE-2A3E-77E3-22AD-AEADAFF17DF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F213807-C97C-C2BE-4330-100DDA4775D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E7367ED-4332-8D0A-7C81-1E83D938C42D}"/>
              </a:ext>
            </a:extLst>
          </p:cNvPr>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9C4A3930-1AAD-6B76-F5AA-19411BA77E06}"/>
              </a:ext>
            </a:extLst>
          </p:cNvPr>
          <p:cNvSpPr>
            <a:spLocks noGrp="1"/>
          </p:cNvSpPr>
          <p:nvPr>
            <p:ph type="sldNum" sz="quarter" idx="5"/>
          </p:nvPr>
        </p:nvSpPr>
        <p:spPr/>
        <p:txBody>
          <a:bodyPr/>
          <a:lstStyle/>
          <a:p>
            <a:fld id="{DB2343B1-3371-4DC3-B7B0-1AB0669F19D5}" type="slidenum">
              <a:rPr lang="en-GB" smtClean="0"/>
              <a:t>16</a:t>
            </a:fld>
            <a:endParaRPr lang="en-GB"/>
          </a:p>
        </p:txBody>
      </p:sp>
    </p:spTree>
    <p:extLst>
      <p:ext uri="{BB962C8B-B14F-4D97-AF65-F5344CB8AC3E}">
        <p14:creationId xmlns:p14="http://schemas.microsoft.com/office/powerpoint/2010/main" val="6777632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254BDC-3C4E-F89C-DE8B-A130B7C44E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D857411-254B-8B70-C4E2-AEF46EAC13A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4030AD6-E1AA-9DB8-7B50-4DD0845AD996}"/>
              </a:ext>
            </a:extLst>
          </p:cNvPr>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5D7A8972-B165-C36F-5569-595AF7E8ADA8}"/>
              </a:ext>
            </a:extLst>
          </p:cNvPr>
          <p:cNvSpPr>
            <a:spLocks noGrp="1"/>
          </p:cNvSpPr>
          <p:nvPr>
            <p:ph type="sldNum" sz="quarter" idx="5"/>
          </p:nvPr>
        </p:nvSpPr>
        <p:spPr/>
        <p:txBody>
          <a:bodyPr/>
          <a:lstStyle/>
          <a:p>
            <a:fld id="{DB2343B1-3371-4DC3-B7B0-1AB0669F19D5}" type="slidenum">
              <a:rPr lang="en-GB" smtClean="0"/>
              <a:t>17</a:t>
            </a:fld>
            <a:endParaRPr lang="en-GB"/>
          </a:p>
        </p:txBody>
      </p:sp>
    </p:spTree>
    <p:extLst>
      <p:ext uri="{BB962C8B-B14F-4D97-AF65-F5344CB8AC3E}">
        <p14:creationId xmlns:p14="http://schemas.microsoft.com/office/powerpoint/2010/main" val="23500266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2343B1-3371-4DC3-B7B0-1AB0669F19D5}" type="slidenum">
              <a:rPr lang="en-GB" smtClean="0"/>
              <a:t>18</a:t>
            </a:fld>
            <a:endParaRPr lang="en-GB"/>
          </a:p>
        </p:txBody>
      </p:sp>
    </p:spTree>
    <p:extLst>
      <p:ext uri="{BB962C8B-B14F-4D97-AF65-F5344CB8AC3E}">
        <p14:creationId xmlns:p14="http://schemas.microsoft.com/office/powerpoint/2010/main" val="14463495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CD8AF2-55CD-0541-4DDB-DAFA07A45C0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57B3F3-3C74-02A2-BCD8-66F7D241EBF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3AFDB09-E599-CDC9-DDBA-59253D099C0A}"/>
              </a:ext>
            </a:extLst>
          </p:cNvPr>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001B26F8-FC35-9C59-DC99-9DE3F4E56CBB}"/>
              </a:ext>
            </a:extLst>
          </p:cNvPr>
          <p:cNvSpPr>
            <a:spLocks noGrp="1"/>
          </p:cNvSpPr>
          <p:nvPr>
            <p:ph type="sldNum" sz="quarter" idx="5"/>
          </p:nvPr>
        </p:nvSpPr>
        <p:spPr/>
        <p:txBody>
          <a:bodyPr/>
          <a:lstStyle/>
          <a:p>
            <a:fld id="{DB2343B1-3371-4DC3-B7B0-1AB0669F19D5}" type="slidenum">
              <a:rPr lang="en-GB" smtClean="0"/>
              <a:t>19</a:t>
            </a:fld>
            <a:endParaRPr lang="en-GB"/>
          </a:p>
        </p:txBody>
      </p:sp>
    </p:spTree>
    <p:extLst>
      <p:ext uri="{BB962C8B-B14F-4D97-AF65-F5344CB8AC3E}">
        <p14:creationId xmlns:p14="http://schemas.microsoft.com/office/powerpoint/2010/main" val="366176187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C6C67E-D4B2-6929-78A3-175A3EADBF3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838C603-4B66-3D78-65F5-0F83954D0F0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778B163-BB51-A928-C13A-2041EF043456}"/>
              </a:ext>
            </a:extLst>
          </p:cNvPr>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01700D07-7589-A3F8-10F9-512D976DCB73}"/>
              </a:ext>
            </a:extLst>
          </p:cNvPr>
          <p:cNvSpPr>
            <a:spLocks noGrp="1"/>
          </p:cNvSpPr>
          <p:nvPr>
            <p:ph type="sldNum" sz="quarter" idx="5"/>
          </p:nvPr>
        </p:nvSpPr>
        <p:spPr/>
        <p:txBody>
          <a:bodyPr/>
          <a:lstStyle/>
          <a:p>
            <a:fld id="{DB2343B1-3371-4DC3-B7B0-1AB0669F19D5}" type="slidenum">
              <a:rPr lang="en-GB" smtClean="0"/>
              <a:t>20</a:t>
            </a:fld>
            <a:endParaRPr lang="en-GB"/>
          </a:p>
        </p:txBody>
      </p:sp>
    </p:spTree>
    <p:extLst>
      <p:ext uri="{BB962C8B-B14F-4D97-AF65-F5344CB8AC3E}">
        <p14:creationId xmlns:p14="http://schemas.microsoft.com/office/powerpoint/2010/main" val="342268441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A77B60-948B-D1C1-DE7E-49987354B24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D84FD19-D8F7-1A8D-62EC-A26371529AD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1E6AB8A-49C7-CC36-5F1A-EA9F2D8D5024}"/>
              </a:ext>
            </a:extLst>
          </p:cNvPr>
          <p:cNvSpPr>
            <a:spLocks noGrp="1"/>
          </p:cNvSpPr>
          <p:nvPr>
            <p:ph type="body" idx="1"/>
          </p:nvPr>
        </p:nvSpPr>
        <p:spPr/>
        <p:txBody>
          <a:bodyPr/>
          <a:lstStyle/>
          <a:p>
            <a:r>
              <a:rPr lang="en-IN" sz="1200" kern="1200" dirty="0">
                <a:solidFill>
                  <a:schemeClr val="tx1"/>
                </a:solidFill>
                <a:effectLst/>
                <a:latin typeface="+mn-lt"/>
                <a:ea typeface="+mn-ea"/>
                <a:cs typeface="+mn-cs"/>
              </a:rPr>
              <a:t>Collaboration with the organisations in the country would facilitate the appearance of the campaigns and provide credible, fact-based messages on the responsible use of technologies. </a:t>
            </a:r>
            <a:endParaRPr lang="en-GB"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58205D9F-FD59-3D7E-033F-8319149686EB}"/>
              </a:ext>
            </a:extLst>
          </p:cNvPr>
          <p:cNvSpPr>
            <a:spLocks noGrp="1"/>
          </p:cNvSpPr>
          <p:nvPr>
            <p:ph type="sldNum" sz="quarter" idx="5"/>
          </p:nvPr>
        </p:nvSpPr>
        <p:spPr/>
        <p:txBody>
          <a:bodyPr/>
          <a:lstStyle/>
          <a:p>
            <a:fld id="{DB2343B1-3371-4DC3-B7B0-1AB0669F19D5}" type="slidenum">
              <a:rPr lang="en-GB" smtClean="0"/>
              <a:t>21</a:t>
            </a:fld>
            <a:endParaRPr lang="en-GB"/>
          </a:p>
        </p:txBody>
      </p:sp>
    </p:spTree>
    <p:extLst>
      <p:ext uri="{BB962C8B-B14F-4D97-AF65-F5344CB8AC3E}">
        <p14:creationId xmlns:p14="http://schemas.microsoft.com/office/powerpoint/2010/main" val="188918612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01C6DF-1CCA-F07E-1984-D8E5529612E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E106589-175E-68B8-CB5B-5F24B506467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A788D47-E8BF-21AE-4973-74331EC4042E}"/>
              </a:ext>
            </a:extLst>
          </p:cNvPr>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5E4563E2-B811-3AAE-5EBC-8660FAB3BA04}"/>
              </a:ext>
            </a:extLst>
          </p:cNvPr>
          <p:cNvSpPr>
            <a:spLocks noGrp="1"/>
          </p:cNvSpPr>
          <p:nvPr>
            <p:ph type="sldNum" sz="quarter" idx="5"/>
          </p:nvPr>
        </p:nvSpPr>
        <p:spPr/>
        <p:txBody>
          <a:bodyPr/>
          <a:lstStyle/>
          <a:p>
            <a:fld id="{DB2343B1-3371-4DC3-B7B0-1AB0669F19D5}" type="slidenum">
              <a:rPr lang="en-GB" smtClean="0"/>
              <a:t>22</a:t>
            </a:fld>
            <a:endParaRPr lang="en-GB"/>
          </a:p>
        </p:txBody>
      </p:sp>
    </p:spTree>
    <p:extLst>
      <p:ext uri="{BB962C8B-B14F-4D97-AF65-F5344CB8AC3E}">
        <p14:creationId xmlns:p14="http://schemas.microsoft.com/office/powerpoint/2010/main" val="123309346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A84D0B-0388-A4A6-2B48-05D5045F71A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CF6C859-77C0-4D92-386D-B2787AF7727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76FDA42-4F6C-28A6-AE49-B54466FF5F4E}"/>
              </a:ext>
            </a:extLst>
          </p:cNvPr>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117D34F8-F06B-9E21-1E69-80BE20C2719D}"/>
              </a:ext>
            </a:extLst>
          </p:cNvPr>
          <p:cNvSpPr>
            <a:spLocks noGrp="1"/>
          </p:cNvSpPr>
          <p:nvPr>
            <p:ph type="sldNum" sz="quarter" idx="5"/>
          </p:nvPr>
        </p:nvSpPr>
        <p:spPr/>
        <p:txBody>
          <a:bodyPr/>
          <a:lstStyle/>
          <a:p>
            <a:fld id="{DB2343B1-3371-4DC3-B7B0-1AB0669F19D5}" type="slidenum">
              <a:rPr lang="en-GB" smtClean="0"/>
              <a:t>23</a:t>
            </a:fld>
            <a:endParaRPr lang="en-GB"/>
          </a:p>
        </p:txBody>
      </p:sp>
    </p:spTree>
    <p:extLst>
      <p:ext uri="{BB962C8B-B14F-4D97-AF65-F5344CB8AC3E}">
        <p14:creationId xmlns:p14="http://schemas.microsoft.com/office/powerpoint/2010/main" val="79196249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73FEB0-077F-65BA-DB8E-D435936102E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8938D46-77D5-4440-BA5A-5499861612B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B91399C-2A56-BE11-183F-DD00C4CA7E23}"/>
              </a:ext>
            </a:extLst>
          </p:cNvPr>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DADFE0EF-2FC6-9117-946B-060EEE96D150}"/>
              </a:ext>
            </a:extLst>
          </p:cNvPr>
          <p:cNvSpPr>
            <a:spLocks noGrp="1"/>
          </p:cNvSpPr>
          <p:nvPr>
            <p:ph type="sldNum" sz="quarter" idx="5"/>
          </p:nvPr>
        </p:nvSpPr>
        <p:spPr/>
        <p:txBody>
          <a:bodyPr/>
          <a:lstStyle/>
          <a:p>
            <a:fld id="{DB2343B1-3371-4DC3-B7B0-1AB0669F19D5}" type="slidenum">
              <a:rPr lang="en-GB" smtClean="0"/>
              <a:t>25</a:t>
            </a:fld>
            <a:endParaRPr lang="en-GB"/>
          </a:p>
        </p:txBody>
      </p:sp>
    </p:spTree>
    <p:extLst>
      <p:ext uri="{BB962C8B-B14F-4D97-AF65-F5344CB8AC3E}">
        <p14:creationId xmlns:p14="http://schemas.microsoft.com/office/powerpoint/2010/main" val="137332433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438D55-F03B-3AA0-6AAB-28F4F66AAA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98A697C-F0F8-2E86-7050-41F8BD2470A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807D078-661F-94F9-DFE6-A9807B1228B1}"/>
              </a:ext>
            </a:extLst>
          </p:cNvPr>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AE3F4A9A-FA3E-DFE4-49D5-BD0B074CBFB0}"/>
              </a:ext>
            </a:extLst>
          </p:cNvPr>
          <p:cNvSpPr>
            <a:spLocks noGrp="1"/>
          </p:cNvSpPr>
          <p:nvPr>
            <p:ph type="sldNum" sz="quarter" idx="5"/>
          </p:nvPr>
        </p:nvSpPr>
        <p:spPr/>
        <p:txBody>
          <a:bodyPr/>
          <a:lstStyle/>
          <a:p>
            <a:fld id="{DB2343B1-3371-4DC3-B7B0-1AB0669F19D5}" type="slidenum">
              <a:rPr lang="en-GB" smtClean="0"/>
              <a:t>26</a:t>
            </a:fld>
            <a:endParaRPr lang="en-GB"/>
          </a:p>
        </p:txBody>
      </p:sp>
    </p:spTree>
    <p:extLst>
      <p:ext uri="{BB962C8B-B14F-4D97-AF65-F5344CB8AC3E}">
        <p14:creationId xmlns:p14="http://schemas.microsoft.com/office/powerpoint/2010/main" val="156033649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A3320D-5C32-A35A-CF29-5047118E11D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EDA2B0B-A054-B2E3-8862-E210A6C959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F4425F4-088E-D16B-E3FF-560C7F742451}"/>
              </a:ext>
            </a:extLst>
          </p:cNvPr>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58BDD059-A3A9-CB51-56F3-8A7AFC448137}"/>
              </a:ext>
            </a:extLst>
          </p:cNvPr>
          <p:cNvSpPr>
            <a:spLocks noGrp="1"/>
          </p:cNvSpPr>
          <p:nvPr>
            <p:ph type="sldNum" sz="quarter" idx="5"/>
          </p:nvPr>
        </p:nvSpPr>
        <p:spPr/>
        <p:txBody>
          <a:bodyPr/>
          <a:lstStyle/>
          <a:p>
            <a:fld id="{DB2343B1-3371-4DC3-B7B0-1AB0669F19D5}" type="slidenum">
              <a:rPr lang="en-GB" smtClean="0"/>
              <a:t>27</a:t>
            </a:fld>
            <a:endParaRPr lang="en-GB"/>
          </a:p>
        </p:txBody>
      </p:sp>
    </p:spTree>
    <p:extLst>
      <p:ext uri="{BB962C8B-B14F-4D97-AF65-F5344CB8AC3E}">
        <p14:creationId xmlns:p14="http://schemas.microsoft.com/office/powerpoint/2010/main" val="228193275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45D887-A22B-B856-AF23-7DDCD4D1A4F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F7E6BD1-84E5-5D57-01E4-74226FAE9D1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10C9AB5-2287-F4ED-F2CE-5A922025FCE1}"/>
              </a:ext>
            </a:extLst>
          </p:cNvPr>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BD08FA0E-FA23-A18C-311F-0D55965356AD}"/>
              </a:ext>
            </a:extLst>
          </p:cNvPr>
          <p:cNvSpPr>
            <a:spLocks noGrp="1"/>
          </p:cNvSpPr>
          <p:nvPr>
            <p:ph type="sldNum" sz="quarter" idx="5"/>
          </p:nvPr>
        </p:nvSpPr>
        <p:spPr/>
        <p:txBody>
          <a:bodyPr/>
          <a:lstStyle/>
          <a:p>
            <a:fld id="{DB2343B1-3371-4DC3-B7B0-1AB0669F19D5}" type="slidenum">
              <a:rPr lang="en-GB" smtClean="0"/>
              <a:t>28</a:t>
            </a:fld>
            <a:endParaRPr lang="en-GB"/>
          </a:p>
        </p:txBody>
      </p:sp>
    </p:spTree>
    <p:extLst>
      <p:ext uri="{BB962C8B-B14F-4D97-AF65-F5344CB8AC3E}">
        <p14:creationId xmlns:p14="http://schemas.microsoft.com/office/powerpoint/2010/main" val="100831060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137A0D-70B3-D943-2874-A36F54D6B22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BF07B8C-4376-62E0-D6C7-F7A53E4A73E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7DF87AC-E01A-9941-29DD-100745AEEC87}"/>
              </a:ext>
            </a:extLst>
          </p:cNvPr>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81E5F6AA-D284-8534-B888-F7336EA79153}"/>
              </a:ext>
            </a:extLst>
          </p:cNvPr>
          <p:cNvSpPr>
            <a:spLocks noGrp="1"/>
          </p:cNvSpPr>
          <p:nvPr>
            <p:ph type="sldNum" sz="quarter" idx="5"/>
          </p:nvPr>
        </p:nvSpPr>
        <p:spPr/>
        <p:txBody>
          <a:bodyPr/>
          <a:lstStyle/>
          <a:p>
            <a:fld id="{DB2343B1-3371-4DC3-B7B0-1AB0669F19D5}" type="slidenum">
              <a:rPr lang="en-GB" smtClean="0"/>
              <a:t>29</a:t>
            </a:fld>
            <a:endParaRPr lang="en-GB"/>
          </a:p>
        </p:txBody>
      </p:sp>
    </p:spTree>
    <p:extLst>
      <p:ext uri="{BB962C8B-B14F-4D97-AF65-F5344CB8AC3E}">
        <p14:creationId xmlns:p14="http://schemas.microsoft.com/office/powerpoint/2010/main" val="110790033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4767CD-0D98-3982-03C9-1BE973395E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9202E66-5AE5-1EFE-1BAA-CC63EDE500D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E289C0A-17F9-D361-27FA-7DBFF977F033}"/>
              </a:ext>
            </a:extLst>
          </p:cNvPr>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9F73E5F8-495B-B59A-231C-7306F2ADEFA5}"/>
              </a:ext>
            </a:extLst>
          </p:cNvPr>
          <p:cNvSpPr>
            <a:spLocks noGrp="1"/>
          </p:cNvSpPr>
          <p:nvPr>
            <p:ph type="sldNum" sz="quarter" idx="5"/>
          </p:nvPr>
        </p:nvSpPr>
        <p:spPr/>
        <p:txBody>
          <a:bodyPr/>
          <a:lstStyle/>
          <a:p>
            <a:fld id="{DB2343B1-3371-4DC3-B7B0-1AB0669F19D5}" type="slidenum">
              <a:rPr lang="en-GB" smtClean="0"/>
              <a:t>30</a:t>
            </a:fld>
            <a:endParaRPr lang="en-GB"/>
          </a:p>
        </p:txBody>
      </p:sp>
    </p:spTree>
    <p:extLst>
      <p:ext uri="{BB962C8B-B14F-4D97-AF65-F5344CB8AC3E}">
        <p14:creationId xmlns:p14="http://schemas.microsoft.com/office/powerpoint/2010/main" val="383178040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EC0C16-8135-7FE7-EE4D-CE227AB3949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1C23634-07D5-FC83-59EC-4F7D7380B06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79D1EF9-6531-D856-A9BC-2C648079DFDA}"/>
              </a:ext>
            </a:extLst>
          </p:cNvPr>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A9E9538E-B285-44E6-8537-16F161936840}"/>
              </a:ext>
            </a:extLst>
          </p:cNvPr>
          <p:cNvSpPr>
            <a:spLocks noGrp="1"/>
          </p:cNvSpPr>
          <p:nvPr>
            <p:ph type="sldNum" sz="quarter" idx="5"/>
          </p:nvPr>
        </p:nvSpPr>
        <p:spPr/>
        <p:txBody>
          <a:bodyPr/>
          <a:lstStyle/>
          <a:p>
            <a:fld id="{DB2343B1-3371-4DC3-B7B0-1AB0669F19D5}" type="slidenum">
              <a:rPr lang="en-GB" smtClean="0"/>
              <a:t>31</a:t>
            </a:fld>
            <a:endParaRPr lang="en-GB"/>
          </a:p>
        </p:txBody>
      </p:sp>
    </p:spTree>
    <p:extLst>
      <p:ext uri="{BB962C8B-B14F-4D97-AF65-F5344CB8AC3E}">
        <p14:creationId xmlns:p14="http://schemas.microsoft.com/office/powerpoint/2010/main" val="123548710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EB0C59-9B39-3D3E-D019-C666C84A03A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144565-D3BA-1B78-E8AB-13FF4FAB4FE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622406E-A566-FEAC-0D1A-34534FBBBAEC}"/>
              </a:ext>
            </a:extLst>
          </p:cNvPr>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0ED0BD81-8B2F-CAF4-7124-21A2304E38BC}"/>
              </a:ext>
            </a:extLst>
          </p:cNvPr>
          <p:cNvSpPr>
            <a:spLocks noGrp="1"/>
          </p:cNvSpPr>
          <p:nvPr>
            <p:ph type="sldNum" sz="quarter" idx="5"/>
          </p:nvPr>
        </p:nvSpPr>
        <p:spPr/>
        <p:txBody>
          <a:bodyPr/>
          <a:lstStyle/>
          <a:p>
            <a:fld id="{DB2343B1-3371-4DC3-B7B0-1AB0669F19D5}" type="slidenum">
              <a:rPr lang="en-GB" smtClean="0"/>
              <a:t>32</a:t>
            </a:fld>
            <a:endParaRPr lang="en-GB"/>
          </a:p>
        </p:txBody>
      </p:sp>
    </p:spTree>
    <p:extLst>
      <p:ext uri="{BB962C8B-B14F-4D97-AF65-F5344CB8AC3E}">
        <p14:creationId xmlns:p14="http://schemas.microsoft.com/office/powerpoint/2010/main" val="101284119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2B79A6-F3DC-271C-F509-FB1E3CE50C9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59E5F8E-18D2-A0F5-1FA6-8683BC02D81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9BA03A6-B262-2873-2E1E-5A65C748F51B}"/>
              </a:ext>
            </a:extLst>
          </p:cNvPr>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558F0480-BCE4-E641-5D74-B8AF0B069C30}"/>
              </a:ext>
            </a:extLst>
          </p:cNvPr>
          <p:cNvSpPr>
            <a:spLocks noGrp="1"/>
          </p:cNvSpPr>
          <p:nvPr>
            <p:ph type="sldNum" sz="quarter" idx="5"/>
          </p:nvPr>
        </p:nvSpPr>
        <p:spPr/>
        <p:txBody>
          <a:bodyPr/>
          <a:lstStyle/>
          <a:p>
            <a:fld id="{DB2343B1-3371-4DC3-B7B0-1AB0669F19D5}" type="slidenum">
              <a:rPr lang="en-GB" smtClean="0"/>
              <a:t>33</a:t>
            </a:fld>
            <a:endParaRPr lang="en-GB"/>
          </a:p>
        </p:txBody>
      </p:sp>
    </p:spTree>
    <p:extLst>
      <p:ext uri="{BB962C8B-B14F-4D97-AF65-F5344CB8AC3E}">
        <p14:creationId xmlns:p14="http://schemas.microsoft.com/office/powerpoint/2010/main" val="154875863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2343B1-3371-4DC3-B7B0-1AB0669F19D5}" type="slidenum">
              <a:rPr lang="en-GB" smtClean="0"/>
              <a:t>34</a:t>
            </a:fld>
            <a:endParaRPr lang="en-GB"/>
          </a:p>
        </p:txBody>
      </p:sp>
    </p:spTree>
    <p:extLst>
      <p:ext uri="{BB962C8B-B14F-4D97-AF65-F5344CB8AC3E}">
        <p14:creationId xmlns:p14="http://schemas.microsoft.com/office/powerpoint/2010/main" val="4052587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7/6/26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7/6/26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7/6/26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7/6/26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sv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4.svg"/><Relationship Id="rId7" Type="http://schemas.openxmlformats.org/officeDocument/2006/relationships/diagramQuickStyle" Target="../diagrams/quickStyle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5.jpeg"/><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4.sv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1.svg"/></Relationships>
</file>

<file path=ppt/slides/_rels/slide7.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1.jpeg"/></Relationships>
</file>

<file path=ppt/slides/_rels/slide9.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2.jpeg"/></Relationships>
</file>

<file path=ppt/slides/_rels/slide10.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4.svg"/><Relationship Id="rId7" Type="http://schemas.openxmlformats.org/officeDocument/2006/relationships/diagramColors" Target="../diagrams/colors3.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image" Target="../media/image1.svg"/></Relationships>
</file>

<file path=ppt/slides/_rels/slide12.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4.svg"/><Relationship Id="rId7" Type="http://schemas.openxmlformats.org/officeDocument/2006/relationships/diagramColors" Target="../diagrams/colors4.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4.svg"/><Relationship Id="rId7" Type="http://schemas.openxmlformats.org/officeDocument/2006/relationships/diagramColors" Target="../diagrams/colors5.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 Id="rId9" Type="http://schemas.openxmlformats.org/officeDocument/2006/relationships/image" Target="../media/image17.png"/></Relationships>
</file>

<file path=ppt/slides/_rels/slide1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11.jpeg"/></Relationships>
</file>

<file path=ppt/slides/_rels/slide17.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8.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19.jpg"/><Relationship Id="rId7" Type="http://schemas.openxmlformats.org/officeDocument/2006/relationships/diagramColors" Target="../diagrams/colors7.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9.xml.rels><?xml version="1.0" encoding="UTF-8" standalone="yes"?>
<Relationships xmlns="http://schemas.openxmlformats.org/package/2006/relationships"><Relationship Id="rId8" Type="http://schemas.openxmlformats.org/officeDocument/2006/relationships/diagramColors" Target="../diagrams/colors8.xml"/><Relationship Id="rId3" Type="http://schemas.openxmlformats.org/officeDocument/2006/relationships/image" Target="../media/image4.svg"/><Relationship Id="rId7" Type="http://schemas.openxmlformats.org/officeDocument/2006/relationships/diagramQuickStyle" Target="../diagrams/quickStyle8.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Layout" Target="../diagrams/layout8.xml"/><Relationship Id="rId5" Type="http://schemas.openxmlformats.org/officeDocument/2006/relationships/diagramData" Target="../diagrams/data8.xml"/><Relationship Id="rId4" Type="http://schemas.openxmlformats.org/officeDocument/2006/relationships/image" Target="../media/image1.svg"/><Relationship Id="rId9" Type="http://schemas.microsoft.com/office/2007/relationships/diagramDrawing" Target="../diagrams/drawing8.xml"/></Relationships>
</file>

<file path=ppt/slides/_rels/slide20.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18.xml"/><Relationship Id="rId1" Type="http://schemas.openxmlformats.org/officeDocument/2006/relationships/slideLayout" Target="../slideLayouts/slideLayout7.xml"/><Relationship Id="rId5" Type="http://schemas.openxmlformats.org/officeDocument/2006/relationships/image" Target="../media/image20.jpeg"/><Relationship Id="rId4" Type="http://schemas.openxmlformats.org/officeDocument/2006/relationships/image" Target="../media/image1.svg"/></Relationships>
</file>

<file path=ppt/slides/_rels/slide2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21.jpe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26.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4.svg"/><Relationship Id="rId7" Type="http://schemas.openxmlformats.org/officeDocument/2006/relationships/diagramColors" Target="../diagrams/colors9.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 Id="rId9" Type="http://schemas.openxmlformats.org/officeDocument/2006/relationships/image" Target="../media/image23.png"/></Relationships>
</file>

<file path=ppt/slides/_rels/slide27.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23.xml"/><Relationship Id="rId1" Type="http://schemas.openxmlformats.org/officeDocument/2006/relationships/slideLayout" Target="../slideLayouts/slideLayout7.xml"/><Relationship Id="rId5" Type="http://schemas.openxmlformats.org/officeDocument/2006/relationships/image" Target="../media/image24.jpeg"/><Relationship Id="rId4" Type="http://schemas.openxmlformats.org/officeDocument/2006/relationships/image" Target="../media/image1.svg"/></Relationships>
</file>

<file path=ppt/slides/_rels/slide28.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9.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25.xml"/><Relationship Id="rId1" Type="http://schemas.openxmlformats.org/officeDocument/2006/relationships/slideLayout" Target="../slideLayouts/slideLayout7.xml"/><Relationship Id="rId5" Type="http://schemas.openxmlformats.org/officeDocument/2006/relationships/image" Target="../media/image26.png"/><Relationship Id="rId4" Type="http://schemas.openxmlformats.org/officeDocument/2006/relationships/image" Target="../media/image1.svg"/></Relationships>
</file>

<file path=ppt/slides/_rels/slide30.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4.svg"/><Relationship Id="rId7" Type="http://schemas.openxmlformats.org/officeDocument/2006/relationships/diagramColors" Target="../diagrams/colors11.xml"/><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 Id="rId9" Type="http://schemas.openxmlformats.org/officeDocument/2006/relationships/image" Target="../media/image27.png"/></Relationships>
</file>

<file path=ppt/slides/_rels/slide3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11.jpeg"/></Relationships>
</file>

<file path=ppt/slides/_rels/slide3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28.xml"/><Relationship Id="rId1" Type="http://schemas.openxmlformats.org/officeDocument/2006/relationships/slideLayout" Target="../slideLayouts/slideLayout7.xml"/><Relationship Id="rId4" Type="http://schemas.openxmlformats.org/officeDocument/2006/relationships/image" Target="../media/image1.svg"/></Relationships>
</file>

<file path=ppt/slides/_rels/slide3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8" Type="http://schemas.openxmlformats.org/officeDocument/2006/relationships/diagramColors" Target="../diagrams/colors12.xml"/><Relationship Id="rId3" Type="http://schemas.openxmlformats.org/officeDocument/2006/relationships/image" Target="../media/image28.1"/><Relationship Id="rId7" Type="http://schemas.openxmlformats.org/officeDocument/2006/relationships/diagramQuickStyle" Target="../diagrams/quickStyle12.xml"/><Relationship Id="rId2" Type="http://schemas.openxmlformats.org/officeDocument/2006/relationships/notesSlide" Target="../notesSlides/notesSlide30.xml"/><Relationship Id="rId1" Type="http://schemas.openxmlformats.org/officeDocument/2006/relationships/slideLayout" Target="../slideLayouts/slideLayout6.xml"/><Relationship Id="rId6" Type="http://schemas.openxmlformats.org/officeDocument/2006/relationships/diagramLayout" Target="../diagrams/layout12.xml"/><Relationship Id="rId5" Type="http://schemas.openxmlformats.org/officeDocument/2006/relationships/diagramData" Target="../diagrams/data12.xml"/><Relationship Id="rId4" Type="http://schemas.openxmlformats.org/officeDocument/2006/relationships/hyperlink" Target="https://www.rawpixel.com/image/3932/premium-photo-image-roller-coaster-amusement-amusement-park" TargetMode="External"/><Relationship Id="rId9" Type="http://schemas.microsoft.com/office/2007/relationships/diagramDrawing" Target="../diagrams/drawing12.xml"/></Relationships>
</file>

<file path=ppt/slides/_rels/slide35.xml.rels><?xml version="1.0" encoding="UTF-8" standalone="yes"?>
<Relationships xmlns="http://schemas.openxmlformats.org/package/2006/relationships"><Relationship Id="rId8" Type="http://schemas.openxmlformats.org/officeDocument/2006/relationships/hyperlink" Target="https://doi.org/10.3390/ijerph192114009" TargetMode="External"/><Relationship Id="rId13" Type="http://schemas.openxmlformats.org/officeDocument/2006/relationships/hyperlink" Target="https://books.google.com/books?hl=en&amp;lr=&amp;id=1kU5EQAAQBAJ&amp;oi=fnd&amp;pg=PP1&amp;dq=Process+evaluation+would+identify+how+effective+screen+time+campaign+activities+to+be+conducted+&amp;ots=pHHtlNUnsI&amp;sig=_Oi4NiDrjjc3IYx1R-vsMFpRojM" TargetMode="External"/><Relationship Id="rId18" Type="http://schemas.openxmlformats.org/officeDocument/2006/relationships/hyperlink" Target="https://doi.org/10.1136/bmjopen-2019-036044" TargetMode="External"/><Relationship Id="rId3" Type="http://schemas.openxmlformats.org/officeDocument/2006/relationships/hyperlink" Target="https://www.apa.org/monitor/2024/04/teen-social-use-mental-health" TargetMode="External"/><Relationship Id="rId21" Type="http://schemas.openxmlformats.org/officeDocument/2006/relationships/hyperlink" Target="https://doi.org/10.3390/ijerph19042418" TargetMode="External"/><Relationship Id="rId7" Type="http://schemas.openxmlformats.org/officeDocument/2006/relationships/hyperlink" Target="https://publications.parliament.uk/pa/cm5804/cmselect/cmeduc/118/summary.html" TargetMode="External"/><Relationship Id="rId12" Type="http://schemas.openxmlformats.org/officeDocument/2006/relationships/hyperlink" Target="https://pmc.ncbi.nlm.nih.gov/articles/PMC12165459/" TargetMode="External"/><Relationship Id="rId17" Type="http://schemas.openxmlformats.org/officeDocument/2006/relationships/hyperlink" Target="https://doi.org/10.4082/kjfm.20.0165" TargetMode="External"/><Relationship Id="rId25" Type="http://schemas.openxmlformats.org/officeDocument/2006/relationships/hyperlink" Target="https://www.researchgate.net/profile/Farhana-Faruque-Zerin/publication/392303077_Comparing_the_theory_of_planned_behavior_and_transtheoretical_model_in_limiting_screen_time_before_bedtime_a_narrative_review/links/68916b8e6e1ad24f59ed9cf8/Comparing-the-theory-of-planned-behavior-and-transtheoretical-model-in-limiting-screen-time-before-bedtime-a-narrative-review.pdf" TargetMode="External"/><Relationship Id="rId2" Type="http://schemas.openxmlformats.org/officeDocument/2006/relationships/hyperlink" Target="https://doi.org/10.46627/silet.v5i1.364" TargetMode="External"/><Relationship Id="rId16" Type="http://schemas.openxmlformats.org/officeDocument/2006/relationships/hyperlink" Target="https://doi.org/10.3390/mti7050052" TargetMode="External"/><Relationship Id="rId20" Type="http://schemas.openxmlformats.org/officeDocument/2006/relationships/hyperlink" Target="https://doi.org/10.3390/ijerph18063227" TargetMode="External"/><Relationship Id="rId1" Type="http://schemas.openxmlformats.org/officeDocument/2006/relationships/slideLayout" Target="../slideLayouts/slideLayout6.xml"/><Relationship Id="rId6" Type="http://schemas.openxmlformats.org/officeDocument/2006/relationships/hyperlink" Target="https://doi.org/10.5281/zenodo.10250536" TargetMode="External"/><Relationship Id="rId11" Type="http://schemas.openxmlformats.org/officeDocument/2006/relationships/hyperlink" Target="https://doi.org/10.7759/cureus.88373" TargetMode="External"/><Relationship Id="rId24" Type="http://schemas.openxmlformats.org/officeDocument/2006/relationships/hyperlink" Target="https://doi.org/10.1177/1329878x20916950" TargetMode="External"/><Relationship Id="rId5" Type="http://schemas.openxmlformats.org/officeDocument/2006/relationships/hyperlink" Target="https://doi.org/10.1002/wps.21188" TargetMode="External"/><Relationship Id="rId15" Type="http://schemas.openxmlformats.org/officeDocument/2006/relationships/hyperlink" Target="https://doi.org/10.1111/jcpp.13190" TargetMode="External"/><Relationship Id="rId23" Type="http://schemas.openxmlformats.org/officeDocument/2006/relationships/hyperlink" Target="https://www.who.int/news-room/fact-sheets/detail/physical-activity" TargetMode="External"/><Relationship Id="rId10" Type="http://schemas.openxmlformats.org/officeDocument/2006/relationships/hyperlink" Target="https://doi.org/10.1016/s2352-4642(21)00200-5" TargetMode="External"/><Relationship Id="rId19" Type="http://schemas.openxmlformats.org/officeDocument/2006/relationships/hyperlink" Target="https://www.researchgate.net/profile/Jigayasha-Thakur/publication/393899863_Mobile_phone_A_journey_from_necessity_to_addiction/links/687f78e71a77b36b5b048724/Mobile-phone-A-journey-from-necessity-to-addiction.pdf" TargetMode="External"/><Relationship Id="rId4" Type="http://schemas.openxmlformats.org/officeDocument/2006/relationships/hyperlink" Target="https://doi.org/10.1038/s41569-021-00547-y" TargetMode="External"/><Relationship Id="rId9" Type="http://schemas.openxmlformats.org/officeDocument/2006/relationships/hyperlink" Target="https://doi.org/10.1177/2042753019899527" TargetMode="External"/><Relationship Id="rId14" Type="http://schemas.openxmlformats.org/officeDocument/2006/relationships/hyperlink" Target="https://doi.org/10.7759/cureus.30051" TargetMode="External"/><Relationship Id="rId22" Type="http://schemas.openxmlformats.org/officeDocument/2006/relationships/hyperlink" Target="https://www.unicef.org/eca/media/38431/file/Digital_environment.pdf" TargetMode="Externa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4.svg"/><Relationship Id="rId1" Type="http://schemas.openxmlformats.org/officeDocument/2006/relationships/slideLayout" Target="../slideLayouts/slideLayout7.xml"/><Relationship Id="rId4" Type="http://schemas.openxmlformats.org/officeDocument/2006/relationships/image" Target="../media/image29.jpeg"/></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chemeClr val="lt1">
            <a:hueOff val="0"/>
            <a:satOff val="0"/>
            <a:lumOff val="0"/>
          </a:schemeClr>
        </a:solidFill>
        <a:effectLst/>
      </p:bgPr>
    </p:bg>
    <p:spTree>
      <p:nvGrpSpPr>
        <p:cNvPr id="1" name=""/>
        <p:cNvGrpSpPr/>
        <p:nvPr/>
      </p:nvGrpSpPr>
      <p:grpSpPr>
        <a:xfrm>
          <a:off x="0" y="0"/>
          <a:ext cx="0" cy="0"/>
          <a:chOff x="0" y="0"/>
          <a:chExt cx="0" cy="0"/>
        </a:xfrm>
      </p:grpSpPr>
      <p:grpSp>
        <p:nvGrpSpPr>
          <p:cNvPr id="4" name="Group 4"/>
          <p:cNvGrpSpPr/>
          <p:nvPr/>
        </p:nvGrpSpPr>
        <p:grpSpPr>
          <a:xfrm>
            <a:off x="7772400" y="3600450"/>
            <a:ext cx="10515601" cy="3086100"/>
            <a:chOff x="0" y="0"/>
            <a:chExt cx="4044988" cy="812800"/>
          </a:xfrm>
        </p:grpSpPr>
        <p:sp>
          <p:nvSpPr>
            <p:cNvPr id="5" name="Freeform 5"/>
            <p:cNvSpPr/>
            <p:nvPr/>
          </p:nvSpPr>
          <p:spPr>
            <a:xfrm>
              <a:off x="0" y="0"/>
              <a:ext cx="4044988" cy="812800"/>
            </a:xfrm>
            <a:custGeom>
              <a:avLst/>
              <a:gdLst/>
              <a:ahLst/>
              <a:cxnLst/>
              <a:rect l="l" t="t" r="r" b="b"/>
              <a:pathLst>
                <a:path w="4044988" h="812800">
                  <a:moveTo>
                    <a:pt x="27725" y="0"/>
                  </a:moveTo>
                  <a:lnTo>
                    <a:pt x="4017263" y="0"/>
                  </a:lnTo>
                  <a:cubicBezTo>
                    <a:pt x="4032575" y="0"/>
                    <a:pt x="4044988" y="12413"/>
                    <a:pt x="4044988" y="27725"/>
                  </a:cubicBezTo>
                  <a:lnTo>
                    <a:pt x="4044988" y="785075"/>
                  </a:lnTo>
                  <a:cubicBezTo>
                    <a:pt x="4044988" y="792428"/>
                    <a:pt x="4042067" y="799480"/>
                    <a:pt x="4036868" y="804680"/>
                  </a:cubicBezTo>
                  <a:cubicBezTo>
                    <a:pt x="4031668" y="809879"/>
                    <a:pt x="4024616" y="812800"/>
                    <a:pt x="4017263" y="812800"/>
                  </a:cubicBezTo>
                  <a:lnTo>
                    <a:pt x="27725" y="812800"/>
                  </a:lnTo>
                  <a:cubicBezTo>
                    <a:pt x="12413" y="812800"/>
                    <a:pt x="0" y="800387"/>
                    <a:pt x="0" y="785075"/>
                  </a:cubicBezTo>
                  <a:lnTo>
                    <a:pt x="0" y="27725"/>
                  </a:lnTo>
                  <a:cubicBezTo>
                    <a:pt x="0" y="12413"/>
                    <a:pt x="12413" y="0"/>
                    <a:pt x="27725" y="0"/>
                  </a:cubicBezTo>
                  <a:close/>
                </a:path>
              </a:pathLst>
            </a:custGeom>
            <a:solidFill>
              <a:srgbClr val="FFFFFF"/>
            </a:solidFill>
          </p:spPr>
          <p:txBody>
            <a:bodyPr/>
            <a:lstStyle/>
            <a:p>
              <a:endParaRPr lang="en-IN"/>
            </a:p>
          </p:txBody>
        </p:sp>
        <p:sp>
          <p:nvSpPr>
            <p:cNvPr id="6" name="TextBox 6"/>
            <p:cNvSpPr txBox="1"/>
            <p:nvPr/>
          </p:nvSpPr>
          <p:spPr>
            <a:xfrm>
              <a:off x="0" y="-38100"/>
              <a:ext cx="4044988" cy="850900"/>
            </a:xfrm>
            <a:prstGeom prst="rect">
              <a:avLst/>
            </a:prstGeom>
          </p:spPr>
          <p:txBody>
            <a:bodyPr lIns="50800" tIns="50800" rIns="50800" bIns="50800" rtlCol="0" anchor="ctr"/>
            <a:lstStyle/>
            <a:p>
              <a:pPr algn="ctr">
                <a:lnSpc>
                  <a:spcPts val="2659"/>
                </a:lnSpc>
                <a:spcBef>
                  <a:spcPct val="0"/>
                </a:spcBef>
              </a:pPr>
              <a:endParaRPr>
                <a:latin typeface="Arial" panose="020B0604020202020204" pitchFamily="34" charset="0"/>
                <a:cs typeface="Arial" panose="020B0604020202020204" pitchFamily="34" charset="0"/>
              </a:endParaRPr>
            </a:p>
          </p:txBody>
        </p:sp>
      </p:grpSp>
      <p:sp>
        <p:nvSpPr>
          <p:cNvPr id="14" name="Freeform 14"/>
          <p:cNvSpPr/>
          <p:nvPr/>
        </p:nvSpPr>
        <p:spPr>
          <a:xfrm>
            <a:off x="577264" y="385935"/>
            <a:ext cx="207331" cy="256830"/>
          </a:xfrm>
          <a:custGeom>
            <a:avLst/>
            <a:gdLst/>
            <a:ahLst/>
            <a:cxnLst/>
            <a:rect l="l" t="t" r="r" b="b"/>
            <a:pathLst>
              <a:path w="207331" h="256830">
                <a:moveTo>
                  <a:pt x="0" y="0"/>
                </a:moveTo>
                <a:lnTo>
                  <a:pt x="207332" y="0"/>
                </a:lnTo>
                <a:lnTo>
                  <a:pt x="207332" y="256830"/>
                </a:lnTo>
                <a:lnTo>
                  <a:pt x="0" y="25683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IN"/>
          </a:p>
        </p:txBody>
      </p:sp>
      <p:sp>
        <p:nvSpPr>
          <p:cNvPr id="15" name="TextBox 15"/>
          <p:cNvSpPr txBox="1"/>
          <p:nvPr/>
        </p:nvSpPr>
        <p:spPr>
          <a:xfrm>
            <a:off x="6956633" y="4171229"/>
            <a:ext cx="10575471" cy="1846659"/>
          </a:xfrm>
          <a:prstGeom prst="rect">
            <a:avLst/>
          </a:prstGeom>
        </p:spPr>
        <p:txBody>
          <a:bodyPr wrap="square" lIns="0" tIns="0" rIns="0" bIns="0" rtlCol="0" anchor="t">
            <a:spAutoFit/>
          </a:bodyPr>
          <a:lstStyle/>
          <a:p>
            <a:pPr>
              <a:spcBef>
                <a:spcPct val="0"/>
              </a:spcBef>
            </a:pPr>
            <a:r>
              <a:rPr lang="en-US" sz="4000" b="1" dirty="0">
                <a:solidFill>
                  <a:srgbClr val="1F2020"/>
                </a:solidFill>
                <a:latin typeface="Arial" panose="020B0604020202020204" pitchFamily="34" charset="0"/>
                <a:ea typeface="Inter Bold"/>
                <a:cs typeface="Arial" panose="020B0604020202020204" pitchFamily="34" charset="0"/>
                <a:sym typeface="Inter Bold"/>
              </a:rPr>
              <a:t>Disconnect to Reconnect: Encouraging Healthier Digital Habits Among Adolescents</a:t>
            </a:r>
          </a:p>
        </p:txBody>
      </p:sp>
      <p:sp>
        <p:nvSpPr>
          <p:cNvPr id="21" name="TextBox 21"/>
          <p:cNvSpPr txBox="1"/>
          <p:nvPr/>
        </p:nvSpPr>
        <p:spPr>
          <a:xfrm>
            <a:off x="6956633" y="67979"/>
            <a:ext cx="11010900" cy="3579250"/>
          </a:xfrm>
          <a:prstGeom prst="rect">
            <a:avLst/>
          </a:prstGeom>
        </p:spPr>
        <p:txBody>
          <a:bodyPr wrap="square" lIns="0" tIns="0" rIns="0" bIns="0" rtlCol="0" anchor="t">
            <a:spAutoFit/>
          </a:bodyPr>
          <a:lstStyle/>
          <a:p>
            <a:pPr>
              <a:lnSpc>
                <a:spcPct val="150000"/>
              </a:lnSpc>
            </a:pPr>
            <a:r>
              <a:rPr lang="en-IN" sz="4000" b="1" dirty="0">
                <a:latin typeface="Arial" panose="020B0604020202020204" pitchFamily="34" charset="0"/>
                <a:cs typeface="Arial" panose="020B0604020202020204" pitchFamily="34" charset="0"/>
              </a:rPr>
              <a:t>Module Name : Social Epidemiology and Public Health Development</a:t>
            </a:r>
            <a:endParaRPr lang="en-GB" sz="4000" dirty="0">
              <a:latin typeface="Arial" panose="020B0604020202020204" pitchFamily="34" charset="0"/>
              <a:cs typeface="Arial" panose="020B0604020202020204" pitchFamily="34" charset="0"/>
            </a:endParaRPr>
          </a:p>
          <a:p>
            <a:pPr>
              <a:lnSpc>
                <a:spcPct val="150000"/>
              </a:lnSpc>
            </a:pPr>
            <a:r>
              <a:rPr lang="en-IN" sz="4000" b="1" dirty="0">
                <a:latin typeface="Arial" panose="020B0604020202020204" pitchFamily="34" charset="0"/>
                <a:cs typeface="Arial" panose="020B0604020202020204" pitchFamily="34" charset="0"/>
              </a:rPr>
              <a:t>Module code: LCHS7000</a:t>
            </a:r>
          </a:p>
          <a:p>
            <a:pPr>
              <a:lnSpc>
                <a:spcPct val="150000"/>
              </a:lnSpc>
            </a:pPr>
            <a:r>
              <a:rPr lang="en-IN" sz="4000" b="1" dirty="0">
                <a:latin typeface="Arial" panose="020B0604020202020204" pitchFamily="34" charset="0"/>
                <a:ea typeface="Open Sans Bold"/>
                <a:cs typeface="Arial" panose="020B0604020202020204" pitchFamily="34" charset="0"/>
                <a:sym typeface="Open Sans Bold"/>
              </a:rPr>
              <a:t>Component 1</a:t>
            </a:r>
            <a:endParaRPr lang="en-US" sz="5400" b="1" dirty="0">
              <a:latin typeface="Arial" panose="020B0604020202020204" pitchFamily="34" charset="0"/>
              <a:ea typeface="Open Sans Bold"/>
              <a:cs typeface="Arial" panose="020B0604020202020204" pitchFamily="34" charset="0"/>
              <a:sym typeface="Open Sans Bold"/>
            </a:endParaRPr>
          </a:p>
        </p:txBody>
      </p:sp>
      <p:pic>
        <p:nvPicPr>
          <p:cNvPr id="26" name="Picture 25">
            <a:extLst>
              <a:ext uri="{FF2B5EF4-FFF2-40B4-BE49-F238E27FC236}">
                <a16:creationId xmlns:a16="http://schemas.microsoft.com/office/drawing/2014/main" id="{4F9C10F6-DB69-EED1-72CB-4E2328395741}"/>
              </a:ext>
            </a:extLst>
          </p:cNvPr>
          <p:cNvPicPr>
            <a:picLocks noChangeAspect="1"/>
          </p:cNvPicPr>
          <p:nvPr/>
        </p:nvPicPr>
        <p:blipFill>
          <a:blip r:embed="rId3"/>
          <a:stretch>
            <a:fillRect/>
          </a:stretch>
        </p:blipFill>
        <p:spPr>
          <a:xfrm>
            <a:off x="298696" y="2996195"/>
            <a:ext cx="6603546" cy="6445275"/>
          </a:xfrm>
          <a:prstGeom prst="rect">
            <a:avLst/>
          </a:prstGeom>
        </p:spPr>
      </p:pic>
      <p:grpSp>
        <p:nvGrpSpPr>
          <p:cNvPr id="10" name="Group 7">
            <a:extLst>
              <a:ext uri="{FF2B5EF4-FFF2-40B4-BE49-F238E27FC236}">
                <a16:creationId xmlns:a16="http://schemas.microsoft.com/office/drawing/2014/main" id="{92BD305C-5329-9E5B-B0AA-EE4526FF63C4}"/>
              </a:ext>
            </a:extLst>
          </p:cNvPr>
          <p:cNvGrpSpPr/>
          <p:nvPr/>
        </p:nvGrpSpPr>
        <p:grpSpPr>
          <a:xfrm>
            <a:off x="6945748" y="8070065"/>
            <a:ext cx="4797217" cy="154817"/>
            <a:chOff x="0" y="0"/>
            <a:chExt cx="1263464" cy="357566"/>
          </a:xfrm>
        </p:grpSpPr>
        <p:sp>
          <p:nvSpPr>
            <p:cNvPr id="11" name="Freeform 8">
              <a:extLst>
                <a:ext uri="{FF2B5EF4-FFF2-40B4-BE49-F238E27FC236}">
                  <a16:creationId xmlns:a16="http://schemas.microsoft.com/office/drawing/2014/main" id="{E1541F81-4BC4-11A2-6EED-794DA9EC30C6}"/>
                </a:ext>
              </a:extLst>
            </p:cNvPr>
            <p:cNvSpPr/>
            <p:nvPr/>
          </p:nvSpPr>
          <p:spPr>
            <a:xfrm>
              <a:off x="0" y="0"/>
              <a:ext cx="1263464" cy="357566"/>
            </a:xfrm>
            <a:custGeom>
              <a:avLst/>
              <a:gdLst/>
              <a:ahLst/>
              <a:cxnLst/>
              <a:rect l="l" t="t" r="r" b="b"/>
              <a:pathLst>
                <a:path w="1263464" h="357566">
                  <a:moveTo>
                    <a:pt x="161384" y="0"/>
                  </a:moveTo>
                  <a:lnTo>
                    <a:pt x="1102081" y="0"/>
                  </a:lnTo>
                  <a:cubicBezTo>
                    <a:pt x="1144882" y="0"/>
                    <a:pt x="1185931" y="17003"/>
                    <a:pt x="1216196" y="47268"/>
                  </a:cubicBezTo>
                  <a:cubicBezTo>
                    <a:pt x="1246462" y="77533"/>
                    <a:pt x="1263464" y="118582"/>
                    <a:pt x="1263464" y="161384"/>
                  </a:cubicBezTo>
                  <a:lnTo>
                    <a:pt x="1263464" y="196183"/>
                  </a:lnTo>
                  <a:cubicBezTo>
                    <a:pt x="1263464" y="238984"/>
                    <a:pt x="1246462" y="280033"/>
                    <a:pt x="1216196" y="310298"/>
                  </a:cubicBezTo>
                  <a:cubicBezTo>
                    <a:pt x="1185931" y="340564"/>
                    <a:pt x="1144882" y="357566"/>
                    <a:pt x="1102081" y="357566"/>
                  </a:cubicBezTo>
                  <a:lnTo>
                    <a:pt x="161384" y="357566"/>
                  </a:lnTo>
                  <a:cubicBezTo>
                    <a:pt x="118582" y="357566"/>
                    <a:pt x="77533" y="340564"/>
                    <a:pt x="47268" y="310298"/>
                  </a:cubicBezTo>
                  <a:cubicBezTo>
                    <a:pt x="17003" y="280033"/>
                    <a:pt x="0" y="238984"/>
                    <a:pt x="0" y="196183"/>
                  </a:cubicBezTo>
                  <a:lnTo>
                    <a:pt x="0" y="161384"/>
                  </a:lnTo>
                  <a:cubicBezTo>
                    <a:pt x="0" y="118582"/>
                    <a:pt x="17003" y="77533"/>
                    <a:pt x="47268" y="47268"/>
                  </a:cubicBezTo>
                  <a:cubicBezTo>
                    <a:pt x="77533" y="17003"/>
                    <a:pt x="118582" y="0"/>
                    <a:pt x="161384"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12" name="TextBox 9">
              <a:extLst>
                <a:ext uri="{FF2B5EF4-FFF2-40B4-BE49-F238E27FC236}">
                  <a16:creationId xmlns:a16="http://schemas.microsoft.com/office/drawing/2014/main" id="{6F769EE6-0A91-AF08-382B-9BB8F0516431}"/>
                </a:ext>
              </a:extLst>
            </p:cNvPr>
            <p:cNvSpPr txBox="1"/>
            <p:nvPr/>
          </p:nvSpPr>
          <p:spPr>
            <a:xfrm>
              <a:off x="0" y="-38100"/>
              <a:ext cx="1263464" cy="395666"/>
            </a:xfrm>
            <a:prstGeom prst="rect">
              <a:avLst/>
            </a:prstGeom>
          </p:spPr>
          <p:txBody>
            <a:bodyPr lIns="50800" tIns="50800" rIns="50800" bIns="50800" rtlCol="0" anchor="ctr"/>
            <a:lstStyle/>
            <a:p>
              <a:pPr algn="ctr">
                <a:lnSpc>
                  <a:spcPts val="2659"/>
                </a:lnSpc>
                <a:spcBef>
                  <a:spcPct val="0"/>
                </a:spcBef>
              </a:pPr>
              <a:endParaRPr>
                <a:latin typeface="Arial" panose="020B0604020202020204" pitchFamily="34" charset="0"/>
                <a:cs typeface="Arial" panose="020B0604020202020204" pitchFamily="34" charset="0"/>
              </a:endParaRPr>
            </a:p>
          </p:txBody>
        </p:sp>
      </p:grpSp>
      <p:grpSp>
        <p:nvGrpSpPr>
          <p:cNvPr id="16" name="Group 7">
            <a:extLst>
              <a:ext uri="{FF2B5EF4-FFF2-40B4-BE49-F238E27FC236}">
                <a16:creationId xmlns:a16="http://schemas.microsoft.com/office/drawing/2014/main" id="{3E540AB4-2C58-C167-EE89-A9B6636332BE}"/>
              </a:ext>
            </a:extLst>
          </p:cNvPr>
          <p:cNvGrpSpPr/>
          <p:nvPr/>
        </p:nvGrpSpPr>
        <p:grpSpPr>
          <a:xfrm>
            <a:off x="6934862" y="4023726"/>
            <a:ext cx="4854368" cy="2195107"/>
            <a:chOff x="-15052" y="-38100"/>
            <a:chExt cx="1278516" cy="5069829"/>
          </a:xfrm>
        </p:grpSpPr>
        <p:sp>
          <p:nvSpPr>
            <p:cNvPr id="17" name="Freeform 8">
              <a:extLst>
                <a:ext uri="{FF2B5EF4-FFF2-40B4-BE49-F238E27FC236}">
                  <a16:creationId xmlns:a16="http://schemas.microsoft.com/office/drawing/2014/main" id="{0E9D58DB-AD4E-DC69-0B24-7DE2B4559946}"/>
                </a:ext>
              </a:extLst>
            </p:cNvPr>
            <p:cNvSpPr/>
            <p:nvPr/>
          </p:nvSpPr>
          <p:spPr>
            <a:xfrm>
              <a:off x="-15052" y="4674163"/>
              <a:ext cx="1263464" cy="357566"/>
            </a:xfrm>
            <a:custGeom>
              <a:avLst/>
              <a:gdLst/>
              <a:ahLst/>
              <a:cxnLst/>
              <a:rect l="l" t="t" r="r" b="b"/>
              <a:pathLst>
                <a:path w="1263464" h="357566">
                  <a:moveTo>
                    <a:pt x="161384" y="0"/>
                  </a:moveTo>
                  <a:lnTo>
                    <a:pt x="1102081" y="0"/>
                  </a:lnTo>
                  <a:cubicBezTo>
                    <a:pt x="1144882" y="0"/>
                    <a:pt x="1185931" y="17003"/>
                    <a:pt x="1216196" y="47268"/>
                  </a:cubicBezTo>
                  <a:cubicBezTo>
                    <a:pt x="1246462" y="77533"/>
                    <a:pt x="1263464" y="118582"/>
                    <a:pt x="1263464" y="161384"/>
                  </a:cubicBezTo>
                  <a:lnTo>
                    <a:pt x="1263464" y="196183"/>
                  </a:lnTo>
                  <a:cubicBezTo>
                    <a:pt x="1263464" y="238984"/>
                    <a:pt x="1246462" y="280033"/>
                    <a:pt x="1216196" y="310298"/>
                  </a:cubicBezTo>
                  <a:cubicBezTo>
                    <a:pt x="1185931" y="340564"/>
                    <a:pt x="1144882" y="357566"/>
                    <a:pt x="1102081" y="357566"/>
                  </a:cubicBezTo>
                  <a:lnTo>
                    <a:pt x="161384" y="357566"/>
                  </a:lnTo>
                  <a:cubicBezTo>
                    <a:pt x="118582" y="357566"/>
                    <a:pt x="77533" y="340564"/>
                    <a:pt x="47268" y="310298"/>
                  </a:cubicBezTo>
                  <a:cubicBezTo>
                    <a:pt x="17003" y="280033"/>
                    <a:pt x="0" y="238984"/>
                    <a:pt x="0" y="196183"/>
                  </a:cubicBezTo>
                  <a:lnTo>
                    <a:pt x="0" y="161384"/>
                  </a:lnTo>
                  <a:cubicBezTo>
                    <a:pt x="0" y="118582"/>
                    <a:pt x="17003" y="77533"/>
                    <a:pt x="47268" y="47268"/>
                  </a:cubicBezTo>
                  <a:cubicBezTo>
                    <a:pt x="77533" y="17003"/>
                    <a:pt x="118582" y="0"/>
                    <a:pt x="161384"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18" name="TextBox 9">
              <a:extLst>
                <a:ext uri="{FF2B5EF4-FFF2-40B4-BE49-F238E27FC236}">
                  <a16:creationId xmlns:a16="http://schemas.microsoft.com/office/drawing/2014/main" id="{FB8D894A-CD1B-350D-9234-9E949840B314}"/>
                </a:ext>
              </a:extLst>
            </p:cNvPr>
            <p:cNvSpPr txBox="1"/>
            <p:nvPr/>
          </p:nvSpPr>
          <p:spPr>
            <a:xfrm>
              <a:off x="0" y="-38100"/>
              <a:ext cx="1263464" cy="395666"/>
            </a:xfrm>
            <a:prstGeom prst="rect">
              <a:avLst/>
            </a:prstGeom>
          </p:spPr>
          <p:txBody>
            <a:bodyPr lIns="50800" tIns="50800" rIns="50800" bIns="50800" rtlCol="0" anchor="ctr"/>
            <a:lstStyle/>
            <a:p>
              <a:pPr algn="ctr">
                <a:lnSpc>
                  <a:spcPts val="2659"/>
                </a:lnSpc>
                <a:spcBef>
                  <a:spcPct val="0"/>
                </a:spcBef>
              </a:pPr>
              <a:endParaRPr>
                <a:latin typeface="Arial" panose="020B0604020202020204" pitchFamily="34" charset="0"/>
                <a:cs typeface="Arial" panose="020B0604020202020204" pitchFamily="34" charset="0"/>
              </a:endParaRPr>
            </a:p>
          </p:txBody>
        </p:sp>
      </p:grpSp>
      <p:sp>
        <p:nvSpPr>
          <p:cNvPr id="20" name="TextBox 19">
            <a:extLst>
              <a:ext uri="{FF2B5EF4-FFF2-40B4-BE49-F238E27FC236}">
                <a16:creationId xmlns:a16="http://schemas.microsoft.com/office/drawing/2014/main" id="{2622C9E4-D8F8-9A40-796B-F4C30D2DC8E7}"/>
              </a:ext>
            </a:extLst>
          </p:cNvPr>
          <p:cNvSpPr txBox="1"/>
          <p:nvPr/>
        </p:nvSpPr>
        <p:spPr>
          <a:xfrm>
            <a:off x="6913091" y="8271010"/>
            <a:ext cx="9144000" cy="1938992"/>
          </a:xfrm>
          <a:prstGeom prst="rect">
            <a:avLst/>
          </a:prstGeom>
          <a:noFill/>
        </p:spPr>
        <p:txBody>
          <a:bodyPr wrap="square">
            <a:spAutoFit/>
          </a:bodyPr>
          <a:lstStyle/>
          <a:p>
            <a:pPr>
              <a:spcBef>
                <a:spcPct val="0"/>
              </a:spcBef>
            </a:pPr>
            <a:r>
              <a:rPr lang="en-US" sz="4000" b="1" dirty="0" err="1">
                <a:solidFill>
                  <a:srgbClr val="1F2020"/>
                </a:solidFill>
                <a:latin typeface="Arial" panose="020B0604020202020204" pitchFamily="34" charset="0"/>
                <a:ea typeface="Inter Bold"/>
                <a:cs typeface="Arial" panose="020B0604020202020204" pitchFamily="34" charset="0"/>
              </a:rPr>
              <a:t>Shivaniben</a:t>
            </a:r>
            <a:r>
              <a:rPr lang="en-US" sz="4000" b="1" dirty="0">
                <a:solidFill>
                  <a:srgbClr val="1F2020"/>
                </a:solidFill>
                <a:latin typeface="Arial" panose="020B0604020202020204" pitchFamily="34" charset="0"/>
                <a:ea typeface="Inter Bold"/>
                <a:cs typeface="Arial" panose="020B0604020202020204" pitchFamily="34" charset="0"/>
              </a:rPr>
              <a:t> </a:t>
            </a:r>
            <a:r>
              <a:rPr lang="en-US" sz="4000" b="1" dirty="0" err="1">
                <a:solidFill>
                  <a:srgbClr val="1F2020"/>
                </a:solidFill>
                <a:latin typeface="Arial" panose="020B0604020202020204" pitchFamily="34" charset="0"/>
                <a:ea typeface="Inter Bold"/>
                <a:cs typeface="Arial" panose="020B0604020202020204" pitchFamily="34" charset="0"/>
              </a:rPr>
              <a:t>Pulkitbhai</a:t>
            </a:r>
            <a:r>
              <a:rPr lang="en-US" sz="4000" b="1" dirty="0">
                <a:solidFill>
                  <a:srgbClr val="1F2020"/>
                </a:solidFill>
                <a:latin typeface="Arial" panose="020B0604020202020204" pitchFamily="34" charset="0"/>
                <a:ea typeface="Inter Bold"/>
                <a:cs typeface="Arial" panose="020B0604020202020204" pitchFamily="34" charset="0"/>
              </a:rPr>
              <a:t> Patel -2537051</a:t>
            </a:r>
          </a:p>
          <a:p>
            <a:pPr>
              <a:spcBef>
                <a:spcPct val="0"/>
              </a:spcBef>
            </a:pPr>
            <a:r>
              <a:rPr lang="en-US" sz="4000" b="1" dirty="0">
                <a:solidFill>
                  <a:srgbClr val="1F2020"/>
                </a:solidFill>
                <a:latin typeface="Arial" panose="020B0604020202020204" pitchFamily="34" charset="0"/>
                <a:ea typeface="Inter Bold"/>
                <a:cs typeface="Arial" panose="020B0604020202020204" pitchFamily="34" charset="0"/>
              </a:rPr>
              <a:t>Himani Prajapati : 2529437</a:t>
            </a:r>
          </a:p>
          <a:p>
            <a:pPr>
              <a:spcBef>
                <a:spcPct val="0"/>
              </a:spcBef>
            </a:pPr>
            <a:r>
              <a:rPr lang="en-US" sz="4000" b="1" dirty="0">
                <a:solidFill>
                  <a:srgbClr val="1F2020"/>
                </a:solidFill>
                <a:latin typeface="Arial" panose="020B0604020202020204" pitchFamily="34" charset="0"/>
                <a:ea typeface="Inter Bold"/>
                <a:cs typeface="Arial" panose="020B0604020202020204" pitchFamily="34" charset="0"/>
              </a:rPr>
              <a:t>Raj </a:t>
            </a:r>
            <a:r>
              <a:rPr lang="en-US" sz="4000" b="1" dirty="0" err="1">
                <a:solidFill>
                  <a:srgbClr val="1F2020"/>
                </a:solidFill>
                <a:latin typeface="Arial" panose="020B0604020202020204" pitchFamily="34" charset="0"/>
                <a:ea typeface="Inter Bold"/>
                <a:cs typeface="Arial" panose="020B0604020202020204" pitchFamily="34" charset="0"/>
              </a:rPr>
              <a:t>nileshbhai</a:t>
            </a:r>
            <a:r>
              <a:rPr lang="en-US" sz="4000" b="1" dirty="0">
                <a:solidFill>
                  <a:srgbClr val="1F2020"/>
                </a:solidFill>
                <a:latin typeface="Arial" panose="020B0604020202020204" pitchFamily="34" charset="0"/>
                <a:ea typeface="Inter Bold"/>
                <a:cs typeface="Arial" panose="020B0604020202020204" pitchFamily="34" charset="0"/>
              </a:rPr>
              <a:t> Panchal - 2539936</a:t>
            </a:r>
          </a:p>
        </p:txBody>
      </p:sp>
      <p:grpSp>
        <p:nvGrpSpPr>
          <p:cNvPr id="22" name="Group 7">
            <a:extLst>
              <a:ext uri="{FF2B5EF4-FFF2-40B4-BE49-F238E27FC236}">
                <a16:creationId xmlns:a16="http://schemas.microsoft.com/office/drawing/2014/main" id="{53300D7F-D91D-084A-9F68-F04B9BC89B42}"/>
              </a:ext>
            </a:extLst>
          </p:cNvPr>
          <p:cNvGrpSpPr/>
          <p:nvPr/>
        </p:nvGrpSpPr>
        <p:grpSpPr>
          <a:xfrm>
            <a:off x="6992013" y="4040222"/>
            <a:ext cx="4797217" cy="154817"/>
            <a:chOff x="0" y="0"/>
            <a:chExt cx="1263464" cy="357566"/>
          </a:xfrm>
        </p:grpSpPr>
        <p:sp>
          <p:nvSpPr>
            <p:cNvPr id="23" name="Freeform 8">
              <a:extLst>
                <a:ext uri="{FF2B5EF4-FFF2-40B4-BE49-F238E27FC236}">
                  <a16:creationId xmlns:a16="http://schemas.microsoft.com/office/drawing/2014/main" id="{8A18A351-CECE-29DB-6436-D65B03DE3DC9}"/>
                </a:ext>
              </a:extLst>
            </p:cNvPr>
            <p:cNvSpPr/>
            <p:nvPr/>
          </p:nvSpPr>
          <p:spPr>
            <a:xfrm>
              <a:off x="0" y="0"/>
              <a:ext cx="1263464" cy="357566"/>
            </a:xfrm>
            <a:custGeom>
              <a:avLst/>
              <a:gdLst/>
              <a:ahLst/>
              <a:cxnLst/>
              <a:rect l="l" t="t" r="r" b="b"/>
              <a:pathLst>
                <a:path w="1263464" h="357566">
                  <a:moveTo>
                    <a:pt x="161384" y="0"/>
                  </a:moveTo>
                  <a:lnTo>
                    <a:pt x="1102081" y="0"/>
                  </a:lnTo>
                  <a:cubicBezTo>
                    <a:pt x="1144882" y="0"/>
                    <a:pt x="1185931" y="17003"/>
                    <a:pt x="1216196" y="47268"/>
                  </a:cubicBezTo>
                  <a:cubicBezTo>
                    <a:pt x="1246462" y="77533"/>
                    <a:pt x="1263464" y="118582"/>
                    <a:pt x="1263464" y="161384"/>
                  </a:cubicBezTo>
                  <a:lnTo>
                    <a:pt x="1263464" y="196183"/>
                  </a:lnTo>
                  <a:cubicBezTo>
                    <a:pt x="1263464" y="238984"/>
                    <a:pt x="1246462" y="280033"/>
                    <a:pt x="1216196" y="310298"/>
                  </a:cubicBezTo>
                  <a:cubicBezTo>
                    <a:pt x="1185931" y="340564"/>
                    <a:pt x="1144882" y="357566"/>
                    <a:pt x="1102081" y="357566"/>
                  </a:cubicBezTo>
                  <a:lnTo>
                    <a:pt x="161384" y="357566"/>
                  </a:lnTo>
                  <a:cubicBezTo>
                    <a:pt x="118582" y="357566"/>
                    <a:pt x="77533" y="340564"/>
                    <a:pt x="47268" y="310298"/>
                  </a:cubicBezTo>
                  <a:cubicBezTo>
                    <a:pt x="17003" y="280033"/>
                    <a:pt x="0" y="238984"/>
                    <a:pt x="0" y="196183"/>
                  </a:cubicBezTo>
                  <a:lnTo>
                    <a:pt x="0" y="161384"/>
                  </a:lnTo>
                  <a:cubicBezTo>
                    <a:pt x="0" y="118582"/>
                    <a:pt x="17003" y="77533"/>
                    <a:pt x="47268" y="47268"/>
                  </a:cubicBezTo>
                  <a:cubicBezTo>
                    <a:pt x="77533" y="17003"/>
                    <a:pt x="118582" y="0"/>
                    <a:pt x="161384"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24" name="TextBox 9">
              <a:extLst>
                <a:ext uri="{FF2B5EF4-FFF2-40B4-BE49-F238E27FC236}">
                  <a16:creationId xmlns:a16="http://schemas.microsoft.com/office/drawing/2014/main" id="{DE2C8670-3C02-8D13-A16A-EB9DF1935052}"/>
                </a:ext>
              </a:extLst>
            </p:cNvPr>
            <p:cNvSpPr txBox="1"/>
            <p:nvPr/>
          </p:nvSpPr>
          <p:spPr>
            <a:xfrm>
              <a:off x="0" y="-38100"/>
              <a:ext cx="1263464" cy="395666"/>
            </a:xfrm>
            <a:prstGeom prst="rect">
              <a:avLst/>
            </a:prstGeom>
          </p:spPr>
          <p:txBody>
            <a:bodyPr lIns="50800" tIns="50800" rIns="50800" bIns="50800" rtlCol="0" anchor="ctr"/>
            <a:lstStyle/>
            <a:p>
              <a:pPr algn="ctr">
                <a:lnSpc>
                  <a:spcPts val="2659"/>
                </a:lnSpc>
                <a:spcBef>
                  <a:spcPct val="0"/>
                </a:spcBef>
              </a:pPr>
              <a:endParaRPr>
                <a:latin typeface="Arial" panose="020B0604020202020204" pitchFamily="34" charset="0"/>
                <a:cs typeface="Arial" panose="020B0604020202020204" pitchFamily="34" charset="0"/>
              </a:endParaRPr>
            </a:p>
          </p:txBody>
        </p:sp>
      </p:grpSp>
      <p:pic>
        <p:nvPicPr>
          <p:cNvPr id="25" name="Picture 24" descr="University of Wales Trinity Saint David Logo Vector - (.SVG + .PNG) -  Tukuz.Com">
            <a:extLst>
              <a:ext uri="{FF2B5EF4-FFF2-40B4-BE49-F238E27FC236}">
                <a16:creationId xmlns:a16="http://schemas.microsoft.com/office/drawing/2014/main" id="{B59DC308-8C42-7BCA-0C46-11966EA0DF6E}"/>
              </a:ext>
            </a:extLst>
          </p:cNvPr>
          <p:cNvPicPr>
            <a:picLocks noChangeAspect="1"/>
          </p:cNvPicPr>
          <p:nvPr/>
        </p:nvPicPr>
        <p:blipFill>
          <a:blip r:embed="rId4"/>
          <a:stretch>
            <a:fillRect/>
          </a:stretch>
        </p:blipFill>
        <p:spPr>
          <a:xfrm>
            <a:off x="208925" y="0"/>
            <a:ext cx="5715000" cy="317500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reeform 5"/>
          <p:cNvSpPr/>
          <p:nvPr/>
        </p:nvSpPr>
        <p:spPr>
          <a:xfrm>
            <a:off x="17471753" y="363528"/>
            <a:ext cx="422866" cy="244494"/>
          </a:xfrm>
          <a:custGeom>
            <a:avLst/>
            <a:gdLst/>
            <a:ahLst/>
            <a:cxnLst/>
            <a:rect l="l" t="t" r="r" b="b"/>
            <a:pathLst>
              <a:path w="422866" h="244494">
                <a:moveTo>
                  <a:pt x="0" y="0"/>
                </a:moveTo>
                <a:lnTo>
                  <a:pt x="422866" y="0"/>
                </a:lnTo>
                <a:lnTo>
                  <a:pt x="422866" y="244494"/>
                </a:lnTo>
                <a:lnTo>
                  <a:pt x="0" y="24449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grpSp>
        <p:nvGrpSpPr>
          <p:cNvPr id="7" name="Group 7"/>
          <p:cNvGrpSpPr/>
          <p:nvPr/>
        </p:nvGrpSpPr>
        <p:grpSpPr>
          <a:xfrm>
            <a:off x="17765393" y="8799378"/>
            <a:ext cx="72076" cy="1013094"/>
            <a:chOff x="0" y="0"/>
            <a:chExt cx="18983" cy="266823"/>
          </a:xfrm>
        </p:grpSpPr>
        <p:sp>
          <p:nvSpPr>
            <p:cNvPr id="8" name="Freeform 8"/>
            <p:cNvSpPr/>
            <p:nvPr/>
          </p:nvSpPr>
          <p:spPr>
            <a:xfrm>
              <a:off x="0" y="0"/>
              <a:ext cx="18983" cy="266823"/>
            </a:xfrm>
            <a:custGeom>
              <a:avLst/>
              <a:gdLst/>
              <a:ahLst/>
              <a:cxnLst/>
              <a:rect l="l" t="t" r="r" b="b"/>
              <a:pathLst>
                <a:path w="18983" h="266823">
                  <a:moveTo>
                    <a:pt x="9492" y="0"/>
                  </a:moveTo>
                  <a:lnTo>
                    <a:pt x="9492" y="0"/>
                  </a:lnTo>
                  <a:cubicBezTo>
                    <a:pt x="14734" y="0"/>
                    <a:pt x="18983" y="4250"/>
                    <a:pt x="18983" y="9492"/>
                  </a:cubicBezTo>
                  <a:lnTo>
                    <a:pt x="18983" y="257332"/>
                  </a:lnTo>
                  <a:cubicBezTo>
                    <a:pt x="18983" y="259849"/>
                    <a:pt x="17983" y="262263"/>
                    <a:pt x="16203" y="264043"/>
                  </a:cubicBezTo>
                  <a:cubicBezTo>
                    <a:pt x="14423" y="265823"/>
                    <a:pt x="12009" y="266823"/>
                    <a:pt x="9492" y="266823"/>
                  </a:cubicBezTo>
                  <a:lnTo>
                    <a:pt x="9492" y="266823"/>
                  </a:lnTo>
                  <a:cubicBezTo>
                    <a:pt x="6974" y="266823"/>
                    <a:pt x="4560" y="265823"/>
                    <a:pt x="2780" y="264043"/>
                  </a:cubicBezTo>
                  <a:cubicBezTo>
                    <a:pt x="1000" y="262263"/>
                    <a:pt x="0" y="259849"/>
                    <a:pt x="0" y="257332"/>
                  </a:cubicBezTo>
                  <a:lnTo>
                    <a:pt x="0" y="9492"/>
                  </a:lnTo>
                  <a:cubicBezTo>
                    <a:pt x="0" y="6974"/>
                    <a:pt x="1000" y="4560"/>
                    <a:pt x="2780" y="2780"/>
                  </a:cubicBezTo>
                  <a:cubicBezTo>
                    <a:pt x="4560" y="1000"/>
                    <a:pt x="6974" y="0"/>
                    <a:pt x="9492"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9" name="TextBox 9"/>
            <p:cNvSpPr txBox="1"/>
            <p:nvPr/>
          </p:nvSpPr>
          <p:spPr>
            <a:xfrm>
              <a:off x="0" y="-38100"/>
              <a:ext cx="18983" cy="304923"/>
            </a:xfrm>
            <a:prstGeom prst="rect">
              <a:avLst/>
            </a:prstGeom>
          </p:spPr>
          <p:txBody>
            <a:bodyPr lIns="50800" tIns="50800" rIns="50800" bIns="50800" rtlCol="0" anchor="ctr"/>
            <a:lstStyle/>
            <a:p>
              <a:pPr algn="ctr">
                <a:lnSpc>
                  <a:spcPts val="2659"/>
                </a:lnSpc>
                <a:spcBef>
                  <a:spcPct val="0"/>
                </a:spcBef>
              </a:pPr>
              <a:endParaRPr>
                <a:latin typeface="Arial" panose="020B0604020202020204" pitchFamily="34" charset="0"/>
                <a:cs typeface="Arial" panose="020B0604020202020204" pitchFamily="34" charset="0"/>
              </a:endParaRPr>
            </a:p>
          </p:txBody>
        </p:sp>
      </p:grpSp>
      <p:grpSp>
        <p:nvGrpSpPr>
          <p:cNvPr id="10" name="Group 10"/>
          <p:cNvGrpSpPr/>
          <p:nvPr/>
        </p:nvGrpSpPr>
        <p:grpSpPr>
          <a:xfrm>
            <a:off x="17765393" y="7670457"/>
            <a:ext cx="72076" cy="1013094"/>
            <a:chOff x="0" y="0"/>
            <a:chExt cx="18983" cy="266823"/>
          </a:xfrm>
        </p:grpSpPr>
        <p:sp>
          <p:nvSpPr>
            <p:cNvPr id="11" name="Freeform 11"/>
            <p:cNvSpPr/>
            <p:nvPr/>
          </p:nvSpPr>
          <p:spPr>
            <a:xfrm>
              <a:off x="0" y="0"/>
              <a:ext cx="18983" cy="266823"/>
            </a:xfrm>
            <a:custGeom>
              <a:avLst/>
              <a:gdLst/>
              <a:ahLst/>
              <a:cxnLst/>
              <a:rect l="l" t="t" r="r" b="b"/>
              <a:pathLst>
                <a:path w="18983" h="266823">
                  <a:moveTo>
                    <a:pt x="9492" y="0"/>
                  </a:moveTo>
                  <a:lnTo>
                    <a:pt x="9492" y="0"/>
                  </a:lnTo>
                  <a:cubicBezTo>
                    <a:pt x="14734" y="0"/>
                    <a:pt x="18983" y="4250"/>
                    <a:pt x="18983" y="9492"/>
                  </a:cubicBezTo>
                  <a:lnTo>
                    <a:pt x="18983" y="257332"/>
                  </a:lnTo>
                  <a:cubicBezTo>
                    <a:pt x="18983" y="259849"/>
                    <a:pt x="17983" y="262263"/>
                    <a:pt x="16203" y="264043"/>
                  </a:cubicBezTo>
                  <a:cubicBezTo>
                    <a:pt x="14423" y="265823"/>
                    <a:pt x="12009" y="266823"/>
                    <a:pt x="9492" y="266823"/>
                  </a:cubicBezTo>
                  <a:lnTo>
                    <a:pt x="9492" y="266823"/>
                  </a:lnTo>
                  <a:cubicBezTo>
                    <a:pt x="6974" y="266823"/>
                    <a:pt x="4560" y="265823"/>
                    <a:pt x="2780" y="264043"/>
                  </a:cubicBezTo>
                  <a:cubicBezTo>
                    <a:pt x="1000" y="262263"/>
                    <a:pt x="0" y="259849"/>
                    <a:pt x="0" y="257332"/>
                  </a:cubicBezTo>
                  <a:lnTo>
                    <a:pt x="0" y="9492"/>
                  </a:lnTo>
                  <a:cubicBezTo>
                    <a:pt x="0" y="6974"/>
                    <a:pt x="1000" y="4560"/>
                    <a:pt x="2780" y="2780"/>
                  </a:cubicBezTo>
                  <a:cubicBezTo>
                    <a:pt x="4560" y="1000"/>
                    <a:pt x="6974" y="0"/>
                    <a:pt x="9492" y="0"/>
                  </a:cubicBezTo>
                  <a:close/>
                </a:path>
              </a:pathLst>
            </a:custGeom>
            <a:solidFill>
              <a:srgbClr val="E2E2E2"/>
            </a:solidFill>
          </p:spPr>
          <p:txBody>
            <a:bodyPr/>
            <a:lstStyle/>
            <a:p>
              <a:endParaRPr lang="en-IN"/>
            </a:p>
          </p:txBody>
        </p:sp>
        <p:sp>
          <p:nvSpPr>
            <p:cNvPr id="12" name="TextBox 12"/>
            <p:cNvSpPr txBox="1"/>
            <p:nvPr/>
          </p:nvSpPr>
          <p:spPr>
            <a:xfrm>
              <a:off x="0" y="-38100"/>
              <a:ext cx="18983" cy="304923"/>
            </a:xfrm>
            <a:prstGeom prst="rect">
              <a:avLst/>
            </a:prstGeom>
          </p:spPr>
          <p:txBody>
            <a:bodyPr lIns="50800" tIns="50800" rIns="50800" bIns="50800" rtlCol="0" anchor="ctr"/>
            <a:lstStyle/>
            <a:p>
              <a:pPr algn="ctr">
                <a:lnSpc>
                  <a:spcPts val="2659"/>
                </a:lnSpc>
                <a:spcBef>
                  <a:spcPct val="0"/>
                </a:spcBef>
              </a:pPr>
              <a:endParaRPr>
                <a:latin typeface="Arial" panose="020B0604020202020204" pitchFamily="34" charset="0"/>
                <a:cs typeface="Arial" panose="020B0604020202020204" pitchFamily="34" charset="0"/>
              </a:endParaRPr>
            </a:p>
          </p:txBody>
        </p:sp>
      </p:grpSp>
      <p:grpSp>
        <p:nvGrpSpPr>
          <p:cNvPr id="13" name="Group 13"/>
          <p:cNvGrpSpPr/>
          <p:nvPr/>
        </p:nvGrpSpPr>
        <p:grpSpPr>
          <a:xfrm>
            <a:off x="14173200" y="4880175"/>
            <a:ext cx="3086100" cy="6088533"/>
            <a:chOff x="0" y="0"/>
            <a:chExt cx="812800" cy="1603564"/>
          </a:xfrm>
        </p:grpSpPr>
        <p:sp>
          <p:nvSpPr>
            <p:cNvPr id="14" name="Freeform 14"/>
            <p:cNvSpPr/>
            <p:nvPr/>
          </p:nvSpPr>
          <p:spPr>
            <a:xfrm>
              <a:off x="0" y="0"/>
              <a:ext cx="812800" cy="1603564"/>
            </a:xfrm>
            <a:custGeom>
              <a:avLst/>
              <a:gdLst/>
              <a:ahLst/>
              <a:cxnLst/>
              <a:rect l="l" t="t" r="r" b="b"/>
              <a:pathLst>
                <a:path w="812800" h="1603564">
                  <a:moveTo>
                    <a:pt x="125432" y="0"/>
                  </a:moveTo>
                  <a:lnTo>
                    <a:pt x="687368" y="0"/>
                  </a:lnTo>
                  <a:cubicBezTo>
                    <a:pt x="756642" y="0"/>
                    <a:pt x="812800" y="56158"/>
                    <a:pt x="812800" y="125432"/>
                  </a:cubicBezTo>
                  <a:lnTo>
                    <a:pt x="812800" y="1478132"/>
                  </a:lnTo>
                  <a:cubicBezTo>
                    <a:pt x="812800" y="1511399"/>
                    <a:pt x="799585" y="1543303"/>
                    <a:pt x="776062" y="1566826"/>
                  </a:cubicBezTo>
                  <a:cubicBezTo>
                    <a:pt x="752539" y="1590349"/>
                    <a:pt x="720635" y="1603564"/>
                    <a:pt x="687368" y="1603564"/>
                  </a:cubicBezTo>
                  <a:lnTo>
                    <a:pt x="125432" y="1603564"/>
                  </a:lnTo>
                  <a:cubicBezTo>
                    <a:pt x="56158" y="1603564"/>
                    <a:pt x="0" y="1547406"/>
                    <a:pt x="0" y="1478132"/>
                  </a:cubicBezTo>
                  <a:lnTo>
                    <a:pt x="0" y="125432"/>
                  </a:lnTo>
                  <a:cubicBezTo>
                    <a:pt x="0" y="56158"/>
                    <a:pt x="56158" y="0"/>
                    <a:pt x="125432"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15" name="TextBox 15"/>
            <p:cNvSpPr txBox="1"/>
            <p:nvPr/>
          </p:nvSpPr>
          <p:spPr>
            <a:xfrm>
              <a:off x="0" y="-38100"/>
              <a:ext cx="812800" cy="1641664"/>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grpSp>
        <p:nvGrpSpPr>
          <p:cNvPr id="16" name="Group 16"/>
          <p:cNvGrpSpPr/>
          <p:nvPr/>
        </p:nvGrpSpPr>
        <p:grpSpPr>
          <a:xfrm>
            <a:off x="9730120" y="1847639"/>
            <a:ext cx="6591722" cy="6591722"/>
            <a:chOff x="0" y="0"/>
            <a:chExt cx="812800" cy="812800"/>
          </a:xfrm>
        </p:grpSpPr>
        <p:sp>
          <p:nvSpPr>
            <p:cNvPr id="17" name="Freeform 17"/>
            <p:cNvSpPr/>
            <p:nvPr/>
          </p:nvSpPr>
          <p:spPr>
            <a:xfrm>
              <a:off x="0" y="0"/>
              <a:ext cx="812800" cy="812800"/>
            </a:xfrm>
            <a:custGeom>
              <a:avLst/>
              <a:gdLst/>
              <a:ahLst/>
              <a:cxnLst/>
              <a:rect l="l" t="t" r="r" b="b"/>
              <a:pathLst>
                <a:path w="812800" h="812800">
                  <a:moveTo>
                    <a:pt x="58725" y="0"/>
                  </a:moveTo>
                  <a:lnTo>
                    <a:pt x="754075" y="0"/>
                  </a:lnTo>
                  <a:cubicBezTo>
                    <a:pt x="769650" y="0"/>
                    <a:pt x="784587" y="6187"/>
                    <a:pt x="795600" y="17200"/>
                  </a:cubicBezTo>
                  <a:cubicBezTo>
                    <a:pt x="806613" y="28213"/>
                    <a:pt x="812800" y="43150"/>
                    <a:pt x="812800" y="58725"/>
                  </a:cubicBezTo>
                  <a:lnTo>
                    <a:pt x="812800" y="754075"/>
                  </a:lnTo>
                  <a:cubicBezTo>
                    <a:pt x="812800" y="769650"/>
                    <a:pt x="806613" y="784587"/>
                    <a:pt x="795600" y="795600"/>
                  </a:cubicBezTo>
                  <a:cubicBezTo>
                    <a:pt x="784587" y="806613"/>
                    <a:pt x="769650" y="812800"/>
                    <a:pt x="754075" y="812800"/>
                  </a:cubicBezTo>
                  <a:lnTo>
                    <a:pt x="58725" y="812800"/>
                  </a:lnTo>
                  <a:cubicBezTo>
                    <a:pt x="43150" y="812800"/>
                    <a:pt x="28213" y="806613"/>
                    <a:pt x="17200" y="795600"/>
                  </a:cubicBezTo>
                  <a:cubicBezTo>
                    <a:pt x="6187" y="784587"/>
                    <a:pt x="0" y="769650"/>
                    <a:pt x="0" y="754075"/>
                  </a:cubicBezTo>
                  <a:lnTo>
                    <a:pt x="0" y="58725"/>
                  </a:lnTo>
                  <a:cubicBezTo>
                    <a:pt x="0" y="43150"/>
                    <a:pt x="6187" y="28213"/>
                    <a:pt x="17200" y="17200"/>
                  </a:cubicBezTo>
                  <a:cubicBezTo>
                    <a:pt x="28213" y="6187"/>
                    <a:pt x="43150" y="0"/>
                    <a:pt x="58725" y="0"/>
                  </a:cubicBezTo>
                  <a:close/>
                </a:path>
              </a:pathLst>
            </a:custGeom>
            <a:blipFill>
              <a:blip r:embed="rId4"/>
              <a:stretch>
                <a:fillRect l="-8916" t="-47945" b="-15531"/>
              </a:stretch>
            </a:blipFill>
          </p:spPr>
          <p:txBody>
            <a:bodyPr/>
            <a:lstStyle/>
            <a:p>
              <a:endParaRPr lang="en-IN"/>
            </a:p>
          </p:txBody>
        </p:sp>
      </p:grpSp>
      <p:sp>
        <p:nvSpPr>
          <p:cNvPr id="23" name="TextBox 23"/>
          <p:cNvSpPr txBox="1"/>
          <p:nvPr/>
        </p:nvSpPr>
        <p:spPr>
          <a:xfrm>
            <a:off x="2065543" y="2284679"/>
            <a:ext cx="4640057" cy="901144"/>
          </a:xfrm>
          <a:prstGeom prst="rect">
            <a:avLst/>
          </a:prstGeom>
        </p:spPr>
        <p:txBody>
          <a:bodyPr wrap="square" lIns="0" tIns="0" rIns="0" bIns="0" rtlCol="0" anchor="t">
            <a:spAutoFit/>
          </a:bodyPr>
          <a:lstStyle/>
          <a:p>
            <a:pPr algn="l">
              <a:lnSpc>
                <a:spcPts val="7699"/>
              </a:lnSpc>
              <a:spcBef>
                <a:spcPct val="0"/>
              </a:spcBef>
            </a:pPr>
            <a:r>
              <a:rPr lang="en-US" sz="5499" b="1" dirty="0">
                <a:solidFill>
                  <a:srgbClr val="1F2020"/>
                </a:solidFill>
                <a:latin typeface="Arial" panose="020B0604020202020204" pitchFamily="34" charset="0"/>
                <a:ea typeface="Inter Bold"/>
                <a:cs typeface="Arial" panose="020B0604020202020204" pitchFamily="34" charset="0"/>
                <a:sym typeface="Inter Bold"/>
              </a:rPr>
              <a:t>Introduction</a:t>
            </a:r>
          </a:p>
        </p:txBody>
      </p:sp>
      <p:graphicFrame>
        <p:nvGraphicFramePr>
          <p:cNvPr id="29" name="Diagram 28">
            <a:extLst>
              <a:ext uri="{FF2B5EF4-FFF2-40B4-BE49-F238E27FC236}">
                <a16:creationId xmlns:a16="http://schemas.microsoft.com/office/drawing/2014/main" id="{6D863C8E-A23A-4AE5-81C0-201B16915910}"/>
              </a:ext>
            </a:extLst>
          </p:cNvPr>
          <p:cNvGraphicFramePr/>
          <p:nvPr>
            <p:extLst>
              <p:ext uri="{D42A27DB-BD31-4B8C-83A1-F6EECF244321}">
                <p14:modId xmlns:p14="http://schemas.microsoft.com/office/powerpoint/2010/main" val="931513082"/>
              </p:ext>
            </p:extLst>
          </p:nvPr>
        </p:nvGraphicFramePr>
        <p:xfrm>
          <a:off x="1101707" y="4081398"/>
          <a:ext cx="7660475" cy="426580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pSp>
        <p:nvGrpSpPr>
          <p:cNvPr id="26" name="Group 26"/>
          <p:cNvGrpSpPr/>
          <p:nvPr/>
        </p:nvGrpSpPr>
        <p:grpSpPr>
          <a:xfrm>
            <a:off x="2065543" y="3324914"/>
            <a:ext cx="948048" cy="131481"/>
            <a:chOff x="0" y="0"/>
            <a:chExt cx="249692" cy="34629"/>
          </a:xfrm>
        </p:grpSpPr>
        <p:sp>
          <p:nvSpPr>
            <p:cNvPr id="27" name="Freeform 27"/>
            <p:cNvSpPr/>
            <p:nvPr/>
          </p:nvSpPr>
          <p:spPr>
            <a:xfrm>
              <a:off x="0" y="0"/>
              <a:ext cx="249692" cy="34629"/>
            </a:xfrm>
            <a:custGeom>
              <a:avLst/>
              <a:gdLst/>
              <a:ahLst/>
              <a:cxnLst/>
              <a:rect l="l" t="t" r="r" b="b"/>
              <a:pathLst>
                <a:path w="249692" h="34629">
                  <a:moveTo>
                    <a:pt x="17314" y="0"/>
                  </a:moveTo>
                  <a:lnTo>
                    <a:pt x="232377" y="0"/>
                  </a:lnTo>
                  <a:cubicBezTo>
                    <a:pt x="241940" y="0"/>
                    <a:pt x="249692" y="7752"/>
                    <a:pt x="249692" y="17314"/>
                  </a:cubicBezTo>
                  <a:lnTo>
                    <a:pt x="249692" y="17314"/>
                  </a:lnTo>
                  <a:cubicBezTo>
                    <a:pt x="249692" y="26877"/>
                    <a:pt x="241940" y="34629"/>
                    <a:pt x="232377" y="34629"/>
                  </a:cubicBezTo>
                  <a:lnTo>
                    <a:pt x="17314" y="34629"/>
                  </a:lnTo>
                  <a:cubicBezTo>
                    <a:pt x="7752" y="34629"/>
                    <a:pt x="0" y="26877"/>
                    <a:pt x="0" y="17314"/>
                  </a:cubicBezTo>
                  <a:lnTo>
                    <a:pt x="0" y="17314"/>
                  </a:lnTo>
                  <a:cubicBezTo>
                    <a:pt x="0" y="7752"/>
                    <a:pt x="7752" y="0"/>
                    <a:pt x="17314"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28" name="TextBox 28"/>
            <p:cNvSpPr txBox="1"/>
            <p:nvPr/>
          </p:nvSpPr>
          <p:spPr>
            <a:xfrm>
              <a:off x="0" y="-38100"/>
              <a:ext cx="249692" cy="72729"/>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B2501B-2DFF-B499-B0DA-794DC8CD3F7D}"/>
            </a:ext>
          </a:extLst>
        </p:cNvPr>
        <p:cNvGrpSpPr/>
        <p:nvPr/>
      </p:nvGrpSpPr>
      <p:grpSpPr>
        <a:xfrm>
          <a:off x="0" y="0"/>
          <a:ext cx="0" cy="0"/>
          <a:chOff x="0" y="0"/>
          <a:chExt cx="0" cy="0"/>
        </a:xfrm>
      </p:grpSpPr>
      <p:sp>
        <p:nvSpPr>
          <p:cNvPr id="5" name="Freeform 5">
            <a:extLst>
              <a:ext uri="{FF2B5EF4-FFF2-40B4-BE49-F238E27FC236}">
                <a16:creationId xmlns:a16="http://schemas.microsoft.com/office/drawing/2014/main" id="{1B43AB53-14B0-A153-A43D-22BC0388FBC7}"/>
              </a:ext>
            </a:extLst>
          </p:cNvPr>
          <p:cNvSpPr/>
          <p:nvPr/>
        </p:nvSpPr>
        <p:spPr>
          <a:xfrm>
            <a:off x="17471753" y="363528"/>
            <a:ext cx="422866" cy="244494"/>
          </a:xfrm>
          <a:custGeom>
            <a:avLst/>
            <a:gdLst/>
            <a:ahLst/>
            <a:cxnLst/>
            <a:rect l="l" t="t" r="r" b="b"/>
            <a:pathLst>
              <a:path w="422866" h="244494">
                <a:moveTo>
                  <a:pt x="0" y="0"/>
                </a:moveTo>
                <a:lnTo>
                  <a:pt x="422866" y="0"/>
                </a:lnTo>
                <a:lnTo>
                  <a:pt x="422866" y="244494"/>
                </a:lnTo>
                <a:lnTo>
                  <a:pt x="0" y="24449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grpSp>
        <p:nvGrpSpPr>
          <p:cNvPr id="7" name="Group 7">
            <a:extLst>
              <a:ext uri="{FF2B5EF4-FFF2-40B4-BE49-F238E27FC236}">
                <a16:creationId xmlns:a16="http://schemas.microsoft.com/office/drawing/2014/main" id="{EFCBA7CA-C3FD-FD45-81B7-A1104A8A8A20}"/>
              </a:ext>
            </a:extLst>
          </p:cNvPr>
          <p:cNvGrpSpPr/>
          <p:nvPr/>
        </p:nvGrpSpPr>
        <p:grpSpPr>
          <a:xfrm>
            <a:off x="17765393" y="8799378"/>
            <a:ext cx="72076" cy="1013094"/>
            <a:chOff x="0" y="0"/>
            <a:chExt cx="18983" cy="266823"/>
          </a:xfrm>
        </p:grpSpPr>
        <p:sp>
          <p:nvSpPr>
            <p:cNvPr id="8" name="Freeform 8">
              <a:extLst>
                <a:ext uri="{FF2B5EF4-FFF2-40B4-BE49-F238E27FC236}">
                  <a16:creationId xmlns:a16="http://schemas.microsoft.com/office/drawing/2014/main" id="{B707802E-06D4-13C1-5239-8B33B21BDEB9}"/>
                </a:ext>
              </a:extLst>
            </p:cNvPr>
            <p:cNvSpPr/>
            <p:nvPr/>
          </p:nvSpPr>
          <p:spPr>
            <a:xfrm>
              <a:off x="0" y="0"/>
              <a:ext cx="18983" cy="266823"/>
            </a:xfrm>
            <a:custGeom>
              <a:avLst/>
              <a:gdLst/>
              <a:ahLst/>
              <a:cxnLst/>
              <a:rect l="l" t="t" r="r" b="b"/>
              <a:pathLst>
                <a:path w="18983" h="266823">
                  <a:moveTo>
                    <a:pt x="9492" y="0"/>
                  </a:moveTo>
                  <a:lnTo>
                    <a:pt x="9492" y="0"/>
                  </a:lnTo>
                  <a:cubicBezTo>
                    <a:pt x="14734" y="0"/>
                    <a:pt x="18983" y="4250"/>
                    <a:pt x="18983" y="9492"/>
                  </a:cubicBezTo>
                  <a:lnTo>
                    <a:pt x="18983" y="257332"/>
                  </a:lnTo>
                  <a:cubicBezTo>
                    <a:pt x="18983" y="259849"/>
                    <a:pt x="17983" y="262263"/>
                    <a:pt x="16203" y="264043"/>
                  </a:cubicBezTo>
                  <a:cubicBezTo>
                    <a:pt x="14423" y="265823"/>
                    <a:pt x="12009" y="266823"/>
                    <a:pt x="9492" y="266823"/>
                  </a:cubicBezTo>
                  <a:lnTo>
                    <a:pt x="9492" y="266823"/>
                  </a:lnTo>
                  <a:cubicBezTo>
                    <a:pt x="6974" y="266823"/>
                    <a:pt x="4560" y="265823"/>
                    <a:pt x="2780" y="264043"/>
                  </a:cubicBezTo>
                  <a:cubicBezTo>
                    <a:pt x="1000" y="262263"/>
                    <a:pt x="0" y="259849"/>
                    <a:pt x="0" y="257332"/>
                  </a:cubicBezTo>
                  <a:lnTo>
                    <a:pt x="0" y="9492"/>
                  </a:lnTo>
                  <a:cubicBezTo>
                    <a:pt x="0" y="6974"/>
                    <a:pt x="1000" y="4560"/>
                    <a:pt x="2780" y="2780"/>
                  </a:cubicBezTo>
                  <a:cubicBezTo>
                    <a:pt x="4560" y="1000"/>
                    <a:pt x="6974" y="0"/>
                    <a:pt x="9492"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9" name="TextBox 9">
              <a:extLst>
                <a:ext uri="{FF2B5EF4-FFF2-40B4-BE49-F238E27FC236}">
                  <a16:creationId xmlns:a16="http://schemas.microsoft.com/office/drawing/2014/main" id="{A3E5F240-EAF1-DFF4-EB88-46F361D65597}"/>
                </a:ext>
              </a:extLst>
            </p:cNvPr>
            <p:cNvSpPr txBox="1"/>
            <p:nvPr/>
          </p:nvSpPr>
          <p:spPr>
            <a:xfrm>
              <a:off x="0" y="-38100"/>
              <a:ext cx="18983" cy="304923"/>
            </a:xfrm>
            <a:prstGeom prst="rect">
              <a:avLst/>
            </a:prstGeom>
          </p:spPr>
          <p:txBody>
            <a:bodyPr lIns="50800" tIns="50800" rIns="50800" bIns="50800" rtlCol="0" anchor="ctr"/>
            <a:lstStyle/>
            <a:p>
              <a:pPr algn="ctr">
                <a:lnSpc>
                  <a:spcPts val="2659"/>
                </a:lnSpc>
                <a:spcBef>
                  <a:spcPct val="0"/>
                </a:spcBef>
              </a:pPr>
              <a:endParaRPr>
                <a:latin typeface="Arial" panose="020B0604020202020204" pitchFamily="34" charset="0"/>
                <a:cs typeface="Arial" panose="020B0604020202020204" pitchFamily="34" charset="0"/>
              </a:endParaRPr>
            </a:p>
          </p:txBody>
        </p:sp>
      </p:grpSp>
      <p:grpSp>
        <p:nvGrpSpPr>
          <p:cNvPr id="10" name="Group 10">
            <a:extLst>
              <a:ext uri="{FF2B5EF4-FFF2-40B4-BE49-F238E27FC236}">
                <a16:creationId xmlns:a16="http://schemas.microsoft.com/office/drawing/2014/main" id="{442E8788-A7EE-52A3-8C09-BDF1759BCC57}"/>
              </a:ext>
            </a:extLst>
          </p:cNvPr>
          <p:cNvGrpSpPr/>
          <p:nvPr/>
        </p:nvGrpSpPr>
        <p:grpSpPr>
          <a:xfrm>
            <a:off x="17765393" y="7670457"/>
            <a:ext cx="72076" cy="1013094"/>
            <a:chOff x="0" y="0"/>
            <a:chExt cx="18983" cy="266823"/>
          </a:xfrm>
        </p:grpSpPr>
        <p:sp>
          <p:nvSpPr>
            <p:cNvPr id="11" name="Freeform 11">
              <a:extLst>
                <a:ext uri="{FF2B5EF4-FFF2-40B4-BE49-F238E27FC236}">
                  <a16:creationId xmlns:a16="http://schemas.microsoft.com/office/drawing/2014/main" id="{4834DCF1-4786-23CC-0928-AA8A8110D7AD}"/>
                </a:ext>
              </a:extLst>
            </p:cNvPr>
            <p:cNvSpPr/>
            <p:nvPr/>
          </p:nvSpPr>
          <p:spPr>
            <a:xfrm>
              <a:off x="0" y="0"/>
              <a:ext cx="18983" cy="266823"/>
            </a:xfrm>
            <a:custGeom>
              <a:avLst/>
              <a:gdLst/>
              <a:ahLst/>
              <a:cxnLst/>
              <a:rect l="l" t="t" r="r" b="b"/>
              <a:pathLst>
                <a:path w="18983" h="266823">
                  <a:moveTo>
                    <a:pt x="9492" y="0"/>
                  </a:moveTo>
                  <a:lnTo>
                    <a:pt x="9492" y="0"/>
                  </a:lnTo>
                  <a:cubicBezTo>
                    <a:pt x="14734" y="0"/>
                    <a:pt x="18983" y="4250"/>
                    <a:pt x="18983" y="9492"/>
                  </a:cubicBezTo>
                  <a:lnTo>
                    <a:pt x="18983" y="257332"/>
                  </a:lnTo>
                  <a:cubicBezTo>
                    <a:pt x="18983" y="259849"/>
                    <a:pt x="17983" y="262263"/>
                    <a:pt x="16203" y="264043"/>
                  </a:cubicBezTo>
                  <a:cubicBezTo>
                    <a:pt x="14423" y="265823"/>
                    <a:pt x="12009" y="266823"/>
                    <a:pt x="9492" y="266823"/>
                  </a:cubicBezTo>
                  <a:lnTo>
                    <a:pt x="9492" y="266823"/>
                  </a:lnTo>
                  <a:cubicBezTo>
                    <a:pt x="6974" y="266823"/>
                    <a:pt x="4560" y="265823"/>
                    <a:pt x="2780" y="264043"/>
                  </a:cubicBezTo>
                  <a:cubicBezTo>
                    <a:pt x="1000" y="262263"/>
                    <a:pt x="0" y="259849"/>
                    <a:pt x="0" y="257332"/>
                  </a:cubicBezTo>
                  <a:lnTo>
                    <a:pt x="0" y="9492"/>
                  </a:lnTo>
                  <a:cubicBezTo>
                    <a:pt x="0" y="6974"/>
                    <a:pt x="1000" y="4560"/>
                    <a:pt x="2780" y="2780"/>
                  </a:cubicBezTo>
                  <a:cubicBezTo>
                    <a:pt x="4560" y="1000"/>
                    <a:pt x="6974" y="0"/>
                    <a:pt x="9492" y="0"/>
                  </a:cubicBezTo>
                  <a:close/>
                </a:path>
              </a:pathLst>
            </a:custGeom>
            <a:solidFill>
              <a:srgbClr val="E2E2E2"/>
            </a:solidFill>
          </p:spPr>
          <p:txBody>
            <a:bodyPr/>
            <a:lstStyle/>
            <a:p>
              <a:endParaRPr lang="en-IN"/>
            </a:p>
          </p:txBody>
        </p:sp>
        <p:sp>
          <p:nvSpPr>
            <p:cNvPr id="12" name="TextBox 12">
              <a:extLst>
                <a:ext uri="{FF2B5EF4-FFF2-40B4-BE49-F238E27FC236}">
                  <a16:creationId xmlns:a16="http://schemas.microsoft.com/office/drawing/2014/main" id="{765A1728-342D-0D1A-62DD-2ACFEF328F66}"/>
                </a:ext>
              </a:extLst>
            </p:cNvPr>
            <p:cNvSpPr txBox="1"/>
            <p:nvPr/>
          </p:nvSpPr>
          <p:spPr>
            <a:xfrm>
              <a:off x="0" y="-38100"/>
              <a:ext cx="18983" cy="304923"/>
            </a:xfrm>
            <a:prstGeom prst="rect">
              <a:avLst/>
            </a:prstGeom>
          </p:spPr>
          <p:txBody>
            <a:bodyPr lIns="50800" tIns="50800" rIns="50800" bIns="50800" rtlCol="0" anchor="ctr"/>
            <a:lstStyle/>
            <a:p>
              <a:pPr algn="ctr">
                <a:lnSpc>
                  <a:spcPts val="2659"/>
                </a:lnSpc>
                <a:spcBef>
                  <a:spcPct val="0"/>
                </a:spcBef>
              </a:pPr>
              <a:endParaRPr>
                <a:latin typeface="Arial" panose="020B0604020202020204" pitchFamily="34" charset="0"/>
                <a:cs typeface="Arial" panose="020B0604020202020204" pitchFamily="34" charset="0"/>
              </a:endParaRPr>
            </a:p>
          </p:txBody>
        </p:sp>
      </p:grpSp>
      <p:grpSp>
        <p:nvGrpSpPr>
          <p:cNvPr id="13" name="Group 13">
            <a:extLst>
              <a:ext uri="{FF2B5EF4-FFF2-40B4-BE49-F238E27FC236}">
                <a16:creationId xmlns:a16="http://schemas.microsoft.com/office/drawing/2014/main" id="{CECA7FD2-48F8-5626-BCCF-CAF46572689B}"/>
              </a:ext>
            </a:extLst>
          </p:cNvPr>
          <p:cNvGrpSpPr/>
          <p:nvPr/>
        </p:nvGrpSpPr>
        <p:grpSpPr>
          <a:xfrm>
            <a:off x="16840200" y="1095519"/>
            <a:ext cx="1257300" cy="8716953"/>
            <a:chOff x="0" y="0"/>
            <a:chExt cx="812800" cy="1603564"/>
          </a:xfrm>
        </p:grpSpPr>
        <p:sp>
          <p:nvSpPr>
            <p:cNvPr id="14" name="Freeform 14">
              <a:extLst>
                <a:ext uri="{FF2B5EF4-FFF2-40B4-BE49-F238E27FC236}">
                  <a16:creationId xmlns:a16="http://schemas.microsoft.com/office/drawing/2014/main" id="{414CE546-C1BA-E2C9-7759-A08EEA270C5E}"/>
                </a:ext>
              </a:extLst>
            </p:cNvPr>
            <p:cNvSpPr/>
            <p:nvPr/>
          </p:nvSpPr>
          <p:spPr>
            <a:xfrm>
              <a:off x="0" y="0"/>
              <a:ext cx="812800" cy="1603564"/>
            </a:xfrm>
            <a:custGeom>
              <a:avLst/>
              <a:gdLst/>
              <a:ahLst/>
              <a:cxnLst/>
              <a:rect l="l" t="t" r="r" b="b"/>
              <a:pathLst>
                <a:path w="812800" h="1603564">
                  <a:moveTo>
                    <a:pt x="125432" y="0"/>
                  </a:moveTo>
                  <a:lnTo>
                    <a:pt x="687368" y="0"/>
                  </a:lnTo>
                  <a:cubicBezTo>
                    <a:pt x="756642" y="0"/>
                    <a:pt x="812800" y="56158"/>
                    <a:pt x="812800" y="125432"/>
                  </a:cubicBezTo>
                  <a:lnTo>
                    <a:pt x="812800" y="1478132"/>
                  </a:lnTo>
                  <a:cubicBezTo>
                    <a:pt x="812800" y="1511399"/>
                    <a:pt x="799585" y="1543303"/>
                    <a:pt x="776062" y="1566826"/>
                  </a:cubicBezTo>
                  <a:cubicBezTo>
                    <a:pt x="752539" y="1590349"/>
                    <a:pt x="720635" y="1603564"/>
                    <a:pt x="687368" y="1603564"/>
                  </a:cubicBezTo>
                  <a:lnTo>
                    <a:pt x="125432" y="1603564"/>
                  </a:lnTo>
                  <a:cubicBezTo>
                    <a:pt x="56158" y="1603564"/>
                    <a:pt x="0" y="1547406"/>
                    <a:pt x="0" y="1478132"/>
                  </a:cubicBezTo>
                  <a:lnTo>
                    <a:pt x="0" y="125432"/>
                  </a:lnTo>
                  <a:cubicBezTo>
                    <a:pt x="0" y="56158"/>
                    <a:pt x="56158" y="0"/>
                    <a:pt x="125432"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15" name="TextBox 15">
              <a:extLst>
                <a:ext uri="{FF2B5EF4-FFF2-40B4-BE49-F238E27FC236}">
                  <a16:creationId xmlns:a16="http://schemas.microsoft.com/office/drawing/2014/main" id="{8F269996-5233-AE82-B574-2046C7E5C429}"/>
                </a:ext>
              </a:extLst>
            </p:cNvPr>
            <p:cNvSpPr txBox="1"/>
            <p:nvPr/>
          </p:nvSpPr>
          <p:spPr>
            <a:xfrm>
              <a:off x="0" y="-38100"/>
              <a:ext cx="812800" cy="1641664"/>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23" name="TextBox 23">
            <a:extLst>
              <a:ext uri="{FF2B5EF4-FFF2-40B4-BE49-F238E27FC236}">
                <a16:creationId xmlns:a16="http://schemas.microsoft.com/office/drawing/2014/main" id="{6C4E92B9-ACEB-98AA-9C86-E1B3A2EC316A}"/>
              </a:ext>
            </a:extLst>
          </p:cNvPr>
          <p:cNvSpPr txBox="1"/>
          <p:nvPr/>
        </p:nvSpPr>
        <p:spPr>
          <a:xfrm>
            <a:off x="1143000" y="645026"/>
            <a:ext cx="6926057" cy="901144"/>
          </a:xfrm>
          <a:prstGeom prst="rect">
            <a:avLst/>
          </a:prstGeom>
        </p:spPr>
        <p:txBody>
          <a:bodyPr wrap="square" lIns="0" tIns="0" rIns="0" bIns="0" rtlCol="0" anchor="t">
            <a:spAutoFit/>
          </a:bodyPr>
          <a:lstStyle/>
          <a:p>
            <a:pPr algn="l">
              <a:lnSpc>
                <a:spcPts val="7699"/>
              </a:lnSpc>
              <a:spcBef>
                <a:spcPct val="0"/>
              </a:spcBef>
            </a:pPr>
            <a:r>
              <a:rPr lang="en-US" sz="5499" b="1" dirty="0">
                <a:solidFill>
                  <a:srgbClr val="1F2020"/>
                </a:solidFill>
                <a:latin typeface="Arial" panose="020B0604020202020204" pitchFamily="34" charset="0"/>
                <a:ea typeface="Inter Bold"/>
                <a:cs typeface="Arial" panose="020B0604020202020204" pitchFamily="34" charset="0"/>
                <a:sym typeface="Inter Bold"/>
              </a:rPr>
              <a:t>8-Week Activity Plan</a:t>
            </a:r>
          </a:p>
        </p:txBody>
      </p:sp>
      <p:grpSp>
        <p:nvGrpSpPr>
          <p:cNvPr id="26" name="Group 26">
            <a:extLst>
              <a:ext uri="{FF2B5EF4-FFF2-40B4-BE49-F238E27FC236}">
                <a16:creationId xmlns:a16="http://schemas.microsoft.com/office/drawing/2014/main" id="{3906640B-1CFB-B6E8-DDA1-AA1D78B2674A}"/>
              </a:ext>
            </a:extLst>
          </p:cNvPr>
          <p:cNvGrpSpPr/>
          <p:nvPr/>
        </p:nvGrpSpPr>
        <p:grpSpPr>
          <a:xfrm>
            <a:off x="1241941" y="1714500"/>
            <a:ext cx="948048" cy="131481"/>
            <a:chOff x="0" y="0"/>
            <a:chExt cx="249692" cy="34629"/>
          </a:xfrm>
        </p:grpSpPr>
        <p:sp>
          <p:nvSpPr>
            <p:cNvPr id="27" name="Freeform 27">
              <a:extLst>
                <a:ext uri="{FF2B5EF4-FFF2-40B4-BE49-F238E27FC236}">
                  <a16:creationId xmlns:a16="http://schemas.microsoft.com/office/drawing/2014/main" id="{4D9FE096-4925-9CBB-C1CA-1DB432945CDA}"/>
                </a:ext>
              </a:extLst>
            </p:cNvPr>
            <p:cNvSpPr/>
            <p:nvPr/>
          </p:nvSpPr>
          <p:spPr>
            <a:xfrm>
              <a:off x="0" y="0"/>
              <a:ext cx="249692" cy="34629"/>
            </a:xfrm>
            <a:custGeom>
              <a:avLst/>
              <a:gdLst/>
              <a:ahLst/>
              <a:cxnLst/>
              <a:rect l="l" t="t" r="r" b="b"/>
              <a:pathLst>
                <a:path w="249692" h="34629">
                  <a:moveTo>
                    <a:pt x="17314" y="0"/>
                  </a:moveTo>
                  <a:lnTo>
                    <a:pt x="232377" y="0"/>
                  </a:lnTo>
                  <a:cubicBezTo>
                    <a:pt x="241940" y="0"/>
                    <a:pt x="249692" y="7752"/>
                    <a:pt x="249692" y="17314"/>
                  </a:cubicBezTo>
                  <a:lnTo>
                    <a:pt x="249692" y="17314"/>
                  </a:lnTo>
                  <a:cubicBezTo>
                    <a:pt x="249692" y="26877"/>
                    <a:pt x="241940" y="34629"/>
                    <a:pt x="232377" y="34629"/>
                  </a:cubicBezTo>
                  <a:lnTo>
                    <a:pt x="17314" y="34629"/>
                  </a:lnTo>
                  <a:cubicBezTo>
                    <a:pt x="7752" y="34629"/>
                    <a:pt x="0" y="26877"/>
                    <a:pt x="0" y="17314"/>
                  </a:cubicBezTo>
                  <a:lnTo>
                    <a:pt x="0" y="17314"/>
                  </a:lnTo>
                  <a:cubicBezTo>
                    <a:pt x="0" y="7752"/>
                    <a:pt x="7752" y="0"/>
                    <a:pt x="17314"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dirty="0"/>
            </a:p>
          </p:txBody>
        </p:sp>
        <p:sp>
          <p:nvSpPr>
            <p:cNvPr id="28" name="TextBox 28">
              <a:extLst>
                <a:ext uri="{FF2B5EF4-FFF2-40B4-BE49-F238E27FC236}">
                  <a16:creationId xmlns:a16="http://schemas.microsoft.com/office/drawing/2014/main" id="{F9087965-2298-3516-9B55-1BF169F9CE7B}"/>
                </a:ext>
              </a:extLst>
            </p:cNvPr>
            <p:cNvSpPr txBox="1"/>
            <p:nvPr/>
          </p:nvSpPr>
          <p:spPr>
            <a:xfrm>
              <a:off x="0" y="-38100"/>
              <a:ext cx="249692" cy="72729"/>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graphicFrame>
        <p:nvGraphicFramePr>
          <p:cNvPr id="4" name="Diagram 3">
            <a:extLst>
              <a:ext uri="{FF2B5EF4-FFF2-40B4-BE49-F238E27FC236}">
                <a16:creationId xmlns:a16="http://schemas.microsoft.com/office/drawing/2014/main" id="{50587C40-E3AD-2CD8-D2AE-93D7F23768A3}"/>
              </a:ext>
            </a:extLst>
          </p:cNvPr>
          <p:cNvGraphicFramePr/>
          <p:nvPr>
            <p:extLst>
              <p:ext uri="{D42A27DB-BD31-4B8C-83A1-F6EECF244321}">
                <p14:modId xmlns:p14="http://schemas.microsoft.com/office/powerpoint/2010/main" val="1438708680"/>
              </p:ext>
            </p:extLst>
          </p:nvPr>
        </p:nvGraphicFramePr>
        <p:xfrm>
          <a:off x="762000" y="2303181"/>
          <a:ext cx="15240000" cy="750929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2822473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reeform 5"/>
          <p:cNvSpPr/>
          <p:nvPr/>
        </p:nvSpPr>
        <p:spPr>
          <a:xfrm>
            <a:off x="17471753" y="363528"/>
            <a:ext cx="422866" cy="244494"/>
          </a:xfrm>
          <a:custGeom>
            <a:avLst/>
            <a:gdLst/>
            <a:ahLst/>
            <a:cxnLst/>
            <a:rect l="l" t="t" r="r" b="b"/>
            <a:pathLst>
              <a:path w="422866" h="244494">
                <a:moveTo>
                  <a:pt x="0" y="0"/>
                </a:moveTo>
                <a:lnTo>
                  <a:pt x="422866" y="0"/>
                </a:lnTo>
                <a:lnTo>
                  <a:pt x="422866" y="244494"/>
                </a:lnTo>
                <a:lnTo>
                  <a:pt x="0" y="24449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grpSp>
        <p:nvGrpSpPr>
          <p:cNvPr id="12" name="Group 12"/>
          <p:cNvGrpSpPr/>
          <p:nvPr/>
        </p:nvGrpSpPr>
        <p:grpSpPr>
          <a:xfrm>
            <a:off x="17765393" y="8799378"/>
            <a:ext cx="72076" cy="1013094"/>
            <a:chOff x="0" y="0"/>
            <a:chExt cx="18983" cy="266823"/>
          </a:xfrm>
        </p:grpSpPr>
        <p:sp>
          <p:nvSpPr>
            <p:cNvPr id="13" name="Freeform 13"/>
            <p:cNvSpPr/>
            <p:nvPr/>
          </p:nvSpPr>
          <p:spPr>
            <a:xfrm>
              <a:off x="0" y="0"/>
              <a:ext cx="18983" cy="266823"/>
            </a:xfrm>
            <a:custGeom>
              <a:avLst/>
              <a:gdLst/>
              <a:ahLst/>
              <a:cxnLst/>
              <a:rect l="l" t="t" r="r" b="b"/>
              <a:pathLst>
                <a:path w="18983" h="266823">
                  <a:moveTo>
                    <a:pt x="9492" y="0"/>
                  </a:moveTo>
                  <a:lnTo>
                    <a:pt x="9492" y="0"/>
                  </a:lnTo>
                  <a:cubicBezTo>
                    <a:pt x="14734" y="0"/>
                    <a:pt x="18983" y="4250"/>
                    <a:pt x="18983" y="9492"/>
                  </a:cubicBezTo>
                  <a:lnTo>
                    <a:pt x="18983" y="257332"/>
                  </a:lnTo>
                  <a:cubicBezTo>
                    <a:pt x="18983" y="259849"/>
                    <a:pt x="17983" y="262263"/>
                    <a:pt x="16203" y="264043"/>
                  </a:cubicBezTo>
                  <a:cubicBezTo>
                    <a:pt x="14423" y="265823"/>
                    <a:pt x="12009" y="266823"/>
                    <a:pt x="9492" y="266823"/>
                  </a:cubicBezTo>
                  <a:lnTo>
                    <a:pt x="9492" y="266823"/>
                  </a:lnTo>
                  <a:cubicBezTo>
                    <a:pt x="6974" y="266823"/>
                    <a:pt x="4560" y="265823"/>
                    <a:pt x="2780" y="264043"/>
                  </a:cubicBezTo>
                  <a:cubicBezTo>
                    <a:pt x="1000" y="262263"/>
                    <a:pt x="0" y="259849"/>
                    <a:pt x="0" y="257332"/>
                  </a:cubicBezTo>
                  <a:lnTo>
                    <a:pt x="0" y="9492"/>
                  </a:lnTo>
                  <a:cubicBezTo>
                    <a:pt x="0" y="6974"/>
                    <a:pt x="1000" y="4560"/>
                    <a:pt x="2780" y="2780"/>
                  </a:cubicBezTo>
                  <a:cubicBezTo>
                    <a:pt x="4560" y="1000"/>
                    <a:pt x="6974" y="0"/>
                    <a:pt x="9492"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14" name="TextBox 14"/>
            <p:cNvSpPr txBox="1"/>
            <p:nvPr/>
          </p:nvSpPr>
          <p:spPr>
            <a:xfrm>
              <a:off x="0" y="-38100"/>
              <a:ext cx="18983" cy="304923"/>
            </a:xfrm>
            <a:prstGeom prst="rect">
              <a:avLst/>
            </a:prstGeom>
          </p:spPr>
          <p:txBody>
            <a:bodyPr lIns="50800" tIns="50800" rIns="50800" bIns="50800" rtlCol="0" anchor="ctr"/>
            <a:lstStyle/>
            <a:p>
              <a:pPr algn="ctr">
                <a:lnSpc>
                  <a:spcPts val="2659"/>
                </a:lnSpc>
                <a:spcBef>
                  <a:spcPct val="0"/>
                </a:spcBef>
              </a:pPr>
              <a:endParaRPr>
                <a:latin typeface="Arial" panose="020B0604020202020204" pitchFamily="34" charset="0"/>
                <a:cs typeface="Arial" panose="020B0604020202020204" pitchFamily="34" charset="0"/>
              </a:endParaRPr>
            </a:p>
          </p:txBody>
        </p:sp>
      </p:grpSp>
      <p:grpSp>
        <p:nvGrpSpPr>
          <p:cNvPr id="15" name="Group 15"/>
          <p:cNvGrpSpPr/>
          <p:nvPr/>
        </p:nvGrpSpPr>
        <p:grpSpPr>
          <a:xfrm>
            <a:off x="17765393" y="7670457"/>
            <a:ext cx="72076" cy="1013094"/>
            <a:chOff x="0" y="0"/>
            <a:chExt cx="18983" cy="266823"/>
          </a:xfrm>
        </p:grpSpPr>
        <p:sp>
          <p:nvSpPr>
            <p:cNvPr id="16" name="Freeform 16"/>
            <p:cNvSpPr/>
            <p:nvPr/>
          </p:nvSpPr>
          <p:spPr>
            <a:xfrm>
              <a:off x="0" y="0"/>
              <a:ext cx="18983" cy="266823"/>
            </a:xfrm>
            <a:custGeom>
              <a:avLst/>
              <a:gdLst/>
              <a:ahLst/>
              <a:cxnLst/>
              <a:rect l="l" t="t" r="r" b="b"/>
              <a:pathLst>
                <a:path w="18983" h="266823">
                  <a:moveTo>
                    <a:pt x="9492" y="0"/>
                  </a:moveTo>
                  <a:lnTo>
                    <a:pt x="9492" y="0"/>
                  </a:lnTo>
                  <a:cubicBezTo>
                    <a:pt x="14734" y="0"/>
                    <a:pt x="18983" y="4250"/>
                    <a:pt x="18983" y="9492"/>
                  </a:cubicBezTo>
                  <a:lnTo>
                    <a:pt x="18983" y="257332"/>
                  </a:lnTo>
                  <a:cubicBezTo>
                    <a:pt x="18983" y="259849"/>
                    <a:pt x="17983" y="262263"/>
                    <a:pt x="16203" y="264043"/>
                  </a:cubicBezTo>
                  <a:cubicBezTo>
                    <a:pt x="14423" y="265823"/>
                    <a:pt x="12009" y="266823"/>
                    <a:pt x="9492" y="266823"/>
                  </a:cubicBezTo>
                  <a:lnTo>
                    <a:pt x="9492" y="266823"/>
                  </a:lnTo>
                  <a:cubicBezTo>
                    <a:pt x="6974" y="266823"/>
                    <a:pt x="4560" y="265823"/>
                    <a:pt x="2780" y="264043"/>
                  </a:cubicBezTo>
                  <a:cubicBezTo>
                    <a:pt x="1000" y="262263"/>
                    <a:pt x="0" y="259849"/>
                    <a:pt x="0" y="257332"/>
                  </a:cubicBezTo>
                  <a:lnTo>
                    <a:pt x="0" y="9492"/>
                  </a:lnTo>
                  <a:cubicBezTo>
                    <a:pt x="0" y="6974"/>
                    <a:pt x="1000" y="4560"/>
                    <a:pt x="2780" y="2780"/>
                  </a:cubicBezTo>
                  <a:cubicBezTo>
                    <a:pt x="4560" y="1000"/>
                    <a:pt x="6974" y="0"/>
                    <a:pt x="9492" y="0"/>
                  </a:cubicBezTo>
                  <a:close/>
                </a:path>
              </a:pathLst>
            </a:custGeom>
            <a:solidFill>
              <a:srgbClr val="E2E2E2"/>
            </a:solidFill>
          </p:spPr>
          <p:txBody>
            <a:bodyPr/>
            <a:lstStyle/>
            <a:p>
              <a:endParaRPr lang="en-IN"/>
            </a:p>
          </p:txBody>
        </p:sp>
        <p:sp>
          <p:nvSpPr>
            <p:cNvPr id="17" name="TextBox 17"/>
            <p:cNvSpPr txBox="1"/>
            <p:nvPr/>
          </p:nvSpPr>
          <p:spPr>
            <a:xfrm>
              <a:off x="0" y="-38100"/>
              <a:ext cx="18983" cy="304923"/>
            </a:xfrm>
            <a:prstGeom prst="rect">
              <a:avLst/>
            </a:prstGeom>
          </p:spPr>
          <p:txBody>
            <a:bodyPr lIns="50800" tIns="50800" rIns="50800" bIns="50800" rtlCol="0" anchor="ctr"/>
            <a:lstStyle/>
            <a:p>
              <a:pPr algn="ctr">
                <a:lnSpc>
                  <a:spcPts val="2659"/>
                </a:lnSpc>
                <a:spcBef>
                  <a:spcPct val="0"/>
                </a:spcBef>
              </a:pPr>
              <a:endParaRPr>
                <a:latin typeface="Arial" panose="020B0604020202020204" pitchFamily="34" charset="0"/>
                <a:cs typeface="Arial" panose="020B0604020202020204" pitchFamily="34" charset="0"/>
              </a:endParaRPr>
            </a:p>
          </p:txBody>
        </p:sp>
      </p:grpSp>
      <p:grpSp>
        <p:nvGrpSpPr>
          <p:cNvPr id="18" name="Group 18"/>
          <p:cNvGrpSpPr/>
          <p:nvPr/>
        </p:nvGrpSpPr>
        <p:grpSpPr>
          <a:xfrm>
            <a:off x="6781800" y="5905500"/>
            <a:ext cx="10477500" cy="4358640"/>
            <a:chOff x="0" y="0"/>
            <a:chExt cx="2760587" cy="893726"/>
          </a:xfrm>
        </p:grpSpPr>
        <p:sp>
          <p:nvSpPr>
            <p:cNvPr id="19" name="Freeform 19"/>
            <p:cNvSpPr/>
            <p:nvPr/>
          </p:nvSpPr>
          <p:spPr>
            <a:xfrm>
              <a:off x="0" y="0"/>
              <a:ext cx="2760587" cy="893726"/>
            </a:xfrm>
            <a:custGeom>
              <a:avLst/>
              <a:gdLst/>
              <a:ahLst/>
              <a:cxnLst/>
              <a:rect l="l" t="t" r="r" b="b"/>
              <a:pathLst>
                <a:path w="2760587" h="893726">
                  <a:moveTo>
                    <a:pt x="23850" y="0"/>
                  </a:moveTo>
                  <a:lnTo>
                    <a:pt x="2736737" y="0"/>
                  </a:lnTo>
                  <a:cubicBezTo>
                    <a:pt x="2743063" y="0"/>
                    <a:pt x="2749129" y="2513"/>
                    <a:pt x="2753601" y="6985"/>
                  </a:cubicBezTo>
                  <a:cubicBezTo>
                    <a:pt x="2758074" y="11458"/>
                    <a:pt x="2760587" y="17524"/>
                    <a:pt x="2760587" y="23850"/>
                  </a:cubicBezTo>
                  <a:lnTo>
                    <a:pt x="2760587" y="869876"/>
                  </a:lnTo>
                  <a:cubicBezTo>
                    <a:pt x="2760587" y="876201"/>
                    <a:pt x="2758074" y="882268"/>
                    <a:pt x="2753601" y="886740"/>
                  </a:cubicBezTo>
                  <a:cubicBezTo>
                    <a:pt x="2749129" y="891213"/>
                    <a:pt x="2743063" y="893726"/>
                    <a:pt x="2736737" y="893726"/>
                  </a:cubicBezTo>
                  <a:lnTo>
                    <a:pt x="23850" y="893726"/>
                  </a:lnTo>
                  <a:cubicBezTo>
                    <a:pt x="17524" y="893726"/>
                    <a:pt x="11458" y="891213"/>
                    <a:pt x="6985" y="886740"/>
                  </a:cubicBezTo>
                  <a:cubicBezTo>
                    <a:pt x="2513" y="882268"/>
                    <a:pt x="0" y="876201"/>
                    <a:pt x="0" y="869876"/>
                  </a:cubicBezTo>
                  <a:lnTo>
                    <a:pt x="0" y="23850"/>
                  </a:lnTo>
                  <a:cubicBezTo>
                    <a:pt x="0" y="17524"/>
                    <a:pt x="2513" y="11458"/>
                    <a:pt x="6985" y="6985"/>
                  </a:cubicBezTo>
                  <a:cubicBezTo>
                    <a:pt x="11458" y="2513"/>
                    <a:pt x="17524" y="0"/>
                    <a:pt x="23850" y="0"/>
                  </a:cubicBezTo>
                  <a:close/>
                </a:path>
              </a:pathLst>
            </a:custGeom>
            <a:blipFill>
              <a:blip r:embed="rId4"/>
              <a:stretch>
                <a:fillRect t="-36680" b="-36680"/>
              </a:stretch>
            </a:blipFill>
          </p:spPr>
          <p:txBody>
            <a:bodyPr/>
            <a:lstStyle/>
            <a:p>
              <a:endParaRPr lang="en-IN"/>
            </a:p>
          </p:txBody>
        </p:sp>
      </p:grpSp>
      <p:sp>
        <p:nvSpPr>
          <p:cNvPr id="20" name="TextBox 20"/>
          <p:cNvSpPr txBox="1"/>
          <p:nvPr/>
        </p:nvSpPr>
        <p:spPr>
          <a:xfrm>
            <a:off x="532612" y="690833"/>
            <a:ext cx="6836365" cy="1888594"/>
          </a:xfrm>
          <a:prstGeom prst="rect">
            <a:avLst/>
          </a:prstGeom>
        </p:spPr>
        <p:txBody>
          <a:bodyPr lIns="0" tIns="0" rIns="0" bIns="0" rtlCol="0" anchor="t">
            <a:spAutoFit/>
          </a:bodyPr>
          <a:lstStyle/>
          <a:p>
            <a:pPr algn="l">
              <a:lnSpc>
                <a:spcPts val="7699"/>
              </a:lnSpc>
              <a:spcBef>
                <a:spcPct val="0"/>
              </a:spcBef>
            </a:pPr>
            <a:r>
              <a:rPr lang="en-US" sz="5499" b="1" dirty="0">
                <a:solidFill>
                  <a:srgbClr val="1F2020"/>
                </a:solidFill>
                <a:latin typeface="Arial" panose="020B0604020202020204" pitchFamily="34" charset="0"/>
                <a:ea typeface="Inter Bold"/>
                <a:cs typeface="Arial" panose="020B0604020202020204" pitchFamily="34" charset="0"/>
                <a:sym typeface="Inter Bold"/>
              </a:rPr>
              <a:t>Aims and content of the activities</a:t>
            </a:r>
          </a:p>
        </p:txBody>
      </p:sp>
      <p:grpSp>
        <p:nvGrpSpPr>
          <p:cNvPr id="21" name="Group 21"/>
          <p:cNvGrpSpPr/>
          <p:nvPr/>
        </p:nvGrpSpPr>
        <p:grpSpPr>
          <a:xfrm>
            <a:off x="2065543" y="2931153"/>
            <a:ext cx="948048" cy="131481"/>
            <a:chOff x="0" y="0"/>
            <a:chExt cx="249692" cy="34629"/>
          </a:xfrm>
        </p:grpSpPr>
        <p:sp>
          <p:nvSpPr>
            <p:cNvPr id="22" name="Freeform 22"/>
            <p:cNvSpPr/>
            <p:nvPr/>
          </p:nvSpPr>
          <p:spPr>
            <a:xfrm>
              <a:off x="0" y="0"/>
              <a:ext cx="249692" cy="34629"/>
            </a:xfrm>
            <a:custGeom>
              <a:avLst/>
              <a:gdLst/>
              <a:ahLst/>
              <a:cxnLst/>
              <a:rect l="l" t="t" r="r" b="b"/>
              <a:pathLst>
                <a:path w="249692" h="34629">
                  <a:moveTo>
                    <a:pt x="17314" y="0"/>
                  </a:moveTo>
                  <a:lnTo>
                    <a:pt x="232377" y="0"/>
                  </a:lnTo>
                  <a:cubicBezTo>
                    <a:pt x="241940" y="0"/>
                    <a:pt x="249692" y="7752"/>
                    <a:pt x="249692" y="17314"/>
                  </a:cubicBezTo>
                  <a:lnTo>
                    <a:pt x="249692" y="17314"/>
                  </a:lnTo>
                  <a:cubicBezTo>
                    <a:pt x="249692" y="26877"/>
                    <a:pt x="241940" y="34629"/>
                    <a:pt x="232377" y="34629"/>
                  </a:cubicBezTo>
                  <a:lnTo>
                    <a:pt x="17314" y="34629"/>
                  </a:lnTo>
                  <a:cubicBezTo>
                    <a:pt x="7752" y="34629"/>
                    <a:pt x="0" y="26877"/>
                    <a:pt x="0" y="17314"/>
                  </a:cubicBezTo>
                  <a:lnTo>
                    <a:pt x="0" y="17314"/>
                  </a:lnTo>
                  <a:cubicBezTo>
                    <a:pt x="0" y="7752"/>
                    <a:pt x="7752" y="0"/>
                    <a:pt x="17314"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23" name="TextBox 23"/>
            <p:cNvSpPr txBox="1"/>
            <p:nvPr/>
          </p:nvSpPr>
          <p:spPr>
            <a:xfrm>
              <a:off x="0" y="-38100"/>
              <a:ext cx="249692" cy="72729"/>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24" name="TextBox 24"/>
          <p:cNvSpPr txBox="1"/>
          <p:nvPr/>
        </p:nvSpPr>
        <p:spPr>
          <a:xfrm>
            <a:off x="8382000" y="493395"/>
            <a:ext cx="9512619" cy="4363502"/>
          </a:xfrm>
          <a:prstGeom prst="rect">
            <a:avLst/>
          </a:prstGeom>
        </p:spPr>
        <p:txBody>
          <a:bodyPr wrap="square" lIns="0" tIns="0" rIns="0" bIns="0" rtlCol="0" anchor="t">
            <a:spAutoFit/>
          </a:bodyPr>
          <a:lstStyle/>
          <a:p>
            <a:pPr marL="285750" lvl="0" indent="-285750">
              <a:lnSpc>
                <a:spcPct val="150000"/>
              </a:lnSpc>
              <a:buFont typeface="Arial" panose="020B0604020202020204" pitchFamily="34" charset="0"/>
              <a:buChar char="•"/>
            </a:pPr>
            <a:r>
              <a:rPr lang="en-IN" sz="2400" dirty="0">
                <a:latin typeface="Arial" panose="020B0604020202020204" pitchFamily="34" charset="0"/>
                <a:cs typeface="Arial" panose="020B0604020202020204" pitchFamily="34" charset="0"/>
              </a:rPr>
              <a:t>The Disconnect to Reconnect campaign will target teenagers under the age of 13-18 years, which is an age group where the trends are recording an increasing trend regarding recreational use of digital technologies. </a:t>
            </a:r>
            <a:endParaRPr lang="en-GB" sz="2400"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IN" sz="2400" dirty="0">
                <a:latin typeface="Arial" panose="020B0604020202020204" pitchFamily="34" charset="0"/>
                <a:cs typeface="Arial" panose="020B0604020202020204" pitchFamily="34" charset="0"/>
              </a:rPr>
              <a:t>The campaign will contribute to the minimisation of unproductive screen time and more productive health-promotional digital behaviours that tend to support physical, social and emotional wellbeing.</a:t>
            </a:r>
            <a:endParaRPr lang="en-US" sz="1600" dirty="0">
              <a:solidFill>
                <a:srgbClr val="1F2020"/>
              </a:solidFill>
              <a:latin typeface="Arial" panose="020B0604020202020204" pitchFamily="34" charset="0"/>
              <a:ea typeface="Open Sans"/>
              <a:cs typeface="Arial" panose="020B0604020202020204" pitchFamily="34" charset="0"/>
              <a:sym typeface="Open Sans"/>
            </a:endParaRPr>
          </a:p>
        </p:txBody>
      </p:sp>
      <p:pic>
        <p:nvPicPr>
          <p:cNvPr id="37" name="Picture 36">
            <a:extLst>
              <a:ext uri="{FF2B5EF4-FFF2-40B4-BE49-F238E27FC236}">
                <a16:creationId xmlns:a16="http://schemas.microsoft.com/office/drawing/2014/main" id="{757294C8-A37B-4652-25B1-1F5FD16E46AB}"/>
              </a:ext>
            </a:extLst>
          </p:cNvPr>
          <p:cNvPicPr>
            <a:picLocks noChangeAspect="1"/>
          </p:cNvPicPr>
          <p:nvPr/>
        </p:nvPicPr>
        <p:blipFill>
          <a:blip r:embed="rId5"/>
          <a:stretch>
            <a:fillRect/>
          </a:stretch>
        </p:blipFill>
        <p:spPr>
          <a:xfrm>
            <a:off x="970360" y="3766086"/>
            <a:ext cx="5385594" cy="5385594"/>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28000">
              <a:schemeClr val="accent2">
                <a:lumMod val="20000"/>
                <a:lumOff val="80000"/>
              </a:schemeClr>
            </a:gs>
            <a:gs pos="58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5C70206-52A9-9837-983C-6A7A107A9C06}"/>
              </a:ext>
            </a:extLst>
          </p:cNvPr>
          <p:cNvSpPr txBox="1"/>
          <p:nvPr/>
        </p:nvSpPr>
        <p:spPr>
          <a:xfrm>
            <a:off x="2590800" y="3390900"/>
            <a:ext cx="12725400" cy="1938992"/>
          </a:xfrm>
          <a:prstGeom prst="rect">
            <a:avLst/>
          </a:prstGeom>
          <a:noFill/>
        </p:spPr>
        <p:txBody>
          <a:bodyPr wrap="square">
            <a:spAutoFit/>
          </a:bodyPr>
          <a:lstStyle/>
          <a:p>
            <a:pPr algn="ctr"/>
            <a:r>
              <a:rPr lang="en-IN" sz="6000" b="1" i="1" dirty="0">
                <a:effectLst>
                  <a:outerShdw blurRad="38100" dist="38100" dir="2700000" algn="tl">
                    <a:srgbClr val="000000">
                      <a:alpha val="43137"/>
                    </a:srgbClr>
                  </a:outerShdw>
                </a:effectLst>
                <a:latin typeface="Arial" panose="020B0604020202020204" pitchFamily="34" charset="0"/>
                <a:ea typeface="Times New Roman" panose="02020603050405020304" pitchFamily="18" charset="0"/>
              </a:rPr>
              <a:t>Task 1: Rationale</a:t>
            </a:r>
          </a:p>
          <a:p>
            <a:pPr algn="ctr"/>
            <a:r>
              <a:rPr lang="en-GB" sz="6000" b="1" i="1" dirty="0" err="1">
                <a:effectLst>
                  <a:outerShdw blurRad="38100" dist="38100" dir="2700000" algn="tl">
                    <a:srgbClr val="000000">
                      <a:alpha val="43137"/>
                    </a:srgbClr>
                  </a:outerShdw>
                </a:effectLst>
              </a:rPr>
              <a:t>Shivaniben</a:t>
            </a:r>
            <a:r>
              <a:rPr lang="en-GB" sz="6000" b="1" i="1" dirty="0">
                <a:effectLst>
                  <a:outerShdw blurRad="38100" dist="38100" dir="2700000" algn="tl">
                    <a:srgbClr val="000000">
                      <a:alpha val="43137"/>
                    </a:srgbClr>
                  </a:outerShdw>
                </a:effectLst>
              </a:rPr>
              <a:t> </a:t>
            </a:r>
            <a:r>
              <a:rPr lang="en-GB" sz="6000" b="1" i="1" dirty="0" err="1">
                <a:effectLst>
                  <a:outerShdw blurRad="38100" dist="38100" dir="2700000" algn="tl">
                    <a:srgbClr val="000000">
                      <a:alpha val="43137"/>
                    </a:srgbClr>
                  </a:outerShdw>
                </a:effectLst>
              </a:rPr>
              <a:t>Pulkitbhai</a:t>
            </a:r>
            <a:r>
              <a:rPr lang="en-GB" sz="6000" b="1" i="1" dirty="0">
                <a:effectLst>
                  <a:outerShdw blurRad="38100" dist="38100" dir="2700000" algn="tl">
                    <a:srgbClr val="000000">
                      <a:alpha val="43137"/>
                    </a:srgbClr>
                  </a:outerShdw>
                </a:effectLst>
              </a:rPr>
              <a:t> Patel -2537051</a:t>
            </a:r>
          </a:p>
        </p:txBody>
      </p:sp>
    </p:spTree>
    <p:extLst>
      <p:ext uri="{BB962C8B-B14F-4D97-AF65-F5344CB8AC3E}">
        <p14:creationId xmlns:p14="http://schemas.microsoft.com/office/powerpoint/2010/main" val="11102254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reeform 5"/>
          <p:cNvSpPr/>
          <p:nvPr/>
        </p:nvSpPr>
        <p:spPr>
          <a:xfrm>
            <a:off x="17471753" y="363528"/>
            <a:ext cx="422866" cy="244494"/>
          </a:xfrm>
          <a:custGeom>
            <a:avLst/>
            <a:gdLst/>
            <a:ahLst/>
            <a:cxnLst/>
            <a:rect l="l" t="t" r="r" b="b"/>
            <a:pathLst>
              <a:path w="422866" h="244494">
                <a:moveTo>
                  <a:pt x="0" y="0"/>
                </a:moveTo>
                <a:lnTo>
                  <a:pt x="422866" y="0"/>
                </a:lnTo>
                <a:lnTo>
                  <a:pt x="422866" y="244494"/>
                </a:lnTo>
                <a:lnTo>
                  <a:pt x="0" y="24449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sp>
        <p:nvSpPr>
          <p:cNvPr id="6" name="Freeform 6"/>
          <p:cNvSpPr/>
          <p:nvPr/>
        </p:nvSpPr>
        <p:spPr>
          <a:xfrm>
            <a:off x="577264" y="385935"/>
            <a:ext cx="207331" cy="256830"/>
          </a:xfrm>
          <a:custGeom>
            <a:avLst/>
            <a:gdLst/>
            <a:ahLst/>
            <a:cxnLst/>
            <a:rect l="l" t="t" r="r" b="b"/>
            <a:pathLst>
              <a:path w="207331" h="256830">
                <a:moveTo>
                  <a:pt x="0" y="0"/>
                </a:moveTo>
                <a:lnTo>
                  <a:pt x="207332" y="0"/>
                </a:lnTo>
                <a:lnTo>
                  <a:pt x="207332" y="256830"/>
                </a:lnTo>
                <a:lnTo>
                  <a:pt x="0" y="25683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grpSp>
        <p:nvGrpSpPr>
          <p:cNvPr id="7" name="Group 7"/>
          <p:cNvGrpSpPr/>
          <p:nvPr/>
        </p:nvGrpSpPr>
        <p:grpSpPr>
          <a:xfrm>
            <a:off x="17765393" y="8799378"/>
            <a:ext cx="72076" cy="1013094"/>
            <a:chOff x="0" y="0"/>
            <a:chExt cx="18983" cy="266823"/>
          </a:xfrm>
        </p:grpSpPr>
        <p:sp>
          <p:nvSpPr>
            <p:cNvPr id="8" name="Freeform 8"/>
            <p:cNvSpPr/>
            <p:nvPr/>
          </p:nvSpPr>
          <p:spPr>
            <a:xfrm>
              <a:off x="0" y="0"/>
              <a:ext cx="18983" cy="266823"/>
            </a:xfrm>
            <a:custGeom>
              <a:avLst/>
              <a:gdLst/>
              <a:ahLst/>
              <a:cxnLst/>
              <a:rect l="l" t="t" r="r" b="b"/>
              <a:pathLst>
                <a:path w="18983" h="266823">
                  <a:moveTo>
                    <a:pt x="9492" y="0"/>
                  </a:moveTo>
                  <a:lnTo>
                    <a:pt x="9492" y="0"/>
                  </a:lnTo>
                  <a:cubicBezTo>
                    <a:pt x="14734" y="0"/>
                    <a:pt x="18983" y="4250"/>
                    <a:pt x="18983" y="9492"/>
                  </a:cubicBezTo>
                  <a:lnTo>
                    <a:pt x="18983" y="257332"/>
                  </a:lnTo>
                  <a:cubicBezTo>
                    <a:pt x="18983" y="259849"/>
                    <a:pt x="17983" y="262263"/>
                    <a:pt x="16203" y="264043"/>
                  </a:cubicBezTo>
                  <a:cubicBezTo>
                    <a:pt x="14423" y="265823"/>
                    <a:pt x="12009" y="266823"/>
                    <a:pt x="9492" y="266823"/>
                  </a:cubicBezTo>
                  <a:lnTo>
                    <a:pt x="9492" y="266823"/>
                  </a:lnTo>
                  <a:cubicBezTo>
                    <a:pt x="6974" y="266823"/>
                    <a:pt x="4560" y="265823"/>
                    <a:pt x="2780" y="264043"/>
                  </a:cubicBezTo>
                  <a:cubicBezTo>
                    <a:pt x="1000" y="262263"/>
                    <a:pt x="0" y="259849"/>
                    <a:pt x="0" y="257332"/>
                  </a:cubicBezTo>
                  <a:lnTo>
                    <a:pt x="0" y="9492"/>
                  </a:lnTo>
                  <a:cubicBezTo>
                    <a:pt x="0" y="6974"/>
                    <a:pt x="1000" y="4560"/>
                    <a:pt x="2780" y="2780"/>
                  </a:cubicBezTo>
                  <a:cubicBezTo>
                    <a:pt x="4560" y="1000"/>
                    <a:pt x="6974" y="0"/>
                    <a:pt x="9492"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9" name="TextBox 9"/>
            <p:cNvSpPr txBox="1"/>
            <p:nvPr/>
          </p:nvSpPr>
          <p:spPr>
            <a:xfrm>
              <a:off x="0" y="-38100"/>
              <a:ext cx="18983" cy="304923"/>
            </a:xfrm>
            <a:prstGeom prst="rect">
              <a:avLst/>
            </a:prstGeom>
          </p:spPr>
          <p:txBody>
            <a:bodyPr lIns="50800" tIns="50800" rIns="50800" bIns="50800" rtlCol="0" anchor="ctr"/>
            <a:lstStyle/>
            <a:p>
              <a:pPr algn="ctr">
                <a:lnSpc>
                  <a:spcPts val="2659"/>
                </a:lnSpc>
                <a:spcBef>
                  <a:spcPct val="0"/>
                </a:spcBef>
              </a:pPr>
              <a:endParaRPr>
                <a:latin typeface="Arial" panose="020B0604020202020204" pitchFamily="34" charset="0"/>
                <a:cs typeface="Arial" panose="020B0604020202020204" pitchFamily="34" charset="0"/>
              </a:endParaRPr>
            </a:p>
          </p:txBody>
        </p:sp>
      </p:grpSp>
      <p:grpSp>
        <p:nvGrpSpPr>
          <p:cNvPr id="10" name="Group 10"/>
          <p:cNvGrpSpPr/>
          <p:nvPr/>
        </p:nvGrpSpPr>
        <p:grpSpPr>
          <a:xfrm>
            <a:off x="17765393" y="7670457"/>
            <a:ext cx="72076" cy="1013094"/>
            <a:chOff x="0" y="0"/>
            <a:chExt cx="18983" cy="266823"/>
          </a:xfrm>
        </p:grpSpPr>
        <p:sp>
          <p:nvSpPr>
            <p:cNvPr id="11" name="Freeform 11"/>
            <p:cNvSpPr/>
            <p:nvPr/>
          </p:nvSpPr>
          <p:spPr>
            <a:xfrm>
              <a:off x="0" y="0"/>
              <a:ext cx="18983" cy="266823"/>
            </a:xfrm>
            <a:custGeom>
              <a:avLst/>
              <a:gdLst/>
              <a:ahLst/>
              <a:cxnLst/>
              <a:rect l="l" t="t" r="r" b="b"/>
              <a:pathLst>
                <a:path w="18983" h="266823">
                  <a:moveTo>
                    <a:pt x="9492" y="0"/>
                  </a:moveTo>
                  <a:lnTo>
                    <a:pt x="9492" y="0"/>
                  </a:lnTo>
                  <a:cubicBezTo>
                    <a:pt x="14734" y="0"/>
                    <a:pt x="18983" y="4250"/>
                    <a:pt x="18983" y="9492"/>
                  </a:cubicBezTo>
                  <a:lnTo>
                    <a:pt x="18983" y="257332"/>
                  </a:lnTo>
                  <a:cubicBezTo>
                    <a:pt x="18983" y="259849"/>
                    <a:pt x="17983" y="262263"/>
                    <a:pt x="16203" y="264043"/>
                  </a:cubicBezTo>
                  <a:cubicBezTo>
                    <a:pt x="14423" y="265823"/>
                    <a:pt x="12009" y="266823"/>
                    <a:pt x="9492" y="266823"/>
                  </a:cubicBezTo>
                  <a:lnTo>
                    <a:pt x="9492" y="266823"/>
                  </a:lnTo>
                  <a:cubicBezTo>
                    <a:pt x="6974" y="266823"/>
                    <a:pt x="4560" y="265823"/>
                    <a:pt x="2780" y="264043"/>
                  </a:cubicBezTo>
                  <a:cubicBezTo>
                    <a:pt x="1000" y="262263"/>
                    <a:pt x="0" y="259849"/>
                    <a:pt x="0" y="257332"/>
                  </a:cubicBezTo>
                  <a:lnTo>
                    <a:pt x="0" y="9492"/>
                  </a:lnTo>
                  <a:cubicBezTo>
                    <a:pt x="0" y="6974"/>
                    <a:pt x="1000" y="4560"/>
                    <a:pt x="2780" y="2780"/>
                  </a:cubicBezTo>
                  <a:cubicBezTo>
                    <a:pt x="4560" y="1000"/>
                    <a:pt x="6974" y="0"/>
                    <a:pt x="9492" y="0"/>
                  </a:cubicBezTo>
                  <a:close/>
                </a:path>
              </a:pathLst>
            </a:custGeom>
            <a:solidFill>
              <a:srgbClr val="E2E2E2"/>
            </a:solidFill>
          </p:spPr>
          <p:txBody>
            <a:bodyPr/>
            <a:lstStyle/>
            <a:p>
              <a:endParaRPr lang="en-IN"/>
            </a:p>
          </p:txBody>
        </p:sp>
        <p:sp>
          <p:nvSpPr>
            <p:cNvPr id="12" name="TextBox 12"/>
            <p:cNvSpPr txBox="1"/>
            <p:nvPr/>
          </p:nvSpPr>
          <p:spPr>
            <a:xfrm>
              <a:off x="0" y="-38100"/>
              <a:ext cx="18983" cy="304923"/>
            </a:xfrm>
            <a:prstGeom prst="rect">
              <a:avLst/>
            </a:prstGeom>
          </p:spPr>
          <p:txBody>
            <a:bodyPr lIns="50800" tIns="50800" rIns="50800" bIns="50800" rtlCol="0" anchor="ctr"/>
            <a:lstStyle/>
            <a:p>
              <a:pPr algn="ctr">
                <a:lnSpc>
                  <a:spcPts val="2659"/>
                </a:lnSpc>
                <a:spcBef>
                  <a:spcPct val="0"/>
                </a:spcBef>
              </a:pPr>
              <a:endParaRPr>
                <a:latin typeface="Arial" panose="020B0604020202020204" pitchFamily="34" charset="0"/>
                <a:cs typeface="Arial" panose="020B0604020202020204" pitchFamily="34" charset="0"/>
              </a:endParaRPr>
            </a:p>
          </p:txBody>
        </p:sp>
      </p:grpSp>
      <p:grpSp>
        <p:nvGrpSpPr>
          <p:cNvPr id="13" name="Group 13"/>
          <p:cNvGrpSpPr/>
          <p:nvPr/>
        </p:nvGrpSpPr>
        <p:grpSpPr>
          <a:xfrm>
            <a:off x="0" y="3013793"/>
            <a:ext cx="6243318" cy="4259415"/>
            <a:chOff x="0" y="0"/>
            <a:chExt cx="1339615" cy="1121821"/>
          </a:xfrm>
        </p:grpSpPr>
        <p:sp>
          <p:nvSpPr>
            <p:cNvPr id="14" name="Freeform 14"/>
            <p:cNvSpPr/>
            <p:nvPr/>
          </p:nvSpPr>
          <p:spPr>
            <a:xfrm>
              <a:off x="0" y="0"/>
              <a:ext cx="1339615" cy="1121821"/>
            </a:xfrm>
            <a:custGeom>
              <a:avLst/>
              <a:gdLst/>
              <a:ahLst/>
              <a:cxnLst/>
              <a:rect l="l" t="t" r="r" b="b"/>
              <a:pathLst>
                <a:path w="1339615" h="1121821">
                  <a:moveTo>
                    <a:pt x="0" y="0"/>
                  </a:moveTo>
                  <a:lnTo>
                    <a:pt x="1339615" y="0"/>
                  </a:lnTo>
                  <a:lnTo>
                    <a:pt x="1339615" y="1121821"/>
                  </a:lnTo>
                  <a:lnTo>
                    <a:pt x="0" y="1121821"/>
                  </a:ln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15" name="TextBox 15"/>
            <p:cNvSpPr txBox="1"/>
            <p:nvPr/>
          </p:nvSpPr>
          <p:spPr>
            <a:xfrm>
              <a:off x="0" y="-38100"/>
              <a:ext cx="1339615" cy="1159921"/>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25" name="TextBox 25"/>
          <p:cNvSpPr txBox="1"/>
          <p:nvPr/>
        </p:nvSpPr>
        <p:spPr>
          <a:xfrm>
            <a:off x="8458200" y="872610"/>
            <a:ext cx="9343231" cy="901144"/>
          </a:xfrm>
          <a:prstGeom prst="rect">
            <a:avLst/>
          </a:prstGeom>
        </p:spPr>
        <p:txBody>
          <a:bodyPr wrap="square" lIns="0" tIns="0" rIns="0" bIns="0" rtlCol="0" anchor="t">
            <a:spAutoFit/>
          </a:bodyPr>
          <a:lstStyle/>
          <a:p>
            <a:pPr algn="l">
              <a:lnSpc>
                <a:spcPts val="7699"/>
              </a:lnSpc>
              <a:spcBef>
                <a:spcPct val="0"/>
              </a:spcBef>
            </a:pPr>
            <a:r>
              <a:rPr lang="en-US" sz="5499" b="1" dirty="0">
                <a:solidFill>
                  <a:srgbClr val="1F2020"/>
                </a:solidFill>
                <a:latin typeface="Arial" panose="020B0604020202020204" pitchFamily="34" charset="0"/>
                <a:ea typeface="Inter Bold"/>
                <a:cs typeface="Arial" panose="020B0604020202020204" pitchFamily="34" charset="0"/>
                <a:sym typeface="Inter Bold"/>
              </a:rPr>
              <a:t>Rationale for the campaign</a:t>
            </a:r>
          </a:p>
        </p:txBody>
      </p:sp>
      <p:grpSp>
        <p:nvGrpSpPr>
          <p:cNvPr id="26" name="Group 26"/>
          <p:cNvGrpSpPr/>
          <p:nvPr/>
        </p:nvGrpSpPr>
        <p:grpSpPr>
          <a:xfrm>
            <a:off x="8610600" y="2154286"/>
            <a:ext cx="3557112" cy="260519"/>
            <a:chOff x="0" y="0"/>
            <a:chExt cx="249692" cy="34629"/>
          </a:xfrm>
        </p:grpSpPr>
        <p:sp>
          <p:nvSpPr>
            <p:cNvPr id="27" name="Freeform 27"/>
            <p:cNvSpPr/>
            <p:nvPr/>
          </p:nvSpPr>
          <p:spPr>
            <a:xfrm>
              <a:off x="0" y="0"/>
              <a:ext cx="249692" cy="34629"/>
            </a:xfrm>
            <a:custGeom>
              <a:avLst/>
              <a:gdLst/>
              <a:ahLst/>
              <a:cxnLst/>
              <a:rect l="l" t="t" r="r" b="b"/>
              <a:pathLst>
                <a:path w="249692" h="34629">
                  <a:moveTo>
                    <a:pt x="17314" y="0"/>
                  </a:moveTo>
                  <a:lnTo>
                    <a:pt x="232377" y="0"/>
                  </a:lnTo>
                  <a:cubicBezTo>
                    <a:pt x="241940" y="0"/>
                    <a:pt x="249692" y="7752"/>
                    <a:pt x="249692" y="17314"/>
                  </a:cubicBezTo>
                  <a:lnTo>
                    <a:pt x="249692" y="17314"/>
                  </a:lnTo>
                  <a:cubicBezTo>
                    <a:pt x="249692" y="26877"/>
                    <a:pt x="241940" y="34629"/>
                    <a:pt x="232377" y="34629"/>
                  </a:cubicBezTo>
                  <a:lnTo>
                    <a:pt x="17314" y="34629"/>
                  </a:lnTo>
                  <a:cubicBezTo>
                    <a:pt x="7752" y="34629"/>
                    <a:pt x="0" y="26877"/>
                    <a:pt x="0" y="17314"/>
                  </a:cubicBezTo>
                  <a:lnTo>
                    <a:pt x="0" y="17314"/>
                  </a:lnTo>
                  <a:cubicBezTo>
                    <a:pt x="0" y="7752"/>
                    <a:pt x="7752" y="0"/>
                    <a:pt x="17314"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dirty="0"/>
            </a:p>
          </p:txBody>
        </p:sp>
        <p:sp>
          <p:nvSpPr>
            <p:cNvPr id="28" name="TextBox 28"/>
            <p:cNvSpPr txBox="1"/>
            <p:nvPr/>
          </p:nvSpPr>
          <p:spPr>
            <a:xfrm>
              <a:off x="0" y="-38100"/>
              <a:ext cx="249692" cy="72729"/>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grpSp>
        <p:nvGrpSpPr>
          <p:cNvPr id="29" name="Group 29"/>
          <p:cNvGrpSpPr/>
          <p:nvPr/>
        </p:nvGrpSpPr>
        <p:grpSpPr>
          <a:xfrm>
            <a:off x="10762464" y="4122759"/>
            <a:ext cx="677751" cy="677751"/>
            <a:chOff x="0" y="0"/>
            <a:chExt cx="178502" cy="178502"/>
          </a:xfrm>
        </p:grpSpPr>
        <p:sp>
          <p:nvSpPr>
            <p:cNvPr id="30" name="Freeform 30"/>
            <p:cNvSpPr/>
            <p:nvPr/>
          </p:nvSpPr>
          <p:spPr>
            <a:xfrm>
              <a:off x="0" y="0"/>
              <a:ext cx="178502" cy="178502"/>
            </a:xfrm>
            <a:custGeom>
              <a:avLst/>
              <a:gdLst/>
              <a:ahLst/>
              <a:cxnLst/>
              <a:rect l="l" t="t" r="r" b="b"/>
              <a:pathLst>
                <a:path w="178502" h="178502">
                  <a:moveTo>
                    <a:pt x="89251" y="0"/>
                  </a:moveTo>
                  <a:lnTo>
                    <a:pt x="89251" y="0"/>
                  </a:lnTo>
                  <a:cubicBezTo>
                    <a:pt x="138543" y="0"/>
                    <a:pt x="178502" y="39959"/>
                    <a:pt x="178502" y="89251"/>
                  </a:cubicBezTo>
                  <a:lnTo>
                    <a:pt x="178502" y="89251"/>
                  </a:lnTo>
                  <a:cubicBezTo>
                    <a:pt x="178502" y="112922"/>
                    <a:pt x="169099" y="135623"/>
                    <a:pt x="152361" y="152361"/>
                  </a:cubicBezTo>
                  <a:cubicBezTo>
                    <a:pt x="135623" y="169099"/>
                    <a:pt x="112922" y="178502"/>
                    <a:pt x="89251" y="178502"/>
                  </a:cubicBezTo>
                  <a:lnTo>
                    <a:pt x="89251" y="178502"/>
                  </a:lnTo>
                  <a:cubicBezTo>
                    <a:pt x="65580" y="178502"/>
                    <a:pt x="42879" y="169099"/>
                    <a:pt x="26141" y="152361"/>
                  </a:cubicBezTo>
                  <a:cubicBezTo>
                    <a:pt x="9403" y="135623"/>
                    <a:pt x="0" y="112922"/>
                    <a:pt x="0" y="89251"/>
                  </a:cubicBezTo>
                  <a:lnTo>
                    <a:pt x="0" y="89251"/>
                  </a:lnTo>
                  <a:cubicBezTo>
                    <a:pt x="0" y="65580"/>
                    <a:pt x="9403" y="42879"/>
                    <a:pt x="26141" y="26141"/>
                  </a:cubicBezTo>
                  <a:cubicBezTo>
                    <a:pt x="42879" y="9403"/>
                    <a:pt x="65580" y="0"/>
                    <a:pt x="89251"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31" name="TextBox 31"/>
            <p:cNvSpPr txBox="1"/>
            <p:nvPr/>
          </p:nvSpPr>
          <p:spPr>
            <a:xfrm>
              <a:off x="0" y="-38100"/>
              <a:ext cx="178502" cy="216602"/>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32" name="TextBox 32"/>
          <p:cNvSpPr txBox="1"/>
          <p:nvPr/>
        </p:nvSpPr>
        <p:spPr>
          <a:xfrm>
            <a:off x="11558112" y="3245182"/>
            <a:ext cx="6243319" cy="2701509"/>
          </a:xfrm>
          <a:prstGeom prst="rect">
            <a:avLst/>
          </a:prstGeom>
        </p:spPr>
        <p:txBody>
          <a:bodyPr wrap="square" lIns="0" tIns="0" rIns="0" bIns="0" rtlCol="0" anchor="t">
            <a:spAutoFit/>
          </a:bodyPr>
          <a:lstStyle/>
          <a:p>
            <a:pPr algn="just">
              <a:lnSpc>
                <a:spcPct val="150000"/>
              </a:lnSpc>
              <a:spcBef>
                <a:spcPct val="0"/>
              </a:spcBef>
            </a:pPr>
            <a:r>
              <a:rPr lang="en-IN" sz="2400" dirty="0">
                <a:latin typeface="Arial" panose="020B0604020202020204" pitchFamily="34" charset="0"/>
                <a:cs typeface="Arial" panose="020B0604020202020204" pitchFamily="34" charset="0"/>
              </a:rPr>
              <a:t>The Disconnect to Reconnect campaign was created in response to the increasing number of the use of digital technologies used among adolescents between the ages of 13-18 years (Haddock</a:t>
            </a:r>
            <a:r>
              <a:rPr lang="en-IN" sz="2400" i="1" dirty="0">
                <a:latin typeface="Arial" panose="020B0604020202020204" pitchFamily="34" charset="0"/>
                <a:cs typeface="Arial" panose="020B0604020202020204" pitchFamily="34" charset="0"/>
              </a:rPr>
              <a:t> et al</a:t>
            </a:r>
            <a:r>
              <a:rPr lang="en-IN" sz="2400" dirty="0">
                <a:latin typeface="Arial" panose="020B0604020202020204" pitchFamily="34" charset="0"/>
                <a:cs typeface="Arial" panose="020B0604020202020204" pitchFamily="34" charset="0"/>
              </a:rPr>
              <a:t>., 2022).</a:t>
            </a:r>
            <a:endParaRPr lang="en-US" sz="1600" dirty="0">
              <a:solidFill>
                <a:srgbClr val="1F2020"/>
              </a:solidFill>
              <a:latin typeface="Arial" panose="020B0604020202020204" pitchFamily="34" charset="0"/>
              <a:ea typeface="Open Sans"/>
              <a:cs typeface="Arial" panose="020B0604020202020204" pitchFamily="34" charset="0"/>
              <a:sym typeface="Open Sans"/>
            </a:endParaRPr>
          </a:p>
        </p:txBody>
      </p:sp>
      <p:sp>
        <p:nvSpPr>
          <p:cNvPr id="33" name="TextBox 33"/>
          <p:cNvSpPr txBox="1"/>
          <p:nvPr/>
        </p:nvSpPr>
        <p:spPr>
          <a:xfrm>
            <a:off x="10853284" y="4298757"/>
            <a:ext cx="496110" cy="297180"/>
          </a:xfrm>
          <a:prstGeom prst="rect">
            <a:avLst/>
          </a:prstGeom>
        </p:spPr>
        <p:txBody>
          <a:bodyPr lIns="0" tIns="0" rIns="0" bIns="0" rtlCol="0" anchor="t">
            <a:spAutoFit/>
          </a:bodyPr>
          <a:lstStyle/>
          <a:p>
            <a:pPr algn="ctr">
              <a:lnSpc>
                <a:spcPts val="2519"/>
              </a:lnSpc>
              <a:spcBef>
                <a:spcPct val="0"/>
              </a:spcBef>
            </a:pPr>
            <a:r>
              <a:rPr lang="en-US" sz="1799" b="1">
                <a:solidFill>
                  <a:srgbClr val="FFFFFF"/>
                </a:solidFill>
                <a:latin typeface="Arial" panose="020B0604020202020204" pitchFamily="34" charset="0"/>
                <a:ea typeface="Open Sans Bold"/>
                <a:cs typeface="Arial" panose="020B0604020202020204" pitchFamily="34" charset="0"/>
                <a:sym typeface="Open Sans Bold"/>
              </a:rPr>
              <a:t>01</a:t>
            </a:r>
          </a:p>
        </p:txBody>
      </p:sp>
      <p:grpSp>
        <p:nvGrpSpPr>
          <p:cNvPr id="35" name="Group 35"/>
          <p:cNvGrpSpPr/>
          <p:nvPr/>
        </p:nvGrpSpPr>
        <p:grpSpPr>
          <a:xfrm>
            <a:off x="10741070" y="7674341"/>
            <a:ext cx="677751" cy="677751"/>
            <a:chOff x="0" y="0"/>
            <a:chExt cx="178502" cy="178502"/>
          </a:xfrm>
        </p:grpSpPr>
        <p:sp>
          <p:nvSpPr>
            <p:cNvPr id="36" name="Freeform 36"/>
            <p:cNvSpPr/>
            <p:nvPr/>
          </p:nvSpPr>
          <p:spPr>
            <a:xfrm>
              <a:off x="0" y="0"/>
              <a:ext cx="178502" cy="178502"/>
            </a:xfrm>
            <a:custGeom>
              <a:avLst/>
              <a:gdLst/>
              <a:ahLst/>
              <a:cxnLst/>
              <a:rect l="l" t="t" r="r" b="b"/>
              <a:pathLst>
                <a:path w="178502" h="178502">
                  <a:moveTo>
                    <a:pt x="89251" y="0"/>
                  </a:moveTo>
                  <a:lnTo>
                    <a:pt x="89251" y="0"/>
                  </a:lnTo>
                  <a:cubicBezTo>
                    <a:pt x="138543" y="0"/>
                    <a:pt x="178502" y="39959"/>
                    <a:pt x="178502" y="89251"/>
                  </a:cubicBezTo>
                  <a:lnTo>
                    <a:pt x="178502" y="89251"/>
                  </a:lnTo>
                  <a:cubicBezTo>
                    <a:pt x="178502" y="112922"/>
                    <a:pt x="169099" y="135623"/>
                    <a:pt x="152361" y="152361"/>
                  </a:cubicBezTo>
                  <a:cubicBezTo>
                    <a:pt x="135623" y="169099"/>
                    <a:pt x="112922" y="178502"/>
                    <a:pt x="89251" y="178502"/>
                  </a:cubicBezTo>
                  <a:lnTo>
                    <a:pt x="89251" y="178502"/>
                  </a:lnTo>
                  <a:cubicBezTo>
                    <a:pt x="65580" y="178502"/>
                    <a:pt x="42879" y="169099"/>
                    <a:pt x="26141" y="152361"/>
                  </a:cubicBezTo>
                  <a:cubicBezTo>
                    <a:pt x="9403" y="135623"/>
                    <a:pt x="0" y="112922"/>
                    <a:pt x="0" y="89251"/>
                  </a:cubicBezTo>
                  <a:lnTo>
                    <a:pt x="0" y="89251"/>
                  </a:lnTo>
                  <a:cubicBezTo>
                    <a:pt x="0" y="65580"/>
                    <a:pt x="9403" y="42879"/>
                    <a:pt x="26141" y="26141"/>
                  </a:cubicBezTo>
                  <a:cubicBezTo>
                    <a:pt x="42879" y="9403"/>
                    <a:pt x="65580" y="0"/>
                    <a:pt x="89251"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37" name="TextBox 37"/>
            <p:cNvSpPr txBox="1"/>
            <p:nvPr/>
          </p:nvSpPr>
          <p:spPr>
            <a:xfrm>
              <a:off x="0" y="-38100"/>
              <a:ext cx="178502" cy="216602"/>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38" name="TextBox 38"/>
          <p:cNvSpPr txBox="1"/>
          <p:nvPr/>
        </p:nvSpPr>
        <p:spPr>
          <a:xfrm>
            <a:off x="11710511" y="6758351"/>
            <a:ext cx="5761241" cy="2701509"/>
          </a:xfrm>
          <a:prstGeom prst="rect">
            <a:avLst/>
          </a:prstGeom>
        </p:spPr>
        <p:txBody>
          <a:bodyPr wrap="square" lIns="0" tIns="0" rIns="0" bIns="0" rtlCol="0" anchor="t">
            <a:spAutoFit/>
          </a:bodyPr>
          <a:lstStyle/>
          <a:p>
            <a:pPr algn="just">
              <a:lnSpc>
                <a:spcPct val="150000"/>
              </a:lnSpc>
              <a:spcBef>
                <a:spcPct val="0"/>
              </a:spcBef>
            </a:pPr>
            <a:r>
              <a:rPr lang="en-IN" sz="2400" dirty="0">
                <a:latin typeface="Arial" panose="020B0604020202020204" pitchFamily="34" charset="0"/>
                <a:cs typeface="Arial" panose="020B0604020202020204" pitchFamily="34" charset="0"/>
              </a:rPr>
              <a:t>Overuse of recreational screens has been linked to worse sleep quality, less focus, decreased levels of physical activity, and stress and anxiety in youth (</a:t>
            </a:r>
            <a:r>
              <a:rPr lang="en-IN" sz="2400" dirty="0" err="1">
                <a:latin typeface="Arial" panose="020B0604020202020204" pitchFamily="34" charset="0"/>
                <a:cs typeface="Arial" panose="020B0604020202020204" pitchFamily="34" charset="0"/>
              </a:rPr>
              <a:t>Nakshine</a:t>
            </a:r>
            <a:r>
              <a:rPr lang="en-IN" sz="2400" dirty="0">
                <a:latin typeface="Arial" panose="020B0604020202020204" pitchFamily="34" charset="0"/>
                <a:cs typeface="Arial" panose="020B0604020202020204" pitchFamily="34" charset="0"/>
              </a:rPr>
              <a:t> </a:t>
            </a:r>
            <a:r>
              <a:rPr lang="en-IN" sz="2400" i="1" dirty="0">
                <a:latin typeface="Arial" panose="020B0604020202020204" pitchFamily="34" charset="0"/>
                <a:cs typeface="Arial" panose="020B0604020202020204" pitchFamily="34" charset="0"/>
              </a:rPr>
              <a:t>et al., </a:t>
            </a:r>
            <a:r>
              <a:rPr lang="en-IN" sz="2400" dirty="0">
                <a:latin typeface="Arial" panose="020B0604020202020204" pitchFamily="34" charset="0"/>
                <a:cs typeface="Arial" panose="020B0604020202020204" pitchFamily="34" charset="0"/>
              </a:rPr>
              <a:t>2022).</a:t>
            </a:r>
            <a:endParaRPr lang="en-US" sz="1600" dirty="0">
              <a:solidFill>
                <a:srgbClr val="1F2020"/>
              </a:solidFill>
              <a:latin typeface="Arial" panose="020B0604020202020204" pitchFamily="34" charset="0"/>
              <a:ea typeface="Open Sans"/>
              <a:cs typeface="Arial" panose="020B0604020202020204" pitchFamily="34" charset="0"/>
              <a:sym typeface="Open Sans"/>
            </a:endParaRPr>
          </a:p>
        </p:txBody>
      </p:sp>
      <p:sp>
        <p:nvSpPr>
          <p:cNvPr id="39" name="TextBox 39"/>
          <p:cNvSpPr txBox="1"/>
          <p:nvPr/>
        </p:nvSpPr>
        <p:spPr>
          <a:xfrm>
            <a:off x="10853284" y="7882958"/>
            <a:ext cx="496110" cy="297180"/>
          </a:xfrm>
          <a:prstGeom prst="rect">
            <a:avLst/>
          </a:prstGeom>
        </p:spPr>
        <p:txBody>
          <a:bodyPr lIns="0" tIns="0" rIns="0" bIns="0" rtlCol="0" anchor="t">
            <a:spAutoFit/>
          </a:bodyPr>
          <a:lstStyle/>
          <a:p>
            <a:pPr algn="ctr">
              <a:lnSpc>
                <a:spcPts val="2519"/>
              </a:lnSpc>
              <a:spcBef>
                <a:spcPct val="0"/>
              </a:spcBef>
            </a:pPr>
            <a:r>
              <a:rPr lang="en-US" sz="1799" b="1">
                <a:solidFill>
                  <a:srgbClr val="FFFFFF"/>
                </a:solidFill>
                <a:latin typeface="Arial" panose="020B0604020202020204" pitchFamily="34" charset="0"/>
                <a:ea typeface="Open Sans Bold"/>
                <a:cs typeface="Arial" panose="020B0604020202020204" pitchFamily="34" charset="0"/>
                <a:sym typeface="Open Sans Bold"/>
              </a:rPr>
              <a:t>02</a:t>
            </a:r>
          </a:p>
        </p:txBody>
      </p:sp>
      <p:pic>
        <p:nvPicPr>
          <p:cNvPr id="41" name="Picture 40" descr="a man sitting on a couch next to another man holding a cell phone">
            <a:extLst>
              <a:ext uri="{FF2B5EF4-FFF2-40B4-BE49-F238E27FC236}">
                <a16:creationId xmlns:a16="http://schemas.microsoft.com/office/drawing/2014/main" id="{59408110-AFB4-369E-6617-B2A1AAC13B2D}"/>
              </a:ext>
            </a:extLst>
          </p:cNvPr>
          <p:cNvPicPr>
            <a:picLocks noChangeAspect="1"/>
          </p:cNvPicPr>
          <p:nvPr/>
        </p:nvPicPr>
        <p:blipFill>
          <a:blip r:embed="rId5"/>
          <a:stretch>
            <a:fillRect/>
          </a:stretch>
        </p:blipFill>
        <p:spPr>
          <a:xfrm>
            <a:off x="577264" y="452511"/>
            <a:ext cx="4168160" cy="6305839"/>
          </a:xfrm>
          <a:prstGeom prst="rect">
            <a:avLst/>
          </a:prstGeom>
        </p:spPr>
      </p:pic>
      <p:pic>
        <p:nvPicPr>
          <p:cNvPr id="42" name="Picture 41" descr="a person laying in bed with a cell phone">
            <a:extLst>
              <a:ext uri="{FF2B5EF4-FFF2-40B4-BE49-F238E27FC236}">
                <a16:creationId xmlns:a16="http://schemas.microsoft.com/office/drawing/2014/main" id="{A851A5BC-66EA-1831-8377-F569495BCA25}"/>
              </a:ext>
            </a:extLst>
          </p:cNvPr>
          <p:cNvPicPr>
            <a:picLocks noChangeAspect="1"/>
          </p:cNvPicPr>
          <p:nvPr/>
        </p:nvPicPr>
        <p:blipFill>
          <a:blip r:embed="rId6"/>
          <a:stretch>
            <a:fillRect/>
          </a:stretch>
        </p:blipFill>
        <p:spPr>
          <a:xfrm>
            <a:off x="4363033" y="6376517"/>
            <a:ext cx="4965093" cy="3310062"/>
          </a:xfrm>
          <a:prstGeom prst="rect">
            <a:avLst/>
          </a:prstGeom>
        </p:spPr>
      </p:pic>
      <p:sp>
        <p:nvSpPr>
          <p:cNvPr id="46" name="TextBox 45">
            <a:extLst>
              <a:ext uri="{FF2B5EF4-FFF2-40B4-BE49-F238E27FC236}">
                <a16:creationId xmlns:a16="http://schemas.microsoft.com/office/drawing/2014/main" id="{88EC7363-31B5-9E0C-6B81-EEDE0B648A3C}"/>
              </a:ext>
            </a:extLst>
          </p:cNvPr>
          <p:cNvSpPr txBox="1"/>
          <p:nvPr/>
        </p:nvSpPr>
        <p:spPr>
          <a:xfrm>
            <a:off x="4745424" y="9720964"/>
            <a:ext cx="3733800" cy="400110"/>
          </a:xfrm>
          <a:prstGeom prst="rect">
            <a:avLst/>
          </a:prstGeom>
          <a:noFill/>
        </p:spPr>
        <p:txBody>
          <a:bodyPr wrap="square">
            <a:spAutoFit/>
          </a:bodyPr>
          <a:lstStyle/>
          <a:p>
            <a:pPr algn="ctr"/>
            <a:r>
              <a:rPr lang="en-GB" sz="2000" b="1" dirty="0">
                <a:latin typeface="Arial" panose="020B0604020202020204" pitchFamily="34" charset="0"/>
                <a:cs typeface="Arial" panose="020B0604020202020204" pitchFamily="34" charset="0"/>
              </a:rPr>
              <a:t>(Source: </a:t>
            </a:r>
            <a:r>
              <a:rPr lang="en-IN" sz="2000" b="1" dirty="0"/>
              <a:t>(</a:t>
            </a:r>
            <a:r>
              <a:rPr lang="en-IN" sz="2000" b="1" dirty="0" err="1"/>
              <a:t>Unsplash</a:t>
            </a:r>
            <a:r>
              <a:rPr lang="en-IN" sz="2000" b="1" dirty="0"/>
              <a:t>, 2026)</a:t>
            </a:r>
            <a:endParaRPr lang="en-GB" sz="2000" b="1"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7C63FAA7-DEE8-8BFD-4B35-E4CE3FD439B8}"/>
              </a:ext>
            </a:extLst>
          </p:cNvPr>
          <p:cNvSpPr txBox="1"/>
          <p:nvPr/>
        </p:nvSpPr>
        <p:spPr>
          <a:xfrm>
            <a:off x="-2067345" y="6792735"/>
            <a:ext cx="9144000" cy="369332"/>
          </a:xfrm>
          <a:prstGeom prst="rect">
            <a:avLst/>
          </a:prstGeom>
          <a:noFill/>
        </p:spPr>
        <p:txBody>
          <a:bodyPr wrap="square">
            <a:spAutoFit/>
          </a:bodyPr>
          <a:lstStyle/>
          <a:p>
            <a:pPr algn="ctr"/>
            <a:r>
              <a:rPr lang="en-GB" sz="1800" b="1" dirty="0">
                <a:solidFill>
                  <a:schemeClr val="bg1"/>
                </a:solidFill>
                <a:latin typeface="Arial" panose="020B0604020202020204" pitchFamily="34" charset="0"/>
                <a:cs typeface="Arial" panose="020B0604020202020204" pitchFamily="34" charset="0"/>
              </a:rPr>
              <a:t>(Source: </a:t>
            </a:r>
            <a:r>
              <a:rPr lang="en-IN" sz="1800" b="1" dirty="0">
                <a:solidFill>
                  <a:schemeClr val="bg1"/>
                </a:solidFill>
              </a:rPr>
              <a:t>(</a:t>
            </a:r>
            <a:r>
              <a:rPr lang="en-IN" sz="1800" b="1" dirty="0" err="1">
                <a:solidFill>
                  <a:schemeClr val="bg1"/>
                </a:solidFill>
              </a:rPr>
              <a:t>Unsplash</a:t>
            </a:r>
            <a:r>
              <a:rPr lang="en-IN" sz="1800" b="1" dirty="0">
                <a:solidFill>
                  <a:schemeClr val="bg1"/>
                </a:solidFill>
              </a:rPr>
              <a:t>, 2026)</a:t>
            </a:r>
            <a:endParaRPr lang="en-GB" sz="1800" b="1" dirty="0">
              <a:solidFill>
                <a:schemeClr val="bg1"/>
              </a:solidFill>
              <a:latin typeface="Arial" panose="020B0604020202020204" pitchFamily="34" charset="0"/>
              <a:cs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reeform 5"/>
          <p:cNvSpPr/>
          <p:nvPr/>
        </p:nvSpPr>
        <p:spPr>
          <a:xfrm>
            <a:off x="17471753" y="363528"/>
            <a:ext cx="422866" cy="244494"/>
          </a:xfrm>
          <a:custGeom>
            <a:avLst/>
            <a:gdLst/>
            <a:ahLst/>
            <a:cxnLst/>
            <a:rect l="l" t="t" r="r" b="b"/>
            <a:pathLst>
              <a:path w="422866" h="244494">
                <a:moveTo>
                  <a:pt x="0" y="0"/>
                </a:moveTo>
                <a:lnTo>
                  <a:pt x="422866" y="0"/>
                </a:lnTo>
                <a:lnTo>
                  <a:pt x="422866" y="244494"/>
                </a:lnTo>
                <a:lnTo>
                  <a:pt x="0" y="24449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grpSp>
        <p:nvGrpSpPr>
          <p:cNvPr id="7" name="Group 7"/>
          <p:cNvGrpSpPr/>
          <p:nvPr/>
        </p:nvGrpSpPr>
        <p:grpSpPr>
          <a:xfrm>
            <a:off x="17765393" y="8799378"/>
            <a:ext cx="72076" cy="1013094"/>
            <a:chOff x="0" y="0"/>
            <a:chExt cx="18983" cy="266823"/>
          </a:xfrm>
        </p:grpSpPr>
        <p:sp>
          <p:nvSpPr>
            <p:cNvPr id="8" name="Freeform 8"/>
            <p:cNvSpPr/>
            <p:nvPr/>
          </p:nvSpPr>
          <p:spPr>
            <a:xfrm>
              <a:off x="0" y="0"/>
              <a:ext cx="18983" cy="266823"/>
            </a:xfrm>
            <a:custGeom>
              <a:avLst/>
              <a:gdLst/>
              <a:ahLst/>
              <a:cxnLst/>
              <a:rect l="l" t="t" r="r" b="b"/>
              <a:pathLst>
                <a:path w="18983" h="266823">
                  <a:moveTo>
                    <a:pt x="9492" y="0"/>
                  </a:moveTo>
                  <a:lnTo>
                    <a:pt x="9492" y="0"/>
                  </a:lnTo>
                  <a:cubicBezTo>
                    <a:pt x="14734" y="0"/>
                    <a:pt x="18983" y="4250"/>
                    <a:pt x="18983" y="9492"/>
                  </a:cubicBezTo>
                  <a:lnTo>
                    <a:pt x="18983" y="257332"/>
                  </a:lnTo>
                  <a:cubicBezTo>
                    <a:pt x="18983" y="259849"/>
                    <a:pt x="17983" y="262263"/>
                    <a:pt x="16203" y="264043"/>
                  </a:cubicBezTo>
                  <a:cubicBezTo>
                    <a:pt x="14423" y="265823"/>
                    <a:pt x="12009" y="266823"/>
                    <a:pt x="9492" y="266823"/>
                  </a:cubicBezTo>
                  <a:lnTo>
                    <a:pt x="9492" y="266823"/>
                  </a:lnTo>
                  <a:cubicBezTo>
                    <a:pt x="6974" y="266823"/>
                    <a:pt x="4560" y="265823"/>
                    <a:pt x="2780" y="264043"/>
                  </a:cubicBezTo>
                  <a:cubicBezTo>
                    <a:pt x="1000" y="262263"/>
                    <a:pt x="0" y="259849"/>
                    <a:pt x="0" y="257332"/>
                  </a:cubicBezTo>
                  <a:lnTo>
                    <a:pt x="0" y="9492"/>
                  </a:lnTo>
                  <a:cubicBezTo>
                    <a:pt x="0" y="6974"/>
                    <a:pt x="1000" y="4560"/>
                    <a:pt x="2780" y="2780"/>
                  </a:cubicBezTo>
                  <a:cubicBezTo>
                    <a:pt x="4560" y="1000"/>
                    <a:pt x="6974" y="0"/>
                    <a:pt x="9492"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9" name="TextBox 9"/>
            <p:cNvSpPr txBox="1"/>
            <p:nvPr/>
          </p:nvSpPr>
          <p:spPr>
            <a:xfrm>
              <a:off x="0" y="-38100"/>
              <a:ext cx="18983" cy="304923"/>
            </a:xfrm>
            <a:prstGeom prst="rect">
              <a:avLst/>
            </a:prstGeom>
          </p:spPr>
          <p:txBody>
            <a:bodyPr lIns="50800" tIns="50800" rIns="50800" bIns="50800" rtlCol="0" anchor="ctr"/>
            <a:lstStyle/>
            <a:p>
              <a:pPr algn="ctr">
                <a:lnSpc>
                  <a:spcPts val="2659"/>
                </a:lnSpc>
                <a:spcBef>
                  <a:spcPct val="0"/>
                </a:spcBef>
              </a:pPr>
              <a:endParaRPr>
                <a:latin typeface="Arial" panose="020B0604020202020204" pitchFamily="34" charset="0"/>
                <a:cs typeface="Arial" panose="020B0604020202020204" pitchFamily="34" charset="0"/>
              </a:endParaRPr>
            </a:p>
          </p:txBody>
        </p:sp>
      </p:grpSp>
      <p:grpSp>
        <p:nvGrpSpPr>
          <p:cNvPr id="10" name="Group 10"/>
          <p:cNvGrpSpPr/>
          <p:nvPr/>
        </p:nvGrpSpPr>
        <p:grpSpPr>
          <a:xfrm>
            <a:off x="17765393" y="7670457"/>
            <a:ext cx="72076" cy="1013094"/>
            <a:chOff x="0" y="0"/>
            <a:chExt cx="18983" cy="266823"/>
          </a:xfrm>
        </p:grpSpPr>
        <p:sp>
          <p:nvSpPr>
            <p:cNvPr id="11" name="Freeform 11"/>
            <p:cNvSpPr/>
            <p:nvPr/>
          </p:nvSpPr>
          <p:spPr>
            <a:xfrm>
              <a:off x="0" y="0"/>
              <a:ext cx="18983" cy="266823"/>
            </a:xfrm>
            <a:custGeom>
              <a:avLst/>
              <a:gdLst/>
              <a:ahLst/>
              <a:cxnLst/>
              <a:rect l="l" t="t" r="r" b="b"/>
              <a:pathLst>
                <a:path w="18983" h="266823">
                  <a:moveTo>
                    <a:pt x="9492" y="0"/>
                  </a:moveTo>
                  <a:lnTo>
                    <a:pt x="9492" y="0"/>
                  </a:lnTo>
                  <a:cubicBezTo>
                    <a:pt x="14734" y="0"/>
                    <a:pt x="18983" y="4250"/>
                    <a:pt x="18983" y="9492"/>
                  </a:cubicBezTo>
                  <a:lnTo>
                    <a:pt x="18983" y="257332"/>
                  </a:lnTo>
                  <a:cubicBezTo>
                    <a:pt x="18983" y="259849"/>
                    <a:pt x="17983" y="262263"/>
                    <a:pt x="16203" y="264043"/>
                  </a:cubicBezTo>
                  <a:cubicBezTo>
                    <a:pt x="14423" y="265823"/>
                    <a:pt x="12009" y="266823"/>
                    <a:pt x="9492" y="266823"/>
                  </a:cubicBezTo>
                  <a:lnTo>
                    <a:pt x="9492" y="266823"/>
                  </a:lnTo>
                  <a:cubicBezTo>
                    <a:pt x="6974" y="266823"/>
                    <a:pt x="4560" y="265823"/>
                    <a:pt x="2780" y="264043"/>
                  </a:cubicBezTo>
                  <a:cubicBezTo>
                    <a:pt x="1000" y="262263"/>
                    <a:pt x="0" y="259849"/>
                    <a:pt x="0" y="257332"/>
                  </a:cubicBezTo>
                  <a:lnTo>
                    <a:pt x="0" y="9492"/>
                  </a:lnTo>
                  <a:cubicBezTo>
                    <a:pt x="0" y="6974"/>
                    <a:pt x="1000" y="4560"/>
                    <a:pt x="2780" y="2780"/>
                  </a:cubicBezTo>
                  <a:cubicBezTo>
                    <a:pt x="4560" y="1000"/>
                    <a:pt x="6974" y="0"/>
                    <a:pt x="9492" y="0"/>
                  </a:cubicBezTo>
                  <a:close/>
                </a:path>
              </a:pathLst>
            </a:custGeom>
            <a:solidFill>
              <a:srgbClr val="E2E2E2"/>
            </a:solidFill>
          </p:spPr>
          <p:txBody>
            <a:bodyPr/>
            <a:lstStyle/>
            <a:p>
              <a:endParaRPr lang="en-IN"/>
            </a:p>
          </p:txBody>
        </p:sp>
        <p:sp>
          <p:nvSpPr>
            <p:cNvPr id="12" name="TextBox 12"/>
            <p:cNvSpPr txBox="1"/>
            <p:nvPr/>
          </p:nvSpPr>
          <p:spPr>
            <a:xfrm>
              <a:off x="0" y="-38100"/>
              <a:ext cx="18983" cy="304923"/>
            </a:xfrm>
            <a:prstGeom prst="rect">
              <a:avLst/>
            </a:prstGeom>
          </p:spPr>
          <p:txBody>
            <a:bodyPr lIns="50800" tIns="50800" rIns="50800" bIns="50800" rtlCol="0" anchor="ctr"/>
            <a:lstStyle/>
            <a:p>
              <a:pPr algn="ctr">
                <a:lnSpc>
                  <a:spcPts val="2659"/>
                </a:lnSpc>
                <a:spcBef>
                  <a:spcPct val="0"/>
                </a:spcBef>
              </a:pPr>
              <a:endParaRPr>
                <a:latin typeface="Arial" panose="020B0604020202020204" pitchFamily="34" charset="0"/>
                <a:cs typeface="Arial" panose="020B0604020202020204" pitchFamily="34" charset="0"/>
              </a:endParaRPr>
            </a:p>
          </p:txBody>
        </p:sp>
      </p:grpSp>
      <p:grpSp>
        <p:nvGrpSpPr>
          <p:cNvPr id="13" name="Group 13"/>
          <p:cNvGrpSpPr/>
          <p:nvPr/>
        </p:nvGrpSpPr>
        <p:grpSpPr>
          <a:xfrm>
            <a:off x="11527581" y="1198040"/>
            <a:ext cx="4233319" cy="4233319"/>
            <a:chOff x="0" y="0"/>
            <a:chExt cx="1114948" cy="1114948"/>
          </a:xfrm>
        </p:grpSpPr>
        <p:sp>
          <p:nvSpPr>
            <p:cNvPr id="14" name="Freeform 14"/>
            <p:cNvSpPr/>
            <p:nvPr/>
          </p:nvSpPr>
          <p:spPr>
            <a:xfrm>
              <a:off x="0" y="0"/>
              <a:ext cx="1114948" cy="1114948"/>
            </a:xfrm>
            <a:custGeom>
              <a:avLst/>
              <a:gdLst/>
              <a:ahLst/>
              <a:cxnLst/>
              <a:rect l="l" t="t" r="r" b="b"/>
              <a:pathLst>
                <a:path w="1114948" h="1114948">
                  <a:moveTo>
                    <a:pt x="91440" y="0"/>
                  </a:moveTo>
                  <a:lnTo>
                    <a:pt x="1023508" y="0"/>
                  </a:lnTo>
                  <a:cubicBezTo>
                    <a:pt x="1047759" y="0"/>
                    <a:pt x="1071017" y="9634"/>
                    <a:pt x="1088166" y="26782"/>
                  </a:cubicBezTo>
                  <a:cubicBezTo>
                    <a:pt x="1105314" y="43931"/>
                    <a:pt x="1114948" y="67189"/>
                    <a:pt x="1114948" y="91440"/>
                  </a:cubicBezTo>
                  <a:lnTo>
                    <a:pt x="1114948" y="1023508"/>
                  </a:lnTo>
                  <a:cubicBezTo>
                    <a:pt x="1114948" y="1047759"/>
                    <a:pt x="1105314" y="1071017"/>
                    <a:pt x="1088166" y="1088166"/>
                  </a:cubicBezTo>
                  <a:cubicBezTo>
                    <a:pt x="1071017" y="1105314"/>
                    <a:pt x="1047759" y="1114948"/>
                    <a:pt x="1023508" y="1114948"/>
                  </a:cubicBezTo>
                  <a:lnTo>
                    <a:pt x="91440" y="1114948"/>
                  </a:lnTo>
                  <a:cubicBezTo>
                    <a:pt x="67189" y="1114948"/>
                    <a:pt x="43931" y="1105314"/>
                    <a:pt x="26782" y="1088166"/>
                  </a:cubicBezTo>
                  <a:cubicBezTo>
                    <a:pt x="9634" y="1071017"/>
                    <a:pt x="0" y="1047759"/>
                    <a:pt x="0" y="1023508"/>
                  </a:cubicBezTo>
                  <a:lnTo>
                    <a:pt x="0" y="91440"/>
                  </a:lnTo>
                  <a:cubicBezTo>
                    <a:pt x="0" y="67189"/>
                    <a:pt x="9634" y="43931"/>
                    <a:pt x="26782" y="26782"/>
                  </a:cubicBezTo>
                  <a:cubicBezTo>
                    <a:pt x="43931" y="9634"/>
                    <a:pt x="67189" y="0"/>
                    <a:pt x="91440"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15" name="TextBox 15"/>
            <p:cNvSpPr txBox="1"/>
            <p:nvPr/>
          </p:nvSpPr>
          <p:spPr>
            <a:xfrm>
              <a:off x="0" y="-38100"/>
              <a:ext cx="1114948" cy="1153048"/>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23" name="TextBox 23"/>
          <p:cNvSpPr txBox="1"/>
          <p:nvPr/>
        </p:nvSpPr>
        <p:spPr>
          <a:xfrm>
            <a:off x="2065543" y="1860114"/>
            <a:ext cx="6849857" cy="901144"/>
          </a:xfrm>
          <a:prstGeom prst="rect">
            <a:avLst/>
          </a:prstGeom>
        </p:spPr>
        <p:txBody>
          <a:bodyPr wrap="square" lIns="0" tIns="0" rIns="0" bIns="0" rtlCol="0" anchor="t">
            <a:spAutoFit/>
          </a:bodyPr>
          <a:lstStyle/>
          <a:p>
            <a:pPr>
              <a:lnSpc>
                <a:spcPts val="7699"/>
              </a:lnSpc>
              <a:spcBef>
                <a:spcPct val="0"/>
              </a:spcBef>
            </a:pPr>
            <a:r>
              <a:rPr lang="en-IN" sz="5500" b="1" dirty="0">
                <a:latin typeface="Arial" panose="020B0604020202020204" pitchFamily="34" charset="0"/>
                <a:cs typeface="Arial" panose="020B0604020202020204" pitchFamily="34" charset="0"/>
              </a:rPr>
              <a:t>National guidelines</a:t>
            </a:r>
            <a:endParaRPr lang="en-US" sz="5500" b="1" dirty="0">
              <a:solidFill>
                <a:srgbClr val="1F2020"/>
              </a:solidFill>
              <a:latin typeface="Arial" panose="020B0604020202020204" pitchFamily="34" charset="0"/>
              <a:ea typeface="Inter Bold"/>
              <a:cs typeface="Arial" panose="020B0604020202020204" pitchFamily="34" charset="0"/>
              <a:sym typeface="Inter Bold"/>
            </a:endParaRPr>
          </a:p>
        </p:txBody>
      </p:sp>
      <p:grpSp>
        <p:nvGrpSpPr>
          <p:cNvPr id="24" name="Group 24"/>
          <p:cNvGrpSpPr/>
          <p:nvPr/>
        </p:nvGrpSpPr>
        <p:grpSpPr>
          <a:xfrm>
            <a:off x="2065543" y="2900349"/>
            <a:ext cx="948048" cy="131481"/>
            <a:chOff x="0" y="0"/>
            <a:chExt cx="249692" cy="34629"/>
          </a:xfrm>
        </p:grpSpPr>
        <p:sp>
          <p:nvSpPr>
            <p:cNvPr id="25" name="Freeform 25"/>
            <p:cNvSpPr/>
            <p:nvPr/>
          </p:nvSpPr>
          <p:spPr>
            <a:xfrm>
              <a:off x="0" y="0"/>
              <a:ext cx="249692" cy="34629"/>
            </a:xfrm>
            <a:custGeom>
              <a:avLst/>
              <a:gdLst/>
              <a:ahLst/>
              <a:cxnLst/>
              <a:rect l="l" t="t" r="r" b="b"/>
              <a:pathLst>
                <a:path w="249692" h="34629">
                  <a:moveTo>
                    <a:pt x="17314" y="0"/>
                  </a:moveTo>
                  <a:lnTo>
                    <a:pt x="232377" y="0"/>
                  </a:lnTo>
                  <a:cubicBezTo>
                    <a:pt x="241940" y="0"/>
                    <a:pt x="249692" y="7752"/>
                    <a:pt x="249692" y="17314"/>
                  </a:cubicBezTo>
                  <a:lnTo>
                    <a:pt x="249692" y="17314"/>
                  </a:lnTo>
                  <a:cubicBezTo>
                    <a:pt x="249692" y="26877"/>
                    <a:pt x="241940" y="34629"/>
                    <a:pt x="232377" y="34629"/>
                  </a:cubicBezTo>
                  <a:lnTo>
                    <a:pt x="17314" y="34629"/>
                  </a:lnTo>
                  <a:cubicBezTo>
                    <a:pt x="7752" y="34629"/>
                    <a:pt x="0" y="26877"/>
                    <a:pt x="0" y="17314"/>
                  </a:cubicBezTo>
                  <a:lnTo>
                    <a:pt x="0" y="17314"/>
                  </a:lnTo>
                  <a:cubicBezTo>
                    <a:pt x="0" y="7752"/>
                    <a:pt x="7752" y="0"/>
                    <a:pt x="17314"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26" name="TextBox 26"/>
            <p:cNvSpPr txBox="1"/>
            <p:nvPr/>
          </p:nvSpPr>
          <p:spPr>
            <a:xfrm>
              <a:off x="0" y="-38100"/>
              <a:ext cx="249692" cy="72729"/>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grpSp>
        <p:nvGrpSpPr>
          <p:cNvPr id="27" name="Group 27"/>
          <p:cNvGrpSpPr/>
          <p:nvPr/>
        </p:nvGrpSpPr>
        <p:grpSpPr>
          <a:xfrm>
            <a:off x="1219200" y="4691393"/>
            <a:ext cx="677751" cy="677751"/>
            <a:chOff x="0" y="0"/>
            <a:chExt cx="178502" cy="178502"/>
          </a:xfrm>
        </p:grpSpPr>
        <p:sp>
          <p:nvSpPr>
            <p:cNvPr id="28" name="Freeform 28"/>
            <p:cNvSpPr/>
            <p:nvPr/>
          </p:nvSpPr>
          <p:spPr>
            <a:xfrm>
              <a:off x="0" y="0"/>
              <a:ext cx="178502" cy="178502"/>
            </a:xfrm>
            <a:custGeom>
              <a:avLst/>
              <a:gdLst/>
              <a:ahLst/>
              <a:cxnLst/>
              <a:rect l="l" t="t" r="r" b="b"/>
              <a:pathLst>
                <a:path w="178502" h="178502">
                  <a:moveTo>
                    <a:pt x="89251" y="0"/>
                  </a:moveTo>
                  <a:lnTo>
                    <a:pt x="89251" y="0"/>
                  </a:lnTo>
                  <a:cubicBezTo>
                    <a:pt x="138543" y="0"/>
                    <a:pt x="178502" y="39959"/>
                    <a:pt x="178502" y="89251"/>
                  </a:cubicBezTo>
                  <a:lnTo>
                    <a:pt x="178502" y="89251"/>
                  </a:lnTo>
                  <a:cubicBezTo>
                    <a:pt x="178502" y="112922"/>
                    <a:pt x="169099" y="135623"/>
                    <a:pt x="152361" y="152361"/>
                  </a:cubicBezTo>
                  <a:cubicBezTo>
                    <a:pt x="135623" y="169099"/>
                    <a:pt x="112922" y="178502"/>
                    <a:pt x="89251" y="178502"/>
                  </a:cubicBezTo>
                  <a:lnTo>
                    <a:pt x="89251" y="178502"/>
                  </a:lnTo>
                  <a:cubicBezTo>
                    <a:pt x="65580" y="178502"/>
                    <a:pt x="42879" y="169099"/>
                    <a:pt x="26141" y="152361"/>
                  </a:cubicBezTo>
                  <a:cubicBezTo>
                    <a:pt x="9403" y="135623"/>
                    <a:pt x="0" y="112922"/>
                    <a:pt x="0" y="89251"/>
                  </a:cubicBezTo>
                  <a:lnTo>
                    <a:pt x="0" y="89251"/>
                  </a:lnTo>
                  <a:cubicBezTo>
                    <a:pt x="0" y="65580"/>
                    <a:pt x="9403" y="42879"/>
                    <a:pt x="26141" y="26141"/>
                  </a:cubicBezTo>
                  <a:cubicBezTo>
                    <a:pt x="42879" y="9403"/>
                    <a:pt x="65580" y="0"/>
                    <a:pt x="89251"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29" name="TextBox 29"/>
            <p:cNvSpPr txBox="1"/>
            <p:nvPr/>
          </p:nvSpPr>
          <p:spPr>
            <a:xfrm>
              <a:off x="0" y="-38100"/>
              <a:ext cx="178502" cy="216602"/>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30" name="TextBox 30"/>
          <p:cNvSpPr txBox="1"/>
          <p:nvPr/>
        </p:nvSpPr>
        <p:spPr>
          <a:xfrm>
            <a:off x="2527100" y="3586479"/>
            <a:ext cx="6616900" cy="2701509"/>
          </a:xfrm>
          <a:prstGeom prst="rect">
            <a:avLst/>
          </a:prstGeom>
        </p:spPr>
        <p:txBody>
          <a:bodyPr wrap="square" lIns="0" tIns="0" rIns="0" bIns="0" rtlCol="0" anchor="t">
            <a:spAutoFit/>
          </a:bodyPr>
          <a:lstStyle/>
          <a:p>
            <a:pPr algn="just">
              <a:lnSpc>
                <a:spcPct val="150000"/>
              </a:lnSpc>
              <a:spcBef>
                <a:spcPct val="0"/>
              </a:spcBef>
            </a:pPr>
            <a:r>
              <a:rPr lang="en-IN" sz="2400" dirty="0">
                <a:latin typeface="Arial" panose="020B0604020202020204" pitchFamily="34" charset="0"/>
                <a:cs typeface="Arial" panose="020B0604020202020204" pitchFamily="34" charset="0"/>
              </a:rPr>
              <a:t>According to research published by the UK Parliament in 2020-2022, the increase in the amount of time children spend on screens during non-educational tasks was 52% in 2020-2022 (Government of UK, 2024).</a:t>
            </a:r>
            <a:endParaRPr lang="en-US" sz="1600" dirty="0">
              <a:solidFill>
                <a:srgbClr val="1F2020"/>
              </a:solidFill>
              <a:latin typeface="Arial" panose="020B0604020202020204" pitchFamily="34" charset="0"/>
              <a:ea typeface="Open Sans"/>
              <a:cs typeface="Arial" panose="020B0604020202020204" pitchFamily="34" charset="0"/>
              <a:sym typeface="Open Sans"/>
            </a:endParaRPr>
          </a:p>
        </p:txBody>
      </p:sp>
      <p:sp>
        <p:nvSpPr>
          <p:cNvPr id="31" name="TextBox 31"/>
          <p:cNvSpPr txBox="1"/>
          <p:nvPr/>
        </p:nvSpPr>
        <p:spPr>
          <a:xfrm>
            <a:off x="1310020" y="4867391"/>
            <a:ext cx="496110" cy="297180"/>
          </a:xfrm>
          <a:prstGeom prst="rect">
            <a:avLst/>
          </a:prstGeom>
        </p:spPr>
        <p:txBody>
          <a:bodyPr wrap="square" lIns="0" tIns="0" rIns="0" bIns="0" rtlCol="0" anchor="t">
            <a:spAutoFit/>
          </a:bodyPr>
          <a:lstStyle/>
          <a:p>
            <a:pPr algn="ctr">
              <a:lnSpc>
                <a:spcPts val="2519"/>
              </a:lnSpc>
              <a:spcBef>
                <a:spcPct val="0"/>
              </a:spcBef>
            </a:pPr>
            <a:r>
              <a:rPr lang="en-US" sz="1799" b="1">
                <a:solidFill>
                  <a:srgbClr val="FFFFFF"/>
                </a:solidFill>
                <a:latin typeface="Arial" panose="020B0604020202020204" pitchFamily="34" charset="0"/>
                <a:ea typeface="Open Sans Bold"/>
                <a:cs typeface="Arial" panose="020B0604020202020204" pitchFamily="34" charset="0"/>
                <a:sym typeface="Open Sans Bold"/>
              </a:rPr>
              <a:t>01</a:t>
            </a:r>
          </a:p>
        </p:txBody>
      </p:sp>
      <p:grpSp>
        <p:nvGrpSpPr>
          <p:cNvPr id="33" name="Group 33"/>
          <p:cNvGrpSpPr/>
          <p:nvPr/>
        </p:nvGrpSpPr>
        <p:grpSpPr>
          <a:xfrm>
            <a:off x="1219200" y="7362097"/>
            <a:ext cx="677751" cy="677751"/>
            <a:chOff x="0" y="0"/>
            <a:chExt cx="178502" cy="178502"/>
          </a:xfrm>
        </p:grpSpPr>
        <p:sp>
          <p:nvSpPr>
            <p:cNvPr id="34" name="Freeform 34"/>
            <p:cNvSpPr/>
            <p:nvPr/>
          </p:nvSpPr>
          <p:spPr>
            <a:xfrm>
              <a:off x="0" y="0"/>
              <a:ext cx="178502" cy="178502"/>
            </a:xfrm>
            <a:custGeom>
              <a:avLst/>
              <a:gdLst/>
              <a:ahLst/>
              <a:cxnLst/>
              <a:rect l="l" t="t" r="r" b="b"/>
              <a:pathLst>
                <a:path w="178502" h="178502">
                  <a:moveTo>
                    <a:pt x="89251" y="0"/>
                  </a:moveTo>
                  <a:lnTo>
                    <a:pt x="89251" y="0"/>
                  </a:lnTo>
                  <a:cubicBezTo>
                    <a:pt x="138543" y="0"/>
                    <a:pt x="178502" y="39959"/>
                    <a:pt x="178502" y="89251"/>
                  </a:cubicBezTo>
                  <a:lnTo>
                    <a:pt x="178502" y="89251"/>
                  </a:lnTo>
                  <a:cubicBezTo>
                    <a:pt x="178502" y="112922"/>
                    <a:pt x="169099" y="135623"/>
                    <a:pt x="152361" y="152361"/>
                  </a:cubicBezTo>
                  <a:cubicBezTo>
                    <a:pt x="135623" y="169099"/>
                    <a:pt x="112922" y="178502"/>
                    <a:pt x="89251" y="178502"/>
                  </a:cubicBezTo>
                  <a:lnTo>
                    <a:pt x="89251" y="178502"/>
                  </a:lnTo>
                  <a:cubicBezTo>
                    <a:pt x="65580" y="178502"/>
                    <a:pt x="42879" y="169099"/>
                    <a:pt x="26141" y="152361"/>
                  </a:cubicBezTo>
                  <a:cubicBezTo>
                    <a:pt x="9403" y="135623"/>
                    <a:pt x="0" y="112922"/>
                    <a:pt x="0" y="89251"/>
                  </a:cubicBezTo>
                  <a:lnTo>
                    <a:pt x="0" y="89251"/>
                  </a:lnTo>
                  <a:cubicBezTo>
                    <a:pt x="0" y="65580"/>
                    <a:pt x="9403" y="42879"/>
                    <a:pt x="26141" y="26141"/>
                  </a:cubicBezTo>
                  <a:cubicBezTo>
                    <a:pt x="42879" y="9403"/>
                    <a:pt x="65580" y="0"/>
                    <a:pt x="89251"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35" name="TextBox 35"/>
            <p:cNvSpPr txBox="1"/>
            <p:nvPr/>
          </p:nvSpPr>
          <p:spPr>
            <a:xfrm>
              <a:off x="0" y="-38100"/>
              <a:ext cx="178502" cy="216602"/>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36" name="TextBox 36"/>
          <p:cNvSpPr txBox="1"/>
          <p:nvPr/>
        </p:nvSpPr>
        <p:spPr>
          <a:xfrm>
            <a:off x="2539567" y="6823587"/>
            <a:ext cx="6616900" cy="2147511"/>
          </a:xfrm>
          <a:prstGeom prst="rect">
            <a:avLst/>
          </a:prstGeom>
        </p:spPr>
        <p:txBody>
          <a:bodyPr wrap="square" lIns="0" tIns="0" rIns="0" bIns="0" rtlCol="0" anchor="t">
            <a:spAutoFit/>
          </a:bodyPr>
          <a:lstStyle/>
          <a:p>
            <a:pPr lvl="0" algn="just">
              <a:lnSpc>
                <a:spcPct val="150000"/>
              </a:lnSpc>
            </a:pPr>
            <a:r>
              <a:rPr lang="en-IN" sz="2400" dirty="0">
                <a:latin typeface="Arial" panose="020B0604020202020204" pitchFamily="34" charset="0"/>
                <a:cs typeface="Arial" panose="020B0604020202020204" pitchFamily="34" charset="0"/>
              </a:rPr>
              <a:t>American Psychological Association (2024) showed that over half of the teens spent more than four or more hours a day on screens with no educational purpose. </a:t>
            </a:r>
            <a:endParaRPr lang="en-GB" sz="2400" dirty="0">
              <a:latin typeface="Arial" panose="020B0604020202020204" pitchFamily="34" charset="0"/>
              <a:cs typeface="Arial" panose="020B0604020202020204" pitchFamily="34" charset="0"/>
            </a:endParaRPr>
          </a:p>
        </p:txBody>
      </p:sp>
      <p:sp>
        <p:nvSpPr>
          <p:cNvPr id="37" name="TextBox 37"/>
          <p:cNvSpPr txBox="1"/>
          <p:nvPr/>
        </p:nvSpPr>
        <p:spPr>
          <a:xfrm>
            <a:off x="1310020" y="7538095"/>
            <a:ext cx="496110" cy="297180"/>
          </a:xfrm>
          <a:prstGeom prst="rect">
            <a:avLst/>
          </a:prstGeom>
        </p:spPr>
        <p:txBody>
          <a:bodyPr wrap="square" lIns="0" tIns="0" rIns="0" bIns="0" rtlCol="0" anchor="t">
            <a:spAutoFit/>
          </a:bodyPr>
          <a:lstStyle/>
          <a:p>
            <a:pPr algn="ctr">
              <a:lnSpc>
                <a:spcPts val="2519"/>
              </a:lnSpc>
              <a:spcBef>
                <a:spcPct val="0"/>
              </a:spcBef>
            </a:pPr>
            <a:r>
              <a:rPr lang="en-US" sz="1799" b="1">
                <a:solidFill>
                  <a:srgbClr val="FFFFFF"/>
                </a:solidFill>
                <a:latin typeface="Arial" panose="020B0604020202020204" pitchFamily="34" charset="0"/>
                <a:ea typeface="Open Sans Bold"/>
                <a:cs typeface="Arial" panose="020B0604020202020204" pitchFamily="34" charset="0"/>
                <a:sym typeface="Open Sans Bold"/>
              </a:rPr>
              <a:t>02</a:t>
            </a:r>
          </a:p>
        </p:txBody>
      </p:sp>
      <p:pic>
        <p:nvPicPr>
          <p:cNvPr id="46" name="Picture 45">
            <a:extLst>
              <a:ext uri="{FF2B5EF4-FFF2-40B4-BE49-F238E27FC236}">
                <a16:creationId xmlns:a16="http://schemas.microsoft.com/office/drawing/2014/main" id="{74CBC6C3-D475-B2FC-70E6-2C9E35BE6B61}"/>
              </a:ext>
            </a:extLst>
          </p:cNvPr>
          <p:cNvPicPr>
            <a:picLocks noChangeAspect="1"/>
          </p:cNvPicPr>
          <p:nvPr/>
        </p:nvPicPr>
        <p:blipFill>
          <a:blip r:embed="rId4"/>
          <a:stretch>
            <a:fillRect/>
          </a:stretch>
        </p:blipFill>
        <p:spPr>
          <a:xfrm>
            <a:off x="9490780" y="3314700"/>
            <a:ext cx="8403839" cy="4725148"/>
          </a:xfrm>
          <a:prstGeom prst="rect">
            <a:avLst/>
          </a:prstGeom>
        </p:spPr>
      </p:pic>
      <p:sp>
        <p:nvSpPr>
          <p:cNvPr id="50" name="TextBox 49">
            <a:extLst>
              <a:ext uri="{FF2B5EF4-FFF2-40B4-BE49-F238E27FC236}">
                <a16:creationId xmlns:a16="http://schemas.microsoft.com/office/drawing/2014/main" id="{703A2339-A9FE-BAEE-D48F-ED9E7A1E3D46}"/>
              </a:ext>
            </a:extLst>
          </p:cNvPr>
          <p:cNvSpPr txBox="1"/>
          <p:nvPr/>
        </p:nvSpPr>
        <p:spPr>
          <a:xfrm>
            <a:off x="11430000" y="8167353"/>
            <a:ext cx="4800600" cy="369332"/>
          </a:xfrm>
          <a:prstGeom prst="rect">
            <a:avLst/>
          </a:prstGeom>
          <a:noFill/>
        </p:spPr>
        <p:txBody>
          <a:bodyPr wrap="square">
            <a:spAutoFit/>
          </a:bodyPr>
          <a:lstStyle/>
          <a:p>
            <a:pPr algn="ctr"/>
            <a:r>
              <a:rPr lang="en-GB" dirty="0">
                <a:latin typeface="Arial" panose="020B0604020202020204" pitchFamily="34" charset="0"/>
                <a:cs typeface="Arial" panose="020B0604020202020204" pitchFamily="34" charset="0"/>
              </a:rPr>
              <a:t>(Source: </a:t>
            </a:r>
            <a:r>
              <a:rPr lang="en-IN" dirty="0"/>
              <a:t>(House of Commons, 2024</a:t>
            </a:r>
            <a:r>
              <a:rPr lang="en-GB" dirty="0">
                <a:latin typeface="Arial" panose="020B0604020202020204" pitchFamily="34" charset="0"/>
                <a:cs typeface="Arial" panose="020B0604020202020204" pitchFamily="34" charset="0"/>
              </a:rPr>
              <a: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alpha val="32000"/>
          </a:schemeClr>
        </a:solidFill>
        <a:effectLst/>
      </p:bgPr>
    </p:bg>
    <p:spTree>
      <p:nvGrpSpPr>
        <p:cNvPr id="1" name=""/>
        <p:cNvGrpSpPr/>
        <p:nvPr/>
      </p:nvGrpSpPr>
      <p:grpSpPr>
        <a:xfrm>
          <a:off x="0" y="0"/>
          <a:ext cx="0" cy="0"/>
          <a:chOff x="0" y="0"/>
          <a:chExt cx="0" cy="0"/>
        </a:xfrm>
      </p:grpSpPr>
      <p:sp>
        <p:nvSpPr>
          <p:cNvPr id="5" name="Freeform 5"/>
          <p:cNvSpPr/>
          <p:nvPr/>
        </p:nvSpPr>
        <p:spPr>
          <a:xfrm>
            <a:off x="17471753" y="363528"/>
            <a:ext cx="422866" cy="244494"/>
          </a:xfrm>
          <a:custGeom>
            <a:avLst/>
            <a:gdLst/>
            <a:ahLst/>
            <a:cxnLst/>
            <a:rect l="l" t="t" r="r" b="b"/>
            <a:pathLst>
              <a:path w="422866" h="244494">
                <a:moveTo>
                  <a:pt x="0" y="0"/>
                </a:moveTo>
                <a:lnTo>
                  <a:pt x="422866" y="0"/>
                </a:lnTo>
                <a:lnTo>
                  <a:pt x="422866" y="244494"/>
                </a:lnTo>
                <a:lnTo>
                  <a:pt x="0" y="24449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grpSp>
        <p:nvGrpSpPr>
          <p:cNvPr id="12" name="Group 12"/>
          <p:cNvGrpSpPr/>
          <p:nvPr/>
        </p:nvGrpSpPr>
        <p:grpSpPr>
          <a:xfrm>
            <a:off x="17765393" y="8799378"/>
            <a:ext cx="72076" cy="1013094"/>
            <a:chOff x="0" y="0"/>
            <a:chExt cx="18983" cy="266823"/>
          </a:xfrm>
        </p:grpSpPr>
        <p:sp>
          <p:nvSpPr>
            <p:cNvPr id="13" name="Freeform 13"/>
            <p:cNvSpPr/>
            <p:nvPr/>
          </p:nvSpPr>
          <p:spPr>
            <a:xfrm>
              <a:off x="0" y="0"/>
              <a:ext cx="18983" cy="266823"/>
            </a:xfrm>
            <a:custGeom>
              <a:avLst/>
              <a:gdLst/>
              <a:ahLst/>
              <a:cxnLst/>
              <a:rect l="l" t="t" r="r" b="b"/>
              <a:pathLst>
                <a:path w="18983" h="266823">
                  <a:moveTo>
                    <a:pt x="9492" y="0"/>
                  </a:moveTo>
                  <a:lnTo>
                    <a:pt x="9492" y="0"/>
                  </a:lnTo>
                  <a:cubicBezTo>
                    <a:pt x="14734" y="0"/>
                    <a:pt x="18983" y="4250"/>
                    <a:pt x="18983" y="9492"/>
                  </a:cubicBezTo>
                  <a:lnTo>
                    <a:pt x="18983" y="257332"/>
                  </a:lnTo>
                  <a:cubicBezTo>
                    <a:pt x="18983" y="259849"/>
                    <a:pt x="17983" y="262263"/>
                    <a:pt x="16203" y="264043"/>
                  </a:cubicBezTo>
                  <a:cubicBezTo>
                    <a:pt x="14423" y="265823"/>
                    <a:pt x="12009" y="266823"/>
                    <a:pt x="9492" y="266823"/>
                  </a:cubicBezTo>
                  <a:lnTo>
                    <a:pt x="9492" y="266823"/>
                  </a:lnTo>
                  <a:cubicBezTo>
                    <a:pt x="6974" y="266823"/>
                    <a:pt x="4560" y="265823"/>
                    <a:pt x="2780" y="264043"/>
                  </a:cubicBezTo>
                  <a:cubicBezTo>
                    <a:pt x="1000" y="262263"/>
                    <a:pt x="0" y="259849"/>
                    <a:pt x="0" y="257332"/>
                  </a:cubicBezTo>
                  <a:lnTo>
                    <a:pt x="0" y="9492"/>
                  </a:lnTo>
                  <a:cubicBezTo>
                    <a:pt x="0" y="6974"/>
                    <a:pt x="1000" y="4560"/>
                    <a:pt x="2780" y="2780"/>
                  </a:cubicBezTo>
                  <a:cubicBezTo>
                    <a:pt x="4560" y="1000"/>
                    <a:pt x="6974" y="0"/>
                    <a:pt x="9492"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14" name="TextBox 14"/>
            <p:cNvSpPr txBox="1"/>
            <p:nvPr/>
          </p:nvSpPr>
          <p:spPr>
            <a:xfrm>
              <a:off x="0" y="-38100"/>
              <a:ext cx="18983" cy="304923"/>
            </a:xfrm>
            <a:prstGeom prst="rect">
              <a:avLst/>
            </a:prstGeom>
          </p:spPr>
          <p:txBody>
            <a:bodyPr lIns="50800" tIns="50800" rIns="50800" bIns="50800" rtlCol="0" anchor="ctr"/>
            <a:lstStyle/>
            <a:p>
              <a:pPr algn="ctr">
                <a:lnSpc>
                  <a:spcPts val="2659"/>
                </a:lnSpc>
                <a:spcBef>
                  <a:spcPct val="0"/>
                </a:spcBef>
              </a:pPr>
              <a:endParaRPr>
                <a:latin typeface="Arial" panose="020B0604020202020204" pitchFamily="34" charset="0"/>
                <a:cs typeface="Arial" panose="020B0604020202020204" pitchFamily="34" charset="0"/>
              </a:endParaRPr>
            </a:p>
          </p:txBody>
        </p:sp>
      </p:grpSp>
      <p:grpSp>
        <p:nvGrpSpPr>
          <p:cNvPr id="15" name="Group 15"/>
          <p:cNvGrpSpPr/>
          <p:nvPr/>
        </p:nvGrpSpPr>
        <p:grpSpPr>
          <a:xfrm>
            <a:off x="17765393" y="7670457"/>
            <a:ext cx="72076" cy="1013094"/>
            <a:chOff x="0" y="0"/>
            <a:chExt cx="18983" cy="266823"/>
          </a:xfrm>
        </p:grpSpPr>
        <p:sp>
          <p:nvSpPr>
            <p:cNvPr id="16" name="Freeform 16"/>
            <p:cNvSpPr/>
            <p:nvPr/>
          </p:nvSpPr>
          <p:spPr>
            <a:xfrm>
              <a:off x="0" y="0"/>
              <a:ext cx="18983" cy="266823"/>
            </a:xfrm>
            <a:custGeom>
              <a:avLst/>
              <a:gdLst/>
              <a:ahLst/>
              <a:cxnLst/>
              <a:rect l="l" t="t" r="r" b="b"/>
              <a:pathLst>
                <a:path w="18983" h="266823">
                  <a:moveTo>
                    <a:pt x="9492" y="0"/>
                  </a:moveTo>
                  <a:lnTo>
                    <a:pt x="9492" y="0"/>
                  </a:lnTo>
                  <a:cubicBezTo>
                    <a:pt x="14734" y="0"/>
                    <a:pt x="18983" y="4250"/>
                    <a:pt x="18983" y="9492"/>
                  </a:cubicBezTo>
                  <a:lnTo>
                    <a:pt x="18983" y="257332"/>
                  </a:lnTo>
                  <a:cubicBezTo>
                    <a:pt x="18983" y="259849"/>
                    <a:pt x="17983" y="262263"/>
                    <a:pt x="16203" y="264043"/>
                  </a:cubicBezTo>
                  <a:cubicBezTo>
                    <a:pt x="14423" y="265823"/>
                    <a:pt x="12009" y="266823"/>
                    <a:pt x="9492" y="266823"/>
                  </a:cubicBezTo>
                  <a:lnTo>
                    <a:pt x="9492" y="266823"/>
                  </a:lnTo>
                  <a:cubicBezTo>
                    <a:pt x="6974" y="266823"/>
                    <a:pt x="4560" y="265823"/>
                    <a:pt x="2780" y="264043"/>
                  </a:cubicBezTo>
                  <a:cubicBezTo>
                    <a:pt x="1000" y="262263"/>
                    <a:pt x="0" y="259849"/>
                    <a:pt x="0" y="257332"/>
                  </a:cubicBezTo>
                  <a:lnTo>
                    <a:pt x="0" y="9492"/>
                  </a:lnTo>
                  <a:cubicBezTo>
                    <a:pt x="0" y="6974"/>
                    <a:pt x="1000" y="4560"/>
                    <a:pt x="2780" y="2780"/>
                  </a:cubicBezTo>
                  <a:cubicBezTo>
                    <a:pt x="4560" y="1000"/>
                    <a:pt x="6974" y="0"/>
                    <a:pt x="9492" y="0"/>
                  </a:cubicBezTo>
                  <a:close/>
                </a:path>
              </a:pathLst>
            </a:custGeom>
            <a:solidFill>
              <a:srgbClr val="E2E2E2"/>
            </a:solidFill>
          </p:spPr>
          <p:txBody>
            <a:bodyPr/>
            <a:lstStyle/>
            <a:p>
              <a:endParaRPr lang="en-IN"/>
            </a:p>
          </p:txBody>
        </p:sp>
        <p:sp>
          <p:nvSpPr>
            <p:cNvPr id="17" name="TextBox 17"/>
            <p:cNvSpPr txBox="1"/>
            <p:nvPr/>
          </p:nvSpPr>
          <p:spPr>
            <a:xfrm>
              <a:off x="0" y="-38100"/>
              <a:ext cx="18983" cy="304923"/>
            </a:xfrm>
            <a:prstGeom prst="rect">
              <a:avLst/>
            </a:prstGeom>
          </p:spPr>
          <p:txBody>
            <a:bodyPr lIns="50800" tIns="50800" rIns="50800" bIns="50800" rtlCol="0" anchor="ctr"/>
            <a:lstStyle/>
            <a:p>
              <a:pPr algn="ctr">
                <a:lnSpc>
                  <a:spcPts val="2659"/>
                </a:lnSpc>
                <a:spcBef>
                  <a:spcPct val="0"/>
                </a:spcBef>
              </a:pPr>
              <a:endParaRPr>
                <a:latin typeface="Arial" panose="020B0604020202020204" pitchFamily="34" charset="0"/>
                <a:cs typeface="Arial" panose="020B0604020202020204" pitchFamily="34" charset="0"/>
              </a:endParaRPr>
            </a:p>
          </p:txBody>
        </p:sp>
      </p:grpSp>
      <p:grpSp>
        <p:nvGrpSpPr>
          <p:cNvPr id="18" name="Group 18"/>
          <p:cNvGrpSpPr/>
          <p:nvPr/>
        </p:nvGrpSpPr>
        <p:grpSpPr>
          <a:xfrm>
            <a:off x="979085" y="1304841"/>
            <a:ext cx="16664616" cy="8132565"/>
            <a:chOff x="0" y="0"/>
            <a:chExt cx="1603022" cy="812800"/>
          </a:xfrm>
        </p:grpSpPr>
        <p:sp>
          <p:nvSpPr>
            <p:cNvPr id="19" name="Freeform 19"/>
            <p:cNvSpPr/>
            <p:nvPr/>
          </p:nvSpPr>
          <p:spPr>
            <a:xfrm flipH="1">
              <a:off x="0" y="0"/>
              <a:ext cx="1603022" cy="812800"/>
            </a:xfrm>
            <a:custGeom>
              <a:avLst/>
              <a:gdLst/>
              <a:ahLst/>
              <a:cxnLst/>
              <a:rect l="l" t="t" r="r" b="b"/>
              <a:pathLst>
                <a:path w="1603022" h="812800">
                  <a:moveTo>
                    <a:pt x="1555323" y="0"/>
                  </a:moveTo>
                  <a:lnTo>
                    <a:pt x="47700" y="0"/>
                  </a:lnTo>
                  <a:cubicBezTo>
                    <a:pt x="35049" y="0"/>
                    <a:pt x="22916" y="5025"/>
                    <a:pt x="13971" y="13971"/>
                  </a:cubicBezTo>
                  <a:cubicBezTo>
                    <a:pt x="5025" y="22916"/>
                    <a:pt x="0" y="35049"/>
                    <a:pt x="0" y="47700"/>
                  </a:cubicBezTo>
                  <a:lnTo>
                    <a:pt x="0" y="765100"/>
                  </a:lnTo>
                  <a:cubicBezTo>
                    <a:pt x="0" y="777751"/>
                    <a:pt x="5025" y="789884"/>
                    <a:pt x="13971" y="798829"/>
                  </a:cubicBezTo>
                  <a:cubicBezTo>
                    <a:pt x="22916" y="807775"/>
                    <a:pt x="35049" y="812800"/>
                    <a:pt x="47700" y="812800"/>
                  </a:cubicBezTo>
                  <a:lnTo>
                    <a:pt x="1555323" y="812800"/>
                  </a:lnTo>
                  <a:cubicBezTo>
                    <a:pt x="1567973" y="812800"/>
                    <a:pt x="1580106" y="807775"/>
                    <a:pt x="1589051" y="798829"/>
                  </a:cubicBezTo>
                  <a:cubicBezTo>
                    <a:pt x="1597997" y="789884"/>
                    <a:pt x="1603022" y="777751"/>
                    <a:pt x="1603022" y="765100"/>
                  </a:cubicBezTo>
                  <a:lnTo>
                    <a:pt x="1603022" y="47700"/>
                  </a:lnTo>
                  <a:cubicBezTo>
                    <a:pt x="1603022" y="35049"/>
                    <a:pt x="1597997" y="22916"/>
                    <a:pt x="1589051" y="13971"/>
                  </a:cubicBezTo>
                  <a:cubicBezTo>
                    <a:pt x="1580106" y="5025"/>
                    <a:pt x="1567973" y="0"/>
                    <a:pt x="1555323" y="0"/>
                  </a:cubicBezTo>
                  <a:close/>
                </a:path>
              </a:pathLst>
            </a:custGeom>
            <a:blipFill>
              <a:blip r:embed="rId4">
                <a:alphaModFix amt="35000"/>
              </a:blip>
              <a:stretch>
                <a:fillRect t="-15699" b="-15699"/>
              </a:stretch>
            </a:blipFill>
          </p:spPr>
          <p:txBody>
            <a:bodyPr/>
            <a:lstStyle/>
            <a:p>
              <a:endParaRPr lang="en-IN"/>
            </a:p>
          </p:txBody>
        </p:sp>
      </p:grpSp>
      <p:sp>
        <p:nvSpPr>
          <p:cNvPr id="20" name="TextBox 20"/>
          <p:cNvSpPr txBox="1"/>
          <p:nvPr/>
        </p:nvSpPr>
        <p:spPr>
          <a:xfrm>
            <a:off x="1795373" y="5778673"/>
            <a:ext cx="7516020" cy="2876044"/>
          </a:xfrm>
          <a:prstGeom prst="rect">
            <a:avLst/>
          </a:prstGeom>
        </p:spPr>
        <p:txBody>
          <a:bodyPr wrap="square" lIns="0" tIns="0" rIns="0" bIns="0" rtlCol="0" anchor="t">
            <a:spAutoFit/>
          </a:bodyPr>
          <a:lstStyle/>
          <a:p>
            <a:pPr algn="l">
              <a:lnSpc>
                <a:spcPts val="7699"/>
              </a:lnSpc>
              <a:spcBef>
                <a:spcPct val="0"/>
              </a:spcBef>
            </a:pPr>
            <a:r>
              <a:rPr lang="en-US" sz="5499" b="1" dirty="0">
                <a:solidFill>
                  <a:srgbClr val="1F2020"/>
                </a:solidFill>
                <a:latin typeface="Arial" panose="020B0604020202020204" pitchFamily="34" charset="0"/>
                <a:ea typeface="Inter Bold"/>
                <a:cs typeface="Arial" panose="020B0604020202020204" pitchFamily="34" charset="0"/>
                <a:sym typeface="Inter Bold"/>
              </a:rPr>
              <a:t>Short-term consequences of poor habits</a:t>
            </a:r>
          </a:p>
        </p:txBody>
      </p:sp>
      <p:grpSp>
        <p:nvGrpSpPr>
          <p:cNvPr id="21" name="Group 21"/>
          <p:cNvGrpSpPr/>
          <p:nvPr/>
        </p:nvGrpSpPr>
        <p:grpSpPr>
          <a:xfrm>
            <a:off x="1905000" y="8757905"/>
            <a:ext cx="948048" cy="131481"/>
            <a:chOff x="0" y="0"/>
            <a:chExt cx="249692" cy="34629"/>
          </a:xfrm>
        </p:grpSpPr>
        <p:sp>
          <p:nvSpPr>
            <p:cNvPr id="22" name="Freeform 22"/>
            <p:cNvSpPr/>
            <p:nvPr/>
          </p:nvSpPr>
          <p:spPr>
            <a:xfrm>
              <a:off x="0" y="0"/>
              <a:ext cx="249692" cy="34629"/>
            </a:xfrm>
            <a:custGeom>
              <a:avLst/>
              <a:gdLst/>
              <a:ahLst/>
              <a:cxnLst/>
              <a:rect l="l" t="t" r="r" b="b"/>
              <a:pathLst>
                <a:path w="249692" h="34629">
                  <a:moveTo>
                    <a:pt x="17314" y="0"/>
                  </a:moveTo>
                  <a:lnTo>
                    <a:pt x="232377" y="0"/>
                  </a:lnTo>
                  <a:cubicBezTo>
                    <a:pt x="241940" y="0"/>
                    <a:pt x="249692" y="7752"/>
                    <a:pt x="249692" y="17314"/>
                  </a:cubicBezTo>
                  <a:lnTo>
                    <a:pt x="249692" y="17314"/>
                  </a:lnTo>
                  <a:cubicBezTo>
                    <a:pt x="249692" y="26877"/>
                    <a:pt x="241940" y="34629"/>
                    <a:pt x="232377" y="34629"/>
                  </a:cubicBezTo>
                  <a:lnTo>
                    <a:pt x="17314" y="34629"/>
                  </a:lnTo>
                  <a:cubicBezTo>
                    <a:pt x="7752" y="34629"/>
                    <a:pt x="0" y="26877"/>
                    <a:pt x="0" y="17314"/>
                  </a:cubicBezTo>
                  <a:lnTo>
                    <a:pt x="0" y="17314"/>
                  </a:lnTo>
                  <a:cubicBezTo>
                    <a:pt x="0" y="7752"/>
                    <a:pt x="7752" y="0"/>
                    <a:pt x="17314"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23" name="TextBox 23"/>
            <p:cNvSpPr txBox="1"/>
            <p:nvPr/>
          </p:nvSpPr>
          <p:spPr>
            <a:xfrm>
              <a:off x="0" y="-38100"/>
              <a:ext cx="249692" cy="72729"/>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grpSp>
        <p:nvGrpSpPr>
          <p:cNvPr id="25" name="Group 25"/>
          <p:cNvGrpSpPr/>
          <p:nvPr/>
        </p:nvGrpSpPr>
        <p:grpSpPr>
          <a:xfrm>
            <a:off x="10696584" y="1898760"/>
            <a:ext cx="677751" cy="677751"/>
            <a:chOff x="0" y="0"/>
            <a:chExt cx="178502" cy="178502"/>
          </a:xfrm>
        </p:grpSpPr>
        <p:sp>
          <p:nvSpPr>
            <p:cNvPr id="26" name="Freeform 26"/>
            <p:cNvSpPr/>
            <p:nvPr/>
          </p:nvSpPr>
          <p:spPr>
            <a:xfrm>
              <a:off x="0" y="0"/>
              <a:ext cx="178502" cy="178502"/>
            </a:xfrm>
            <a:custGeom>
              <a:avLst/>
              <a:gdLst/>
              <a:ahLst/>
              <a:cxnLst/>
              <a:rect l="l" t="t" r="r" b="b"/>
              <a:pathLst>
                <a:path w="178502" h="178502">
                  <a:moveTo>
                    <a:pt x="89251" y="0"/>
                  </a:moveTo>
                  <a:lnTo>
                    <a:pt x="89251" y="0"/>
                  </a:lnTo>
                  <a:cubicBezTo>
                    <a:pt x="138543" y="0"/>
                    <a:pt x="178502" y="39959"/>
                    <a:pt x="178502" y="89251"/>
                  </a:cubicBezTo>
                  <a:lnTo>
                    <a:pt x="178502" y="89251"/>
                  </a:lnTo>
                  <a:cubicBezTo>
                    <a:pt x="178502" y="112922"/>
                    <a:pt x="169099" y="135623"/>
                    <a:pt x="152361" y="152361"/>
                  </a:cubicBezTo>
                  <a:cubicBezTo>
                    <a:pt x="135623" y="169099"/>
                    <a:pt x="112922" y="178502"/>
                    <a:pt x="89251" y="178502"/>
                  </a:cubicBezTo>
                  <a:lnTo>
                    <a:pt x="89251" y="178502"/>
                  </a:lnTo>
                  <a:cubicBezTo>
                    <a:pt x="65580" y="178502"/>
                    <a:pt x="42879" y="169099"/>
                    <a:pt x="26141" y="152361"/>
                  </a:cubicBezTo>
                  <a:cubicBezTo>
                    <a:pt x="9403" y="135623"/>
                    <a:pt x="0" y="112922"/>
                    <a:pt x="0" y="89251"/>
                  </a:cubicBezTo>
                  <a:lnTo>
                    <a:pt x="0" y="89251"/>
                  </a:lnTo>
                  <a:cubicBezTo>
                    <a:pt x="0" y="65580"/>
                    <a:pt x="9403" y="42879"/>
                    <a:pt x="26141" y="26141"/>
                  </a:cubicBezTo>
                  <a:cubicBezTo>
                    <a:pt x="42879" y="9403"/>
                    <a:pt x="65580" y="0"/>
                    <a:pt x="89251"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27" name="TextBox 27"/>
            <p:cNvSpPr txBox="1"/>
            <p:nvPr/>
          </p:nvSpPr>
          <p:spPr>
            <a:xfrm>
              <a:off x="0" y="-38100"/>
              <a:ext cx="178502" cy="216602"/>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28" name="TextBox 28"/>
          <p:cNvSpPr txBox="1"/>
          <p:nvPr/>
        </p:nvSpPr>
        <p:spPr>
          <a:xfrm>
            <a:off x="11663225" y="1898760"/>
            <a:ext cx="4756490" cy="1195199"/>
          </a:xfrm>
          <a:prstGeom prst="rect">
            <a:avLst/>
          </a:prstGeom>
        </p:spPr>
        <p:txBody>
          <a:bodyPr lIns="0" tIns="0" rIns="0" bIns="0" rtlCol="0" anchor="t">
            <a:spAutoFit/>
          </a:bodyPr>
          <a:lstStyle/>
          <a:p>
            <a:pPr>
              <a:lnSpc>
                <a:spcPct val="150000"/>
              </a:lnSpc>
              <a:spcBef>
                <a:spcPct val="0"/>
              </a:spcBef>
            </a:pPr>
            <a:r>
              <a:rPr lang="en-IN" dirty="0">
                <a:latin typeface="Arial" panose="020B0604020202020204" pitchFamily="34" charset="0"/>
                <a:cs typeface="Arial" panose="020B0604020202020204" pitchFamily="34" charset="0"/>
              </a:rPr>
              <a:t>The effects of poor utilisation of digital technology may have immediate effects in the lives of teens aged around 13-18 years of age. </a:t>
            </a:r>
            <a:endParaRPr lang="en-US" sz="1200" dirty="0">
              <a:solidFill>
                <a:srgbClr val="1F2020"/>
              </a:solidFill>
              <a:latin typeface="Arial" panose="020B0604020202020204" pitchFamily="34" charset="0"/>
              <a:ea typeface="Open Sans"/>
              <a:cs typeface="Arial" panose="020B0604020202020204" pitchFamily="34" charset="0"/>
              <a:sym typeface="Open Sans"/>
            </a:endParaRPr>
          </a:p>
        </p:txBody>
      </p:sp>
      <p:sp>
        <p:nvSpPr>
          <p:cNvPr id="29" name="TextBox 29"/>
          <p:cNvSpPr txBox="1"/>
          <p:nvPr/>
        </p:nvSpPr>
        <p:spPr>
          <a:xfrm>
            <a:off x="10787404" y="2074758"/>
            <a:ext cx="496110" cy="297180"/>
          </a:xfrm>
          <a:prstGeom prst="rect">
            <a:avLst/>
          </a:prstGeom>
        </p:spPr>
        <p:txBody>
          <a:bodyPr lIns="0" tIns="0" rIns="0" bIns="0" rtlCol="0" anchor="t">
            <a:spAutoFit/>
          </a:bodyPr>
          <a:lstStyle/>
          <a:p>
            <a:pPr algn="ctr">
              <a:lnSpc>
                <a:spcPts val="2519"/>
              </a:lnSpc>
              <a:spcBef>
                <a:spcPct val="0"/>
              </a:spcBef>
            </a:pPr>
            <a:r>
              <a:rPr lang="en-US" sz="1799" b="1">
                <a:solidFill>
                  <a:srgbClr val="FFFFFF"/>
                </a:solidFill>
                <a:latin typeface="Arial" panose="020B0604020202020204" pitchFamily="34" charset="0"/>
                <a:ea typeface="Open Sans Bold"/>
                <a:cs typeface="Arial" panose="020B0604020202020204" pitchFamily="34" charset="0"/>
                <a:sym typeface="Open Sans Bold"/>
              </a:rPr>
              <a:t>01</a:t>
            </a:r>
          </a:p>
        </p:txBody>
      </p:sp>
      <p:grpSp>
        <p:nvGrpSpPr>
          <p:cNvPr id="31" name="Group 31"/>
          <p:cNvGrpSpPr/>
          <p:nvPr/>
        </p:nvGrpSpPr>
        <p:grpSpPr>
          <a:xfrm>
            <a:off x="10696584" y="3724647"/>
            <a:ext cx="677751" cy="677751"/>
            <a:chOff x="0" y="0"/>
            <a:chExt cx="178502" cy="178502"/>
          </a:xfrm>
        </p:grpSpPr>
        <p:sp>
          <p:nvSpPr>
            <p:cNvPr id="32" name="Freeform 32"/>
            <p:cNvSpPr/>
            <p:nvPr/>
          </p:nvSpPr>
          <p:spPr>
            <a:xfrm>
              <a:off x="0" y="0"/>
              <a:ext cx="178502" cy="178502"/>
            </a:xfrm>
            <a:custGeom>
              <a:avLst/>
              <a:gdLst/>
              <a:ahLst/>
              <a:cxnLst/>
              <a:rect l="l" t="t" r="r" b="b"/>
              <a:pathLst>
                <a:path w="178502" h="178502">
                  <a:moveTo>
                    <a:pt x="89251" y="0"/>
                  </a:moveTo>
                  <a:lnTo>
                    <a:pt x="89251" y="0"/>
                  </a:lnTo>
                  <a:cubicBezTo>
                    <a:pt x="138543" y="0"/>
                    <a:pt x="178502" y="39959"/>
                    <a:pt x="178502" y="89251"/>
                  </a:cubicBezTo>
                  <a:lnTo>
                    <a:pt x="178502" y="89251"/>
                  </a:lnTo>
                  <a:cubicBezTo>
                    <a:pt x="178502" y="112922"/>
                    <a:pt x="169099" y="135623"/>
                    <a:pt x="152361" y="152361"/>
                  </a:cubicBezTo>
                  <a:cubicBezTo>
                    <a:pt x="135623" y="169099"/>
                    <a:pt x="112922" y="178502"/>
                    <a:pt x="89251" y="178502"/>
                  </a:cubicBezTo>
                  <a:lnTo>
                    <a:pt x="89251" y="178502"/>
                  </a:lnTo>
                  <a:cubicBezTo>
                    <a:pt x="65580" y="178502"/>
                    <a:pt x="42879" y="169099"/>
                    <a:pt x="26141" y="152361"/>
                  </a:cubicBezTo>
                  <a:cubicBezTo>
                    <a:pt x="9403" y="135623"/>
                    <a:pt x="0" y="112922"/>
                    <a:pt x="0" y="89251"/>
                  </a:cubicBezTo>
                  <a:lnTo>
                    <a:pt x="0" y="89251"/>
                  </a:lnTo>
                  <a:cubicBezTo>
                    <a:pt x="0" y="65580"/>
                    <a:pt x="9403" y="42879"/>
                    <a:pt x="26141" y="26141"/>
                  </a:cubicBezTo>
                  <a:cubicBezTo>
                    <a:pt x="42879" y="9403"/>
                    <a:pt x="65580" y="0"/>
                    <a:pt x="89251"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33" name="TextBox 33"/>
            <p:cNvSpPr txBox="1"/>
            <p:nvPr/>
          </p:nvSpPr>
          <p:spPr>
            <a:xfrm>
              <a:off x="0" y="-38100"/>
              <a:ext cx="178502" cy="216602"/>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34" name="TextBox 34"/>
          <p:cNvSpPr txBox="1"/>
          <p:nvPr/>
        </p:nvSpPr>
        <p:spPr>
          <a:xfrm>
            <a:off x="11663225" y="3792249"/>
            <a:ext cx="4756490" cy="2441694"/>
          </a:xfrm>
          <a:prstGeom prst="rect">
            <a:avLst/>
          </a:prstGeom>
        </p:spPr>
        <p:txBody>
          <a:bodyPr lIns="0" tIns="0" rIns="0" bIns="0" rtlCol="0" anchor="t">
            <a:spAutoFit/>
          </a:bodyPr>
          <a:lstStyle/>
          <a:p>
            <a:pPr lvl="0">
              <a:lnSpc>
                <a:spcPct val="150000"/>
              </a:lnSpc>
            </a:pPr>
            <a:r>
              <a:rPr lang="en-IN" dirty="0">
                <a:latin typeface="Arial" panose="020B0604020202020204" pitchFamily="34" charset="0"/>
                <a:cs typeface="Arial" panose="020B0604020202020204" pitchFamily="34" charset="0"/>
              </a:rPr>
              <a:t>Excess computer leisure time often results in a reduction of focus, attention and school performance since teens are easily distracted by Facebook messages, online games and are continually distracted by the internet world (George</a:t>
            </a:r>
            <a:r>
              <a:rPr lang="en-IN" i="1" dirty="0">
                <a:latin typeface="Arial" panose="020B0604020202020204" pitchFamily="34" charset="0"/>
                <a:cs typeface="Arial" panose="020B0604020202020204" pitchFamily="34" charset="0"/>
              </a:rPr>
              <a:t> et al.</a:t>
            </a:r>
            <a:r>
              <a:rPr lang="en-IN" dirty="0">
                <a:latin typeface="Arial" panose="020B0604020202020204" pitchFamily="34" charset="0"/>
                <a:cs typeface="Arial" panose="020B0604020202020204" pitchFamily="34" charset="0"/>
              </a:rPr>
              <a:t>, 2023). </a:t>
            </a:r>
            <a:endParaRPr lang="en-GB" dirty="0">
              <a:latin typeface="Arial" panose="020B0604020202020204" pitchFamily="34" charset="0"/>
              <a:cs typeface="Arial" panose="020B0604020202020204" pitchFamily="34" charset="0"/>
            </a:endParaRPr>
          </a:p>
        </p:txBody>
      </p:sp>
      <p:sp>
        <p:nvSpPr>
          <p:cNvPr id="35" name="TextBox 35"/>
          <p:cNvSpPr txBox="1"/>
          <p:nvPr/>
        </p:nvSpPr>
        <p:spPr>
          <a:xfrm>
            <a:off x="10787404" y="3900645"/>
            <a:ext cx="496110" cy="297180"/>
          </a:xfrm>
          <a:prstGeom prst="rect">
            <a:avLst/>
          </a:prstGeom>
        </p:spPr>
        <p:txBody>
          <a:bodyPr lIns="0" tIns="0" rIns="0" bIns="0" rtlCol="0" anchor="t">
            <a:spAutoFit/>
          </a:bodyPr>
          <a:lstStyle/>
          <a:p>
            <a:pPr algn="ctr">
              <a:lnSpc>
                <a:spcPts val="2519"/>
              </a:lnSpc>
              <a:spcBef>
                <a:spcPct val="0"/>
              </a:spcBef>
            </a:pPr>
            <a:r>
              <a:rPr lang="en-US" sz="1799" b="1">
                <a:solidFill>
                  <a:srgbClr val="FFFFFF"/>
                </a:solidFill>
                <a:latin typeface="Arial" panose="020B0604020202020204" pitchFamily="34" charset="0"/>
                <a:ea typeface="Open Sans Bold"/>
                <a:cs typeface="Arial" panose="020B0604020202020204" pitchFamily="34" charset="0"/>
                <a:sym typeface="Open Sans Bold"/>
              </a:rPr>
              <a:t>02</a:t>
            </a:r>
          </a:p>
        </p:txBody>
      </p:sp>
      <p:sp>
        <p:nvSpPr>
          <p:cNvPr id="47" name="TextBox 47"/>
          <p:cNvSpPr txBox="1"/>
          <p:nvPr/>
        </p:nvSpPr>
        <p:spPr>
          <a:xfrm>
            <a:off x="10787404" y="7552419"/>
            <a:ext cx="496110" cy="297180"/>
          </a:xfrm>
          <a:prstGeom prst="rect">
            <a:avLst/>
          </a:prstGeom>
        </p:spPr>
        <p:txBody>
          <a:bodyPr lIns="0" tIns="0" rIns="0" bIns="0" rtlCol="0" anchor="t">
            <a:spAutoFit/>
          </a:bodyPr>
          <a:lstStyle/>
          <a:p>
            <a:pPr algn="ctr">
              <a:lnSpc>
                <a:spcPts val="2519"/>
              </a:lnSpc>
              <a:spcBef>
                <a:spcPct val="0"/>
              </a:spcBef>
            </a:pPr>
            <a:r>
              <a:rPr lang="en-US" sz="1799" b="1">
                <a:solidFill>
                  <a:srgbClr val="FFFFFF"/>
                </a:solidFill>
                <a:latin typeface="Arial" panose="020B0604020202020204" pitchFamily="34" charset="0"/>
                <a:ea typeface="Open Sans Bold"/>
                <a:cs typeface="Arial" panose="020B0604020202020204" pitchFamily="34" charset="0"/>
                <a:sym typeface="Open Sans Bold"/>
              </a:rPr>
              <a:t>04</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reeform 5"/>
          <p:cNvSpPr/>
          <p:nvPr/>
        </p:nvSpPr>
        <p:spPr>
          <a:xfrm>
            <a:off x="17471753" y="363528"/>
            <a:ext cx="422866" cy="244494"/>
          </a:xfrm>
          <a:custGeom>
            <a:avLst/>
            <a:gdLst/>
            <a:ahLst/>
            <a:cxnLst/>
            <a:rect l="l" t="t" r="r" b="b"/>
            <a:pathLst>
              <a:path w="422866" h="244494">
                <a:moveTo>
                  <a:pt x="0" y="0"/>
                </a:moveTo>
                <a:lnTo>
                  <a:pt x="422866" y="0"/>
                </a:lnTo>
                <a:lnTo>
                  <a:pt x="422866" y="244494"/>
                </a:lnTo>
                <a:lnTo>
                  <a:pt x="0" y="24449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grpSp>
        <p:nvGrpSpPr>
          <p:cNvPr id="7" name="Group 7"/>
          <p:cNvGrpSpPr/>
          <p:nvPr/>
        </p:nvGrpSpPr>
        <p:grpSpPr>
          <a:xfrm>
            <a:off x="17765393" y="8799378"/>
            <a:ext cx="72076" cy="1013094"/>
            <a:chOff x="0" y="0"/>
            <a:chExt cx="18983" cy="266823"/>
          </a:xfrm>
        </p:grpSpPr>
        <p:sp>
          <p:nvSpPr>
            <p:cNvPr id="8" name="Freeform 8"/>
            <p:cNvSpPr/>
            <p:nvPr/>
          </p:nvSpPr>
          <p:spPr>
            <a:xfrm>
              <a:off x="0" y="0"/>
              <a:ext cx="18983" cy="266823"/>
            </a:xfrm>
            <a:custGeom>
              <a:avLst/>
              <a:gdLst/>
              <a:ahLst/>
              <a:cxnLst/>
              <a:rect l="l" t="t" r="r" b="b"/>
              <a:pathLst>
                <a:path w="18983" h="266823">
                  <a:moveTo>
                    <a:pt x="9492" y="0"/>
                  </a:moveTo>
                  <a:lnTo>
                    <a:pt x="9492" y="0"/>
                  </a:lnTo>
                  <a:cubicBezTo>
                    <a:pt x="14734" y="0"/>
                    <a:pt x="18983" y="4250"/>
                    <a:pt x="18983" y="9492"/>
                  </a:cubicBezTo>
                  <a:lnTo>
                    <a:pt x="18983" y="257332"/>
                  </a:lnTo>
                  <a:cubicBezTo>
                    <a:pt x="18983" y="259849"/>
                    <a:pt x="17983" y="262263"/>
                    <a:pt x="16203" y="264043"/>
                  </a:cubicBezTo>
                  <a:cubicBezTo>
                    <a:pt x="14423" y="265823"/>
                    <a:pt x="12009" y="266823"/>
                    <a:pt x="9492" y="266823"/>
                  </a:cubicBezTo>
                  <a:lnTo>
                    <a:pt x="9492" y="266823"/>
                  </a:lnTo>
                  <a:cubicBezTo>
                    <a:pt x="6974" y="266823"/>
                    <a:pt x="4560" y="265823"/>
                    <a:pt x="2780" y="264043"/>
                  </a:cubicBezTo>
                  <a:cubicBezTo>
                    <a:pt x="1000" y="262263"/>
                    <a:pt x="0" y="259849"/>
                    <a:pt x="0" y="257332"/>
                  </a:cubicBezTo>
                  <a:lnTo>
                    <a:pt x="0" y="9492"/>
                  </a:lnTo>
                  <a:cubicBezTo>
                    <a:pt x="0" y="6974"/>
                    <a:pt x="1000" y="4560"/>
                    <a:pt x="2780" y="2780"/>
                  </a:cubicBezTo>
                  <a:cubicBezTo>
                    <a:pt x="4560" y="1000"/>
                    <a:pt x="6974" y="0"/>
                    <a:pt x="9492"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9" name="TextBox 9"/>
            <p:cNvSpPr txBox="1"/>
            <p:nvPr/>
          </p:nvSpPr>
          <p:spPr>
            <a:xfrm>
              <a:off x="0" y="-38100"/>
              <a:ext cx="18983" cy="304923"/>
            </a:xfrm>
            <a:prstGeom prst="rect">
              <a:avLst/>
            </a:prstGeom>
          </p:spPr>
          <p:txBody>
            <a:bodyPr lIns="50800" tIns="50800" rIns="50800" bIns="50800" rtlCol="0" anchor="ctr"/>
            <a:lstStyle/>
            <a:p>
              <a:pPr algn="ctr">
                <a:lnSpc>
                  <a:spcPts val="2659"/>
                </a:lnSpc>
                <a:spcBef>
                  <a:spcPct val="0"/>
                </a:spcBef>
              </a:pPr>
              <a:endParaRPr>
                <a:latin typeface="Arial" panose="020B0604020202020204" pitchFamily="34" charset="0"/>
                <a:cs typeface="Arial" panose="020B0604020202020204" pitchFamily="34" charset="0"/>
              </a:endParaRPr>
            </a:p>
          </p:txBody>
        </p:sp>
      </p:grpSp>
      <p:grpSp>
        <p:nvGrpSpPr>
          <p:cNvPr id="10" name="Group 10"/>
          <p:cNvGrpSpPr/>
          <p:nvPr/>
        </p:nvGrpSpPr>
        <p:grpSpPr>
          <a:xfrm>
            <a:off x="17765393" y="7670457"/>
            <a:ext cx="72076" cy="1013094"/>
            <a:chOff x="0" y="0"/>
            <a:chExt cx="18983" cy="266823"/>
          </a:xfrm>
        </p:grpSpPr>
        <p:sp>
          <p:nvSpPr>
            <p:cNvPr id="11" name="Freeform 11"/>
            <p:cNvSpPr/>
            <p:nvPr/>
          </p:nvSpPr>
          <p:spPr>
            <a:xfrm>
              <a:off x="0" y="0"/>
              <a:ext cx="18983" cy="266823"/>
            </a:xfrm>
            <a:custGeom>
              <a:avLst/>
              <a:gdLst/>
              <a:ahLst/>
              <a:cxnLst/>
              <a:rect l="l" t="t" r="r" b="b"/>
              <a:pathLst>
                <a:path w="18983" h="266823">
                  <a:moveTo>
                    <a:pt x="9492" y="0"/>
                  </a:moveTo>
                  <a:lnTo>
                    <a:pt x="9492" y="0"/>
                  </a:lnTo>
                  <a:cubicBezTo>
                    <a:pt x="14734" y="0"/>
                    <a:pt x="18983" y="4250"/>
                    <a:pt x="18983" y="9492"/>
                  </a:cubicBezTo>
                  <a:lnTo>
                    <a:pt x="18983" y="257332"/>
                  </a:lnTo>
                  <a:cubicBezTo>
                    <a:pt x="18983" y="259849"/>
                    <a:pt x="17983" y="262263"/>
                    <a:pt x="16203" y="264043"/>
                  </a:cubicBezTo>
                  <a:cubicBezTo>
                    <a:pt x="14423" y="265823"/>
                    <a:pt x="12009" y="266823"/>
                    <a:pt x="9492" y="266823"/>
                  </a:cubicBezTo>
                  <a:lnTo>
                    <a:pt x="9492" y="266823"/>
                  </a:lnTo>
                  <a:cubicBezTo>
                    <a:pt x="6974" y="266823"/>
                    <a:pt x="4560" y="265823"/>
                    <a:pt x="2780" y="264043"/>
                  </a:cubicBezTo>
                  <a:cubicBezTo>
                    <a:pt x="1000" y="262263"/>
                    <a:pt x="0" y="259849"/>
                    <a:pt x="0" y="257332"/>
                  </a:cubicBezTo>
                  <a:lnTo>
                    <a:pt x="0" y="9492"/>
                  </a:lnTo>
                  <a:cubicBezTo>
                    <a:pt x="0" y="6974"/>
                    <a:pt x="1000" y="4560"/>
                    <a:pt x="2780" y="2780"/>
                  </a:cubicBezTo>
                  <a:cubicBezTo>
                    <a:pt x="4560" y="1000"/>
                    <a:pt x="6974" y="0"/>
                    <a:pt x="9492" y="0"/>
                  </a:cubicBezTo>
                  <a:close/>
                </a:path>
              </a:pathLst>
            </a:custGeom>
            <a:solidFill>
              <a:srgbClr val="E2E2E2"/>
            </a:solidFill>
          </p:spPr>
          <p:txBody>
            <a:bodyPr/>
            <a:lstStyle/>
            <a:p>
              <a:endParaRPr lang="en-IN"/>
            </a:p>
          </p:txBody>
        </p:sp>
        <p:sp>
          <p:nvSpPr>
            <p:cNvPr id="12" name="TextBox 12"/>
            <p:cNvSpPr txBox="1"/>
            <p:nvPr/>
          </p:nvSpPr>
          <p:spPr>
            <a:xfrm>
              <a:off x="0" y="-38100"/>
              <a:ext cx="18983" cy="304923"/>
            </a:xfrm>
            <a:prstGeom prst="rect">
              <a:avLst/>
            </a:prstGeom>
          </p:spPr>
          <p:txBody>
            <a:bodyPr lIns="50800" tIns="50800" rIns="50800" bIns="50800" rtlCol="0" anchor="ctr"/>
            <a:lstStyle/>
            <a:p>
              <a:pPr algn="ctr">
                <a:lnSpc>
                  <a:spcPts val="2659"/>
                </a:lnSpc>
                <a:spcBef>
                  <a:spcPct val="0"/>
                </a:spcBef>
              </a:pPr>
              <a:endParaRPr>
                <a:latin typeface="Arial" panose="020B0604020202020204" pitchFamily="34" charset="0"/>
                <a:cs typeface="Arial" panose="020B0604020202020204" pitchFamily="34" charset="0"/>
              </a:endParaRPr>
            </a:p>
          </p:txBody>
        </p:sp>
      </p:grpSp>
      <p:grpSp>
        <p:nvGrpSpPr>
          <p:cNvPr id="13" name="Group 13"/>
          <p:cNvGrpSpPr/>
          <p:nvPr/>
        </p:nvGrpSpPr>
        <p:grpSpPr>
          <a:xfrm>
            <a:off x="4614924" y="1028701"/>
            <a:ext cx="12644376" cy="918308"/>
            <a:chOff x="0" y="0"/>
            <a:chExt cx="3330206" cy="649710"/>
          </a:xfrm>
        </p:grpSpPr>
        <p:sp>
          <p:nvSpPr>
            <p:cNvPr id="14" name="Freeform 14"/>
            <p:cNvSpPr/>
            <p:nvPr/>
          </p:nvSpPr>
          <p:spPr>
            <a:xfrm>
              <a:off x="0" y="0"/>
              <a:ext cx="3330206" cy="649710"/>
            </a:xfrm>
            <a:custGeom>
              <a:avLst/>
              <a:gdLst/>
              <a:ahLst/>
              <a:cxnLst/>
              <a:rect l="l" t="t" r="r" b="b"/>
              <a:pathLst>
                <a:path w="3330206" h="649710">
                  <a:moveTo>
                    <a:pt x="30614" y="0"/>
                  </a:moveTo>
                  <a:lnTo>
                    <a:pt x="3299592" y="0"/>
                  </a:lnTo>
                  <a:cubicBezTo>
                    <a:pt x="3307711" y="0"/>
                    <a:pt x="3315498" y="3225"/>
                    <a:pt x="3321240" y="8967"/>
                  </a:cubicBezTo>
                  <a:cubicBezTo>
                    <a:pt x="3326981" y="14708"/>
                    <a:pt x="3330206" y="22495"/>
                    <a:pt x="3330206" y="30614"/>
                  </a:cubicBezTo>
                  <a:lnTo>
                    <a:pt x="3330206" y="619096"/>
                  </a:lnTo>
                  <a:cubicBezTo>
                    <a:pt x="3330206" y="627216"/>
                    <a:pt x="3326981" y="635003"/>
                    <a:pt x="3321240" y="640744"/>
                  </a:cubicBezTo>
                  <a:cubicBezTo>
                    <a:pt x="3315498" y="646485"/>
                    <a:pt x="3307711" y="649710"/>
                    <a:pt x="3299592" y="649710"/>
                  </a:cubicBezTo>
                  <a:lnTo>
                    <a:pt x="30614" y="649710"/>
                  </a:lnTo>
                  <a:cubicBezTo>
                    <a:pt x="13706" y="649710"/>
                    <a:pt x="0" y="636004"/>
                    <a:pt x="0" y="619096"/>
                  </a:cubicBezTo>
                  <a:lnTo>
                    <a:pt x="0" y="30614"/>
                  </a:lnTo>
                  <a:cubicBezTo>
                    <a:pt x="0" y="22495"/>
                    <a:pt x="3225" y="14708"/>
                    <a:pt x="8967" y="8967"/>
                  </a:cubicBezTo>
                  <a:cubicBezTo>
                    <a:pt x="14708" y="3225"/>
                    <a:pt x="22495" y="0"/>
                    <a:pt x="30614"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15" name="TextBox 15"/>
            <p:cNvSpPr txBox="1"/>
            <p:nvPr/>
          </p:nvSpPr>
          <p:spPr>
            <a:xfrm>
              <a:off x="0" y="-38100"/>
              <a:ext cx="3330206" cy="687810"/>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27" name="TextBox 27"/>
          <p:cNvSpPr txBox="1"/>
          <p:nvPr/>
        </p:nvSpPr>
        <p:spPr>
          <a:xfrm>
            <a:off x="7903524" y="2220818"/>
            <a:ext cx="9623153" cy="1888594"/>
          </a:xfrm>
          <a:prstGeom prst="rect">
            <a:avLst/>
          </a:prstGeom>
        </p:spPr>
        <p:txBody>
          <a:bodyPr wrap="square" lIns="0" tIns="0" rIns="0" bIns="0" rtlCol="0" anchor="t">
            <a:spAutoFit/>
          </a:bodyPr>
          <a:lstStyle/>
          <a:p>
            <a:pPr algn="l">
              <a:lnSpc>
                <a:spcPts val="7699"/>
              </a:lnSpc>
              <a:spcBef>
                <a:spcPct val="0"/>
              </a:spcBef>
            </a:pPr>
            <a:r>
              <a:rPr lang="en-US" sz="5499" b="1" dirty="0">
                <a:solidFill>
                  <a:srgbClr val="1F2020"/>
                </a:solidFill>
                <a:latin typeface="Arial" panose="020B0604020202020204" pitchFamily="34" charset="0"/>
                <a:ea typeface="Inter Bold"/>
                <a:cs typeface="Arial" panose="020B0604020202020204" pitchFamily="34" charset="0"/>
                <a:sym typeface="Inter Bold"/>
              </a:rPr>
              <a:t>Short-term consequences of poor habits</a:t>
            </a:r>
          </a:p>
        </p:txBody>
      </p:sp>
      <p:grpSp>
        <p:nvGrpSpPr>
          <p:cNvPr id="28" name="Group 28"/>
          <p:cNvGrpSpPr/>
          <p:nvPr/>
        </p:nvGrpSpPr>
        <p:grpSpPr>
          <a:xfrm>
            <a:off x="8669976" y="4251740"/>
            <a:ext cx="948048" cy="131481"/>
            <a:chOff x="0" y="0"/>
            <a:chExt cx="249692" cy="34629"/>
          </a:xfrm>
        </p:grpSpPr>
        <p:sp>
          <p:nvSpPr>
            <p:cNvPr id="29" name="Freeform 29"/>
            <p:cNvSpPr/>
            <p:nvPr/>
          </p:nvSpPr>
          <p:spPr>
            <a:xfrm>
              <a:off x="0" y="0"/>
              <a:ext cx="249692" cy="34629"/>
            </a:xfrm>
            <a:custGeom>
              <a:avLst/>
              <a:gdLst/>
              <a:ahLst/>
              <a:cxnLst/>
              <a:rect l="l" t="t" r="r" b="b"/>
              <a:pathLst>
                <a:path w="249692" h="34629">
                  <a:moveTo>
                    <a:pt x="17314" y="0"/>
                  </a:moveTo>
                  <a:lnTo>
                    <a:pt x="232377" y="0"/>
                  </a:lnTo>
                  <a:cubicBezTo>
                    <a:pt x="241940" y="0"/>
                    <a:pt x="249692" y="7752"/>
                    <a:pt x="249692" y="17314"/>
                  </a:cubicBezTo>
                  <a:lnTo>
                    <a:pt x="249692" y="17314"/>
                  </a:lnTo>
                  <a:cubicBezTo>
                    <a:pt x="249692" y="26877"/>
                    <a:pt x="241940" y="34629"/>
                    <a:pt x="232377" y="34629"/>
                  </a:cubicBezTo>
                  <a:lnTo>
                    <a:pt x="17314" y="34629"/>
                  </a:lnTo>
                  <a:cubicBezTo>
                    <a:pt x="7752" y="34629"/>
                    <a:pt x="0" y="26877"/>
                    <a:pt x="0" y="17314"/>
                  </a:cubicBezTo>
                  <a:lnTo>
                    <a:pt x="0" y="17314"/>
                  </a:lnTo>
                  <a:cubicBezTo>
                    <a:pt x="0" y="7752"/>
                    <a:pt x="7752" y="0"/>
                    <a:pt x="17314"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30" name="TextBox 30"/>
            <p:cNvSpPr txBox="1"/>
            <p:nvPr/>
          </p:nvSpPr>
          <p:spPr>
            <a:xfrm>
              <a:off x="0" y="-38100"/>
              <a:ext cx="249692" cy="72729"/>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31" name="TextBox 31"/>
          <p:cNvSpPr txBox="1"/>
          <p:nvPr/>
        </p:nvSpPr>
        <p:spPr>
          <a:xfrm>
            <a:off x="8153400" y="4890682"/>
            <a:ext cx="8832166" cy="3255507"/>
          </a:xfrm>
          <a:prstGeom prst="rect">
            <a:avLst/>
          </a:prstGeom>
        </p:spPr>
        <p:txBody>
          <a:bodyPr wrap="square" lIns="0" tIns="0" rIns="0" bIns="0" rtlCol="0" anchor="t">
            <a:spAutoFit/>
          </a:bodyPr>
          <a:lstStyle/>
          <a:p>
            <a:pPr marL="285750" lvl="0" indent="-285750" algn="just">
              <a:lnSpc>
                <a:spcPct val="150000"/>
              </a:lnSpc>
              <a:buFont typeface="Arial" panose="020B0604020202020204" pitchFamily="34" charset="0"/>
              <a:buChar char="•"/>
            </a:pPr>
            <a:r>
              <a:rPr lang="en-IN" sz="2400" dirty="0">
                <a:latin typeface="Arial" panose="020B0604020202020204" pitchFamily="34" charset="0"/>
                <a:cs typeface="Arial" panose="020B0604020202020204" pitchFamily="34" charset="0"/>
              </a:rPr>
              <a:t>Poor screen life can also result in negative behaviour and emotional well-being (</a:t>
            </a:r>
            <a:r>
              <a:rPr lang="en-IN" sz="2400" dirty="0" err="1">
                <a:latin typeface="Arial" panose="020B0604020202020204" pitchFamily="34" charset="0"/>
                <a:cs typeface="Arial" panose="020B0604020202020204" pitchFamily="34" charset="0"/>
              </a:rPr>
              <a:t>Nakshine</a:t>
            </a:r>
            <a:r>
              <a:rPr lang="en-IN" sz="2400" i="1" dirty="0">
                <a:latin typeface="Arial" panose="020B0604020202020204" pitchFamily="34" charset="0"/>
                <a:cs typeface="Arial" panose="020B0604020202020204" pitchFamily="34" charset="0"/>
              </a:rPr>
              <a:t> et al., </a:t>
            </a:r>
            <a:r>
              <a:rPr lang="en-IN" sz="2400" dirty="0">
                <a:latin typeface="Arial" panose="020B0604020202020204" pitchFamily="34" charset="0"/>
                <a:cs typeface="Arial" panose="020B0604020202020204" pitchFamily="34" charset="0"/>
              </a:rPr>
              <a:t>2022). </a:t>
            </a:r>
            <a:endParaRPr lang="en-GB" sz="2400" dirty="0">
              <a:latin typeface="Arial" panose="020B0604020202020204" pitchFamily="34" charset="0"/>
              <a:cs typeface="Arial" panose="020B0604020202020204" pitchFamily="34" charset="0"/>
            </a:endParaRPr>
          </a:p>
          <a:p>
            <a:pPr marL="285750" lvl="0" indent="-285750" algn="just">
              <a:lnSpc>
                <a:spcPct val="150000"/>
              </a:lnSpc>
              <a:buFont typeface="Arial" panose="020B0604020202020204" pitchFamily="34" charset="0"/>
              <a:buChar char="•"/>
            </a:pPr>
            <a:r>
              <a:rPr lang="en-IN" sz="2400" dirty="0">
                <a:latin typeface="Arial" panose="020B0604020202020204" pitchFamily="34" charset="0"/>
                <a:cs typeface="Arial" panose="020B0604020202020204" pitchFamily="34" charset="0"/>
              </a:rPr>
              <a:t>Excessive use of smartphones and social media may lead to irritability and moodiness, stress and lack of face-to-face communication with family members and friends (Thakur and </a:t>
            </a:r>
            <a:r>
              <a:rPr lang="en-IN" sz="2400" dirty="0" err="1">
                <a:latin typeface="Arial" panose="020B0604020202020204" pitchFamily="34" charset="0"/>
                <a:cs typeface="Arial" panose="020B0604020202020204" pitchFamily="34" charset="0"/>
              </a:rPr>
              <a:t>Daundey</a:t>
            </a:r>
            <a:r>
              <a:rPr lang="en-IN" sz="2400" dirty="0">
                <a:latin typeface="Arial" panose="020B0604020202020204" pitchFamily="34" charset="0"/>
                <a:cs typeface="Arial" panose="020B0604020202020204" pitchFamily="34" charset="0"/>
              </a:rPr>
              <a:t>, 2025). </a:t>
            </a:r>
            <a:endParaRPr lang="en-GB" sz="2400" dirty="0">
              <a:latin typeface="Arial" panose="020B0604020202020204" pitchFamily="34" charset="0"/>
              <a:cs typeface="Arial" panose="020B0604020202020204" pitchFamily="34" charset="0"/>
            </a:endParaRPr>
          </a:p>
        </p:txBody>
      </p:sp>
      <p:pic>
        <p:nvPicPr>
          <p:cNvPr id="32" name="Picture 31" descr="Social media addiction is an uncontrollable urge to use social media, even  as it leads to negative consequences in your life. It can affect your  teen's mental health, relationships, academic performance and">
            <a:extLst>
              <a:ext uri="{FF2B5EF4-FFF2-40B4-BE49-F238E27FC236}">
                <a16:creationId xmlns:a16="http://schemas.microsoft.com/office/drawing/2014/main" id="{4B90AA4D-523A-991A-05A8-CEA1F5E5CDE1}"/>
              </a:ext>
            </a:extLst>
          </p:cNvPr>
          <p:cNvPicPr>
            <a:picLocks noChangeAspect="1"/>
          </p:cNvPicPr>
          <p:nvPr/>
        </p:nvPicPr>
        <p:blipFill>
          <a:blip r:embed="rId4"/>
          <a:stretch>
            <a:fillRect/>
          </a:stretch>
        </p:blipFill>
        <p:spPr>
          <a:xfrm>
            <a:off x="680228" y="608021"/>
            <a:ext cx="6780004" cy="8513237"/>
          </a:xfrm>
          <a:prstGeom prst="rect">
            <a:avLst/>
          </a:prstGeom>
        </p:spPr>
      </p:pic>
      <p:sp>
        <p:nvSpPr>
          <p:cNvPr id="34" name="TextBox 33">
            <a:extLst>
              <a:ext uri="{FF2B5EF4-FFF2-40B4-BE49-F238E27FC236}">
                <a16:creationId xmlns:a16="http://schemas.microsoft.com/office/drawing/2014/main" id="{CF10AE9D-1682-A4B6-D82A-7BBA82F75AA6}"/>
              </a:ext>
            </a:extLst>
          </p:cNvPr>
          <p:cNvSpPr txBox="1"/>
          <p:nvPr/>
        </p:nvSpPr>
        <p:spPr>
          <a:xfrm>
            <a:off x="1755364" y="9494313"/>
            <a:ext cx="4629731" cy="369332"/>
          </a:xfrm>
          <a:prstGeom prst="rect">
            <a:avLst/>
          </a:prstGeom>
          <a:noFill/>
        </p:spPr>
        <p:txBody>
          <a:bodyPr wrap="square">
            <a:spAutoFit/>
          </a:bodyPr>
          <a:lstStyle/>
          <a:p>
            <a:pPr algn="ctr"/>
            <a:r>
              <a:rPr lang="en-GB" dirty="0">
                <a:latin typeface="Arial" panose="020B0604020202020204" pitchFamily="34" charset="0"/>
                <a:cs typeface="Arial" panose="020B0604020202020204" pitchFamily="34" charset="0"/>
              </a:rPr>
              <a:t>Source: </a:t>
            </a:r>
            <a:r>
              <a:rPr lang="en-IN" dirty="0"/>
              <a:t>(Anon, 2026)</a:t>
            </a:r>
            <a:endParaRPr lang="en-GB" dirty="0">
              <a:latin typeface="Arial" panose="020B0604020202020204" pitchFamily="34" charset="0"/>
              <a:cs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reeform 5"/>
          <p:cNvSpPr/>
          <p:nvPr/>
        </p:nvSpPr>
        <p:spPr>
          <a:xfrm>
            <a:off x="17471753" y="363528"/>
            <a:ext cx="422866" cy="244494"/>
          </a:xfrm>
          <a:custGeom>
            <a:avLst/>
            <a:gdLst/>
            <a:ahLst/>
            <a:cxnLst/>
            <a:rect l="l" t="t" r="r" b="b"/>
            <a:pathLst>
              <a:path w="422866" h="244494">
                <a:moveTo>
                  <a:pt x="0" y="0"/>
                </a:moveTo>
                <a:lnTo>
                  <a:pt x="422866" y="0"/>
                </a:lnTo>
                <a:lnTo>
                  <a:pt x="422866" y="244494"/>
                </a:lnTo>
                <a:lnTo>
                  <a:pt x="0" y="24449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grpSp>
        <p:nvGrpSpPr>
          <p:cNvPr id="12" name="Group 12"/>
          <p:cNvGrpSpPr/>
          <p:nvPr/>
        </p:nvGrpSpPr>
        <p:grpSpPr>
          <a:xfrm>
            <a:off x="17765393" y="8799378"/>
            <a:ext cx="72076" cy="1013094"/>
            <a:chOff x="0" y="0"/>
            <a:chExt cx="18983" cy="266823"/>
          </a:xfrm>
        </p:grpSpPr>
        <p:sp>
          <p:nvSpPr>
            <p:cNvPr id="13" name="Freeform 13"/>
            <p:cNvSpPr/>
            <p:nvPr/>
          </p:nvSpPr>
          <p:spPr>
            <a:xfrm>
              <a:off x="0" y="0"/>
              <a:ext cx="18983" cy="266823"/>
            </a:xfrm>
            <a:custGeom>
              <a:avLst/>
              <a:gdLst/>
              <a:ahLst/>
              <a:cxnLst/>
              <a:rect l="l" t="t" r="r" b="b"/>
              <a:pathLst>
                <a:path w="18983" h="266823">
                  <a:moveTo>
                    <a:pt x="9492" y="0"/>
                  </a:moveTo>
                  <a:lnTo>
                    <a:pt x="9492" y="0"/>
                  </a:lnTo>
                  <a:cubicBezTo>
                    <a:pt x="14734" y="0"/>
                    <a:pt x="18983" y="4250"/>
                    <a:pt x="18983" y="9492"/>
                  </a:cubicBezTo>
                  <a:lnTo>
                    <a:pt x="18983" y="257332"/>
                  </a:lnTo>
                  <a:cubicBezTo>
                    <a:pt x="18983" y="259849"/>
                    <a:pt x="17983" y="262263"/>
                    <a:pt x="16203" y="264043"/>
                  </a:cubicBezTo>
                  <a:cubicBezTo>
                    <a:pt x="14423" y="265823"/>
                    <a:pt x="12009" y="266823"/>
                    <a:pt x="9492" y="266823"/>
                  </a:cubicBezTo>
                  <a:lnTo>
                    <a:pt x="9492" y="266823"/>
                  </a:lnTo>
                  <a:cubicBezTo>
                    <a:pt x="6974" y="266823"/>
                    <a:pt x="4560" y="265823"/>
                    <a:pt x="2780" y="264043"/>
                  </a:cubicBezTo>
                  <a:cubicBezTo>
                    <a:pt x="1000" y="262263"/>
                    <a:pt x="0" y="259849"/>
                    <a:pt x="0" y="257332"/>
                  </a:cubicBezTo>
                  <a:lnTo>
                    <a:pt x="0" y="9492"/>
                  </a:lnTo>
                  <a:cubicBezTo>
                    <a:pt x="0" y="6974"/>
                    <a:pt x="1000" y="4560"/>
                    <a:pt x="2780" y="2780"/>
                  </a:cubicBezTo>
                  <a:cubicBezTo>
                    <a:pt x="4560" y="1000"/>
                    <a:pt x="6974" y="0"/>
                    <a:pt x="9492"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14" name="TextBox 14"/>
            <p:cNvSpPr txBox="1"/>
            <p:nvPr/>
          </p:nvSpPr>
          <p:spPr>
            <a:xfrm>
              <a:off x="0" y="-38100"/>
              <a:ext cx="18983" cy="304923"/>
            </a:xfrm>
            <a:prstGeom prst="rect">
              <a:avLst/>
            </a:prstGeom>
          </p:spPr>
          <p:txBody>
            <a:bodyPr lIns="50800" tIns="50800" rIns="50800" bIns="50800" rtlCol="0" anchor="ctr"/>
            <a:lstStyle/>
            <a:p>
              <a:pPr algn="ctr">
                <a:lnSpc>
                  <a:spcPts val="2659"/>
                </a:lnSpc>
                <a:spcBef>
                  <a:spcPct val="0"/>
                </a:spcBef>
              </a:pPr>
              <a:endParaRPr/>
            </a:p>
          </p:txBody>
        </p:sp>
      </p:grpSp>
      <p:grpSp>
        <p:nvGrpSpPr>
          <p:cNvPr id="15" name="Group 15"/>
          <p:cNvGrpSpPr/>
          <p:nvPr/>
        </p:nvGrpSpPr>
        <p:grpSpPr>
          <a:xfrm>
            <a:off x="17765393" y="7670457"/>
            <a:ext cx="72076" cy="1013094"/>
            <a:chOff x="0" y="0"/>
            <a:chExt cx="18983" cy="266823"/>
          </a:xfrm>
        </p:grpSpPr>
        <p:sp>
          <p:nvSpPr>
            <p:cNvPr id="16" name="Freeform 16"/>
            <p:cNvSpPr/>
            <p:nvPr/>
          </p:nvSpPr>
          <p:spPr>
            <a:xfrm>
              <a:off x="0" y="0"/>
              <a:ext cx="18983" cy="266823"/>
            </a:xfrm>
            <a:custGeom>
              <a:avLst/>
              <a:gdLst/>
              <a:ahLst/>
              <a:cxnLst/>
              <a:rect l="l" t="t" r="r" b="b"/>
              <a:pathLst>
                <a:path w="18983" h="266823">
                  <a:moveTo>
                    <a:pt x="9492" y="0"/>
                  </a:moveTo>
                  <a:lnTo>
                    <a:pt x="9492" y="0"/>
                  </a:lnTo>
                  <a:cubicBezTo>
                    <a:pt x="14734" y="0"/>
                    <a:pt x="18983" y="4250"/>
                    <a:pt x="18983" y="9492"/>
                  </a:cubicBezTo>
                  <a:lnTo>
                    <a:pt x="18983" y="257332"/>
                  </a:lnTo>
                  <a:cubicBezTo>
                    <a:pt x="18983" y="259849"/>
                    <a:pt x="17983" y="262263"/>
                    <a:pt x="16203" y="264043"/>
                  </a:cubicBezTo>
                  <a:cubicBezTo>
                    <a:pt x="14423" y="265823"/>
                    <a:pt x="12009" y="266823"/>
                    <a:pt x="9492" y="266823"/>
                  </a:cubicBezTo>
                  <a:lnTo>
                    <a:pt x="9492" y="266823"/>
                  </a:lnTo>
                  <a:cubicBezTo>
                    <a:pt x="6974" y="266823"/>
                    <a:pt x="4560" y="265823"/>
                    <a:pt x="2780" y="264043"/>
                  </a:cubicBezTo>
                  <a:cubicBezTo>
                    <a:pt x="1000" y="262263"/>
                    <a:pt x="0" y="259849"/>
                    <a:pt x="0" y="257332"/>
                  </a:cubicBezTo>
                  <a:lnTo>
                    <a:pt x="0" y="9492"/>
                  </a:lnTo>
                  <a:cubicBezTo>
                    <a:pt x="0" y="6974"/>
                    <a:pt x="1000" y="4560"/>
                    <a:pt x="2780" y="2780"/>
                  </a:cubicBezTo>
                  <a:cubicBezTo>
                    <a:pt x="4560" y="1000"/>
                    <a:pt x="6974" y="0"/>
                    <a:pt x="9492" y="0"/>
                  </a:cubicBezTo>
                  <a:close/>
                </a:path>
              </a:pathLst>
            </a:custGeom>
            <a:solidFill>
              <a:srgbClr val="E2E2E2"/>
            </a:solidFill>
          </p:spPr>
          <p:txBody>
            <a:bodyPr/>
            <a:lstStyle/>
            <a:p>
              <a:endParaRPr lang="en-IN"/>
            </a:p>
          </p:txBody>
        </p:sp>
        <p:sp>
          <p:nvSpPr>
            <p:cNvPr id="17" name="TextBox 17"/>
            <p:cNvSpPr txBox="1"/>
            <p:nvPr/>
          </p:nvSpPr>
          <p:spPr>
            <a:xfrm>
              <a:off x="0" y="-38100"/>
              <a:ext cx="18983" cy="304923"/>
            </a:xfrm>
            <a:prstGeom prst="rect">
              <a:avLst/>
            </a:prstGeom>
          </p:spPr>
          <p:txBody>
            <a:bodyPr lIns="50800" tIns="50800" rIns="50800" bIns="50800" rtlCol="0" anchor="ctr"/>
            <a:lstStyle/>
            <a:p>
              <a:pPr algn="ctr">
                <a:lnSpc>
                  <a:spcPts val="2659"/>
                </a:lnSpc>
                <a:spcBef>
                  <a:spcPct val="0"/>
                </a:spcBef>
              </a:pPr>
              <a:endParaRPr/>
            </a:p>
          </p:txBody>
        </p:sp>
      </p:grpSp>
      <p:grpSp>
        <p:nvGrpSpPr>
          <p:cNvPr id="18" name="Group 18"/>
          <p:cNvGrpSpPr/>
          <p:nvPr/>
        </p:nvGrpSpPr>
        <p:grpSpPr>
          <a:xfrm>
            <a:off x="2138585" y="1028700"/>
            <a:ext cx="4365825" cy="9258300"/>
            <a:chOff x="0" y="0"/>
            <a:chExt cx="1149847" cy="2510999"/>
          </a:xfrm>
        </p:grpSpPr>
        <p:sp>
          <p:nvSpPr>
            <p:cNvPr id="19" name="Freeform 19"/>
            <p:cNvSpPr/>
            <p:nvPr/>
          </p:nvSpPr>
          <p:spPr>
            <a:xfrm>
              <a:off x="0" y="0"/>
              <a:ext cx="1149847" cy="2510998"/>
            </a:xfrm>
            <a:custGeom>
              <a:avLst/>
              <a:gdLst/>
              <a:ahLst/>
              <a:cxnLst/>
              <a:rect l="l" t="t" r="r" b="b"/>
              <a:pathLst>
                <a:path w="1149847" h="2510998">
                  <a:moveTo>
                    <a:pt x="88665" y="0"/>
                  </a:moveTo>
                  <a:lnTo>
                    <a:pt x="1061182" y="0"/>
                  </a:lnTo>
                  <a:cubicBezTo>
                    <a:pt x="1110150" y="0"/>
                    <a:pt x="1149847" y="39697"/>
                    <a:pt x="1149847" y="88665"/>
                  </a:cubicBezTo>
                  <a:lnTo>
                    <a:pt x="1149847" y="2422334"/>
                  </a:lnTo>
                  <a:cubicBezTo>
                    <a:pt x="1149847" y="2471302"/>
                    <a:pt x="1110150" y="2510998"/>
                    <a:pt x="1061182" y="2510998"/>
                  </a:cubicBezTo>
                  <a:lnTo>
                    <a:pt x="88665" y="2510998"/>
                  </a:lnTo>
                  <a:cubicBezTo>
                    <a:pt x="39697" y="2510998"/>
                    <a:pt x="0" y="2471302"/>
                    <a:pt x="0" y="2422334"/>
                  </a:cubicBezTo>
                  <a:lnTo>
                    <a:pt x="0" y="88665"/>
                  </a:lnTo>
                  <a:cubicBezTo>
                    <a:pt x="0" y="39697"/>
                    <a:pt x="39697" y="0"/>
                    <a:pt x="88665"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20" name="TextBox 20"/>
            <p:cNvSpPr txBox="1"/>
            <p:nvPr/>
          </p:nvSpPr>
          <p:spPr>
            <a:xfrm>
              <a:off x="0" y="-38100"/>
              <a:ext cx="1149847" cy="2549099"/>
            </a:xfrm>
            <a:prstGeom prst="rect">
              <a:avLst/>
            </a:prstGeom>
          </p:spPr>
          <p:txBody>
            <a:bodyPr lIns="50800" tIns="50800" rIns="50800" bIns="50800" rtlCol="0" anchor="ctr"/>
            <a:lstStyle/>
            <a:p>
              <a:pPr algn="ctr">
                <a:lnSpc>
                  <a:spcPts val="2659"/>
                </a:lnSpc>
              </a:pPr>
              <a:endParaRPr/>
            </a:p>
          </p:txBody>
        </p:sp>
      </p:grpSp>
      <p:sp>
        <p:nvSpPr>
          <p:cNvPr id="25" name="TextBox 25"/>
          <p:cNvSpPr txBox="1"/>
          <p:nvPr/>
        </p:nvSpPr>
        <p:spPr>
          <a:xfrm>
            <a:off x="9704288" y="668519"/>
            <a:ext cx="7736985" cy="2881366"/>
          </a:xfrm>
          <a:prstGeom prst="rect">
            <a:avLst/>
          </a:prstGeom>
        </p:spPr>
        <p:txBody>
          <a:bodyPr wrap="square" lIns="0" tIns="0" rIns="0" bIns="0" rtlCol="0" anchor="t">
            <a:spAutoFit/>
          </a:bodyPr>
          <a:lstStyle/>
          <a:p>
            <a:pPr algn="l">
              <a:lnSpc>
                <a:spcPts val="7699"/>
              </a:lnSpc>
              <a:spcBef>
                <a:spcPct val="0"/>
              </a:spcBef>
            </a:pPr>
            <a:r>
              <a:rPr lang="en-US" sz="5499" b="1" dirty="0">
                <a:solidFill>
                  <a:srgbClr val="1F2020"/>
                </a:solidFill>
                <a:latin typeface="Inter Bold"/>
                <a:ea typeface="Inter Bold"/>
                <a:cs typeface="Inter Bold"/>
                <a:sym typeface="Inter Bold"/>
              </a:rPr>
              <a:t>Long-term consequences of poor habits</a:t>
            </a:r>
          </a:p>
        </p:txBody>
      </p:sp>
      <p:grpSp>
        <p:nvGrpSpPr>
          <p:cNvPr id="26" name="Group 26"/>
          <p:cNvGrpSpPr/>
          <p:nvPr/>
        </p:nvGrpSpPr>
        <p:grpSpPr>
          <a:xfrm>
            <a:off x="11555088" y="3694545"/>
            <a:ext cx="948048" cy="131481"/>
            <a:chOff x="0" y="0"/>
            <a:chExt cx="249692" cy="34629"/>
          </a:xfrm>
        </p:grpSpPr>
        <p:sp>
          <p:nvSpPr>
            <p:cNvPr id="27" name="Freeform 27"/>
            <p:cNvSpPr/>
            <p:nvPr/>
          </p:nvSpPr>
          <p:spPr>
            <a:xfrm>
              <a:off x="0" y="0"/>
              <a:ext cx="249692" cy="34629"/>
            </a:xfrm>
            <a:custGeom>
              <a:avLst/>
              <a:gdLst/>
              <a:ahLst/>
              <a:cxnLst/>
              <a:rect l="l" t="t" r="r" b="b"/>
              <a:pathLst>
                <a:path w="249692" h="34629">
                  <a:moveTo>
                    <a:pt x="17314" y="0"/>
                  </a:moveTo>
                  <a:lnTo>
                    <a:pt x="232377" y="0"/>
                  </a:lnTo>
                  <a:cubicBezTo>
                    <a:pt x="241940" y="0"/>
                    <a:pt x="249692" y="7752"/>
                    <a:pt x="249692" y="17314"/>
                  </a:cubicBezTo>
                  <a:lnTo>
                    <a:pt x="249692" y="17314"/>
                  </a:lnTo>
                  <a:cubicBezTo>
                    <a:pt x="249692" y="26877"/>
                    <a:pt x="241940" y="34629"/>
                    <a:pt x="232377" y="34629"/>
                  </a:cubicBezTo>
                  <a:lnTo>
                    <a:pt x="17314" y="34629"/>
                  </a:lnTo>
                  <a:cubicBezTo>
                    <a:pt x="7752" y="34629"/>
                    <a:pt x="0" y="26877"/>
                    <a:pt x="0" y="17314"/>
                  </a:cubicBezTo>
                  <a:lnTo>
                    <a:pt x="0" y="17314"/>
                  </a:lnTo>
                  <a:cubicBezTo>
                    <a:pt x="0" y="7752"/>
                    <a:pt x="7752" y="0"/>
                    <a:pt x="17314"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28" name="TextBox 28"/>
            <p:cNvSpPr txBox="1"/>
            <p:nvPr/>
          </p:nvSpPr>
          <p:spPr>
            <a:xfrm>
              <a:off x="0" y="-38100"/>
              <a:ext cx="249692" cy="72729"/>
            </a:xfrm>
            <a:prstGeom prst="rect">
              <a:avLst/>
            </a:prstGeom>
          </p:spPr>
          <p:txBody>
            <a:bodyPr lIns="50800" tIns="50800" rIns="50800" bIns="50800" rtlCol="0" anchor="ctr"/>
            <a:lstStyle/>
            <a:p>
              <a:pPr algn="ctr">
                <a:lnSpc>
                  <a:spcPts val="2659"/>
                </a:lnSpc>
              </a:pPr>
              <a:endParaRPr/>
            </a:p>
          </p:txBody>
        </p:sp>
      </p:grpSp>
      <p:graphicFrame>
        <p:nvGraphicFramePr>
          <p:cNvPr id="57" name="Diagram 56">
            <a:extLst>
              <a:ext uri="{FF2B5EF4-FFF2-40B4-BE49-F238E27FC236}">
                <a16:creationId xmlns:a16="http://schemas.microsoft.com/office/drawing/2014/main" id="{DF061DC7-973F-5B53-434D-D806838136FE}"/>
              </a:ext>
            </a:extLst>
          </p:cNvPr>
          <p:cNvGraphicFramePr/>
          <p:nvPr>
            <p:extLst>
              <p:ext uri="{D42A27DB-BD31-4B8C-83A1-F6EECF244321}">
                <p14:modId xmlns:p14="http://schemas.microsoft.com/office/powerpoint/2010/main" val="4024808641"/>
              </p:ext>
            </p:extLst>
          </p:nvPr>
        </p:nvGraphicFramePr>
        <p:xfrm>
          <a:off x="8547405" y="4193760"/>
          <a:ext cx="9054795" cy="545357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1" name="Picture 60">
            <a:extLst>
              <a:ext uri="{FF2B5EF4-FFF2-40B4-BE49-F238E27FC236}">
                <a16:creationId xmlns:a16="http://schemas.microsoft.com/office/drawing/2014/main" id="{9613A6E2-AD20-1F8A-4E4D-7019EA8831FE}"/>
              </a:ext>
            </a:extLst>
          </p:cNvPr>
          <p:cNvPicPr>
            <a:picLocks noChangeAspect="1"/>
          </p:cNvPicPr>
          <p:nvPr/>
        </p:nvPicPr>
        <p:blipFill>
          <a:blip r:embed="rId9"/>
          <a:stretch>
            <a:fillRect/>
          </a:stretch>
        </p:blipFill>
        <p:spPr>
          <a:xfrm>
            <a:off x="685800" y="703556"/>
            <a:ext cx="8648700" cy="6798517"/>
          </a:xfrm>
          <a:prstGeom prst="rect">
            <a:avLst/>
          </a:prstGeom>
        </p:spPr>
      </p:pic>
      <p:sp>
        <p:nvSpPr>
          <p:cNvPr id="63" name="TextBox 62">
            <a:extLst>
              <a:ext uri="{FF2B5EF4-FFF2-40B4-BE49-F238E27FC236}">
                <a16:creationId xmlns:a16="http://schemas.microsoft.com/office/drawing/2014/main" id="{FCFF005C-2E99-24E6-7766-D17ED778EFCA}"/>
              </a:ext>
            </a:extLst>
          </p:cNvPr>
          <p:cNvSpPr txBox="1"/>
          <p:nvPr/>
        </p:nvSpPr>
        <p:spPr>
          <a:xfrm>
            <a:off x="1768797" y="9214112"/>
            <a:ext cx="5105400" cy="369332"/>
          </a:xfrm>
          <a:prstGeom prst="rect">
            <a:avLst/>
          </a:prstGeom>
          <a:noFill/>
        </p:spPr>
        <p:txBody>
          <a:bodyPr wrap="square">
            <a:spAutoFit/>
          </a:bodyPr>
          <a:lstStyle/>
          <a:p>
            <a:pPr algn="ctr"/>
            <a:r>
              <a:rPr lang="en-GB" dirty="0">
                <a:solidFill>
                  <a:schemeClr val="bg1"/>
                </a:solidFill>
                <a:latin typeface="Arial" panose="020B0604020202020204" pitchFamily="34" charset="0"/>
                <a:cs typeface="Arial" panose="020B0604020202020204" pitchFamily="34" charset="0"/>
              </a:rPr>
              <a:t>(Source: </a:t>
            </a:r>
            <a:r>
              <a:rPr lang="en-IN" dirty="0" err="1">
                <a:solidFill>
                  <a:schemeClr val="bg1"/>
                </a:solidFill>
                <a:latin typeface="Arial" panose="020B0604020202020204" pitchFamily="34" charset="0"/>
                <a:cs typeface="Arial" panose="020B0604020202020204" pitchFamily="34" charset="0"/>
              </a:rPr>
              <a:t>P</a:t>
            </a:r>
            <a:r>
              <a:rPr lang="en-IN" dirty="0" err="1">
                <a:solidFill>
                  <a:schemeClr val="bg1"/>
                </a:solidFill>
              </a:rPr>
              <a:t>hysiospire</a:t>
            </a:r>
            <a:r>
              <a:rPr lang="en-IN" dirty="0">
                <a:solidFill>
                  <a:schemeClr val="bg1"/>
                </a:solidFill>
              </a:rPr>
              <a:t> 2026) </a:t>
            </a:r>
            <a:endParaRPr lang="en-GB" dirty="0">
              <a:solidFill>
                <a:schemeClr val="bg1"/>
              </a:solidFill>
              <a:latin typeface="Arial" panose="020B0604020202020204" pitchFamily="34" charset="0"/>
              <a:cs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ECD2D9-121F-D353-768E-704596ADB606}"/>
            </a:ext>
          </a:extLst>
        </p:cNvPr>
        <p:cNvGrpSpPr/>
        <p:nvPr/>
      </p:nvGrpSpPr>
      <p:grpSpPr>
        <a:xfrm>
          <a:off x="0" y="0"/>
          <a:ext cx="0" cy="0"/>
          <a:chOff x="0" y="0"/>
          <a:chExt cx="0" cy="0"/>
        </a:xfrm>
      </p:grpSpPr>
      <p:sp>
        <p:nvSpPr>
          <p:cNvPr id="5" name="Freeform 5">
            <a:extLst>
              <a:ext uri="{FF2B5EF4-FFF2-40B4-BE49-F238E27FC236}">
                <a16:creationId xmlns:a16="http://schemas.microsoft.com/office/drawing/2014/main" id="{FA58CFE2-6DD4-C3BB-3DAB-1896551DD46B}"/>
              </a:ext>
            </a:extLst>
          </p:cNvPr>
          <p:cNvSpPr/>
          <p:nvPr/>
        </p:nvSpPr>
        <p:spPr>
          <a:xfrm>
            <a:off x="17471753" y="363528"/>
            <a:ext cx="422866" cy="244494"/>
          </a:xfrm>
          <a:custGeom>
            <a:avLst/>
            <a:gdLst/>
            <a:ahLst/>
            <a:cxnLst/>
            <a:rect l="l" t="t" r="r" b="b"/>
            <a:pathLst>
              <a:path w="422866" h="244494">
                <a:moveTo>
                  <a:pt x="0" y="0"/>
                </a:moveTo>
                <a:lnTo>
                  <a:pt x="422866" y="0"/>
                </a:lnTo>
                <a:lnTo>
                  <a:pt x="422866" y="244494"/>
                </a:lnTo>
                <a:lnTo>
                  <a:pt x="0" y="24449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sp>
        <p:nvSpPr>
          <p:cNvPr id="6" name="Freeform 6">
            <a:extLst>
              <a:ext uri="{FF2B5EF4-FFF2-40B4-BE49-F238E27FC236}">
                <a16:creationId xmlns:a16="http://schemas.microsoft.com/office/drawing/2014/main" id="{28C816C1-687D-E26D-1A67-FCEEA0AC325A}"/>
              </a:ext>
            </a:extLst>
          </p:cNvPr>
          <p:cNvSpPr/>
          <p:nvPr/>
        </p:nvSpPr>
        <p:spPr>
          <a:xfrm>
            <a:off x="577264" y="385935"/>
            <a:ext cx="207331" cy="256830"/>
          </a:xfrm>
          <a:custGeom>
            <a:avLst/>
            <a:gdLst/>
            <a:ahLst/>
            <a:cxnLst/>
            <a:rect l="l" t="t" r="r" b="b"/>
            <a:pathLst>
              <a:path w="207331" h="256830">
                <a:moveTo>
                  <a:pt x="0" y="0"/>
                </a:moveTo>
                <a:lnTo>
                  <a:pt x="207332" y="0"/>
                </a:lnTo>
                <a:lnTo>
                  <a:pt x="207332" y="256830"/>
                </a:lnTo>
                <a:lnTo>
                  <a:pt x="0" y="25683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grpSp>
        <p:nvGrpSpPr>
          <p:cNvPr id="7" name="Group 7">
            <a:extLst>
              <a:ext uri="{FF2B5EF4-FFF2-40B4-BE49-F238E27FC236}">
                <a16:creationId xmlns:a16="http://schemas.microsoft.com/office/drawing/2014/main" id="{9EFF8535-4136-4B89-6862-3DF9C299CF3C}"/>
              </a:ext>
            </a:extLst>
          </p:cNvPr>
          <p:cNvGrpSpPr/>
          <p:nvPr/>
        </p:nvGrpSpPr>
        <p:grpSpPr>
          <a:xfrm>
            <a:off x="17765393" y="8799378"/>
            <a:ext cx="72076" cy="1013094"/>
            <a:chOff x="0" y="0"/>
            <a:chExt cx="18983" cy="266823"/>
          </a:xfrm>
        </p:grpSpPr>
        <p:sp>
          <p:nvSpPr>
            <p:cNvPr id="8" name="Freeform 8">
              <a:extLst>
                <a:ext uri="{FF2B5EF4-FFF2-40B4-BE49-F238E27FC236}">
                  <a16:creationId xmlns:a16="http://schemas.microsoft.com/office/drawing/2014/main" id="{EECC12FF-8B93-DE83-AA32-B0EE86D35C06}"/>
                </a:ext>
              </a:extLst>
            </p:cNvPr>
            <p:cNvSpPr/>
            <p:nvPr/>
          </p:nvSpPr>
          <p:spPr>
            <a:xfrm>
              <a:off x="0" y="0"/>
              <a:ext cx="18983" cy="266823"/>
            </a:xfrm>
            <a:custGeom>
              <a:avLst/>
              <a:gdLst/>
              <a:ahLst/>
              <a:cxnLst/>
              <a:rect l="l" t="t" r="r" b="b"/>
              <a:pathLst>
                <a:path w="18983" h="266823">
                  <a:moveTo>
                    <a:pt x="9492" y="0"/>
                  </a:moveTo>
                  <a:lnTo>
                    <a:pt x="9492" y="0"/>
                  </a:lnTo>
                  <a:cubicBezTo>
                    <a:pt x="14734" y="0"/>
                    <a:pt x="18983" y="4250"/>
                    <a:pt x="18983" y="9492"/>
                  </a:cubicBezTo>
                  <a:lnTo>
                    <a:pt x="18983" y="257332"/>
                  </a:lnTo>
                  <a:cubicBezTo>
                    <a:pt x="18983" y="259849"/>
                    <a:pt x="17983" y="262263"/>
                    <a:pt x="16203" y="264043"/>
                  </a:cubicBezTo>
                  <a:cubicBezTo>
                    <a:pt x="14423" y="265823"/>
                    <a:pt x="12009" y="266823"/>
                    <a:pt x="9492" y="266823"/>
                  </a:cubicBezTo>
                  <a:lnTo>
                    <a:pt x="9492" y="266823"/>
                  </a:lnTo>
                  <a:cubicBezTo>
                    <a:pt x="6974" y="266823"/>
                    <a:pt x="4560" y="265823"/>
                    <a:pt x="2780" y="264043"/>
                  </a:cubicBezTo>
                  <a:cubicBezTo>
                    <a:pt x="1000" y="262263"/>
                    <a:pt x="0" y="259849"/>
                    <a:pt x="0" y="257332"/>
                  </a:cubicBezTo>
                  <a:lnTo>
                    <a:pt x="0" y="9492"/>
                  </a:lnTo>
                  <a:cubicBezTo>
                    <a:pt x="0" y="6974"/>
                    <a:pt x="1000" y="4560"/>
                    <a:pt x="2780" y="2780"/>
                  </a:cubicBezTo>
                  <a:cubicBezTo>
                    <a:pt x="4560" y="1000"/>
                    <a:pt x="6974" y="0"/>
                    <a:pt x="9492"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9" name="TextBox 9">
              <a:extLst>
                <a:ext uri="{FF2B5EF4-FFF2-40B4-BE49-F238E27FC236}">
                  <a16:creationId xmlns:a16="http://schemas.microsoft.com/office/drawing/2014/main" id="{5C6BBAE6-AC8D-FC91-EB7C-8854FD936DC3}"/>
                </a:ext>
              </a:extLst>
            </p:cNvPr>
            <p:cNvSpPr txBox="1"/>
            <p:nvPr/>
          </p:nvSpPr>
          <p:spPr>
            <a:xfrm>
              <a:off x="0" y="-38100"/>
              <a:ext cx="18983" cy="304923"/>
            </a:xfrm>
            <a:prstGeom prst="rect">
              <a:avLst/>
            </a:prstGeom>
          </p:spPr>
          <p:txBody>
            <a:bodyPr lIns="50800" tIns="50800" rIns="50800" bIns="50800" rtlCol="0" anchor="ctr"/>
            <a:lstStyle/>
            <a:p>
              <a:pPr algn="ctr">
                <a:lnSpc>
                  <a:spcPts val="2659"/>
                </a:lnSpc>
                <a:spcBef>
                  <a:spcPct val="0"/>
                </a:spcBef>
              </a:pPr>
              <a:endParaRPr>
                <a:latin typeface="Arial" panose="020B0604020202020204" pitchFamily="34" charset="0"/>
                <a:cs typeface="Arial" panose="020B0604020202020204" pitchFamily="34" charset="0"/>
              </a:endParaRPr>
            </a:p>
          </p:txBody>
        </p:sp>
      </p:grpSp>
      <p:grpSp>
        <p:nvGrpSpPr>
          <p:cNvPr id="10" name="Group 10">
            <a:extLst>
              <a:ext uri="{FF2B5EF4-FFF2-40B4-BE49-F238E27FC236}">
                <a16:creationId xmlns:a16="http://schemas.microsoft.com/office/drawing/2014/main" id="{5F7F4E58-A5BA-7935-9890-D55E06A67FE7}"/>
              </a:ext>
            </a:extLst>
          </p:cNvPr>
          <p:cNvGrpSpPr/>
          <p:nvPr/>
        </p:nvGrpSpPr>
        <p:grpSpPr>
          <a:xfrm>
            <a:off x="17765393" y="7670457"/>
            <a:ext cx="72076" cy="1013094"/>
            <a:chOff x="0" y="0"/>
            <a:chExt cx="18983" cy="266823"/>
          </a:xfrm>
        </p:grpSpPr>
        <p:sp>
          <p:nvSpPr>
            <p:cNvPr id="11" name="Freeform 11">
              <a:extLst>
                <a:ext uri="{FF2B5EF4-FFF2-40B4-BE49-F238E27FC236}">
                  <a16:creationId xmlns:a16="http://schemas.microsoft.com/office/drawing/2014/main" id="{2772B7DA-ADD3-22BB-BF17-327B47B45100}"/>
                </a:ext>
              </a:extLst>
            </p:cNvPr>
            <p:cNvSpPr/>
            <p:nvPr/>
          </p:nvSpPr>
          <p:spPr>
            <a:xfrm>
              <a:off x="0" y="0"/>
              <a:ext cx="18983" cy="266823"/>
            </a:xfrm>
            <a:custGeom>
              <a:avLst/>
              <a:gdLst/>
              <a:ahLst/>
              <a:cxnLst/>
              <a:rect l="l" t="t" r="r" b="b"/>
              <a:pathLst>
                <a:path w="18983" h="266823">
                  <a:moveTo>
                    <a:pt x="9492" y="0"/>
                  </a:moveTo>
                  <a:lnTo>
                    <a:pt x="9492" y="0"/>
                  </a:lnTo>
                  <a:cubicBezTo>
                    <a:pt x="14734" y="0"/>
                    <a:pt x="18983" y="4250"/>
                    <a:pt x="18983" y="9492"/>
                  </a:cubicBezTo>
                  <a:lnTo>
                    <a:pt x="18983" y="257332"/>
                  </a:lnTo>
                  <a:cubicBezTo>
                    <a:pt x="18983" y="259849"/>
                    <a:pt x="17983" y="262263"/>
                    <a:pt x="16203" y="264043"/>
                  </a:cubicBezTo>
                  <a:cubicBezTo>
                    <a:pt x="14423" y="265823"/>
                    <a:pt x="12009" y="266823"/>
                    <a:pt x="9492" y="266823"/>
                  </a:cubicBezTo>
                  <a:lnTo>
                    <a:pt x="9492" y="266823"/>
                  </a:lnTo>
                  <a:cubicBezTo>
                    <a:pt x="6974" y="266823"/>
                    <a:pt x="4560" y="265823"/>
                    <a:pt x="2780" y="264043"/>
                  </a:cubicBezTo>
                  <a:cubicBezTo>
                    <a:pt x="1000" y="262263"/>
                    <a:pt x="0" y="259849"/>
                    <a:pt x="0" y="257332"/>
                  </a:cubicBezTo>
                  <a:lnTo>
                    <a:pt x="0" y="9492"/>
                  </a:lnTo>
                  <a:cubicBezTo>
                    <a:pt x="0" y="6974"/>
                    <a:pt x="1000" y="4560"/>
                    <a:pt x="2780" y="2780"/>
                  </a:cubicBezTo>
                  <a:cubicBezTo>
                    <a:pt x="4560" y="1000"/>
                    <a:pt x="6974" y="0"/>
                    <a:pt x="9492" y="0"/>
                  </a:cubicBezTo>
                  <a:close/>
                </a:path>
              </a:pathLst>
            </a:custGeom>
            <a:solidFill>
              <a:srgbClr val="E2E2E2"/>
            </a:solidFill>
          </p:spPr>
          <p:txBody>
            <a:bodyPr/>
            <a:lstStyle/>
            <a:p>
              <a:endParaRPr lang="en-IN"/>
            </a:p>
          </p:txBody>
        </p:sp>
        <p:sp>
          <p:nvSpPr>
            <p:cNvPr id="12" name="TextBox 12">
              <a:extLst>
                <a:ext uri="{FF2B5EF4-FFF2-40B4-BE49-F238E27FC236}">
                  <a16:creationId xmlns:a16="http://schemas.microsoft.com/office/drawing/2014/main" id="{DCDF9FB6-9E7F-BA11-44CC-AD8F97F49078}"/>
                </a:ext>
              </a:extLst>
            </p:cNvPr>
            <p:cNvSpPr txBox="1"/>
            <p:nvPr/>
          </p:nvSpPr>
          <p:spPr>
            <a:xfrm>
              <a:off x="0" y="-38100"/>
              <a:ext cx="18983" cy="304923"/>
            </a:xfrm>
            <a:prstGeom prst="rect">
              <a:avLst/>
            </a:prstGeom>
          </p:spPr>
          <p:txBody>
            <a:bodyPr lIns="50800" tIns="50800" rIns="50800" bIns="50800" rtlCol="0" anchor="ctr"/>
            <a:lstStyle/>
            <a:p>
              <a:pPr algn="ctr">
                <a:lnSpc>
                  <a:spcPts val="2659"/>
                </a:lnSpc>
                <a:spcBef>
                  <a:spcPct val="0"/>
                </a:spcBef>
              </a:pPr>
              <a:endParaRPr>
                <a:latin typeface="Arial" panose="020B0604020202020204" pitchFamily="34" charset="0"/>
                <a:cs typeface="Arial" panose="020B0604020202020204" pitchFamily="34" charset="0"/>
              </a:endParaRPr>
            </a:p>
          </p:txBody>
        </p:sp>
      </p:grpSp>
      <p:grpSp>
        <p:nvGrpSpPr>
          <p:cNvPr id="13" name="Group 13">
            <a:extLst>
              <a:ext uri="{FF2B5EF4-FFF2-40B4-BE49-F238E27FC236}">
                <a16:creationId xmlns:a16="http://schemas.microsoft.com/office/drawing/2014/main" id="{1419B9A2-5CF5-F14F-3F1C-3D3B7FB92863}"/>
              </a:ext>
            </a:extLst>
          </p:cNvPr>
          <p:cNvGrpSpPr/>
          <p:nvPr/>
        </p:nvGrpSpPr>
        <p:grpSpPr>
          <a:xfrm>
            <a:off x="0" y="3013793"/>
            <a:ext cx="5086350" cy="4259415"/>
            <a:chOff x="0" y="0"/>
            <a:chExt cx="1339615" cy="1121821"/>
          </a:xfrm>
        </p:grpSpPr>
        <p:sp>
          <p:nvSpPr>
            <p:cNvPr id="14" name="Freeform 14">
              <a:extLst>
                <a:ext uri="{FF2B5EF4-FFF2-40B4-BE49-F238E27FC236}">
                  <a16:creationId xmlns:a16="http://schemas.microsoft.com/office/drawing/2014/main" id="{B4F9387F-21A3-A743-570C-6CE97EDC257D}"/>
                </a:ext>
              </a:extLst>
            </p:cNvPr>
            <p:cNvSpPr/>
            <p:nvPr/>
          </p:nvSpPr>
          <p:spPr>
            <a:xfrm>
              <a:off x="0" y="0"/>
              <a:ext cx="1339615" cy="1121821"/>
            </a:xfrm>
            <a:custGeom>
              <a:avLst/>
              <a:gdLst/>
              <a:ahLst/>
              <a:cxnLst/>
              <a:rect l="l" t="t" r="r" b="b"/>
              <a:pathLst>
                <a:path w="1339615" h="1121821">
                  <a:moveTo>
                    <a:pt x="0" y="0"/>
                  </a:moveTo>
                  <a:lnTo>
                    <a:pt x="1339615" y="0"/>
                  </a:lnTo>
                  <a:lnTo>
                    <a:pt x="1339615" y="1121821"/>
                  </a:lnTo>
                  <a:lnTo>
                    <a:pt x="0" y="1121821"/>
                  </a:ln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15" name="TextBox 15">
              <a:extLst>
                <a:ext uri="{FF2B5EF4-FFF2-40B4-BE49-F238E27FC236}">
                  <a16:creationId xmlns:a16="http://schemas.microsoft.com/office/drawing/2014/main" id="{F5DB3503-F792-9D6A-265B-FC787BEF615D}"/>
                </a:ext>
              </a:extLst>
            </p:cNvPr>
            <p:cNvSpPr txBox="1"/>
            <p:nvPr/>
          </p:nvSpPr>
          <p:spPr>
            <a:xfrm>
              <a:off x="0" y="-38100"/>
              <a:ext cx="1339615" cy="1159921"/>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25" name="TextBox 25">
            <a:extLst>
              <a:ext uri="{FF2B5EF4-FFF2-40B4-BE49-F238E27FC236}">
                <a16:creationId xmlns:a16="http://schemas.microsoft.com/office/drawing/2014/main" id="{6E0734BF-4AC7-0557-AA2C-69B2388BD9A2}"/>
              </a:ext>
            </a:extLst>
          </p:cNvPr>
          <p:cNvSpPr txBox="1"/>
          <p:nvPr/>
        </p:nvSpPr>
        <p:spPr>
          <a:xfrm>
            <a:off x="8492355" y="576039"/>
            <a:ext cx="9190831" cy="1888594"/>
          </a:xfrm>
          <a:prstGeom prst="rect">
            <a:avLst/>
          </a:prstGeom>
        </p:spPr>
        <p:txBody>
          <a:bodyPr wrap="square" lIns="0" tIns="0" rIns="0" bIns="0" rtlCol="0" anchor="t">
            <a:spAutoFit/>
          </a:bodyPr>
          <a:lstStyle/>
          <a:p>
            <a:pPr algn="l">
              <a:lnSpc>
                <a:spcPts val="7699"/>
              </a:lnSpc>
              <a:spcBef>
                <a:spcPct val="0"/>
              </a:spcBef>
            </a:pPr>
            <a:r>
              <a:rPr lang="en-US" sz="5499" b="1" dirty="0">
                <a:solidFill>
                  <a:srgbClr val="1F2020"/>
                </a:solidFill>
                <a:latin typeface="Arial" panose="020B0604020202020204" pitchFamily="34" charset="0"/>
                <a:ea typeface="Inter Bold"/>
                <a:cs typeface="Arial" panose="020B0604020202020204" pitchFamily="34" charset="0"/>
                <a:sym typeface="Inter Bold"/>
              </a:rPr>
              <a:t>Long-term consequences of poor habits</a:t>
            </a:r>
          </a:p>
        </p:txBody>
      </p:sp>
      <p:grpSp>
        <p:nvGrpSpPr>
          <p:cNvPr id="26" name="Group 26">
            <a:extLst>
              <a:ext uri="{FF2B5EF4-FFF2-40B4-BE49-F238E27FC236}">
                <a16:creationId xmlns:a16="http://schemas.microsoft.com/office/drawing/2014/main" id="{4211838E-5BCD-9556-396D-5C9EB1F73C34}"/>
              </a:ext>
            </a:extLst>
          </p:cNvPr>
          <p:cNvGrpSpPr/>
          <p:nvPr/>
        </p:nvGrpSpPr>
        <p:grpSpPr>
          <a:xfrm>
            <a:off x="10762464" y="2886357"/>
            <a:ext cx="948048" cy="131481"/>
            <a:chOff x="0" y="0"/>
            <a:chExt cx="249692" cy="34629"/>
          </a:xfrm>
        </p:grpSpPr>
        <p:sp>
          <p:nvSpPr>
            <p:cNvPr id="27" name="Freeform 27">
              <a:extLst>
                <a:ext uri="{FF2B5EF4-FFF2-40B4-BE49-F238E27FC236}">
                  <a16:creationId xmlns:a16="http://schemas.microsoft.com/office/drawing/2014/main" id="{4DD3FB74-5D7D-46C9-2726-ADE86ED7703F}"/>
                </a:ext>
              </a:extLst>
            </p:cNvPr>
            <p:cNvSpPr/>
            <p:nvPr/>
          </p:nvSpPr>
          <p:spPr>
            <a:xfrm>
              <a:off x="0" y="0"/>
              <a:ext cx="249692" cy="34629"/>
            </a:xfrm>
            <a:custGeom>
              <a:avLst/>
              <a:gdLst/>
              <a:ahLst/>
              <a:cxnLst/>
              <a:rect l="l" t="t" r="r" b="b"/>
              <a:pathLst>
                <a:path w="249692" h="34629">
                  <a:moveTo>
                    <a:pt x="17314" y="0"/>
                  </a:moveTo>
                  <a:lnTo>
                    <a:pt x="232377" y="0"/>
                  </a:lnTo>
                  <a:cubicBezTo>
                    <a:pt x="241940" y="0"/>
                    <a:pt x="249692" y="7752"/>
                    <a:pt x="249692" y="17314"/>
                  </a:cubicBezTo>
                  <a:lnTo>
                    <a:pt x="249692" y="17314"/>
                  </a:lnTo>
                  <a:cubicBezTo>
                    <a:pt x="249692" y="26877"/>
                    <a:pt x="241940" y="34629"/>
                    <a:pt x="232377" y="34629"/>
                  </a:cubicBezTo>
                  <a:lnTo>
                    <a:pt x="17314" y="34629"/>
                  </a:lnTo>
                  <a:cubicBezTo>
                    <a:pt x="7752" y="34629"/>
                    <a:pt x="0" y="26877"/>
                    <a:pt x="0" y="17314"/>
                  </a:cubicBezTo>
                  <a:lnTo>
                    <a:pt x="0" y="17314"/>
                  </a:lnTo>
                  <a:cubicBezTo>
                    <a:pt x="0" y="7752"/>
                    <a:pt x="7752" y="0"/>
                    <a:pt x="17314"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28" name="TextBox 28">
              <a:extLst>
                <a:ext uri="{FF2B5EF4-FFF2-40B4-BE49-F238E27FC236}">
                  <a16:creationId xmlns:a16="http://schemas.microsoft.com/office/drawing/2014/main" id="{6DF9C8AF-BEAE-FD08-3658-FB83093A9BAF}"/>
                </a:ext>
              </a:extLst>
            </p:cNvPr>
            <p:cNvSpPr txBox="1"/>
            <p:nvPr/>
          </p:nvSpPr>
          <p:spPr>
            <a:xfrm>
              <a:off x="0" y="-38100"/>
              <a:ext cx="249692" cy="72729"/>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grpSp>
        <p:nvGrpSpPr>
          <p:cNvPr id="29" name="Group 29">
            <a:extLst>
              <a:ext uri="{FF2B5EF4-FFF2-40B4-BE49-F238E27FC236}">
                <a16:creationId xmlns:a16="http://schemas.microsoft.com/office/drawing/2014/main" id="{BF489F43-44DB-F9B7-B5E4-B5FEE6F29872}"/>
              </a:ext>
            </a:extLst>
          </p:cNvPr>
          <p:cNvGrpSpPr/>
          <p:nvPr/>
        </p:nvGrpSpPr>
        <p:grpSpPr>
          <a:xfrm>
            <a:off x="10762464" y="4122759"/>
            <a:ext cx="677751" cy="677751"/>
            <a:chOff x="0" y="0"/>
            <a:chExt cx="178502" cy="178502"/>
          </a:xfrm>
        </p:grpSpPr>
        <p:sp>
          <p:nvSpPr>
            <p:cNvPr id="30" name="Freeform 30">
              <a:extLst>
                <a:ext uri="{FF2B5EF4-FFF2-40B4-BE49-F238E27FC236}">
                  <a16:creationId xmlns:a16="http://schemas.microsoft.com/office/drawing/2014/main" id="{BEF08C15-4DDB-3BEA-EA60-5AC76CA3AD15}"/>
                </a:ext>
              </a:extLst>
            </p:cNvPr>
            <p:cNvSpPr/>
            <p:nvPr/>
          </p:nvSpPr>
          <p:spPr>
            <a:xfrm>
              <a:off x="0" y="0"/>
              <a:ext cx="178502" cy="178502"/>
            </a:xfrm>
            <a:custGeom>
              <a:avLst/>
              <a:gdLst/>
              <a:ahLst/>
              <a:cxnLst/>
              <a:rect l="l" t="t" r="r" b="b"/>
              <a:pathLst>
                <a:path w="178502" h="178502">
                  <a:moveTo>
                    <a:pt x="89251" y="0"/>
                  </a:moveTo>
                  <a:lnTo>
                    <a:pt x="89251" y="0"/>
                  </a:lnTo>
                  <a:cubicBezTo>
                    <a:pt x="138543" y="0"/>
                    <a:pt x="178502" y="39959"/>
                    <a:pt x="178502" y="89251"/>
                  </a:cubicBezTo>
                  <a:lnTo>
                    <a:pt x="178502" y="89251"/>
                  </a:lnTo>
                  <a:cubicBezTo>
                    <a:pt x="178502" y="112922"/>
                    <a:pt x="169099" y="135623"/>
                    <a:pt x="152361" y="152361"/>
                  </a:cubicBezTo>
                  <a:cubicBezTo>
                    <a:pt x="135623" y="169099"/>
                    <a:pt x="112922" y="178502"/>
                    <a:pt x="89251" y="178502"/>
                  </a:cubicBezTo>
                  <a:lnTo>
                    <a:pt x="89251" y="178502"/>
                  </a:lnTo>
                  <a:cubicBezTo>
                    <a:pt x="65580" y="178502"/>
                    <a:pt x="42879" y="169099"/>
                    <a:pt x="26141" y="152361"/>
                  </a:cubicBezTo>
                  <a:cubicBezTo>
                    <a:pt x="9403" y="135623"/>
                    <a:pt x="0" y="112922"/>
                    <a:pt x="0" y="89251"/>
                  </a:cubicBezTo>
                  <a:lnTo>
                    <a:pt x="0" y="89251"/>
                  </a:lnTo>
                  <a:cubicBezTo>
                    <a:pt x="0" y="65580"/>
                    <a:pt x="9403" y="42879"/>
                    <a:pt x="26141" y="26141"/>
                  </a:cubicBezTo>
                  <a:cubicBezTo>
                    <a:pt x="42879" y="9403"/>
                    <a:pt x="65580" y="0"/>
                    <a:pt x="89251"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31" name="TextBox 31">
              <a:extLst>
                <a:ext uri="{FF2B5EF4-FFF2-40B4-BE49-F238E27FC236}">
                  <a16:creationId xmlns:a16="http://schemas.microsoft.com/office/drawing/2014/main" id="{FD112529-418D-5B32-3D6B-63D842452C0E}"/>
                </a:ext>
              </a:extLst>
            </p:cNvPr>
            <p:cNvSpPr txBox="1"/>
            <p:nvPr/>
          </p:nvSpPr>
          <p:spPr>
            <a:xfrm>
              <a:off x="0" y="-38100"/>
              <a:ext cx="178502" cy="216602"/>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32" name="TextBox 32">
            <a:extLst>
              <a:ext uri="{FF2B5EF4-FFF2-40B4-BE49-F238E27FC236}">
                <a16:creationId xmlns:a16="http://schemas.microsoft.com/office/drawing/2014/main" id="{D5F0A3D7-272A-63F0-359A-21F8FCF875D0}"/>
              </a:ext>
            </a:extLst>
          </p:cNvPr>
          <p:cNvSpPr txBox="1"/>
          <p:nvPr/>
        </p:nvSpPr>
        <p:spPr>
          <a:xfrm>
            <a:off x="11710511" y="3224505"/>
            <a:ext cx="6184107" cy="2147511"/>
          </a:xfrm>
          <a:prstGeom prst="rect">
            <a:avLst/>
          </a:prstGeom>
        </p:spPr>
        <p:txBody>
          <a:bodyPr wrap="square" lIns="0" tIns="0" rIns="0" bIns="0" rtlCol="0" anchor="t">
            <a:spAutoFit/>
          </a:bodyPr>
          <a:lstStyle/>
          <a:p>
            <a:pPr>
              <a:lnSpc>
                <a:spcPct val="150000"/>
              </a:lnSpc>
              <a:spcBef>
                <a:spcPct val="0"/>
              </a:spcBef>
            </a:pPr>
            <a:r>
              <a:rPr lang="en-US" sz="2400" dirty="0">
                <a:latin typeface="Arial" panose="020B0604020202020204" pitchFamily="34" charset="0"/>
                <a:cs typeface="Arial" panose="020B0604020202020204" pitchFamily="34" charset="0"/>
              </a:rPr>
              <a:t>Enforcing excessive use of digital devices can hinder communication skills and discourage relationships within families (</a:t>
            </a:r>
            <a:r>
              <a:rPr lang="en-US" sz="2400" dirty="0" err="1">
                <a:latin typeface="Arial" panose="020B0604020202020204" pitchFamily="34" charset="0"/>
                <a:cs typeface="Arial" panose="020B0604020202020204" pitchFamily="34" charset="0"/>
              </a:rPr>
              <a:t>Panjeti</a:t>
            </a:r>
            <a:r>
              <a:rPr lang="en-US" sz="2400" dirty="0">
                <a:latin typeface="Arial" panose="020B0604020202020204" pitchFamily="34" charset="0"/>
                <a:cs typeface="Arial" panose="020B0604020202020204" pitchFamily="34" charset="0"/>
              </a:rPr>
              <a:t>-Madan and Ranganathan, 2023). </a:t>
            </a:r>
            <a:endParaRPr lang="en-US" sz="1600" dirty="0">
              <a:solidFill>
                <a:srgbClr val="1F2020"/>
              </a:solidFill>
              <a:latin typeface="Arial" panose="020B0604020202020204" pitchFamily="34" charset="0"/>
              <a:ea typeface="Open Sans"/>
              <a:cs typeface="Arial" panose="020B0604020202020204" pitchFamily="34" charset="0"/>
              <a:sym typeface="Open Sans"/>
            </a:endParaRPr>
          </a:p>
        </p:txBody>
      </p:sp>
      <p:sp>
        <p:nvSpPr>
          <p:cNvPr id="33" name="TextBox 33">
            <a:extLst>
              <a:ext uri="{FF2B5EF4-FFF2-40B4-BE49-F238E27FC236}">
                <a16:creationId xmlns:a16="http://schemas.microsoft.com/office/drawing/2014/main" id="{DB80FFFB-62A2-C787-3EDC-CE5FB0CF00B8}"/>
              </a:ext>
            </a:extLst>
          </p:cNvPr>
          <p:cNvSpPr txBox="1"/>
          <p:nvPr/>
        </p:nvSpPr>
        <p:spPr>
          <a:xfrm>
            <a:off x="10853284" y="4298757"/>
            <a:ext cx="496110" cy="297180"/>
          </a:xfrm>
          <a:prstGeom prst="rect">
            <a:avLst/>
          </a:prstGeom>
        </p:spPr>
        <p:txBody>
          <a:bodyPr lIns="0" tIns="0" rIns="0" bIns="0" rtlCol="0" anchor="t">
            <a:spAutoFit/>
          </a:bodyPr>
          <a:lstStyle/>
          <a:p>
            <a:pPr algn="ctr">
              <a:lnSpc>
                <a:spcPts val="2519"/>
              </a:lnSpc>
              <a:spcBef>
                <a:spcPct val="0"/>
              </a:spcBef>
            </a:pPr>
            <a:r>
              <a:rPr lang="en-US" sz="1799" b="1">
                <a:solidFill>
                  <a:srgbClr val="FFFFFF"/>
                </a:solidFill>
                <a:latin typeface="Arial" panose="020B0604020202020204" pitchFamily="34" charset="0"/>
                <a:ea typeface="Open Sans Bold"/>
                <a:cs typeface="Arial" panose="020B0604020202020204" pitchFamily="34" charset="0"/>
                <a:sym typeface="Open Sans Bold"/>
              </a:rPr>
              <a:t>01</a:t>
            </a:r>
          </a:p>
        </p:txBody>
      </p:sp>
      <p:grpSp>
        <p:nvGrpSpPr>
          <p:cNvPr id="35" name="Group 35">
            <a:extLst>
              <a:ext uri="{FF2B5EF4-FFF2-40B4-BE49-F238E27FC236}">
                <a16:creationId xmlns:a16="http://schemas.microsoft.com/office/drawing/2014/main" id="{FB118535-6C87-747D-4C75-17810DA7BCB5}"/>
              </a:ext>
            </a:extLst>
          </p:cNvPr>
          <p:cNvGrpSpPr/>
          <p:nvPr/>
        </p:nvGrpSpPr>
        <p:grpSpPr>
          <a:xfrm>
            <a:off x="10762464" y="7481003"/>
            <a:ext cx="677751" cy="677751"/>
            <a:chOff x="0" y="0"/>
            <a:chExt cx="178502" cy="178502"/>
          </a:xfrm>
        </p:grpSpPr>
        <p:sp>
          <p:nvSpPr>
            <p:cNvPr id="36" name="Freeform 36">
              <a:extLst>
                <a:ext uri="{FF2B5EF4-FFF2-40B4-BE49-F238E27FC236}">
                  <a16:creationId xmlns:a16="http://schemas.microsoft.com/office/drawing/2014/main" id="{7B2BE65A-5596-6C74-F37B-DF8893BD718E}"/>
                </a:ext>
              </a:extLst>
            </p:cNvPr>
            <p:cNvSpPr/>
            <p:nvPr/>
          </p:nvSpPr>
          <p:spPr>
            <a:xfrm>
              <a:off x="0" y="0"/>
              <a:ext cx="178502" cy="178502"/>
            </a:xfrm>
            <a:custGeom>
              <a:avLst/>
              <a:gdLst/>
              <a:ahLst/>
              <a:cxnLst/>
              <a:rect l="l" t="t" r="r" b="b"/>
              <a:pathLst>
                <a:path w="178502" h="178502">
                  <a:moveTo>
                    <a:pt x="89251" y="0"/>
                  </a:moveTo>
                  <a:lnTo>
                    <a:pt x="89251" y="0"/>
                  </a:lnTo>
                  <a:cubicBezTo>
                    <a:pt x="138543" y="0"/>
                    <a:pt x="178502" y="39959"/>
                    <a:pt x="178502" y="89251"/>
                  </a:cubicBezTo>
                  <a:lnTo>
                    <a:pt x="178502" y="89251"/>
                  </a:lnTo>
                  <a:cubicBezTo>
                    <a:pt x="178502" y="112922"/>
                    <a:pt x="169099" y="135623"/>
                    <a:pt x="152361" y="152361"/>
                  </a:cubicBezTo>
                  <a:cubicBezTo>
                    <a:pt x="135623" y="169099"/>
                    <a:pt x="112922" y="178502"/>
                    <a:pt x="89251" y="178502"/>
                  </a:cubicBezTo>
                  <a:lnTo>
                    <a:pt x="89251" y="178502"/>
                  </a:lnTo>
                  <a:cubicBezTo>
                    <a:pt x="65580" y="178502"/>
                    <a:pt x="42879" y="169099"/>
                    <a:pt x="26141" y="152361"/>
                  </a:cubicBezTo>
                  <a:cubicBezTo>
                    <a:pt x="9403" y="135623"/>
                    <a:pt x="0" y="112922"/>
                    <a:pt x="0" y="89251"/>
                  </a:cubicBezTo>
                  <a:lnTo>
                    <a:pt x="0" y="89251"/>
                  </a:lnTo>
                  <a:cubicBezTo>
                    <a:pt x="0" y="65580"/>
                    <a:pt x="9403" y="42879"/>
                    <a:pt x="26141" y="26141"/>
                  </a:cubicBezTo>
                  <a:cubicBezTo>
                    <a:pt x="42879" y="9403"/>
                    <a:pt x="65580" y="0"/>
                    <a:pt x="89251"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37" name="TextBox 37">
              <a:extLst>
                <a:ext uri="{FF2B5EF4-FFF2-40B4-BE49-F238E27FC236}">
                  <a16:creationId xmlns:a16="http://schemas.microsoft.com/office/drawing/2014/main" id="{254C750B-D170-6A28-4280-1DB5B37D1D6A}"/>
                </a:ext>
              </a:extLst>
            </p:cNvPr>
            <p:cNvSpPr txBox="1"/>
            <p:nvPr/>
          </p:nvSpPr>
          <p:spPr>
            <a:xfrm>
              <a:off x="0" y="-38100"/>
              <a:ext cx="178502" cy="216602"/>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38" name="TextBox 38">
            <a:extLst>
              <a:ext uri="{FF2B5EF4-FFF2-40B4-BE49-F238E27FC236}">
                <a16:creationId xmlns:a16="http://schemas.microsoft.com/office/drawing/2014/main" id="{4CA54F40-C7FA-F853-441C-C43491E32381}"/>
              </a:ext>
            </a:extLst>
          </p:cNvPr>
          <p:cNvSpPr txBox="1"/>
          <p:nvPr/>
        </p:nvSpPr>
        <p:spPr>
          <a:xfrm>
            <a:off x="11740992" y="6758351"/>
            <a:ext cx="5283486" cy="2147511"/>
          </a:xfrm>
          <a:prstGeom prst="rect">
            <a:avLst/>
          </a:prstGeom>
        </p:spPr>
        <p:txBody>
          <a:bodyPr wrap="square" lIns="0" tIns="0" rIns="0" bIns="0" rtlCol="0" anchor="t">
            <a:spAutoFit/>
          </a:bodyPr>
          <a:lstStyle/>
          <a:p>
            <a:pPr algn="just">
              <a:lnSpc>
                <a:spcPct val="150000"/>
              </a:lnSpc>
              <a:spcBef>
                <a:spcPct val="0"/>
              </a:spcBef>
            </a:pPr>
            <a:r>
              <a:rPr lang="en-US" sz="2400" dirty="0">
                <a:latin typeface="Arial" panose="020B0604020202020204" pitchFamily="34" charset="0"/>
                <a:cs typeface="Arial" panose="020B0604020202020204" pitchFamily="34" charset="0"/>
              </a:rPr>
              <a:t>It will also reduce the probability of creating trust in communication during face-to-face interaction (Masri-Zada </a:t>
            </a:r>
            <a:r>
              <a:rPr lang="en-US" sz="2400" i="1" dirty="0">
                <a:latin typeface="Arial" panose="020B0604020202020204" pitchFamily="34" charset="0"/>
                <a:cs typeface="Arial" panose="020B0604020202020204" pitchFamily="34" charset="0"/>
              </a:rPr>
              <a:t>et al., </a:t>
            </a:r>
            <a:r>
              <a:rPr lang="en-US" sz="2400" dirty="0">
                <a:latin typeface="Arial" panose="020B0604020202020204" pitchFamily="34" charset="0"/>
                <a:cs typeface="Arial" panose="020B0604020202020204" pitchFamily="34" charset="0"/>
              </a:rPr>
              <a:t>2025). </a:t>
            </a:r>
            <a:endParaRPr lang="en-US" sz="1600" dirty="0">
              <a:solidFill>
                <a:srgbClr val="1F2020"/>
              </a:solidFill>
              <a:latin typeface="Arial" panose="020B0604020202020204" pitchFamily="34" charset="0"/>
              <a:ea typeface="Open Sans"/>
              <a:cs typeface="Arial" panose="020B0604020202020204" pitchFamily="34" charset="0"/>
              <a:sym typeface="Open Sans"/>
            </a:endParaRPr>
          </a:p>
        </p:txBody>
      </p:sp>
      <p:sp>
        <p:nvSpPr>
          <p:cNvPr id="39" name="TextBox 39">
            <a:extLst>
              <a:ext uri="{FF2B5EF4-FFF2-40B4-BE49-F238E27FC236}">
                <a16:creationId xmlns:a16="http://schemas.microsoft.com/office/drawing/2014/main" id="{B1509E7C-AD41-B282-1632-96D08814EC9F}"/>
              </a:ext>
            </a:extLst>
          </p:cNvPr>
          <p:cNvSpPr txBox="1"/>
          <p:nvPr/>
        </p:nvSpPr>
        <p:spPr>
          <a:xfrm>
            <a:off x="10853284" y="7657000"/>
            <a:ext cx="496110" cy="297180"/>
          </a:xfrm>
          <a:prstGeom prst="rect">
            <a:avLst/>
          </a:prstGeom>
        </p:spPr>
        <p:txBody>
          <a:bodyPr lIns="0" tIns="0" rIns="0" bIns="0" rtlCol="0" anchor="t">
            <a:spAutoFit/>
          </a:bodyPr>
          <a:lstStyle/>
          <a:p>
            <a:pPr algn="ctr">
              <a:lnSpc>
                <a:spcPts val="2519"/>
              </a:lnSpc>
              <a:spcBef>
                <a:spcPct val="0"/>
              </a:spcBef>
            </a:pPr>
            <a:r>
              <a:rPr lang="en-US" sz="1799" b="1" dirty="0">
                <a:solidFill>
                  <a:srgbClr val="FFFFFF"/>
                </a:solidFill>
                <a:latin typeface="Arial" panose="020B0604020202020204" pitchFamily="34" charset="0"/>
                <a:ea typeface="Open Sans Bold"/>
                <a:cs typeface="Arial" panose="020B0604020202020204" pitchFamily="34" charset="0"/>
                <a:sym typeface="Open Sans Bold"/>
              </a:rPr>
              <a:t>02</a:t>
            </a:r>
          </a:p>
        </p:txBody>
      </p:sp>
      <p:pic>
        <p:nvPicPr>
          <p:cNvPr id="2" name="Picture 1" descr="How Technology Affects Family Communication Digital Disruption">
            <a:extLst>
              <a:ext uri="{FF2B5EF4-FFF2-40B4-BE49-F238E27FC236}">
                <a16:creationId xmlns:a16="http://schemas.microsoft.com/office/drawing/2014/main" id="{A88FA64B-D19C-75FD-E6F2-BC056363440F}"/>
              </a:ext>
            </a:extLst>
          </p:cNvPr>
          <p:cNvPicPr>
            <a:picLocks noChangeAspect="1"/>
          </p:cNvPicPr>
          <p:nvPr/>
        </p:nvPicPr>
        <p:blipFill>
          <a:blip r:embed="rId5"/>
          <a:stretch>
            <a:fillRect/>
          </a:stretch>
        </p:blipFill>
        <p:spPr>
          <a:xfrm>
            <a:off x="773358" y="800382"/>
            <a:ext cx="6677025" cy="4171950"/>
          </a:xfrm>
          <a:prstGeom prst="rect">
            <a:avLst/>
          </a:prstGeom>
        </p:spPr>
      </p:pic>
      <p:sp>
        <p:nvSpPr>
          <p:cNvPr id="4" name="TextBox 3">
            <a:extLst>
              <a:ext uri="{FF2B5EF4-FFF2-40B4-BE49-F238E27FC236}">
                <a16:creationId xmlns:a16="http://schemas.microsoft.com/office/drawing/2014/main" id="{2EB633A8-61F8-FC8A-687E-D75ECB8CA211}"/>
              </a:ext>
            </a:extLst>
          </p:cNvPr>
          <p:cNvSpPr txBox="1"/>
          <p:nvPr/>
        </p:nvSpPr>
        <p:spPr>
          <a:xfrm>
            <a:off x="1066800" y="5152809"/>
            <a:ext cx="3581400" cy="369332"/>
          </a:xfrm>
          <a:prstGeom prst="rect">
            <a:avLst/>
          </a:prstGeom>
          <a:noFill/>
        </p:spPr>
        <p:txBody>
          <a:bodyPr wrap="square">
            <a:spAutoFit/>
          </a:bodyPr>
          <a:lstStyle/>
          <a:p>
            <a:pPr algn="ctr"/>
            <a:r>
              <a:rPr lang="en-GB" dirty="0">
                <a:solidFill>
                  <a:schemeClr val="bg1"/>
                </a:solidFill>
                <a:latin typeface="Arial" panose="020B0604020202020204" pitchFamily="34" charset="0"/>
                <a:cs typeface="Arial" panose="020B0604020202020204" pitchFamily="34" charset="0"/>
              </a:rPr>
              <a:t>(Source: </a:t>
            </a:r>
            <a:r>
              <a:rPr lang="en-IN" dirty="0">
                <a:solidFill>
                  <a:schemeClr val="bg1"/>
                </a:solidFill>
                <a:latin typeface="Arial" panose="020B0604020202020204" pitchFamily="34" charset="0"/>
                <a:cs typeface="Arial" panose="020B0604020202020204" pitchFamily="34" charset="0"/>
              </a:rPr>
              <a:t>F</a:t>
            </a:r>
            <a:r>
              <a:rPr lang="en-IN" dirty="0">
                <a:solidFill>
                  <a:schemeClr val="bg1"/>
                </a:solidFill>
              </a:rPr>
              <a:t>arrel, 2025)</a:t>
            </a:r>
            <a:endParaRPr lang="en-GB" dirty="0">
              <a:solidFill>
                <a:schemeClr val="bg1"/>
              </a:solidFill>
              <a:latin typeface="Arial" panose="020B0604020202020204" pitchFamily="34" charset="0"/>
              <a:cs typeface="Arial" panose="020B0604020202020204" pitchFamily="34" charset="0"/>
            </a:endParaRPr>
          </a:p>
        </p:txBody>
      </p:sp>
      <p:pic>
        <p:nvPicPr>
          <p:cNvPr id="16" name="Picture 15" descr="How digital use is impacting family dynamics">
            <a:extLst>
              <a:ext uri="{FF2B5EF4-FFF2-40B4-BE49-F238E27FC236}">
                <a16:creationId xmlns:a16="http://schemas.microsoft.com/office/drawing/2014/main" id="{86639DE4-705C-6049-DDF1-5F1DF866307E}"/>
              </a:ext>
            </a:extLst>
          </p:cNvPr>
          <p:cNvPicPr>
            <a:picLocks noChangeAspect="1"/>
          </p:cNvPicPr>
          <p:nvPr/>
        </p:nvPicPr>
        <p:blipFill>
          <a:blip r:embed="rId6"/>
          <a:stretch>
            <a:fillRect/>
          </a:stretch>
        </p:blipFill>
        <p:spPr>
          <a:xfrm>
            <a:off x="4218848" y="6447120"/>
            <a:ext cx="5893521" cy="3315106"/>
          </a:xfrm>
          <a:prstGeom prst="rect">
            <a:avLst/>
          </a:prstGeom>
        </p:spPr>
      </p:pic>
      <p:sp>
        <p:nvSpPr>
          <p:cNvPr id="18" name="TextBox 17">
            <a:extLst>
              <a:ext uri="{FF2B5EF4-FFF2-40B4-BE49-F238E27FC236}">
                <a16:creationId xmlns:a16="http://schemas.microsoft.com/office/drawing/2014/main" id="{1F398062-7AA2-F953-9AD6-193FB28990CF}"/>
              </a:ext>
            </a:extLst>
          </p:cNvPr>
          <p:cNvSpPr txBox="1"/>
          <p:nvPr/>
        </p:nvSpPr>
        <p:spPr>
          <a:xfrm>
            <a:off x="5348105" y="9812472"/>
            <a:ext cx="3635005" cy="369332"/>
          </a:xfrm>
          <a:prstGeom prst="rect">
            <a:avLst/>
          </a:prstGeom>
          <a:noFill/>
        </p:spPr>
        <p:txBody>
          <a:bodyPr wrap="square">
            <a:spAutoFit/>
          </a:bodyPr>
          <a:lstStyle/>
          <a:p>
            <a:pPr algn="ctr"/>
            <a:r>
              <a:rPr lang="en-GB" dirty="0">
                <a:latin typeface="Arial" panose="020B0604020202020204" pitchFamily="34" charset="0"/>
                <a:cs typeface="Arial" panose="020B0604020202020204" pitchFamily="34" charset="0"/>
              </a:rPr>
              <a:t>(Source: </a:t>
            </a:r>
            <a:r>
              <a:rPr lang="en-IN" dirty="0"/>
              <a:t>Austin Davis LPC-S, 2024)</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308827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C4A0AB-E28B-A5E4-69AA-3726FBDC09B0}"/>
            </a:ext>
          </a:extLst>
        </p:cNvPr>
        <p:cNvGrpSpPr/>
        <p:nvPr/>
      </p:nvGrpSpPr>
      <p:grpSpPr>
        <a:xfrm>
          <a:off x="0" y="0"/>
          <a:ext cx="0" cy="0"/>
          <a:chOff x="0" y="0"/>
          <a:chExt cx="0" cy="0"/>
        </a:xfrm>
      </p:grpSpPr>
      <p:sp>
        <p:nvSpPr>
          <p:cNvPr id="5" name="Freeform 5">
            <a:extLst>
              <a:ext uri="{FF2B5EF4-FFF2-40B4-BE49-F238E27FC236}">
                <a16:creationId xmlns:a16="http://schemas.microsoft.com/office/drawing/2014/main" id="{5EBAB67C-4FEF-0BA4-657D-06F58A2F69F3}"/>
              </a:ext>
            </a:extLst>
          </p:cNvPr>
          <p:cNvSpPr/>
          <p:nvPr/>
        </p:nvSpPr>
        <p:spPr>
          <a:xfrm>
            <a:off x="17471753" y="363528"/>
            <a:ext cx="422866" cy="244494"/>
          </a:xfrm>
          <a:custGeom>
            <a:avLst/>
            <a:gdLst/>
            <a:ahLst/>
            <a:cxnLst/>
            <a:rect l="l" t="t" r="r" b="b"/>
            <a:pathLst>
              <a:path w="422866" h="244494">
                <a:moveTo>
                  <a:pt x="0" y="0"/>
                </a:moveTo>
                <a:lnTo>
                  <a:pt x="422866" y="0"/>
                </a:lnTo>
                <a:lnTo>
                  <a:pt x="422866" y="244494"/>
                </a:lnTo>
                <a:lnTo>
                  <a:pt x="0" y="24449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grpSp>
        <p:nvGrpSpPr>
          <p:cNvPr id="7" name="Group 7">
            <a:extLst>
              <a:ext uri="{FF2B5EF4-FFF2-40B4-BE49-F238E27FC236}">
                <a16:creationId xmlns:a16="http://schemas.microsoft.com/office/drawing/2014/main" id="{207F01DC-D736-3EC4-AF12-ADBCDA4858BD}"/>
              </a:ext>
            </a:extLst>
          </p:cNvPr>
          <p:cNvGrpSpPr/>
          <p:nvPr/>
        </p:nvGrpSpPr>
        <p:grpSpPr>
          <a:xfrm>
            <a:off x="17765393" y="8799378"/>
            <a:ext cx="72076" cy="1013094"/>
            <a:chOff x="0" y="0"/>
            <a:chExt cx="18983" cy="266823"/>
          </a:xfrm>
        </p:grpSpPr>
        <p:sp>
          <p:nvSpPr>
            <p:cNvPr id="8" name="Freeform 8">
              <a:extLst>
                <a:ext uri="{FF2B5EF4-FFF2-40B4-BE49-F238E27FC236}">
                  <a16:creationId xmlns:a16="http://schemas.microsoft.com/office/drawing/2014/main" id="{C5F48985-D1D0-C638-2DE8-498A5A8CF708}"/>
                </a:ext>
              </a:extLst>
            </p:cNvPr>
            <p:cNvSpPr/>
            <p:nvPr/>
          </p:nvSpPr>
          <p:spPr>
            <a:xfrm>
              <a:off x="0" y="0"/>
              <a:ext cx="18983" cy="266823"/>
            </a:xfrm>
            <a:custGeom>
              <a:avLst/>
              <a:gdLst/>
              <a:ahLst/>
              <a:cxnLst/>
              <a:rect l="l" t="t" r="r" b="b"/>
              <a:pathLst>
                <a:path w="18983" h="266823">
                  <a:moveTo>
                    <a:pt x="9492" y="0"/>
                  </a:moveTo>
                  <a:lnTo>
                    <a:pt x="9492" y="0"/>
                  </a:lnTo>
                  <a:cubicBezTo>
                    <a:pt x="14734" y="0"/>
                    <a:pt x="18983" y="4250"/>
                    <a:pt x="18983" y="9492"/>
                  </a:cubicBezTo>
                  <a:lnTo>
                    <a:pt x="18983" y="257332"/>
                  </a:lnTo>
                  <a:cubicBezTo>
                    <a:pt x="18983" y="259849"/>
                    <a:pt x="17983" y="262263"/>
                    <a:pt x="16203" y="264043"/>
                  </a:cubicBezTo>
                  <a:cubicBezTo>
                    <a:pt x="14423" y="265823"/>
                    <a:pt x="12009" y="266823"/>
                    <a:pt x="9492" y="266823"/>
                  </a:cubicBezTo>
                  <a:lnTo>
                    <a:pt x="9492" y="266823"/>
                  </a:lnTo>
                  <a:cubicBezTo>
                    <a:pt x="6974" y="266823"/>
                    <a:pt x="4560" y="265823"/>
                    <a:pt x="2780" y="264043"/>
                  </a:cubicBezTo>
                  <a:cubicBezTo>
                    <a:pt x="1000" y="262263"/>
                    <a:pt x="0" y="259849"/>
                    <a:pt x="0" y="257332"/>
                  </a:cubicBezTo>
                  <a:lnTo>
                    <a:pt x="0" y="9492"/>
                  </a:lnTo>
                  <a:cubicBezTo>
                    <a:pt x="0" y="6974"/>
                    <a:pt x="1000" y="4560"/>
                    <a:pt x="2780" y="2780"/>
                  </a:cubicBezTo>
                  <a:cubicBezTo>
                    <a:pt x="4560" y="1000"/>
                    <a:pt x="6974" y="0"/>
                    <a:pt x="9492"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9" name="TextBox 9">
              <a:extLst>
                <a:ext uri="{FF2B5EF4-FFF2-40B4-BE49-F238E27FC236}">
                  <a16:creationId xmlns:a16="http://schemas.microsoft.com/office/drawing/2014/main" id="{2BB0AE59-4B4F-E32F-4D91-1435C138AF12}"/>
                </a:ext>
              </a:extLst>
            </p:cNvPr>
            <p:cNvSpPr txBox="1"/>
            <p:nvPr/>
          </p:nvSpPr>
          <p:spPr>
            <a:xfrm>
              <a:off x="0" y="-38100"/>
              <a:ext cx="18983" cy="304923"/>
            </a:xfrm>
            <a:prstGeom prst="rect">
              <a:avLst/>
            </a:prstGeom>
          </p:spPr>
          <p:txBody>
            <a:bodyPr lIns="50800" tIns="50800" rIns="50800" bIns="50800" rtlCol="0" anchor="ctr"/>
            <a:lstStyle/>
            <a:p>
              <a:pPr algn="ctr">
                <a:lnSpc>
                  <a:spcPts val="2659"/>
                </a:lnSpc>
                <a:spcBef>
                  <a:spcPct val="0"/>
                </a:spcBef>
              </a:pPr>
              <a:endParaRPr>
                <a:latin typeface="Arial" panose="020B0604020202020204" pitchFamily="34" charset="0"/>
                <a:cs typeface="Arial" panose="020B0604020202020204" pitchFamily="34" charset="0"/>
              </a:endParaRPr>
            </a:p>
          </p:txBody>
        </p:sp>
      </p:grpSp>
      <p:grpSp>
        <p:nvGrpSpPr>
          <p:cNvPr id="10" name="Group 10">
            <a:extLst>
              <a:ext uri="{FF2B5EF4-FFF2-40B4-BE49-F238E27FC236}">
                <a16:creationId xmlns:a16="http://schemas.microsoft.com/office/drawing/2014/main" id="{20975B51-50DA-AA4D-15A0-05279B59C597}"/>
              </a:ext>
            </a:extLst>
          </p:cNvPr>
          <p:cNvGrpSpPr/>
          <p:nvPr/>
        </p:nvGrpSpPr>
        <p:grpSpPr>
          <a:xfrm>
            <a:off x="17765393" y="7670457"/>
            <a:ext cx="72076" cy="1013094"/>
            <a:chOff x="0" y="0"/>
            <a:chExt cx="18983" cy="266823"/>
          </a:xfrm>
        </p:grpSpPr>
        <p:sp>
          <p:nvSpPr>
            <p:cNvPr id="11" name="Freeform 11">
              <a:extLst>
                <a:ext uri="{FF2B5EF4-FFF2-40B4-BE49-F238E27FC236}">
                  <a16:creationId xmlns:a16="http://schemas.microsoft.com/office/drawing/2014/main" id="{20CA6CF9-50CD-FDBE-8211-F94146E6C778}"/>
                </a:ext>
              </a:extLst>
            </p:cNvPr>
            <p:cNvSpPr/>
            <p:nvPr/>
          </p:nvSpPr>
          <p:spPr>
            <a:xfrm>
              <a:off x="0" y="0"/>
              <a:ext cx="18983" cy="266823"/>
            </a:xfrm>
            <a:custGeom>
              <a:avLst/>
              <a:gdLst/>
              <a:ahLst/>
              <a:cxnLst/>
              <a:rect l="l" t="t" r="r" b="b"/>
              <a:pathLst>
                <a:path w="18983" h="266823">
                  <a:moveTo>
                    <a:pt x="9492" y="0"/>
                  </a:moveTo>
                  <a:lnTo>
                    <a:pt x="9492" y="0"/>
                  </a:lnTo>
                  <a:cubicBezTo>
                    <a:pt x="14734" y="0"/>
                    <a:pt x="18983" y="4250"/>
                    <a:pt x="18983" y="9492"/>
                  </a:cubicBezTo>
                  <a:lnTo>
                    <a:pt x="18983" y="257332"/>
                  </a:lnTo>
                  <a:cubicBezTo>
                    <a:pt x="18983" y="259849"/>
                    <a:pt x="17983" y="262263"/>
                    <a:pt x="16203" y="264043"/>
                  </a:cubicBezTo>
                  <a:cubicBezTo>
                    <a:pt x="14423" y="265823"/>
                    <a:pt x="12009" y="266823"/>
                    <a:pt x="9492" y="266823"/>
                  </a:cubicBezTo>
                  <a:lnTo>
                    <a:pt x="9492" y="266823"/>
                  </a:lnTo>
                  <a:cubicBezTo>
                    <a:pt x="6974" y="266823"/>
                    <a:pt x="4560" y="265823"/>
                    <a:pt x="2780" y="264043"/>
                  </a:cubicBezTo>
                  <a:cubicBezTo>
                    <a:pt x="1000" y="262263"/>
                    <a:pt x="0" y="259849"/>
                    <a:pt x="0" y="257332"/>
                  </a:cubicBezTo>
                  <a:lnTo>
                    <a:pt x="0" y="9492"/>
                  </a:lnTo>
                  <a:cubicBezTo>
                    <a:pt x="0" y="6974"/>
                    <a:pt x="1000" y="4560"/>
                    <a:pt x="2780" y="2780"/>
                  </a:cubicBezTo>
                  <a:cubicBezTo>
                    <a:pt x="4560" y="1000"/>
                    <a:pt x="6974" y="0"/>
                    <a:pt x="9492" y="0"/>
                  </a:cubicBezTo>
                  <a:close/>
                </a:path>
              </a:pathLst>
            </a:custGeom>
            <a:solidFill>
              <a:srgbClr val="E2E2E2"/>
            </a:solidFill>
          </p:spPr>
          <p:txBody>
            <a:bodyPr/>
            <a:lstStyle/>
            <a:p>
              <a:endParaRPr lang="en-IN"/>
            </a:p>
          </p:txBody>
        </p:sp>
        <p:sp>
          <p:nvSpPr>
            <p:cNvPr id="12" name="TextBox 12">
              <a:extLst>
                <a:ext uri="{FF2B5EF4-FFF2-40B4-BE49-F238E27FC236}">
                  <a16:creationId xmlns:a16="http://schemas.microsoft.com/office/drawing/2014/main" id="{3C1D39C3-75E6-F711-013D-A6D5EDA8AE03}"/>
                </a:ext>
              </a:extLst>
            </p:cNvPr>
            <p:cNvSpPr txBox="1"/>
            <p:nvPr/>
          </p:nvSpPr>
          <p:spPr>
            <a:xfrm>
              <a:off x="0" y="-38100"/>
              <a:ext cx="18983" cy="304923"/>
            </a:xfrm>
            <a:prstGeom prst="rect">
              <a:avLst/>
            </a:prstGeom>
          </p:spPr>
          <p:txBody>
            <a:bodyPr lIns="50800" tIns="50800" rIns="50800" bIns="50800" rtlCol="0" anchor="ctr"/>
            <a:lstStyle/>
            <a:p>
              <a:pPr algn="ctr">
                <a:lnSpc>
                  <a:spcPts val="2659"/>
                </a:lnSpc>
                <a:spcBef>
                  <a:spcPct val="0"/>
                </a:spcBef>
              </a:pPr>
              <a:endParaRPr>
                <a:latin typeface="Arial" panose="020B0604020202020204" pitchFamily="34" charset="0"/>
                <a:cs typeface="Arial" panose="020B0604020202020204" pitchFamily="34" charset="0"/>
              </a:endParaRPr>
            </a:p>
          </p:txBody>
        </p:sp>
      </p:grpSp>
      <p:grpSp>
        <p:nvGrpSpPr>
          <p:cNvPr id="13" name="Group 13">
            <a:extLst>
              <a:ext uri="{FF2B5EF4-FFF2-40B4-BE49-F238E27FC236}">
                <a16:creationId xmlns:a16="http://schemas.microsoft.com/office/drawing/2014/main" id="{12761B4D-9984-579C-4EFB-3569F2FB6606}"/>
              </a:ext>
            </a:extLst>
          </p:cNvPr>
          <p:cNvGrpSpPr/>
          <p:nvPr/>
        </p:nvGrpSpPr>
        <p:grpSpPr>
          <a:xfrm>
            <a:off x="2821812" y="876299"/>
            <a:ext cx="12644376" cy="2466869"/>
            <a:chOff x="0" y="0"/>
            <a:chExt cx="3330206" cy="649710"/>
          </a:xfrm>
        </p:grpSpPr>
        <p:sp>
          <p:nvSpPr>
            <p:cNvPr id="14" name="Freeform 14">
              <a:extLst>
                <a:ext uri="{FF2B5EF4-FFF2-40B4-BE49-F238E27FC236}">
                  <a16:creationId xmlns:a16="http://schemas.microsoft.com/office/drawing/2014/main" id="{C722DA83-47EF-6981-ACC6-6566111BABF4}"/>
                </a:ext>
              </a:extLst>
            </p:cNvPr>
            <p:cNvSpPr/>
            <p:nvPr/>
          </p:nvSpPr>
          <p:spPr>
            <a:xfrm>
              <a:off x="0" y="0"/>
              <a:ext cx="3330206" cy="649710"/>
            </a:xfrm>
            <a:custGeom>
              <a:avLst/>
              <a:gdLst/>
              <a:ahLst/>
              <a:cxnLst/>
              <a:rect l="l" t="t" r="r" b="b"/>
              <a:pathLst>
                <a:path w="3330206" h="649710">
                  <a:moveTo>
                    <a:pt x="30614" y="0"/>
                  </a:moveTo>
                  <a:lnTo>
                    <a:pt x="3299592" y="0"/>
                  </a:lnTo>
                  <a:cubicBezTo>
                    <a:pt x="3307711" y="0"/>
                    <a:pt x="3315498" y="3225"/>
                    <a:pt x="3321240" y="8967"/>
                  </a:cubicBezTo>
                  <a:cubicBezTo>
                    <a:pt x="3326981" y="14708"/>
                    <a:pt x="3330206" y="22495"/>
                    <a:pt x="3330206" y="30614"/>
                  </a:cubicBezTo>
                  <a:lnTo>
                    <a:pt x="3330206" y="619096"/>
                  </a:lnTo>
                  <a:cubicBezTo>
                    <a:pt x="3330206" y="627216"/>
                    <a:pt x="3326981" y="635003"/>
                    <a:pt x="3321240" y="640744"/>
                  </a:cubicBezTo>
                  <a:cubicBezTo>
                    <a:pt x="3315498" y="646485"/>
                    <a:pt x="3307711" y="649710"/>
                    <a:pt x="3299592" y="649710"/>
                  </a:cubicBezTo>
                  <a:lnTo>
                    <a:pt x="30614" y="649710"/>
                  </a:lnTo>
                  <a:cubicBezTo>
                    <a:pt x="13706" y="649710"/>
                    <a:pt x="0" y="636004"/>
                    <a:pt x="0" y="619096"/>
                  </a:cubicBezTo>
                  <a:lnTo>
                    <a:pt x="0" y="30614"/>
                  </a:lnTo>
                  <a:cubicBezTo>
                    <a:pt x="0" y="22495"/>
                    <a:pt x="3225" y="14708"/>
                    <a:pt x="8967" y="8967"/>
                  </a:cubicBezTo>
                  <a:cubicBezTo>
                    <a:pt x="14708" y="3225"/>
                    <a:pt x="22495" y="0"/>
                    <a:pt x="30614"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dirty="0"/>
            </a:p>
          </p:txBody>
        </p:sp>
        <p:sp>
          <p:nvSpPr>
            <p:cNvPr id="15" name="TextBox 15">
              <a:extLst>
                <a:ext uri="{FF2B5EF4-FFF2-40B4-BE49-F238E27FC236}">
                  <a16:creationId xmlns:a16="http://schemas.microsoft.com/office/drawing/2014/main" id="{925BE969-44CE-7E3F-37C9-83A5511033FC}"/>
                </a:ext>
              </a:extLst>
            </p:cNvPr>
            <p:cNvSpPr txBox="1"/>
            <p:nvPr/>
          </p:nvSpPr>
          <p:spPr>
            <a:xfrm>
              <a:off x="0" y="-38100"/>
              <a:ext cx="3330206" cy="687810"/>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27" name="TextBox 27">
            <a:extLst>
              <a:ext uri="{FF2B5EF4-FFF2-40B4-BE49-F238E27FC236}">
                <a16:creationId xmlns:a16="http://schemas.microsoft.com/office/drawing/2014/main" id="{DA660C3F-3738-A7CD-9A4E-D980C23CD1AF}"/>
              </a:ext>
            </a:extLst>
          </p:cNvPr>
          <p:cNvSpPr txBox="1"/>
          <p:nvPr/>
        </p:nvSpPr>
        <p:spPr>
          <a:xfrm>
            <a:off x="4038600" y="1165438"/>
            <a:ext cx="9546953" cy="1888594"/>
          </a:xfrm>
          <a:prstGeom prst="rect">
            <a:avLst/>
          </a:prstGeom>
        </p:spPr>
        <p:txBody>
          <a:bodyPr wrap="square" lIns="0" tIns="0" rIns="0" bIns="0" rtlCol="0" anchor="t">
            <a:spAutoFit/>
          </a:bodyPr>
          <a:lstStyle/>
          <a:p>
            <a:pPr algn="ctr">
              <a:lnSpc>
                <a:spcPts val="7699"/>
              </a:lnSpc>
              <a:spcBef>
                <a:spcPct val="0"/>
              </a:spcBef>
            </a:pPr>
            <a:r>
              <a:rPr lang="en-US" sz="5499" b="1" dirty="0">
                <a:solidFill>
                  <a:schemeClr val="bg1"/>
                </a:solidFill>
                <a:latin typeface="Arial" panose="020B0604020202020204" pitchFamily="34" charset="0"/>
                <a:ea typeface="Inter Bold"/>
                <a:cs typeface="Arial" panose="020B0604020202020204" pitchFamily="34" charset="0"/>
                <a:sym typeface="Inter Bold"/>
              </a:rPr>
              <a:t>Aims for the campaign and benefit of achieving it</a:t>
            </a:r>
          </a:p>
        </p:txBody>
      </p:sp>
      <p:graphicFrame>
        <p:nvGraphicFramePr>
          <p:cNvPr id="2" name="Diagram 1">
            <a:extLst>
              <a:ext uri="{FF2B5EF4-FFF2-40B4-BE49-F238E27FC236}">
                <a16:creationId xmlns:a16="http://schemas.microsoft.com/office/drawing/2014/main" id="{7CDFD204-5377-DE10-F24B-449D709E208A}"/>
              </a:ext>
            </a:extLst>
          </p:cNvPr>
          <p:cNvGraphicFramePr/>
          <p:nvPr>
            <p:extLst>
              <p:ext uri="{D42A27DB-BD31-4B8C-83A1-F6EECF244321}">
                <p14:modId xmlns:p14="http://schemas.microsoft.com/office/powerpoint/2010/main" val="768055837"/>
              </p:ext>
            </p:extLst>
          </p:nvPr>
        </p:nvGraphicFramePr>
        <p:xfrm>
          <a:off x="2286000" y="3924299"/>
          <a:ext cx="13351637" cy="51972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4334579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3D120F-3D42-3E37-7B0C-F385047DE46B}"/>
            </a:ext>
          </a:extLst>
        </p:cNvPr>
        <p:cNvGrpSpPr/>
        <p:nvPr/>
      </p:nvGrpSpPr>
      <p:grpSpPr>
        <a:xfrm>
          <a:off x="0" y="0"/>
          <a:ext cx="0" cy="0"/>
          <a:chOff x="0" y="0"/>
          <a:chExt cx="0" cy="0"/>
        </a:xfrm>
      </p:grpSpPr>
      <p:sp>
        <p:nvSpPr>
          <p:cNvPr id="5" name="Freeform 5">
            <a:extLst>
              <a:ext uri="{FF2B5EF4-FFF2-40B4-BE49-F238E27FC236}">
                <a16:creationId xmlns:a16="http://schemas.microsoft.com/office/drawing/2014/main" id="{470C75E5-6C6B-7C4A-2BF3-1FF9D458B112}"/>
              </a:ext>
            </a:extLst>
          </p:cNvPr>
          <p:cNvSpPr/>
          <p:nvPr/>
        </p:nvSpPr>
        <p:spPr>
          <a:xfrm>
            <a:off x="17471753" y="363528"/>
            <a:ext cx="422866" cy="244494"/>
          </a:xfrm>
          <a:custGeom>
            <a:avLst/>
            <a:gdLst/>
            <a:ahLst/>
            <a:cxnLst/>
            <a:rect l="l" t="t" r="r" b="b"/>
            <a:pathLst>
              <a:path w="422866" h="244494">
                <a:moveTo>
                  <a:pt x="0" y="0"/>
                </a:moveTo>
                <a:lnTo>
                  <a:pt x="422866" y="0"/>
                </a:lnTo>
                <a:lnTo>
                  <a:pt x="422866" y="244494"/>
                </a:lnTo>
                <a:lnTo>
                  <a:pt x="0" y="24449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grpSp>
        <p:nvGrpSpPr>
          <p:cNvPr id="7" name="Group 7">
            <a:extLst>
              <a:ext uri="{FF2B5EF4-FFF2-40B4-BE49-F238E27FC236}">
                <a16:creationId xmlns:a16="http://schemas.microsoft.com/office/drawing/2014/main" id="{FEADB5E1-810F-9641-EDA5-08CF5CAA54CE}"/>
              </a:ext>
            </a:extLst>
          </p:cNvPr>
          <p:cNvGrpSpPr/>
          <p:nvPr/>
        </p:nvGrpSpPr>
        <p:grpSpPr>
          <a:xfrm>
            <a:off x="17765393" y="8799378"/>
            <a:ext cx="72076" cy="1013094"/>
            <a:chOff x="0" y="0"/>
            <a:chExt cx="18983" cy="266823"/>
          </a:xfrm>
        </p:grpSpPr>
        <p:sp>
          <p:nvSpPr>
            <p:cNvPr id="8" name="Freeform 8">
              <a:extLst>
                <a:ext uri="{FF2B5EF4-FFF2-40B4-BE49-F238E27FC236}">
                  <a16:creationId xmlns:a16="http://schemas.microsoft.com/office/drawing/2014/main" id="{DB01DAC9-D9CF-5EF3-EF74-D1F55BAE3242}"/>
                </a:ext>
              </a:extLst>
            </p:cNvPr>
            <p:cNvSpPr/>
            <p:nvPr/>
          </p:nvSpPr>
          <p:spPr>
            <a:xfrm>
              <a:off x="0" y="0"/>
              <a:ext cx="18983" cy="266823"/>
            </a:xfrm>
            <a:custGeom>
              <a:avLst/>
              <a:gdLst/>
              <a:ahLst/>
              <a:cxnLst/>
              <a:rect l="l" t="t" r="r" b="b"/>
              <a:pathLst>
                <a:path w="18983" h="266823">
                  <a:moveTo>
                    <a:pt x="9492" y="0"/>
                  </a:moveTo>
                  <a:lnTo>
                    <a:pt x="9492" y="0"/>
                  </a:lnTo>
                  <a:cubicBezTo>
                    <a:pt x="14734" y="0"/>
                    <a:pt x="18983" y="4250"/>
                    <a:pt x="18983" y="9492"/>
                  </a:cubicBezTo>
                  <a:lnTo>
                    <a:pt x="18983" y="257332"/>
                  </a:lnTo>
                  <a:cubicBezTo>
                    <a:pt x="18983" y="259849"/>
                    <a:pt x="17983" y="262263"/>
                    <a:pt x="16203" y="264043"/>
                  </a:cubicBezTo>
                  <a:cubicBezTo>
                    <a:pt x="14423" y="265823"/>
                    <a:pt x="12009" y="266823"/>
                    <a:pt x="9492" y="266823"/>
                  </a:cubicBezTo>
                  <a:lnTo>
                    <a:pt x="9492" y="266823"/>
                  </a:lnTo>
                  <a:cubicBezTo>
                    <a:pt x="6974" y="266823"/>
                    <a:pt x="4560" y="265823"/>
                    <a:pt x="2780" y="264043"/>
                  </a:cubicBezTo>
                  <a:cubicBezTo>
                    <a:pt x="1000" y="262263"/>
                    <a:pt x="0" y="259849"/>
                    <a:pt x="0" y="257332"/>
                  </a:cubicBezTo>
                  <a:lnTo>
                    <a:pt x="0" y="9492"/>
                  </a:lnTo>
                  <a:cubicBezTo>
                    <a:pt x="0" y="6974"/>
                    <a:pt x="1000" y="4560"/>
                    <a:pt x="2780" y="2780"/>
                  </a:cubicBezTo>
                  <a:cubicBezTo>
                    <a:pt x="4560" y="1000"/>
                    <a:pt x="6974" y="0"/>
                    <a:pt x="9492"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9" name="TextBox 9">
              <a:extLst>
                <a:ext uri="{FF2B5EF4-FFF2-40B4-BE49-F238E27FC236}">
                  <a16:creationId xmlns:a16="http://schemas.microsoft.com/office/drawing/2014/main" id="{2123E093-05F4-EC00-0239-F8FA6B9A4BF6}"/>
                </a:ext>
              </a:extLst>
            </p:cNvPr>
            <p:cNvSpPr txBox="1"/>
            <p:nvPr/>
          </p:nvSpPr>
          <p:spPr>
            <a:xfrm>
              <a:off x="0" y="-38100"/>
              <a:ext cx="18983" cy="304923"/>
            </a:xfrm>
            <a:prstGeom prst="rect">
              <a:avLst/>
            </a:prstGeom>
          </p:spPr>
          <p:txBody>
            <a:bodyPr lIns="50800" tIns="50800" rIns="50800" bIns="50800" rtlCol="0" anchor="ctr"/>
            <a:lstStyle/>
            <a:p>
              <a:pPr algn="ctr">
                <a:lnSpc>
                  <a:spcPts val="2659"/>
                </a:lnSpc>
                <a:spcBef>
                  <a:spcPct val="0"/>
                </a:spcBef>
              </a:pPr>
              <a:endParaRPr>
                <a:latin typeface="Arial" panose="020B0604020202020204" pitchFamily="34" charset="0"/>
                <a:cs typeface="Arial" panose="020B0604020202020204" pitchFamily="34" charset="0"/>
              </a:endParaRPr>
            </a:p>
          </p:txBody>
        </p:sp>
      </p:grpSp>
      <p:grpSp>
        <p:nvGrpSpPr>
          <p:cNvPr id="10" name="Group 10">
            <a:extLst>
              <a:ext uri="{FF2B5EF4-FFF2-40B4-BE49-F238E27FC236}">
                <a16:creationId xmlns:a16="http://schemas.microsoft.com/office/drawing/2014/main" id="{BB7E52E9-0F79-8107-1EF2-3A37A9D2AF19}"/>
              </a:ext>
            </a:extLst>
          </p:cNvPr>
          <p:cNvGrpSpPr/>
          <p:nvPr/>
        </p:nvGrpSpPr>
        <p:grpSpPr>
          <a:xfrm>
            <a:off x="17765393" y="7670457"/>
            <a:ext cx="72076" cy="1013094"/>
            <a:chOff x="0" y="0"/>
            <a:chExt cx="18983" cy="266823"/>
          </a:xfrm>
        </p:grpSpPr>
        <p:sp>
          <p:nvSpPr>
            <p:cNvPr id="11" name="Freeform 11">
              <a:extLst>
                <a:ext uri="{FF2B5EF4-FFF2-40B4-BE49-F238E27FC236}">
                  <a16:creationId xmlns:a16="http://schemas.microsoft.com/office/drawing/2014/main" id="{C197A971-FF97-E11C-E74C-3CEC6C83A3FA}"/>
                </a:ext>
              </a:extLst>
            </p:cNvPr>
            <p:cNvSpPr/>
            <p:nvPr/>
          </p:nvSpPr>
          <p:spPr>
            <a:xfrm>
              <a:off x="0" y="0"/>
              <a:ext cx="18983" cy="266823"/>
            </a:xfrm>
            <a:custGeom>
              <a:avLst/>
              <a:gdLst/>
              <a:ahLst/>
              <a:cxnLst/>
              <a:rect l="l" t="t" r="r" b="b"/>
              <a:pathLst>
                <a:path w="18983" h="266823">
                  <a:moveTo>
                    <a:pt x="9492" y="0"/>
                  </a:moveTo>
                  <a:lnTo>
                    <a:pt x="9492" y="0"/>
                  </a:lnTo>
                  <a:cubicBezTo>
                    <a:pt x="14734" y="0"/>
                    <a:pt x="18983" y="4250"/>
                    <a:pt x="18983" y="9492"/>
                  </a:cubicBezTo>
                  <a:lnTo>
                    <a:pt x="18983" y="257332"/>
                  </a:lnTo>
                  <a:cubicBezTo>
                    <a:pt x="18983" y="259849"/>
                    <a:pt x="17983" y="262263"/>
                    <a:pt x="16203" y="264043"/>
                  </a:cubicBezTo>
                  <a:cubicBezTo>
                    <a:pt x="14423" y="265823"/>
                    <a:pt x="12009" y="266823"/>
                    <a:pt x="9492" y="266823"/>
                  </a:cubicBezTo>
                  <a:lnTo>
                    <a:pt x="9492" y="266823"/>
                  </a:lnTo>
                  <a:cubicBezTo>
                    <a:pt x="6974" y="266823"/>
                    <a:pt x="4560" y="265823"/>
                    <a:pt x="2780" y="264043"/>
                  </a:cubicBezTo>
                  <a:cubicBezTo>
                    <a:pt x="1000" y="262263"/>
                    <a:pt x="0" y="259849"/>
                    <a:pt x="0" y="257332"/>
                  </a:cubicBezTo>
                  <a:lnTo>
                    <a:pt x="0" y="9492"/>
                  </a:lnTo>
                  <a:cubicBezTo>
                    <a:pt x="0" y="6974"/>
                    <a:pt x="1000" y="4560"/>
                    <a:pt x="2780" y="2780"/>
                  </a:cubicBezTo>
                  <a:cubicBezTo>
                    <a:pt x="4560" y="1000"/>
                    <a:pt x="6974" y="0"/>
                    <a:pt x="9492" y="0"/>
                  </a:cubicBezTo>
                  <a:close/>
                </a:path>
              </a:pathLst>
            </a:custGeom>
            <a:solidFill>
              <a:srgbClr val="E2E2E2"/>
            </a:solidFill>
          </p:spPr>
          <p:txBody>
            <a:bodyPr/>
            <a:lstStyle/>
            <a:p>
              <a:endParaRPr lang="en-IN"/>
            </a:p>
          </p:txBody>
        </p:sp>
        <p:sp>
          <p:nvSpPr>
            <p:cNvPr id="12" name="TextBox 12">
              <a:extLst>
                <a:ext uri="{FF2B5EF4-FFF2-40B4-BE49-F238E27FC236}">
                  <a16:creationId xmlns:a16="http://schemas.microsoft.com/office/drawing/2014/main" id="{9B2A3B26-540A-CA56-19D1-43B2B6D256EF}"/>
                </a:ext>
              </a:extLst>
            </p:cNvPr>
            <p:cNvSpPr txBox="1"/>
            <p:nvPr/>
          </p:nvSpPr>
          <p:spPr>
            <a:xfrm>
              <a:off x="0" y="-38100"/>
              <a:ext cx="18983" cy="304923"/>
            </a:xfrm>
            <a:prstGeom prst="rect">
              <a:avLst/>
            </a:prstGeom>
          </p:spPr>
          <p:txBody>
            <a:bodyPr lIns="50800" tIns="50800" rIns="50800" bIns="50800" rtlCol="0" anchor="ctr"/>
            <a:lstStyle/>
            <a:p>
              <a:pPr algn="ctr">
                <a:lnSpc>
                  <a:spcPts val="2659"/>
                </a:lnSpc>
                <a:spcBef>
                  <a:spcPct val="0"/>
                </a:spcBef>
              </a:pPr>
              <a:endParaRPr>
                <a:latin typeface="Arial" panose="020B0604020202020204" pitchFamily="34" charset="0"/>
                <a:cs typeface="Arial" panose="020B0604020202020204" pitchFamily="34" charset="0"/>
              </a:endParaRPr>
            </a:p>
          </p:txBody>
        </p:sp>
      </p:grpSp>
      <p:grpSp>
        <p:nvGrpSpPr>
          <p:cNvPr id="13" name="Group 13">
            <a:extLst>
              <a:ext uri="{FF2B5EF4-FFF2-40B4-BE49-F238E27FC236}">
                <a16:creationId xmlns:a16="http://schemas.microsoft.com/office/drawing/2014/main" id="{FD8E12FD-6420-F657-FE7D-782900CA53BD}"/>
              </a:ext>
            </a:extLst>
          </p:cNvPr>
          <p:cNvGrpSpPr/>
          <p:nvPr/>
        </p:nvGrpSpPr>
        <p:grpSpPr>
          <a:xfrm>
            <a:off x="450531" y="3184917"/>
            <a:ext cx="10522269" cy="6176549"/>
            <a:chOff x="0" y="0"/>
            <a:chExt cx="1114948" cy="1114948"/>
          </a:xfrm>
        </p:grpSpPr>
        <p:sp>
          <p:nvSpPr>
            <p:cNvPr id="14" name="Freeform 14">
              <a:extLst>
                <a:ext uri="{FF2B5EF4-FFF2-40B4-BE49-F238E27FC236}">
                  <a16:creationId xmlns:a16="http://schemas.microsoft.com/office/drawing/2014/main" id="{8173A116-EFB6-B29A-8DF7-09E8BDD9963D}"/>
                </a:ext>
              </a:extLst>
            </p:cNvPr>
            <p:cNvSpPr/>
            <p:nvPr/>
          </p:nvSpPr>
          <p:spPr>
            <a:xfrm>
              <a:off x="0" y="0"/>
              <a:ext cx="1114948" cy="1114948"/>
            </a:xfrm>
            <a:custGeom>
              <a:avLst/>
              <a:gdLst/>
              <a:ahLst/>
              <a:cxnLst/>
              <a:rect l="l" t="t" r="r" b="b"/>
              <a:pathLst>
                <a:path w="1114948" h="1114948">
                  <a:moveTo>
                    <a:pt x="91440" y="0"/>
                  </a:moveTo>
                  <a:lnTo>
                    <a:pt x="1023508" y="0"/>
                  </a:lnTo>
                  <a:cubicBezTo>
                    <a:pt x="1047759" y="0"/>
                    <a:pt x="1071017" y="9634"/>
                    <a:pt x="1088166" y="26782"/>
                  </a:cubicBezTo>
                  <a:cubicBezTo>
                    <a:pt x="1105314" y="43931"/>
                    <a:pt x="1114948" y="67189"/>
                    <a:pt x="1114948" y="91440"/>
                  </a:cubicBezTo>
                  <a:lnTo>
                    <a:pt x="1114948" y="1023508"/>
                  </a:lnTo>
                  <a:cubicBezTo>
                    <a:pt x="1114948" y="1047759"/>
                    <a:pt x="1105314" y="1071017"/>
                    <a:pt x="1088166" y="1088166"/>
                  </a:cubicBezTo>
                  <a:cubicBezTo>
                    <a:pt x="1071017" y="1105314"/>
                    <a:pt x="1047759" y="1114948"/>
                    <a:pt x="1023508" y="1114948"/>
                  </a:cubicBezTo>
                  <a:lnTo>
                    <a:pt x="91440" y="1114948"/>
                  </a:lnTo>
                  <a:cubicBezTo>
                    <a:pt x="67189" y="1114948"/>
                    <a:pt x="43931" y="1105314"/>
                    <a:pt x="26782" y="1088166"/>
                  </a:cubicBezTo>
                  <a:cubicBezTo>
                    <a:pt x="9634" y="1071017"/>
                    <a:pt x="0" y="1047759"/>
                    <a:pt x="0" y="1023508"/>
                  </a:cubicBezTo>
                  <a:lnTo>
                    <a:pt x="0" y="91440"/>
                  </a:lnTo>
                  <a:cubicBezTo>
                    <a:pt x="0" y="67189"/>
                    <a:pt x="9634" y="43931"/>
                    <a:pt x="26782" y="26782"/>
                  </a:cubicBezTo>
                  <a:cubicBezTo>
                    <a:pt x="43931" y="9634"/>
                    <a:pt x="67189" y="0"/>
                    <a:pt x="91440"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15" name="TextBox 15">
              <a:extLst>
                <a:ext uri="{FF2B5EF4-FFF2-40B4-BE49-F238E27FC236}">
                  <a16:creationId xmlns:a16="http://schemas.microsoft.com/office/drawing/2014/main" id="{FFEE8D43-5096-C3DF-E057-2E5A03AD7A0D}"/>
                </a:ext>
              </a:extLst>
            </p:cNvPr>
            <p:cNvSpPr txBox="1"/>
            <p:nvPr/>
          </p:nvSpPr>
          <p:spPr>
            <a:xfrm>
              <a:off x="0" y="-38100"/>
              <a:ext cx="1114948" cy="1153048"/>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23" name="TextBox 23">
            <a:extLst>
              <a:ext uri="{FF2B5EF4-FFF2-40B4-BE49-F238E27FC236}">
                <a16:creationId xmlns:a16="http://schemas.microsoft.com/office/drawing/2014/main" id="{0BF9F4E1-1286-82DB-1176-2B668CB8C767}"/>
              </a:ext>
            </a:extLst>
          </p:cNvPr>
          <p:cNvSpPr txBox="1"/>
          <p:nvPr/>
        </p:nvSpPr>
        <p:spPr>
          <a:xfrm>
            <a:off x="1981200" y="714007"/>
            <a:ext cx="10050257" cy="1888594"/>
          </a:xfrm>
          <a:prstGeom prst="rect">
            <a:avLst/>
          </a:prstGeom>
        </p:spPr>
        <p:txBody>
          <a:bodyPr wrap="square" lIns="0" tIns="0" rIns="0" bIns="0" rtlCol="0" anchor="t">
            <a:spAutoFit/>
          </a:bodyPr>
          <a:lstStyle/>
          <a:p>
            <a:pPr>
              <a:lnSpc>
                <a:spcPts val="7699"/>
              </a:lnSpc>
              <a:spcBef>
                <a:spcPct val="0"/>
              </a:spcBef>
            </a:pPr>
            <a:r>
              <a:rPr lang="en-US" sz="5500" b="1" dirty="0">
                <a:latin typeface="Arial" panose="020B0604020202020204" pitchFamily="34" charset="0"/>
                <a:cs typeface="Arial" panose="020B0604020202020204" pitchFamily="34" charset="0"/>
              </a:rPr>
              <a:t>Aims for the campaign and benefit of achieving it</a:t>
            </a:r>
            <a:endParaRPr lang="en-US" sz="5500" b="1" dirty="0">
              <a:solidFill>
                <a:srgbClr val="1F2020"/>
              </a:solidFill>
              <a:latin typeface="Arial" panose="020B0604020202020204" pitchFamily="34" charset="0"/>
              <a:ea typeface="Inter Bold"/>
              <a:cs typeface="Arial" panose="020B0604020202020204" pitchFamily="34" charset="0"/>
              <a:sym typeface="Inter Bold"/>
            </a:endParaRPr>
          </a:p>
        </p:txBody>
      </p:sp>
      <p:grpSp>
        <p:nvGrpSpPr>
          <p:cNvPr id="24" name="Group 24">
            <a:extLst>
              <a:ext uri="{FF2B5EF4-FFF2-40B4-BE49-F238E27FC236}">
                <a16:creationId xmlns:a16="http://schemas.microsoft.com/office/drawing/2014/main" id="{C321CA60-4413-719B-9516-AEF6CE1BCA87}"/>
              </a:ext>
            </a:extLst>
          </p:cNvPr>
          <p:cNvGrpSpPr/>
          <p:nvPr/>
        </p:nvGrpSpPr>
        <p:grpSpPr>
          <a:xfrm>
            <a:off x="2065543" y="2900349"/>
            <a:ext cx="948048" cy="131481"/>
            <a:chOff x="0" y="0"/>
            <a:chExt cx="249692" cy="34629"/>
          </a:xfrm>
        </p:grpSpPr>
        <p:sp>
          <p:nvSpPr>
            <p:cNvPr id="25" name="Freeform 25">
              <a:extLst>
                <a:ext uri="{FF2B5EF4-FFF2-40B4-BE49-F238E27FC236}">
                  <a16:creationId xmlns:a16="http://schemas.microsoft.com/office/drawing/2014/main" id="{17EFBA85-267A-F968-8123-48403C6332E4}"/>
                </a:ext>
              </a:extLst>
            </p:cNvPr>
            <p:cNvSpPr/>
            <p:nvPr/>
          </p:nvSpPr>
          <p:spPr>
            <a:xfrm>
              <a:off x="0" y="0"/>
              <a:ext cx="249692" cy="34629"/>
            </a:xfrm>
            <a:custGeom>
              <a:avLst/>
              <a:gdLst/>
              <a:ahLst/>
              <a:cxnLst/>
              <a:rect l="l" t="t" r="r" b="b"/>
              <a:pathLst>
                <a:path w="249692" h="34629">
                  <a:moveTo>
                    <a:pt x="17314" y="0"/>
                  </a:moveTo>
                  <a:lnTo>
                    <a:pt x="232377" y="0"/>
                  </a:lnTo>
                  <a:cubicBezTo>
                    <a:pt x="241940" y="0"/>
                    <a:pt x="249692" y="7752"/>
                    <a:pt x="249692" y="17314"/>
                  </a:cubicBezTo>
                  <a:lnTo>
                    <a:pt x="249692" y="17314"/>
                  </a:lnTo>
                  <a:cubicBezTo>
                    <a:pt x="249692" y="26877"/>
                    <a:pt x="241940" y="34629"/>
                    <a:pt x="232377" y="34629"/>
                  </a:cubicBezTo>
                  <a:lnTo>
                    <a:pt x="17314" y="34629"/>
                  </a:lnTo>
                  <a:cubicBezTo>
                    <a:pt x="7752" y="34629"/>
                    <a:pt x="0" y="26877"/>
                    <a:pt x="0" y="17314"/>
                  </a:cubicBezTo>
                  <a:lnTo>
                    <a:pt x="0" y="17314"/>
                  </a:lnTo>
                  <a:cubicBezTo>
                    <a:pt x="0" y="7752"/>
                    <a:pt x="7752" y="0"/>
                    <a:pt x="17314"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26" name="TextBox 26">
              <a:extLst>
                <a:ext uri="{FF2B5EF4-FFF2-40B4-BE49-F238E27FC236}">
                  <a16:creationId xmlns:a16="http://schemas.microsoft.com/office/drawing/2014/main" id="{F4E827B8-D1C6-4C9E-E518-9C31156A3BF2}"/>
                </a:ext>
              </a:extLst>
            </p:cNvPr>
            <p:cNvSpPr txBox="1"/>
            <p:nvPr/>
          </p:nvSpPr>
          <p:spPr>
            <a:xfrm>
              <a:off x="0" y="-38100"/>
              <a:ext cx="249692" cy="72729"/>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grpSp>
        <p:nvGrpSpPr>
          <p:cNvPr id="27" name="Group 27">
            <a:extLst>
              <a:ext uri="{FF2B5EF4-FFF2-40B4-BE49-F238E27FC236}">
                <a16:creationId xmlns:a16="http://schemas.microsoft.com/office/drawing/2014/main" id="{6F2F8D9B-FB72-B19F-E68C-226FCE3B8758}"/>
              </a:ext>
            </a:extLst>
          </p:cNvPr>
          <p:cNvGrpSpPr/>
          <p:nvPr/>
        </p:nvGrpSpPr>
        <p:grpSpPr>
          <a:xfrm>
            <a:off x="2065543" y="3926450"/>
            <a:ext cx="677751" cy="677751"/>
            <a:chOff x="0" y="0"/>
            <a:chExt cx="178502" cy="178502"/>
          </a:xfrm>
        </p:grpSpPr>
        <p:sp>
          <p:nvSpPr>
            <p:cNvPr id="28" name="Freeform 28">
              <a:extLst>
                <a:ext uri="{FF2B5EF4-FFF2-40B4-BE49-F238E27FC236}">
                  <a16:creationId xmlns:a16="http://schemas.microsoft.com/office/drawing/2014/main" id="{60DF0019-8A71-E8CA-FAC7-CE2C0C4F708F}"/>
                </a:ext>
              </a:extLst>
            </p:cNvPr>
            <p:cNvSpPr/>
            <p:nvPr/>
          </p:nvSpPr>
          <p:spPr>
            <a:xfrm>
              <a:off x="0" y="0"/>
              <a:ext cx="178502" cy="178502"/>
            </a:xfrm>
            <a:custGeom>
              <a:avLst/>
              <a:gdLst/>
              <a:ahLst/>
              <a:cxnLst/>
              <a:rect l="l" t="t" r="r" b="b"/>
              <a:pathLst>
                <a:path w="178502" h="178502">
                  <a:moveTo>
                    <a:pt x="89251" y="0"/>
                  </a:moveTo>
                  <a:lnTo>
                    <a:pt x="89251" y="0"/>
                  </a:lnTo>
                  <a:cubicBezTo>
                    <a:pt x="138543" y="0"/>
                    <a:pt x="178502" y="39959"/>
                    <a:pt x="178502" y="89251"/>
                  </a:cubicBezTo>
                  <a:lnTo>
                    <a:pt x="178502" y="89251"/>
                  </a:lnTo>
                  <a:cubicBezTo>
                    <a:pt x="178502" y="112922"/>
                    <a:pt x="169099" y="135623"/>
                    <a:pt x="152361" y="152361"/>
                  </a:cubicBezTo>
                  <a:cubicBezTo>
                    <a:pt x="135623" y="169099"/>
                    <a:pt x="112922" y="178502"/>
                    <a:pt x="89251" y="178502"/>
                  </a:cubicBezTo>
                  <a:lnTo>
                    <a:pt x="89251" y="178502"/>
                  </a:lnTo>
                  <a:cubicBezTo>
                    <a:pt x="65580" y="178502"/>
                    <a:pt x="42879" y="169099"/>
                    <a:pt x="26141" y="152361"/>
                  </a:cubicBezTo>
                  <a:cubicBezTo>
                    <a:pt x="9403" y="135623"/>
                    <a:pt x="0" y="112922"/>
                    <a:pt x="0" y="89251"/>
                  </a:cubicBezTo>
                  <a:lnTo>
                    <a:pt x="0" y="89251"/>
                  </a:lnTo>
                  <a:cubicBezTo>
                    <a:pt x="0" y="65580"/>
                    <a:pt x="9403" y="42879"/>
                    <a:pt x="26141" y="26141"/>
                  </a:cubicBezTo>
                  <a:cubicBezTo>
                    <a:pt x="42879" y="9403"/>
                    <a:pt x="65580" y="0"/>
                    <a:pt x="89251"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29" name="TextBox 29">
              <a:extLst>
                <a:ext uri="{FF2B5EF4-FFF2-40B4-BE49-F238E27FC236}">
                  <a16:creationId xmlns:a16="http://schemas.microsoft.com/office/drawing/2014/main" id="{E6202040-84B8-E24E-AEAC-FA165F8322A5}"/>
                </a:ext>
              </a:extLst>
            </p:cNvPr>
            <p:cNvSpPr txBox="1"/>
            <p:nvPr/>
          </p:nvSpPr>
          <p:spPr>
            <a:xfrm>
              <a:off x="0" y="-38100"/>
              <a:ext cx="178502" cy="216602"/>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30" name="TextBox 30">
            <a:extLst>
              <a:ext uri="{FF2B5EF4-FFF2-40B4-BE49-F238E27FC236}">
                <a16:creationId xmlns:a16="http://schemas.microsoft.com/office/drawing/2014/main" id="{5F76A9DB-E5F7-03EE-5BA4-6D7524DA306D}"/>
              </a:ext>
            </a:extLst>
          </p:cNvPr>
          <p:cNvSpPr txBox="1"/>
          <p:nvPr/>
        </p:nvSpPr>
        <p:spPr>
          <a:xfrm>
            <a:off x="3013590" y="3586479"/>
            <a:ext cx="7519110" cy="2147511"/>
          </a:xfrm>
          <a:prstGeom prst="rect">
            <a:avLst/>
          </a:prstGeom>
        </p:spPr>
        <p:txBody>
          <a:bodyPr wrap="square" lIns="0" tIns="0" rIns="0" bIns="0" rtlCol="0" anchor="t">
            <a:spAutoFit/>
          </a:bodyPr>
          <a:lstStyle/>
          <a:p>
            <a:pPr>
              <a:lnSpc>
                <a:spcPct val="150000"/>
              </a:lnSpc>
              <a:spcBef>
                <a:spcPct val="0"/>
              </a:spcBef>
            </a:pPr>
            <a:r>
              <a:rPr lang="en-US" sz="2400" dirty="0">
                <a:solidFill>
                  <a:schemeClr val="bg1"/>
                </a:solidFill>
                <a:latin typeface="Arial" panose="020B0604020202020204" pitchFamily="34" charset="0"/>
                <a:cs typeface="Arial" panose="020B0604020202020204" pitchFamily="34" charset="0"/>
              </a:rPr>
              <a:t>The third aim is to sleep better with a decrease in evening screen time and an increase in the percentage of participants reaching the recommended amount of sleep by 15% in six months.</a:t>
            </a:r>
            <a:endParaRPr lang="en-US" sz="1600" dirty="0">
              <a:solidFill>
                <a:schemeClr val="bg1"/>
              </a:solidFill>
              <a:latin typeface="Arial" panose="020B0604020202020204" pitchFamily="34" charset="0"/>
              <a:ea typeface="Open Sans"/>
              <a:cs typeface="Arial" panose="020B0604020202020204" pitchFamily="34" charset="0"/>
              <a:sym typeface="Open Sans"/>
            </a:endParaRPr>
          </a:p>
        </p:txBody>
      </p:sp>
      <p:sp>
        <p:nvSpPr>
          <p:cNvPr id="31" name="TextBox 31">
            <a:extLst>
              <a:ext uri="{FF2B5EF4-FFF2-40B4-BE49-F238E27FC236}">
                <a16:creationId xmlns:a16="http://schemas.microsoft.com/office/drawing/2014/main" id="{854C863F-B6B6-414E-7D3F-3462E7C06876}"/>
              </a:ext>
            </a:extLst>
          </p:cNvPr>
          <p:cNvSpPr txBox="1"/>
          <p:nvPr/>
        </p:nvSpPr>
        <p:spPr>
          <a:xfrm>
            <a:off x="2156363" y="4102448"/>
            <a:ext cx="496110" cy="297180"/>
          </a:xfrm>
          <a:prstGeom prst="rect">
            <a:avLst/>
          </a:prstGeom>
        </p:spPr>
        <p:txBody>
          <a:bodyPr lIns="0" tIns="0" rIns="0" bIns="0" rtlCol="0" anchor="t">
            <a:spAutoFit/>
          </a:bodyPr>
          <a:lstStyle/>
          <a:p>
            <a:pPr algn="ctr">
              <a:lnSpc>
                <a:spcPts val="2519"/>
              </a:lnSpc>
              <a:spcBef>
                <a:spcPct val="0"/>
              </a:spcBef>
            </a:pPr>
            <a:r>
              <a:rPr lang="en-US" sz="1799" b="1">
                <a:solidFill>
                  <a:srgbClr val="FFFFFF"/>
                </a:solidFill>
                <a:latin typeface="Arial" panose="020B0604020202020204" pitchFamily="34" charset="0"/>
                <a:ea typeface="Open Sans Bold"/>
                <a:cs typeface="Arial" panose="020B0604020202020204" pitchFamily="34" charset="0"/>
                <a:sym typeface="Open Sans Bold"/>
              </a:rPr>
              <a:t>01</a:t>
            </a:r>
          </a:p>
        </p:txBody>
      </p:sp>
      <p:grpSp>
        <p:nvGrpSpPr>
          <p:cNvPr id="33" name="Group 33">
            <a:extLst>
              <a:ext uri="{FF2B5EF4-FFF2-40B4-BE49-F238E27FC236}">
                <a16:creationId xmlns:a16="http://schemas.microsoft.com/office/drawing/2014/main" id="{C24B2D84-3BFE-2973-F587-54F555E20CEF}"/>
              </a:ext>
            </a:extLst>
          </p:cNvPr>
          <p:cNvGrpSpPr/>
          <p:nvPr/>
        </p:nvGrpSpPr>
        <p:grpSpPr>
          <a:xfrm>
            <a:off x="1985318" y="6732218"/>
            <a:ext cx="677751" cy="677751"/>
            <a:chOff x="0" y="0"/>
            <a:chExt cx="178502" cy="178502"/>
          </a:xfrm>
        </p:grpSpPr>
        <p:sp>
          <p:nvSpPr>
            <p:cNvPr id="34" name="Freeform 34">
              <a:extLst>
                <a:ext uri="{FF2B5EF4-FFF2-40B4-BE49-F238E27FC236}">
                  <a16:creationId xmlns:a16="http://schemas.microsoft.com/office/drawing/2014/main" id="{8BAC0E1E-19F7-59EA-08CB-7751F8351CBA}"/>
                </a:ext>
              </a:extLst>
            </p:cNvPr>
            <p:cNvSpPr/>
            <p:nvPr/>
          </p:nvSpPr>
          <p:spPr>
            <a:xfrm>
              <a:off x="0" y="0"/>
              <a:ext cx="178502" cy="178502"/>
            </a:xfrm>
            <a:custGeom>
              <a:avLst/>
              <a:gdLst/>
              <a:ahLst/>
              <a:cxnLst/>
              <a:rect l="l" t="t" r="r" b="b"/>
              <a:pathLst>
                <a:path w="178502" h="178502">
                  <a:moveTo>
                    <a:pt x="89251" y="0"/>
                  </a:moveTo>
                  <a:lnTo>
                    <a:pt x="89251" y="0"/>
                  </a:lnTo>
                  <a:cubicBezTo>
                    <a:pt x="138543" y="0"/>
                    <a:pt x="178502" y="39959"/>
                    <a:pt x="178502" y="89251"/>
                  </a:cubicBezTo>
                  <a:lnTo>
                    <a:pt x="178502" y="89251"/>
                  </a:lnTo>
                  <a:cubicBezTo>
                    <a:pt x="178502" y="112922"/>
                    <a:pt x="169099" y="135623"/>
                    <a:pt x="152361" y="152361"/>
                  </a:cubicBezTo>
                  <a:cubicBezTo>
                    <a:pt x="135623" y="169099"/>
                    <a:pt x="112922" y="178502"/>
                    <a:pt x="89251" y="178502"/>
                  </a:cubicBezTo>
                  <a:lnTo>
                    <a:pt x="89251" y="178502"/>
                  </a:lnTo>
                  <a:cubicBezTo>
                    <a:pt x="65580" y="178502"/>
                    <a:pt x="42879" y="169099"/>
                    <a:pt x="26141" y="152361"/>
                  </a:cubicBezTo>
                  <a:cubicBezTo>
                    <a:pt x="9403" y="135623"/>
                    <a:pt x="0" y="112922"/>
                    <a:pt x="0" y="89251"/>
                  </a:cubicBezTo>
                  <a:lnTo>
                    <a:pt x="0" y="89251"/>
                  </a:lnTo>
                  <a:cubicBezTo>
                    <a:pt x="0" y="65580"/>
                    <a:pt x="9403" y="42879"/>
                    <a:pt x="26141" y="26141"/>
                  </a:cubicBezTo>
                  <a:cubicBezTo>
                    <a:pt x="42879" y="9403"/>
                    <a:pt x="65580" y="0"/>
                    <a:pt x="89251"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35" name="TextBox 35">
              <a:extLst>
                <a:ext uri="{FF2B5EF4-FFF2-40B4-BE49-F238E27FC236}">
                  <a16:creationId xmlns:a16="http://schemas.microsoft.com/office/drawing/2014/main" id="{BB7CC20E-451D-7673-EA88-D546E7CCCCFB}"/>
                </a:ext>
              </a:extLst>
            </p:cNvPr>
            <p:cNvSpPr txBox="1"/>
            <p:nvPr/>
          </p:nvSpPr>
          <p:spPr>
            <a:xfrm>
              <a:off x="0" y="-38100"/>
              <a:ext cx="178502" cy="216602"/>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36" name="TextBox 36">
            <a:extLst>
              <a:ext uri="{FF2B5EF4-FFF2-40B4-BE49-F238E27FC236}">
                <a16:creationId xmlns:a16="http://schemas.microsoft.com/office/drawing/2014/main" id="{AA0458F8-1916-89D0-A29F-8F76E04E8FA6}"/>
              </a:ext>
            </a:extLst>
          </p:cNvPr>
          <p:cNvSpPr txBox="1"/>
          <p:nvPr/>
        </p:nvSpPr>
        <p:spPr>
          <a:xfrm>
            <a:off x="3051690" y="6452468"/>
            <a:ext cx="5926743" cy="1039515"/>
          </a:xfrm>
          <a:prstGeom prst="rect">
            <a:avLst/>
          </a:prstGeom>
        </p:spPr>
        <p:txBody>
          <a:bodyPr wrap="square" lIns="0" tIns="0" rIns="0" bIns="0" rtlCol="0" anchor="t">
            <a:spAutoFit/>
          </a:bodyPr>
          <a:lstStyle/>
          <a:p>
            <a:pPr lvl="0">
              <a:lnSpc>
                <a:spcPct val="150000"/>
              </a:lnSpc>
            </a:pPr>
            <a:r>
              <a:rPr lang="en-US" sz="2400" dirty="0">
                <a:solidFill>
                  <a:schemeClr val="bg1"/>
                </a:solidFill>
                <a:latin typeface="Arial" panose="020B0604020202020204" pitchFamily="34" charset="0"/>
                <a:cs typeface="Arial" panose="020B0604020202020204" pitchFamily="34" charset="0"/>
              </a:rPr>
              <a:t>Progress may be measured by the use of follow-up questionnaires and sleep diaries. </a:t>
            </a:r>
            <a:endParaRPr lang="en-GB" sz="2400" dirty="0">
              <a:solidFill>
                <a:schemeClr val="bg1"/>
              </a:solidFill>
              <a:latin typeface="Arial" panose="020B0604020202020204" pitchFamily="34" charset="0"/>
              <a:cs typeface="Arial" panose="020B0604020202020204" pitchFamily="34" charset="0"/>
            </a:endParaRPr>
          </a:p>
        </p:txBody>
      </p:sp>
      <p:sp>
        <p:nvSpPr>
          <p:cNvPr id="37" name="TextBox 37">
            <a:extLst>
              <a:ext uri="{FF2B5EF4-FFF2-40B4-BE49-F238E27FC236}">
                <a16:creationId xmlns:a16="http://schemas.microsoft.com/office/drawing/2014/main" id="{B6432307-27B3-544F-EB31-47A2F255F6F6}"/>
              </a:ext>
            </a:extLst>
          </p:cNvPr>
          <p:cNvSpPr txBox="1"/>
          <p:nvPr/>
        </p:nvSpPr>
        <p:spPr>
          <a:xfrm>
            <a:off x="1721903" y="6924610"/>
            <a:ext cx="1272637" cy="292965"/>
          </a:xfrm>
          <a:prstGeom prst="rect">
            <a:avLst/>
          </a:prstGeom>
        </p:spPr>
        <p:txBody>
          <a:bodyPr wrap="square" lIns="0" tIns="0" rIns="0" bIns="0" rtlCol="0" anchor="t">
            <a:spAutoFit/>
          </a:bodyPr>
          <a:lstStyle/>
          <a:p>
            <a:pPr algn="ctr">
              <a:lnSpc>
                <a:spcPts val="2519"/>
              </a:lnSpc>
              <a:spcBef>
                <a:spcPct val="0"/>
              </a:spcBef>
            </a:pPr>
            <a:r>
              <a:rPr lang="en-US" sz="1799" b="1" dirty="0">
                <a:solidFill>
                  <a:srgbClr val="FFFFFF"/>
                </a:solidFill>
                <a:latin typeface="Arial" panose="020B0604020202020204" pitchFamily="34" charset="0"/>
                <a:ea typeface="Open Sans Bold"/>
                <a:cs typeface="Arial" panose="020B0604020202020204" pitchFamily="34" charset="0"/>
                <a:sym typeface="Open Sans Bold"/>
              </a:rPr>
              <a:t>02</a:t>
            </a:r>
          </a:p>
        </p:txBody>
      </p:sp>
      <p:pic>
        <p:nvPicPr>
          <p:cNvPr id="2" name="Picture 1" descr="The effect of evening smartphone use on sleep quality in young people -  Study Summary">
            <a:extLst>
              <a:ext uri="{FF2B5EF4-FFF2-40B4-BE49-F238E27FC236}">
                <a16:creationId xmlns:a16="http://schemas.microsoft.com/office/drawing/2014/main" id="{2BB173A7-B610-A233-777C-60B11872FB6A}"/>
              </a:ext>
            </a:extLst>
          </p:cNvPr>
          <p:cNvPicPr>
            <a:picLocks noChangeAspect="1"/>
          </p:cNvPicPr>
          <p:nvPr/>
        </p:nvPicPr>
        <p:blipFill>
          <a:blip r:embed="rId4"/>
          <a:stretch>
            <a:fillRect/>
          </a:stretch>
        </p:blipFill>
        <p:spPr>
          <a:xfrm>
            <a:off x="10532700" y="2497811"/>
            <a:ext cx="7791425" cy="5485164"/>
          </a:xfrm>
          <a:prstGeom prst="rect">
            <a:avLst/>
          </a:prstGeom>
        </p:spPr>
      </p:pic>
      <p:sp>
        <p:nvSpPr>
          <p:cNvPr id="4" name="TextBox 3">
            <a:extLst>
              <a:ext uri="{FF2B5EF4-FFF2-40B4-BE49-F238E27FC236}">
                <a16:creationId xmlns:a16="http://schemas.microsoft.com/office/drawing/2014/main" id="{8E726D56-83ED-D054-C336-E5E8B94AC8C5}"/>
              </a:ext>
            </a:extLst>
          </p:cNvPr>
          <p:cNvSpPr txBox="1"/>
          <p:nvPr/>
        </p:nvSpPr>
        <p:spPr>
          <a:xfrm>
            <a:off x="12138602" y="8992134"/>
            <a:ext cx="4579620" cy="369332"/>
          </a:xfrm>
          <a:prstGeom prst="rect">
            <a:avLst/>
          </a:prstGeom>
          <a:noFill/>
        </p:spPr>
        <p:txBody>
          <a:bodyPr wrap="square">
            <a:spAutoFit/>
          </a:bodyPr>
          <a:lstStyle/>
          <a:p>
            <a:pPr algn="ctr"/>
            <a:r>
              <a:rPr lang="en-GB" dirty="0">
                <a:latin typeface="Arial" panose="020B0604020202020204" pitchFamily="34" charset="0"/>
                <a:cs typeface="Arial" panose="020B0604020202020204" pitchFamily="34" charset="0"/>
              </a:rPr>
              <a:t>(Source: </a:t>
            </a:r>
            <a:r>
              <a:rPr lang="en-IN" dirty="0"/>
              <a:t>(Peter </a:t>
            </a:r>
            <a:r>
              <a:rPr lang="en-IN" dirty="0" err="1"/>
              <a:t>Woznik</a:t>
            </a:r>
            <a:r>
              <a:rPr lang="en-IN" dirty="0"/>
              <a:t>, 2026</a:t>
            </a:r>
            <a:r>
              <a:rPr lang="en-GB"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0751078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28000">
              <a:schemeClr val="accent2">
                <a:lumMod val="20000"/>
                <a:lumOff val="80000"/>
              </a:schemeClr>
            </a:gs>
            <a:gs pos="58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5A0F62B1-A4F1-19C4-424D-5E6A91A979DA}"/>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5C6ABF9F-1CA3-E512-6612-700B0B0986C6}"/>
              </a:ext>
            </a:extLst>
          </p:cNvPr>
          <p:cNvSpPr txBox="1"/>
          <p:nvPr/>
        </p:nvSpPr>
        <p:spPr>
          <a:xfrm>
            <a:off x="4572000" y="4000500"/>
            <a:ext cx="9144000" cy="2862322"/>
          </a:xfrm>
          <a:prstGeom prst="rect">
            <a:avLst/>
          </a:prstGeom>
          <a:noFill/>
        </p:spPr>
        <p:txBody>
          <a:bodyPr wrap="square">
            <a:spAutoFit/>
          </a:bodyPr>
          <a:lstStyle/>
          <a:p>
            <a:pPr algn="ctr"/>
            <a:r>
              <a:rPr lang="en-IN" sz="6000" b="1" i="1" dirty="0">
                <a:effectLst>
                  <a:outerShdw blurRad="38100" dist="38100" dir="2700000" algn="tl">
                    <a:srgbClr val="000000">
                      <a:alpha val="43137"/>
                    </a:srgbClr>
                  </a:outerShdw>
                </a:effectLst>
                <a:latin typeface="Arial" panose="020B0604020202020204" pitchFamily="34" charset="0"/>
                <a:ea typeface="Times New Roman" panose="02020603050405020304" pitchFamily="18" charset="0"/>
              </a:rPr>
              <a:t>Task 2: Campaign</a:t>
            </a:r>
          </a:p>
          <a:p>
            <a:pPr algn="ctr"/>
            <a:endParaRPr lang="en-IN" sz="6000" b="1" i="1" dirty="0">
              <a:effectLst>
                <a:outerShdw blurRad="38100" dist="38100" dir="2700000" algn="tl">
                  <a:srgbClr val="000000">
                    <a:alpha val="43137"/>
                  </a:srgbClr>
                </a:outerShdw>
              </a:effectLst>
              <a:latin typeface="Arial" panose="020B0604020202020204" pitchFamily="34" charset="0"/>
            </a:endParaRPr>
          </a:p>
          <a:p>
            <a:pPr algn="ctr"/>
            <a:r>
              <a:rPr lang="en-GB" sz="6000" b="1" i="1" dirty="0">
                <a:effectLst>
                  <a:outerShdw blurRad="38100" dist="38100" dir="2700000" algn="tl">
                    <a:srgbClr val="000000">
                      <a:alpha val="43137"/>
                    </a:srgbClr>
                  </a:outerShdw>
                </a:effectLst>
              </a:rPr>
              <a:t>Himani Prajapati : 2529437</a:t>
            </a:r>
          </a:p>
        </p:txBody>
      </p:sp>
    </p:spTree>
    <p:extLst>
      <p:ext uri="{BB962C8B-B14F-4D97-AF65-F5344CB8AC3E}">
        <p14:creationId xmlns:p14="http://schemas.microsoft.com/office/powerpoint/2010/main" val="9421111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7ED6BD-D159-F467-DB78-48AEC3264FA9}"/>
            </a:ext>
          </a:extLst>
        </p:cNvPr>
        <p:cNvGrpSpPr/>
        <p:nvPr/>
      </p:nvGrpSpPr>
      <p:grpSpPr>
        <a:xfrm>
          <a:off x="0" y="0"/>
          <a:ext cx="0" cy="0"/>
          <a:chOff x="0" y="0"/>
          <a:chExt cx="0" cy="0"/>
        </a:xfrm>
      </p:grpSpPr>
      <p:sp>
        <p:nvSpPr>
          <p:cNvPr id="5" name="Freeform 5">
            <a:extLst>
              <a:ext uri="{FF2B5EF4-FFF2-40B4-BE49-F238E27FC236}">
                <a16:creationId xmlns:a16="http://schemas.microsoft.com/office/drawing/2014/main" id="{F9C940A4-7CAD-353C-54E5-E3F41B650CA0}"/>
              </a:ext>
            </a:extLst>
          </p:cNvPr>
          <p:cNvSpPr/>
          <p:nvPr/>
        </p:nvSpPr>
        <p:spPr>
          <a:xfrm>
            <a:off x="17471753" y="363528"/>
            <a:ext cx="422866" cy="244494"/>
          </a:xfrm>
          <a:custGeom>
            <a:avLst/>
            <a:gdLst/>
            <a:ahLst/>
            <a:cxnLst/>
            <a:rect l="l" t="t" r="r" b="b"/>
            <a:pathLst>
              <a:path w="422866" h="244494">
                <a:moveTo>
                  <a:pt x="0" y="0"/>
                </a:moveTo>
                <a:lnTo>
                  <a:pt x="422866" y="0"/>
                </a:lnTo>
                <a:lnTo>
                  <a:pt x="422866" y="244494"/>
                </a:lnTo>
                <a:lnTo>
                  <a:pt x="0" y="24449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grpSp>
        <p:nvGrpSpPr>
          <p:cNvPr id="12" name="Group 12">
            <a:extLst>
              <a:ext uri="{FF2B5EF4-FFF2-40B4-BE49-F238E27FC236}">
                <a16:creationId xmlns:a16="http://schemas.microsoft.com/office/drawing/2014/main" id="{EAA9C25E-F83C-2EE4-4096-88AF7CDB662A}"/>
              </a:ext>
            </a:extLst>
          </p:cNvPr>
          <p:cNvGrpSpPr/>
          <p:nvPr/>
        </p:nvGrpSpPr>
        <p:grpSpPr>
          <a:xfrm>
            <a:off x="17765393" y="8799378"/>
            <a:ext cx="72076" cy="1013094"/>
            <a:chOff x="0" y="0"/>
            <a:chExt cx="18983" cy="266823"/>
          </a:xfrm>
        </p:grpSpPr>
        <p:sp>
          <p:nvSpPr>
            <p:cNvPr id="13" name="Freeform 13">
              <a:extLst>
                <a:ext uri="{FF2B5EF4-FFF2-40B4-BE49-F238E27FC236}">
                  <a16:creationId xmlns:a16="http://schemas.microsoft.com/office/drawing/2014/main" id="{18390BC7-BD17-49C2-6BFB-6A2BF71A643F}"/>
                </a:ext>
              </a:extLst>
            </p:cNvPr>
            <p:cNvSpPr/>
            <p:nvPr/>
          </p:nvSpPr>
          <p:spPr>
            <a:xfrm>
              <a:off x="0" y="0"/>
              <a:ext cx="18983" cy="266823"/>
            </a:xfrm>
            <a:custGeom>
              <a:avLst/>
              <a:gdLst/>
              <a:ahLst/>
              <a:cxnLst/>
              <a:rect l="l" t="t" r="r" b="b"/>
              <a:pathLst>
                <a:path w="18983" h="266823">
                  <a:moveTo>
                    <a:pt x="9492" y="0"/>
                  </a:moveTo>
                  <a:lnTo>
                    <a:pt x="9492" y="0"/>
                  </a:lnTo>
                  <a:cubicBezTo>
                    <a:pt x="14734" y="0"/>
                    <a:pt x="18983" y="4250"/>
                    <a:pt x="18983" y="9492"/>
                  </a:cubicBezTo>
                  <a:lnTo>
                    <a:pt x="18983" y="257332"/>
                  </a:lnTo>
                  <a:cubicBezTo>
                    <a:pt x="18983" y="259849"/>
                    <a:pt x="17983" y="262263"/>
                    <a:pt x="16203" y="264043"/>
                  </a:cubicBezTo>
                  <a:cubicBezTo>
                    <a:pt x="14423" y="265823"/>
                    <a:pt x="12009" y="266823"/>
                    <a:pt x="9492" y="266823"/>
                  </a:cubicBezTo>
                  <a:lnTo>
                    <a:pt x="9492" y="266823"/>
                  </a:lnTo>
                  <a:cubicBezTo>
                    <a:pt x="6974" y="266823"/>
                    <a:pt x="4560" y="265823"/>
                    <a:pt x="2780" y="264043"/>
                  </a:cubicBezTo>
                  <a:cubicBezTo>
                    <a:pt x="1000" y="262263"/>
                    <a:pt x="0" y="259849"/>
                    <a:pt x="0" y="257332"/>
                  </a:cubicBezTo>
                  <a:lnTo>
                    <a:pt x="0" y="9492"/>
                  </a:lnTo>
                  <a:cubicBezTo>
                    <a:pt x="0" y="6974"/>
                    <a:pt x="1000" y="4560"/>
                    <a:pt x="2780" y="2780"/>
                  </a:cubicBezTo>
                  <a:cubicBezTo>
                    <a:pt x="4560" y="1000"/>
                    <a:pt x="6974" y="0"/>
                    <a:pt x="9492"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14" name="TextBox 14">
              <a:extLst>
                <a:ext uri="{FF2B5EF4-FFF2-40B4-BE49-F238E27FC236}">
                  <a16:creationId xmlns:a16="http://schemas.microsoft.com/office/drawing/2014/main" id="{1244E9D0-BBD9-FF02-15E0-FA5CBB4239ED}"/>
                </a:ext>
              </a:extLst>
            </p:cNvPr>
            <p:cNvSpPr txBox="1"/>
            <p:nvPr/>
          </p:nvSpPr>
          <p:spPr>
            <a:xfrm>
              <a:off x="0" y="-38100"/>
              <a:ext cx="18983" cy="304923"/>
            </a:xfrm>
            <a:prstGeom prst="rect">
              <a:avLst/>
            </a:prstGeom>
          </p:spPr>
          <p:txBody>
            <a:bodyPr lIns="50800" tIns="50800" rIns="50800" bIns="50800" rtlCol="0" anchor="ctr"/>
            <a:lstStyle/>
            <a:p>
              <a:pPr algn="ctr">
                <a:lnSpc>
                  <a:spcPts val="2659"/>
                </a:lnSpc>
                <a:spcBef>
                  <a:spcPct val="0"/>
                </a:spcBef>
              </a:pPr>
              <a:endParaRPr/>
            </a:p>
          </p:txBody>
        </p:sp>
      </p:grpSp>
      <p:grpSp>
        <p:nvGrpSpPr>
          <p:cNvPr id="15" name="Group 15">
            <a:extLst>
              <a:ext uri="{FF2B5EF4-FFF2-40B4-BE49-F238E27FC236}">
                <a16:creationId xmlns:a16="http://schemas.microsoft.com/office/drawing/2014/main" id="{CE0A4F84-569B-2CD2-4FF9-EC78AAF5F44A}"/>
              </a:ext>
            </a:extLst>
          </p:cNvPr>
          <p:cNvGrpSpPr/>
          <p:nvPr/>
        </p:nvGrpSpPr>
        <p:grpSpPr>
          <a:xfrm>
            <a:off x="17765393" y="7670457"/>
            <a:ext cx="72076" cy="1013094"/>
            <a:chOff x="0" y="0"/>
            <a:chExt cx="18983" cy="266823"/>
          </a:xfrm>
        </p:grpSpPr>
        <p:sp>
          <p:nvSpPr>
            <p:cNvPr id="16" name="Freeform 16">
              <a:extLst>
                <a:ext uri="{FF2B5EF4-FFF2-40B4-BE49-F238E27FC236}">
                  <a16:creationId xmlns:a16="http://schemas.microsoft.com/office/drawing/2014/main" id="{0AF38B74-4FB9-3EC7-E6AA-D6A86F234D00}"/>
                </a:ext>
              </a:extLst>
            </p:cNvPr>
            <p:cNvSpPr/>
            <p:nvPr/>
          </p:nvSpPr>
          <p:spPr>
            <a:xfrm>
              <a:off x="0" y="0"/>
              <a:ext cx="18983" cy="266823"/>
            </a:xfrm>
            <a:custGeom>
              <a:avLst/>
              <a:gdLst/>
              <a:ahLst/>
              <a:cxnLst/>
              <a:rect l="l" t="t" r="r" b="b"/>
              <a:pathLst>
                <a:path w="18983" h="266823">
                  <a:moveTo>
                    <a:pt x="9492" y="0"/>
                  </a:moveTo>
                  <a:lnTo>
                    <a:pt x="9492" y="0"/>
                  </a:lnTo>
                  <a:cubicBezTo>
                    <a:pt x="14734" y="0"/>
                    <a:pt x="18983" y="4250"/>
                    <a:pt x="18983" y="9492"/>
                  </a:cubicBezTo>
                  <a:lnTo>
                    <a:pt x="18983" y="257332"/>
                  </a:lnTo>
                  <a:cubicBezTo>
                    <a:pt x="18983" y="259849"/>
                    <a:pt x="17983" y="262263"/>
                    <a:pt x="16203" y="264043"/>
                  </a:cubicBezTo>
                  <a:cubicBezTo>
                    <a:pt x="14423" y="265823"/>
                    <a:pt x="12009" y="266823"/>
                    <a:pt x="9492" y="266823"/>
                  </a:cubicBezTo>
                  <a:lnTo>
                    <a:pt x="9492" y="266823"/>
                  </a:lnTo>
                  <a:cubicBezTo>
                    <a:pt x="6974" y="266823"/>
                    <a:pt x="4560" y="265823"/>
                    <a:pt x="2780" y="264043"/>
                  </a:cubicBezTo>
                  <a:cubicBezTo>
                    <a:pt x="1000" y="262263"/>
                    <a:pt x="0" y="259849"/>
                    <a:pt x="0" y="257332"/>
                  </a:cubicBezTo>
                  <a:lnTo>
                    <a:pt x="0" y="9492"/>
                  </a:lnTo>
                  <a:cubicBezTo>
                    <a:pt x="0" y="6974"/>
                    <a:pt x="1000" y="4560"/>
                    <a:pt x="2780" y="2780"/>
                  </a:cubicBezTo>
                  <a:cubicBezTo>
                    <a:pt x="4560" y="1000"/>
                    <a:pt x="6974" y="0"/>
                    <a:pt x="9492" y="0"/>
                  </a:cubicBezTo>
                  <a:close/>
                </a:path>
              </a:pathLst>
            </a:custGeom>
            <a:solidFill>
              <a:srgbClr val="E2E2E2"/>
            </a:solidFill>
          </p:spPr>
          <p:txBody>
            <a:bodyPr/>
            <a:lstStyle/>
            <a:p>
              <a:endParaRPr lang="en-IN"/>
            </a:p>
          </p:txBody>
        </p:sp>
        <p:sp>
          <p:nvSpPr>
            <p:cNvPr id="17" name="TextBox 17">
              <a:extLst>
                <a:ext uri="{FF2B5EF4-FFF2-40B4-BE49-F238E27FC236}">
                  <a16:creationId xmlns:a16="http://schemas.microsoft.com/office/drawing/2014/main" id="{3000153C-B748-BFAD-1510-ABE6B4C28B56}"/>
                </a:ext>
              </a:extLst>
            </p:cNvPr>
            <p:cNvSpPr txBox="1"/>
            <p:nvPr/>
          </p:nvSpPr>
          <p:spPr>
            <a:xfrm>
              <a:off x="0" y="-38100"/>
              <a:ext cx="18983" cy="304923"/>
            </a:xfrm>
            <a:prstGeom prst="rect">
              <a:avLst/>
            </a:prstGeom>
          </p:spPr>
          <p:txBody>
            <a:bodyPr lIns="50800" tIns="50800" rIns="50800" bIns="50800" rtlCol="0" anchor="ctr"/>
            <a:lstStyle/>
            <a:p>
              <a:pPr algn="ctr">
                <a:lnSpc>
                  <a:spcPts val="2659"/>
                </a:lnSpc>
                <a:spcBef>
                  <a:spcPct val="0"/>
                </a:spcBef>
              </a:pPr>
              <a:endParaRPr/>
            </a:p>
          </p:txBody>
        </p:sp>
      </p:grpSp>
      <p:grpSp>
        <p:nvGrpSpPr>
          <p:cNvPr id="18" name="Group 18">
            <a:extLst>
              <a:ext uri="{FF2B5EF4-FFF2-40B4-BE49-F238E27FC236}">
                <a16:creationId xmlns:a16="http://schemas.microsoft.com/office/drawing/2014/main" id="{8C426BB3-4A13-54A5-869B-4D0F826D6C80}"/>
              </a:ext>
            </a:extLst>
          </p:cNvPr>
          <p:cNvGrpSpPr/>
          <p:nvPr/>
        </p:nvGrpSpPr>
        <p:grpSpPr>
          <a:xfrm>
            <a:off x="2138585" y="1525722"/>
            <a:ext cx="4365825" cy="8761278"/>
            <a:chOff x="0" y="0"/>
            <a:chExt cx="1149847" cy="2510999"/>
          </a:xfrm>
        </p:grpSpPr>
        <p:sp>
          <p:nvSpPr>
            <p:cNvPr id="19" name="Freeform 19">
              <a:extLst>
                <a:ext uri="{FF2B5EF4-FFF2-40B4-BE49-F238E27FC236}">
                  <a16:creationId xmlns:a16="http://schemas.microsoft.com/office/drawing/2014/main" id="{C9D22459-6B27-07BD-9FA8-4C3DAE3CF965}"/>
                </a:ext>
              </a:extLst>
            </p:cNvPr>
            <p:cNvSpPr/>
            <p:nvPr/>
          </p:nvSpPr>
          <p:spPr>
            <a:xfrm>
              <a:off x="0" y="0"/>
              <a:ext cx="1149847" cy="2510998"/>
            </a:xfrm>
            <a:custGeom>
              <a:avLst/>
              <a:gdLst/>
              <a:ahLst/>
              <a:cxnLst/>
              <a:rect l="l" t="t" r="r" b="b"/>
              <a:pathLst>
                <a:path w="1149847" h="2510998">
                  <a:moveTo>
                    <a:pt x="88665" y="0"/>
                  </a:moveTo>
                  <a:lnTo>
                    <a:pt x="1061182" y="0"/>
                  </a:lnTo>
                  <a:cubicBezTo>
                    <a:pt x="1110150" y="0"/>
                    <a:pt x="1149847" y="39697"/>
                    <a:pt x="1149847" y="88665"/>
                  </a:cubicBezTo>
                  <a:lnTo>
                    <a:pt x="1149847" y="2422334"/>
                  </a:lnTo>
                  <a:cubicBezTo>
                    <a:pt x="1149847" y="2471302"/>
                    <a:pt x="1110150" y="2510998"/>
                    <a:pt x="1061182" y="2510998"/>
                  </a:cubicBezTo>
                  <a:lnTo>
                    <a:pt x="88665" y="2510998"/>
                  </a:lnTo>
                  <a:cubicBezTo>
                    <a:pt x="39697" y="2510998"/>
                    <a:pt x="0" y="2471302"/>
                    <a:pt x="0" y="2422334"/>
                  </a:cubicBezTo>
                  <a:lnTo>
                    <a:pt x="0" y="88665"/>
                  </a:lnTo>
                  <a:cubicBezTo>
                    <a:pt x="0" y="39697"/>
                    <a:pt x="39697" y="0"/>
                    <a:pt x="88665"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20" name="TextBox 20">
              <a:extLst>
                <a:ext uri="{FF2B5EF4-FFF2-40B4-BE49-F238E27FC236}">
                  <a16:creationId xmlns:a16="http://schemas.microsoft.com/office/drawing/2014/main" id="{31758120-27D4-DAD0-161E-F05095B249E9}"/>
                </a:ext>
              </a:extLst>
            </p:cNvPr>
            <p:cNvSpPr txBox="1"/>
            <p:nvPr/>
          </p:nvSpPr>
          <p:spPr>
            <a:xfrm>
              <a:off x="0" y="-38100"/>
              <a:ext cx="1149847" cy="2549099"/>
            </a:xfrm>
            <a:prstGeom prst="rect">
              <a:avLst/>
            </a:prstGeom>
          </p:spPr>
          <p:txBody>
            <a:bodyPr lIns="50800" tIns="50800" rIns="50800" bIns="50800" rtlCol="0" anchor="ctr"/>
            <a:lstStyle/>
            <a:p>
              <a:pPr algn="ctr">
                <a:lnSpc>
                  <a:spcPts val="2659"/>
                </a:lnSpc>
              </a:pPr>
              <a:endParaRPr/>
            </a:p>
          </p:txBody>
        </p:sp>
      </p:grpSp>
      <p:sp>
        <p:nvSpPr>
          <p:cNvPr id="25" name="TextBox 25">
            <a:extLst>
              <a:ext uri="{FF2B5EF4-FFF2-40B4-BE49-F238E27FC236}">
                <a16:creationId xmlns:a16="http://schemas.microsoft.com/office/drawing/2014/main" id="{327DE2B8-4739-CB51-AE89-09C72E78D409}"/>
              </a:ext>
            </a:extLst>
          </p:cNvPr>
          <p:cNvSpPr txBox="1"/>
          <p:nvPr/>
        </p:nvSpPr>
        <p:spPr>
          <a:xfrm>
            <a:off x="10287000" y="668519"/>
            <a:ext cx="7154273" cy="2881366"/>
          </a:xfrm>
          <a:prstGeom prst="rect">
            <a:avLst/>
          </a:prstGeom>
        </p:spPr>
        <p:txBody>
          <a:bodyPr wrap="square" lIns="0" tIns="0" rIns="0" bIns="0" rtlCol="0" anchor="t">
            <a:spAutoFit/>
          </a:bodyPr>
          <a:lstStyle/>
          <a:p>
            <a:pPr algn="l">
              <a:lnSpc>
                <a:spcPts val="7699"/>
              </a:lnSpc>
              <a:spcBef>
                <a:spcPct val="0"/>
              </a:spcBef>
            </a:pPr>
            <a:r>
              <a:rPr lang="en-US" sz="5499" b="1" dirty="0">
                <a:solidFill>
                  <a:srgbClr val="1F2020"/>
                </a:solidFill>
                <a:latin typeface="Inter Bold"/>
                <a:ea typeface="Inter Bold"/>
                <a:cs typeface="Inter Bold"/>
                <a:sym typeface="Inter Bold"/>
              </a:rPr>
              <a:t>Types of evaluation and how it was achieved</a:t>
            </a:r>
          </a:p>
        </p:txBody>
      </p:sp>
      <p:grpSp>
        <p:nvGrpSpPr>
          <p:cNvPr id="26" name="Group 26">
            <a:extLst>
              <a:ext uri="{FF2B5EF4-FFF2-40B4-BE49-F238E27FC236}">
                <a16:creationId xmlns:a16="http://schemas.microsoft.com/office/drawing/2014/main" id="{686E0741-9C92-291B-9A1A-8178EA5FDBDA}"/>
              </a:ext>
            </a:extLst>
          </p:cNvPr>
          <p:cNvGrpSpPr/>
          <p:nvPr/>
        </p:nvGrpSpPr>
        <p:grpSpPr>
          <a:xfrm>
            <a:off x="11555088" y="3694545"/>
            <a:ext cx="948048" cy="131481"/>
            <a:chOff x="0" y="0"/>
            <a:chExt cx="249692" cy="34629"/>
          </a:xfrm>
        </p:grpSpPr>
        <p:sp>
          <p:nvSpPr>
            <p:cNvPr id="27" name="Freeform 27">
              <a:extLst>
                <a:ext uri="{FF2B5EF4-FFF2-40B4-BE49-F238E27FC236}">
                  <a16:creationId xmlns:a16="http://schemas.microsoft.com/office/drawing/2014/main" id="{36461C8D-C92B-1984-68B9-590FAFC2B302}"/>
                </a:ext>
              </a:extLst>
            </p:cNvPr>
            <p:cNvSpPr/>
            <p:nvPr/>
          </p:nvSpPr>
          <p:spPr>
            <a:xfrm>
              <a:off x="0" y="0"/>
              <a:ext cx="249692" cy="34629"/>
            </a:xfrm>
            <a:custGeom>
              <a:avLst/>
              <a:gdLst/>
              <a:ahLst/>
              <a:cxnLst/>
              <a:rect l="l" t="t" r="r" b="b"/>
              <a:pathLst>
                <a:path w="249692" h="34629">
                  <a:moveTo>
                    <a:pt x="17314" y="0"/>
                  </a:moveTo>
                  <a:lnTo>
                    <a:pt x="232377" y="0"/>
                  </a:lnTo>
                  <a:cubicBezTo>
                    <a:pt x="241940" y="0"/>
                    <a:pt x="249692" y="7752"/>
                    <a:pt x="249692" y="17314"/>
                  </a:cubicBezTo>
                  <a:lnTo>
                    <a:pt x="249692" y="17314"/>
                  </a:lnTo>
                  <a:cubicBezTo>
                    <a:pt x="249692" y="26877"/>
                    <a:pt x="241940" y="34629"/>
                    <a:pt x="232377" y="34629"/>
                  </a:cubicBezTo>
                  <a:lnTo>
                    <a:pt x="17314" y="34629"/>
                  </a:lnTo>
                  <a:cubicBezTo>
                    <a:pt x="7752" y="34629"/>
                    <a:pt x="0" y="26877"/>
                    <a:pt x="0" y="17314"/>
                  </a:cubicBezTo>
                  <a:lnTo>
                    <a:pt x="0" y="17314"/>
                  </a:lnTo>
                  <a:cubicBezTo>
                    <a:pt x="0" y="7752"/>
                    <a:pt x="7752" y="0"/>
                    <a:pt x="17314"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28" name="TextBox 28">
              <a:extLst>
                <a:ext uri="{FF2B5EF4-FFF2-40B4-BE49-F238E27FC236}">
                  <a16:creationId xmlns:a16="http://schemas.microsoft.com/office/drawing/2014/main" id="{3FED9F97-74C7-27C1-D5E0-690A30EC1337}"/>
                </a:ext>
              </a:extLst>
            </p:cNvPr>
            <p:cNvSpPr txBox="1"/>
            <p:nvPr/>
          </p:nvSpPr>
          <p:spPr>
            <a:xfrm>
              <a:off x="0" y="-38100"/>
              <a:ext cx="249692" cy="72729"/>
            </a:xfrm>
            <a:prstGeom prst="rect">
              <a:avLst/>
            </a:prstGeom>
          </p:spPr>
          <p:txBody>
            <a:bodyPr lIns="50800" tIns="50800" rIns="50800" bIns="50800" rtlCol="0" anchor="ctr"/>
            <a:lstStyle/>
            <a:p>
              <a:pPr algn="ctr">
                <a:lnSpc>
                  <a:spcPts val="2659"/>
                </a:lnSpc>
              </a:pPr>
              <a:endParaRPr/>
            </a:p>
          </p:txBody>
        </p:sp>
      </p:grpSp>
      <p:graphicFrame>
        <p:nvGraphicFramePr>
          <p:cNvPr id="57" name="Diagram 56">
            <a:extLst>
              <a:ext uri="{FF2B5EF4-FFF2-40B4-BE49-F238E27FC236}">
                <a16:creationId xmlns:a16="http://schemas.microsoft.com/office/drawing/2014/main" id="{9E5FDBFC-10DC-7038-3F54-F39CB5D9CA74}"/>
              </a:ext>
            </a:extLst>
          </p:cNvPr>
          <p:cNvGraphicFramePr/>
          <p:nvPr>
            <p:extLst>
              <p:ext uri="{D42A27DB-BD31-4B8C-83A1-F6EECF244321}">
                <p14:modId xmlns:p14="http://schemas.microsoft.com/office/powerpoint/2010/main" val="1028893772"/>
              </p:ext>
            </p:extLst>
          </p:nvPr>
        </p:nvGraphicFramePr>
        <p:xfrm>
          <a:off x="8547405" y="4193760"/>
          <a:ext cx="9054795" cy="545357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 name="Picture 5">
            <a:extLst>
              <a:ext uri="{FF2B5EF4-FFF2-40B4-BE49-F238E27FC236}">
                <a16:creationId xmlns:a16="http://schemas.microsoft.com/office/drawing/2014/main" id="{6481BD1D-D741-5724-816A-6E99848399D4}"/>
              </a:ext>
            </a:extLst>
          </p:cNvPr>
          <p:cNvPicPr>
            <a:picLocks noChangeAspect="1"/>
          </p:cNvPicPr>
          <p:nvPr/>
        </p:nvPicPr>
        <p:blipFill>
          <a:blip r:embed="rId9"/>
          <a:stretch>
            <a:fillRect/>
          </a:stretch>
        </p:blipFill>
        <p:spPr>
          <a:xfrm>
            <a:off x="113712" y="1489266"/>
            <a:ext cx="9939051" cy="6626034"/>
          </a:xfrm>
          <a:prstGeom prst="rect">
            <a:avLst/>
          </a:prstGeom>
        </p:spPr>
      </p:pic>
      <p:sp>
        <p:nvSpPr>
          <p:cNvPr id="7" name="TextBox 6">
            <a:extLst>
              <a:ext uri="{FF2B5EF4-FFF2-40B4-BE49-F238E27FC236}">
                <a16:creationId xmlns:a16="http://schemas.microsoft.com/office/drawing/2014/main" id="{11D2E3B6-0396-2560-8319-A32A546A9213}"/>
              </a:ext>
            </a:extLst>
          </p:cNvPr>
          <p:cNvSpPr txBox="1"/>
          <p:nvPr/>
        </p:nvSpPr>
        <p:spPr>
          <a:xfrm>
            <a:off x="2524094" y="8391946"/>
            <a:ext cx="3505200" cy="369332"/>
          </a:xfrm>
          <a:prstGeom prst="rect">
            <a:avLst/>
          </a:prstGeom>
          <a:noFill/>
        </p:spPr>
        <p:txBody>
          <a:bodyPr wrap="square" rtlCol="0">
            <a:spAutoFit/>
          </a:bodyPr>
          <a:lstStyle/>
          <a:p>
            <a:pPr algn="ctr"/>
            <a:r>
              <a:rPr lang="en-US" dirty="0">
                <a:solidFill>
                  <a:schemeClr val="bg1"/>
                </a:solidFill>
                <a:latin typeface="Arial" panose="020B0604020202020204" pitchFamily="34" charset="0"/>
                <a:cs typeface="Arial" panose="020B0604020202020204" pitchFamily="34" charset="0"/>
              </a:rPr>
              <a:t>(Source: Self-Developed)</a:t>
            </a:r>
            <a:endParaRPr lang="en-GB"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502896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alpha val="32000"/>
          </a:schemeClr>
        </a:solidFill>
        <a:effectLst/>
      </p:bgPr>
    </p:bg>
    <p:spTree>
      <p:nvGrpSpPr>
        <p:cNvPr id="1" name="">
          <a:extLst>
            <a:ext uri="{FF2B5EF4-FFF2-40B4-BE49-F238E27FC236}">
              <a16:creationId xmlns:a16="http://schemas.microsoft.com/office/drawing/2014/main" id="{D406AA50-A5D4-BC7B-48B9-A5AE66FEB72D}"/>
            </a:ext>
          </a:extLst>
        </p:cNvPr>
        <p:cNvGrpSpPr/>
        <p:nvPr/>
      </p:nvGrpSpPr>
      <p:grpSpPr>
        <a:xfrm>
          <a:off x="0" y="0"/>
          <a:ext cx="0" cy="0"/>
          <a:chOff x="0" y="0"/>
          <a:chExt cx="0" cy="0"/>
        </a:xfrm>
      </p:grpSpPr>
      <p:sp>
        <p:nvSpPr>
          <p:cNvPr id="5" name="Freeform 5">
            <a:extLst>
              <a:ext uri="{FF2B5EF4-FFF2-40B4-BE49-F238E27FC236}">
                <a16:creationId xmlns:a16="http://schemas.microsoft.com/office/drawing/2014/main" id="{E9219799-C768-15F9-894E-65FCE051542D}"/>
              </a:ext>
            </a:extLst>
          </p:cNvPr>
          <p:cNvSpPr/>
          <p:nvPr/>
        </p:nvSpPr>
        <p:spPr>
          <a:xfrm>
            <a:off x="17471753" y="363528"/>
            <a:ext cx="422866" cy="244494"/>
          </a:xfrm>
          <a:custGeom>
            <a:avLst/>
            <a:gdLst/>
            <a:ahLst/>
            <a:cxnLst/>
            <a:rect l="l" t="t" r="r" b="b"/>
            <a:pathLst>
              <a:path w="422866" h="244494">
                <a:moveTo>
                  <a:pt x="0" y="0"/>
                </a:moveTo>
                <a:lnTo>
                  <a:pt x="422866" y="0"/>
                </a:lnTo>
                <a:lnTo>
                  <a:pt x="422866" y="244494"/>
                </a:lnTo>
                <a:lnTo>
                  <a:pt x="0" y="24449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grpSp>
        <p:nvGrpSpPr>
          <p:cNvPr id="12" name="Group 12">
            <a:extLst>
              <a:ext uri="{FF2B5EF4-FFF2-40B4-BE49-F238E27FC236}">
                <a16:creationId xmlns:a16="http://schemas.microsoft.com/office/drawing/2014/main" id="{44F67FC9-D665-06AE-8676-DFB4F968780F}"/>
              </a:ext>
            </a:extLst>
          </p:cNvPr>
          <p:cNvGrpSpPr/>
          <p:nvPr/>
        </p:nvGrpSpPr>
        <p:grpSpPr>
          <a:xfrm>
            <a:off x="17765393" y="8799378"/>
            <a:ext cx="72076" cy="1013094"/>
            <a:chOff x="0" y="0"/>
            <a:chExt cx="18983" cy="266823"/>
          </a:xfrm>
        </p:grpSpPr>
        <p:sp>
          <p:nvSpPr>
            <p:cNvPr id="13" name="Freeform 13">
              <a:extLst>
                <a:ext uri="{FF2B5EF4-FFF2-40B4-BE49-F238E27FC236}">
                  <a16:creationId xmlns:a16="http://schemas.microsoft.com/office/drawing/2014/main" id="{245FB647-90DB-9BEF-3823-6D7254430951}"/>
                </a:ext>
              </a:extLst>
            </p:cNvPr>
            <p:cNvSpPr/>
            <p:nvPr/>
          </p:nvSpPr>
          <p:spPr>
            <a:xfrm>
              <a:off x="0" y="0"/>
              <a:ext cx="18983" cy="266823"/>
            </a:xfrm>
            <a:custGeom>
              <a:avLst/>
              <a:gdLst/>
              <a:ahLst/>
              <a:cxnLst/>
              <a:rect l="l" t="t" r="r" b="b"/>
              <a:pathLst>
                <a:path w="18983" h="266823">
                  <a:moveTo>
                    <a:pt x="9492" y="0"/>
                  </a:moveTo>
                  <a:lnTo>
                    <a:pt x="9492" y="0"/>
                  </a:lnTo>
                  <a:cubicBezTo>
                    <a:pt x="14734" y="0"/>
                    <a:pt x="18983" y="4250"/>
                    <a:pt x="18983" y="9492"/>
                  </a:cubicBezTo>
                  <a:lnTo>
                    <a:pt x="18983" y="257332"/>
                  </a:lnTo>
                  <a:cubicBezTo>
                    <a:pt x="18983" y="259849"/>
                    <a:pt x="17983" y="262263"/>
                    <a:pt x="16203" y="264043"/>
                  </a:cubicBezTo>
                  <a:cubicBezTo>
                    <a:pt x="14423" y="265823"/>
                    <a:pt x="12009" y="266823"/>
                    <a:pt x="9492" y="266823"/>
                  </a:cubicBezTo>
                  <a:lnTo>
                    <a:pt x="9492" y="266823"/>
                  </a:lnTo>
                  <a:cubicBezTo>
                    <a:pt x="6974" y="266823"/>
                    <a:pt x="4560" y="265823"/>
                    <a:pt x="2780" y="264043"/>
                  </a:cubicBezTo>
                  <a:cubicBezTo>
                    <a:pt x="1000" y="262263"/>
                    <a:pt x="0" y="259849"/>
                    <a:pt x="0" y="257332"/>
                  </a:cubicBezTo>
                  <a:lnTo>
                    <a:pt x="0" y="9492"/>
                  </a:lnTo>
                  <a:cubicBezTo>
                    <a:pt x="0" y="6974"/>
                    <a:pt x="1000" y="4560"/>
                    <a:pt x="2780" y="2780"/>
                  </a:cubicBezTo>
                  <a:cubicBezTo>
                    <a:pt x="4560" y="1000"/>
                    <a:pt x="6974" y="0"/>
                    <a:pt x="9492"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14" name="TextBox 14">
              <a:extLst>
                <a:ext uri="{FF2B5EF4-FFF2-40B4-BE49-F238E27FC236}">
                  <a16:creationId xmlns:a16="http://schemas.microsoft.com/office/drawing/2014/main" id="{4B55478A-23B2-E29F-A43B-B0963AC8A611}"/>
                </a:ext>
              </a:extLst>
            </p:cNvPr>
            <p:cNvSpPr txBox="1"/>
            <p:nvPr/>
          </p:nvSpPr>
          <p:spPr>
            <a:xfrm>
              <a:off x="0" y="-38100"/>
              <a:ext cx="18983" cy="304923"/>
            </a:xfrm>
            <a:prstGeom prst="rect">
              <a:avLst/>
            </a:prstGeom>
          </p:spPr>
          <p:txBody>
            <a:bodyPr lIns="50800" tIns="50800" rIns="50800" bIns="50800" rtlCol="0" anchor="ctr"/>
            <a:lstStyle/>
            <a:p>
              <a:pPr algn="ctr">
                <a:lnSpc>
                  <a:spcPts val="2659"/>
                </a:lnSpc>
                <a:spcBef>
                  <a:spcPct val="0"/>
                </a:spcBef>
              </a:pPr>
              <a:endParaRPr>
                <a:latin typeface="Arial" panose="020B0604020202020204" pitchFamily="34" charset="0"/>
                <a:cs typeface="Arial" panose="020B0604020202020204" pitchFamily="34" charset="0"/>
              </a:endParaRPr>
            </a:p>
          </p:txBody>
        </p:sp>
      </p:grpSp>
      <p:grpSp>
        <p:nvGrpSpPr>
          <p:cNvPr id="15" name="Group 15">
            <a:extLst>
              <a:ext uri="{FF2B5EF4-FFF2-40B4-BE49-F238E27FC236}">
                <a16:creationId xmlns:a16="http://schemas.microsoft.com/office/drawing/2014/main" id="{FAC94CD8-72FD-AE88-BADA-71FC7C80C8FC}"/>
              </a:ext>
            </a:extLst>
          </p:cNvPr>
          <p:cNvGrpSpPr/>
          <p:nvPr/>
        </p:nvGrpSpPr>
        <p:grpSpPr>
          <a:xfrm>
            <a:off x="17765393" y="7670457"/>
            <a:ext cx="72076" cy="1013094"/>
            <a:chOff x="0" y="0"/>
            <a:chExt cx="18983" cy="266823"/>
          </a:xfrm>
        </p:grpSpPr>
        <p:sp>
          <p:nvSpPr>
            <p:cNvPr id="16" name="Freeform 16">
              <a:extLst>
                <a:ext uri="{FF2B5EF4-FFF2-40B4-BE49-F238E27FC236}">
                  <a16:creationId xmlns:a16="http://schemas.microsoft.com/office/drawing/2014/main" id="{1354ABB3-74EA-EF2E-A728-2D9A636D41AA}"/>
                </a:ext>
              </a:extLst>
            </p:cNvPr>
            <p:cNvSpPr/>
            <p:nvPr/>
          </p:nvSpPr>
          <p:spPr>
            <a:xfrm>
              <a:off x="0" y="0"/>
              <a:ext cx="18983" cy="266823"/>
            </a:xfrm>
            <a:custGeom>
              <a:avLst/>
              <a:gdLst/>
              <a:ahLst/>
              <a:cxnLst/>
              <a:rect l="l" t="t" r="r" b="b"/>
              <a:pathLst>
                <a:path w="18983" h="266823">
                  <a:moveTo>
                    <a:pt x="9492" y="0"/>
                  </a:moveTo>
                  <a:lnTo>
                    <a:pt x="9492" y="0"/>
                  </a:lnTo>
                  <a:cubicBezTo>
                    <a:pt x="14734" y="0"/>
                    <a:pt x="18983" y="4250"/>
                    <a:pt x="18983" y="9492"/>
                  </a:cubicBezTo>
                  <a:lnTo>
                    <a:pt x="18983" y="257332"/>
                  </a:lnTo>
                  <a:cubicBezTo>
                    <a:pt x="18983" y="259849"/>
                    <a:pt x="17983" y="262263"/>
                    <a:pt x="16203" y="264043"/>
                  </a:cubicBezTo>
                  <a:cubicBezTo>
                    <a:pt x="14423" y="265823"/>
                    <a:pt x="12009" y="266823"/>
                    <a:pt x="9492" y="266823"/>
                  </a:cubicBezTo>
                  <a:lnTo>
                    <a:pt x="9492" y="266823"/>
                  </a:lnTo>
                  <a:cubicBezTo>
                    <a:pt x="6974" y="266823"/>
                    <a:pt x="4560" y="265823"/>
                    <a:pt x="2780" y="264043"/>
                  </a:cubicBezTo>
                  <a:cubicBezTo>
                    <a:pt x="1000" y="262263"/>
                    <a:pt x="0" y="259849"/>
                    <a:pt x="0" y="257332"/>
                  </a:cubicBezTo>
                  <a:lnTo>
                    <a:pt x="0" y="9492"/>
                  </a:lnTo>
                  <a:cubicBezTo>
                    <a:pt x="0" y="6974"/>
                    <a:pt x="1000" y="4560"/>
                    <a:pt x="2780" y="2780"/>
                  </a:cubicBezTo>
                  <a:cubicBezTo>
                    <a:pt x="4560" y="1000"/>
                    <a:pt x="6974" y="0"/>
                    <a:pt x="9492" y="0"/>
                  </a:cubicBezTo>
                  <a:close/>
                </a:path>
              </a:pathLst>
            </a:custGeom>
            <a:solidFill>
              <a:srgbClr val="E2E2E2"/>
            </a:solidFill>
          </p:spPr>
          <p:txBody>
            <a:bodyPr/>
            <a:lstStyle/>
            <a:p>
              <a:endParaRPr lang="en-IN"/>
            </a:p>
          </p:txBody>
        </p:sp>
        <p:sp>
          <p:nvSpPr>
            <p:cNvPr id="17" name="TextBox 17">
              <a:extLst>
                <a:ext uri="{FF2B5EF4-FFF2-40B4-BE49-F238E27FC236}">
                  <a16:creationId xmlns:a16="http://schemas.microsoft.com/office/drawing/2014/main" id="{9E25538B-5D73-397B-CC3E-25C0044304B8}"/>
                </a:ext>
              </a:extLst>
            </p:cNvPr>
            <p:cNvSpPr txBox="1"/>
            <p:nvPr/>
          </p:nvSpPr>
          <p:spPr>
            <a:xfrm>
              <a:off x="0" y="-38100"/>
              <a:ext cx="18983" cy="304923"/>
            </a:xfrm>
            <a:prstGeom prst="rect">
              <a:avLst/>
            </a:prstGeom>
          </p:spPr>
          <p:txBody>
            <a:bodyPr lIns="50800" tIns="50800" rIns="50800" bIns="50800" rtlCol="0" anchor="ctr"/>
            <a:lstStyle/>
            <a:p>
              <a:pPr algn="ctr">
                <a:lnSpc>
                  <a:spcPts val="2659"/>
                </a:lnSpc>
                <a:spcBef>
                  <a:spcPct val="0"/>
                </a:spcBef>
              </a:pPr>
              <a:endParaRPr>
                <a:latin typeface="Arial" panose="020B0604020202020204" pitchFamily="34" charset="0"/>
                <a:cs typeface="Arial" panose="020B0604020202020204" pitchFamily="34" charset="0"/>
              </a:endParaRPr>
            </a:p>
          </p:txBody>
        </p:sp>
      </p:grpSp>
      <p:grpSp>
        <p:nvGrpSpPr>
          <p:cNvPr id="18" name="Group 18">
            <a:extLst>
              <a:ext uri="{FF2B5EF4-FFF2-40B4-BE49-F238E27FC236}">
                <a16:creationId xmlns:a16="http://schemas.microsoft.com/office/drawing/2014/main" id="{9C879645-4548-5028-D578-631A62EDC3BA}"/>
              </a:ext>
            </a:extLst>
          </p:cNvPr>
          <p:cNvGrpSpPr/>
          <p:nvPr/>
        </p:nvGrpSpPr>
        <p:grpSpPr>
          <a:xfrm>
            <a:off x="979085" y="1354335"/>
            <a:ext cx="16664616" cy="8132565"/>
            <a:chOff x="0" y="0"/>
            <a:chExt cx="1603022" cy="812800"/>
          </a:xfrm>
        </p:grpSpPr>
        <p:sp>
          <p:nvSpPr>
            <p:cNvPr id="19" name="Freeform 19">
              <a:extLst>
                <a:ext uri="{FF2B5EF4-FFF2-40B4-BE49-F238E27FC236}">
                  <a16:creationId xmlns:a16="http://schemas.microsoft.com/office/drawing/2014/main" id="{BE875810-574A-4F86-2400-171BF73F76F7}"/>
                </a:ext>
              </a:extLst>
            </p:cNvPr>
            <p:cNvSpPr/>
            <p:nvPr/>
          </p:nvSpPr>
          <p:spPr>
            <a:xfrm flipH="1">
              <a:off x="0" y="0"/>
              <a:ext cx="1603022" cy="812800"/>
            </a:xfrm>
            <a:custGeom>
              <a:avLst/>
              <a:gdLst/>
              <a:ahLst/>
              <a:cxnLst/>
              <a:rect l="l" t="t" r="r" b="b"/>
              <a:pathLst>
                <a:path w="1603022" h="812800">
                  <a:moveTo>
                    <a:pt x="1555323" y="0"/>
                  </a:moveTo>
                  <a:lnTo>
                    <a:pt x="47700" y="0"/>
                  </a:lnTo>
                  <a:cubicBezTo>
                    <a:pt x="35049" y="0"/>
                    <a:pt x="22916" y="5025"/>
                    <a:pt x="13971" y="13971"/>
                  </a:cubicBezTo>
                  <a:cubicBezTo>
                    <a:pt x="5025" y="22916"/>
                    <a:pt x="0" y="35049"/>
                    <a:pt x="0" y="47700"/>
                  </a:cubicBezTo>
                  <a:lnTo>
                    <a:pt x="0" y="765100"/>
                  </a:lnTo>
                  <a:cubicBezTo>
                    <a:pt x="0" y="777751"/>
                    <a:pt x="5025" y="789884"/>
                    <a:pt x="13971" y="798829"/>
                  </a:cubicBezTo>
                  <a:cubicBezTo>
                    <a:pt x="22916" y="807775"/>
                    <a:pt x="35049" y="812800"/>
                    <a:pt x="47700" y="812800"/>
                  </a:cubicBezTo>
                  <a:lnTo>
                    <a:pt x="1555323" y="812800"/>
                  </a:lnTo>
                  <a:cubicBezTo>
                    <a:pt x="1567973" y="812800"/>
                    <a:pt x="1580106" y="807775"/>
                    <a:pt x="1589051" y="798829"/>
                  </a:cubicBezTo>
                  <a:cubicBezTo>
                    <a:pt x="1597997" y="789884"/>
                    <a:pt x="1603022" y="777751"/>
                    <a:pt x="1603022" y="765100"/>
                  </a:cubicBezTo>
                  <a:lnTo>
                    <a:pt x="1603022" y="47700"/>
                  </a:lnTo>
                  <a:cubicBezTo>
                    <a:pt x="1603022" y="35049"/>
                    <a:pt x="1597997" y="22916"/>
                    <a:pt x="1589051" y="13971"/>
                  </a:cubicBezTo>
                  <a:cubicBezTo>
                    <a:pt x="1580106" y="5025"/>
                    <a:pt x="1567973" y="0"/>
                    <a:pt x="1555323" y="0"/>
                  </a:cubicBezTo>
                  <a:close/>
                </a:path>
              </a:pathLst>
            </a:custGeom>
            <a:blipFill>
              <a:blip r:embed="rId4">
                <a:alphaModFix amt="35000"/>
              </a:blip>
              <a:stretch>
                <a:fillRect t="-15699" b="-15699"/>
              </a:stretch>
            </a:blipFill>
          </p:spPr>
          <p:txBody>
            <a:bodyPr/>
            <a:lstStyle/>
            <a:p>
              <a:endParaRPr lang="en-IN"/>
            </a:p>
          </p:txBody>
        </p:sp>
      </p:grpSp>
      <p:sp>
        <p:nvSpPr>
          <p:cNvPr id="20" name="TextBox 20">
            <a:extLst>
              <a:ext uri="{FF2B5EF4-FFF2-40B4-BE49-F238E27FC236}">
                <a16:creationId xmlns:a16="http://schemas.microsoft.com/office/drawing/2014/main" id="{F905B795-0698-8BE7-B96E-AF6C37DBE616}"/>
              </a:ext>
            </a:extLst>
          </p:cNvPr>
          <p:cNvSpPr txBox="1"/>
          <p:nvPr/>
        </p:nvSpPr>
        <p:spPr>
          <a:xfrm>
            <a:off x="1795373" y="5778673"/>
            <a:ext cx="7516020" cy="2876044"/>
          </a:xfrm>
          <a:prstGeom prst="rect">
            <a:avLst/>
          </a:prstGeom>
        </p:spPr>
        <p:txBody>
          <a:bodyPr wrap="square" lIns="0" tIns="0" rIns="0" bIns="0" rtlCol="0" anchor="t">
            <a:spAutoFit/>
          </a:bodyPr>
          <a:lstStyle/>
          <a:p>
            <a:pPr algn="l">
              <a:lnSpc>
                <a:spcPts val="7699"/>
              </a:lnSpc>
              <a:spcBef>
                <a:spcPct val="0"/>
              </a:spcBef>
            </a:pPr>
            <a:r>
              <a:rPr lang="en-US" sz="5499" b="1" dirty="0">
                <a:solidFill>
                  <a:srgbClr val="1F2020"/>
                </a:solidFill>
                <a:latin typeface="Arial" panose="020B0604020202020204" pitchFamily="34" charset="0"/>
                <a:ea typeface="Inter Bold"/>
                <a:cs typeface="Arial" panose="020B0604020202020204" pitchFamily="34" charset="0"/>
                <a:sym typeface="Inter Bold"/>
              </a:rPr>
              <a:t>Types of evaluation and how it was achieved </a:t>
            </a:r>
          </a:p>
        </p:txBody>
      </p:sp>
      <p:grpSp>
        <p:nvGrpSpPr>
          <p:cNvPr id="21" name="Group 21">
            <a:extLst>
              <a:ext uri="{FF2B5EF4-FFF2-40B4-BE49-F238E27FC236}">
                <a16:creationId xmlns:a16="http://schemas.microsoft.com/office/drawing/2014/main" id="{B63B1B64-A81B-62C9-DA1E-19B6236DD2A7}"/>
              </a:ext>
            </a:extLst>
          </p:cNvPr>
          <p:cNvGrpSpPr/>
          <p:nvPr/>
        </p:nvGrpSpPr>
        <p:grpSpPr>
          <a:xfrm>
            <a:off x="1905000" y="8757905"/>
            <a:ext cx="948048" cy="131481"/>
            <a:chOff x="0" y="0"/>
            <a:chExt cx="249692" cy="34629"/>
          </a:xfrm>
        </p:grpSpPr>
        <p:sp>
          <p:nvSpPr>
            <p:cNvPr id="22" name="Freeform 22">
              <a:extLst>
                <a:ext uri="{FF2B5EF4-FFF2-40B4-BE49-F238E27FC236}">
                  <a16:creationId xmlns:a16="http://schemas.microsoft.com/office/drawing/2014/main" id="{3C00A2B1-4265-8DD7-9F24-5B0D8039B96D}"/>
                </a:ext>
              </a:extLst>
            </p:cNvPr>
            <p:cNvSpPr/>
            <p:nvPr/>
          </p:nvSpPr>
          <p:spPr>
            <a:xfrm>
              <a:off x="0" y="0"/>
              <a:ext cx="249692" cy="34629"/>
            </a:xfrm>
            <a:custGeom>
              <a:avLst/>
              <a:gdLst/>
              <a:ahLst/>
              <a:cxnLst/>
              <a:rect l="l" t="t" r="r" b="b"/>
              <a:pathLst>
                <a:path w="249692" h="34629">
                  <a:moveTo>
                    <a:pt x="17314" y="0"/>
                  </a:moveTo>
                  <a:lnTo>
                    <a:pt x="232377" y="0"/>
                  </a:lnTo>
                  <a:cubicBezTo>
                    <a:pt x="241940" y="0"/>
                    <a:pt x="249692" y="7752"/>
                    <a:pt x="249692" y="17314"/>
                  </a:cubicBezTo>
                  <a:lnTo>
                    <a:pt x="249692" y="17314"/>
                  </a:lnTo>
                  <a:cubicBezTo>
                    <a:pt x="249692" y="26877"/>
                    <a:pt x="241940" y="34629"/>
                    <a:pt x="232377" y="34629"/>
                  </a:cubicBezTo>
                  <a:lnTo>
                    <a:pt x="17314" y="34629"/>
                  </a:lnTo>
                  <a:cubicBezTo>
                    <a:pt x="7752" y="34629"/>
                    <a:pt x="0" y="26877"/>
                    <a:pt x="0" y="17314"/>
                  </a:cubicBezTo>
                  <a:lnTo>
                    <a:pt x="0" y="17314"/>
                  </a:lnTo>
                  <a:cubicBezTo>
                    <a:pt x="0" y="7752"/>
                    <a:pt x="7752" y="0"/>
                    <a:pt x="17314"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23" name="TextBox 23">
              <a:extLst>
                <a:ext uri="{FF2B5EF4-FFF2-40B4-BE49-F238E27FC236}">
                  <a16:creationId xmlns:a16="http://schemas.microsoft.com/office/drawing/2014/main" id="{A22EE80B-2CFB-9E43-BE21-DE23603F5BB6}"/>
                </a:ext>
              </a:extLst>
            </p:cNvPr>
            <p:cNvSpPr txBox="1"/>
            <p:nvPr/>
          </p:nvSpPr>
          <p:spPr>
            <a:xfrm>
              <a:off x="0" y="-38100"/>
              <a:ext cx="249692" cy="72729"/>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grpSp>
        <p:nvGrpSpPr>
          <p:cNvPr id="25" name="Group 25">
            <a:extLst>
              <a:ext uri="{FF2B5EF4-FFF2-40B4-BE49-F238E27FC236}">
                <a16:creationId xmlns:a16="http://schemas.microsoft.com/office/drawing/2014/main" id="{CAFED22D-9F03-87AF-F95A-4451A5E78FE2}"/>
              </a:ext>
            </a:extLst>
          </p:cNvPr>
          <p:cNvGrpSpPr/>
          <p:nvPr/>
        </p:nvGrpSpPr>
        <p:grpSpPr>
          <a:xfrm>
            <a:off x="10696584" y="1898760"/>
            <a:ext cx="677751" cy="677751"/>
            <a:chOff x="0" y="0"/>
            <a:chExt cx="178502" cy="178502"/>
          </a:xfrm>
        </p:grpSpPr>
        <p:sp>
          <p:nvSpPr>
            <p:cNvPr id="26" name="Freeform 26">
              <a:extLst>
                <a:ext uri="{FF2B5EF4-FFF2-40B4-BE49-F238E27FC236}">
                  <a16:creationId xmlns:a16="http://schemas.microsoft.com/office/drawing/2014/main" id="{689FCF73-D5A0-47FD-39FA-3C27D7F6BCED}"/>
                </a:ext>
              </a:extLst>
            </p:cNvPr>
            <p:cNvSpPr/>
            <p:nvPr/>
          </p:nvSpPr>
          <p:spPr>
            <a:xfrm>
              <a:off x="0" y="0"/>
              <a:ext cx="178502" cy="178502"/>
            </a:xfrm>
            <a:custGeom>
              <a:avLst/>
              <a:gdLst/>
              <a:ahLst/>
              <a:cxnLst/>
              <a:rect l="l" t="t" r="r" b="b"/>
              <a:pathLst>
                <a:path w="178502" h="178502">
                  <a:moveTo>
                    <a:pt x="89251" y="0"/>
                  </a:moveTo>
                  <a:lnTo>
                    <a:pt x="89251" y="0"/>
                  </a:lnTo>
                  <a:cubicBezTo>
                    <a:pt x="138543" y="0"/>
                    <a:pt x="178502" y="39959"/>
                    <a:pt x="178502" y="89251"/>
                  </a:cubicBezTo>
                  <a:lnTo>
                    <a:pt x="178502" y="89251"/>
                  </a:lnTo>
                  <a:cubicBezTo>
                    <a:pt x="178502" y="112922"/>
                    <a:pt x="169099" y="135623"/>
                    <a:pt x="152361" y="152361"/>
                  </a:cubicBezTo>
                  <a:cubicBezTo>
                    <a:pt x="135623" y="169099"/>
                    <a:pt x="112922" y="178502"/>
                    <a:pt x="89251" y="178502"/>
                  </a:cubicBezTo>
                  <a:lnTo>
                    <a:pt x="89251" y="178502"/>
                  </a:lnTo>
                  <a:cubicBezTo>
                    <a:pt x="65580" y="178502"/>
                    <a:pt x="42879" y="169099"/>
                    <a:pt x="26141" y="152361"/>
                  </a:cubicBezTo>
                  <a:cubicBezTo>
                    <a:pt x="9403" y="135623"/>
                    <a:pt x="0" y="112922"/>
                    <a:pt x="0" y="89251"/>
                  </a:cubicBezTo>
                  <a:lnTo>
                    <a:pt x="0" y="89251"/>
                  </a:lnTo>
                  <a:cubicBezTo>
                    <a:pt x="0" y="65580"/>
                    <a:pt x="9403" y="42879"/>
                    <a:pt x="26141" y="26141"/>
                  </a:cubicBezTo>
                  <a:cubicBezTo>
                    <a:pt x="42879" y="9403"/>
                    <a:pt x="65580" y="0"/>
                    <a:pt x="89251"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27" name="TextBox 27">
              <a:extLst>
                <a:ext uri="{FF2B5EF4-FFF2-40B4-BE49-F238E27FC236}">
                  <a16:creationId xmlns:a16="http://schemas.microsoft.com/office/drawing/2014/main" id="{32EB6B9B-6BBB-8F67-7008-EAC3EF9603BF}"/>
                </a:ext>
              </a:extLst>
            </p:cNvPr>
            <p:cNvSpPr txBox="1"/>
            <p:nvPr/>
          </p:nvSpPr>
          <p:spPr>
            <a:xfrm>
              <a:off x="0" y="-38100"/>
              <a:ext cx="178502" cy="216602"/>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28" name="TextBox 28">
            <a:extLst>
              <a:ext uri="{FF2B5EF4-FFF2-40B4-BE49-F238E27FC236}">
                <a16:creationId xmlns:a16="http://schemas.microsoft.com/office/drawing/2014/main" id="{F6CA0439-35B0-44D0-C938-C8D5E89DAB93}"/>
              </a:ext>
            </a:extLst>
          </p:cNvPr>
          <p:cNvSpPr txBox="1"/>
          <p:nvPr/>
        </p:nvSpPr>
        <p:spPr>
          <a:xfrm>
            <a:off x="11604754" y="1296328"/>
            <a:ext cx="5808528" cy="2147511"/>
          </a:xfrm>
          <a:prstGeom prst="rect">
            <a:avLst/>
          </a:prstGeom>
        </p:spPr>
        <p:txBody>
          <a:bodyPr wrap="square" lIns="0" tIns="0" rIns="0" bIns="0" rtlCol="0" anchor="t">
            <a:spAutoFit/>
          </a:bodyPr>
          <a:lstStyle/>
          <a:p>
            <a:pPr>
              <a:lnSpc>
                <a:spcPct val="150000"/>
              </a:lnSpc>
              <a:spcBef>
                <a:spcPct val="0"/>
              </a:spcBef>
            </a:pPr>
            <a:r>
              <a:rPr lang="en-US" sz="2400" dirty="0">
                <a:latin typeface="Arial" panose="020B0604020202020204" pitchFamily="34" charset="0"/>
                <a:cs typeface="Arial" panose="020B0604020202020204" pitchFamily="34" charset="0"/>
              </a:rPr>
              <a:t>Process evaluation would identify how effective the campaign activities to be conducted were, and how it reached the target audience. </a:t>
            </a:r>
            <a:endParaRPr lang="en-US" sz="1600" dirty="0">
              <a:solidFill>
                <a:srgbClr val="1F2020"/>
              </a:solidFill>
              <a:latin typeface="Arial" panose="020B0604020202020204" pitchFamily="34" charset="0"/>
              <a:ea typeface="Open Sans"/>
              <a:cs typeface="Arial" panose="020B0604020202020204" pitchFamily="34" charset="0"/>
              <a:sym typeface="Open Sans"/>
            </a:endParaRPr>
          </a:p>
        </p:txBody>
      </p:sp>
      <p:sp>
        <p:nvSpPr>
          <p:cNvPr id="29" name="TextBox 29">
            <a:extLst>
              <a:ext uri="{FF2B5EF4-FFF2-40B4-BE49-F238E27FC236}">
                <a16:creationId xmlns:a16="http://schemas.microsoft.com/office/drawing/2014/main" id="{05967A80-CA13-A129-263E-11A672027194}"/>
              </a:ext>
            </a:extLst>
          </p:cNvPr>
          <p:cNvSpPr txBox="1"/>
          <p:nvPr/>
        </p:nvSpPr>
        <p:spPr>
          <a:xfrm>
            <a:off x="10787404" y="2074758"/>
            <a:ext cx="496110" cy="297180"/>
          </a:xfrm>
          <a:prstGeom prst="rect">
            <a:avLst/>
          </a:prstGeom>
        </p:spPr>
        <p:txBody>
          <a:bodyPr lIns="0" tIns="0" rIns="0" bIns="0" rtlCol="0" anchor="t">
            <a:spAutoFit/>
          </a:bodyPr>
          <a:lstStyle/>
          <a:p>
            <a:pPr algn="ctr">
              <a:lnSpc>
                <a:spcPts val="2519"/>
              </a:lnSpc>
              <a:spcBef>
                <a:spcPct val="0"/>
              </a:spcBef>
            </a:pPr>
            <a:r>
              <a:rPr lang="en-US" sz="1799" b="1">
                <a:solidFill>
                  <a:srgbClr val="FFFFFF"/>
                </a:solidFill>
                <a:latin typeface="Arial" panose="020B0604020202020204" pitchFamily="34" charset="0"/>
                <a:ea typeface="Open Sans Bold"/>
                <a:cs typeface="Arial" panose="020B0604020202020204" pitchFamily="34" charset="0"/>
                <a:sym typeface="Open Sans Bold"/>
              </a:rPr>
              <a:t>01</a:t>
            </a:r>
          </a:p>
        </p:txBody>
      </p:sp>
      <p:grpSp>
        <p:nvGrpSpPr>
          <p:cNvPr id="31" name="Group 31">
            <a:extLst>
              <a:ext uri="{FF2B5EF4-FFF2-40B4-BE49-F238E27FC236}">
                <a16:creationId xmlns:a16="http://schemas.microsoft.com/office/drawing/2014/main" id="{727B15FC-2BA3-4B5B-7B08-2BD6ADABEB8E}"/>
              </a:ext>
            </a:extLst>
          </p:cNvPr>
          <p:cNvGrpSpPr/>
          <p:nvPr/>
        </p:nvGrpSpPr>
        <p:grpSpPr>
          <a:xfrm>
            <a:off x="10649372" y="4465749"/>
            <a:ext cx="677751" cy="677751"/>
            <a:chOff x="0" y="0"/>
            <a:chExt cx="178502" cy="178502"/>
          </a:xfrm>
        </p:grpSpPr>
        <p:sp>
          <p:nvSpPr>
            <p:cNvPr id="32" name="Freeform 32">
              <a:extLst>
                <a:ext uri="{FF2B5EF4-FFF2-40B4-BE49-F238E27FC236}">
                  <a16:creationId xmlns:a16="http://schemas.microsoft.com/office/drawing/2014/main" id="{8E1D8170-9216-ED5B-1905-EA09B097548B}"/>
                </a:ext>
              </a:extLst>
            </p:cNvPr>
            <p:cNvSpPr/>
            <p:nvPr/>
          </p:nvSpPr>
          <p:spPr>
            <a:xfrm>
              <a:off x="0" y="0"/>
              <a:ext cx="178502" cy="178502"/>
            </a:xfrm>
            <a:custGeom>
              <a:avLst/>
              <a:gdLst/>
              <a:ahLst/>
              <a:cxnLst/>
              <a:rect l="l" t="t" r="r" b="b"/>
              <a:pathLst>
                <a:path w="178502" h="178502">
                  <a:moveTo>
                    <a:pt x="89251" y="0"/>
                  </a:moveTo>
                  <a:lnTo>
                    <a:pt x="89251" y="0"/>
                  </a:lnTo>
                  <a:cubicBezTo>
                    <a:pt x="138543" y="0"/>
                    <a:pt x="178502" y="39959"/>
                    <a:pt x="178502" y="89251"/>
                  </a:cubicBezTo>
                  <a:lnTo>
                    <a:pt x="178502" y="89251"/>
                  </a:lnTo>
                  <a:cubicBezTo>
                    <a:pt x="178502" y="112922"/>
                    <a:pt x="169099" y="135623"/>
                    <a:pt x="152361" y="152361"/>
                  </a:cubicBezTo>
                  <a:cubicBezTo>
                    <a:pt x="135623" y="169099"/>
                    <a:pt x="112922" y="178502"/>
                    <a:pt x="89251" y="178502"/>
                  </a:cubicBezTo>
                  <a:lnTo>
                    <a:pt x="89251" y="178502"/>
                  </a:lnTo>
                  <a:cubicBezTo>
                    <a:pt x="65580" y="178502"/>
                    <a:pt x="42879" y="169099"/>
                    <a:pt x="26141" y="152361"/>
                  </a:cubicBezTo>
                  <a:cubicBezTo>
                    <a:pt x="9403" y="135623"/>
                    <a:pt x="0" y="112922"/>
                    <a:pt x="0" y="89251"/>
                  </a:cubicBezTo>
                  <a:lnTo>
                    <a:pt x="0" y="89251"/>
                  </a:lnTo>
                  <a:cubicBezTo>
                    <a:pt x="0" y="65580"/>
                    <a:pt x="9403" y="42879"/>
                    <a:pt x="26141" y="26141"/>
                  </a:cubicBezTo>
                  <a:cubicBezTo>
                    <a:pt x="42879" y="9403"/>
                    <a:pt x="65580" y="0"/>
                    <a:pt x="89251"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33" name="TextBox 33">
              <a:extLst>
                <a:ext uri="{FF2B5EF4-FFF2-40B4-BE49-F238E27FC236}">
                  <a16:creationId xmlns:a16="http://schemas.microsoft.com/office/drawing/2014/main" id="{E0396F8F-6B00-A3A5-8D12-273D3E36DE8B}"/>
                </a:ext>
              </a:extLst>
            </p:cNvPr>
            <p:cNvSpPr txBox="1"/>
            <p:nvPr/>
          </p:nvSpPr>
          <p:spPr>
            <a:xfrm>
              <a:off x="0" y="-38100"/>
              <a:ext cx="178502" cy="216602"/>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34" name="TextBox 34">
            <a:extLst>
              <a:ext uri="{FF2B5EF4-FFF2-40B4-BE49-F238E27FC236}">
                <a16:creationId xmlns:a16="http://schemas.microsoft.com/office/drawing/2014/main" id="{3CEE9E3B-B3F7-0026-41C9-26F5482726FA}"/>
              </a:ext>
            </a:extLst>
          </p:cNvPr>
          <p:cNvSpPr txBox="1"/>
          <p:nvPr/>
        </p:nvSpPr>
        <p:spPr>
          <a:xfrm>
            <a:off x="11663224" y="3792249"/>
            <a:ext cx="5405575" cy="2147511"/>
          </a:xfrm>
          <a:prstGeom prst="rect">
            <a:avLst/>
          </a:prstGeom>
        </p:spPr>
        <p:txBody>
          <a:bodyPr wrap="square" lIns="0" tIns="0" rIns="0" bIns="0" rtlCol="0" anchor="t">
            <a:spAutoFit/>
          </a:bodyPr>
          <a:lstStyle/>
          <a:p>
            <a:pPr lvl="0">
              <a:lnSpc>
                <a:spcPct val="150000"/>
              </a:lnSpc>
            </a:pPr>
            <a:r>
              <a:rPr lang="en-US" sz="2400" dirty="0">
                <a:latin typeface="Arial" panose="020B0604020202020204" pitchFamily="34" charset="0"/>
                <a:cs typeface="Arial" panose="020B0604020202020204" pitchFamily="34" charset="0"/>
              </a:rPr>
              <a:t>Some ways would include the following: workshops, participation in the Phone-Free Friday challenge (Mertens </a:t>
            </a:r>
            <a:r>
              <a:rPr lang="en-US" sz="2400" i="1" dirty="0">
                <a:latin typeface="Arial" panose="020B0604020202020204" pitchFamily="34" charset="0"/>
                <a:cs typeface="Arial" panose="020B0604020202020204" pitchFamily="34" charset="0"/>
              </a:rPr>
              <a:t>et al., </a:t>
            </a:r>
            <a:r>
              <a:rPr lang="en-US" sz="2400" dirty="0">
                <a:latin typeface="Arial" panose="020B0604020202020204" pitchFamily="34" charset="0"/>
                <a:cs typeface="Arial" panose="020B0604020202020204" pitchFamily="34" charset="0"/>
              </a:rPr>
              <a:t>2025).</a:t>
            </a:r>
            <a:endParaRPr lang="en-GB" sz="2400" dirty="0">
              <a:latin typeface="Arial" panose="020B0604020202020204" pitchFamily="34" charset="0"/>
              <a:cs typeface="Arial" panose="020B0604020202020204" pitchFamily="34" charset="0"/>
            </a:endParaRPr>
          </a:p>
        </p:txBody>
      </p:sp>
      <p:sp>
        <p:nvSpPr>
          <p:cNvPr id="35" name="TextBox 35">
            <a:extLst>
              <a:ext uri="{FF2B5EF4-FFF2-40B4-BE49-F238E27FC236}">
                <a16:creationId xmlns:a16="http://schemas.microsoft.com/office/drawing/2014/main" id="{0561E438-65D0-D32E-A643-7CB747DC54C3}"/>
              </a:ext>
            </a:extLst>
          </p:cNvPr>
          <p:cNvSpPr txBox="1"/>
          <p:nvPr/>
        </p:nvSpPr>
        <p:spPr>
          <a:xfrm>
            <a:off x="10447461" y="4607198"/>
            <a:ext cx="1175996" cy="292965"/>
          </a:xfrm>
          <a:prstGeom prst="rect">
            <a:avLst/>
          </a:prstGeom>
        </p:spPr>
        <p:txBody>
          <a:bodyPr wrap="square" lIns="0" tIns="0" rIns="0" bIns="0" rtlCol="0" anchor="t">
            <a:spAutoFit/>
          </a:bodyPr>
          <a:lstStyle/>
          <a:p>
            <a:pPr algn="ctr">
              <a:lnSpc>
                <a:spcPts val="2519"/>
              </a:lnSpc>
              <a:spcBef>
                <a:spcPct val="0"/>
              </a:spcBef>
            </a:pPr>
            <a:r>
              <a:rPr lang="en-US" sz="1799" b="1" dirty="0">
                <a:solidFill>
                  <a:srgbClr val="FFFFFF"/>
                </a:solidFill>
                <a:latin typeface="Arial" panose="020B0604020202020204" pitchFamily="34" charset="0"/>
                <a:ea typeface="Open Sans Bold"/>
                <a:cs typeface="Arial" panose="020B0604020202020204" pitchFamily="34" charset="0"/>
                <a:sym typeface="Open Sans Bold"/>
              </a:rPr>
              <a:t>02</a:t>
            </a:r>
          </a:p>
        </p:txBody>
      </p:sp>
      <p:sp>
        <p:nvSpPr>
          <p:cNvPr id="47" name="TextBox 47">
            <a:extLst>
              <a:ext uri="{FF2B5EF4-FFF2-40B4-BE49-F238E27FC236}">
                <a16:creationId xmlns:a16="http://schemas.microsoft.com/office/drawing/2014/main" id="{F7AE0EB9-29A9-7C77-D7B8-558BA2002E4F}"/>
              </a:ext>
            </a:extLst>
          </p:cNvPr>
          <p:cNvSpPr txBox="1"/>
          <p:nvPr/>
        </p:nvSpPr>
        <p:spPr>
          <a:xfrm>
            <a:off x="10787404" y="7552419"/>
            <a:ext cx="496110" cy="297180"/>
          </a:xfrm>
          <a:prstGeom prst="rect">
            <a:avLst/>
          </a:prstGeom>
        </p:spPr>
        <p:txBody>
          <a:bodyPr lIns="0" tIns="0" rIns="0" bIns="0" rtlCol="0" anchor="t">
            <a:spAutoFit/>
          </a:bodyPr>
          <a:lstStyle/>
          <a:p>
            <a:pPr algn="ctr">
              <a:lnSpc>
                <a:spcPts val="2519"/>
              </a:lnSpc>
              <a:spcBef>
                <a:spcPct val="0"/>
              </a:spcBef>
            </a:pPr>
            <a:r>
              <a:rPr lang="en-US" sz="1799" b="1">
                <a:solidFill>
                  <a:srgbClr val="FFFFFF"/>
                </a:solidFill>
                <a:latin typeface="Arial" panose="020B0604020202020204" pitchFamily="34" charset="0"/>
                <a:ea typeface="Open Sans Bold"/>
                <a:cs typeface="Arial" panose="020B0604020202020204" pitchFamily="34" charset="0"/>
                <a:sym typeface="Open Sans Bold"/>
              </a:rPr>
              <a:t>04</a:t>
            </a:r>
          </a:p>
        </p:txBody>
      </p:sp>
    </p:spTree>
    <p:extLst>
      <p:ext uri="{BB962C8B-B14F-4D97-AF65-F5344CB8AC3E}">
        <p14:creationId xmlns:p14="http://schemas.microsoft.com/office/powerpoint/2010/main" val="24885457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DE02A9-020C-4E8D-B0A3-912A4DF8FEBA}"/>
            </a:ext>
          </a:extLst>
        </p:cNvPr>
        <p:cNvGrpSpPr/>
        <p:nvPr/>
      </p:nvGrpSpPr>
      <p:grpSpPr>
        <a:xfrm>
          <a:off x="0" y="0"/>
          <a:ext cx="0" cy="0"/>
          <a:chOff x="0" y="0"/>
          <a:chExt cx="0" cy="0"/>
        </a:xfrm>
      </p:grpSpPr>
      <p:grpSp>
        <p:nvGrpSpPr>
          <p:cNvPr id="7" name="Group 7">
            <a:extLst>
              <a:ext uri="{FF2B5EF4-FFF2-40B4-BE49-F238E27FC236}">
                <a16:creationId xmlns:a16="http://schemas.microsoft.com/office/drawing/2014/main" id="{1E5830E8-1D59-2A55-8FA4-2E7042B0E7A0}"/>
              </a:ext>
            </a:extLst>
          </p:cNvPr>
          <p:cNvGrpSpPr/>
          <p:nvPr/>
        </p:nvGrpSpPr>
        <p:grpSpPr>
          <a:xfrm>
            <a:off x="17765393" y="8799378"/>
            <a:ext cx="72076" cy="1013094"/>
            <a:chOff x="0" y="0"/>
            <a:chExt cx="18983" cy="266823"/>
          </a:xfrm>
        </p:grpSpPr>
        <p:sp>
          <p:nvSpPr>
            <p:cNvPr id="8" name="Freeform 8">
              <a:extLst>
                <a:ext uri="{FF2B5EF4-FFF2-40B4-BE49-F238E27FC236}">
                  <a16:creationId xmlns:a16="http://schemas.microsoft.com/office/drawing/2014/main" id="{322119B7-5283-7B4E-2DEE-62C18C447F73}"/>
                </a:ext>
              </a:extLst>
            </p:cNvPr>
            <p:cNvSpPr/>
            <p:nvPr/>
          </p:nvSpPr>
          <p:spPr>
            <a:xfrm>
              <a:off x="0" y="0"/>
              <a:ext cx="18983" cy="266823"/>
            </a:xfrm>
            <a:custGeom>
              <a:avLst/>
              <a:gdLst/>
              <a:ahLst/>
              <a:cxnLst/>
              <a:rect l="l" t="t" r="r" b="b"/>
              <a:pathLst>
                <a:path w="18983" h="266823">
                  <a:moveTo>
                    <a:pt x="9492" y="0"/>
                  </a:moveTo>
                  <a:lnTo>
                    <a:pt x="9492" y="0"/>
                  </a:lnTo>
                  <a:cubicBezTo>
                    <a:pt x="14734" y="0"/>
                    <a:pt x="18983" y="4250"/>
                    <a:pt x="18983" y="9492"/>
                  </a:cubicBezTo>
                  <a:lnTo>
                    <a:pt x="18983" y="257332"/>
                  </a:lnTo>
                  <a:cubicBezTo>
                    <a:pt x="18983" y="259849"/>
                    <a:pt x="17983" y="262263"/>
                    <a:pt x="16203" y="264043"/>
                  </a:cubicBezTo>
                  <a:cubicBezTo>
                    <a:pt x="14423" y="265823"/>
                    <a:pt x="12009" y="266823"/>
                    <a:pt x="9492" y="266823"/>
                  </a:cubicBezTo>
                  <a:lnTo>
                    <a:pt x="9492" y="266823"/>
                  </a:lnTo>
                  <a:cubicBezTo>
                    <a:pt x="6974" y="266823"/>
                    <a:pt x="4560" y="265823"/>
                    <a:pt x="2780" y="264043"/>
                  </a:cubicBezTo>
                  <a:cubicBezTo>
                    <a:pt x="1000" y="262263"/>
                    <a:pt x="0" y="259849"/>
                    <a:pt x="0" y="257332"/>
                  </a:cubicBezTo>
                  <a:lnTo>
                    <a:pt x="0" y="9492"/>
                  </a:lnTo>
                  <a:cubicBezTo>
                    <a:pt x="0" y="6974"/>
                    <a:pt x="1000" y="4560"/>
                    <a:pt x="2780" y="2780"/>
                  </a:cubicBezTo>
                  <a:cubicBezTo>
                    <a:pt x="4560" y="1000"/>
                    <a:pt x="6974" y="0"/>
                    <a:pt x="9492"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9" name="TextBox 9">
              <a:extLst>
                <a:ext uri="{FF2B5EF4-FFF2-40B4-BE49-F238E27FC236}">
                  <a16:creationId xmlns:a16="http://schemas.microsoft.com/office/drawing/2014/main" id="{24105188-D1EC-7E85-D507-F4786F70D7CC}"/>
                </a:ext>
              </a:extLst>
            </p:cNvPr>
            <p:cNvSpPr txBox="1"/>
            <p:nvPr/>
          </p:nvSpPr>
          <p:spPr>
            <a:xfrm>
              <a:off x="0" y="-38100"/>
              <a:ext cx="18983" cy="304923"/>
            </a:xfrm>
            <a:prstGeom prst="rect">
              <a:avLst/>
            </a:prstGeom>
          </p:spPr>
          <p:txBody>
            <a:bodyPr lIns="50800" tIns="50800" rIns="50800" bIns="50800" rtlCol="0" anchor="ctr"/>
            <a:lstStyle/>
            <a:p>
              <a:pPr algn="ctr">
                <a:lnSpc>
                  <a:spcPts val="2659"/>
                </a:lnSpc>
                <a:spcBef>
                  <a:spcPct val="0"/>
                </a:spcBef>
              </a:pPr>
              <a:endParaRPr>
                <a:latin typeface="Arial" panose="020B0604020202020204" pitchFamily="34" charset="0"/>
                <a:cs typeface="Arial" panose="020B0604020202020204" pitchFamily="34" charset="0"/>
              </a:endParaRPr>
            </a:p>
          </p:txBody>
        </p:sp>
      </p:grpSp>
      <p:grpSp>
        <p:nvGrpSpPr>
          <p:cNvPr id="10" name="Group 10">
            <a:extLst>
              <a:ext uri="{FF2B5EF4-FFF2-40B4-BE49-F238E27FC236}">
                <a16:creationId xmlns:a16="http://schemas.microsoft.com/office/drawing/2014/main" id="{731A4A5B-639C-EC57-B2DB-6EFC9E368C66}"/>
              </a:ext>
            </a:extLst>
          </p:cNvPr>
          <p:cNvGrpSpPr/>
          <p:nvPr/>
        </p:nvGrpSpPr>
        <p:grpSpPr>
          <a:xfrm>
            <a:off x="17765393" y="7670457"/>
            <a:ext cx="72076" cy="1013094"/>
            <a:chOff x="0" y="0"/>
            <a:chExt cx="18983" cy="266823"/>
          </a:xfrm>
        </p:grpSpPr>
        <p:sp>
          <p:nvSpPr>
            <p:cNvPr id="11" name="Freeform 11">
              <a:extLst>
                <a:ext uri="{FF2B5EF4-FFF2-40B4-BE49-F238E27FC236}">
                  <a16:creationId xmlns:a16="http://schemas.microsoft.com/office/drawing/2014/main" id="{6F3050BA-6751-0A26-3684-56B2F1F730DE}"/>
                </a:ext>
              </a:extLst>
            </p:cNvPr>
            <p:cNvSpPr/>
            <p:nvPr/>
          </p:nvSpPr>
          <p:spPr>
            <a:xfrm>
              <a:off x="0" y="0"/>
              <a:ext cx="18983" cy="266823"/>
            </a:xfrm>
            <a:custGeom>
              <a:avLst/>
              <a:gdLst/>
              <a:ahLst/>
              <a:cxnLst/>
              <a:rect l="l" t="t" r="r" b="b"/>
              <a:pathLst>
                <a:path w="18983" h="266823">
                  <a:moveTo>
                    <a:pt x="9492" y="0"/>
                  </a:moveTo>
                  <a:lnTo>
                    <a:pt x="9492" y="0"/>
                  </a:lnTo>
                  <a:cubicBezTo>
                    <a:pt x="14734" y="0"/>
                    <a:pt x="18983" y="4250"/>
                    <a:pt x="18983" y="9492"/>
                  </a:cubicBezTo>
                  <a:lnTo>
                    <a:pt x="18983" y="257332"/>
                  </a:lnTo>
                  <a:cubicBezTo>
                    <a:pt x="18983" y="259849"/>
                    <a:pt x="17983" y="262263"/>
                    <a:pt x="16203" y="264043"/>
                  </a:cubicBezTo>
                  <a:cubicBezTo>
                    <a:pt x="14423" y="265823"/>
                    <a:pt x="12009" y="266823"/>
                    <a:pt x="9492" y="266823"/>
                  </a:cubicBezTo>
                  <a:lnTo>
                    <a:pt x="9492" y="266823"/>
                  </a:lnTo>
                  <a:cubicBezTo>
                    <a:pt x="6974" y="266823"/>
                    <a:pt x="4560" y="265823"/>
                    <a:pt x="2780" y="264043"/>
                  </a:cubicBezTo>
                  <a:cubicBezTo>
                    <a:pt x="1000" y="262263"/>
                    <a:pt x="0" y="259849"/>
                    <a:pt x="0" y="257332"/>
                  </a:cubicBezTo>
                  <a:lnTo>
                    <a:pt x="0" y="9492"/>
                  </a:lnTo>
                  <a:cubicBezTo>
                    <a:pt x="0" y="6974"/>
                    <a:pt x="1000" y="4560"/>
                    <a:pt x="2780" y="2780"/>
                  </a:cubicBezTo>
                  <a:cubicBezTo>
                    <a:pt x="4560" y="1000"/>
                    <a:pt x="6974" y="0"/>
                    <a:pt x="9492" y="0"/>
                  </a:cubicBezTo>
                  <a:close/>
                </a:path>
              </a:pathLst>
            </a:custGeom>
            <a:solidFill>
              <a:srgbClr val="E2E2E2"/>
            </a:solidFill>
          </p:spPr>
          <p:txBody>
            <a:bodyPr/>
            <a:lstStyle/>
            <a:p>
              <a:endParaRPr lang="en-IN"/>
            </a:p>
          </p:txBody>
        </p:sp>
        <p:sp>
          <p:nvSpPr>
            <p:cNvPr id="12" name="TextBox 12">
              <a:extLst>
                <a:ext uri="{FF2B5EF4-FFF2-40B4-BE49-F238E27FC236}">
                  <a16:creationId xmlns:a16="http://schemas.microsoft.com/office/drawing/2014/main" id="{60F12E40-A2C5-B8AA-B2CB-C275F1A1BFF1}"/>
                </a:ext>
              </a:extLst>
            </p:cNvPr>
            <p:cNvSpPr txBox="1"/>
            <p:nvPr/>
          </p:nvSpPr>
          <p:spPr>
            <a:xfrm>
              <a:off x="0" y="-38100"/>
              <a:ext cx="18983" cy="304923"/>
            </a:xfrm>
            <a:prstGeom prst="rect">
              <a:avLst/>
            </a:prstGeom>
          </p:spPr>
          <p:txBody>
            <a:bodyPr lIns="50800" tIns="50800" rIns="50800" bIns="50800" rtlCol="0" anchor="ctr"/>
            <a:lstStyle/>
            <a:p>
              <a:pPr algn="ctr">
                <a:lnSpc>
                  <a:spcPts val="2659"/>
                </a:lnSpc>
                <a:spcBef>
                  <a:spcPct val="0"/>
                </a:spcBef>
              </a:pPr>
              <a:endParaRPr>
                <a:latin typeface="Arial" panose="020B0604020202020204" pitchFamily="34" charset="0"/>
                <a:cs typeface="Arial" panose="020B0604020202020204" pitchFamily="34" charset="0"/>
              </a:endParaRPr>
            </a:p>
          </p:txBody>
        </p:sp>
      </p:grpSp>
      <p:grpSp>
        <p:nvGrpSpPr>
          <p:cNvPr id="13" name="Group 13">
            <a:extLst>
              <a:ext uri="{FF2B5EF4-FFF2-40B4-BE49-F238E27FC236}">
                <a16:creationId xmlns:a16="http://schemas.microsoft.com/office/drawing/2014/main" id="{35110A54-2FC7-46F9-1F57-ED19318A4EED}"/>
              </a:ext>
            </a:extLst>
          </p:cNvPr>
          <p:cNvGrpSpPr/>
          <p:nvPr/>
        </p:nvGrpSpPr>
        <p:grpSpPr>
          <a:xfrm>
            <a:off x="14437997" y="4198467"/>
            <a:ext cx="3086100" cy="6088533"/>
            <a:chOff x="0" y="0"/>
            <a:chExt cx="812800" cy="1603564"/>
          </a:xfrm>
        </p:grpSpPr>
        <p:sp>
          <p:nvSpPr>
            <p:cNvPr id="14" name="Freeform 14">
              <a:extLst>
                <a:ext uri="{FF2B5EF4-FFF2-40B4-BE49-F238E27FC236}">
                  <a16:creationId xmlns:a16="http://schemas.microsoft.com/office/drawing/2014/main" id="{7FD5D0B5-DC80-A1A4-6CD4-550FB93FA6FD}"/>
                </a:ext>
              </a:extLst>
            </p:cNvPr>
            <p:cNvSpPr/>
            <p:nvPr/>
          </p:nvSpPr>
          <p:spPr>
            <a:xfrm>
              <a:off x="0" y="0"/>
              <a:ext cx="812800" cy="1603564"/>
            </a:xfrm>
            <a:custGeom>
              <a:avLst/>
              <a:gdLst/>
              <a:ahLst/>
              <a:cxnLst/>
              <a:rect l="l" t="t" r="r" b="b"/>
              <a:pathLst>
                <a:path w="812800" h="1603564">
                  <a:moveTo>
                    <a:pt x="125432" y="0"/>
                  </a:moveTo>
                  <a:lnTo>
                    <a:pt x="687368" y="0"/>
                  </a:lnTo>
                  <a:cubicBezTo>
                    <a:pt x="756642" y="0"/>
                    <a:pt x="812800" y="56158"/>
                    <a:pt x="812800" y="125432"/>
                  </a:cubicBezTo>
                  <a:lnTo>
                    <a:pt x="812800" y="1478132"/>
                  </a:lnTo>
                  <a:cubicBezTo>
                    <a:pt x="812800" y="1511399"/>
                    <a:pt x="799585" y="1543303"/>
                    <a:pt x="776062" y="1566826"/>
                  </a:cubicBezTo>
                  <a:cubicBezTo>
                    <a:pt x="752539" y="1590349"/>
                    <a:pt x="720635" y="1603564"/>
                    <a:pt x="687368" y="1603564"/>
                  </a:cubicBezTo>
                  <a:lnTo>
                    <a:pt x="125432" y="1603564"/>
                  </a:lnTo>
                  <a:cubicBezTo>
                    <a:pt x="56158" y="1603564"/>
                    <a:pt x="0" y="1547406"/>
                    <a:pt x="0" y="1478132"/>
                  </a:cubicBezTo>
                  <a:lnTo>
                    <a:pt x="0" y="125432"/>
                  </a:lnTo>
                  <a:cubicBezTo>
                    <a:pt x="0" y="56158"/>
                    <a:pt x="56158" y="0"/>
                    <a:pt x="125432"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15" name="TextBox 15">
              <a:extLst>
                <a:ext uri="{FF2B5EF4-FFF2-40B4-BE49-F238E27FC236}">
                  <a16:creationId xmlns:a16="http://schemas.microsoft.com/office/drawing/2014/main" id="{6C5BFE10-1215-0CEB-B03A-A86FFA420184}"/>
                </a:ext>
              </a:extLst>
            </p:cNvPr>
            <p:cNvSpPr txBox="1"/>
            <p:nvPr/>
          </p:nvSpPr>
          <p:spPr>
            <a:xfrm>
              <a:off x="0" y="-38100"/>
              <a:ext cx="812800" cy="1641664"/>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23" name="TextBox 23">
            <a:extLst>
              <a:ext uri="{FF2B5EF4-FFF2-40B4-BE49-F238E27FC236}">
                <a16:creationId xmlns:a16="http://schemas.microsoft.com/office/drawing/2014/main" id="{A91A7855-C40C-9D6F-BEF0-BD10683D9ABE}"/>
              </a:ext>
            </a:extLst>
          </p:cNvPr>
          <p:cNvSpPr txBox="1"/>
          <p:nvPr/>
        </p:nvSpPr>
        <p:spPr>
          <a:xfrm>
            <a:off x="1028700" y="304210"/>
            <a:ext cx="7460277" cy="2876044"/>
          </a:xfrm>
          <a:prstGeom prst="rect">
            <a:avLst/>
          </a:prstGeom>
        </p:spPr>
        <p:txBody>
          <a:bodyPr wrap="square" lIns="0" tIns="0" rIns="0" bIns="0" rtlCol="0" anchor="t">
            <a:spAutoFit/>
          </a:bodyPr>
          <a:lstStyle/>
          <a:p>
            <a:pPr algn="l">
              <a:lnSpc>
                <a:spcPts val="7699"/>
              </a:lnSpc>
              <a:spcBef>
                <a:spcPct val="0"/>
              </a:spcBef>
            </a:pPr>
            <a:r>
              <a:rPr lang="en-US" sz="5499" b="1" dirty="0">
                <a:solidFill>
                  <a:srgbClr val="1F2020"/>
                </a:solidFill>
                <a:latin typeface="Arial" panose="020B0604020202020204" pitchFamily="34" charset="0"/>
                <a:ea typeface="Inter Bold"/>
                <a:cs typeface="Arial" panose="020B0604020202020204" pitchFamily="34" charset="0"/>
                <a:sym typeface="Inter Bold"/>
              </a:rPr>
              <a:t>Types of evaluation and how it was achieved </a:t>
            </a:r>
          </a:p>
        </p:txBody>
      </p:sp>
      <p:graphicFrame>
        <p:nvGraphicFramePr>
          <p:cNvPr id="29" name="Diagram 28">
            <a:extLst>
              <a:ext uri="{FF2B5EF4-FFF2-40B4-BE49-F238E27FC236}">
                <a16:creationId xmlns:a16="http://schemas.microsoft.com/office/drawing/2014/main" id="{E1A20919-EDFF-50BC-C7FD-016BFA81B3F8}"/>
              </a:ext>
            </a:extLst>
          </p:cNvPr>
          <p:cNvGraphicFramePr/>
          <p:nvPr>
            <p:extLst>
              <p:ext uri="{D42A27DB-BD31-4B8C-83A1-F6EECF244321}">
                <p14:modId xmlns:p14="http://schemas.microsoft.com/office/powerpoint/2010/main" val="2878406405"/>
              </p:ext>
            </p:extLst>
          </p:nvPr>
        </p:nvGraphicFramePr>
        <p:xfrm>
          <a:off x="450531" y="4147838"/>
          <a:ext cx="7660475" cy="4265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26" name="Group 26">
            <a:extLst>
              <a:ext uri="{FF2B5EF4-FFF2-40B4-BE49-F238E27FC236}">
                <a16:creationId xmlns:a16="http://schemas.microsoft.com/office/drawing/2014/main" id="{A1EA2908-585D-171A-2521-600AB7EB6428}"/>
              </a:ext>
            </a:extLst>
          </p:cNvPr>
          <p:cNvGrpSpPr/>
          <p:nvPr/>
        </p:nvGrpSpPr>
        <p:grpSpPr>
          <a:xfrm>
            <a:off x="2065543" y="3324914"/>
            <a:ext cx="948048" cy="131481"/>
            <a:chOff x="0" y="0"/>
            <a:chExt cx="249692" cy="34629"/>
          </a:xfrm>
        </p:grpSpPr>
        <p:sp>
          <p:nvSpPr>
            <p:cNvPr id="27" name="Freeform 27">
              <a:extLst>
                <a:ext uri="{FF2B5EF4-FFF2-40B4-BE49-F238E27FC236}">
                  <a16:creationId xmlns:a16="http://schemas.microsoft.com/office/drawing/2014/main" id="{492A1745-A15C-B80D-E221-9B6F2A993E0B}"/>
                </a:ext>
              </a:extLst>
            </p:cNvPr>
            <p:cNvSpPr/>
            <p:nvPr/>
          </p:nvSpPr>
          <p:spPr>
            <a:xfrm>
              <a:off x="0" y="0"/>
              <a:ext cx="249692" cy="34629"/>
            </a:xfrm>
            <a:custGeom>
              <a:avLst/>
              <a:gdLst/>
              <a:ahLst/>
              <a:cxnLst/>
              <a:rect l="l" t="t" r="r" b="b"/>
              <a:pathLst>
                <a:path w="249692" h="34629">
                  <a:moveTo>
                    <a:pt x="17314" y="0"/>
                  </a:moveTo>
                  <a:lnTo>
                    <a:pt x="232377" y="0"/>
                  </a:lnTo>
                  <a:cubicBezTo>
                    <a:pt x="241940" y="0"/>
                    <a:pt x="249692" y="7752"/>
                    <a:pt x="249692" y="17314"/>
                  </a:cubicBezTo>
                  <a:lnTo>
                    <a:pt x="249692" y="17314"/>
                  </a:lnTo>
                  <a:cubicBezTo>
                    <a:pt x="249692" y="26877"/>
                    <a:pt x="241940" y="34629"/>
                    <a:pt x="232377" y="34629"/>
                  </a:cubicBezTo>
                  <a:lnTo>
                    <a:pt x="17314" y="34629"/>
                  </a:lnTo>
                  <a:cubicBezTo>
                    <a:pt x="7752" y="34629"/>
                    <a:pt x="0" y="26877"/>
                    <a:pt x="0" y="17314"/>
                  </a:cubicBezTo>
                  <a:lnTo>
                    <a:pt x="0" y="17314"/>
                  </a:lnTo>
                  <a:cubicBezTo>
                    <a:pt x="0" y="7752"/>
                    <a:pt x="7752" y="0"/>
                    <a:pt x="17314"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28" name="TextBox 28">
              <a:extLst>
                <a:ext uri="{FF2B5EF4-FFF2-40B4-BE49-F238E27FC236}">
                  <a16:creationId xmlns:a16="http://schemas.microsoft.com/office/drawing/2014/main" id="{FCC6E242-08F1-962F-1FBD-9467C77DC478}"/>
                </a:ext>
              </a:extLst>
            </p:cNvPr>
            <p:cNvSpPr txBox="1"/>
            <p:nvPr/>
          </p:nvSpPr>
          <p:spPr>
            <a:xfrm>
              <a:off x="0" y="-38100"/>
              <a:ext cx="249692" cy="72729"/>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pic>
        <p:nvPicPr>
          <p:cNvPr id="6" name="Picture 5">
            <a:extLst>
              <a:ext uri="{FF2B5EF4-FFF2-40B4-BE49-F238E27FC236}">
                <a16:creationId xmlns:a16="http://schemas.microsoft.com/office/drawing/2014/main" id="{4D55F7F9-BBF2-BEAB-835D-8C06CE01CC4F}"/>
              </a:ext>
            </a:extLst>
          </p:cNvPr>
          <p:cNvPicPr>
            <a:picLocks noChangeAspect="1"/>
          </p:cNvPicPr>
          <p:nvPr/>
        </p:nvPicPr>
        <p:blipFill>
          <a:blip r:embed="rId8"/>
          <a:stretch>
            <a:fillRect/>
          </a:stretch>
        </p:blipFill>
        <p:spPr>
          <a:xfrm>
            <a:off x="8352302" y="800100"/>
            <a:ext cx="9783298" cy="7119907"/>
          </a:xfrm>
          <a:prstGeom prst="rect">
            <a:avLst/>
          </a:prstGeom>
        </p:spPr>
      </p:pic>
      <p:sp>
        <p:nvSpPr>
          <p:cNvPr id="19" name="TextBox 18">
            <a:extLst>
              <a:ext uri="{FF2B5EF4-FFF2-40B4-BE49-F238E27FC236}">
                <a16:creationId xmlns:a16="http://schemas.microsoft.com/office/drawing/2014/main" id="{AF77BC97-768A-4E27-BFA4-3406A1728249}"/>
              </a:ext>
            </a:extLst>
          </p:cNvPr>
          <p:cNvSpPr txBox="1"/>
          <p:nvPr/>
        </p:nvSpPr>
        <p:spPr>
          <a:xfrm>
            <a:off x="11201400" y="8113260"/>
            <a:ext cx="3505200" cy="369332"/>
          </a:xfrm>
          <a:prstGeom prst="rect">
            <a:avLst/>
          </a:prstGeom>
          <a:noFill/>
        </p:spPr>
        <p:txBody>
          <a:bodyPr wrap="square" rtlCol="0">
            <a:spAutoFit/>
          </a:bodyPr>
          <a:lstStyle/>
          <a:p>
            <a:pPr algn="ctr"/>
            <a:r>
              <a:rPr lang="en-US" dirty="0">
                <a:latin typeface="Arial" panose="020B0604020202020204" pitchFamily="34" charset="0"/>
                <a:cs typeface="Arial" panose="020B0604020202020204" pitchFamily="34" charset="0"/>
              </a:rPr>
              <a:t>(Source: Self-Developed)</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714775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a:gsLst>
            <a:gs pos="28000">
              <a:schemeClr val="accent4">
                <a:lumMod val="60000"/>
                <a:lumOff val="40000"/>
              </a:schemeClr>
            </a:gs>
            <a:gs pos="58000">
              <a:schemeClr val="accent1">
                <a:lumMod val="45000"/>
                <a:lumOff val="55000"/>
              </a:schemeClr>
            </a:gs>
            <a:gs pos="83000">
              <a:schemeClr val="accent5">
                <a:lumMod val="40000"/>
                <a:lumOff val="60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609693D-32DF-FCDA-70A1-161AC18D4F79}"/>
              </a:ext>
            </a:extLst>
          </p:cNvPr>
          <p:cNvSpPr txBox="1"/>
          <p:nvPr/>
        </p:nvSpPr>
        <p:spPr>
          <a:xfrm>
            <a:off x="457200" y="1073149"/>
            <a:ext cx="9144000" cy="938719"/>
          </a:xfrm>
          <a:prstGeom prst="rect">
            <a:avLst/>
          </a:prstGeom>
          <a:noFill/>
        </p:spPr>
        <p:txBody>
          <a:bodyPr wrap="square">
            <a:spAutoFit/>
          </a:bodyPr>
          <a:lstStyle/>
          <a:p>
            <a:pPr algn="ctr"/>
            <a:r>
              <a:rPr lang="en-IN" sz="5500" b="1" dirty="0">
                <a:effectLst/>
                <a:latin typeface="Arial" panose="020B0604020202020204" pitchFamily="34" charset="0"/>
                <a:ea typeface="Times New Roman" panose="02020603050405020304" pitchFamily="18" charset="0"/>
              </a:rPr>
              <a:t>Campaign Poster</a:t>
            </a:r>
            <a:endParaRPr lang="en-GB" sz="5500" b="1" dirty="0"/>
          </a:p>
        </p:txBody>
      </p:sp>
      <p:pic>
        <p:nvPicPr>
          <p:cNvPr id="4" name="image2.jpg">
            <a:extLst>
              <a:ext uri="{FF2B5EF4-FFF2-40B4-BE49-F238E27FC236}">
                <a16:creationId xmlns:a16="http://schemas.microsoft.com/office/drawing/2014/main" id="{C53FEAB1-7DE1-D95D-C570-DACFFD196719}"/>
              </a:ext>
            </a:extLst>
          </p:cNvPr>
          <p:cNvPicPr/>
          <p:nvPr/>
        </p:nvPicPr>
        <p:blipFill>
          <a:blip r:embed="rId3"/>
          <a:srcRect/>
          <a:stretch>
            <a:fillRect/>
          </a:stretch>
        </p:blipFill>
        <p:spPr>
          <a:xfrm>
            <a:off x="10439400" y="223281"/>
            <a:ext cx="7620000" cy="9840438"/>
          </a:xfrm>
          <a:prstGeom prst="rect">
            <a:avLst/>
          </a:prstGeom>
          <a:ln/>
        </p:spPr>
      </p:pic>
      <p:sp>
        <p:nvSpPr>
          <p:cNvPr id="6" name="TextBox 5">
            <a:extLst>
              <a:ext uri="{FF2B5EF4-FFF2-40B4-BE49-F238E27FC236}">
                <a16:creationId xmlns:a16="http://schemas.microsoft.com/office/drawing/2014/main" id="{1691D37B-DBE9-0CD0-5A68-0C41EDFE4680}"/>
              </a:ext>
            </a:extLst>
          </p:cNvPr>
          <p:cNvSpPr txBox="1"/>
          <p:nvPr/>
        </p:nvSpPr>
        <p:spPr>
          <a:xfrm>
            <a:off x="7124700" y="9694387"/>
            <a:ext cx="3505200" cy="369332"/>
          </a:xfrm>
          <a:prstGeom prst="rect">
            <a:avLst/>
          </a:prstGeom>
          <a:noFill/>
        </p:spPr>
        <p:txBody>
          <a:bodyPr wrap="square" rtlCol="0">
            <a:spAutoFit/>
          </a:bodyPr>
          <a:lstStyle/>
          <a:p>
            <a:pPr algn="ctr"/>
            <a:r>
              <a:rPr lang="en-US" dirty="0">
                <a:latin typeface="Arial" panose="020B0604020202020204" pitchFamily="34" charset="0"/>
                <a:cs typeface="Arial" panose="020B0604020202020204" pitchFamily="34" charset="0"/>
              </a:rPr>
              <a:t>(Source: Self-Developed)</a:t>
            </a:r>
            <a:endParaRPr lang="en-GB" dirty="0">
              <a:latin typeface="Arial" panose="020B0604020202020204" pitchFamily="34" charset="0"/>
              <a:cs typeface="Arial" panose="020B0604020202020204" pitchFamily="34" charset="0"/>
            </a:endParaRPr>
          </a:p>
        </p:txBody>
      </p:sp>
      <p:graphicFrame>
        <p:nvGraphicFramePr>
          <p:cNvPr id="11" name="Diagram 10">
            <a:extLst>
              <a:ext uri="{FF2B5EF4-FFF2-40B4-BE49-F238E27FC236}">
                <a16:creationId xmlns:a16="http://schemas.microsoft.com/office/drawing/2014/main" id="{69257470-D27C-BC54-0BC2-2EFF85BC4BE8}"/>
              </a:ext>
            </a:extLst>
          </p:cNvPr>
          <p:cNvGraphicFramePr/>
          <p:nvPr>
            <p:extLst>
              <p:ext uri="{D42A27DB-BD31-4B8C-83A1-F6EECF244321}">
                <p14:modId xmlns:p14="http://schemas.microsoft.com/office/powerpoint/2010/main" val="1293857"/>
              </p:ext>
            </p:extLst>
          </p:nvPr>
        </p:nvGraphicFramePr>
        <p:xfrm>
          <a:off x="914400" y="1715532"/>
          <a:ext cx="9296400" cy="899056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356205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77FA53-DDF2-8052-60CC-4B9A8FF14D84}"/>
            </a:ext>
          </a:extLst>
        </p:cNvPr>
        <p:cNvGrpSpPr/>
        <p:nvPr/>
      </p:nvGrpSpPr>
      <p:grpSpPr>
        <a:xfrm>
          <a:off x="0" y="0"/>
          <a:ext cx="0" cy="0"/>
          <a:chOff x="0" y="0"/>
          <a:chExt cx="0" cy="0"/>
        </a:xfrm>
      </p:grpSpPr>
      <p:sp>
        <p:nvSpPr>
          <p:cNvPr id="5" name="Freeform 5">
            <a:extLst>
              <a:ext uri="{FF2B5EF4-FFF2-40B4-BE49-F238E27FC236}">
                <a16:creationId xmlns:a16="http://schemas.microsoft.com/office/drawing/2014/main" id="{F077AEAA-BA13-CBF7-DB80-A9F536ED0642}"/>
              </a:ext>
            </a:extLst>
          </p:cNvPr>
          <p:cNvSpPr/>
          <p:nvPr/>
        </p:nvSpPr>
        <p:spPr>
          <a:xfrm>
            <a:off x="17471753" y="363528"/>
            <a:ext cx="422866" cy="244494"/>
          </a:xfrm>
          <a:custGeom>
            <a:avLst/>
            <a:gdLst/>
            <a:ahLst/>
            <a:cxnLst/>
            <a:rect l="l" t="t" r="r" b="b"/>
            <a:pathLst>
              <a:path w="422866" h="244494">
                <a:moveTo>
                  <a:pt x="0" y="0"/>
                </a:moveTo>
                <a:lnTo>
                  <a:pt x="422866" y="0"/>
                </a:lnTo>
                <a:lnTo>
                  <a:pt x="422866" y="244494"/>
                </a:lnTo>
                <a:lnTo>
                  <a:pt x="0" y="24449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sp>
        <p:nvSpPr>
          <p:cNvPr id="6" name="Freeform 6">
            <a:extLst>
              <a:ext uri="{FF2B5EF4-FFF2-40B4-BE49-F238E27FC236}">
                <a16:creationId xmlns:a16="http://schemas.microsoft.com/office/drawing/2014/main" id="{9AC1AB8E-9002-F8A0-A22E-F5DDDE7D1474}"/>
              </a:ext>
            </a:extLst>
          </p:cNvPr>
          <p:cNvSpPr/>
          <p:nvPr/>
        </p:nvSpPr>
        <p:spPr>
          <a:xfrm>
            <a:off x="577264" y="385935"/>
            <a:ext cx="207331" cy="256830"/>
          </a:xfrm>
          <a:custGeom>
            <a:avLst/>
            <a:gdLst/>
            <a:ahLst/>
            <a:cxnLst/>
            <a:rect l="l" t="t" r="r" b="b"/>
            <a:pathLst>
              <a:path w="207331" h="256830">
                <a:moveTo>
                  <a:pt x="0" y="0"/>
                </a:moveTo>
                <a:lnTo>
                  <a:pt x="207332" y="0"/>
                </a:lnTo>
                <a:lnTo>
                  <a:pt x="207332" y="256830"/>
                </a:lnTo>
                <a:lnTo>
                  <a:pt x="0" y="25683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grpSp>
        <p:nvGrpSpPr>
          <p:cNvPr id="7" name="Group 7">
            <a:extLst>
              <a:ext uri="{FF2B5EF4-FFF2-40B4-BE49-F238E27FC236}">
                <a16:creationId xmlns:a16="http://schemas.microsoft.com/office/drawing/2014/main" id="{7F40CC7E-7C9E-1F8B-69CA-584BEB063BC7}"/>
              </a:ext>
            </a:extLst>
          </p:cNvPr>
          <p:cNvGrpSpPr/>
          <p:nvPr/>
        </p:nvGrpSpPr>
        <p:grpSpPr>
          <a:xfrm>
            <a:off x="17765393" y="8799378"/>
            <a:ext cx="72076" cy="1013094"/>
            <a:chOff x="0" y="0"/>
            <a:chExt cx="18983" cy="266823"/>
          </a:xfrm>
        </p:grpSpPr>
        <p:sp>
          <p:nvSpPr>
            <p:cNvPr id="8" name="Freeform 8">
              <a:extLst>
                <a:ext uri="{FF2B5EF4-FFF2-40B4-BE49-F238E27FC236}">
                  <a16:creationId xmlns:a16="http://schemas.microsoft.com/office/drawing/2014/main" id="{B78E3CCC-B00E-563E-1E41-91DEE16635AF}"/>
                </a:ext>
              </a:extLst>
            </p:cNvPr>
            <p:cNvSpPr/>
            <p:nvPr/>
          </p:nvSpPr>
          <p:spPr>
            <a:xfrm>
              <a:off x="0" y="0"/>
              <a:ext cx="18983" cy="266823"/>
            </a:xfrm>
            <a:custGeom>
              <a:avLst/>
              <a:gdLst/>
              <a:ahLst/>
              <a:cxnLst/>
              <a:rect l="l" t="t" r="r" b="b"/>
              <a:pathLst>
                <a:path w="18983" h="266823">
                  <a:moveTo>
                    <a:pt x="9492" y="0"/>
                  </a:moveTo>
                  <a:lnTo>
                    <a:pt x="9492" y="0"/>
                  </a:lnTo>
                  <a:cubicBezTo>
                    <a:pt x="14734" y="0"/>
                    <a:pt x="18983" y="4250"/>
                    <a:pt x="18983" y="9492"/>
                  </a:cubicBezTo>
                  <a:lnTo>
                    <a:pt x="18983" y="257332"/>
                  </a:lnTo>
                  <a:cubicBezTo>
                    <a:pt x="18983" y="259849"/>
                    <a:pt x="17983" y="262263"/>
                    <a:pt x="16203" y="264043"/>
                  </a:cubicBezTo>
                  <a:cubicBezTo>
                    <a:pt x="14423" y="265823"/>
                    <a:pt x="12009" y="266823"/>
                    <a:pt x="9492" y="266823"/>
                  </a:cubicBezTo>
                  <a:lnTo>
                    <a:pt x="9492" y="266823"/>
                  </a:lnTo>
                  <a:cubicBezTo>
                    <a:pt x="6974" y="266823"/>
                    <a:pt x="4560" y="265823"/>
                    <a:pt x="2780" y="264043"/>
                  </a:cubicBezTo>
                  <a:cubicBezTo>
                    <a:pt x="1000" y="262263"/>
                    <a:pt x="0" y="259849"/>
                    <a:pt x="0" y="257332"/>
                  </a:cubicBezTo>
                  <a:lnTo>
                    <a:pt x="0" y="9492"/>
                  </a:lnTo>
                  <a:cubicBezTo>
                    <a:pt x="0" y="6974"/>
                    <a:pt x="1000" y="4560"/>
                    <a:pt x="2780" y="2780"/>
                  </a:cubicBezTo>
                  <a:cubicBezTo>
                    <a:pt x="4560" y="1000"/>
                    <a:pt x="6974" y="0"/>
                    <a:pt x="9492"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9" name="TextBox 9">
              <a:extLst>
                <a:ext uri="{FF2B5EF4-FFF2-40B4-BE49-F238E27FC236}">
                  <a16:creationId xmlns:a16="http://schemas.microsoft.com/office/drawing/2014/main" id="{86AAAA05-7776-3365-1EE8-632919A9A55A}"/>
                </a:ext>
              </a:extLst>
            </p:cNvPr>
            <p:cNvSpPr txBox="1"/>
            <p:nvPr/>
          </p:nvSpPr>
          <p:spPr>
            <a:xfrm>
              <a:off x="0" y="-38100"/>
              <a:ext cx="18983" cy="304923"/>
            </a:xfrm>
            <a:prstGeom prst="rect">
              <a:avLst/>
            </a:prstGeom>
          </p:spPr>
          <p:txBody>
            <a:bodyPr lIns="50800" tIns="50800" rIns="50800" bIns="50800" rtlCol="0" anchor="ctr"/>
            <a:lstStyle/>
            <a:p>
              <a:pPr algn="ctr">
                <a:lnSpc>
                  <a:spcPts val="2659"/>
                </a:lnSpc>
                <a:spcBef>
                  <a:spcPct val="0"/>
                </a:spcBef>
              </a:pPr>
              <a:endParaRPr>
                <a:latin typeface="Arial" panose="020B0604020202020204" pitchFamily="34" charset="0"/>
                <a:cs typeface="Arial" panose="020B0604020202020204" pitchFamily="34" charset="0"/>
              </a:endParaRPr>
            </a:p>
          </p:txBody>
        </p:sp>
      </p:grpSp>
      <p:grpSp>
        <p:nvGrpSpPr>
          <p:cNvPr id="10" name="Group 10">
            <a:extLst>
              <a:ext uri="{FF2B5EF4-FFF2-40B4-BE49-F238E27FC236}">
                <a16:creationId xmlns:a16="http://schemas.microsoft.com/office/drawing/2014/main" id="{A2FC0C14-36DF-4798-4F20-1D11BBDBB7A5}"/>
              </a:ext>
            </a:extLst>
          </p:cNvPr>
          <p:cNvGrpSpPr/>
          <p:nvPr/>
        </p:nvGrpSpPr>
        <p:grpSpPr>
          <a:xfrm>
            <a:off x="17765393" y="7670457"/>
            <a:ext cx="72076" cy="1013094"/>
            <a:chOff x="0" y="0"/>
            <a:chExt cx="18983" cy="266823"/>
          </a:xfrm>
        </p:grpSpPr>
        <p:sp>
          <p:nvSpPr>
            <p:cNvPr id="11" name="Freeform 11">
              <a:extLst>
                <a:ext uri="{FF2B5EF4-FFF2-40B4-BE49-F238E27FC236}">
                  <a16:creationId xmlns:a16="http://schemas.microsoft.com/office/drawing/2014/main" id="{D9191437-2667-9FA0-81EC-3759C2ABB5B0}"/>
                </a:ext>
              </a:extLst>
            </p:cNvPr>
            <p:cNvSpPr/>
            <p:nvPr/>
          </p:nvSpPr>
          <p:spPr>
            <a:xfrm>
              <a:off x="0" y="0"/>
              <a:ext cx="18983" cy="266823"/>
            </a:xfrm>
            <a:custGeom>
              <a:avLst/>
              <a:gdLst/>
              <a:ahLst/>
              <a:cxnLst/>
              <a:rect l="l" t="t" r="r" b="b"/>
              <a:pathLst>
                <a:path w="18983" h="266823">
                  <a:moveTo>
                    <a:pt x="9492" y="0"/>
                  </a:moveTo>
                  <a:lnTo>
                    <a:pt x="9492" y="0"/>
                  </a:lnTo>
                  <a:cubicBezTo>
                    <a:pt x="14734" y="0"/>
                    <a:pt x="18983" y="4250"/>
                    <a:pt x="18983" y="9492"/>
                  </a:cubicBezTo>
                  <a:lnTo>
                    <a:pt x="18983" y="257332"/>
                  </a:lnTo>
                  <a:cubicBezTo>
                    <a:pt x="18983" y="259849"/>
                    <a:pt x="17983" y="262263"/>
                    <a:pt x="16203" y="264043"/>
                  </a:cubicBezTo>
                  <a:cubicBezTo>
                    <a:pt x="14423" y="265823"/>
                    <a:pt x="12009" y="266823"/>
                    <a:pt x="9492" y="266823"/>
                  </a:cubicBezTo>
                  <a:lnTo>
                    <a:pt x="9492" y="266823"/>
                  </a:lnTo>
                  <a:cubicBezTo>
                    <a:pt x="6974" y="266823"/>
                    <a:pt x="4560" y="265823"/>
                    <a:pt x="2780" y="264043"/>
                  </a:cubicBezTo>
                  <a:cubicBezTo>
                    <a:pt x="1000" y="262263"/>
                    <a:pt x="0" y="259849"/>
                    <a:pt x="0" y="257332"/>
                  </a:cubicBezTo>
                  <a:lnTo>
                    <a:pt x="0" y="9492"/>
                  </a:lnTo>
                  <a:cubicBezTo>
                    <a:pt x="0" y="6974"/>
                    <a:pt x="1000" y="4560"/>
                    <a:pt x="2780" y="2780"/>
                  </a:cubicBezTo>
                  <a:cubicBezTo>
                    <a:pt x="4560" y="1000"/>
                    <a:pt x="6974" y="0"/>
                    <a:pt x="9492" y="0"/>
                  </a:cubicBezTo>
                  <a:close/>
                </a:path>
              </a:pathLst>
            </a:custGeom>
            <a:solidFill>
              <a:srgbClr val="E2E2E2"/>
            </a:solidFill>
          </p:spPr>
          <p:txBody>
            <a:bodyPr/>
            <a:lstStyle/>
            <a:p>
              <a:endParaRPr lang="en-IN"/>
            </a:p>
          </p:txBody>
        </p:sp>
        <p:sp>
          <p:nvSpPr>
            <p:cNvPr id="12" name="TextBox 12">
              <a:extLst>
                <a:ext uri="{FF2B5EF4-FFF2-40B4-BE49-F238E27FC236}">
                  <a16:creationId xmlns:a16="http://schemas.microsoft.com/office/drawing/2014/main" id="{3F4D0D59-9E1A-8391-E316-718DFA09EF3C}"/>
                </a:ext>
              </a:extLst>
            </p:cNvPr>
            <p:cNvSpPr txBox="1"/>
            <p:nvPr/>
          </p:nvSpPr>
          <p:spPr>
            <a:xfrm>
              <a:off x="0" y="-38100"/>
              <a:ext cx="18983" cy="304923"/>
            </a:xfrm>
            <a:prstGeom prst="rect">
              <a:avLst/>
            </a:prstGeom>
          </p:spPr>
          <p:txBody>
            <a:bodyPr lIns="50800" tIns="50800" rIns="50800" bIns="50800" rtlCol="0" anchor="ctr"/>
            <a:lstStyle/>
            <a:p>
              <a:pPr algn="ctr">
                <a:lnSpc>
                  <a:spcPts val="2659"/>
                </a:lnSpc>
                <a:spcBef>
                  <a:spcPct val="0"/>
                </a:spcBef>
              </a:pPr>
              <a:endParaRPr>
                <a:latin typeface="Arial" panose="020B0604020202020204" pitchFamily="34" charset="0"/>
                <a:cs typeface="Arial" panose="020B0604020202020204" pitchFamily="34" charset="0"/>
              </a:endParaRPr>
            </a:p>
          </p:txBody>
        </p:sp>
      </p:grpSp>
      <p:sp>
        <p:nvSpPr>
          <p:cNvPr id="25" name="TextBox 25">
            <a:extLst>
              <a:ext uri="{FF2B5EF4-FFF2-40B4-BE49-F238E27FC236}">
                <a16:creationId xmlns:a16="http://schemas.microsoft.com/office/drawing/2014/main" id="{6B1AB26D-7378-723D-C650-655793399FE9}"/>
              </a:ext>
            </a:extLst>
          </p:cNvPr>
          <p:cNvSpPr txBox="1"/>
          <p:nvPr/>
        </p:nvSpPr>
        <p:spPr>
          <a:xfrm>
            <a:off x="2438400" y="1322571"/>
            <a:ext cx="12620327" cy="1888594"/>
          </a:xfrm>
          <a:prstGeom prst="rect">
            <a:avLst/>
          </a:prstGeom>
        </p:spPr>
        <p:txBody>
          <a:bodyPr wrap="square" lIns="0" tIns="0" rIns="0" bIns="0" rtlCol="0" anchor="t">
            <a:spAutoFit/>
          </a:bodyPr>
          <a:lstStyle/>
          <a:p>
            <a:pPr algn="ctr">
              <a:lnSpc>
                <a:spcPts val="7699"/>
              </a:lnSpc>
              <a:spcBef>
                <a:spcPct val="0"/>
              </a:spcBef>
            </a:pPr>
            <a:r>
              <a:rPr lang="en-US" sz="5499" b="1" dirty="0">
                <a:solidFill>
                  <a:srgbClr val="1F2020"/>
                </a:solidFill>
                <a:latin typeface="Arial" panose="020B0604020202020204" pitchFamily="34" charset="0"/>
                <a:ea typeface="Inter Bold"/>
                <a:cs typeface="Arial" panose="020B0604020202020204" pitchFamily="34" charset="0"/>
                <a:sym typeface="Inter Bold"/>
              </a:rPr>
              <a:t>Potential partners or organisations in the local area</a:t>
            </a:r>
          </a:p>
        </p:txBody>
      </p:sp>
      <p:grpSp>
        <p:nvGrpSpPr>
          <p:cNvPr id="26" name="Group 26">
            <a:extLst>
              <a:ext uri="{FF2B5EF4-FFF2-40B4-BE49-F238E27FC236}">
                <a16:creationId xmlns:a16="http://schemas.microsoft.com/office/drawing/2014/main" id="{AEF9AB73-3435-54D6-034E-F57BCBF766E0}"/>
              </a:ext>
            </a:extLst>
          </p:cNvPr>
          <p:cNvGrpSpPr/>
          <p:nvPr/>
        </p:nvGrpSpPr>
        <p:grpSpPr>
          <a:xfrm>
            <a:off x="8566414" y="3729300"/>
            <a:ext cx="948048" cy="131481"/>
            <a:chOff x="0" y="0"/>
            <a:chExt cx="249692" cy="34629"/>
          </a:xfrm>
        </p:grpSpPr>
        <p:sp>
          <p:nvSpPr>
            <p:cNvPr id="27" name="Freeform 27">
              <a:extLst>
                <a:ext uri="{FF2B5EF4-FFF2-40B4-BE49-F238E27FC236}">
                  <a16:creationId xmlns:a16="http://schemas.microsoft.com/office/drawing/2014/main" id="{F100F7FF-6529-B6A9-A452-265EC0FDB68B}"/>
                </a:ext>
              </a:extLst>
            </p:cNvPr>
            <p:cNvSpPr/>
            <p:nvPr/>
          </p:nvSpPr>
          <p:spPr>
            <a:xfrm>
              <a:off x="0" y="0"/>
              <a:ext cx="249692" cy="34629"/>
            </a:xfrm>
            <a:custGeom>
              <a:avLst/>
              <a:gdLst/>
              <a:ahLst/>
              <a:cxnLst/>
              <a:rect l="l" t="t" r="r" b="b"/>
              <a:pathLst>
                <a:path w="249692" h="34629">
                  <a:moveTo>
                    <a:pt x="17314" y="0"/>
                  </a:moveTo>
                  <a:lnTo>
                    <a:pt x="232377" y="0"/>
                  </a:lnTo>
                  <a:cubicBezTo>
                    <a:pt x="241940" y="0"/>
                    <a:pt x="249692" y="7752"/>
                    <a:pt x="249692" y="17314"/>
                  </a:cubicBezTo>
                  <a:lnTo>
                    <a:pt x="249692" y="17314"/>
                  </a:lnTo>
                  <a:cubicBezTo>
                    <a:pt x="249692" y="26877"/>
                    <a:pt x="241940" y="34629"/>
                    <a:pt x="232377" y="34629"/>
                  </a:cubicBezTo>
                  <a:lnTo>
                    <a:pt x="17314" y="34629"/>
                  </a:lnTo>
                  <a:cubicBezTo>
                    <a:pt x="7752" y="34629"/>
                    <a:pt x="0" y="26877"/>
                    <a:pt x="0" y="17314"/>
                  </a:cubicBezTo>
                  <a:lnTo>
                    <a:pt x="0" y="17314"/>
                  </a:lnTo>
                  <a:cubicBezTo>
                    <a:pt x="0" y="7752"/>
                    <a:pt x="7752" y="0"/>
                    <a:pt x="17314"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28" name="TextBox 28">
              <a:extLst>
                <a:ext uri="{FF2B5EF4-FFF2-40B4-BE49-F238E27FC236}">
                  <a16:creationId xmlns:a16="http://schemas.microsoft.com/office/drawing/2014/main" id="{8D403839-333D-7A5D-1632-552593C4BBF4}"/>
                </a:ext>
              </a:extLst>
            </p:cNvPr>
            <p:cNvSpPr txBox="1"/>
            <p:nvPr/>
          </p:nvSpPr>
          <p:spPr>
            <a:xfrm>
              <a:off x="0" y="-38100"/>
              <a:ext cx="249692" cy="72729"/>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graphicFrame>
        <p:nvGraphicFramePr>
          <p:cNvPr id="19" name="Diagram 18">
            <a:extLst>
              <a:ext uri="{FF2B5EF4-FFF2-40B4-BE49-F238E27FC236}">
                <a16:creationId xmlns:a16="http://schemas.microsoft.com/office/drawing/2014/main" id="{A50A8A5A-CCF8-41BF-33D3-A0B4C5382392}"/>
              </a:ext>
            </a:extLst>
          </p:cNvPr>
          <p:cNvGraphicFramePr/>
          <p:nvPr>
            <p:extLst>
              <p:ext uri="{D42A27DB-BD31-4B8C-83A1-F6EECF244321}">
                <p14:modId xmlns:p14="http://schemas.microsoft.com/office/powerpoint/2010/main" val="250555695"/>
              </p:ext>
            </p:extLst>
          </p:nvPr>
        </p:nvGraphicFramePr>
        <p:xfrm>
          <a:off x="3456562" y="4234256"/>
          <a:ext cx="12115800" cy="451723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5146773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1C408D-5FD0-FE2F-1702-F9988D0C6C39}"/>
            </a:ext>
          </a:extLst>
        </p:cNvPr>
        <p:cNvGrpSpPr/>
        <p:nvPr/>
      </p:nvGrpSpPr>
      <p:grpSpPr>
        <a:xfrm>
          <a:off x="0" y="0"/>
          <a:ext cx="0" cy="0"/>
          <a:chOff x="0" y="0"/>
          <a:chExt cx="0" cy="0"/>
        </a:xfrm>
      </p:grpSpPr>
      <p:sp>
        <p:nvSpPr>
          <p:cNvPr id="5" name="Freeform 5">
            <a:extLst>
              <a:ext uri="{FF2B5EF4-FFF2-40B4-BE49-F238E27FC236}">
                <a16:creationId xmlns:a16="http://schemas.microsoft.com/office/drawing/2014/main" id="{4F0CFBA1-42D2-FBCF-9A90-8C38AD7D9528}"/>
              </a:ext>
            </a:extLst>
          </p:cNvPr>
          <p:cNvSpPr/>
          <p:nvPr/>
        </p:nvSpPr>
        <p:spPr>
          <a:xfrm>
            <a:off x="17471753" y="363528"/>
            <a:ext cx="422866" cy="244494"/>
          </a:xfrm>
          <a:custGeom>
            <a:avLst/>
            <a:gdLst/>
            <a:ahLst/>
            <a:cxnLst/>
            <a:rect l="l" t="t" r="r" b="b"/>
            <a:pathLst>
              <a:path w="422866" h="244494">
                <a:moveTo>
                  <a:pt x="0" y="0"/>
                </a:moveTo>
                <a:lnTo>
                  <a:pt x="422866" y="0"/>
                </a:lnTo>
                <a:lnTo>
                  <a:pt x="422866" y="244494"/>
                </a:lnTo>
                <a:lnTo>
                  <a:pt x="0" y="24449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grpSp>
        <p:nvGrpSpPr>
          <p:cNvPr id="7" name="Group 7">
            <a:extLst>
              <a:ext uri="{FF2B5EF4-FFF2-40B4-BE49-F238E27FC236}">
                <a16:creationId xmlns:a16="http://schemas.microsoft.com/office/drawing/2014/main" id="{6CCC1367-3C59-F94C-7F0A-2AE1AE5AA52A}"/>
              </a:ext>
            </a:extLst>
          </p:cNvPr>
          <p:cNvGrpSpPr/>
          <p:nvPr/>
        </p:nvGrpSpPr>
        <p:grpSpPr>
          <a:xfrm>
            <a:off x="17765393" y="8799378"/>
            <a:ext cx="72076" cy="1013094"/>
            <a:chOff x="0" y="0"/>
            <a:chExt cx="18983" cy="266823"/>
          </a:xfrm>
        </p:grpSpPr>
        <p:sp>
          <p:nvSpPr>
            <p:cNvPr id="8" name="Freeform 8">
              <a:extLst>
                <a:ext uri="{FF2B5EF4-FFF2-40B4-BE49-F238E27FC236}">
                  <a16:creationId xmlns:a16="http://schemas.microsoft.com/office/drawing/2014/main" id="{35DE6705-7A02-4B42-85F1-41C18449AC28}"/>
                </a:ext>
              </a:extLst>
            </p:cNvPr>
            <p:cNvSpPr/>
            <p:nvPr/>
          </p:nvSpPr>
          <p:spPr>
            <a:xfrm>
              <a:off x="0" y="0"/>
              <a:ext cx="18983" cy="266823"/>
            </a:xfrm>
            <a:custGeom>
              <a:avLst/>
              <a:gdLst/>
              <a:ahLst/>
              <a:cxnLst/>
              <a:rect l="l" t="t" r="r" b="b"/>
              <a:pathLst>
                <a:path w="18983" h="266823">
                  <a:moveTo>
                    <a:pt x="9492" y="0"/>
                  </a:moveTo>
                  <a:lnTo>
                    <a:pt x="9492" y="0"/>
                  </a:lnTo>
                  <a:cubicBezTo>
                    <a:pt x="14734" y="0"/>
                    <a:pt x="18983" y="4250"/>
                    <a:pt x="18983" y="9492"/>
                  </a:cubicBezTo>
                  <a:lnTo>
                    <a:pt x="18983" y="257332"/>
                  </a:lnTo>
                  <a:cubicBezTo>
                    <a:pt x="18983" y="259849"/>
                    <a:pt x="17983" y="262263"/>
                    <a:pt x="16203" y="264043"/>
                  </a:cubicBezTo>
                  <a:cubicBezTo>
                    <a:pt x="14423" y="265823"/>
                    <a:pt x="12009" y="266823"/>
                    <a:pt x="9492" y="266823"/>
                  </a:cubicBezTo>
                  <a:lnTo>
                    <a:pt x="9492" y="266823"/>
                  </a:lnTo>
                  <a:cubicBezTo>
                    <a:pt x="6974" y="266823"/>
                    <a:pt x="4560" y="265823"/>
                    <a:pt x="2780" y="264043"/>
                  </a:cubicBezTo>
                  <a:cubicBezTo>
                    <a:pt x="1000" y="262263"/>
                    <a:pt x="0" y="259849"/>
                    <a:pt x="0" y="257332"/>
                  </a:cubicBezTo>
                  <a:lnTo>
                    <a:pt x="0" y="9492"/>
                  </a:lnTo>
                  <a:cubicBezTo>
                    <a:pt x="0" y="6974"/>
                    <a:pt x="1000" y="4560"/>
                    <a:pt x="2780" y="2780"/>
                  </a:cubicBezTo>
                  <a:cubicBezTo>
                    <a:pt x="4560" y="1000"/>
                    <a:pt x="6974" y="0"/>
                    <a:pt x="9492"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9" name="TextBox 9">
              <a:extLst>
                <a:ext uri="{FF2B5EF4-FFF2-40B4-BE49-F238E27FC236}">
                  <a16:creationId xmlns:a16="http://schemas.microsoft.com/office/drawing/2014/main" id="{114BA8F9-9FB9-54A5-9AC2-D5FD1DC7BD7C}"/>
                </a:ext>
              </a:extLst>
            </p:cNvPr>
            <p:cNvSpPr txBox="1"/>
            <p:nvPr/>
          </p:nvSpPr>
          <p:spPr>
            <a:xfrm>
              <a:off x="0" y="-38100"/>
              <a:ext cx="18983" cy="304923"/>
            </a:xfrm>
            <a:prstGeom prst="rect">
              <a:avLst/>
            </a:prstGeom>
          </p:spPr>
          <p:txBody>
            <a:bodyPr lIns="50800" tIns="50800" rIns="50800" bIns="50800" rtlCol="0" anchor="ctr"/>
            <a:lstStyle/>
            <a:p>
              <a:pPr algn="ctr">
                <a:lnSpc>
                  <a:spcPts val="2659"/>
                </a:lnSpc>
                <a:spcBef>
                  <a:spcPct val="0"/>
                </a:spcBef>
              </a:pPr>
              <a:endParaRPr>
                <a:latin typeface="Arial" panose="020B0604020202020204" pitchFamily="34" charset="0"/>
                <a:cs typeface="Arial" panose="020B0604020202020204" pitchFamily="34" charset="0"/>
              </a:endParaRPr>
            </a:p>
          </p:txBody>
        </p:sp>
      </p:grpSp>
      <p:grpSp>
        <p:nvGrpSpPr>
          <p:cNvPr id="10" name="Group 10">
            <a:extLst>
              <a:ext uri="{FF2B5EF4-FFF2-40B4-BE49-F238E27FC236}">
                <a16:creationId xmlns:a16="http://schemas.microsoft.com/office/drawing/2014/main" id="{30210663-701B-CACE-0177-5A3244A78299}"/>
              </a:ext>
            </a:extLst>
          </p:cNvPr>
          <p:cNvGrpSpPr/>
          <p:nvPr/>
        </p:nvGrpSpPr>
        <p:grpSpPr>
          <a:xfrm>
            <a:off x="17765393" y="7670457"/>
            <a:ext cx="72076" cy="1013094"/>
            <a:chOff x="0" y="0"/>
            <a:chExt cx="18983" cy="266823"/>
          </a:xfrm>
        </p:grpSpPr>
        <p:sp>
          <p:nvSpPr>
            <p:cNvPr id="11" name="Freeform 11">
              <a:extLst>
                <a:ext uri="{FF2B5EF4-FFF2-40B4-BE49-F238E27FC236}">
                  <a16:creationId xmlns:a16="http://schemas.microsoft.com/office/drawing/2014/main" id="{790D65E5-C99A-9D3F-39F8-270092D171C0}"/>
                </a:ext>
              </a:extLst>
            </p:cNvPr>
            <p:cNvSpPr/>
            <p:nvPr/>
          </p:nvSpPr>
          <p:spPr>
            <a:xfrm>
              <a:off x="0" y="0"/>
              <a:ext cx="18983" cy="266823"/>
            </a:xfrm>
            <a:custGeom>
              <a:avLst/>
              <a:gdLst/>
              <a:ahLst/>
              <a:cxnLst/>
              <a:rect l="l" t="t" r="r" b="b"/>
              <a:pathLst>
                <a:path w="18983" h="266823">
                  <a:moveTo>
                    <a:pt x="9492" y="0"/>
                  </a:moveTo>
                  <a:lnTo>
                    <a:pt x="9492" y="0"/>
                  </a:lnTo>
                  <a:cubicBezTo>
                    <a:pt x="14734" y="0"/>
                    <a:pt x="18983" y="4250"/>
                    <a:pt x="18983" y="9492"/>
                  </a:cubicBezTo>
                  <a:lnTo>
                    <a:pt x="18983" y="257332"/>
                  </a:lnTo>
                  <a:cubicBezTo>
                    <a:pt x="18983" y="259849"/>
                    <a:pt x="17983" y="262263"/>
                    <a:pt x="16203" y="264043"/>
                  </a:cubicBezTo>
                  <a:cubicBezTo>
                    <a:pt x="14423" y="265823"/>
                    <a:pt x="12009" y="266823"/>
                    <a:pt x="9492" y="266823"/>
                  </a:cubicBezTo>
                  <a:lnTo>
                    <a:pt x="9492" y="266823"/>
                  </a:lnTo>
                  <a:cubicBezTo>
                    <a:pt x="6974" y="266823"/>
                    <a:pt x="4560" y="265823"/>
                    <a:pt x="2780" y="264043"/>
                  </a:cubicBezTo>
                  <a:cubicBezTo>
                    <a:pt x="1000" y="262263"/>
                    <a:pt x="0" y="259849"/>
                    <a:pt x="0" y="257332"/>
                  </a:cubicBezTo>
                  <a:lnTo>
                    <a:pt x="0" y="9492"/>
                  </a:lnTo>
                  <a:cubicBezTo>
                    <a:pt x="0" y="6974"/>
                    <a:pt x="1000" y="4560"/>
                    <a:pt x="2780" y="2780"/>
                  </a:cubicBezTo>
                  <a:cubicBezTo>
                    <a:pt x="4560" y="1000"/>
                    <a:pt x="6974" y="0"/>
                    <a:pt x="9492" y="0"/>
                  </a:cubicBezTo>
                  <a:close/>
                </a:path>
              </a:pathLst>
            </a:custGeom>
            <a:solidFill>
              <a:srgbClr val="E2E2E2"/>
            </a:solidFill>
          </p:spPr>
          <p:txBody>
            <a:bodyPr/>
            <a:lstStyle/>
            <a:p>
              <a:endParaRPr lang="en-IN"/>
            </a:p>
          </p:txBody>
        </p:sp>
        <p:sp>
          <p:nvSpPr>
            <p:cNvPr id="12" name="TextBox 12">
              <a:extLst>
                <a:ext uri="{FF2B5EF4-FFF2-40B4-BE49-F238E27FC236}">
                  <a16:creationId xmlns:a16="http://schemas.microsoft.com/office/drawing/2014/main" id="{6551B2D6-4427-EBAE-C5B2-68CCAAA99FF4}"/>
                </a:ext>
              </a:extLst>
            </p:cNvPr>
            <p:cNvSpPr txBox="1"/>
            <p:nvPr/>
          </p:nvSpPr>
          <p:spPr>
            <a:xfrm>
              <a:off x="0" y="-38100"/>
              <a:ext cx="18983" cy="304923"/>
            </a:xfrm>
            <a:prstGeom prst="rect">
              <a:avLst/>
            </a:prstGeom>
          </p:spPr>
          <p:txBody>
            <a:bodyPr lIns="50800" tIns="50800" rIns="50800" bIns="50800" rtlCol="0" anchor="ctr"/>
            <a:lstStyle/>
            <a:p>
              <a:pPr algn="ctr">
                <a:lnSpc>
                  <a:spcPts val="2659"/>
                </a:lnSpc>
                <a:spcBef>
                  <a:spcPct val="0"/>
                </a:spcBef>
              </a:pPr>
              <a:endParaRPr>
                <a:latin typeface="Arial" panose="020B0604020202020204" pitchFamily="34" charset="0"/>
                <a:cs typeface="Arial" panose="020B0604020202020204" pitchFamily="34" charset="0"/>
              </a:endParaRPr>
            </a:p>
          </p:txBody>
        </p:sp>
      </p:grpSp>
      <p:grpSp>
        <p:nvGrpSpPr>
          <p:cNvPr id="13" name="Group 13">
            <a:extLst>
              <a:ext uri="{FF2B5EF4-FFF2-40B4-BE49-F238E27FC236}">
                <a16:creationId xmlns:a16="http://schemas.microsoft.com/office/drawing/2014/main" id="{38AE5FC7-D1DA-3E7C-464B-5882E6E9B485}"/>
              </a:ext>
            </a:extLst>
          </p:cNvPr>
          <p:cNvGrpSpPr/>
          <p:nvPr/>
        </p:nvGrpSpPr>
        <p:grpSpPr>
          <a:xfrm>
            <a:off x="152400" y="1005840"/>
            <a:ext cx="17063976" cy="2466869"/>
            <a:chOff x="0" y="0"/>
            <a:chExt cx="3330206" cy="649710"/>
          </a:xfrm>
        </p:grpSpPr>
        <p:sp>
          <p:nvSpPr>
            <p:cNvPr id="14" name="Freeform 14">
              <a:extLst>
                <a:ext uri="{FF2B5EF4-FFF2-40B4-BE49-F238E27FC236}">
                  <a16:creationId xmlns:a16="http://schemas.microsoft.com/office/drawing/2014/main" id="{B7128BA6-E923-295B-7EC6-2510010A0203}"/>
                </a:ext>
              </a:extLst>
            </p:cNvPr>
            <p:cNvSpPr/>
            <p:nvPr/>
          </p:nvSpPr>
          <p:spPr>
            <a:xfrm>
              <a:off x="0" y="0"/>
              <a:ext cx="3330206" cy="649710"/>
            </a:xfrm>
            <a:custGeom>
              <a:avLst/>
              <a:gdLst/>
              <a:ahLst/>
              <a:cxnLst/>
              <a:rect l="l" t="t" r="r" b="b"/>
              <a:pathLst>
                <a:path w="3330206" h="649710">
                  <a:moveTo>
                    <a:pt x="30614" y="0"/>
                  </a:moveTo>
                  <a:lnTo>
                    <a:pt x="3299592" y="0"/>
                  </a:lnTo>
                  <a:cubicBezTo>
                    <a:pt x="3307711" y="0"/>
                    <a:pt x="3315498" y="3225"/>
                    <a:pt x="3321240" y="8967"/>
                  </a:cubicBezTo>
                  <a:cubicBezTo>
                    <a:pt x="3326981" y="14708"/>
                    <a:pt x="3330206" y="22495"/>
                    <a:pt x="3330206" y="30614"/>
                  </a:cubicBezTo>
                  <a:lnTo>
                    <a:pt x="3330206" y="619096"/>
                  </a:lnTo>
                  <a:cubicBezTo>
                    <a:pt x="3330206" y="627216"/>
                    <a:pt x="3326981" y="635003"/>
                    <a:pt x="3321240" y="640744"/>
                  </a:cubicBezTo>
                  <a:cubicBezTo>
                    <a:pt x="3315498" y="646485"/>
                    <a:pt x="3307711" y="649710"/>
                    <a:pt x="3299592" y="649710"/>
                  </a:cubicBezTo>
                  <a:lnTo>
                    <a:pt x="30614" y="649710"/>
                  </a:lnTo>
                  <a:cubicBezTo>
                    <a:pt x="13706" y="649710"/>
                    <a:pt x="0" y="636004"/>
                    <a:pt x="0" y="619096"/>
                  </a:cubicBezTo>
                  <a:lnTo>
                    <a:pt x="0" y="30614"/>
                  </a:lnTo>
                  <a:cubicBezTo>
                    <a:pt x="0" y="22495"/>
                    <a:pt x="3225" y="14708"/>
                    <a:pt x="8967" y="8967"/>
                  </a:cubicBezTo>
                  <a:cubicBezTo>
                    <a:pt x="14708" y="3225"/>
                    <a:pt x="22495" y="0"/>
                    <a:pt x="30614"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15" name="TextBox 15">
              <a:extLst>
                <a:ext uri="{FF2B5EF4-FFF2-40B4-BE49-F238E27FC236}">
                  <a16:creationId xmlns:a16="http://schemas.microsoft.com/office/drawing/2014/main" id="{B93A82D5-9F37-758B-3250-0D4BDAD4792D}"/>
                </a:ext>
              </a:extLst>
            </p:cNvPr>
            <p:cNvSpPr txBox="1"/>
            <p:nvPr/>
          </p:nvSpPr>
          <p:spPr>
            <a:xfrm>
              <a:off x="0" y="-38100"/>
              <a:ext cx="3330206" cy="687810"/>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27" name="TextBox 27">
            <a:extLst>
              <a:ext uri="{FF2B5EF4-FFF2-40B4-BE49-F238E27FC236}">
                <a16:creationId xmlns:a16="http://schemas.microsoft.com/office/drawing/2014/main" id="{CDA1C963-D671-2475-C4CD-3B04F3AC641C}"/>
              </a:ext>
            </a:extLst>
          </p:cNvPr>
          <p:cNvSpPr txBox="1"/>
          <p:nvPr/>
        </p:nvSpPr>
        <p:spPr>
          <a:xfrm>
            <a:off x="427693" y="3750659"/>
            <a:ext cx="17044059" cy="1888594"/>
          </a:xfrm>
          <a:prstGeom prst="rect">
            <a:avLst/>
          </a:prstGeom>
        </p:spPr>
        <p:txBody>
          <a:bodyPr wrap="square" lIns="0" tIns="0" rIns="0" bIns="0" rtlCol="0" anchor="t">
            <a:spAutoFit/>
          </a:bodyPr>
          <a:lstStyle/>
          <a:p>
            <a:pPr algn="l">
              <a:lnSpc>
                <a:spcPts val="7699"/>
              </a:lnSpc>
              <a:spcBef>
                <a:spcPct val="0"/>
              </a:spcBef>
            </a:pPr>
            <a:r>
              <a:rPr lang="en-US" sz="5499" b="1" dirty="0">
                <a:solidFill>
                  <a:srgbClr val="1F2020"/>
                </a:solidFill>
                <a:latin typeface="Arial" panose="020B0604020202020204" pitchFamily="34" charset="0"/>
                <a:ea typeface="Inter Bold"/>
                <a:cs typeface="Arial" panose="020B0604020202020204" pitchFamily="34" charset="0"/>
                <a:sym typeface="Inter Bold"/>
              </a:rPr>
              <a:t>Potential partners or organisations in the local area</a:t>
            </a:r>
          </a:p>
        </p:txBody>
      </p:sp>
      <p:grpSp>
        <p:nvGrpSpPr>
          <p:cNvPr id="28" name="Group 28">
            <a:extLst>
              <a:ext uri="{FF2B5EF4-FFF2-40B4-BE49-F238E27FC236}">
                <a16:creationId xmlns:a16="http://schemas.microsoft.com/office/drawing/2014/main" id="{8DA90192-EAC3-B2A3-9B52-958F479F95CD}"/>
              </a:ext>
            </a:extLst>
          </p:cNvPr>
          <p:cNvGrpSpPr/>
          <p:nvPr/>
        </p:nvGrpSpPr>
        <p:grpSpPr>
          <a:xfrm>
            <a:off x="522943" y="5785722"/>
            <a:ext cx="948048" cy="131481"/>
            <a:chOff x="0" y="0"/>
            <a:chExt cx="249692" cy="34629"/>
          </a:xfrm>
        </p:grpSpPr>
        <p:sp>
          <p:nvSpPr>
            <p:cNvPr id="29" name="Freeform 29">
              <a:extLst>
                <a:ext uri="{FF2B5EF4-FFF2-40B4-BE49-F238E27FC236}">
                  <a16:creationId xmlns:a16="http://schemas.microsoft.com/office/drawing/2014/main" id="{60AC67F9-23B3-5A94-98F8-4A93F5B6DD8D}"/>
                </a:ext>
              </a:extLst>
            </p:cNvPr>
            <p:cNvSpPr/>
            <p:nvPr/>
          </p:nvSpPr>
          <p:spPr>
            <a:xfrm>
              <a:off x="0" y="0"/>
              <a:ext cx="249692" cy="34629"/>
            </a:xfrm>
            <a:custGeom>
              <a:avLst/>
              <a:gdLst/>
              <a:ahLst/>
              <a:cxnLst/>
              <a:rect l="l" t="t" r="r" b="b"/>
              <a:pathLst>
                <a:path w="249692" h="34629">
                  <a:moveTo>
                    <a:pt x="17314" y="0"/>
                  </a:moveTo>
                  <a:lnTo>
                    <a:pt x="232377" y="0"/>
                  </a:lnTo>
                  <a:cubicBezTo>
                    <a:pt x="241940" y="0"/>
                    <a:pt x="249692" y="7752"/>
                    <a:pt x="249692" y="17314"/>
                  </a:cubicBezTo>
                  <a:lnTo>
                    <a:pt x="249692" y="17314"/>
                  </a:lnTo>
                  <a:cubicBezTo>
                    <a:pt x="249692" y="26877"/>
                    <a:pt x="241940" y="34629"/>
                    <a:pt x="232377" y="34629"/>
                  </a:cubicBezTo>
                  <a:lnTo>
                    <a:pt x="17314" y="34629"/>
                  </a:lnTo>
                  <a:cubicBezTo>
                    <a:pt x="7752" y="34629"/>
                    <a:pt x="0" y="26877"/>
                    <a:pt x="0" y="17314"/>
                  </a:cubicBezTo>
                  <a:lnTo>
                    <a:pt x="0" y="17314"/>
                  </a:lnTo>
                  <a:cubicBezTo>
                    <a:pt x="0" y="7752"/>
                    <a:pt x="7752" y="0"/>
                    <a:pt x="17314"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dirty="0"/>
            </a:p>
          </p:txBody>
        </p:sp>
        <p:sp>
          <p:nvSpPr>
            <p:cNvPr id="30" name="TextBox 30">
              <a:extLst>
                <a:ext uri="{FF2B5EF4-FFF2-40B4-BE49-F238E27FC236}">
                  <a16:creationId xmlns:a16="http://schemas.microsoft.com/office/drawing/2014/main" id="{59D8952D-EE06-98A8-9257-7D40BA4E20CF}"/>
                </a:ext>
              </a:extLst>
            </p:cNvPr>
            <p:cNvSpPr txBox="1"/>
            <p:nvPr/>
          </p:nvSpPr>
          <p:spPr>
            <a:xfrm>
              <a:off x="0" y="-38100"/>
              <a:ext cx="249692" cy="72729"/>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31" name="TextBox 31">
            <a:extLst>
              <a:ext uri="{FF2B5EF4-FFF2-40B4-BE49-F238E27FC236}">
                <a16:creationId xmlns:a16="http://schemas.microsoft.com/office/drawing/2014/main" id="{88D080DC-D84E-4683-4F8B-742AE92D5010}"/>
              </a:ext>
            </a:extLst>
          </p:cNvPr>
          <p:cNvSpPr txBox="1"/>
          <p:nvPr/>
        </p:nvSpPr>
        <p:spPr>
          <a:xfrm>
            <a:off x="561043" y="6452040"/>
            <a:ext cx="15957175" cy="2147511"/>
          </a:xfrm>
          <a:prstGeom prst="rect">
            <a:avLst/>
          </a:prstGeom>
        </p:spPr>
        <p:txBody>
          <a:bodyPr wrap="square" lIns="0" tIns="0" rIns="0" bIns="0" rtlCol="0" anchor="t">
            <a:spAutoFit/>
          </a:bodyPr>
          <a:lstStyle/>
          <a:p>
            <a:pPr marL="285750" lvl="0" indent="-285750" algn="just">
              <a:lnSpc>
                <a:spcPct val="150000"/>
              </a:lnSpc>
              <a:buFont typeface="Arial" panose="020B0604020202020204" pitchFamily="34" charset="0"/>
              <a:buChar char="•"/>
            </a:pPr>
            <a:r>
              <a:rPr lang="en-IN" sz="2400" dirty="0">
                <a:latin typeface="Arial" panose="020B0604020202020204" pitchFamily="34" charset="0"/>
                <a:cs typeface="Arial" panose="020B0604020202020204" pitchFamily="34" charset="0"/>
              </a:rPr>
              <a:t>Local secondary schools and colleges might also be used to facilitate the campaign, by painting their logos on some promotional materials as well as running awareness campaigns and "Phone-Free Friday events. </a:t>
            </a:r>
            <a:endParaRPr lang="en-GB" sz="24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IN" sz="2400" dirty="0">
                <a:latin typeface="Arial" panose="020B0604020202020204" pitchFamily="34" charset="0"/>
                <a:cs typeface="Arial" panose="020B0604020202020204" pitchFamily="34" charset="0"/>
              </a:rPr>
              <a:t>Schools have been trying to improve on the educational performance, student growth and attendance as well as on the creation of secure and conducive learning environments (Ahmed and Pierre, 2024).</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589055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138AA0-6809-07C2-965B-6406F7EEED95}"/>
            </a:ext>
          </a:extLst>
        </p:cNvPr>
        <p:cNvGrpSpPr/>
        <p:nvPr/>
      </p:nvGrpSpPr>
      <p:grpSpPr>
        <a:xfrm>
          <a:off x="0" y="0"/>
          <a:ext cx="0" cy="0"/>
          <a:chOff x="0" y="0"/>
          <a:chExt cx="0" cy="0"/>
        </a:xfrm>
      </p:grpSpPr>
      <p:sp>
        <p:nvSpPr>
          <p:cNvPr id="5" name="Freeform 5">
            <a:extLst>
              <a:ext uri="{FF2B5EF4-FFF2-40B4-BE49-F238E27FC236}">
                <a16:creationId xmlns:a16="http://schemas.microsoft.com/office/drawing/2014/main" id="{334275E5-0626-73FA-CAA0-45AEA48E6246}"/>
              </a:ext>
            </a:extLst>
          </p:cNvPr>
          <p:cNvSpPr/>
          <p:nvPr/>
        </p:nvSpPr>
        <p:spPr>
          <a:xfrm>
            <a:off x="17471753" y="363528"/>
            <a:ext cx="422866" cy="244494"/>
          </a:xfrm>
          <a:custGeom>
            <a:avLst/>
            <a:gdLst/>
            <a:ahLst/>
            <a:cxnLst/>
            <a:rect l="l" t="t" r="r" b="b"/>
            <a:pathLst>
              <a:path w="422866" h="244494">
                <a:moveTo>
                  <a:pt x="0" y="0"/>
                </a:moveTo>
                <a:lnTo>
                  <a:pt x="422866" y="0"/>
                </a:lnTo>
                <a:lnTo>
                  <a:pt x="422866" y="244494"/>
                </a:lnTo>
                <a:lnTo>
                  <a:pt x="0" y="24449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sp>
        <p:nvSpPr>
          <p:cNvPr id="6" name="Freeform 6">
            <a:extLst>
              <a:ext uri="{FF2B5EF4-FFF2-40B4-BE49-F238E27FC236}">
                <a16:creationId xmlns:a16="http://schemas.microsoft.com/office/drawing/2014/main" id="{385298C4-34D8-5166-DF07-890DA6793130}"/>
              </a:ext>
            </a:extLst>
          </p:cNvPr>
          <p:cNvSpPr/>
          <p:nvPr/>
        </p:nvSpPr>
        <p:spPr>
          <a:xfrm>
            <a:off x="577264" y="385935"/>
            <a:ext cx="207331" cy="256830"/>
          </a:xfrm>
          <a:custGeom>
            <a:avLst/>
            <a:gdLst/>
            <a:ahLst/>
            <a:cxnLst/>
            <a:rect l="l" t="t" r="r" b="b"/>
            <a:pathLst>
              <a:path w="207331" h="256830">
                <a:moveTo>
                  <a:pt x="0" y="0"/>
                </a:moveTo>
                <a:lnTo>
                  <a:pt x="207332" y="0"/>
                </a:lnTo>
                <a:lnTo>
                  <a:pt x="207332" y="256830"/>
                </a:lnTo>
                <a:lnTo>
                  <a:pt x="0" y="25683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grpSp>
        <p:nvGrpSpPr>
          <p:cNvPr id="7" name="Group 7">
            <a:extLst>
              <a:ext uri="{FF2B5EF4-FFF2-40B4-BE49-F238E27FC236}">
                <a16:creationId xmlns:a16="http://schemas.microsoft.com/office/drawing/2014/main" id="{A9A7D29C-7650-4984-6CB1-5C6DA46A2D97}"/>
              </a:ext>
            </a:extLst>
          </p:cNvPr>
          <p:cNvGrpSpPr/>
          <p:nvPr/>
        </p:nvGrpSpPr>
        <p:grpSpPr>
          <a:xfrm>
            <a:off x="17765393" y="8799378"/>
            <a:ext cx="72076" cy="1013094"/>
            <a:chOff x="0" y="0"/>
            <a:chExt cx="18983" cy="266823"/>
          </a:xfrm>
        </p:grpSpPr>
        <p:sp>
          <p:nvSpPr>
            <p:cNvPr id="8" name="Freeform 8">
              <a:extLst>
                <a:ext uri="{FF2B5EF4-FFF2-40B4-BE49-F238E27FC236}">
                  <a16:creationId xmlns:a16="http://schemas.microsoft.com/office/drawing/2014/main" id="{23913B9E-A90E-7240-6DC8-2C8DEEE95685}"/>
                </a:ext>
              </a:extLst>
            </p:cNvPr>
            <p:cNvSpPr/>
            <p:nvPr/>
          </p:nvSpPr>
          <p:spPr>
            <a:xfrm>
              <a:off x="0" y="0"/>
              <a:ext cx="18983" cy="266823"/>
            </a:xfrm>
            <a:custGeom>
              <a:avLst/>
              <a:gdLst/>
              <a:ahLst/>
              <a:cxnLst/>
              <a:rect l="l" t="t" r="r" b="b"/>
              <a:pathLst>
                <a:path w="18983" h="266823">
                  <a:moveTo>
                    <a:pt x="9492" y="0"/>
                  </a:moveTo>
                  <a:lnTo>
                    <a:pt x="9492" y="0"/>
                  </a:lnTo>
                  <a:cubicBezTo>
                    <a:pt x="14734" y="0"/>
                    <a:pt x="18983" y="4250"/>
                    <a:pt x="18983" y="9492"/>
                  </a:cubicBezTo>
                  <a:lnTo>
                    <a:pt x="18983" y="257332"/>
                  </a:lnTo>
                  <a:cubicBezTo>
                    <a:pt x="18983" y="259849"/>
                    <a:pt x="17983" y="262263"/>
                    <a:pt x="16203" y="264043"/>
                  </a:cubicBezTo>
                  <a:cubicBezTo>
                    <a:pt x="14423" y="265823"/>
                    <a:pt x="12009" y="266823"/>
                    <a:pt x="9492" y="266823"/>
                  </a:cubicBezTo>
                  <a:lnTo>
                    <a:pt x="9492" y="266823"/>
                  </a:lnTo>
                  <a:cubicBezTo>
                    <a:pt x="6974" y="266823"/>
                    <a:pt x="4560" y="265823"/>
                    <a:pt x="2780" y="264043"/>
                  </a:cubicBezTo>
                  <a:cubicBezTo>
                    <a:pt x="1000" y="262263"/>
                    <a:pt x="0" y="259849"/>
                    <a:pt x="0" y="257332"/>
                  </a:cubicBezTo>
                  <a:lnTo>
                    <a:pt x="0" y="9492"/>
                  </a:lnTo>
                  <a:cubicBezTo>
                    <a:pt x="0" y="6974"/>
                    <a:pt x="1000" y="4560"/>
                    <a:pt x="2780" y="2780"/>
                  </a:cubicBezTo>
                  <a:cubicBezTo>
                    <a:pt x="4560" y="1000"/>
                    <a:pt x="6974" y="0"/>
                    <a:pt x="9492"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9" name="TextBox 9">
              <a:extLst>
                <a:ext uri="{FF2B5EF4-FFF2-40B4-BE49-F238E27FC236}">
                  <a16:creationId xmlns:a16="http://schemas.microsoft.com/office/drawing/2014/main" id="{4E770123-8D55-78AB-DC09-6A33A807D8BF}"/>
                </a:ext>
              </a:extLst>
            </p:cNvPr>
            <p:cNvSpPr txBox="1"/>
            <p:nvPr/>
          </p:nvSpPr>
          <p:spPr>
            <a:xfrm>
              <a:off x="0" y="-38100"/>
              <a:ext cx="18983" cy="304923"/>
            </a:xfrm>
            <a:prstGeom prst="rect">
              <a:avLst/>
            </a:prstGeom>
          </p:spPr>
          <p:txBody>
            <a:bodyPr lIns="50800" tIns="50800" rIns="50800" bIns="50800" rtlCol="0" anchor="ctr"/>
            <a:lstStyle/>
            <a:p>
              <a:pPr algn="ctr">
                <a:lnSpc>
                  <a:spcPts val="2659"/>
                </a:lnSpc>
                <a:spcBef>
                  <a:spcPct val="0"/>
                </a:spcBef>
              </a:pPr>
              <a:endParaRPr>
                <a:latin typeface="Arial" panose="020B0604020202020204" pitchFamily="34" charset="0"/>
                <a:cs typeface="Arial" panose="020B0604020202020204" pitchFamily="34" charset="0"/>
              </a:endParaRPr>
            </a:p>
          </p:txBody>
        </p:sp>
      </p:grpSp>
      <p:grpSp>
        <p:nvGrpSpPr>
          <p:cNvPr id="10" name="Group 10">
            <a:extLst>
              <a:ext uri="{FF2B5EF4-FFF2-40B4-BE49-F238E27FC236}">
                <a16:creationId xmlns:a16="http://schemas.microsoft.com/office/drawing/2014/main" id="{FAB086C9-D94C-4F4A-19B5-14181CC0B566}"/>
              </a:ext>
            </a:extLst>
          </p:cNvPr>
          <p:cNvGrpSpPr/>
          <p:nvPr/>
        </p:nvGrpSpPr>
        <p:grpSpPr>
          <a:xfrm>
            <a:off x="17765393" y="7670457"/>
            <a:ext cx="72076" cy="1013094"/>
            <a:chOff x="0" y="0"/>
            <a:chExt cx="18983" cy="266823"/>
          </a:xfrm>
        </p:grpSpPr>
        <p:sp>
          <p:nvSpPr>
            <p:cNvPr id="11" name="Freeform 11">
              <a:extLst>
                <a:ext uri="{FF2B5EF4-FFF2-40B4-BE49-F238E27FC236}">
                  <a16:creationId xmlns:a16="http://schemas.microsoft.com/office/drawing/2014/main" id="{2463F4B7-7455-B164-4017-4AE7A4DAFBC1}"/>
                </a:ext>
              </a:extLst>
            </p:cNvPr>
            <p:cNvSpPr/>
            <p:nvPr/>
          </p:nvSpPr>
          <p:spPr>
            <a:xfrm>
              <a:off x="0" y="0"/>
              <a:ext cx="18983" cy="266823"/>
            </a:xfrm>
            <a:custGeom>
              <a:avLst/>
              <a:gdLst/>
              <a:ahLst/>
              <a:cxnLst/>
              <a:rect l="l" t="t" r="r" b="b"/>
              <a:pathLst>
                <a:path w="18983" h="266823">
                  <a:moveTo>
                    <a:pt x="9492" y="0"/>
                  </a:moveTo>
                  <a:lnTo>
                    <a:pt x="9492" y="0"/>
                  </a:lnTo>
                  <a:cubicBezTo>
                    <a:pt x="14734" y="0"/>
                    <a:pt x="18983" y="4250"/>
                    <a:pt x="18983" y="9492"/>
                  </a:cubicBezTo>
                  <a:lnTo>
                    <a:pt x="18983" y="257332"/>
                  </a:lnTo>
                  <a:cubicBezTo>
                    <a:pt x="18983" y="259849"/>
                    <a:pt x="17983" y="262263"/>
                    <a:pt x="16203" y="264043"/>
                  </a:cubicBezTo>
                  <a:cubicBezTo>
                    <a:pt x="14423" y="265823"/>
                    <a:pt x="12009" y="266823"/>
                    <a:pt x="9492" y="266823"/>
                  </a:cubicBezTo>
                  <a:lnTo>
                    <a:pt x="9492" y="266823"/>
                  </a:lnTo>
                  <a:cubicBezTo>
                    <a:pt x="6974" y="266823"/>
                    <a:pt x="4560" y="265823"/>
                    <a:pt x="2780" y="264043"/>
                  </a:cubicBezTo>
                  <a:cubicBezTo>
                    <a:pt x="1000" y="262263"/>
                    <a:pt x="0" y="259849"/>
                    <a:pt x="0" y="257332"/>
                  </a:cubicBezTo>
                  <a:lnTo>
                    <a:pt x="0" y="9492"/>
                  </a:lnTo>
                  <a:cubicBezTo>
                    <a:pt x="0" y="6974"/>
                    <a:pt x="1000" y="4560"/>
                    <a:pt x="2780" y="2780"/>
                  </a:cubicBezTo>
                  <a:cubicBezTo>
                    <a:pt x="4560" y="1000"/>
                    <a:pt x="6974" y="0"/>
                    <a:pt x="9492" y="0"/>
                  </a:cubicBezTo>
                  <a:close/>
                </a:path>
              </a:pathLst>
            </a:custGeom>
            <a:solidFill>
              <a:srgbClr val="E2E2E2"/>
            </a:solidFill>
          </p:spPr>
          <p:txBody>
            <a:bodyPr/>
            <a:lstStyle/>
            <a:p>
              <a:endParaRPr lang="en-IN"/>
            </a:p>
          </p:txBody>
        </p:sp>
        <p:sp>
          <p:nvSpPr>
            <p:cNvPr id="12" name="TextBox 12">
              <a:extLst>
                <a:ext uri="{FF2B5EF4-FFF2-40B4-BE49-F238E27FC236}">
                  <a16:creationId xmlns:a16="http://schemas.microsoft.com/office/drawing/2014/main" id="{78DD4BB5-5164-7B0C-E7E1-1488C88FAE19}"/>
                </a:ext>
              </a:extLst>
            </p:cNvPr>
            <p:cNvSpPr txBox="1"/>
            <p:nvPr/>
          </p:nvSpPr>
          <p:spPr>
            <a:xfrm>
              <a:off x="0" y="-38100"/>
              <a:ext cx="18983" cy="304923"/>
            </a:xfrm>
            <a:prstGeom prst="rect">
              <a:avLst/>
            </a:prstGeom>
          </p:spPr>
          <p:txBody>
            <a:bodyPr lIns="50800" tIns="50800" rIns="50800" bIns="50800" rtlCol="0" anchor="ctr"/>
            <a:lstStyle/>
            <a:p>
              <a:pPr algn="ctr">
                <a:lnSpc>
                  <a:spcPts val="2659"/>
                </a:lnSpc>
                <a:spcBef>
                  <a:spcPct val="0"/>
                </a:spcBef>
              </a:pPr>
              <a:endParaRPr>
                <a:latin typeface="Arial" panose="020B0604020202020204" pitchFamily="34" charset="0"/>
                <a:cs typeface="Arial" panose="020B0604020202020204" pitchFamily="34" charset="0"/>
              </a:endParaRPr>
            </a:p>
          </p:txBody>
        </p:sp>
      </p:grpSp>
      <p:grpSp>
        <p:nvGrpSpPr>
          <p:cNvPr id="13" name="Group 13">
            <a:extLst>
              <a:ext uri="{FF2B5EF4-FFF2-40B4-BE49-F238E27FC236}">
                <a16:creationId xmlns:a16="http://schemas.microsoft.com/office/drawing/2014/main" id="{C6785D5B-4578-C1B2-8FF2-9BE1810C50F2}"/>
              </a:ext>
            </a:extLst>
          </p:cNvPr>
          <p:cNvGrpSpPr/>
          <p:nvPr/>
        </p:nvGrpSpPr>
        <p:grpSpPr>
          <a:xfrm>
            <a:off x="0" y="3013793"/>
            <a:ext cx="5086350" cy="4259415"/>
            <a:chOff x="0" y="0"/>
            <a:chExt cx="1339615" cy="1121821"/>
          </a:xfrm>
        </p:grpSpPr>
        <p:sp>
          <p:nvSpPr>
            <p:cNvPr id="14" name="Freeform 14">
              <a:extLst>
                <a:ext uri="{FF2B5EF4-FFF2-40B4-BE49-F238E27FC236}">
                  <a16:creationId xmlns:a16="http://schemas.microsoft.com/office/drawing/2014/main" id="{0D8F5516-2040-F9DA-79D7-6DC76BC9D673}"/>
                </a:ext>
              </a:extLst>
            </p:cNvPr>
            <p:cNvSpPr/>
            <p:nvPr/>
          </p:nvSpPr>
          <p:spPr>
            <a:xfrm>
              <a:off x="0" y="0"/>
              <a:ext cx="1339615" cy="1121821"/>
            </a:xfrm>
            <a:custGeom>
              <a:avLst/>
              <a:gdLst/>
              <a:ahLst/>
              <a:cxnLst/>
              <a:rect l="l" t="t" r="r" b="b"/>
              <a:pathLst>
                <a:path w="1339615" h="1121821">
                  <a:moveTo>
                    <a:pt x="0" y="0"/>
                  </a:moveTo>
                  <a:lnTo>
                    <a:pt x="1339615" y="0"/>
                  </a:lnTo>
                  <a:lnTo>
                    <a:pt x="1339615" y="1121821"/>
                  </a:lnTo>
                  <a:lnTo>
                    <a:pt x="0" y="1121821"/>
                  </a:ln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15" name="TextBox 15">
              <a:extLst>
                <a:ext uri="{FF2B5EF4-FFF2-40B4-BE49-F238E27FC236}">
                  <a16:creationId xmlns:a16="http://schemas.microsoft.com/office/drawing/2014/main" id="{E400EC56-0112-9C7B-F8A9-2C9AD9B711AE}"/>
                </a:ext>
              </a:extLst>
            </p:cNvPr>
            <p:cNvSpPr txBox="1"/>
            <p:nvPr/>
          </p:nvSpPr>
          <p:spPr>
            <a:xfrm>
              <a:off x="0" y="-38100"/>
              <a:ext cx="1339615" cy="1159921"/>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25" name="TextBox 25">
            <a:extLst>
              <a:ext uri="{FF2B5EF4-FFF2-40B4-BE49-F238E27FC236}">
                <a16:creationId xmlns:a16="http://schemas.microsoft.com/office/drawing/2014/main" id="{0B71810B-4122-8ABF-E8E1-317787793272}"/>
              </a:ext>
            </a:extLst>
          </p:cNvPr>
          <p:cNvSpPr txBox="1"/>
          <p:nvPr/>
        </p:nvSpPr>
        <p:spPr>
          <a:xfrm>
            <a:off x="6705600" y="872610"/>
            <a:ext cx="11095831" cy="1888594"/>
          </a:xfrm>
          <a:prstGeom prst="rect">
            <a:avLst/>
          </a:prstGeom>
        </p:spPr>
        <p:txBody>
          <a:bodyPr wrap="square" lIns="0" tIns="0" rIns="0" bIns="0" rtlCol="0" anchor="t">
            <a:spAutoFit/>
          </a:bodyPr>
          <a:lstStyle/>
          <a:p>
            <a:pPr algn="l">
              <a:lnSpc>
                <a:spcPts val="7699"/>
              </a:lnSpc>
              <a:spcBef>
                <a:spcPct val="0"/>
              </a:spcBef>
            </a:pPr>
            <a:r>
              <a:rPr lang="en-US" sz="5499" b="1" dirty="0">
                <a:solidFill>
                  <a:srgbClr val="1F2020"/>
                </a:solidFill>
                <a:latin typeface="Arial" panose="020B0604020202020204" pitchFamily="34" charset="0"/>
                <a:ea typeface="Inter Bold"/>
                <a:cs typeface="Arial" panose="020B0604020202020204" pitchFamily="34" charset="0"/>
                <a:sym typeface="Inter Bold"/>
              </a:rPr>
              <a:t>Potential partners or organisations in the local area</a:t>
            </a:r>
          </a:p>
        </p:txBody>
      </p:sp>
      <p:grpSp>
        <p:nvGrpSpPr>
          <p:cNvPr id="26" name="Group 26">
            <a:extLst>
              <a:ext uri="{FF2B5EF4-FFF2-40B4-BE49-F238E27FC236}">
                <a16:creationId xmlns:a16="http://schemas.microsoft.com/office/drawing/2014/main" id="{443A6C71-D2F7-C442-C77B-A24C21EE9EB0}"/>
              </a:ext>
            </a:extLst>
          </p:cNvPr>
          <p:cNvGrpSpPr/>
          <p:nvPr/>
        </p:nvGrpSpPr>
        <p:grpSpPr>
          <a:xfrm>
            <a:off x="10762464" y="2886357"/>
            <a:ext cx="948048" cy="131481"/>
            <a:chOff x="0" y="0"/>
            <a:chExt cx="249692" cy="34629"/>
          </a:xfrm>
        </p:grpSpPr>
        <p:sp>
          <p:nvSpPr>
            <p:cNvPr id="27" name="Freeform 27">
              <a:extLst>
                <a:ext uri="{FF2B5EF4-FFF2-40B4-BE49-F238E27FC236}">
                  <a16:creationId xmlns:a16="http://schemas.microsoft.com/office/drawing/2014/main" id="{C38B96FD-9491-1F64-03A4-6B8FCB15BCB9}"/>
                </a:ext>
              </a:extLst>
            </p:cNvPr>
            <p:cNvSpPr/>
            <p:nvPr/>
          </p:nvSpPr>
          <p:spPr>
            <a:xfrm>
              <a:off x="0" y="0"/>
              <a:ext cx="249692" cy="34629"/>
            </a:xfrm>
            <a:custGeom>
              <a:avLst/>
              <a:gdLst/>
              <a:ahLst/>
              <a:cxnLst/>
              <a:rect l="l" t="t" r="r" b="b"/>
              <a:pathLst>
                <a:path w="249692" h="34629">
                  <a:moveTo>
                    <a:pt x="17314" y="0"/>
                  </a:moveTo>
                  <a:lnTo>
                    <a:pt x="232377" y="0"/>
                  </a:lnTo>
                  <a:cubicBezTo>
                    <a:pt x="241940" y="0"/>
                    <a:pt x="249692" y="7752"/>
                    <a:pt x="249692" y="17314"/>
                  </a:cubicBezTo>
                  <a:lnTo>
                    <a:pt x="249692" y="17314"/>
                  </a:lnTo>
                  <a:cubicBezTo>
                    <a:pt x="249692" y="26877"/>
                    <a:pt x="241940" y="34629"/>
                    <a:pt x="232377" y="34629"/>
                  </a:cubicBezTo>
                  <a:lnTo>
                    <a:pt x="17314" y="34629"/>
                  </a:lnTo>
                  <a:cubicBezTo>
                    <a:pt x="7752" y="34629"/>
                    <a:pt x="0" y="26877"/>
                    <a:pt x="0" y="17314"/>
                  </a:cubicBezTo>
                  <a:lnTo>
                    <a:pt x="0" y="17314"/>
                  </a:lnTo>
                  <a:cubicBezTo>
                    <a:pt x="0" y="7752"/>
                    <a:pt x="7752" y="0"/>
                    <a:pt x="17314"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28" name="TextBox 28">
              <a:extLst>
                <a:ext uri="{FF2B5EF4-FFF2-40B4-BE49-F238E27FC236}">
                  <a16:creationId xmlns:a16="http://schemas.microsoft.com/office/drawing/2014/main" id="{607738A2-0218-D7A9-4EE4-96A85C95E9AD}"/>
                </a:ext>
              </a:extLst>
            </p:cNvPr>
            <p:cNvSpPr txBox="1"/>
            <p:nvPr/>
          </p:nvSpPr>
          <p:spPr>
            <a:xfrm>
              <a:off x="0" y="-38100"/>
              <a:ext cx="249692" cy="72729"/>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grpSp>
        <p:nvGrpSpPr>
          <p:cNvPr id="29" name="Group 29">
            <a:extLst>
              <a:ext uri="{FF2B5EF4-FFF2-40B4-BE49-F238E27FC236}">
                <a16:creationId xmlns:a16="http://schemas.microsoft.com/office/drawing/2014/main" id="{341441F3-9290-91C3-87C6-0696F4CA7F02}"/>
              </a:ext>
            </a:extLst>
          </p:cNvPr>
          <p:cNvGrpSpPr/>
          <p:nvPr/>
        </p:nvGrpSpPr>
        <p:grpSpPr>
          <a:xfrm>
            <a:off x="7784472" y="3871614"/>
            <a:ext cx="677751" cy="677751"/>
            <a:chOff x="0" y="0"/>
            <a:chExt cx="178502" cy="178502"/>
          </a:xfrm>
        </p:grpSpPr>
        <p:sp>
          <p:nvSpPr>
            <p:cNvPr id="30" name="Freeform 30">
              <a:extLst>
                <a:ext uri="{FF2B5EF4-FFF2-40B4-BE49-F238E27FC236}">
                  <a16:creationId xmlns:a16="http://schemas.microsoft.com/office/drawing/2014/main" id="{79F50506-FA3F-EF51-336A-A011817DDDC9}"/>
                </a:ext>
              </a:extLst>
            </p:cNvPr>
            <p:cNvSpPr/>
            <p:nvPr/>
          </p:nvSpPr>
          <p:spPr>
            <a:xfrm>
              <a:off x="0" y="0"/>
              <a:ext cx="178502" cy="178502"/>
            </a:xfrm>
            <a:custGeom>
              <a:avLst/>
              <a:gdLst/>
              <a:ahLst/>
              <a:cxnLst/>
              <a:rect l="l" t="t" r="r" b="b"/>
              <a:pathLst>
                <a:path w="178502" h="178502">
                  <a:moveTo>
                    <a:pt x="89251" y="0"/>
                  </a:moveTo>
                  <a:lnTo>
                    <a:pt x="89251" y="0"/>
                  </a:lnTo>
                  <a:cubicBezTo>
                    <a:pt x="138543" y="0"/>
                    <a:pt x="178502" y="39959"/>
                    <a:pt x="178502" y="89251"/>
                  </a:cubicBezTo>
                  <a:lnTo>
                    <a:pt x="178502" y="89251"/>
                  </a:lnTo>
                  <a:cubicBezTo>
                    <a:pt x="178502" y="112922"/>
                    <a:pt x="169099" y="135623"/>
                    <a:pt x="152361" y="152361"/>
                  </a:cubicBezTo>
                  <a:cubicBezTo>
                    <a:pt x="135623" y="169099"/>
                    <a:pt x="112922" y="178502"/>
                    <a:pt x="89251" y="178502"/>
                  </a:cubicBezTo>
                  <a:lnTo>
                    <a:pt x="89251" y="178502"/>
                  </a:lnTo>
                  <a:cubicBezTo>
                    <a:pt x="65580" y="178502"/>
                    <a:pt x="42879" y="169099"/>
                    <a:pt x="26141" y="152361"/>
                  </a:cubicBezTo>
                  <a:cubicBezTo>
                    <a:pt x="9403" y="135623"/>
                    <a:pt x="0" y="112922"/>
                    <a:pt x="0" y="89251"/>
                  </a:cubicBezTo>
                  <a:lnTo>
                    <a:pt x="0" y="89251"/>
                  </a:lnTo>
                  <a:cubicBezTo>
                    <a:pt x="0" y="65580"/>
                    <a:pt x="9403" y="42879"/>
                    <a:pt x="26141" y="26141"/>
                  </a:cubicBezTo>
                  <a:cubicBezTo>
                    <a:pt x="42879" y="9403"/>
                    <a:pt x="65580" y="0"/>
                    <a:pt x="89251"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sz="2400"/>
            </a:p>
          </p:txBody>
        </p:sp>
        <p:sp>
          <p:nvSpPr>
            <p:cNvPr id="31" name="TextBox 31">
              <a:extLst>
                <a:ext uri="{FF2B5EF4-FFF2-40B4-BE49-F238E27FC236}">
                  <a16:creationId xmlns:a16="http://schemas.microsoft.com/office/drawing/2014/main" id="{C408ABDB-A87D-338B-26C9-EBD5F7AC506F}"/>
                </a:ext>
              </a:extLst>
            </p:cNvPr>
            <p:cNvSpPr txBox="1"/>
            <p:nvPr/>
          </p:nvSpPr>
          <p:spPr>
            <a:xfrm>
              <a:off x="0" y="-38100"/>
              <a:ext cx="178502" cy="216602"/>
            </a:xfrm>
            <a:prstGeom prst="rect">
              <a:avLst/>
            </a:prstGeom>
          </p:spPr>
          <p:txBody>
            <a:bodyPr lIns="50800" tIns="50800" rIns="50800" bIns="50800" rtlCol="0" anchor="ctr"/>
            <a:lstStyle/>
            <a:p>
              <a:pPr algn="ctr">
                <a:lnSpc>
                  <a:spcPts val="2659"/>
                </a:lnSpc>
              </a:pPr>
              <a:endParaRPr sz="2400">
                <a:latin typeface="Arial" panose="020B0604020202020204" pitchFamily="34" charset="0"/>
                <a:cs typeface="Arial" panose="020B0604020202020204" pitchFamily="34" charset="0"/>
              </a:endParaRPr>
            </a:p>
          </p:txBody>
        </p:sp>
      </p:grpSp>
      <p:sp>
        <p:nvSpPr>
          <p:cNvPr id="32" name="TextBox 32">
            <a:extLst>
              <a:ext uri="{FF2B5EF4-FFF2-40B4-BE49-F238E27FC236}">
                <a16:creationId xmlns:a16="http://schemas.microsoft.com/office/drawing/2014/main" id="{94294938-CA93-DB1E-5924-97D855EF275A}"/>
              </a:ext>
            </a:extLst>
          </p:cNvPr>
          <p:cNvSpPr txBox="1"/>
          <p:nvPr/>
        </p:nvSpPr>
        <p:spPr>
          <a:xfrm>
            <a:off x="8732520" y="3871614"/>
            <a:ext cx="7040880" cy="1593513"/>
          </a:xfrm>
          <a:prstGeom prst="rect">
            <a:avLst/>
          </a:prstGeom>
        </p:spPr>
        <p:txBody>
          <a:bodyPr wrap="square" lIns="0" tIns="0" rIns="0" bIns="0" rtlCol="0" anchor="t">
            <a:spAutoFit/>
          </a:bodyPr>
          <a:lstStyle/>
          <a:p>
            <a:pPr>
              <a:lnSpc>
                <a:spcPct val="150000"/>
              </a:lnSpc>
              <a:spcBef>
                <a:spcPct val="0"/>
              </a:spcBef>
            </a:pPr>
            <a:r>
              <a:rPr lang="en-US" sz="2400" dirty="0">
                <a:latin typeface="Arial" panose="020B0604020202020204" pitchFamily="34" charset="0"/>
                <a:cs typeface="Arial" panose="020B0604020202020204" pitchFamily="34" charset="0"/>
              </a:rPr>
              <a:t>The organisational level NHS England and </a:t>
            </a:r>
            <a:r>
              <a:rPr lang="en-US" sz="2400" dirty="0" err="1">
                <a:latin typeface="Arial" panose="020B0604020202020204" pitchFamily="34" charset="0"/>
                <a:cs typeface="Arial" panose="020B0604020202020204" pitchFamily="34" charset="0"/>
              </a:rPr>
              <a:t>YoungMinds</a:t>
            </a:r>
            <a:r>
              <a:rPr lang="en-US" sz="2400" dirty="0">
                <a:latin typeface="Arial" panose="020B0604020202020204" pitchFamily="34" charset="0"/>
                <a:cs typeface="Arial" panose="020B0604020202020204" pitchFamily="34" charset="0"/>
              </a:rPr>
              <a:t> activists may help such a campaign and other organisations to work with.</a:t>
            </a:r>
            <a:endParaRPr lang="en-US" sz="2400" dirty="0">
              <a:solidFill>
                <a:srgbClr val="1F2020"/>
              </a:solidFill>
              <a:latin typeface="Arial" panose="020B0604020202020204" pitchFamily="34" charset="0"/>
              <a:ea typeface="Open Sans"/>
              <a:cs typeface="Arial" panose="020B0604020202020204" pitchFamily="34" charset="0"/>
              <a:sym typeface="Open Sans"/>
            </a:endParaRPr>
          </a:p>
        </p:txBody>
      </p:sp>
      <p:sp>
        <p:nvSpPr>
          <p:cNvPr id="33" name="TextBox 33">
            <a:extLst>
              <a:ext uri="{FF2B5EF4-FFF2-40B4-BE49-F238E27FC236}">
                <a16:creationId xmlns:a16="http://schemas.microsoft.com/office/drawing/2014/main" id="{280710BA-2992-D171-74C6-1A41A1A52DA9}"/>
              </a:ext>
            </a:extLst>
          </p:cNvPr>
          <p:cNvSpPr txBox="1"/>
          <p:nvPr/>
        </p:nvSpPr>
        <p:spPr>
          <a:xfrm>
            <a:off x="7875292" y="4047612"/>
            <a:ext cx="496110" cy="320601"/>
          </a:xfrm>
          <a:prstGeom prst="rect">
            <a:avLst/>
          </a:prstGeom>
        </p:spPr>
        <p:txBody>
          <a:bodyPr wrap="square" lIns="0" tIns="0" rIns="0" bIns="0" rtlCol="0" anchor="t">
            <a:spAutoFit/>
          </a:bodyPr>
          <a:lstStyle/>
          <a:p>
            <a:pPr algn="ctr">
              <a:lnSpc>
                <a:spcPts val="2519"/>
              </a:lnSpc>
              <a:spcBef>
                <a:spcPct val="0"/>
              </a:spcBef>
            </a:pPr>
            <a:r>
              <a:rPr lang="en-US" sz="2400" b="1">
                <a:solidFill>
                  <a:srgbClr val="FFFFFF"/>
                </a:solidFill>
                <a:latin typeface="Arial" panose="020B0604020202020204" pitchFamily="34" charset="0"/>
                <a:ea typeface="Open Sans Bold"/>
                <a:cs typeface="Arial" panose="020B0604020202020204" pitchFamily="34" charset="0"/>
                <a:sym typeface="Open Sans Bold"/>
              </a:rPr>
              <a:t>01</a:t>
            </a:r>
          </a:p>
        </p:txBody>
      </p:sp>
      <p:grpSp>
        <p:nvGrpSpPr>
          <p:cNvPr id="35" name="Group 35">
            <a:extLst>
              <a:ext uri="{FF2B5EF4-FFF2-40B4-BE49-F238E27FC236}">
                <a16:creationId xmlns:a16="http://schemas.microsoft.com/office/drawing/2014/main" id="{257441CF-FE9F-3CB0-011A-8F0E0E6A3268}"/>
              </a:ext>
            </a:extLst>
          </p:cNvPr>
          <p:cNvGrpSpPr/>
          <p:nvPr/>
        </p:nvGrpSpPr>
        <p:grpSpPr>
          <a:xfrm>
            <a:off x="7784472" y="6434742"/>
            <a:ext cx="677751" cy="677751"/>
            <a:chOff x="0" y="0"/>
            <a:chExt cx="178502" cy="178502"/>
          </a:xfrm>
        </p:grpSpPr>
        <p:sp>
          <p:nvSpPr>
            <p:cNvPr id="36" name="Freeform 36">
              <a:extLst>
                <a:ext uri="{FF2B5EF4-FFF2-40B4-BE49-F238E27FC236}">
                  <a16:creationId xmlns:a16="http://schemas.microsoft.com/office/drawing/2014/main" id="{2AB90352-6876-82DA-6A71-3D72128673A1}"/>
                </a:ext>
              </a:extLst>
            </p:cNvPr>
            <p:cNvSpPr/>
            <p:nvPr/>
          </p:nvSpPr>
          <p:spPr>
            <a:xfrm>
              <a:off x="0" y="0"/>
              <a:ext cx="178502" cy="178502"/>
            </a:xfrm>
            <a:custGeom>
              <a:avLst/>
              <a:gdLst/>
              <a:ahLst/>
              <a:cxnLst/>
              <a:rect l="l" t="t" r="r" b="b"/>
              <a:pathLst>
                <a:path w="178502" h="178502">
                  <a:moveTo>
                    <a:pt x="89251" y="0"/>
                  </a:moveTo>
                  <a:lnTo>
                    <a:pt x="89251" y="0"/>
                  </a:lnTo>
                  <a:cubicBezTo>
                    <a:pt x="138543" y="0"/>
                    <a:pt x="178502" y="39959"/>
                    <a:pt x="178502" y="89251"/>
                  </a:cubicBezTo>
                  <a:lnTo>
                    <a:pt x="178502" y="89251"/>
                  </a:lnTo>
                  <a:cubicBezTo>
                    <a:pt x="178502" y="112922"/>
                    <a:pt x="169099" y="135623"/>
                    <a:pt x="152361" y="152361"/>
                  </a:cubicBezTo>
                  <a:cubicBezTo>
                    <a:pt x="135623" y="169099"/>
                    <a:pt x="112922" y="178502"/>
                    <a:pt x="89251" y="178502"/>
                  </a:cubicBezTo>
                  <a:lnTo>
                    <a:pt x="89251" y="178502"/>
                  </a:lnTo>
                  <a:cubicBezTo>
                    <a:pt x="65580" y="178502"/>
                    <a:pt x="42879" y="169099"/>
                    <a:pt x="26141" y="152361"/>
                  </a:cubicBezTo>
                  <a:cubicBezTo>
                    <a:pt x="9403" y="135623"/>
                    <a:pt x="0" y="112922"/>
                    <a:pt x="0" y="89251"/>
                  </a:cubicBezTo>
                  <a:lnTo>
                    <a:pt x="0" y="89251"/>
                  </a:lnTo>
                  <a:cubicBezTo>
                    <a:pt x="0" y="65580"/>
                    <a:pt x="9403" y="42879"/>
                    <a:pt x="26141" y="26141"/>
                  </a:cubicBezTo>
                  <a:cubicBezTo>
                    <a:pt x="42879" y="9403"/>
                    <a:pt x="65580" y="0"/>
                    <a:pt x="89251"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sz="2400"/>
            </a:p>
          </p:txBody>
        </p:sp>
        <p:sp>
          <p:nvSpPr>
            <p:cNvPr id="37" name="TextBox 37">
              <a:extLst>
                <a:ext uri="{FF2B5EF4-FFF2-40B4-BE49-F238E27FC236}">
                  <a16:creationId xmlns:a16="http://schemas.microsoft.com/office/drawing/2014/main" id="{ECD52AD3-E5AC-B1AD-33F3-EF358F63480B}"/>
                </a:ext>
              </a:extLst>
            </p:cNvPr>
            <p:cNvSpPr txBox="1"/>
            <p:nvPr/>
          </p:nvSpPr>
          <p:spPr>
            <a:xfrm>
              <a:off x="0" y="-38100"/>
              <a:ext cx="178502" cy="216602"/>
            </a:xfrm>
            <a:prstGeom prst="rect">
              <a:avLst/>
            </a:prstGeom>
          </p:spPr>
          <p:txBody>
            <a:bodyPr lIns="50800" tIns="50800" rIns="50800" bIns="50800" rtlCol="0" anchor="ctr"/>
            <a:lstStyle/>
            <a:p>
              <a:pPr algn="ctr">
                <a:lnSpc>
                  <a:spcPts val="2659"/>
                </a:lnSpc>
              </a:pPr>
              <a:endParaRPr sz="2400">
                <a:latin typeface="Arial" panose="020B0604020202020204" pitchFamily="34" charset="0"/>
                <a:cs typeface="Arial" panose="020B0604020202020204" pitchFamily="34" charset="0"/>
              </a:endParaRPr>
            </a:p>
          </p:txBody>
        </p:sp>
      </p:grpSp>
      <p:sp>
        <p:nvSpPr>
          <p:cNvPr id="38" name="TextBox 38">
            <a:extLst>
              <a:ext uri="{FF2B5EF4-FFF2-40B4-BE49-F238E27FC236}">
                <a16:creationId xmlns:a16="http://schemas.microsoft.com/office/drawing/2014/main" id="{663BF35B-3040-67A1-5A0D-291A594623EF}"/>
              </a:ext>
            </a:extLst>
          </p:cNvPr>
          <p:cNvSpPr txBox="1"/>
          <p:nvPr/>
        </p:nvSpPr>
        <p:spPr>
          <a:xfrm>
            <a:off x="8763000" y="6507206"/>
            <a:ext cx="6629400" cy="1593513"/>
          </a:xfrm>
          <a:prstGeom prst="rect">
            <a:avLst/>
          </a:prstGeom>
        </p:spPr>
        <p:txBody>
          <a:bodyPr wrap="square" lIns="0" tIns="0" rIns="0" bIns="0" rtlCol="0" anchor="t">
            <a:spAutoFit/>
          </a:bodyPr>
          <a:lstStyle/>
          <a:p>
            <a:pPr>
              <a:lnSpc>
                <a:spcPct val="150000"/>
              </a:lnSpc>
              <a:spcBef>
                <a:spcPct val="0"/>
              </a:spcBef>
            </a:pPr>
            <a:r>
              <a:rPr lang="en-US" sz="2400" dirty="0">
                <a:latin typeface="Arial" panose="020B0604020202020204" pitchFamily="34" charset="0"/>
                <a:cs typeface="Arial" panose="020B0604020202020204" pitchFamily="34" charset="0"/>
              </a:rPr>
              <a:t>Their campaigns will focus on enhancing mental health, promoting a healthy lifestyle and emotional health among youths. </a:t>
            </a:r>
            <a:endParaRPr lang="en-US" sz="2400" dirty="0">
              <a:solidFill>
                <a:srgbClr val="1F2020"/>
              </a:solidFill>
              <a:latin typeface="Arial" panose="020B0604020202020204" pitchFamily="34" charset="0"/>
              <a:ea typeface="Open Sans"/>
              <a:cs typeface="Arial" panose="020B0604020202020204" pitchFamily="34" charset="0"/>
              <a:sym typeface="Open Sans"/>
            </a:endParaRPr>
          </a:p>
        </p:txBody>
      </p:sp>
      <p:sp>
        <p:nvSpPr>
          <p:cNvPr id="39" name="TextBox 39">
            <a:extLst>
              <a:ext uri="{FF2B5EF4-FFF2-40B4-BE49-F238E27FC236}">
                <a16:creationId xmlns:a16="http://schemas.microsoft.com/office/drawing/2014/main" id="{384C7838-6B41-78FC-EE3A-1B0E06247263}"/>
              </a:ext>
            </a:extLst>
          </p:cNvPr>
          <p:cNvSpPr txBox="1"/>
          <p:nvPr/>
        </p:nvSpPr>
        <p:spPr>
          <a:xfrm>
            <a:off x="7875292" y="6610739"/>
            <a:ext cx="496110" cy="320601"/>
          </a:xfrm>
          <a:prstGeom prst="rect">
            <a:avLst/>
          </a:prstGeom>
        </p:spPr>
        <p:txBody>
          <a:bodyPr wrap="square" lIns="0" tIns="0" rIns="0" bIns="0" rtlCol="0" anchor="t">
            <a:spAutoFit/>
          </a:bodyPr>
          <a:lstStyle/>
          <a:p>
            <a:pPr algn="ctr">
              <a:lnSpc>
                <a:spcPts val="2519"/>
              </a:lnSpc>
              <a:spcBef>
                <a:spcPct val="0"/>
              </a:spcBef>
            </a:pPr>
            <a:r>
              <a:rPr lang="en-US" sz="2400" b="1">
                <a:solidFill>
                  <a:srgbClr val="FFFFFF"/>
                </a:solidFill>
                <a:latin typeface="Arial" panose="020B0604020202020204" pitchFamily="34" charset="0"/>
                <a:ea typeface="Open Sans Bold"/>
                <a:cs typeface="Arial" panose="020B0604020202020204" pitchFamily="34" charset="0"/>
                <a:sym typeface="Open Sans Bold"/>
              </a:rPr>
              <a:t>02</a:t>
            </a:r>
          </a:p>
        </p:txBody>
      </p:sp>
      <p:pic>
        <p:nvPicPr>
          <p:cNvPr id="2" name="Picture 1" descr="The move in the UK to restrict social media access for children under the  age of 16 is, in my view, a positive and necessary step. Over the past  decade, social media">
            <a:extLst>
              <a:ext uri="{FF2B5EF4-FFF2-40B4-BE49-F238E27FC236}">
                <a16:creationId xmlns:a16="http://schemas.microsoft.com/office/drawing/2014/main" id="{C364FA82-E7DE-A5B0-E24E-A1D7D17A031E}"/>
              </a:ext>
            </a:extLst>
          </p:cNvPr>
          <p:cNvPicPr>
            <a:picLocks noChangeAspect="1"/>
          </p:cNvPicPr>
          <p:nvPr/>
        </p:nvPicPr>
        <p:blipFill>
          <a:blip r:embed="rId5"/>
          <a:stretch>
            <a:fillRect/>
          </a:stretch>
        </p:blipFill>
        <p:spPr>
          <a:xfrm>
            <a:off x="388254" y="1236714"/>
            <a:ext cx="6047049" cy="7127591"/>
          </a:xfrm>
          <a:prstGeom prst="rect">
            <a:avLst/>
          </a:prstGeom>
        </p:spPr>
      </p:pic>
      <p:sp>
        <p:nvSpPr>
          <p:cNvPr id="4" name="TextBox 3">
            <a:extLst>
              <a:ext uri="{FF2B5EF4-FFF2-40B4-BE49-F238E27FC236}">
                <a16:creationId xmlns:a16="http://schemas.microsoft.com/office/drawing/2014/main" id="{93D4C1E1-565A-0BA7-7FB8-B6A4C7DAE1FE}"/>
              </a:ext>
            </a:extLst>
          </p:cNvPr>
          <p:cNvSpPr txBox="1"/>
          <p:nvPr/>
        </p:nvSpPr>
        <p:spPr>
          <a:xfrm>
            <a:off x="1163878" y="8616617"/>
            <a:ext cx="4495800" cy="369332"/>
          </a:xfrm>
          <a:prstGeom prst="rect">
            <a:avLst/>
          </a:prstGeom>
          <a:noFill/>
        </p:spPr>
        <p:txBody>
          <a:bodyPr wrap="square">
            <a:spAutoFit/>
          </a:bodyPr>
          <a:lstStyle/>
          <a:p>
            <a:pPr algn="ctr"/>
            <a:r>
              <a:rPr lang="en-IN" b="1" dirty="0"/>
              <a:t>(Source : Kumar, 2026)</a:t>
            </a:r>
            <a:endParaRPr lang="en-GB" sz="1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467731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45A891-B6D5-A704-DCF0-7A155157AC47}"/>
            </a:ext>
          </a:extLst>
        </p:cNvPr>
        <p:cNvGrpSpPr/>
        <p:nvPr/>
      </p:nvGrpSpPr>
      <p:grpSpPr>
        <a:xfrm>
          <a:off x="0" y="0"/>
          <a:ext cx="0" cy="0"/>
          <a:chOff x="0" y="0"/>
          <a:chExt cx="0" cy="0"/>
        </a:xfrm>
      </p:grpSpPr>
      <p:sp>
        <p:nvSpPr>
          <p:cNvPr id="5" name="Freeform 5">
            <a:extLst>
              <a:ext uri="{FF2B5EF4-FFF2-40B4-BE49-F238E27FC236}">
                <a16:creationId xmlns:a16="http://schemas.microsoft.com/office/drawing/2014/main" id="{6D758F4E-3A58-6DEE-8AE7-AFF6745F9C49}"/>
              </a:ext>
            </a:extLst>
          </p:cNvPr>
          <p:cNvSpPr/>
          <p:nvPr/>
        </p:nvSpPr>
        <p:spPr>
          <a:xfrm>
            <a:off x="17471753" y="363528"/>
            <a:ext cx="422866" cy="244494"/>
          </a:xfrm>
          <a:custGeom>
            <a:avLst/>
            <a:gdLst/>
            <a:ahLst/>
            <a:cxnLst/>
            <a:rect l="l" t="t" r="r" b="b"/>
            <a:pathLst>
              <a:path w="422866" h="244494">
                <a:moveTo>
                  <a:pt x="0" y="0"/>
                </a:moveTo>
                <a:lnTo>
                  <a:pt x="422866" y="0"/>
                </a:lnTo>
                <a:lnTo>
                  <a:pt x="422866" y="244494"/>
                </a:lnTo>
                <a:lnTo>
                  <a:pt x="0" y="24449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grpSp>
        <p:nvGrpSpPr>
          <p:cNvPr id="12" name="Group 12">
            <a:extLst>
              <a:ext uri="{FF2B5EF4-FFF2-40B4-BE49-F238E27FC236}">
                <a16:creationId xmlns:a16="http://schemas.microsoft.com/office/drawing/2014/main" id="{69D483AD-678E-F1E5-30A4-028C09631547}"/>
              </a:ext>
            </a:extLst>
          </p:cNvPr>
          <p:cNvGrpSpPr/>
          <p:nvPr/>
        </p:nvGrpSpPr>
        <p:grpSpPr>
          <a:xfrm>
            <a:off x="17765393" y="8799378"/>
            <a:ext cx="72076" cy="1013094"/>
            <a:chOff x="0" y="0"/>
            <a:chExt cx="18983" cy="266823"/>
          </a:xfrm>
        </p:grpSpPr>
        <p:sp>
          <p:nvSpPr>
            <p:cNvPr id="13" name="Freeform 13">
              <a:extLst>
                <a:ext uri="{FF2B5EF4-FFF2-40B4-BE49-F238E27FC236}">
                  <a16:creationId xmlns:a16="http://schemas.microsoft.com/office/drawing/2014/main" id="{D268048E-DC34-243C-CFBE-E32ECAC93476}"/>
                </a:ext>
              </a:extLst>
            </p:cNvPr>
            <p:cNvSpPr/>
            <p:nvPr/>
          </p:nvSpPr>
          <p:spPr>
            <a:xfrm>
              <a:off x="0" y="0"/>
              <a:ext cx="18983" cy="266823"/>
            </a:xfrm>
            <a:custGeom>
              <a:avLst/>
              <a:gdLst/>
              <a:ahLst/>
              <a:cxnLst/>
              <a:rect l="l" t="t" r="r" b="b"/>
              <a:pathLst>
                <a:path w="18983" h="266823">
                  <a:moveTo>
                    <a:pt x="9492" y="0"/>
                  </a:moveTo>
                  <a:lnTo>
                    <a:pt x="9492" y="0"/>
                  </a:lnTo>
                  <a:cubicBezTo>
                    <a:pt x="14734" y="0"/>
                    <a:pt x="18983" y="4250"/>
                    <a:pt x="18983" y="9492"/>
                  </a:cubicBezTo>
                  <a:lnTo>
                    <a:pt x="18983" y="257332"/>
                  </a:lnTo>
                  <a:cubicBezTo>
                    <a:pt x="18983" y="259849"/>
                    <a:pt x="17983" y="262263"/>
                    <a:pt x="16203" y="264043"/>
                  </a:cubicBezTo>
                  <a:cubicBezTo>
                    <a:pt x="14423" y="265823"/>
                    <a:pt x="12009" y="266823"/>
                    <a:pt x="9492" y="266823"/>
                  </a:cubicBezTo>
                  <a:lnTo>
                    <a:pt x="9492" y="266823"/>
                  </a:lnTo>
                  <a:cubicBezTo>
                    <a:pt x="6974" y="266823"/>
                    <a:pt x="4560" y="265823"/>
                    <a:pt x="2780" y="264043"/>
                  </a:cubicBezTo>
                  <a:cubicBezTo>
                    <a:pt x="1000" y="262263"/>
                    <a:pt x="0" y="259849"/>
                    <a:pt x="0" y="257332"/>
                  </a:cubicBezTo>
                  <a:lnTo>
                    <a:pt x="0" y="9492"/>
                  </a:lnTo>
                  <a:cubicBezTo>
                    <a:pt x="0" y="6974"/>
                    <a:pt x="1000" y="4560"/>
                    <a:pt x="2780" y="2780"/>
                  </a:cubicBezTo>
                  <a:cubicBezTo>
                    <a:pt x="4560" y="1000"/>
                    <a:pt x="6974" y="0"/>
                    <a:pt x="9492"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14" name="TextBox 14">
              <a:extLst>
                <a:ext uri="{FF2B5EF4-FFF2-40B4-BE49-F238E27FC236}">
                  <a16:creationId xmlns:a16="http://schemas.microsoft.com/office/drawing/2014/main" id="{6AB96369-D698-23D7-C98B-0415C5524D18}"/>
                </a:ext>
              </a:extLst>
            </p:cNvPr>
            <p:cNvSpPr txBox="1"/>
            <p:nvPr/>
          </p:nvSpPr>
          <p:spPr>
            <a:xfrm>
              <a:off x="0" y="-38100"/>
              <a:ext cx="18983" cy="304923"/>
            </a:xfrm>
            <a:prstGeom prst="rect">
              <a:avLst/>
            </a:prstGeom>
          </p:spPr>
          <p:txBody>
            <a:bodyPr lIns="50800" tIns="50800" rIns="50800" bIns="50800" rtlCol="0" anchor="ctr"/>
            <a:lstStyle/>
            <a:p>
              <a:pPr algn="ctr">
                <a:lnSpc>
                  <a:spcPts val="2659"/>
                </a:lnSpc>
                <a:spcBef>
                  <a:spcPct val="0"/>
                </a:spcBef>
              </a:pPr>
              <a:endParaRPr/>
            </a:p>
          </p:txBody>
        </p:sp>
      </p:grpSp>
      <p:grpSp>
        <p:nvGrpSpPr>
          <p:cNvPr id="15" name="Group 15">
            <a:extLst>
              <a:ext uri="{FF2B5EF4-FFF2-40B4-BE49-F238E27FC236}">
                <a16:creationId xmlns:a16="http://schemas.microsoft.com/office/drawing/2014/main" id="{32A683D3-7BB9-4740-9143-20C2908F5967}"/>
              </a:ext>
            </a:extLst>
          </p:cNvPr>
          <p:cNvGrpSpPr/>
          <p:nvPr/>
        </p:nvGrpSpPr>
        <p:grpSpPr>
          <a:xfrm>
            <a:off x="17765393" y="7670457"/>
            <a:ext cx="72076" cy="1013094"/>
            <a:chOff x="0" y="0"/>
            <a:chExt cx="18983" cy="266823"/>
          </a:xfrm>
        </p:grpSpPr>
        <p:sp>
          <p:nvSpPr>
            <p:cNvPr id="16" name="Freeform 16">
              <a:extLst>
                <a:ext uri="{FF2B5EF4-FFF2-40B4-BE49-F238E27FC236}">
                  <a16:creationId xmlns:a16="http://schemas.microsoft.com/office/drawing/2014/main" id="{E1D09CBB-2C39-70D0-A235-CE8C0B8AD4A4}"/>
                </a:ext>
              </a:extLst>
            </p:cNvPr>
            <p:cNvSpPr/>
            <p:nvPr/>
          </p:nvSpPr>
          <p:spPr>
            <a:xfrm>
              <a:off x="0" y="0"/>
              <a:ext cx="18983" cy="266823"/>
            </a:xfrm>
            <a:custGeom>
              <a:avLst/>
              <a:gdLst/>
              <a:ahLst/>
              <a:cxnLst/>
              <a:rect l="l" t="t" r="r" b="b"/>
              <a:pathLst>
                <a:path w="18983" h="266823">
                  <a:moveTo>
                    <a:pt x="9492" y="0"/>
                  </a:moveTo>
                  <a:lnTo>
                    <a:pt x="9492" y="0"/>
                  </a:lnTo>
                  <a:cubicBezTo>
                    <a:pt x="14734" y="0"/>
                    <a:pt x="18983" y="4250"/>
                    <a:pt x="18983" y="9492"/>
                  </a:cubicBezTo>
                  <a:lnTo>
                    <a:pt x="18983" y="257332"/>
                  </a:lnTo>
                  <a:cubicBezTo>
                    <a:pt x="18983" y="259849"/>
                    <a:pt x="17983" y="262263"/>
                    <a:pt x="16203" y="264043"/>
                  </a:cubicBezTo>
                  <a:cubicBezTo>
                    <a:pt x="14423" y="265823"/>
                    <a:pt x="12009" y="266823"/>
                    <a:pt x="9492" y="266823"/>
                  </a:cubicBezTo>
                  <a:lnTo>
                    <a:pt x="9492" y="266823"/>
                  </a:lnTo>
                  <a:cubicBezTo>
                    <a:pt x="6974" y="266823"/>
                    <a:pt x="4560" y="265823"/>
                    <a:pt x="2780" y="264043"/>
                  </a:cubicBezTo>
                  <a:cubicBezTo>
                    <a:pt x="1000" y="262263"/>
                    <a:pt x="0" y="259849"/>
                    <a:pt x="0" y="257332"/>
                  </a:cubicBezTo>
                  <a:lnTo>
                    <a:pt x="0" y="9492"/>
                  </a:lnTo>
                  <a:cubicBezTo>
                    <a:pt x="0" y="6974"/>
                    <a:pt x="1000" y="4560"/>
                    <a:pt x="2780" y="2780"/>
                  </a:cubicBezTo>
                  <a:cubicBezTo>
                    <a:pt x="4560" y="1000"/>
                    <a:pt x="6974" y="0"/>
                    <a:pt x="9492" y="0"/>
                  </a:cubicBezTo>
                  <a:close/>
                </a:path>
              </a:pathLst>
            </a:custGeom>
            <a:solidFill>
              <a:srgbClr val="E2E2E2"/>
            </a:solidFill>
          </p:spPr>
          <p:txBody>
            <a:bodyPr/>
            <a:lstStyle/>
            <a:p>
              <a:endParaRPr lang="en-IN"/>
            </a:p>
          </p:txBody>
        </p:sp>
        <p:sp>
          <p:nvSpPr>
            <p:cNvPr id="17" name="TextBox 17">
              <a:extLst>
                <a:ext uri="{FF2B5EF4-FFF2-40B4-BE49-F238E27FC236}">
                  <a16:creationId xmlns:a16="http://schemas.microsoft.com/office/drawing/2014/main" id="{4109AA7B-37F7-D940-5C13-AC9EDCC96CD2}"/>
                </a:ext>
              </a:extLst>
            </p:cNvPr>
            <p:cNvSpPr txBox="1"/>
            <p:nvPr/>
          </p:nvSpPr>
          <p:spPr>
            <a:xfrm>
              <a:off x="0" y="-38100"/>
              <a:ext cx="18983" cy="304923"/>
            </a:xfrm>
            <a:prstGeom prst="rect">
              <a:avLst/>
            </a:prstGeom>
          </p:spPr>
          <p:txBody>
            <a:bodyPr lIns="50800" tIns="50800" rIns="50800" bIns="50800" rtlCol="0" anchor="ctr"/>
            <a:lstStyle/>
            <a:p>
              <a:pPr algn="ctr">
                <a:lnSpc>
                  <a:spcPts val="2659"/>
                </a:lnSpc>
                <a:spcBef>
                  <a:spcPct val="0"/>
                </a:spcBef>
              </a:pPr>
              <a:endParaRPr/>
            </a:p>
          </p:txBody>
        </p:sp>
      </p:grpSp>
      <p:grpSp>
        <p:nvGrpSpPr>
          <p:cNvPr id="18" name="Group 18">
            <a:extLst>
              <a:ext uri="{FF2B5EF4-FFF2-40B4-BE49-F238E27FC236}">
                <a16:creationId xmlns:a16="http://schemas.microsoft.com/office/drawing/2014/main" id="{5E8024CA-F2F6-633C-6A92-0A36BA212976}"/>
              </a:ext>
            </a:extLst>
          </p:cNvPr>
          <p:cNvGrpSpPr/>
          <p:nvPr/>
        </p:nvGrpSpPr>
        <p:grpSpPr>
          <a:xfrm>
            <a:off x="2133600" y="608022"/>
            <a:ext cx="14930215" cy="7770678"/>
            <a:chOff x="0" y="0"/>
            <a:chExt cx="1149847" cy="2510999"/>
          </a:xfrm>
        </p:grpSpPr>
        <p:sp>
          <p:nvSpPr>
            <p:cNvPr id="19" name="Freeform 19">
              <a:extLst>
                <a:ext uri="{FF2B5EF4-FFF2-40B4-BE49-F238E27FC236}">
                  <a16:creationId xmlns:a16="http://schemas.microsoft.com/office/drawing/2014/main" id="{28ABBBEB-3826-56D8-B79E-4B8B8C1F42C9}"/>
                </a:ext>
              </a:extLst>
            </p:cNvPr>
            <p:cNvSpPr/>
            <p:nvPr/>
          </p:nvSpPr>
          <p:spPr>
            <a:xfrm>
              <a:off x="0" y="0"/>
              <a:ext cx="1149847" cy="2510998"/>
            </a:xfrm>
            <a:custGeom>
              <a:avLst/>
              <a:gdLst/>
              <a:ahLst/>
              <a:cxnLst/>
              <a:rect l="l" t="t" r="r" b="b"/>
              <a:pathLst>
                <a:path w="1149847" h="2510998">
                  <a:moveTo>
                    <a:pt x="88665" y="0"/>
                  </a:moveTo>
                  <a:lnTo>
                    <a:pt x="1061182" y="0"/>
                  </a:lnTo>
                  <a:cubicBezTo>
                    <a:pt x="1110150" y="0"/>
                    <a:pt x="1149847" y="39697"/>
                    <a:pt x="1149847" y="88665"/>
                  </a:cubicBezTo>
                  <a:lnTo>
                    <a:pt x="1149847" y="2422334"/>
                  </a:lnTo>
                  <a:cubicBezTo>
                    <a:pt x="1149847" y="2471302"/>
                    <a:pt x="1110150" y="2510998"/>
                    <a:pt x="1061182" y="2510998"/>
                  </a:cubicBezTo>
                  <a:lnTo>
                    <a:pt x="88665" y="2510998"/>
                  </a:lnTo>
                  <a:cubicBezTo>
                    <a:pt x="39697" y="2510998"/>
                    <a:pt x="0" y="2471302"/>
                    <a:pt x="0" y="2422334"/>
                  </a:cubicBezTo>
                  <a:lnTo>
                    <a:pt x="0" y="88665"/>
                  </a:lnTo>
                  <a:cubicBezTo>
                    <a:pt x="0" y="39697"/>
                    <a:pt x="39697" y="0"/>
                    <a:pt x="88665"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20" name="TextBox 20">
              <a:extLst>
                <a:ext uri="{FF2B5EF4-FFF2-40B4-BE49-F238E27FC236}">
                  <a16:creationId xmlns:a16="http://schemas.microsoft.com/office/drawing/2014/main" id="{5D2EC176-42B3-8F40-70E5-3D3ACFC6D4F9}"/>
                </a:ext>
              </a:extLst>
            </p:cNvPr>
            <p:cNvSpPr txBox="1"/>
            <p:nvPr/>
          </p:nvSpPr>
          <p:spPr>
            <a:xfrm>
              <a:off x="0" y="-38100"/>
              <a:ext cx="1149847" cy="2549099"/>
            </a:xfrm>
            <a:prstGeom prst="rect">
              <a:avLst/>
            </a:prstGeom>
          </p:spPr>
          <p:txBody>
            <a:bodyPr lIns="50800" tIns="50800" rIns="50800" bIns="50800" rtlCol="0" anchor="ctr"/>
            <a:lstStyle/>
            <a:p>
              <a:pPr algn="ctr">
                <a:lnSpc>
                  <a:spcPts val="2659"/>
                </a:lnSpc>
              </a:pPr>
              <a:endParaRPr/>
            </a:p>
          </p:txBody>
        </p:sp>
      </p:grpSp>
      <p:sp>
        <p:nvSpPr>
          <p:cNvPr id="25" name="TextBox 25">
            <a:extLst>
              <a:ext uri="{FF2B5EF4-FFF2-40B4-BE49-F238E27FC236}">
                <a16:creationId xmlns:a16="http://schemas.microsoft.com/office/drawing/2014/main" id="{0FDADC17-83EB-1D62-9B7F-688AA048EA43}"/>
              </a:ext>
            </a:extLst>
          </p:cNvPr>
          <p:cNvSpPr txBox="1"/>
          <p:nvPr/>
        </p:nvSpPr>
        <p:spPr>
          <a:xfrm>
            <a:off x="2667000" y="1257300"/>
            <a:ext cx="13631273" cy="1893916"/>
          </a:xfrm>
          <a:prstGeom prst="rect">
            <a:avLst/>
          </a:prstGeom>
        </p:spPr>
        <p:txBody>
          <a:bodyPr wrap="square" lIns="0" tIns="0" rIns="0" bIns="0" rtlCol="0" anchor="t">
            <a:spAutoFit/>
          </a:bodyPr>
          <a:lstStyle/>
          <a:p>
            <a:pPr algn="ctr">
              <a:lnSpc>
                <a:spcPts val="7699"/>
              </a:lnSpc>
              <a:spcBef>
                <a:spcPct val="0"/>
              </a:spcBef>
            </a:pPr>
            <a:r>
              <a:rPr lang="en-US" sz="5499" b="1" dirty="0">
                <a:solidFill>
                  <a:schemeClr val="bg1"/>
                </a:solidFill>
                <a:latin typeface="Inter Bold"/>
                <a:ea typeface="Inter Bold"/>
                <a:cs typeface="Inter Bold"/>
                <a:sym typeface="Inter Bold"/>
              </a:rPr>
              <a:t>Resources used in the identified campaigns</a:t>
            </a:r>
          </a:p>
        </p:txBody>
      </p:sp>
      <p:sp>
        <p:nvSpPr>
          <p:cNvPr id="3" name="TextBox 2">
            <a:extLst>
              <a:ext uri="{FF2B5EF4-FFF2-40B4-BE49-F238E27FC236}">
                <a16:creationId xmlns:a16="http://schemas.microsoft.com/office/drawing/2014/main" id="{D74E91B2-91AB-3770-C80B-70C5E6DBACDE}"/>
              </a:ext>
            </a:extLst>
          </p:cNvPr>
          <p:cNvSpPr txBox="1"/>
          <p:nvPr/>
        </p:nvSpPr>
        <p:spPr>
          <a:xfrm>
            <a:off x="2667000" y="4115993"/>
            <a:ext cx="13944600" cy="2547620"/>
          </a:xfrm>
          <a:prstGeom prst="rect">
            <a:avLst/>
          </a:prstGeom>
          <a:noFill/>
        </p:spPr>
        <p:txBody>
          <a:bodyPr wrap="square">
            <a:spAutoFit/>
          </a:bodyPr>
          <a:lstStyle/>
          <a:p>
            <a:pPr marL="342900" lvl="0" indent="-342900" algn="just">
              <a:lnSpc>
                <a:spcPct val="150000"/>
              </a:lnSpc>
              <a:spcBef>
                <a:spcPts val="1200"/>
              </a:spcBef>
              <a:spcAft>
                <a:spcPts val="1200"/>
              </a:spcAft>
              <a:buFont typeface="Arial" panose="020B0604020202020204" pitchFamily="34" charset="0"/>
              <a:buChar char="●"/>
            </a:pPr>
            <a:r>
              <a:rPr lang="en-IN" sz="2400" dirty="0">
                <a:solidFill>
                  <a:schemeClr val="bg1"/>
                </a:solidFill>
                <a:latin typeface="Arial" panose="020B0604020202020204" pitchFamily="34" charset="0"/>
                <a:cs typeface="Arial" panose="020B0604020202020204" pitchFamily="34" charset="0"/>
              </a:rPr>
              <a:t>The digital wellbeing campaign, one of which is currently in existence, has a wide list of resources, which could be reused to implement the campaign that would be called Disconnect to Reconnect.</a:t>
            </a:r>
            <a:endParaRPr lang="en-GB" sz="2400" dirty="0">
              <a:solidFill>
                <a:schemeClr val="bg1"/>
              </a:solidFill>
              <a:latin typeface="Arial" panose="020B0604020202020204" pitchFamily="34" charset="0"/>
              <a:cs typeface="Arial" panose="020B0604020202020204" pitchFamily="34" charset="0"/>
            </a:endParaRPr>
          </a:p>
          <a:p>
            <a:pPr marL="342900" lvl="0" indent="-342900" algn="just">
              <a:lnSpc>
                <a:spcPct val="150000"/>
              </a:lnSpc>
              <a:spcBef>
                <a:spcPts val="1200"/>
              </a:spcBef>
              <a:spcAft>
                <a:spcPts val="1200"/>
              </a:spcAft>
              <a:buFont typeface="Arial" panose="020B0604020202020204" pitchFamily="34" charset="0"/>
              <a:buChar char="●"/>
            </a:pPr>
            <a:r>
              <a:rPr lang="en-IN" sz="2400" dirty="0">
                <a:solidFill>
                  <a:schemeClr val="bg1"/>
                </a:solidFill>
                <a:latin typeface="Arial" panose="020B0604020202020204" pitchFamily="34" charset="0"/>
                <a:cs typeface="Arial" panose="020B0604020202020204" pitchFamily="34" charset="0"/>
              </a:rPr>
              <a:t>It will highlight that healthy relationships can be applied to share evidence-based knowledge about screen time and how to stay healthy in the digital world (Odgers and Jensen, 2020).</a:t>
            </a:r>
            <a:endParaRPr lang="en-GB" sz="24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298793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EDB1A9-B494-5A2E-7673-B53C3F11345D}"/>
            </a:ext>
          </a:extLst>
        </p:cNvPr>
        <p:cNvGrpSpPr/>
        <p:nvPr/>
      </p:nvGrpSpPr>
      <p:grpSpPr>
        <a:xfrm>
          <a:off x="0" y="0"/>
          <a:ext cx="0" cy="0"/>
          <a:chOff x="0" y="0"/>
          <a:chExt cx="0" cy="0"/>
        </a:xfrm>
      </p:grpSpPr>
      <p:sp>
        <p:nvSpPr>
          <p:cNvPr id="5" name="Freeform 5">
            <a:extLst>
              <a:ext uri="{FF2B5EF4-FFF2-40B4-BE49-F238E27FC236}">
                <a16:creationId xmlns:a16="http://schemas.microsoft.com/office/drawing/2014/main" id="{DA56E637-0901-E9EA-9BD3-08B07AEC7E40}"/>
              </a:ext>
            </a:extLst>
          </p:cNvPr>
          <p:cNvSpPr/>
          <p:nvPr/>
        </p:nvSpPr>
        <p:spPr>
          <a:xfrm>
            <a:off x="17471753" y="363528"/>
            <a:ext cx="422866" cy="244494"/>
          </a:xfrm>
          <a:custGeom>
            <a:avLst/>
            <a:gdLst/>
            <a:ahLst/>
            <a:cxnLst/>
            <a:rect l="l" t="t" r="r" b="b"/>
            <a:pathLst>
              <a:path w="422866" h="244494">
                <a:moveTo>
                  <a:pt x="0" y="0"/>
                </a:moveTo>
                <a:lnTo>
                  <a:pt x="422866" y="0"/>
                </a:lnTo>
                <a:lnTo>
                  <a:pt x="422866" y="244494"/>
                </a:lnTo>
                <a:lnTo>
                  <a:pt x="0" y="24449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grpSp>
        <p:nvGrpSpPr>
          <p:cNvPr id="7" name="Group 7">
            <a:extLst>
              <a:ext uri="{FF2B5EF4-FFF2-40B4-BE49-F238E27FC236}">
                <a16:creationId xmlns:a16="http://schemas.microsoft.com/office/drawing/2014/main" id="{041F4CD4-3F02-18B3-C92E-8AA00963E49B}"/>
              </a:ext>
            </a:extLst>
          </p:cNvPr>
          <p:cNvGrpSpPr/>
          <p:nvPr/>
        </p:nvGrpSpPr>
        <p:grpSpPr>
          <a:xfrm>
            <a:off x="17765393" y="8799378"/>
            <a:ext cx="72076" cy="1013094"/>
            <a:chOff x="0" y="0"/>
            <a:chExt cx="18983" cy="266823"/>
          </a:xfrm>
        </p:grpSpPr>
        <p:sp>
          <p:nvSpPr>
            <p:cNvPr id="8" name="Freeform 8">
              <a:extLst>
                <a:ext uri="{FF2B5EF4-FFF2-40B4-BE49-F238E27FC236}">
                  <a16:creationId xmlns:a16="http://schemas.microsoft.com/office/drawing/2014/main" id="{3D3ED56A-4867-5E49-4594-366F321DA72B}"/>
                </a:ext>
              </a:extLst>
            </p:cNvPr>
            <p:cNvSpPr/>
            <p:nvPr/>
          </p:nvSpPr>
          <p:spPr>
            <a:xfrm>
              <a:off x="0" y="0"/>
              <a:ext cx="18983" cy="266823"/>
            </a:xfrm>
            <a:custGeom>
              <a:avLst/>
              <a:gdLst/>
              <a:ahLst/>
              <a:cxnLst/>
              <a:rect l="l" t="t" r="r" b="b"/>
              <a:pathLst>
                <a:path w="18983" h="266823">
                  <a:moveTo>
                    <a:pt x="9492" y="0"/>
                  </a:moveTo>
                  <a:lnTo>
                    <a:pt x="9492" y="0"/>
                  </a:lnTo>
                  <a:cubicBezTo>
                    <a:pt x="14734" y="0"/>
                    <a:pt x="18983" y="4250"/>
                    <a:pt x="18983" y="9492"/>
                  </a:cubicBezTo>
                  <a:lnTo>
                    <a:pt x="18983" y="257332"/>
                  </a:lnTo>
                  <a:cubicBezTo>
                    <a:pt x="18983" y="259849"/>
                    <a:pt x="17983" y="262263"/>
                    <a:pt x="16203" y="264043"/>
                  </a:cubicBezTo>
                  <a:cubicBezTo>
                    <a:pt x="14423" y="265823"/>
                    <a:pt x="12009" y="266823"/>
                    <a:pt x="9492" y="266823"/>
                  </a:cubicBezTo>
                  <a:lnTo>
                    <a:pt x="9492" y="266823"/>
                  </a:lnTo>
                  <a:cubicBezTo>
                    <a:pt x="6974" y="266823"/>
                    <a:pt x="4560" y="265823"/>
                    <a:pt x="2780" y="264043"/>
                  </a:cubicBezTo>
                  <a:cubicBezTo>
                    <a:pt x="1000" y="262263"/>
                    <a:pt x="0" y="259849"/>
                    <a:pt x="0" y="257332"/>
                  </a:cubicBezTo>
                  <a:lnTo>
                    <a:pt x="0" y="9492"/>
                  </a:lnTo>
                  <a:cubicBezTo>
                    <a:pt x="0" y="6974"/>
                    <a:pt x="1000" y="4560"/>
                    <a:pt x="2780" y="2780"/>
                  </a:cubicBezTo>
                  <a:cubicBezTo>
                    <a:pt x="4560" y="1000"/>
                    <a:pt x="6974" y="0"/>
                    <a:pt x="9492"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9" name="TextBox 9">
              <a:extLst>
                <a:ext uri="{FF2B5EF4-FFF2-40B4-BE49-F238E27FC236}">
                  <a16:creationId xmlns:a16="http://schemas.microsoft.com/office/drawing/2014/main" id="{7DA2C94A-2928-C2B7-3710-528D20EFEB0B}"/>
                </a:ext>
              </a:extLst>
            </p:cNvPr>
            <p:cNvSpPr txBox="1"/>
            <p:nvPr/>
          </p:nvSpPr>
          <p:spPr>
            <a:xfrm>
              <a:off x="0" y="-38100"/>
              <a:ext cx="18983" cy="304923"/>
            </a:xfrm>
            <a:prstGeom prst="rect">
              <a:avLst/>
            </a:prstGeom>
          </p:spPr>
          <p:txBody>
            <a:bodyPr lIns="50800" tIns="50800" rIns="50800" bIns="50800" rtlCol="0" anchor="ctr"/>
            <a:lstStyle/>
            <a:p>
              <a:pPr algn="ctr">
                <a:lnSpc>
                  <a:spcPts val="2659"/>
                </a:lnSpc>
                <a:spcBef>
                  <a:spcPct val="0"/>
                </a:spcBef>
              </a:pPr>
              <a:endParaRPr>
                <a:latin typeface="Arial" panose="020B0604020202020204" pitchFamily="34" charset="0"/>
                <a:cs typeface="Arial" panose="020B0604020202020204" pitchFamily="34" charset="0"/>
              </a:endParaRPr>
            </a:p>
          </p:txBody>
        </p:sp>
      </p:grpSp>
      <p:grpSp>
        <p:nvGrpSpPr>
          <p:cNvPr id="10" name="Group 10">
            <a:extLst>
              <a:ext uri="{FF2B5EF4-FFF2-40B4-BE49-F238E27FC236}">
                <a16:creationId xmlns:a16="http://schemas.microsoft.com/office/drawing/2014/main" id="{B7F2D32A-54CB-4A44-950D-DE0AA82DA498}"/>
              </a:ext>
            </a:extLst>
          </p:cNvPr>
          <p:cNvGrpSpPr/>
          <p:nvPr/>
        </p:nvGrpSpPr>
        <p:grpSpPr>
          <a:xfrm>
            <a:off x="17765393" y="7670457"/>
            <a:ext cx="72076" cy="1013094"/>
            <a:chOff x="0" y="0"/>
            <a:chExt cx="18983" cy="266823"/>
          </a:xfrm>
        </p:grpSpPr>
        <p:sp>
          <p:nvSpPr>
            <p:cNvPr id="11" name="Freeform 11">
              <a:extLst>
                <a:ext uri="{FF2B5EF4-FFF2-40B4-BE49-F238E27FC236}">
                  <a16:creationId xmlns:a16="http://schemas.microsoft.com/office/drawing/2014/main" id="{9A6E2714-9BCB-8DF4-6767-C1697D816367}"/>
                </a:ext>
              </a:extLst>
            </p:cNvPr>
            <p:cNvSpPr/>
            <p:nvPr/>
          </p:nvSpPr>
          <p:spPr>
            <a:xfrm>
              <a:off x="0" y="0"/>
              <a:ext cx="18983" cy="266823"/>
            </a:xfrm>
            <a:custGeom>
              <a:avLst/>
              <a:gdLst/>
              <a:ahLst/>
              <a:cxnLst/>
              <a:rect l="l" t="t" r="r" b="b"/>
              <a:pathLst>
                <a:path w="18983" h="266823">
                  <a:moveTo>
                    <a:pt x="9492" y="0"/>
                  </a:moveTo>
                  <a:lnTo>
                    <a:pt x="9492" y="0"/>
                  </a:lnTo>
                  <a:cubicBezTo>
                    <a:pt x="14734" y="0"/>
                    <a:pt x="18983" y="4250"/>
                    <a:pt x="18983" y="9492"/>
                  </a:cubicBezTo>
                  <a:lnTo>
                    <a:pt x="18983" y="257332"/>
                  </a:lnTo>
                  <a:cubicBezTo>
                    <a:pt x="18983" y="259849"/>
                    <a:pt x="17983" y="262263"/>
                    <a:pt x="16203" y="264043"/>
                  </a:cubicBezTo>
                  <a:cubicBezTo>
                    <a:pt x="14423" y="265823"/>
                    <a:pt x="12009" y="266823"/>
                    <a:pt x="9492" y="266823"/>
                  </a:cubicBezTo>
                  <a:lnTo>
                    <a:pt x="9492" y="266823"/>
                  </a:lnTo>
                  <a:cubicBezTo>
                    <a:pt x="6974" y="266823"/>
                    <a:pt x="4560" y="265823"/>
                    <a:pt x="2780" y="264043"/>
                  </a:cubicBezTo>
                  <a:cubicBezTo>
                    <a:pt x="1000" y="262263"/>
                    <a:pt x="0" y="259849"/>
                    <a:pt x="0" y="257332"/>
                  </a:cubicBezTo>
                  <a:lnTo>
                    <a:pt x="0" y="9492"/>
                  </a:lnTo>
                  <a:cubicBezTo>
                    <a:pt x="0" y="6974"/>
                    <a:pt x="1000" y="4560"/>
                    <a:pt x="2780" y="2780"/>
                  </a:cubicBezTo>
                  <a:cubicBezTo>
                    <a:pt x="4560" y="1000"/>
                    <a:pt x="6974" y="0"/>
                    <a:pt x="9492" y="0"/>
                  </a:cubicBezTo>
                  <a:close/>
                </a:path>
              </a:pathLst>
            </a:custGeom>
            <a:solidFill>
              <a:srgbClr val="E2E2E2"/>
            </a:solidFill>
          </p:spPr>
          <p:txBody>
            <a:bodyPr/>
            <a:lstStyle/>
            <a:p>
              <a:endParaRPr lang="en-IN"/>
            </a:p>
          </p:txBody>
        </p:sp>
        <p:sp>
          <p:nvSpPr>
            <p:cNvPr id="12" name="TextBox 12">
              <a:extLst>
                <a:ext uri="{FF2B5EF4-FFF2-40B4-BE49-F238E27FC236}">
                  <a16:creationId xmlns:a16="http://schemas.microsoft.com/office/drawing/2014/main" id="{96771B6D-A0EE-6563-F822-F11E5C2DF5BE}"/>
                </a:ext>
              </a:extLst>
            </p:cNvPr>
            <p:cNvSpPr txBox="1"/>
            <p:nvPr/>
          </p:nvSpPr>
          <p:spPr>
            <a:xfrm>
              <a:off x="0" y="-38100"/>
              <a:ext cx="18983" cy="304923"/>
            </a:xfrm>
            <a:prstGeom prst="rect">
              <a:avLst/>
            </a:prstGeom>
          </p:spPr>
          <p:txBody>
            <a:bodyPr lIns="50800" tIns="50800" rIns="50800" bIns="50800" rtlCol="0" anchor="ctr"/>
            <a:lstStyle/>
            <a:p>
              <a:pPr algn="ctr">
                <a:lnSpc>
                  <a:spcPts val="2659"/>
                </a:lnSpc>
                <a:spcBef>
                  <a:spcPct val="0"/>
                </a:spcBef>
              </a:pPr>
              <a:endParaRPr>
                <a:latin typeface="Arial" panose="020B0604020202020204" pitchFamily="34" charset="0"/>
                <a:cs typeface="Arial" panose="020B0604020202020204" pitchFamily="34" charset="0"/>
              </a:endParaRPr>
            </a:p>
          </p:txBody>
        </p:sp>
      </p:grpSp>
      <p:grpSp>
        <p:nvGrpSpPr>
          <p:cNvPr id="13" name="Group 13">
            <a:extLst>
              <a:ext uri="{FF2B5EF4-FFF2-40B4-BE49-F238E27FC236}">
                <a16:creationId xmlns:a16="http://schemas.microsoft.com/office/drawing/2014/main" id="{27B80D07-5786-62A8-F75A-491A22F73F96}"/>
              </a:ext>
            </a:extLst>
          </p:cNvPr>
          <p:cNvGrpSpPr/>
          <p:nvPr/>
        </p:nvGrpSpPr>
        <p:grpSpPr>
          <a:xfrm>
            <a:off x="1154947" y="3332304"/>
            <a:ext cx="9525000" cy="6221639"/>
            <a:chOff x="0" y="0"/>
            <a:chExt cx="1114948" cy="1114948"/>
          </a:xfrm>
        </p:grpSpPr>
        <p:sp>
          <p:nvSpPr>
            <p:cNvPr id="14" name="Freeform 14">
              <a:extLst>
                <a:ext uri="{FF2B5EF4-FFF2-40B4-BE49-F238E27FC236}">
                  <a16:creationId xmlns:a16="http://schemas.microsoft.com/office/drawing/2014/main" id="{C6DA51DB-F745-4F93-BECF-FE1354CBED6B}"/>
                </a:ext>
              </a:extLst>
            </p:cNvPr>
            <p:cNvSpPr/>
            <p:nvPr/>
          </p:nvSpPr>
          <p:spPr>
            <a:xfrm>
              <a:off x="0" y="0"/>
              <a:ext cx="1114948" cy="1114948"/>
            </a:xfrm>
            <a:custGeom>
              <a:avLst/>
              <a:gdLst/>
              <a:ahLst/>
              <a:cxnLst/>
              <a:rect l="l" t="t" r="r" b="b"/>
              <a:pathLst>
                <a:path w="1114948" h="1114948">
                  <a:moveTo>
                    <a:pt x="91440" y="0"/>
                  </a:moveTo>
                  <a:lnTo>
                    <a:pt x="1023508" y="0"/>
                  </a:lnTo>
                  <a:cubicBezTo>
                    <a:pt x="1047759" y="0"/>
                    <a:pt x="1071017" y="9634"/>
                    <a:pt x="1088166" y="26782"/>
                  </a:cubicBezTo>
                  <a:cubicBezTo>
                    <a:pt x="1105314" y="43931"/>
                    <a:pt x="1114948" y="67189"/>
                    <a:pt x="1114948" y="91440"/>
                  </a:cubicBezTo>
                  <a:lnTo>
                    <a:pt x="1114948" y="1023508"/>
                  </a:lnTo>
                  <a:cubicBezTo>
                    <a:pt x="1114948" y="1047759"/>
                    <a:pt x="1105314" y="1071017"/>
                    <a:pt x="1088166" y="1088166"/>
                  </a:cubicBezTo>
                  <a:cubicBezTo>
                    <a:pt x="1071017" y="1105314"/>
                    <a:pt x="1047759" y="1114948"/>
                    <a:pt x="1023508" y="1114948"/>
                  </a:cubicBezTo>
                  <a:lnTo>
                    <a:pt x="91440" y="1114948"/>
                  </a:lnTo>
                  <a:cubicBezTo>
                    <a:pt x="67189" y="1114948"/>
                    <a:pt x="43931" y="1105314"/>
                    <a:pt x="26782" y="1088166"/>
                  </a:cubicBezTo>
                  <a:cubicBezTo>
                    <a:pt x="9634" y="1071017"/>
                    <a:pt x="0" y="1047759"/>
                    <a:pt x="0" y="1023508"/>
                  </a:cubicBezTo>
                  <a:lnTo>
                    <a:pt x="0" y="91440"/>
                  </a:lnTo>
                  <a:cubicBezTo>
                    <a:pt x="0" y="67189"/>
                    <a:pt x="9634" y="43931"/>
                    <a:pt x="26782" y="26782"/>
                  </a:cubicBezTo>
                  <a:cubicBezTo>
                    <a:pt x="43931" y="9634"/>
                    <a:pt x="67189" y="0"/>
                    <a:pt x="91440"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15" name="TextBox 15">
              <a:extLst>
                <a:ext uri="{FF2B5EF4-FFF2-40B4-BE49-F238E27FC236}">
                  <a16:creationId xmlns:a16="http://schemas.microsoft.com/office/drawing/2014/main" id="{960CEFA1-43E8-D071-5159-31EE472E32D5}"/>
                </a:ext>
              </a:extLst>
            </p:cNvPr>
            <p:cNvSpPr txBox="1"/>
            <p:nvPr/>
          </p:nvSpPr>
          <p:spPr>
            <a:xfrm>
              <a:off x="0" y="-38100"/>
              <a:ext cx="1114948" cy="1153048"/>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23" name="TextBox 23">
            <a:extLst>
              <a:ext uri="{FF2B5EF4-FFF2-40B4-BE49-F238E27FC236}">
                <a16:creationId xmlns:a16="http://schemas.microsoft.com/office/drawing/2014/main" id="{7BA4EE44-B222-48BF-F521-9CA8534684BA}"/>
              </a:ext>
            </a:extLst>
          </p:cNvPr>
          <p:cNvSpPr txBox="1"/>
          <p:nvPr/>
        </p:nvSpPr>
        <p:spPr>
          <a:xfrm>
            <a:off x="1981200" y="714007"/>
            <a:ext cx="10050257" cy="1888594"/>
          </a:xfrm>
          <a:prstGeom prst="rect">
            <a:avLst/>
          </a:prstGeom>
        </p:spPr>
        <p:txBody>
          <a:bodyPr wrap="square" lIns="0" tIns="0" rIns="0" bIns="0" rtlCol="0" anchor="t">
            <a:spAutoFit/>
          </a:bodyPr>
          <a:lstStyle/>
          <a:p>
            <a:pPr>
              <a:lnSpc>
                <a:spcPts val="7699"/>
              </a:lnSpc>
              <a:spcBef>
                <a:spcPct val="0"/>
              </a:spcBef>
            </a:pPr>
            <a:r>
              <a:rPr lang="en-US" sz="5500" b="1" dirty="0">
                <a:latin typeface="Arial" panose="020B0604020202020204" pitchFamily="34" charset="0"/>
                <a:cs typeface="Arial" panose="020B0604020202020204" pitchFamily="34" charset="0"/>
              </a:rPr>
              <a:t>Resources used in the identified campaigns</a:t>
            </a:r>
            <a:endParaRPr lang="en-US" sz="5500" b="1" dirty="0">
              <a:solidFill>
                <a:srgbClr val="1F2020"/>
              </a:solidFill>
              <a:latin typeface="Arial" panose="020B0604020202020204" pitchFamily="34" charset="0"/>
              <a:ea typeface="Inter Bold"/>
              <a:cs typeface="Arial" panose="020B0604020202020204" pitchFamily="34" charset="0"/>
              <a:sym typeface="Inter Bold"/>
            </a:endParaRPr>
          </a:p>
        </p:txBody>
      </p:sp>
      <p:grpSp>
        <p:nvGrpSpPr>
          <p:cNvPr id="24" name="Group 24">
            <a:extLst>
              <a:ext uri="{FF2B5EF4-FFF2-40B4-BE49-F238E27FC236}">
                <a16:creationId xmlns:a16="http://schemas.microsoft.com/office/drawing/2014/main" id="{42B2AD76-B773-B3DA-5CF9-C5B320FBE4EE}"/>
              </a:ext>
            </a:extLst>
          </p:cNvPr>
          <p:cNvGrpSpPr/>
          <p:nvPr/>
        </p:nvGrpSpPr>
        <p:grpSpPr>
          <a:xfrm>
            <a:off x="2065543" y="2900349"/>
            <a:ext cx="948048" cy="131481"/>
            <a:chOff x="0" y="0"/>
            <a:chExt cx="249692" cy="34629"/>
          </a:xfrm>
        </p:grpSpPr>
        <p:sp>
          <p:nvSpPr>
            <p:cNvPr id="25" name="Freeform 25">
              <a:extLst>
                <a:ext uri="{FF2B5EF4-FFF2-40B4-BE49-F238E27FC236}">
                  <a16:creationId xmlns:a16="http://schemas.microsoft.com/office/drawing/2014/main" id="{09709050-C636-F40A-BFAB-A88B97D7F6AB}"/>
                </a:ext>
              </a:extLst>
            </p:cNvPr>
            <p:cNvSpPr/>
            <p:nvPr/>
          </p:nvSpPr>
          <p:spPr>
            <a:xfrm>
              <a:off x="0" y="0"/>
              <a:ext cx="249692" cy="34629"/>
            </a:xfrm>
            <a:custGeom>
              <a:avLst/>
              <a:gdLst/>
              <a:ahLst/>
              <a:cxnLst/>
              <a:rect l="l" t="t" r="r" b="b"/>
              <a:pathLst>
                <a:path w="249692" h="34629">
                  <a:moveTo>
                    <a:pt x="17314" y="0"/>
                  </a:moveTo>
                  <a:lnTo>
                    <a:pt x="232377" y="0"/>
                  </a:lnTo>
                  <a:cubicBezTo>
                    <a:pt x="241940" y="0"/>
                    <a:pt x="249692" y="7752"/>
                    <a:pt x="249692" y="17314"/>
                  </a:cubicBezTo>
                  <a:lnTo>
                    <a:pt x="249692" y="17314"/>
                  </a:lnTo>
                  <a:cubicBezTo>
                    <a:pt x="249692" y="26877"/>
                    <a:pt x="241940" y="34629"/>
                    <a:pt x="232377" y="34629"/>
                  </a:cubicBezTo>
                  <a:lnTo>
                    <a:pt x="17314" y="34629"/>
                  </a:lnTo>
                  <a:cubicBezTo>
                    <a:pt x="7752" y="34629"/>
                    <a:pt x="0" y="26877"/>
                    <a:pt x="0" y="17314"/>
                  </a:cubicBezTo>
                  <a:lnTo>
                    <a:pt x="0" y="17314"/>
                  </a:lnTo>
                  <a:cubicBezTo>
                    <a:pt x="0" y="7752"/>
                    <a:pt x="7752" y="0"/>
                    <a:pt x="17314"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26" name="TextBox 26">
              <a:extLst>
                <a:ext uri="{FF2B5EF4-FFF2-40B4-BE49-F238E27FC236}">
                  <a16:creationId xmlns:a16="http://schemas.microsoft.com/office/drawing/2014/main" id="{AC293368-8990-BA97-C2A3-EDC3FAD559ED}"/>
                </a:ext>
              </a:extLst>
            </p:cNvPr>
            <p:cNvSpPr txBox="1"/>
            <p:nvPr/>
          </p:nvSpPr>
          <p:spPr>
            <a:xfrm>
              <a:off x="0" y="-38100"/>
              <a:ext cx="249692" cy="72729"/>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grpSp>
        <p:nvGrpSpPr>
          <p:cNvPr id="27" name="Group 27">
            <a:extLst>
              <a:ext uri="{FF2B5EF4-FFF2-40B4-BE49-F238E27FC236}">
                <a16:creationId xmlns:a16="http://schemas.microsoft.com/office/drawing/2014/main" id="{76266CB7-3E58-7B9B-89FF-D6F0850D3067}"/>
              </a:ext>
            </a:extLst>
          </p:cNvPr>
          <p:cNvGrpSpPr/>
          <p:nvPr/>
        </p:nvGrpSpPr>
        <p:grpSpPr>
          <a:xfrm>
            <a:off x="2065543" y="3926450"/>
            <a:ext cx="677751" cy="677751"/>
            <a:chOff x="0" y="0"/>
            <a:chExt cx="178502" cy="178502"/>
          </a:xfrm>
        </p:grpSpPr>
        <p:sp>
          <p:nvSpPr>
            <p:cNvPr id="28" name="Freeform 28">
              <a:extLst>
                <a:ext uri="{FF2B5EF4-FFF2-40B4-BE49-F238E27FC236}">
                  <a16:creationId xmlns:a16="http://schemas.microsoft.com/office/drawing/2014/main" id="{86D8491A-0576-CC89-ED51-04315F8D051B}"/>
                </a:ext>
              </a:extLst>
            </p:cNvPr>
            <p:cNvSpPr/>
            <p:nvPr/>
          </p:nvSpPr>
          <p:spPr>
            <a:xfrm>
              <a:off x="0" y="0"/>
              <a:ext cx="178502" cy="178502"/>
            </a:xfrm>
            <a:custGeom>
              <a:avLst/>
              <a:gdLst/>
              <a:ahLst/>
              <a:cxnLst/>
              <a:rect l="l" t="t" r="r" b="b"/>
              <a:pathLst>
                <a:path w="178502" h="178502">
                  <a:moveTo>
                    <a:pt x="89251" y="0"/>
                  </a:moveTo>
                  <a:lnTo>
                    <a:pt x="89251" y="0"/>
                  </a:lnTo>
                  <a:cubicBezTo>
                    <a:pt x="138543" y="0"/>
                    <a:pt x="178502" y="39959"/>
                    <a:pt x="178502" y="89251"/>
                  </a:cubicBezTo>
                  <a:lnTo>
                    <a:pt x="178502" y="89251"/>
                  </a:lnTo>
                  <a:cubicBezTo>
                    <a:pt x="178502" y="112922"/>
                    <a:pt x="169099" y="135623"/>
                    <a:pt x="152361" y="152361"/>
                  </a:cubicBezTo>
                  <a:cubicBezTo>
                    <a:pt x="135623" y="169099"/>
                    <a:pt x="112922" y="178502"/>
                    <a:pt x="89251" y="178502"/>
                  </a:cubicBezTo>
                  <a:lnTo>
                    <a:pt x="89251" y="178502"/>
                  </a:lnTo>
                  <a:cubicBezTo>
                    <a:pt x="65580" y="178502"/>
                    <a:pt x="42879" y="169099"/>
                    <a:pt x="26141" y="152361"/>
                  </a:cubicBezTo>
                  <a:cubicBezTo>
                    <a:pt x="9403" y="135623"/>
                    <a:pt x="0" y="112922"/>
                    <a:pt x="0" y="89251"/>
                  </a:cubicBezTo>
                  <a:lnTo>
                    <a:pt x="0" y="89251"/>
                  </a:lnTo>
                  <a:cubicBezTo>
                    <a:pt x="0" y="65580"/>
                    <a:pt x="9403" y="42879"/>
                    <a:pt x="26141" y="26141"/>
                  </a:cubicBezTo>
                  <a:cubicBezTo>
                    <a:pt x="42879" y="9403"/>
                    <a:pt x="65580" y="0"/>
                    <a:pt x="89251"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29" name="TextBox 29">
              <a:extLst>
                <a:ext uri="{FF2B5EF4-FFF2-40B4-BE49-F238E27FC236}">
                  <a16:creationId xmlns:a16="http://schemas.microsoft.com/office/drawing/2014/main" id="{5BE33D90-7C00-7862-617D-0FAEC611CA9C}"/>
                </a:ext>
              </a:extLst>
            </p:cNvPr>
            <p:cNvSpPr txBox="1"/>
            <p:nvPr/>
          </p:nvSpPr>
          <p:spPr>
            <a:xfrm>
              <a:off x="0" y="-38100"/>
              <a:ext cx="178502" cy="216602"/>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30" name="TextBox 30">
            <a:extLst>
              <a:ext uri="{FF2B5EF4-FFF2-40B4-BE49-F238E27FC236}">
                <a16:creationId xmlns:a16="http://schemas.microsoft.com/office/drawing/2014/main" id="{D6E09446-7D92-8C31-AACF-30267485F2C2}"/>
              </a:ext>
            </a:extLst>
          </p:cNvPr>
          <p:cNvSpPr txBox="1"/>
          <p:nvPr/>
        </p:nvSpPr>
        <p:spPr>
          <a:xfrm>
            <a:off x="3013590" y="3586479"/>
            <a:ext cx="7425810" cy="2701509"/>
          </a:xfrm>
          <a:prstGeom prst="rect">
            <a:avLst/>
          </a:prstGeom>
        </p:spPr>
        <p:txBody>
          <a:bodyPr wrap="square" lIns="0" tIns="0" rIns="0" bIns="0" rtlCol="0" anchor="t">
            <a:spAutoFit/>
          </a:bodyPr>
          <a:lstStyle/>
          <a:p>
            <a:pPr>
              <a:lnSpc>
                <a:spcPct val="150000"/>
              </a:lnSpc>
              <a:spcBef>
                <a:spcPct val="0"/>
              </a:spcBef>
            </a:pPr>
            <a:r>
              <a:rPr lang="en-US" sz="2400" dirty="0">
                <a:solidFill>
                  <a:schemeClr val="bg1"/>
                </a:solidFill>
                <a:latin typeface="Arial" panose="020B0604020202020204" pitchFamily="34" charset="0"/>
                <a:cs typeface="Arial" panose="020B0604020202020204" pitchFamily="34" charset="0"/>
              </a:rPr>
              <a:t>There is also an opportunity to embrace interactive resources such as screen-time tracking applications, and parent guidance leaflets and adjust them in such a way that they could be offered locally (Zaman </a:t>
            </a:r>
            <a:r>
              <a:rPr lang="en-US" sz="2400" i="1" dirty="0">
                <a:solidFill>
                  <a:schemeClr val="bg1"/>
                </a:solidFill>
                <a:latin typeface="Arial" panose="020B0604020202020204" pitchFamily="34" charset="0"/>
                <a:cs typeface="Arial" panose="020B0604020202020204" pitchFamily="34" charset="0"/>
              </a:rPr>
              <a:t>et al., </a:t>
            </a:r>
            <a:r>
              <a:rPr lang="en-US" sz="2400" dirty="0">
                <a:solidFill>
                  <a:schemeClr val="bg1"/>
                </a:solidFill>
                <a:latin typeface="Arial" panose="020B0604020202020204" pitchFamily="34" charset="0"/>
                <a:cs typeface="Arial" panose="020B0604020202020204" pitchFamily="34" charset="0"/>
              </a:rPr>
              <a:t>2020).</a:t>
            </a:r>
            <a:endParaRPr lang="en-US" sz="1600" dirty="0">
              <a:solidFill>
                <a:schemeClr val="bg1"/>
              </a:solidFill>
              <a:latin typeface="Arial" panose="020B0604020202020204" pitchFamily="34" charset="0"/>
              <a:ea typeface="Open Sans"/>
              <a:cs typeface="Arial" panose="020B0604020202020204" pitchFamily="34" charset="0"/>
              <a:sym typeface="Open Sans"/>
            </a:endParaRPr>
          </a:p>
        </p:txBody>
      </p:sp>
      <p:sp>
        <p:nvSpPr>
          <p:cNvPr id="31" name="TextBox 31">
            <a:extLst>
              <a:ext uri="{FF2B5EF4-FFF2-40B4-BE49-F238E27FC236}">
                <a16:creationId xmlns:a16="http://schemas.microsoft.com/office/drawing/2014/main" id="{C6C59C3A-B34D-8A24-C480-C16FEBDF208A}"/>
              </a:ext>
            </a:extLst>
          </p:cNvPr>
          <p:cNvSpPr txBox="1"/>
          <p:nvPr/>
        </p:nvSpPr>
        <p:spPr>
          <a:xfrm>
            <a:off x="2156363" y="4102448"/>
            <a:ext cx="496110" cy="320601"/>
          </a:xfrm>
          <a:prstGeom prst="rect">
            <a:avLst/>
          </a:prstGeom>
        </p:spPr>
        <p:txBody>
          <a:bodyPr lIns="0" tIns="0" rIns="0" bIns="0" rtlCol="0" anchor="t">
            <a:spAutoFit/>
          </a:bodyPr>
          <a:lstStyle/>
          <a:p>
            <a:pPr algn="ctr">
              <a:lnSpc>
                <a:spcPts val="2519"/>
              </a:lnSpc>
              <a:spcBef>
                <a:spcPct val="0"/>
              </a:spcBef>
            </a:pPr>
            <a:r>
              <a:rPr lang="en-US" sz="2400" b="1" dirty="0">
                <a:solidFill>
                  <a:srgbClr val="FFFFFF"/>
                </a:solidFill>
                <a:latin typeface="Arial" panose="020B0604020202020204" pitchFamily="34" charset="0"/>
                <a:ea typeface="Open Sans Bold"/>
                <a:cs typeface="Arial" panose="020B0604020202020204" pitchFamily="34" charset="0"/>
                <a:sym typeface="Open Sans Bold"/>
              </a:rPr>
              <a:t>01</a:t>
            </a:r>
          </a:p>
        </p:txBody>
      </p:sp>
      <p:grpSp>
        <p:nvGrpSpPr>
          <p:cNvPr id="33" name="Group 33">
            <a:extLst>
              <a:ext uri="{FF2B5EF4-FFF2-40B4-BE49-F238E27FC236}">
                <a16:creationId xmlns:a16="http://schemas.microsoft.com/office/drawing/2014/main" id="{4768BBBB-73A6-C89E-1CE1-E81EC89900A6}"/>
              </a:ext>
            </a:extLst>
          </p:cNvPr>
          <p:cNvGrpSpPr/>
          <p:nvPr/>
        </p:nvGrpSpPr>
        <p:grpSpPr>
          <a:xfrm>
            <a:off x="2099307" y="7186919"/>
            <a:ext cx="677751" cy="677751"/>
            <a:chOff x="0" y="0"/>
            <a:chExt cx="178502" cy="178502"/>
          </a:xfrm>
        </p:grpSpPr>
        <p:sp>
          <p:nvSpPr>
            <p:cNvPr id="34" name="Freeform 34">
              <a:extLst>
                <a:ext uri="{FF2B5EF4-FFF2-40B4-BE49-F238E27FC236}">
                  <a16:creationId xmlns:a16="http://schemas.microsoft.com/office/drawing/2014/main" id="{2088A045-3E38-B73F-261D-ED58D0F646B9}"/>
                </a:ext>
              </a:extLst>
            </p:cNvPr>
            <p:cNvSpPr/>
            <p:nvPr/>
          </p:nvSpPr>
          <p:spPr>
            <a:xfrm>
              <a:off x="0" y="0"/>
              <a:ext cx="178502" cy="178502"/>
            </a:xfrm>
            <a:custGeom>
              <a:avLst/>
              <a:gdLst/>
              <a:ahLst/>
              <a:cxnLst/>
              <a:rect l="l" t="t" r="r" b="b"/>
              <a:pathLst>
                <a:path w="178502" h="178502">
                  <a:moveTo>
                    <a:pt x="89251" y="0"/>
                  </a:moveTo>
                  <a:lnTo>
                    <a:pt x="89251" y="0"/>
                  </a:lnTo>
                  <a:cubicBezTo>
                    <a:pt x="138543" y="0"/>
                    <a:pt x="178502" y="39959"/>
                    <a:pt x="178502" y="89251"/>
                  </a:cubicBezTo>
                  <a:lnTo>
                    <a:pt x="178502" y="89251"/>
                  </a:lnTo>
                  <a:cubicBezTo>
                    <a:pt x="178502" y="112922"/>
                    <a:pt x="169099" y="135623"/>
                    <a:pt x="152361" y="152361"/>
                  </a:cubicBezTo>
                  <a:cubicBezTo>
                    <a:pt x="135623" y="169099"/>
                    <a:pt x="112922" y="178502"/>
                    <a:pt x="89251" y="178502"/>
                  </a:cubicBezTo>
                  <a:lnTo>
                    <a:pt x="89251" y="178502"/>
                  </a:lnTo>
                  <a:cubicBezTo>
                    <a:pt x="65580" y="178502"/>
                    <a:pt x="42879" y="169099"/>
                    <a:pt x="26141" y="152361"/>
                  </a:cubicBezTo>
                  <a:cubicBezTo>
                    <a:pt x="9403" y="135623"/>
                    <a:pt x="0" y="112922"/>
                    <a:pt x="0" y="89251"/>
                  </a:cubicBezTo>
                  <a:lnTo>
                    <a:pt x="0" y="89251"/>
                  </a:lnTo>
                  <a:cubicBezTo>
                    <a:pt x="0" y="65580"/>
                    <a:pt x="9403" y="42879"/>
                    <a:pt x="26141" y="26141"/>
                  </a:cubicBezTo>
                  <a:cubicBezTo>
                    <a:pt x="42879" y="9403"/>
                    <a:pt x="65580" y="0"/>
                    <a:pt x="89251"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35" name="TextBox 35">
              <a:extLst>
                <a:ext uri="{FF2B5EF4-FFF2-40B4-BE49-F238E27FC236}">
                  <a16:creationId xmlns:a16="http://schemas.microsoft.com/office/drawing/2014/main" id="{A3A43531-EE3C-9B2E-1F9D-8DCCE51FF74F}"/>
                </a:ext>
              </a:extLst>
            </p:cNvPr>
            <p:cNvSpPr txBox="1"/>
            <p:nvPr/>
          </p:nvSpPr>
          <p:spPr>
            <a:xfrm>
              <a:off x="0" y="-38100"/>
              <a:ext cx="178502" cy="216602"/>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36" name="TextBox 36">
            <a:extLst>
              <a:ext uri="{FF2B5EF4-FFF2-40B4-BE49-F238E27FC236}">
                <a16:creationId xmlns:a16="http://schemas.microsoft.com/office/drawing/2014/main" id="{29069491-9BF5-2F54-8E84-FBA6DB235825}"/>
              </a:ext>
            </a:extLst>
          </p:cNvPr>
          <p:cNvSpPr txBox="1"/>
          <p:nvPr/>
        </p:nvSpPr>
        <p:spPr>
          <a:xfrm>
            <a:off x="3167133" y="6729039"/>
            <a:ext cx="6740010" cy="1593513"/>
          </a:xfrm>
          <a:prstGeom prst="rect">
            <a:avLst/>
          </a:prstGeom>
        </p:spPr>
        <p:txBody>
          <a:bodyPr wrap="square" lIns="0" tIns="0" rIns="0" bIns="0" rtlCol="0" anchor="t">
            <a:spAutoFit/>
          </a:bodyPr>
          <a:lstStyle/>
          <a:p>
            <a:pPr lvl="0">
              <a:lnSpc>
                <a:spcPct val="150000"/>
              </a:lnSpc>
            </a:pPr>
            <a:r>
              <a:rPr lang="en-US" sz="2400" dirty="0">
                <a:solidFill>
                  <a:schemeClr val="bg1"/>
                </a:solidFill>
                <a:latin typeface="Arial" panose="020B0604020202020204" pitchFamily="34" charset="0"/>
                <a:cs typeface="Arial" panose="020B0604020202020204" pitchFamily="34" charset="0"/>
              </a:rPr>
              <a:t>On the one hand, many national campaigns resort to the internet since it can be helpful to reach as many people as possible.</a:t>
            </a:r>
            <a:endParaRPr lang="en-GB" sz="2400" dirty="0">
              <a:solidFill>
                <a:schemeClr val="bg1"/>
              </a:solidFill>
              <a:latin typeface="Arial" panose="020B0604020202020204" pitchFamily="34" charset="0"/>
              <a:cs typeface="Arial" panose="020B0604020202020204" pitchFamily="34" charset="0"/>
            </a:endParaRPr>
          </a:p>
        </p:txBody>
      </p:sp>
      <p:sp>
        <p:nvSpPr>
          <p:cNvPr id="37" name="TextBox 37">
            <a:extLst>
              <a:ext uri="{FF2B5EF4-FFF2-40B4-BE49-F238E27FC236}">
                <a16:creationId xmlns:a16="http://schemas.microsoft.com/office/drawing/2014/main" id="{45102A09-7FB3-0C97-074C-2E47FEDF45EF}"/>
              </a:ext>
            </a:extLst>
          </p:cNvPr>
          <p:cNvSpPr txBox="1"/>
          <p:nvPr/>
        </p:nvSpPr>
        <p:spPr>
          <a:xfrm>
            <a:off x="1941428" y="7349856"/>
            <a:ext cx="1010770" cy="320601"/>
          </a:xfrm>
          <a:prstGeom prst="rect">
            <a:avLst/>
          </a:prstGeom>
        </p:spPr>
        <p:txBody>
          <a:bodyPr wrap="square" lIns="0" tIns="0" rIns="0" bIns="0" rtlCol="0" anchor="t">
            <a:spAutoFit/>
          </a:bodyPr>
          <a:lstStyle/>
          <a:p>
            <a:pPr algn="ctr">
              <a:lnSpc>
                <a:spcPts val="2519"/>
              </a:lnSpc>
              <a:spcBef>
                <a:spcPct val="0"/>
              </a:spcBef>
            </a:pPr>
            <a:r>
              <a:rPr lang="en-US" sz="2400" b="1" dirty="0">
                <a:solidFill>
                  <a:srgbClr val="FFFFFF"/>
                </a:solidFill>
                <a:latin typeface="Arial" panose="020B0604020202020204" pitchFamily="34" charset="0"/>
                <a:ea typeface="Open Sans Bold"/>
                <a:cs typeface="Arial" panose="020B0604020202020204" pitchFamily="34" charset="0"/>
                <a:sym typeface="Open Sans Bold"/>
              </a:rPr>
              <a:t>02</a:t>
            </a:r>
            <a:endParaRPr lang="en-US" sz="1799" b="1" dirty="0">
              <a:solidFill>
                <a:srgbClr val="FFFFFF"/>
              </a:solidFill>
              <a:latin typeface="Arial" panose="020B0604020202020204" pitchFamily="34" charset="0"/>
              <a:ea typeface="Open Sans Bold"/>
              <a:cs typeface="Arial" panose="020B0604020202020204" pitchFamily="34" charset="0"/>
              <a:sym typeface="Open Sans Bold"/>
            </a:endParaRPr>
          </a:p>
        </p:txBody>
      </p:sp>
      <p:pic>
        <p:nvPicPr>
          <p:cNvPr id="3" name="Picture 2" descr="Impact of Screen Time on Development of Children">
            <a:extLst>
              <a:ext uri="{FF2B5EF4-FFF2-40B4-BE49-F238E27FC236}">
                <a16:creationId xmlns:a16="http://schemas.microsoft.com/office/drawing/2014/main" id="{3DBD1893-7372-2424-38C0-D1584C0C47BA}"/>
              </a:ext>
            </a:extLst>
          </p:cNvPr>
          <p:cNvPicPr>
            <a:picLocks noChangeAspect="1"/>
          </p:cNvPicPr>
          <p:nvPr/>
        </p:nvPicPr>
        <p:blipFill>
          <a:blip r:embed="rId4"/>
          <a:stretch>
            <a:fillRect/>
          </a:stretch>
        </p:blipFill>
        <p:spPr>
          <a:xfrm>
            <a:off x="11093076" y="1373659"/>
            <a:ext cx="7053792" cy="7425719"/>
          </a:xfrm>
          <a:prstGeom prst="rect">
            <a:avLst/>
          </a:prstGeom>
        </p:spPr>
      </p:pic>
      <p:sp>
        <p:nvSpPr>
          <p:cNvPr id="16" name="TextBox 15">
            <a:extLst>
              <a:ext uri="{FF2B5EF4-FFF2-40B4-BE49-F238E27FC236}">
                <a16:creationId xmlns:a16="http://schemas.microsoft.com/office/drawing/2014/main" id="{5DC67307-DD7A-5F09-261D-C22FA463FD98}"/>
              </a:ext>
            </a:extLst>
          </p:cNvPr>
          <p:cNvSpPr txBox="1"/>
          <p:nvPr/>
        </p:nvSpPr>
        <p:spPr>
          <a:xfrm>
            <a:off x="12573000" y="9233594"/>
            <a:ext cx="3581400" cy="369332"/>
          </a:xfrm>
          <a:prstGeom prst="rect">
            <a:avLst/>
          </a:prstGeom>
          <a:noFill/>
        </p:spPr>
        <p:txBody>
          <a:bodyPr wrap="square">
            <a:spAutoFit/>
          </a:bodyPr>
          <a:lstStyle/>
          <a:p>
            <a:pPr algn="ctr"/>
            <a:r>
              <a:rPr lang="en-GB" dirty="0">
                <a:latin typeface="Arial" panose="020B0604020202020204" pitchFamily="34" charset="0"/>
                <a:cs typeface="Arial" panose="020B0604020202020204" pitchFamily="34" charset="0"/>
              </a:rPr>
              <a:t>(Source: </a:t>
            </a:r>
            <a:r>
              <a:rPr lang="en-IN" dirty="0"/>
              <a:t>(Sekhar Kar et al., 2025)</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059264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a:gsLst>
            <a:gs pos="28000">
              <a:schemeClr val="accent2">
                <a:lumMod val="20000"/>
                <a:lumOff val="80000"/>
              </a:schemeClr>
            </a:gs>
            <a:gs pos="58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3F6323EB-3E27-9CDD-BB43-DA16228EDF5A}"/>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458244C4-C974-B905-921F-11B11CE12A97}"/>
              </a:ext>
            </a:extLst>
          </p:cNvPr>
          <p:cNvSpPr txBox="1"/>
          <p:nvPr/>
        </p:nvSpPr>
        <p:spPr>
          <a:xfrm>
            <a:off x="2819400" y="2857500"/>
            <a:ext cx="12268200" cy="2862322"/>
          </a:xfrm>
          <a:prstGeom prst="rect">
            <a:avLst/>
          </a:prstGeom>
          <a:noFill/>
        </p:spPr>
        <p:txBody>
          <a:bodyPr wrap="square">
            <a:spAutoFit/>
          </a:bodyPr>
          <a:lstStyle/>
          <a:p>
            <a:pPr algn="ctr"/>
            <a:r>
              <a:rPr lang="en-IN" sz="6000" b="1" i="1" dirty="0">
                <a:effectLst>
                  <a:outerShdw blurRad="38100" dist="38100" dir="2700000" algn="tl">
                    <a:srgbClr val="000000">
                      <a:alpha val="43137"/>
                    </a:srgbClr>
                  </a:outerShdw>
                </a:effectLst>
                <a:latin typeface="Arial" panose="020B0604020202020204" pitchFamily="34" charset="0"/>
                <a:ea typeface="Times New Roman" panose="02020603050405020304" pitchFamily="18" charset="0"/>
              </a:rPr>
              <a:t>Task 3: Benefits and challenges</a:t>
            </a:r>
          </a:p>
          <a:p>
            <a:pPr algn="ctr"/>
            <a:endParaRPr lang="en-IN" sz="6000" b="1" i="1" dirty="0">
              <a:effectLst>
                <a:outerShdw blurRad="38100" dist="38100" dir="2700000" algn="tl">
                  <a:srgbClr val="000000">
                    <a:alpha val="43137"/>
                  </a:srgbClr>
                </a:outerShdw>
              </a:effectLst>
              <a:latin typeface="Arial" panose="020B0604020202020204" pitchFamily="34" charset="0"/>
            </a:endParaRPr>
          </a:p>
          <a:p>
            <a:pPr algn="ctr"/>
            <a:r>
              <a:rPr lang="en-GB" sz="6000" b="1" i="1" dirty="0">
                <a:effectLst>
                  <a:outerShdw blurRad="38100" dist="38100" dir="2700000" algn="tl">
                    <a:srgbClr val="000000">
                      <a:alpha val="43137"/>
                    </a:srgbClr>
                  </a:outerShdw>
                </a:effectLst>
              </a:rPr>
              <a:t>Raj </a:t>
            </a:r>
            <a:r>
              <a:rPr lang="en-GB" sz="6000" b="1" i="1" dirty="0" err="1">
                <a:effectLst>
                  <a:outerShdw blurRad="38100" dist="38100" dir="2700000" algn="tl">
                    <a:srgbClr val="000000">
                      <a:alpha val="43137"/>
                    </a:srgbClr>
                  </a:outerShdw>
                </a:effectLst>
              </a:rPr>
              <a:t>Nileshbhai</a:t>
            </a:r>
            <a:r>
              <a:rPr lang="en-GB" sz="6000" b="1" i="1" dirty="0">
                <a:effectLst>
                  <a:outerShdw blurRad="38100" dist="38100" dir="2700000" algn="tl">
                    <a:srgbClr val="000000">
                      <a:alpha val="43137"/>
                    </a:srgbClr>
                  </a:outerShdw>
                </a:effectLst>
              </a:rPr>
              <a:t> Panchal - 2539936</a:t>
            </a:r>
          </a:p>
        </p:txBody>
      </p:sp>
    </p:spTree>
    <p:extLst>
      <p:ext uri="{BB962C8B-B14F-4D97-AF65-F5344CB8AC3E}">
        <p14:creationId xmlns:p14="http://schemas.microsoft.com/office/powerpoint/2010/main" val="42564400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A30956-E490-1273-106C-594C37B9589D}"/>
            </a:ext>
          </a:extLst>
        </p:cNvPr>
        <p:cNvGrpSpPr/>
        <p:nvPr/>
      </p:nvGrpSpPr>
      <p:grpSpPr>
        <a:xfrm>
          <a:off x="0" y="0"/>
          <a:ext cx="0" cy="0"/>
          <a:chOff x="0" y="0"/>
          <a:chExt cx="0" cy="0"/>
        </a:xfrm>
      </p:grpSpPr>
      <p:sp>
        <p:nvSpPr>
          <p:cNvPr id="5" name="Freeform 5">
            <a:extLst>
              <a:ext uri="{FF2B5EF4-FFF2-40B4-BE49-F238E27FC236}">
                <a16:creationId xmlns:a16="http://schemas.microsoft.com/office/drawing/2014/main" id="{BBF96DD4-2358-8BE6-7536-EAB50B31F94C}"/>
              </a:ext>
            </a:extLst>
          </p:cNvPr>
          <p:cNvSpPr/>
          <p:nvPr/>
        </p:nvSpPr>
        <p:spPr>
          <a:xfrm>
            <a:off x="17471753" y="363528"/>
            <a:ext cx="422866" cy="244494"/>
          </a:xfrm>
          <a:custGeom>
            <a:avLst/>
            <a:gdLst/>
            <a:ahLst/>
            <a:cxnLst/>
            <a:rect l="l" t="t" r="r" b="b"/>
            <a:pathLst>
              <a:path w="422866" h="244494">
                <a:moveTo>
                  <a:pt x="0" y="0"/>
                </a:moveTo>
                <a:lnTo>
                  <a:pt x="422866" y="0"/>
                </a:lnTo>
                <a:lnTo>
                  <a:pt x="422866" y="244494"/>
                </a:lnTo>
                <a:lnTo>
                  <a:pt x="0" y="24449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grpSp>
        <p:nvGrpSpPr>
          <p:cNvPr id="12" name="Group 12">
            <a:extLst>
              <a:ext uri="{FF2B5EF4-FFF2-40B4-BE49-F238E27FC236}">
                <a16:creationId xmlns:a16="http://schemas.microsoft.com/office/drawing/2014/main" id="{3C37E467-B4B9-7862-8A43-F3E5FD226D1D}"/>
              </a:ext>
            </a:extLst>
          </p:cNvPr>
          <p:cNvGrpSpPr/>
          <p:nvPr/>
        </p:nvGrpSpPr>
        <p:grpSpPr>
          <a:xfrm>
            <a:off x="17765393" y="8799378"/>
            <a:ext cx="72076" cy="1013094"/>
            <a:chOff x="0" y="0"/>
            <a:chExt cx="18983" cy="266823"/>
          </a:xfrm>
        </p:grpSpPr>
        <p:sp>
          <p:nvSpPr>
            <p:cNvPr id="13" name="Freeform 13">
              <a:extLst>
                <a:ext uri="{FF2B5EF4-FFF2-40B4-BE49-F238E27FC236}">
                  <a16:creationId xmlns:a16="http://schemas.microsoft.com/office/drawing/2014/main" id="{C1DD2E67-D324-2A07-0892-F9B794E0D3F8}"/>
                </a:ext>
              </a:extLst>
            </p:cNvPr>
            <p:cNvSpPr/>
            <p:nvPr/>
          </p:nvSpPr>
          <p:spPr>
            <a:xfrm>
              <a:off x="0" y="0"/>
              <a:ext cx="18983" cy="266823"/>
            </a:xfrm>
            <a:custGeom>
              <a:avLst/>
              <a:gdLst/>
              <a:ahLst/>
              <a:cxnLst/>
              <a:rect l="l" t="t" r="r" b="b"/>
              <a:pathLst>
                <a:path w="18983" h="266823">
                  <a:moveTo>
                    <a:pt x="9492" y="0"/>
                  </a:moveTo>
                  <a:lnTo>
                    <a:pt x="9492" y="0"/>
                  </a:lnTo>
                  <a:cubicBezTo>
                    <a:pt x="14734" y="0"/>
                    <a:pt x="18983" y="4250"/>
                    <a:pt x="18983" y="9492"/>
                  </a:cubicBezTo>
                  <a:lnTo>
                    <a:pt x="18983" y="257332"/>
                  </a:lnTo>
                  <a:cubicBezTo>
                    <a:pt x="18983" y="259849"/>
                    <a:pt x="17983" y="262263"/>
                    <a:pt x="16203" y="264043"/>
                  </a:cubicBezTo>
                  <a:cubicBezTo>
                    <a:pt x="14423" y="265823"/>
                    <a:pt x="12009" y="266823"/>
                    <a:pt x="9492" y="266823"/>
                  </a:cubicBezTo>
                  <a:lnTo>
                    <a:pt x="9492" y="266823"/>
                  </a:lnTo>
                  <a:cubicBezTo>
                    <a:pt x="6974" y="266823"/>
                    <a:pt x="4560" y="265823"/>
                    <a:pt x="2780" y="264043"/>
                  </a:cubicBezTo>
                  <a:cubicBezTo>
                    <a:pt x="1000" y="262263"/>
                    <a:pt x="0" y="259849"/>
                    <a:pt x="0" y="257332"/>
                  </a:cubicBezTo>
                  <a:lnTo>
                    <a:pt x="0" y="9492"/>
                  </a:lnTo>
                  <a:cubicBezTo>
                    <a:pt x="0" y="6974"/>
                    <a:pt x="1000" y="4560"/>
                    <a:pt x="2780" y="2780"/>
                  </a:cubicBezTo>
                  <a:cubicBezTo>
                    <a:pt x="4560" y="1000"/>
                    <a:pt x="6974" y="0"/>
                    <a:pt x="9492"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14" name="TextBox 14">
              <a:extLst>
                <a:ext uri="{FF2B5EF4-FFF2-40B4-BE49-F238E27FC236}">
                  <a16:creationId xmlns:a16="http://schemas.microsoft.com/office/drawing/2014/main" id="{187CF985-A09D-70DA-B21A-74329D65ABAD}"/>
                </a:ext>
              </a:extLst>
            </p:cNvPr>
            <p:cNvSpPr txBox="1"/>
            <p:nvPr/>
          </p:nvSpPr>
          <p:spPr>
            <a:xfrm>
              <a:off x="0" y="-38100"/>
              <a:ext cx="18983" cy="304923"/>
            </a:xfrm>
            <a:prstGeom prst="rect">
              <a:avLst/>
            </a:prstGeom>
          </p:spPr>
          <p:txBody>
            <a:bodyPr lIns="50800" tIns="50800" rIns="50800" bIns="50800" rtlCol="0" anchor="ctr"/>
            <a:lstStyle/>
            <a:p>
              <a:pPr algn="ctr">
                <a:lnSpc>
                  <a:spcPts val="2659"/>
                </a:lnSpc>
                <a:spcBef>
                  <a:spcPct val="0"/>
                </a:spcBef>
              </a:pPr>
              <a:endParaRPr>
                <a:latin typeface="Arial" panose="020B0604020202020204" pitchFamily="34" charset="0"/>
                <a:cs typeface="Arial" panose="020B0604020202020204" pitchFamily="34" charset="0"/>
              </a:endParaRPr>
            </a:p>
          </p:txBody>
        </p:sp>
      </p:grpSp>
      <p:grpSp>
        <p:nvGrpSpPr>
          <p:cNvPr id="15" name="Group 15">
            <a:extLst>
              <a:ext uri="{FF2B5EF4-FFF2-40B4-BE49-F238E27FC236}">
                <a16:creationId xmlns:a16="http://schemas.microsoft.com/office/drawing/2014/main" id="{810472EA-41ED-DFAF-37EA-671BF4B69D67}"/>
              </a:ext>
            </a:extLst>
          </p:cNvPr>
          <p:cNvGrpSpPr/>
          <p:nvPr/>
        </p:nvGrpSpPr>
        <p:grpSpPr>
          <a:xfrm>
            <a:off x="17765393" y="7670457"/>
            <a:ext cx="72076" cy="1013094"/>
            <a:chOff x="0" y="0"/>
            <a:chExt cx="18983" cy="266823"/>
          </a:xfrm>
        </p:grpSpPr>
        <p:sp>
          <p:nvSpPr>
            <p:cNvPr id="16" name="Freeform 16">
              <a:extLst>
                <a:ext uri="{FF2B5EF4-FFF2-40B4-BE49-F238E27FC236}">
                  <a16:creationId xmlns:a16="http://schemas.microsoft.com/office/drawing/2014/main" id="{CF6FA3C1-7946-A173-800E-C475579DD57F}"/>
                </a:ext>
              </a:extLst>
            </p:cNvPr>
            <p:cNvSpPr/>
            <p:nvPr/>
          </p:nvSpPr>
          <p:spPr>
            <a:xfrm>
              <a:off x="0" y="0"/>
              <a:ext cx="18983" cy="266823"/>
            </a:xfrm>
            <a:custGeom>
              <a:avLst/>
              <a:gdLst/>
              <a:ahLst/>
              <a:cxnLst/>
              <a:rect l="l" t="t" r="r" b="b"/>
              <a:pathLst>
                <a:path w="18983" h="266823">
                  <a:moveTo>
                    <a:pt x="9492" y="0"/>
                  </a:moveTo>
                  <a:lnTo>
                    <a:pt x="9492" y="0"/>
                  </a:lnTo>
                  <a:cubicBezTo>
                    <a:pt x="14734" y="0"/>
                    <a:pt x="18983" y="4250"/>
                    <a:pt x="18983" y="9492"/>
                  </a:cubicBezTo>
                  <a:lnTo>
                    <a:pt x="18983" y="257332"/>
                  </a:lnTo>
                  <a:cubicBezTo>
                    <a:pt x="18983" y="259849"/>
                    <a:pt x="17983" y="262263"/>
                    <a:pt x="16203" y="264043"/>
                  </a:cubicBezTo>
                  <a:cubicBezTo>
                    <a:pt x="14423" y="265823"/>
                    <a:pt x="12009" y="266823"/>
                    <a:pt x="9492" y="266823"/>
                  </a:cubicBezTo>
                  <a:lnTo>
                    <a:pt x="9492" y="266823"/>
                  </a:lnTo>
                  <a:cubicBezTo>
                    <a:pt x="6974" y="266823"/>
                    <a:pt x="4560" y="265823"/>
                    <a:pt x="2780" y="264043"/>
                  </a:cubicBezTo>
                  <a:cubicBezTo>
                    <a:pt x="1000" y="262263"/>
                    <a:pt x="0" y="259849"/>
                    <a:pt x="0" y="257332"/>
                  </a:cubicBezTo>
                  <a:lnTo>
                    <a:pt x="0" y="9492"/>
                  </a:lnTo>
                  <a:cubicBezTo>
                    <a:pt x="0" y="6974"/>
                    <a:pt x="1000" y="4560"/>
                    <a:pt x="2780" y="2780"/>
                  </a:cubicBezTo>
                  <a:cubicBezTo>
                    <a:pt x="4560" y="1000"/>
                    <a:pt x="6974" y="0"/>
                    <a:pt x="9492" y="0"/>
                  </a:cubicBezTo>
                  <a:close/>
                </a:path>
              </a:pathLst>
            </a:custGeom>
            <a:solidFill>
              <a:srgbClr val="E2E2E2"/>
            </a:solidFill>
          </p:spPr>
          <p:txBody>
            <a:bodyPr/>
            <a:lstStyle/>
            <a:p>
              <a:endParaRPr lang="en-IN"/>
            </a:p>
          </p:txBody>
        </p:sp>
        <p:sp>
          <p:nvSpPr>
            <p:cNvPr id="17" name="TextBox 17">
              <a:extLst>
                <a:ext uri="{FF2B5EF4-FFF2-40B4-BE49-F238E27FC236}">
                  <a16:creationId xmlns:a16="http://schemas.microsoft.com/office/drawing/2014/main" id="{EA5C2106-FE7C-BD86-E6FC-C7916E7D3C76}"/>
                </a:ext>
              </a:extLst>
            </p:cNvPr>
            <p:cNvSpPr txBox="1"/>
            <p:nvPr/>
          </p:nvSpPr>
          <p:spPr>
            <a:xfrm>
              <a:off x="0" y="-38100"/>
              <a:ext cx="18983" cy="304923"/>
            </a:xfrm>
            <a:prstGeom prst="rect">
              <a:avLst/>
            </a:prstGeom>
          </p:spPr>
          <p:txBody>
            <a:bodyPr lIns="50800" tIns="50800" rIns="50800" bIns="50800" rtlCol="0" anchor="ctr"/>
            <a:lstStyle/>
            <a:p>
              <a:pPr algn="ctr">
                <a:lnSpc>
                  <a:spcPts val="2659"/>
                </a:lnSpc>
                <a:spcBef>
                  <a:spcPct val="0"/>
                </a:spcBef>
              </a:pPr>
              <a:endParaRPr>
                <a:latin typeface="Arial" panose="020B0604020202020204" pitchFamily="34" charset="0"/>
                <a:cs typeface="Arial" panose="020B0604020202020204" pitchFamily="34" charset="0"/>
              </a:endParaRPr>
            </a:p>
          </p:txBody>
        </p:sp>
      </p:grpSp>
      <p:sp>
        <p:nvSpPr>
          <p:cNvPr id="20" name="TextBox 20">
            <a:extLst>
              <a:ext uri="{FF2B5EF4-FFF2-40B4-BE49-F238E27FC236}">
                <a16:creationId xmlns:a16="http://schemas.microsoft.com/office/drawing/2014/main" id="{C43BA7A9-FD71-1747-0E12-A7761FA3B661}"/>
              </a:ext>
            </a:extLst>
          </p:cNvPr>
          <p:cNvSpPr txBox="1"/>
          <p:nvPr/>
        </p:nvSpPr>
        <p:spPr>
          <a:xfrm>
            <a:off x="609600" y="1513076"/>
            <a:ext cx="8347984" cy="2876044"/>
          </a:xfrm>
          <a:prstGeom prst="rect">
            <a:avLst/>
          </a:prstGeom>
        </p:spPr>
        <p:txBody>
          <a:bodyPr wrap="square" lIns="0" tIns="0" rIns="0" bIns="0" rtlCol="0" anchor="t">
            <a:spAutoFit/>
          </a:bodyPr>
          <a:lstStyle/>
          <a:p>
            <a:pPr algn="l">
              <a:lnSpc>
                <a:spcPts val="7699"/>
              </a:lnSpc>
              <a:spcBef>
                <a:spcPct val="0"/>
              </a:spcBef>
            </a:pPr>
            <a:r>
              <a:rPr lang="en-US" sz="5499" b="1" dirty="0">
                <a:solidFill>
                  <a:srgbClr val="1F2020"/>
                </a:solidFill>
                <a:latin typeface="Arial" panose="020B0604020202020204" pitchFamily="34" charset="0"/>
                <a:ea typeface="Inter Bold"/>
                <a:cs typeface="Arial" panose="020B0604020202020204" pitchFamily="34" charset="0"/>
                <a:sym typeface="Inter Bold"/>
              </a:rPr>
              <a:t>Physiological benefits of making the change in behaviour</a:t>
            </a:r>
          </a:p>
        </p:txBody>
      </p:sp>
      <p:grpSp>
        <p:nvGrpSpPr>
          <p:cNvPr id="21" name="Group 21">
            <a:extLst>
              <a:ext uri="{FF2B5EF4-FFF2-40B4-BE49-F238E27FC236}">
                <a16:creationId xmlns:a16="http://schemas.microsoft.com/office/drawing/2014/main" id="{45986FD3-1B35-A0FA-3118-0A075860034F}"/>
              </a:ext>
            </a:extLst>
          </p:cNvPr>
          <p:cNvGrpSpPr/>
          <p:nvPr/>
        </p:nvGrpSpPr>
        <p:grpSpPr>
          <a:xfrm>
            <a:off x="2057400" y="4838700"/>
            <a:ext cx="948048" cy="131481"/>
            <a:chOff x="0" y="0"/>
            <a:chExt cx="249692" cy="34629"/>
          </a:xfrm>
        </p:grpSpPr>
        <p:sp>
          <p:nvSpPr>
            <p:cNvPr id="22" name="Freeform 22">
              <a:extLst>
                <a:ext uri="{FF2B5EF4-FFF2-40B4-BE49-F238E27FC236}">
                  <a16:creationId xmlns:a16="http://schemas.microsoft.com/office/drawing/2014/main" id="{4C3E287F-F2A8-7894-2ED4-595AE46953A4}"/>
                </a:ext>
              </a:extLst>
            </p:cNvPr>
            <p:cNvSpPr/>
            <p:nvPr/>
          </p:nvSpPr>
          <p:spPr>
            <a:xfrm>
              <a:off x="0" y="0"/>
              <a:ext cx="249692" cy="34629"/>
            </a:xfrm>
            <a:custGeom>
              <a:avLst/>
              <a:gdLst/>
              <a:ahLst/>
              <a:cxnLst/>
              <a:rect l="l" t="t" r="r" b="b"/>
              <a:pathLst>
                <a:path w="249692" h="34629">
                  <a:moveTo>
                    <a:pt x="17314" y="0"/>
                  </a:moveTo>
                  <a:lnTo>
                    <a:pt x="232377" y="0"/>
                  </a:lnTo>
                  <a:cubicBezTo>
                    <a:pt x="241940" y="0"/>
                    <a:pt x="249692" y="7752"/>
                    <a:pt x="249692" y="17314"/>
                  </a:cubicBezTo>
                  <a:lnTo>
                    <a:pt x="249692" y="17314"/>
                  </a:lnTo>
                  <a:cubicBezTo>
                    <a:pt x="249692" y="26877"/>
                    <a:pt x="241940" y="34629"/>
                    <a:pt x="232377" y="34629"/>
                  </a:cubicBezTo>
                  <a:lnTo>
                    <a:pt x="17314" y="34629"/>
                  </a:lnTo>
                  <a:cubicBezTo>
                    <a:pt x="7752" y="34629"/>
                    <a:pt x="0" y="26877"/>
                    <a:pt x="0" y="17314"/>
                  </a:cubicBezTo>
                  <a:lnTo>
                    <a:pt x="0" y="17314"/>
                  </a:lnTo>
                  <a:cubicBezTo>
                    <a:pt x="0" y="7752"/>
                    <a:pt x="7752" y="0"/>
                    <a:pt x="17314"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23" name="TextBox 23">
              <a:extLst>
                <a:ext uri="{FF2B5EF4-FFF2-40B4-BE49-F238E27FC236}">
                  <a16:creationId xmlns:a16="http://schemas.microsoft.com/office/drawing/2014/main" id="{D9754F92-C0B3-626F-82E1-CDFBA0017079}"/>
                </a:ext>
              </a:extLst>
            </p:cNvPr>
            <p:cNvSpPr txBox="1"/>
            <p:nvPr/>
          </p:nvSpPr>
          <p:spPr>
            <a:xfrm>
              <a:off x="0" y="-38100"/>
              <a:ext cx="249692" cy="72729"/>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24" name="TextBox 24">
            <a:extLst>
              <a:ext uri="{FF2B5EF4-FFF2-40B4-BE49-F238E27FC236}">
                <a16:creationId xmlns:a16="http://schemas.microsoft.com/office/drawing/2014/main" id="{DA448948-29B0-25BA-5F6B-5A1C62A412C0}"/>
              </a:ext>
            </a:extLst>
          </p:cNvPr>
          <p:cNvSpPr txBox="1"/>
          <p:nvPr/>
        </p:nvSpPr>
        <p:spPr>
          <a:xfrm>
            <a:off x="9594186" y="2608296"/>
            <a:ext cx="7260953" cy="4917500"/>
          </a:xfrm>
          <a:prstGeom prst="rect">
            <a:avLst/>
          </a:prstGeom>
        </p:spPr>
        <p:txBody>
          <a:bodyPr wrap="square" lIns="0" tIns="0" rIns="0" bIns="0" rtlCol="0" anchor="t">
            <a:spAutoFit/>
          </a:bodyPr>
          <a:lstStyle/>
          <a:p>
            <a:pPr marL="285750" lvl="0" indent="-285750" algn="just">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Less time sitting means improved sleep habits, vision, posture and fitness and diminished future potential of falling into obesity and heart disease (Dunstan </a:t>
            </a:r>
            <a:r>
              <a:rPr lang="en-US" sz="2400" i="1" dirty="0">
                <a:latin typeface="Arial" panose="020B0604020202020204" pitchFamily="34" charset="0"/>
                <a:cs typeface="Arial" panose="020B0604020202020204" pitchFamily="34" charset="0"/>
              </a:rPr>
              <a:t>et al., </a:t>
            </a:r>
            <a:r>
              <a:rPr lang="en-US" sz="2400" dirty="0">
                <a:latin typeface="Arial" panose="020B0604020202020204" pitchFamily="34" charset="0"/>
                <a:cs typeface="Arial" panose="020B0604020202020204" pitchFamily="34" charset="0"/>
              </a:rPr>
              <a:t>2021).</a:t>
            </a:r>
          </a:p>
          <a:p>
            <a:pPr marL="285750" lvl="0" indent="-285750" algn="just">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According to World Health Organization (2024), 80% of teenagers in the world do not reach their physiological activity, thus emphasising the importance of behavioural modification among this group of people.</a:t>
            </a:r>
          </a:p>
        </p:txBody>
      </p:sp>
      <p:pic>
        <p:nvPicPr>
          <p:cNvPr id="2" name="Picture 1" descr="Research: 80 Percent of Adolescents are Physically Inactive Globally">
            <a:extLst>
              <a:ext uri="{FF2B5EF4-FFF2-40B4-BE49-F238E27FC236}">
                <a16:creationId xmlns:a16="http://schemas.microsoft.com/office/drawing/2014/main" id="{41D7C1AA-3D0E-2563-A54D-DF1258CADAA7}"/>
              </a:ext>
            </a:extLst>
          </p:cNvPr>
          <p:cNvPicPr>
            <a:picLocks noChangeAspect="1"/>
          </p:cNvPicPr>
          <p:nvPr/>
        </p:nvPicPr>
        <p:blipFill>
          <a:blip r:embed="rId4"/>
          <a:stretch>
            <a:fillRect/>
          </a:stretch>
        </p:blipFill>
        <p:spPr>
          <a:xfrm>
            <a:off x="4038600" y="4924417"/>
            <a:ext cx="4645333" cy="4645333"/>
          </a:xfrm>
          <a:prstGeom prst="rect">
            <a:avLst/>
          </a:prstGeom>
        </p:spPr>
      </p:pic>
      <p:sp>
        <p:nvSpPr>
          <p:cNvPr id="4" name="TextBox 3">
            <a:extLst>
              <a:ext uri="{FF2B5EF4-FFF2-40B4-BE49-F238E27FC236}">
                <a16:creationId xmlns:a16="http://schemas.microsoft.com/office/drawing/2014/main" id="{20C06283-C806-B0F7-0651-D7B8CA044FD3}"/>
              </a:ext>
            </a:extLst>
          </p:cNvPr>
          <p:cNvSpPr txBox="1"/>
          <p:nvPr/>
        </p:nvSpPr>
        <p:spPr>
          <a:xfrm>
            <a:off x="3838557" y="9550700"/>
            <a:ext cx="5119027" cy="369332"/>
          </a:xfrm>
          <a:prstGeom prst="rect">
            <a:avLst/>
          </a:prstGeom>
          <a:noFill/>
        </p:spPr>
        <p:txBody>
          <a:bodyPr wrap="square">
            <a:spAutoFit/>
          </a:bodyPr>
          <a:lstStyle/>
          <a:p>
            <a:pPr algn="ctr"/>
            <a:r>
              <a:rPr lang="en-GB" dirty="0">
                <a:latin typeface="Arial" panose="020B0604020202020204" pitchFamily="34" charset="0"/>
                <a:cs typeface="Arial" panose="020B0604020202020204" pitchFamily="34" charset="0"/>
              </a:rPr>
              <a:t>(Source: </a:t>
            </a:r>
            <a:r>
              <a:rPr lang="en-IN" dirty="0"/>
              <a:t>Edwards, 2020</a:t>
            </a:r>
            <a:r>
              <a:rPr lang="en-GB"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9097325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B5C827-EF7D-5D60-64B2-2F4CCA24BD43}"/>
            </a:ext>
          </a:extLst>
        </p:cNvPr>
        <p:cNvGrpSpPr/>
        <p:nvPr/>
      </p:nvGrpSpPr>
      <p:grpSpPr>
        <a:xfrm>
          <a:off x="0" y="0"/>
          <a:ext cx="0" cy="0"/>
          <a:chOff x="0" y="0"/>
          <a:chExt cx="0" cy="0"/>
        </a:xfrm>
      </p:grpSpPr>
      <p:sp>
        <p:nvSpPr>
          <p:cNvPr id="5" name="Freeform 5">
            <a:extLst>
              <a:ext uri="{FF2B5EF4-FFF2-40B4-BE49-F238E27FC236}">
                <a16:creationId xmlns:a16="http://schemas.microsoft.com/office/drawing/2014/main" id="{3F24A397-5070-016F-0082-03BEE935181F}"/>
              </a:ext>
            </a:extLst>
          </p:cNvPr>
          <p:cNvSpPr/>
          <p:nvPr/>
        </p:nvSpPr>
        <p:spPr>
          <a:xfrm>
            <a:off x="17471753" y="363528"/>
            <a:ext cx="422866" cy="244494"/>
          </a:xfrm>
          <a:custGeom>
            <a:avLst/>
            <a:gdLst/>
            <a:ahLst/>
            <a:cxnLst/>
            <a:rect l="l" t="t" r="r" b="b"/>
            <a:pathLst>
              <a:path w="422866" h="244494">
                <a:moveTo>
                  <a:pt x="0" y="0"/>
                </a:moveTo>
                <a:lnTo>
                  <a:pt x="422866" y="0"/>
                </a:lnTo>
                <a:lnTo>
                  <a:pt x="422866" y="244494"/>
                </a:lnTo>
                <a:lnTo>
                  <a:pt x="0" y="24449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grpSp>
        <p:nvGrpSpPr>
          <p:cNvPr id="7" name="Group 7">
            <a:extLst>
              <a:ext uri="{FF2B5EF4-FFF2-40B4-BE49-F238E27FC236}">
                <a16:creationId xmlns:a16="http://schemas.microsoft.com/office/drawing/2014/main" id="{531E1EE7-2BB1-8C19-F25B-FAA96F0211FC}"/>
              </a:ext>
            </a:extLst>
          </p:cNvPr>
          <p:cNvGrpSpPr/>
          <p:nvPr/>
        </p:nvGrpSpPr>
        <p:grpSpPr>
          <a:xfrm>
            <a:off x="17765393" y="8799378"/>
            <a:ext cx="72076" cy="1013094"/>
            <a:chOff x="0" y="0"/>
            <a:chExt cx="18983" cy="266823"/>
          </a:xfrm>
        </p:grpSpPr>
        <p:sp>
          <p:nvSpPr>
            <p:cNvPr id="8" name="Freeform 8">
              <a:extLst>
                <a:ext uri="{FF2B5EF4-FFF2-40B4-BE49-F238E27FC236}">
                  <a16:creationId xmlns:a16="http://schemas.microsoft.com/office/drawing/2014/main" id="{77BB01E3-B897-657D-FFF0-C5139D9DC505}"/>
                </a:ext>
              </a:extLst>
            </p:cNvPr>
            <p:cNvSpPr/>
            <p:nvPr/>
          </p:nvSpPr>
          <p:spPr>
            <a:xfrm>
              <a:off x="0" y="0"/>
              <a:ext cx="18983" cy="266823"/>
            </a:xfrm>
            <a:custGeom>
              <a:avLst/>
              <a:gdLst/>
              <a:ahLst/>
              <a:cxnLst/>
              <a:rect l="l" t="t" r="r" b="b"/>
              <a:pathLst>
                <a:path w="18983" h="266823">
                  <a:moveTo>
                    <a:pt x="9492" y="0"/>
                  </a:moveTo>
                  <a:lnTo>
                    <a:pt x="9492" y="0"/>
                  </a:lnTo>
                  <a:cubicBezTo>
                    <a:pt x="14734" y="0"/>
                    <a:pt x="18983" y="4250"/>
                    <a:pt x="18983" y="9492"/>
                  </a:cubicBezTo>
                  <a:lnTo>
                    <a:pt x="18983" y="257332"/>
                  </a:lnTo>
                  <a:cubicBezTo>
                    <a:pt x="18983" y="259849"/>
                    <a:pt x="17983" y="262263"/>
                    <a:pt x="16203" y="264043"/>
                  </a:cubicBezTo>
                  <a:cubicBezTo>
                    <a:pt x="14423" y="265823"/>
                    <a:pt x="12009" y="266823"/>
                    <a:pt x="9492" y="266823"/>
                  </a:cubicBezTo>
                  <a:lnTo>
                    <a:pt x="9492" y="266823"/>
                  </a:lnTo>
                  <a:cubicBezTo>
                    <a:pt x="6974" y="266823"/>
                    <a:pt x="4560" y="265823"/>
                    <a:pt x="2780" y="264043"/>
                  </a:cubicBezTo>
                  <a:cubicBezTo>
                    <a:pt x="1000" y="262263"/>
                    <a:pt x="0" y="259849"/>
                    <a:pt x="0" y="257332"/>
                  </a:cubicBezTo>
                  <a:lnTo>
                    <a:pt x="0" y="9492"/>
                  </a:lnTo>
                  <a:cubicBezTo>
                    <a:pt x="0" y="6974"/>
                    <a:pt x="1000" y="4560"/>
                    <a:pt x="2780" y="2780"/>
                  </a:cubicBezTo>
                  <a:cubicBezTo>
                    <a:pt x="4560" y="1000"/>
                    <a:pt x="6974" y="0"/>
                    <a:pt x="9492"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9" name="TextBox 9">
              <a:extLst>
                <a:ext uri="{FF2B5EF4-FFF2-40B4-BE49-F238E27FC236}">
                  <a16:creationId xmlns:a16="http://schemas.microsoft.com/office/drawing/2014/main" id="{6ECDBDDD-21C9-BBBE-46C9-CFA4899F523A}"/>
                </a:ext>
              </a:extLst>
            </p:cNvPr>
            <p:cNvSpPr txBox="1"/>
            <p:nvPr/>
          </p:nvSpPr>
          <p:spPr>
            <a:xfrm>
              <a:off x="0" y="-38100"/>
              <a:ext cx="18983" cy="304923"/>
            </a:xfrm>
            <a:prstGeom prst="rect">
              <a:avLst/>
            </a:prstGeom>
          </p:spPr>
          <p:txBody>
            <a:bodyPr lIns="50800" tIns="50800" rIns="50800" bIns="50800" rtlCol="0" anchor="ctr"/>
            <a:lstStyle/>
            <a:p>
              <a:pPr algn="ctr">
                <a:lnSpc>
                  <a:spcPts val="2659"/>
                </a:lnSpc>
                <a:spcBef>
                  <a:spcPct val="0"/>
                </a:spcBef>
              </a:pPr>
              <a:endParaRPr>
                <a:latin typeface="Arial" panose="020B0604020202020204" pitchFamily="34" charset="0"/>
                <a:cs typeface="Arial" panose="020B0604020202020204" pitchFamily="34" charset="0"/>
              </a:endParaRPr>
            </a:p>
          </p:txBody>
        </p:sp>
      </p:grpSp>
      <p:grpSp>
        <p:nvGrpSpPr>
          <p:cNvPr id="10" name="Group 10">
            <a:extLst>
              <a:ext uri="{FF2B5EF4-FFF2-40B4-BE49-F238E27FC236}">
                <a16:creationId xmlns:a16="http://schemas.microsoft.com/office/drawing/2014/main" id="{D6EA0F00-4FAD-6AAE-5053-2433E4507E07}"/>
              </a:ext>
            </a:extLst>
          </p:cNvPr>
          <p:cNvGrpSpPr/>
          <p:nvPr/>
        </p:nvGrpSpPr>
        <p:grpSpPr>
          <a:xfrm>
            <a:off x="17765393" y="7670457"/>
            <a:ext cx="72076" cy="1013094"/>
            <a:chOff x="0" y="0"/>
            <a:chExt cx="18983" cy="266823"/>
          </a:xfrm>
        </p:grpSpPr>
        <p:sp>
          <p:nvSpPr>
            <p:cNvPr id="11" name="Freeform 11">
              <a:extLst>
                <a:ext uri="{FF2B5EF4-FFF2-40B4-BE49-F238E27FC236}">
                  <a16:creationId xmlns:a16="http://schemas.microsoft.com/office/drawing/2014/main" id="{84993AED-4CF0-BCBA-4814-374667BB50F9}"/>
                </a:ext>
              </a:extLst>
            </p:cNvPr>
            <p:cNvSpPr/>
            <p:nvPr/>
          </p:nvSpPr>
          <p:spPr>
            <a:xfrm>
              <a:off x="0" y="0"/>
              <a:ext cx="18983" cy="266823"/>
            </a:xfrm>
            <a:custGeom>
              <a:avLst/>
              <a:gdLst/>
              <a:ahLst/>
              <a:cxnLst/>
              <a:rect l="l" t="t" r="r" b="b"/>
              <a:pathLst>
                <a:path w="18983" h="266823">
                  <a:moveTo>
                    <a:pt x="9492" y="0"/>
                  </a:moveTo>
                  <a:lnTo>
                    <a:pt x="9492" y="0"/>
                  </a:lnTo>
                  <a:cubicBezTo>
                    <a:pt x="14734" y="0"/>
                    <a:pt x="18983" y="4250"/>
                    <a:pt x="18983" y="9492"/>
                  </a:cubicBezTo>
                  <a:lnTo>
                    <a:pt x="18983" y="257332"/>
                  </a:lnTo>
                  <a:cubicBezTo>
                    <a:pt x="18983" y="259849"/>
                    <a:pt x="17983" y="262263"/>
                    <a:pt x="16203" y="264043"/>
                  </a:cubicBezTo>
                  <a:cubicBezTo>
                    <a:pt x="14423" y="265823"/>
                    <a:pt x="12009" y="266823"/>
                    <a:pt x="9492" y="266823"/>
                  </a:cubicBezTo>
                  <a:lnTo>
                    <a:pt x="9492" y="266823"/>
                  </a:lnTo>
                  <a:cubicBezTo>
                    <a:pt x="6974" y="266823"/>
                    <a:pt x="4560" y="265823"/>
                    <a:pt x="2780" y="264043"/>
                  </a:cubicBezTo>
                  <a:cubicBezTo>
                    <a:pt x="1000" y="262263"/>
                    <a:pt x="0" y="259849"/>
                    <a:pt x="0" y="257332"/>
                  </a:cubicBezTo>
                  <a:lnTo>
                    <a:pt x="0" y="9492"/>
                  </a:lnTo>
                  <a:cubicBezTo>
                    <a:pt x="0" y="6974"/>
                    <a:pt x="1000" y="4560"/>
                    <a:pt x="2780" y="2780"/>
                  </a:cubicBezTo>
                  <a:cubicBezTo>
                    <a:pt x="4560" y="1000"/>
                    <a:pt x="6974" y="0"/>
                    <a:pt x="9492" y="0"/>
                  </a:cubicBezTo>
                  <a:close/>
                </a:path>
              </a:pathLst>
            </a:custGeom>
            <a:solidFill>
              <a:srgbClr val="E2E2E2"/>
            </a:solidFill>
          </p:spPr>
          <p:txBody>
            <a:bodyPr/>
            <a:lstStyle/>
            <a:p>
              <a:endParaRPr lang="en-IN"/>
            </a:p>
          </p:txBody>
        </p:sp>
        <p:sp>
          <p:nvSpPr>
            <p:cNvPr id="12" name="TextBox 12">
              <a:extLst>
                <a:ext uri="{FF2B5EF4-FFF2-40B4-BE49-F238E27FC236}">
                  <a16:creationId xmlns:a16="http://schemas.microsoft.com/office/drawing/2014/main" id="{C4039473-6311-7356-57FE-4850EFD8D249}"/>
                </a:ext>
              </a:extLst>
            </p:cNvPr>
            <p:cNvSpPr txBox="1"/>
            <p:nvPr/>
          </p:nvSpPr>
          <p:spPr>
            <a:xfrm>
              <a:off x="0" y="-38100"/>
              <a:ext cx="18983" cy="304923"/>
            </a:xfrm>
            <a:prstGeom prst="rect">
              <a:avLst/>
            </a:prstGeom>
          </p:spPr>
          <p:txBody>
            <a:bodyPr lIns="50800" tIns="50800" rIns="50800" bIns="50800" rtlCol="0" anchor="ctr"/>
            <a:lstStyle/>
            <a:p>
              <a:pPr algn="ctr">
                <a:lnSpc>
                  <a:spcPts val="2659"/>
                </a:lnSpc>
                <a:spcBef>
                  <a:spcPct val="0"/>
                </a:spcBef>
              </a:pPr>
              <a:endParaRPr>
                <a:latin typeface="Arial" panose="020B0604020202020204" pitchFamily="34" charset="0"/>
                <a:cs typeface="Arial" panose="020B0604020202020204" pitchFamily="34" charset="0"/>
              </a:endParaRPr>
            </a:p>
          </p:txBody>
        </p:sp>
      </p:grpSp>
      <p:sp>
        <p:nvSpPr>
          <p:cNvPr id="23" name="TextBox 23">
            <a:extLst>
              <a:ext uri="{FF2B5EF4-FFF2-40B4-BE49-F238E27FC236}">
                <a16:creationId xmlns:a16="http://schemas.microsoft.com/office/drawing/2014/main" id="{9DAB6F8B-2507-DA84-8B77-7F8ACA73787D}"/>
              </a:ext>
            </a:extLst>
          </p:cNvPr>
          <p:cNvSpPr txBox="1"/>
          <p:nvPr/>
        </p:nvSpPr>
        <p:spPr>
          <a:xfrm>
            <a:off x="1981200" y="714007"/>
            <a:ext cx="13487400" cy="1888594"/>
          </a:xfrm>
          <a:prstGeom prst="rect">
            <a:avLst/>
          </a:prstGeom>
        </p:spPr>
        <p:txBody>
          <a:bodyPr wrap="square" lIns="0" tIns="0" rIns="0" bIns="0" rtlCol="0" anchor="t">
            <a:spAutoFit/>
          </a:bodyPr>
          <a:lstStyle/>
          <a:p>
            <a:pPr>
              <a:lnSpc>
                <a:spcPts val="7699"/>
              </a:lnSpc>
              <a:spcBef>
                <a:spcPct val="0"/>
              </a:spcBef>
            </a:pPr>
            <a:r>
              <a:rPr lang="en-US" sz="5500" b="1" dirty="0">
                <a:latin typeface="Arial" panose="020B0604020202020204" pitchFamily="34" charset="0"/>
                <a:cs typeface="Arial" panose="020B0604020202020204" pitchFamily="34" charset="0"/>
              </a:rPr>
              <a:t>Sociological benefits of making the change in behaviour</a:t>
            </a:r>
            <a:endParaRPr lang="en-US" sz="5500" b="1" dirty="0">
              <a:solidFill>
                <a:srgbClr val="1F2020"/>
              </a:solidFill>
              <a:latin typeface="Arial" panose="020B0604020202020204" pitchFamily="34" charset="0"/>
              <a:ea typeface="Inter Bold"/>
              <a:cs typeface="Arial" panose="020B0604020202020204" pitchFamily="34" charset="0"/>
              <a:sym typeface="Inter Bold"/>
            </a:endParaRPr>
          </a:p>
        </p:txBody>
      </p:sp>
      <p:grpSp>
        <p:nvGrpSpPr>
          <p:cNvPr id="24" name="Group 24">
            <a:extLst>
              <a:ext uri="{FF2B5EF4-FFF2-40B4-BE49-F238E27FC236}">
                <a16:creationId xmlns:a16="http://schemas.microsoft.com/office/drawing/2014/main" id="{9CE36BAA-CF65-AC3C-9041-4CEA288D7C65}"/>
              </a:ext>
            </a:extLst>
          </p:cNvPr>
          <p:cNvGrpSpPr/>
          <p:nvPr/>
        </p:nvGrpSpPr>
        <p:grpSpPr>
          <a:xfrm>
            <a:off x="2065543" y="2900349"/>
            <a:ext cx="948048" cy="131481"/>
            <a:chOff x="0" y="0"/>
            <a:chExt cx="249692" cy="34629"/>
          </a:xfrm>
        </p:grpSpPr>
        <p:sp>
          <p:nvSpPr>
            <p:cNvPr id="25" name="Freeform 25">
              <a:extLst>
                <a:ext uri="{FF2B5EF4-FFF2-40B4-BE49-F238E27FC236}">
                  <a16:creationId xmlns:a16="http://schemas.microsoft.com/office/drawing/2014/main" id="{98CD0D94-D36F-A439-7FE5-713D1759D47A}"/>
                </a:ext>
              </a:extLst>
            </p:cNvPr>
            <p:cNvSpPr/>
            <p:nvPr/>
          </p:nvSpPr>
          <p:spPr>
            <a:xfrm>
              <a:off x="0" y="0"/>
              <a:ext cx="249692" cy="34629"/>
            </a:xfrm>
            <a:custGeom>
              <a:avLst/>
              <a:gdLst/>
              <a:ahLst/>
              <a:cxnLst/>
              <a:rect l="l" t="t" r="r" b="b"/>
              <a:pathLst>
                <a:path w="249692" h="34629">
                  <a:moveTo>
                    <a:pt x="17314" y="0"/>
                  </a:moveTo>
                  <a:lnTo>
                    <a:pt x="232377" y="0"/>
                  </a:lnTo>
                  <a:cubicBezTo>
                    <a:pt x="241940" y="0"/>
                    <a:pt x="249692" y="7752"/>
                    <a:pt x="249692" y="17314"/>
                  </a:cubicBezTo>
                  <a:lnTo>
                    <a:pt x="249692" y="17314"/>
                  </a:lnTo>
                  <a:cubicBezTo>
                    <a:pt x="249692" y="26877"/>
                    <a:pt x="241940" y="34629"/>
                    <a:pt x="232377" y="34629"/>
                  </a:cubicBezTo>
                  <a:lnTo>
                    <a:pt x="17314" y="34629"/>
                  </a:lnTo>
                  <a:cubicBezTo>
                    <a:pt x="7752" y="34629"/>
                    <a:pt x="0" y="26877"/>
                    <a:pt x="0" y="17314"/>
                  </a:cubicBezTo>
                  <a:lnTo>
                    <a:pt x="0" y="17314"/>
                  </a:lnTo>
                  <a:cubicBezTo>
                    <a:pt x="0" y="7752"/>
                    <a:pt x="7752" y="0"/>
                    <a:pt x="17314"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26" name="TextBox 26">
              <a:extLst>
                <a:ext uri="{FF2B5EF4-FFF2-40B4-BE49-F238E27FC236}">
                  <a16:creationId xmlns:a16="http://schemas.microsoft.com/office/drawing/2014/main" id="{8C393CA9-5409-6A6E-CB50-433516EC70A7}"/>
                </a:ext>
              </a:extLst>
            </p:cNvPr>
            <p:cNvSpPr txBox="1"/>
            <p:nvPr/>
          </p:nvSpPr>
          <p:spPr>
            <a:xfrm>
              <a:off x="0" y="-38100"/>
              <a:ext cx="249692" cy="72729"/>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graphicFrame>
        <p:nvGraphicFramePr>
          <p:cNvPr id="6" name="Diagram 5">
            <a:extLst>
              <a:ext uri="{FF2B5EF4-FFF2-40B4-BE49-F238E27FC236}">
                <a16:creationId xmlns:a16="http://schemas.microsoft.com/office/drawing/2014/main" id="{7E9FE98A-ADB6-0D60-8EC6-517D94C64746}"/>
              </a:ext>
            </a:extLst>
          </p:cNvPr>
          <p:cNvGraphicFramePr/>
          <p:nvPr>
            <p:extLst>
              <p:ext uri="{D42A27DB-BD31-4B8C-83A1-F6EECF244321}">
                <p14:modId xmlns:p14="http://schemas.microsoft.com/office/powerpoint/2010/main" val="2842226605"/>
              </p:ext>
            </p:extLst>
          </p:nvPr>
        </p:nvGraphicFramePr>
        <p:xfrm>
          <a:off x="1295400" y="3660216"/>
          <a:ext cx="9829800" cy="591277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7" name="Picture 16" descr="Screen time: US teens' and parents' experiences, approaches | Pew Research  Center">
            <a:extLst>
              <a:ext uri="{FF2B5EF4-FFF2-40B4-BE49-F238E27FC236}">
                <a16:creationId xmlns:a16="http://schemas.microsoft.com/office/drawing/2014/main" id="{2E878DED-6356-C4C7-B157-CF4394A4D327}"/>
              </a:ext>
            </a:extLst>
          </p:cNvPr>
          <p:cNvPicPr>
            <a:picLocks noChangeAspect="1"/>
          </p:cNvPicPr>
          <p:nvPr/>
        </p:nvPicPr>
        <p:blipFill>
          <a:blip r:embed="rId9"/>
          <a:stretch>
            <a:fillRect/>
          </a:stretch>
        </p:blipFill>
        <p:spPr>
          <a:xfrm>
            <a:off x="11506199" y="2171700"/>
            <a:ext cx="5965553" cy="5912777"/>
          </a:xfrm>
          <a:prstGeom prst="rect">
            <a:avLst/>
          </a:prstGeom>
        </p:spPr>
      </p:pic>
      <p:sp>
        <p:nvSpPr>
          <p:cNvPr id="19" name="TextBox 18">
            <a:extLst>
              <a:ext uri="{FF2B5EF4-FFF2-40B4-BE49-F238E27FC236}">
                <a16:creationId xmlns:a16="http://schemas.microsoft.com/office/drawing/2014/main" id="{06CE9D56-9F17-6CF7-2DCC-7E21C4E3EDF7}"/>
              </a:ext>
            </a:extLst>
          </p:cNvPr>
          <p:cNvSpPr txBox="1"/>
          <p:nvPr/>
        </p:nvSpPr>
        <p:spPr>
          <a:xfrm>
            <a:off x="12581809" y="8816093"/>
            <a:ext cx="3962400" cy="646331"/>
          </a:xfrm>
          <a:prstGeom prst="rect">
            <a:avLst/>
          </a:prstGeom>
          <a:noFill/>
        </p:spPr>
        <p:txBody>
          <a:bodyPr wrap="square">
            <a:spAutoFit/>
          </a:bodyPr>
          <a:lstStyle/>
          <a:p>
            <a:pPr algn="ctr"/>
            <a:r>
              <a:rPr lang="en-GB" dirty="0">
                <a:latin typeface="Arial" panose="020B0604020202020204" pitchFamily="34" charset="0"/>
                <a:cs typeface="Arial" panose="020B0604020202020204" pitchFamily="34" charset="0"/>
              </a:rPr>
              <a:t>(Source: </a:t>
            </a:r>
            <a:r>
              <a:rPr lang="en-IN" dirty="0"/>
              <a:t>(Anderson, </a:t>
            </a:r>
            <a:r>
              <a:rPr lang="en-IN" dirty="0" err="1"/>
              <a:t>Faverio</a:t>
            </a:r>
            <a:r>
              <a:rPr lang="en-IN" dirty="0"/>
              <a:t> and Park, 2024</a:t>
            </a:r>
            <a:r>
              <a:rPr lang="en-GB"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84280630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78D6D4-92F4-5756-54DE-F15A4162AB86}"/>
            </a:ext>
          </a:extLst>
        </p:cNvPr>
        <p:cNvGrpSpPr/>
        <p:nvPr/>
      </p:nvGrpSpPr>
      <p:grpSpPr>
        <a:xfrm>
          <a:off x="0" y="0"/>
          <a:ext cx="0" cy="0"/>
          <a:chOff x="0" y="0"/>
          <a:chExt cx="0" cy="0"/>
        </a:xfrm>
      </p:grpSpPr>
      <p:sp>
        <p:nvSpPr>
          <p:cNvPr id="5" name="Freeform 5">
            <a:extLst>
              <a:ext uri="{FF2B5EF4-FFF2-40B4-BE49-F238E27FC236}">
                <a16:creationId xmlns:a16="http://schemas.microsoft.com/office/drawing/2014/main" id="{CB19F9AD-1195-7E14-3ECC-749087514A05}"/>
              </a:ext>
            </a:extLst>
          </p:cNvPr>
          <p:cNvSpPr/>
          <p:nvPr/>
        </p:nvSpPr>
        <p:spPr>
          <a:xfrm>
            <a:off x="17471753" y="363528"/>
            <a:ext cx="422866" cy="244494"/>
          </a:xfrm>
          <a:custGeom>
            <a:avLst/>
            <a:gdLst/>
            <a:ahLst/>
            <a:cxnLst/>
            <a:rect l="l" t="t" r="r" b="b"/>
            <a:pathLst>
              <a:path w="422866" h="244494">
                <a:moveTo>
                  <a:pt x="0" y="0"/>
                </a:moveTo>
                <a:lnTo>
                  <a:pt x="422866" y="0"/>
                </a:lnTo>
                <a:lnTo>
                  <a:pt x="422866" y="244494"/>
                </a:lnTo>
                <a:lnTo>
                  <a:pt x="0" y="24449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sp>
        <p:nvSpPr>
          <p:cNvPr id="6" name="Freeform 6">
            <a:extLst>
              <a:ext uri="{FF2B5EF4-FFF2-40B4-BE49-F238E27FC236}">
                <a16:creationId xmlns:a16="http://schemas.microsoft.com/office/drawing/2014/main" id="{133D24AA-3F22-858A-4B0C-699B22384256}"/>
              </a:ext>
            </a:extLst>
          </p:cNvPr>
          <p:cNvSpPr/>
          <p:nvPr/>
        </p:nvSpPr>
        <p:spPr>
          <a:xfrm>
            <a:off x="577264" y="385935"/>
            <a:ext cx="207331" cy="256830"/>
          </a:xfrm>
          <a:custGeom>
            <a:avLst/>
            <a:gdLst/>
            <a:ahLst/>
            <a:cxnLst/>
            <a:rect l="l" t="t" r="r" b="b"/>
            <a:pathLst>
              <a:path w="207331" h="256830">
                <a:moveTo>
                  <a:pt x="0" y="0"/>
                </a:moveTo>
                <a:lnTo>
                  <a:pt x="207332" y="0"/>
                </a:lnTo>
                <a:lnTo>
                  <a:pt x="207332" y="256830"/>
                </a:lnTo>
                <a:lnTo>
                  <a:pt x="0" y="25683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grpSp>
        <p:nvGrpSpPr>
          <p:cNvPr id="7" name="Group 7">
            <a:extLst>
              <a:ext uri="{FF2B5EF4-FFF2-40B4-BE49-F238E27FC236}">
                <a16:creationId xmlns:a16="http://schemas.microsoft.com/office/drawing/2014/main" id="{260D0C0A-70B3-6173-38DD-F9BFEE0947DA}"/>
              </a:ext>
            </a:extLst>
          </p:cNvPr>
          <p:cNvGrpSpPr/>
          <p:nvPr/>
        </p:nvGrpSpPr>
        <p:grpSpPr>
          <a:xfrm>
            <a:off x="17765393" y="8799378"/>
            <a:ext cx="72076" cy="1013094"/>
            <a:chOff x="0" y="0"/>
            <a:chExt cx="18983" cy="266823"/>
          </a:xfrm>
        </p:grpSpPr>
        <p:sp>
          <p:nvSpPr>
            <p:cNvPr id="8" name="Freeform 8">
              <a:extLst>
                <a:ext uri="{FF2B5EF4-FFF2-40B4-BE49-F238E27FC236}">
                  <a16:creationId xmlns:a16="http://schemas.microsoft.com/office/drawing/2014/main" id="{0EFA1C4B-4B14-60AF-852D-34BA5E98E849}"/>
                </a:ext>
              </a:extLst>
            </p:cNvPr>
            <p:cNvSpPr/>
            <p:nvPr/>
          </p:nvSpPr>
          <p:spPr>
            <a:xfrm>
              <a:off x="0" y="0"/>
              <a:ext cx="18983" cy="266823"/>
            </a:xfrm>
            <a:custGeom>
              <a:avLst/>
              <a:gdLst/>
              <a:ahLst/>
              <a:cxnLst/>
              <a:rect l="l" t="t" r="r" b="b"/>
              <a:pathLst>
                <a:path w="18983" h="266823">
                  <a:moveTo>
                    <a:pt x="9492" y="0"/>
                  </a:moveTo>
                  <a:lnTo>
                    <a:pt x="9492" y="0"/>
                  </a:lnTo>
                  <a:cubicBezTo>
                    <a:pt x="14734" y="0"/>
                    <a:pt x="18983" y="4250"/>
                    <a:pt x="18983" y="9492"/>
                  </a:cubicBezTo>
                  <a:lnTo>
                    <a:pt x="18983" y="257332"/>
                  </a:lnTo>
                  <a:cubicBezTo>
                    <a:pt x="18983" y="259849"/>
                    <a:pt x="17983" y="262263"/>
                    <a:pt x="16203" y="264043"/>
                  </a:cubicBezTo>
                  <a:cubicBezTo>
                    <a:pt x="14423" y="265823"/>
                    <a:pt x="12009" y="266823"/>
                    <a:pt x="9492" y="266823"/>
                  </a:cubicBezTo>
                  <a:lnTo>
                    <a:pt x="9492" y="266823"/>
                  </a:lnTo>
                  <a:cubicBezTo>
                    <a:pt x="6974" y="266823"/>
                    <a:pt x="4560" y="265823"/>
                    <a:pt x="2780" y="264043"/>
                  </a:cubicBezTo>
                  <a:cubicBezTo>
                    <a:pt x="1000" y="262263"/>
                    <a:pt x="0" y="259849"/>
                    <a:pt x="0" y="257332"/>
                  </a:cubicBezTo>
                  <a:lnTo>
                    <a:pt x="0" y="9492"/>
                  </a:lnTo>
                  <a:cubicBezTo>
                    <a:pt x="0" y="6974"/>
                    <a:pt x="1000" y="4560"/>
                    <a:pt x="2780" y="2780"/>
                  </a:cubicBezTo>
                  <a:cubicBezTo>
                    <a:pt x="4560" y="1000"/>
                    <a:pt x="6974" y="0"/>
                    <a:pt x="9492"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9" name="TextBox 9">
              <a:extLst>
                <a:ext uri="{FF2B5EF4-FFF2-40B4-BE49-F238E27FC236}">
                  <a16:creationId xmlns:a16="http://schemas.microsoft.com/office/drawing/2014/main" id="{D397F393-318E-F1B0-9B09-0C24763A5DAC}"/>
                </a:ext>
              </a:extLst>
            </p:cNvPr>
            <p:cNvSpPr txBox="1"/>
            <p:nvPr/>
          </p:nvSpPr>
          <p:spPr>
            <a:xfrm>
              <a:off x="0" y="-38100"/>
              <a:ext cx="18983" cy="304923"/>
            </a:xfrm>
            <a:prstGeom prst="rect">
              <a:avLst/>
            </a:prstGeom>
          </p:spPr>
          <p:txBody>
            <a:bodyPr lIns="50800" tIns="50800" rIns="50800" bIns="50800" rtlCol="0" anchor="ctr"/>
            <a:lstStyle/>
            <a:p>
              <a:pPr algn="ctr">
                <a:lnSpc>
                  <a:spcPts val="2659"/>
                </a:lnSpc>
                <a:spcBef>
                  <a:spcPct val="0"/>
                </a:spcBef>
              </a:pPr>
              <a:endParaRPr>
                <a:latin typeface="Arial" panose="020B0604020202020204" pitchFamily="34" charset="0"/>
                <a:cs typeface="Arial" panose="020B0604020202020204" pitchFamily="34" charset="0"/>
              </a:endParaRPr>
            </a:p>
          </p:txBody>
        </p:sp>
      </p:grpSp>
      <p:grpSp>
        <p:nvGrpSpPr>
          <p:cNvPr id="10" name="Group 10">
            <a:extLst>
              <a:ext uri="{FF2B5EF4-FFF2-40B4-BE49-F238E27FC236}">
                <a16:creationId xmlns:a16="http://schemas.microsoft.com/office/drawing/2014/main" id="{1BA7FA1B-9DBC-6BF9-D85D-D714F250DD79}"/>
              </a:ext>
            </a:extLst>
          </p:cNvPr>
          <p:cNvGrpSpPr/>
          <p:nvPr/>
        </p:nvGrpSpPr>
        <p:grpSpPr>
          <a:xfrm>
            <a:off x="17765393" y="7670457"/>
            <a:ext cx="72076" cy="1013094"/>
            <a:chOff x="0" y="0"/>
            <a:chExt cx="18983" cy="266823"/>
          </a:xfrm>
        </p:grpSpPr>
        <p:sp>
          <p:nvSpPr>
            <p:cNvPr id="11" name="Freeform 11">
              <a:extLst>
                <a:ext uri="{FF2B5EF4-FFF2-40B4-BE49-F238E27FC236}">
                  <a16:creationId xmlns:a16="http://schemas.microsoft.com/office/drawing/2014/main" id="{A3D4884A-C67F-01F8-863D-C1B8D0E5961C}"/>
                </a:ext>
              </a:extLst>
            </p:cNvPr>
            <p:cNvSpPr/>
            <p:nvPr/>
          </p:nvSpPr>
          <p:spPr>
            <a:xfrm>
              <a:off x="0" y="0"/>
              <a:ext cx="18983" cy="266823"/>
            </a:xfrm>
            <a:custGeom>
              <a:avLst/>
              <a:gdLst/>
              <a:ahLst/>
              <a:cxnLst/>
              <a:rect l="l" t="t" r="r" b="b"/>
              <a:pathLst>
                <a:path w="18983" h="266823">
                  <a:moveTo>
                    <a:pt x="9492" y="0"/>
                  </a:moveTo>
                  <a:lnTo>
                    <a:pt x="9492" y="0"/>
                  </a:lnTo>
                  <a:cubicBezTo>
                    <a:pt x="14734" y="0"/>
                    <a:pt x="18983" y="4250"/>
                    <a:pt x="18983" y="9492"/>
                  </a:cubicBezTo>
                  <a:lnTo>
                    <a:pt x="18983" y="257332"/>
                  </a:lnTo>
                  <a:cubicBezTo>
                    <a:pt x="18983" y="259849"/>
                    <a:pt x="17983" y="262263"/>
                    <a:pt x="16203" y="264043"/>
                  </a:cubicBezTo>
                  <a:cubicBezTo>
                    <a:pt x="14423" y="265823"/>
                    <a:pt x="12009" y="266823"/>
                    <a:pt x="9492" y="266823"/>
                  </a:cubicBezTo>
                  <a:lnTo>
                    <a:pt x="9492" y="266823"/>
                  </a:lnTo>
                  <a:cubicBezTo>
                    <a:pt x="6974" y="266823"/>
                    <a:pt x="4560" y="265823"/>
                    <a:pt x="2780" y="264043"/>
                  </a:cubicBezTo>
                  <a:cubicBezTo>
                    <a:pt x="1000" y="262263"/>
                    <a:pt x="0" y="259849"/>
                    <a:pt x="0" y="257332"/>
                  </a:cubicBezTo>
                  <a:lnTo>
                    <a:pt x="0" y="9492"/>
                  </a:lnTo>
                  <a:cubicBezTo>
                    <a:pt x="0" y="6974"/>
                    <a:pt x="1000" y="4560"/>
                    <a:pt x="2780" y="2780"/>
                  </a:cubicBezTo>
                  <a:cubicBezTo>
                    <a:pt x="4560" y="1000"/>
                    <a:pt x="6974" y="0"/>
                    <a:pt x="9492" y="0"/>
                  </a:cubicBezTo>
                  <a:close/>
                </a:path>
              </a:pathLst>
            </a:custGeom>
            <a:solidFill>
              <a:srgbClr val="E2E2E2"/>
            </a:solidFill>
          </p:spPr>
          <p:txBody>
            <a:bodyPr/>
            <a:lstStyle/>
            <a:p>
              <a:endParaRPr lang="en-IN"/>
            </a:p>
          </p:txBody>
        </p:sp>
        <p:sp>
          <p:nvSpPr>
            <p:cNvPr id="12" name="TextBox 12">
              <a:extLst>
                <a:ext uri="{FF2B5EF4-FFF2-40B4-BE49-F238E27FC236}">
                  <a16:creationId xmlns:a16="http://schemas.microsoft.com/office/drawing/2014/main" id="{0ABAF237-931F-766E-0564-ECCC1DF9CE6C}"/>
                </a:ext>
              </a:extLst>
            </p:cNvPr>
            <p:cNvSpPr txBox="1"/>
            <p:nvPr/>
          </p:nvSpPr>
          <p:spPr>
            <a:xfrm>
              <a:off x="0" y="-38100"/>
              <a:ext cx="18983" cy="304923"/>
            </a:xfrm>
            <a:prstGeom prst="rect">
              <a:avLst/>
            </a:prstGeom>
          </p:spPr>
          <p:txBody>
            <a:bodyPr lIns="50800" tIns="50800" rIns="50800" bIns="50800" rtlCol="0" anchor="ctr"/>
            <a:lstStyle/>
            <a:p>
              <a:pPr algn="ctr">
                <a:lnSpc>
                  <a:spcPts val="2659"/>
                </a:lnSpc>
                <a:spcBef>
                  <a:spcPct val="0"/>
                </a:spcBef>
              </a:pPr>
              <a:endParaRPr>
                <a:latin typeface="Arial" panose="020B0604020202020204" pitchFamily="34" charset="0"/>
                <a:cs typeface="Arial" panose="020B0604020202020204" pitchFamily="34" charset="0"/>
              </a:endParaRPr>
            </a:p>
          </p:txBody>
        </p:sp>
      </p:grpSp>
      <p:grpSp>
        <p:nvGrpSpPr>
          <p:cNvPr id="13" name="Group 13">
            <a:extLst>
              <a:ext uri="{FF2B5EF4-FFF2-40B4-BE49-F238E27FC236}">
                <a16:creationId xmlns:a16="http://schemas.microsoft.com/office/drawing/2014/main" id="{E0518CC3-2E4C-92DC-FAD2-B17E399D58C3}"/>
              </a:ext>
            </a:extLst>
          </p:cNvPr>
          <p:cNvGrpSpPr/>
          <p:nvPr/>
        </p:nvGrpSpPr>
        <p:grpSpPr>
          <a:xfrm>
            <a:off x="8731" y="1526171"/>
            <a:ext cx="9144000" cy="7273207"/>
            <a:chOff x="0" y="0"/>
            <a:chExt cx="1339615" cy="1121821"/>
          </a:xfrm>
        </p:grpSpPr>
        <p:sp>
          <p:nvSpPr>
            <p:cNvPr id="14" name="Freeform 14">
              <a:extLst>
                <a:ext uri="{FF2B5EF4-FFF2-40B4-BE49-F238E27FC236}">
                  <a16:creationId xmlns:a16="http://schemas.microsoft.com/office/drawing/2014/main" id="{6F0FA4F2-4EFE-878F-2179-4C598D9F9F85}"/>
                </a:ext>
              </a:extLst>
            </p:cNvPr>
            <p:cNvSpPr/>
            <p:nvPr/>
          </p:nvSpPr>
          <p:spPr>
            <a:xfrm>
              <a:off x="0" y="0"/>
              <a:ext cx="1339615" cy="1121821"/>
            </a:xfrm>
            <a:custGeom>
              <a:avLst/>
              <a:gdLst/>
              <a:ahLst/>
              <a:cxnLst/>
              <a:rect l="l" t="t" r="r" b="b"/>
              <a:pathLst>
                <a:path w="1339615" h="1121821">
                  <a:moveTo>
                    <a:pt x="0" y="0"/>
                  </a:moveTo>
                  <a:lnTo>
                    <a:pt x="1339615" y="0"/>
                  </a:lnTo>
                  <a:lnTo>
                    <a:pt x="1339615" y="1121821"/>
                  </a:lnTo>
                  <a:lnTo>
                    <a:pt x="0" y="1121821"/>
                  </a:ln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15" name="TextBox 15">
              <a:extLst>
                <a:ext uri="{FF2B5EF4-FFF2-40B4-BE49-F238E27FC236}">
                  <a16:creationId xmlns:a16="http://schemas.microsoft.com/office/drawing/2014/main" id="{898B4BBB-6485-73F3-3B08-0320201C8D5F}"/>
                </a:ext>
              </a:extLst>
            </p:cNvPr>
            <p:cNvSpPr txBox="1"/>
            <p:nvPr/>
          </p:nvSpPr>
          <p:spPr>
            <a:xfrm>
              <a:off x="0" y="-38100"/>
              <a:ext cx="1339615" cy="1159921"/>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25" name="TextBox 25">
            <a:extLst>
              <a:ext uri="{FF2B5EF4-FFF2-40B4-BE49-F238E27FC236}">
                <a16:creationId xmlns:a16="http://schemas.microsoft.com/office/drawing/2014/main" id="{5D7367BA-5468-5992-886D-1C6C2FF09996}"/>
              </a:ext>
            </a:extLst>
          </p:cNvPr>
          <p:cNvSpPr txBox="1"/>
          <p:nvPr/>
        </p:nvSpPr>
        <p:spPr>
          <a:xfrm>
            <a:off x="905669" y="3473995"/>
            <a:ext cx="7491836" cy="2876044"/>
          </a:xfrm>
          <a:prstGeom prst="rect">
            <a:avLst/>
          </a:prstGeom>
        </p:spPr>
        <p:txBody>
          <a:bodyPr wrap="square" lIns="0" tIns="0" rIns="0" bIns="0" rtlCol="0" anchor="t">
            <a:spAutoFit/>
          </a:bodyPr>
          <a:lstStyle/>
          <a:p>
            <a:pPr algn="ctr">
              <a:lnSpc>
                <a:spcPts val="7699"/>
              </a:lnSpc>
              <a:spcBef>
                <a:spcPct val="0"/>
              </a:spcBef>
            </a:pPr>
            <a:r>
              <a:rPr lang="en-US" sz="5499" b="1" dirty="0">
                <a:solidFill>
                  <a:schemeClr val="bg1"/>
                </a:solidFill>
                <a:latin typeface="Arial" panose="020B0604020202020204" pitchFamily="34" charset="0"/>
                <a:ea typeface="Inter Bold"/>
                <a:cs typeface="Arial" panose="020B0604020202020204" pitchFamily="34" charset="0"/>
                <a:sym typeface="Inter Bold"/>
              </a:rPr>
              <a:t>Psychological benefits of making the change in behaviour</a:t>
            </a:r>
          </a:p>
        </p:txBody>
      </p:sp>
      <p:sp>
        <p:nvSpPr>
          <p:cNvPr id="16" name="TextBox 15">
            <a:extLst>
              <a:ext uri="{FF2B5EF4-FFF2-40B4-BE49-F238E27FC236}">
                <a16:creationId xmlns:a16="http://schemas.microsoft.com/office/drawing/2014/main" id="{97DACE1A-92D0-8E54-6CE7-80D70B2264BF}"/>
              </a:ext>
            </a:extLst>
          </p:cNvPr>
          <p:cNvSpPr txBox="1"/>
          <p:nvPr/>
        </p:nvSpPr>
        <p:spPr>
          <a:xfrm>
            <a:off x="9412762" y="363528"/>
            <a:ext cx="8007669" cy="3110467"/>
          </a:xfrm>
          <a:prstGeom prst="rect">
            <a:avLst/>
          </a:prstGeom>
          <a:noFill/>
        </p:spPr>
        <p:txBody>
          <a:bodyPr wrap="square">
            <a:spAutoFit/>
          </a:bodyPr>
          <a:lstStyle/>
          <a:p>
            <a:pPr marL="342900" lvl="0" indent="-342900" algn="just">
              <a:lnSpc>
                <a:spcPct val="150000"/>
              </a:lnSpc>
              <a:spcBef>
                <a:spcPts val="1200"/>
              </a:spcBef>
              <a:spcAft>
                <a:spcPts val="1200"/>
              </a:spcAft>
              <a:buFont typeface="Arial" panose="020B0604020202020204" pitchFamily="34" charset="0"/>
              <a:buChar char="●"/>
            </a:pPr>
            <a:r>
              <a:rPr lang="en-IN" sz="2400" u="none" strike="noStrike" dirty="0">
                <a:effectLst/>
                <a:highlight>
                  <a:srgbClr val="FFFFFF"/>
                </a:highlight>
                <a:latin typeface="Arial" panose="020B0604020202020204" pitchFamily="34" charset="0"/>
                <a:ea typeface="Times New Roman" panose="02020603050405020304" pitchFamily="18" charset="0"/>
              </a:rPr>
              <a:t>UNICEF (2021) released data showing that 11% of adolescents had problematic social media behaviour.</a:t>
            </a:r>
            <a:endParaRPr lang="en-GB" sz="2400" dirty="0">
              <a:highlight>
                <a:srgbClr val="FFFFFF"/>
              </a:highlight>
              <a:latin typeface="Times New Roman" panose="02020603050405020304" pitchFamily="18" charset="0"/>
              <a:ea typeface="Times New Roman" panose="02020603050405020304" pitchFamily="18" charset="0"/>
            </a:endParaRPr>
          </a:p>
          <a:p>
            <a:pPr marL="342900" lvl="0" indent="-342900" algn="just">
              <a:lnSpc>
                <a:spcPct val="150000"/>
              </a:lnSpc>
              <a:spcBef>
                <a:spcPts val="1200"/>
              </a:spcBef>
              <a:spcAft>
                <a:spcPts val="1200"/>
              </a:spcAft>
              <a:buFont typeface="Arial" panose="020B0604020202020204" pitchFamily="34" charset="0"/>
              <a:buChar char="●"/>
            </a:pPr>
            <a:r>
              <a:rPr lang="en-IN" sz="2400" dirty="0">
                <a:effectLst/>
                <a:latin typeface="Arial" panose="020B0604020202020204" pitchFamily="34" charset="0"/>
                <a:ea typeface="Times New Roman" panose="02020603050405020304" pitchFamily="18" charset="0"/>
              </a:rPr>
              <a:t>Odgers and Jensen (2020) found that teenagers who used social media most of the time reported having poor or even very poor mental health.</a:t>
            </a:r>
            <a:endParaRPr lang="en-GB" sz="2400" dirty="0"/>
          </a:p>
        </p:txBody>
      </p:sp>
      <p:pic>
        <p:nvPicPr>
          <p:cNvPr id="17" name="Picture 16" descr="Chart: One in 10 Adolescents Is a Problematic Social Media User | Statista">
            <a:extLst>
              <a:ext uri="{FF2B5EF4-FFF2-40B4-BE49-F238E27FC236}">
                <a16:creationId xmlns:a16="http://schemas.microsoft.com/office/drawing/2014/main" id="{DB9EDA37-4C26-F4F8-72D5-977DE79C881D}"/>
              </a:ext>
            </a:extLst>
          </p:cNvPr>
          <p:cNvPicPr>
            <a:picLocks noChangeAspect="1"/>
          </p:cNvPicPr>
          <p:nvPr/>
        </p:nvPicPr>
        <p:blipFill>
          <a:blip r:embed="rId5"/>
          <a:stretch>
            <a:fillRect/>
          </a:stretch>
        </p:blipFill>
        <p:spPr>
          <a:xfrm>
            <a:off x="10668000" y="3956722"/>
            <a:ext cx="5076825" cy="5076825"/>
          </a:xfrm>
          <a:prstGeom prst="rect">
            <a:avLst/>
          </a:prstGeom>
        </p:spPr>
      </p:pic>
      <p:sp>
        <p:nvSpPr>
          <p:cNvPr id="19" name="TextBox 18">
            <a:extLst>
              <a:ext uri="{FF2B5EF4-FFF2-40B4-BE49-F238E27FC236}">
                <a16:creationId xmlns:a16="http://schemas.microsoft.com/office/drawing/2014/main" id="{59B41B69-A5CE-E540-44FA-39991B0BF5B3}"/>
              </a:ext>
            </a:extLst>
          </p:cNvPr>
          <p:cNvSpPr txBox="1"/>
          <p:nvPr/>
        </p:nvSpPr>
        <p:spPr>
          <a:xfrm>
            <a:off x="8683810" y="9516274"/>
            <a:ext cx="9045203" cy="369332"/>
          </a:xfrm>
          <a:prstGeom prst="rect">
            <a:avLst/>
          </a:prstGeom>
          <a:noFill/>
        </p:spPr>
        <p:txBody>
          <a:bodyPr wrap="square">
            <a:spAutoFit/>
          </a:bodyPr>
          <a:lstStyle/>
          <a:p>
            <a:pPr algn="ctr"/>
            <a:r>
              <a:rPr lang="en-GB" sz="1400" dirty="0">
                <a:latin typeface="Arial" panose="020B0604020202020204" pitchFamily="34" charset="0"/>
                <a:cs typeface="Arial" panose="020B0604020202020204" pitchFamily="34" charset="0"/>
              </a:rPr>
              <a:t>(Source: </a:t>
            </a:r>
            <a:r>
              <a:rPr lang="en-IN" dirty="0"/>
              <a:t>(Buchholz, 2026)</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694839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gradFill>
          <a:gsLst>
            <a:gs pos="28000">
              <a:schemeClr val="accent4">
                <a:lumMod val="60000"/>
                <a:lumOff val="40000"/>
              </a:schemeClr>
            </a:gs>
            <a:gs pos="58000">
              <a:schemeClr val="accent1">
                <a:lumMod val="45000"/>
                <a:lumOff val="55000"/>
              </a:schemeClr>
            </a:gs>
            <a:gs pos="83000">
              <a:schemeClr val="accent5">
                <a:lumMod val="40000"/>
                <a:lumOff val="60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09145839-5E3F-FCE9-06B4-2D2B79794ACD}"/>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CF8914EA-8F2C-F9EB-8ADB-0482A76C0E5B}"/>
              </a:ext>
            </a:extLst>
          </p:cNvPr>
          <p:cNvSpPr txBox="1"/>
          <p:nvPr/>
        </p:nvSpPr>
        <p:spPr>
          <a:xfrm>
            <a:off x="990600" y="595134"/>
            <a:ext cx="15240000" cy="1785104"/>
          </a:xfrm>
          <a:prstGeom prst="rect">
            <a:avLst/>
          </a:prstGeom>
          <a:noFill/>
        </p:spPr>
        <p:txBody>
          <a:bodyPr wrap="square">
            <a:spAutoFit/>
          </a:bodyPr>
          <a:lstStyle/>
          <a:p>
            <a:pPr algn="ctr"/>
            <a:r>
              <a:rPr lang="en-US" sz="5500" b="1" dirty="0">
                <a:effectLst/>
                <a:latin typeface="Arial" panose="020B0604020202020204" pitchFamily="34" charset="0"/>
                <a:ea typeface="Times New Roman" panose="02020603050405020304" pitchFamily="18" charset="0"/>
              </a:rPr>
              <a:t>Behavioural theories/model that explain barriers</a:t>
            </a:r>
            <a:endParaRPr lang="en-GB" sz="5500" b="1" dirty="0"/>
          </a:p>
        </p:txBody>
      </p:sp>
      <p:graphicFrame>
        <p:nvGraphicFramePr>
          <p:cNvPr id="11" name="Diagram 10">
            <a:extLst>
              <a:ext uri="{FF2B5EF4-FFF2-40B4-BE49-F238E27FC236}">
                <a16:creationId xmlns:a16="http://schemas.microsoft.com/office/drawing/2014/main" id="{8F23008E-CE31-393E-38FA-10D598F7DE81}"/>
              </a:ext>
            </a:extLst>
          </p:cNvPr>
          <p:cNvGraphicFramePr/>
          <p:nvPr>
            <p:extLst>
              <p:ext uri="{D42A27DB-BD31-4B8C-83A1-F6EECF244321}">
                <p14:modId xmlns:p14="http://schemas.microsoft.com/office/powerpoint/2010/main" val="3165327288"/>
              </p:ext>
            </p:extLst>
          </p:nvPr>
        </p:nvGraphicFramePr>
        <p:xfrm>
          <a:off x="838200" y="2380238"/>
          <a:ext cx="9829800" cy="74876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 name="Picture 1" descr="The Health Belief Model – Methods for Stress Management">
            <a:extLst>
              <a:ext uri="{FF2B5EF4-FFF2-40B4-BE49-F238E27FC236}">
                <a16:creationId xmlns:a16="http://schemas.microsoft.com/office/drawing/2014/main" id="{A29ACB9C-9360-D9BD-FC33-94EC747AF60E}"/>
              </a:ext>
            </a:extLst>
          </p:cNvPr>
          <p:cNvPicPr>
            <a:picLocks noChangeAspect="1"/>
          </p:cNvPicPr>
          <p:nvPr/>
        </p:nvPicPr>
        <p:blipFill>
          <a:blip r:embed="rId8"/>
          <a:stretch>
            <a:fillRect/>
          </a:stretch>
        </p:blipFill>
        <p:spPr>
          <a:xfrm>
            <a:off x="10584670" y="3162300"/>
            <a:ext cx="7550930" cy="5951220"/>
          </a:xfrm>
          <a:prstGeom prst="rect">
            <a:avLst/>
          </a:prstGeom>
        </p:spPr>
      </p:pic>
      <p:sp>
        <p:nvSpPr>
          <p:cNvPr id="7" name="TextBox 6">
            <a:extLst>
              <a:ext uri="{FF2B5EF4-FFF2-40B4-BE49-F238E27FC236}">
                <a16:creationId xmlns:a16="http://schemas.microsoft.com/office/drawing/2014/main" id="{71859C3D-3D4D-A499-9C95-1467913A1C05}"/>
              </a:ext>
            </a:extLst>
          </p:cNvPr>
          <p:cNvSpPr txBox="1"/>
          <p:nvPr/>
        </p:nvSpPr>
        <p:spPr>
          <a:xfrm>
            <a:off x="10960788" y="9368700"/>
            <a:ext cx="6019800" cy="369332"/>
          </a:xfrm>
          <a:prstGeom prst="rect">
            <a:avLst/>
          </a:prstGeom>
          <a:noFill/>
        </p:spPr>
        <p:txBody>
          <a:bodyPr wrap="square">
            <a:spAutoFit/>
          </a:bodyPr>
          <a:lstStyle/>
          <a:p>
            <a:pPr algn="ctr"/>
            <a:r>
              <a:rPr lang="en-GB" dirty="0">
                <a:latin typeface="Arial" panose="020B0604020202020204" pitchFamily="34" charset="0"/>
                <a:cs typeface="Arial" panose="020B0604020202020204" pitchFamily="34" charset="0"/>
              </a:rPr>
              <a:t>(Source: </a:t>
            </a:r>
            <a:r>
              <a:rPr lang="en-IN" dirty="0"/>
              <a:t>Urich, 2020)</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689690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4B65D4-5037-188B-172F-B6D505A473A0}"/>
            </a:ext>
          </a:extLst>
        </p:cNvPr>
        <p:cNvGrpSpPr/>
        <p:nvPr/>
      </p:nvGrpSpPr>
      <p:grpSpPr>
        <a:xfrm>
          <a:off x="0" y="0"/>
          <a:ext cx="0" cy="0"/>
          <a:chOff x="0" y="0"/>
          <a:chExt cx="0" cy="0"/>
        </a:xfrm>
      </p:grpSpPr>
      <p:sp>
        <p:nvSpPr>
          <p:cNvPr id="5" name="Freeform 5">
            <a:extLst>
              <a:ext uri="{FF2B5EF4-FFF2-40B4-BE49-F238E27FC236}">
                <a16:creationId xmlns:a16="http://schemas.microsoft.com/office/drawing/2014/main" id="{BFFB7E6E-3CD9-A492-2B6F-4C5FC433916E}"/>
              </a:ext>
            </a:extLst>
          </p:cNvPr>
          <p:cNvSpPr/>
          <p:nvPr/>
        </p:nvSpPr>
        <p:spPr>
          <a:xfrm>
            <a:off x="17471753" y="363528"/>
            <a:ext cx="422866" cy="244494"/>
          </a:xfrm>
          <a:custGeom>
            <a:avLst/>
            <a:gdLst/>
            <a:ahLst/>
            <a:cxnLst/>
            <a:rect l="l" t="t" r="r" b="b"/>
            <a:pathLst>
              <a:path w="422866" h="244494">
                <a:moveTo>
                  <a:pt x="0" y="0"/>
                </a:moveTo>
                <a:lnTo>
                  <a:pt x="422866" y="0"/>
                </a:lnTo>
                <a:lnTo>
                  <a:pt x="422866" y="244494"/>
                </a:lnTo>
                <a:lnTo>
                  <a:pt x="0" y="24449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sp>
        <p:nvSpPr>
          <p:cNvPr id="6" name="Freeform 6">
            <a:extLst>
              <a:ext uri="{FF2B5EF4-FFF2-40B4-BE49-F238E27FC236}">
                <a16:creationId xmlns:a16="http://schemas.microsoft.com/office/drawing/2014/main" id="{1965B7EF-EEF0-399C-A094-723EB7814876}"/>
              </a:ext>
            </a:extLst>
          </p:cNvPr>
          <p:cNvSpPr/>
          <p:nvPr/>
        </p:nvSpPr>
        <p:spPr>
          <a:xfrm>
            <a:off x="577264" y="385935"/>
            <a:ext cx="207331" cy="256830"/>
          </a:xfrm>
          <a:custGeom>
            <a:avLst/>
            <a:gdLst/>
            <a:ahLst/>
            <a:cxnLst/>
            <a:rect l="l" t="t" r="r" b="b"/>
            <a:pathLst>
              <a:path w="207331" h="256830">
                <a:moveTo>
                  <a:pt x="0" y="0"/>
                </a:moveTo>
                <a:lnTo>
                  <a:pt x="207332" y="0"/>
                </a:lnTo>
                <a:lnTo>
                  <a:pt x="207332" y="256830"/>
                </a:lnTo>
                <a:lnTo>
                  <a:pt x="0" y="25683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grpSp>
        <p:nvGrpSpPr>
          <p:cNvPr id="7" name="Group 7">
            <a:extLst>
              <a:ext uri="{FF2B5EF4-FFF2-40B4-BE49-F238E27FC236}">
                <a16:creationId xmlns:a16="http://schemas.microsoft.com/office/drawing/2014/main" id="{1655F9BB-D006-71C8-8233-42FB15AC05D8}"/>
              </a:ext>
            </a:extLst>
          </p:cNvPr>
          <p:cNvGrpSpPr/>
          <p:nvPr/>
        </p:nvGrpSpPr>
        <p:grpSpPr>
          <a:xfrm>
            <a:off x="17765393" y="8799378"/>
            <a:ext cx="72076" cy="1013094"/>
            <a:chOff x="0" y="0"/>
            <a:chExt cx="18983" cy="266823"/>
          </a:xfrm>
        </p:grpSpPr>
        <p:sp>
          <p:nvSpPr>
            <p:cNvPr id="8" name="Freeform 8">
              <a:extLst>
                <a:ext uri="{FF2B5EF4-FFF2-40B4-BE49-F238E27FC236}">
                  <a16:creationId xmlns:a16="http://schemas.microsoft.com/office/drawing/2014/main" id="{3FE78D0B-D467-E15D-F2A4-04EFAF21581E}"/>
                </a:ext>
              </a:extLst>
            </p:cNvPr>
            <p:cNvSpPr/>
            <p:nvPr/>
          </p:nvSpPr>
          <p:spPr>
            <a:xfrm>
              <a:off x="0" y="0"/>
              <a:ext cx="18983" cy="266823"/>
            </a:xfrm>
            <a:custGeom>
              <a:avLst/>
              <a:gdLst/>
              <a:ahLst/>
              <a:cxnLst/>
              <a:rect l="l" t="t" r="r" b="b"/>
              <a:pathLst>
                <a:path w="18983" h="266823">
                  <a:moveTo>
                    <a:pt x="9492" y="0"/>
                  </a:moveTo>
                  <a:lnTo>
                    <a:pt x="9492" y="0"/>
                  </a:lnTo>
                  <a:cubicBezTo>
                    <a:pt x="14734" y="0"/>
                    <a:pt x="18983" y="4250"/>
                    <a:pt x="18983" y="9492"/>
                  </a:cubicBezTo>
                  <a:lnTo>
                    <a:pt x="18983" y="257332"/>
                  </a:lnTo>
                  <a:cubicBezTo>
                    <a:pt x="18983" y="259849"/>
                    <a:pt x="17983" y="262263"/>
                    <a:pt x="16203" y="264043"/>
                  </a:cubicBezTo>
                  <a:cubicBezTo>
                    <a:pt x="14423" y="265823"/>
                    <a:pt x="12009" y="266823"/>
                    <a:pt x="9492" y="266823"/>
                  </a:cubicBezTo>
                  <a:lnTo>
                    <a:pt x="9492" y="266823"/>
                  </a:lnTo>
                  <a:cubicBezTo>
                    <a:pt x="6974" y="266823"/>
                    <a:pt x="4560" y="265823"/>
                    <a:pt x="2780" y="264043"/>
                  </a:cubicBezTo>
                  <a:cubicBezTo>
                    <a:pt x="1000" y="262263"/>
                    <a:pt x="0" y="259849"/>
                    <a:pt x="0" y="257332"/>
                  </a:cubicBezTo>
                  <a:lnTo>
                    <a:pt x="0" y="9492"/>
                  </a:lnTo>
                  <a:cubicBezTo>
                    <a:pt x="0" y="6974"/>
                    <a:pt x="1000" y="4560"/>
                    <a:pt x="2780" y="2780"/>
                  </a:cubicBezTo>
                  <a:cubicBezTo>
                    <a:pt x="4560" y="1000"/>
                    <a:pt x="6974" y="0"/>
                    <a:pt x="9492"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9" name="TextBox 9">
              <a:extLst>
                <a:ext uri="{FF2B5EF4-FFF2-40B4-BE49-F238E27FC236}">
                  <a16:creationId xmlns:a16="http://schemas.microsoft.com/office/drawing/2014/main" id="{E4A0976E-973E-C01F-D511-DDA695441B79}"/>
                </a:ext>
              </a:extLst>
            </p:cNvPr>
            <p:cNvSpPr txBox="1"/>
            <p:nvPr/>
          </p:nvSpPr>
          <p:spPr>
            <a:xfrm>
              <a:off x="0" y="-38100"/>
              <a:ext cx="18983" cy="304923"/>
            </a:xfrm>
            <a:prstGeom prst="rect">
              <a:avLst/>
            </a:prstGeom>
          </p:spPr>
          <p:txBody>
            <a:bodyPr lIns="50800" tIns="50800" rIns="50800" bIns="50800" rtlCol="0" anchor="ctr"/>
            <a:lstStyle/>
            <a:p>
              <a:pPr algn="ctr">
                <a:lnSpc>
                  <a:spcPts val="2659"/>
                </a:lnSpc>
                <a:spcBef>
                  <a:spcPct val="0"/>
                </a:spcBef>
              </a:pPr>
              <a:endParaRPr>
                <a:latin typeface="Arial" panose="020B0604020202020204" pitchFamily="34" charset="0"/>
                <a:cs typeface="Arial" panose="020B0604020202020204" pitchFamily="34" charset="0"/>
              </a:endParaRPr>
            </a:p>
          </p:txBody>
        </p:sp>
      </p:grpSp>
      <p:grpSp>
        <p:nvGrpSpPr>
          <p:cNvPr id="10" name="Group 10">
            <a:extLst>
              <a:ext uri="{FF2B5EF4-FFF2-40B4-BE49-F238E27FC236}">
                <a16:creationId xmlns:a16="http://schemas.microsoft.com/office/drawing/2014/main" id="{7E1C064F-FEFB-2BC7-546B-E6106C9D6E97}"/>
              </a:ext>
            </a:extLst>
          </p:cNvPr>
          <p:cNvGrpSpPr/>
          <p:nvPr/>
        </p:nvGrpSpPr>
        <p:grpSpPr>
          <a:xfrm>
            <a:off x="17765393" y="7670457"/>
            <a:ext cx="72076" cy="1013094"/>
            <a:chOff x="0" y="0"/>
            <a:chExt cx="18983" cy="266823"/>
          </a:xfrm>
        </p:grpSpPr>
        <p:sp>
          <p:nvSpPr>
            <p:cNvPr id="11" name="Freeform 11">
              <a:extLst>
                <a:ext uri="{FF2B5EF4-FFF2-40B4-BE49-F238E27FC236}">
                  <a16:creationId xmlns:a16="http://schemas.microsoft.com/office/drawing/2014/main" id="{96660A5E-5865-E053-5A36-8520A30FB5B3}"/>
                </a:ext>
              </a:extLst>
            </p:cNvPr>
            <p:cNvSpPr/>
            <p:nvPr/>
          </p:nvSpPr>
          <p:spPr>
            <a:xfrm>
              <a:off x="0" y="0"/>
              <a:ext cx="18983" cy="266823"/>
            </a:xfrm>
            <a:custGeom>
              <a:avLst/>
              <a:gdLst/>
              <a:ahLst/>
              <a:cxnLst/>
              <a:rect l="l" t="t" r="r" b="b"/>
              <a:pathLst>
                <a:path w="18983" h="266823">
                  <a:moveTo>
                    <a:pt x="9492" y="0"/>
                  </a:moveTo>
                  <a:lnTo>
                    <a:pt x="9492" y="0"/>
                  </a:lnTo>
                  <a:cubicBezTo>
                    <a:pt x="14734" y="0"/>
                    <a:pt x="18983" y="4250"/>
                    <a:pt x="18983" y="9492"/>
                  </a:cubicBezTo>
                  <a:lnTo>
                    <a:pt x="18983" y="257332"/>
                  </a:lnTo>
                  <a:cubicBezTo>
                    <a:pt x="18983" y="259849"/>
                    <a:pt x="17983" y="262263"/>
                    <a:pt x="16203" y="264043"/>
                  </a:cubicBezTo>
                  <a:cubicBezTo>
                    <a:pt x="14423" y="265823"/>
                    <a:pt x="12009" y="266823"/>
                    <a:pt x="9492" y="266823"/>
                  </a:cubicBezTo>
                  <a:lnTo>
                    <a:pt x="9492" y="266823"/>
                  </a:lnTo>
                  <a:cubicBezTo>
                    <a:pt x="6974" y="266823"/>
                    <a:pt x="4560" y="265823"/>
                    <a:pt x="2780" y="264043"/>
                  </a:cubicBezTo>
                  <a:cubicBezTo>
                    <a:pt x="1000" y="262263"/>
                    <a:pt x="0" y="259849"/>
                    <a:pt x="0" y="257332"/>
                  </a:cubicBezTo>
                  <a:lnTo>
                    <a:pt x="0" y="9492"/>
                  </a:lnTo>
                  <a:cubicBezTo>
                    <a:pt x="0" y="6974"/>
                    <a:pt x="1000" y="4560"/>
                    <a:pt x="2780" y="2780"/>
                  </a:cubicBezTo>
                  <a:cubicBezTo>
                    <a:pt x="4560" y="1000"/>
                    <a:pt x="6974" y="0"/>
                    <a:pt x="9492" y="0"/>
                  </a:cubicBezTo>
                  <a:close/>
                </a:path>
              </a:pathLst>
            </a:custGeom>
            <a:solidFill>
              <a:srgbClr val="E2E2E2"/>
            </a:solidFill>
          </p:spPr>
          <p:txBody>
            <a:bodyPr/>
            <a:lstStyle/>
            <a:p>
              <a:endParaRPr lang="en-IN"/>
            </a:p>
          </p:txBody>
        </p:sp>
        <p:sp>
          <p:nvSpPr>
            <p:cNvPr id="12" name="TextBox 12">
              <a:extLst>
                <a:ext uri="{FF2B5EF4-FFF2-40B4-BE49-F238E27FC236}">
                  <a16:creationId xmlns:a16="http://schemas.microsoft.com/office/drawing/2014/main" id="{F154BEB0-FE16-8E6F-9B6C-83154B9F3A03}"/>
                </a:ext>
              </a:extLst>
            </p:cNvPr>
            <p:cNvSpPr txBox="1"/>
            <p:nvPr/>
          </p:nvSpPr>
          <p:spPr>
            <a:xfrm>
              <a:off x="0" y="-38100"/>
              <a:ext cx="18983" cy="304923"/>
            </a:xfrm>
            <a:prstGeom prst="rect">
              <a:avLst/>
            </a:prstGeom>
          </p:spPr>
          <p:txBody>
            <a:bodyPr lIns="50800" tIns="50800" rIns="50800" bIns="50800" rtlCol="0" anchor="ctr"/>
            <a:lstStyle/>
            <a:p>
              <a:pPr algn="ctr">
                <a:lnSpc>
                  <a:spcPts val="2659"/>
                </a:lnSpc>
                <a:spcBef>
                  <a:spcPct val="0"/>
                </a:spcBef>
              </a:pPr>
              <a:endParaRPr>
                <a:latin typeface="Arial" panose="020B0604020202020204" pitchFamily="34" charset="0"/>
                <a:cs typeface="Arial" panose="020B0604020202020204" pitchFamily="34" charset="0"/>
              </a:endParaRPr>
            </a:p>
          </p:txBody>
        </p:sp>
      </p:grpSp>
      <p:grpSp>
        <p:nvGrpSpPr>
          <p:cNvPr id="13" name="Group 13">
            <a:extLst>
              <a:ext uri="{FF2B5EF4-FFF2-40B4-BE49-F238E27FC236}">
                <a16:creationId xmlns:a16="http://schemas.microsoft.com/office/drawing/2014/main" id="{3202E239-7A7C-43B8-BB96-B6F078D68699}"/>
              </a:ext>
            </a:extLst>
          </p:cNvPr>
          <p:cNvGrpSpPr/>
          <p:nvPr/>
        </p:nvGrpSpPr>
        <p:grpSpPr>
          <a:xfrm>
            <a:off x="0" y="3013793"/>
            <a:ext cx="5086350" cy="4259415"/>
            <a:chOff x="0" y="0"/>
            <a:chExt cx="1339615" cy="1121821"/>
          </a:xfrm>
        </p:grpSpPr>
        <p:sp>
          <p:nvSpPr>
            <p:cNvPr id="14" name="Freeform 14">
              <a:extLst>
                <a:ext uri="{FF2B5EF4-FFF2-40B4-BE49-F238E27FC236}">
                  <a16:creationId xmlns:a16="http://schemas.microsoft.com/office/drawing/2014/main" id="{EC93F668-36A0-FD75-3C4F-5F327CDDEDB0}"/>
                </a:ext>
              </a:extLst>
            </p:cNvPr>
            <p:cNvSpPr/>
            <p:nvPr/>
          </p:nvSpPr>
          <p:spPr>
            <a:xfrm>
              <a:off x="0" y="0"/>
              <a:ext cx="1339615" cy="1121821"/>
            </a:xfrm>
            <a:custGeom>
              <a:avLst/>
              <a:gdLst/>
              <a:ahLst/>
              <a:cxnLst/>
              <a:rect l="l" t="t" r="r" b="b"/>
              <a:pathLst>
                <a:path w="1339615" h="1121821">
                  <a:moveTo>
                    <a:pt x="0" y="0"/>
                  </a:moveTo>
                  <a:lnTo>
                    <a:pt x="1339615" y="0"/>
                  </a:lnTo>
                  <a:lnTo>
                    <a:pt x="1339615" y="1121821"/>
                  </a:lnTo>
                  <a:lnTo>
                    <a:pt x="0" y="1121821"/>
                  </a:ln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15" name="TextBox 15">
              <a:extLst>
                <a:ext uri="{FF2B5EF4-FFF2-40B4-BE49-F238E27FC236}">
                  <a16:creationId xmlns:a16="http://schemas.microsoft.com/office/drawing/2014/main" id="{0E32ABA6-86D0-4749-6F2A-E5B5410A30DE}"/>
                </a:ext>
              </a:extLst>
            </p:cNvPr>
            <p:cNvSpPr txBox="1"/>
            <p:nvPr/>
          </p:nvSpPr>
          <p:spPr>
            <a:xfrm>
              <a:off x="0" y="-38100"/>
              <a:ext cx="1339615" cy="1159921"/>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25" name="TextBox 25">
            <a:extLst>
              <a:ext uri="{FF2B5EF4-FFF2-40B4-BE49-F238E27FC236}">
                <a16:creationId xmlns:a16="http://schemas.microsoft.com/office/drawing/2014/main" id="{2A2AAC30-C789-858B-39DC-C789BA2D37EA}"/>
              </a:ext>
            </a:extLst>
          </p:cNvPr>
          <p:cNvSpPr txBox="1"/>
          <p:nvPr/>
        </p:nvSpPr>
        <p:spPr>
          <a:xfrm>
            <a:off x="8492355" y="576039"/>
            <a:ext cx="9190831" cy="1888594"/>
          </a:xfrm>
          <a:prstGeom prst="rect">
            <a:avLst/>
          </a:prstGeom>
        </p:spPr>
        <p:txBody>
          <a:bodyPr wrap="square" lIns="0" tIns="0" rIns="0" bIns="0" rtlCol="0" anchor="t">
            <a:spAutoFit/>
          </a:bodyPr>
          <a:lstStyle/>
          <a:p>
            <a:pPr algn="l">
              <a:lnSpc>
                <a:spcPts val="7699"/>
              </a:lnSpc>
              <a:spcBef>
                <a:spcPct val="0"/>
              </a:spcBef>
            </a:pPr>
            <a:r>
              <a:rPr lang="en-US" sz="5499" b="1" dirty="0">
                <a:solidFill>
                  <a:srgbClr val="1F2020"/>
                </a:solidFill>
                <a:latin typeface="Arial" panose="020B0604020202020204" pitchFamily="34" charset="0"/>
                <a:ea typeface="Inter Bold"/>
                <a:cs typeface="Arial" panose="020B0604020202020204" pitchFamily="34" charset="0"/>
                <a:sym typeface="Inter Bold"/>
              </a:rPr>
              <a:t>Behavioural theories/model that explain barriers</a:t>
            </a:r>
          </a:p>
        </p:txBody>
      </p:sp>
      <p:grpSp>
        <p:nvGrpSpPr>
          <p:cNvPr id="26" name="Group 26">
            <a:extLst>
              <a:ext uri="{FF2B5EF4-FFF2-40B4-BE49-F238E27FC236}">
                <a16:creationId xmlns:a16="http://schemas.microsoft.com/office/drawing/2014/main" id="{53176BA4-C904-4BC9-C918-1D21B2D4C0AB}"/>
              </a:ext>
            </a:extLst>
          </p:cNvPr>
          <p:cNvGrpSpPr/>
          <p:nvPr/>
        </p:nvGrpSpPr>
        <p:grpSpPr>
          <a:xfrm>
            <a:off x="10762464" y="2886357"/>
            <a:ext cx="948048" cy="131481"/>
            <a:chOff x="0" y="0"/>
            <a:chExt cx="249692" cy="34629"/>
          </a:xfrm>
        </p:grpSpPr>
        <p:sp>
          <p:nvSpPr>
            <p:cNvPr id="27" name="Freeform 27">
              <a:extLst>
                <a:ext uri="{FF2B5EF4-FFF2-40B4-BE49-F238E27FC236}">
                  <a16:creationId xmlns:a16="http://schemas.microsoft.com/office/drawing/2014/main" id="{25F0F8EA-5EAE-7DBA-119D-93FB5BC70563}"/>
                </a:ext>
              </a:extLst>
            </p:cNvPr>
            <p:cNvSpPr/>
            <p:nvPr/>
          </p:nvSpPr>
          <p:spPr>
            <a:xfrm>
              <a:off x="0" y="0"/>
              <a:ext cx="249692" cy="34629"/>
            </a:xfrm>
            <a:custGeom>
              <a:avLst/>
              <a:gdLst/>
              <a:ahLst/>
              <a:cxnLst/>
              <a:rect l="l" t="t" r="r" b="b"/>
              <a:pathLst>
                <a:path w="249692" h="34629">
                  <a:moveTo>
                    <a:pt x="17314" y="0"/>
                  </a:moveTo>
                  <a:lnTo>
                    <a:pt x="232377" y="0"/>
                  </a:lnTo>
                  <a:cubicBezTo>
                    <a:pt x="241940" y="0"/>
                    <a:pt x="249692" y="7752"/>
                    <a:pt x="249692" y="17314"/>
                  </a:cubicBezTo>
                  <a:lnTo>
                    <a:pt x="249692" y="17314"/>
                  </a:lnTo>
                  <a:cubicBezTo>
                    <a:pt x="249692" y="26877"/>
                    <a:pt x="241940" y="34629"/>
                    <a:pt x="232377" y="34629"/>
                  </a:cubicBezTo>
                  <a:lnTo>
                    <a:pt x="17314" y="34629"/>
                  </a:lnTo>
                  <a:cubicBezTo>
                    <a:pt x="7752" y="34629"/>
                    <a:pt x="0" y="26877"/>
                    <a:pt x="0" y="17314"/>
                  </a:cubicBezTo>
                  <a:lnTo>
                    <a:pt x="0" y="17314"/>
                  </a:lnTo>
                  <a:cubicBezTo>
                    <a:pt x="0" y="7752"/>
                    <a:pt x="7752" y="0"/>
                    <a:pt x="17314"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28" name="TextBox 28">
              <a:extLst>
                <a:ext uri="{FF2B5EF4-FFF2-40B4-BE49-F238E27FC236}">
                  <a16:creationId xmlns:a16="http://schemas.microsoft.com/office/drawing/2014/main" id="{6233FA90-EF22-8444-CC3F-11AACF32538D}"/>
                </a:ext>
              </a:extLst>
            </p:cNvPr>
            <p:cNvSpPr txBox="1"/>
            <p:nvPr/>
          </p:nvSpPr>
          <p:spPr>
            <a:xfrm>
              <a:off x="0" y="-38100"/>
              <a:ext cx="249692" cy="72729"/>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grpSp>
        <p:nvGrpSpPr>
          <p:cNvPr id="29" name="Group 29">
            <a:extLst>
              <a:ext uri="{FF2B5EF4-FFF2-40B4-BE49-F238E27FC236}">
                <a16:creationId xmlns:a16="http://schemas.microsoft.com/office/drawing/2014/main" id="{5B677D6A-4E6E-44C2-F166-A52687D5AE44}"/>
              </a:ext>
            </a:extLst>
          </p:cNvPr>
          <p:cNvGrpSpPr/>
          <p:nvPr/>
        </p:nvGrpSpPr>
        <p:grpSpPr>
          <a:xfrm>
            <a:off x="10762464" y="4122759"/>
            <a:ext cx="677751" cy="677751"/>
            <a:chOff x="0" y="0"/>
            <a:chExt cx="178502" cy="178502"/>
          </a:xfrm>
        </p:grpSpPr>
        <p:sp>
          <p:nvSpPr>
            <p:cNvPr id="30" name="Freeform 30">
              <a:extLst>
                <a:ext uri="{FF2B5EF4-FFF2-40B4-BE49-F238E27FC236}">
                  <a16:creationId xmlns:a16="http://schemas.microsoft.com/office/drawing/2014/main" id="{B1329141-CD65-F638-A77B-C08027FE63BF}"/>
                </a:ext>
              </a:extLst>
            </p:cNvPr>
            <p:cNvSpPr/>
            <p:nvPr/>
          </p:nvSpPr>
          <p:spPr>
            <a:xfrm>
              <a:off x="0" y="0"/>
              <a:ext cx="178502" cy="178502"/>
            </a:xfrm>
            <a:custGeom>
              <a:avLst/>
              <a:gdLst/>
              <a:ahLst/>
              <a:cxnLst/>
              <a:rect l="l" t="t" r="r" b="b"/>
              <a:pathLst>
                <a:path w="178502" h="178502">
                  <a:moveTo>
                    <a:pt x="89251" y="0"/>
                  </a:moveTo>
                  <a:lnTo>
                    <a:pt x="89251" y="0"/>
                  </a:lnTo>
                  <a:cubicBezTo>
                    <a:pt x="138543" y="0"/>
                    <a:pt x="178502" y="39959"/>
                    <a:pt x="178502" y="89251"/>
                  </a:cubicBezTo>
                  <a:lnTo>
                    <a:pt x="178502" y="89251"/>
                  </a:lnTo>
                  <a:cubicBezTo>
                    <a:pt x="178502" y="112922"/>
                    <a:pt x="169099" y="135623"/>
                    <a:pt x="152361" y="152361"/>
                  </a:cubicBezTo>
                  <a:cubicBezTo>
                    <a:pt x="135623" y="169099"/>
                    <a:pt x="112922" y="178502"/>
                    <a:pt x="89251" y="178502"/>
                  </a:cubicBezTo>
                  <a:lnTo>
                    <a:pt x="89251" y="178502"/>
                  </a:lnTo>
                  <a:cubicBezTo>
                    <a:pt x="65580" y="178502"/>
                    <a:pt x="42879" y="169099"/>
                    <a:pt x="26141" y="152361"/>
                  </a:cubicBezTo>
                  <a:cubicBezTo>
                    <a:pt x="9403" y="135623"/>
                    <a:pt x="0" y="112922"/>
                    <a:pt x="0" y="89251"/>
                  </a:cubicBezTo>
                  <a:lnTo>
                    <a:pt x="0" y="89251"/>
                  </a:lnTo>
                  <a:cubicBezTo>
                    <a:pt x="0" y="65580"/>
                    <a:pt x="9403" y="42879"/>
                    <a:pt x="26141" y="26141"/>
                  </a:cubicBezTo>
                  <a:cubicBezTo>
                    <a:pt x="42879" y="9403"/>
                    <a:pt x="65580" y="0"/>
                    <a:pt x="89251"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sz="2400"/>
            </a:p>
          </p:txBody>
        </p:sp>
        <p:sp>
          <p:nvSpPr>
            <p:cNvPr id="31" name="TextBox 31">
              <a:extLst>
                <a:ext uri="{FF2B5EF4-FFF2-40B4-BE49-F238E27FC236}">
                  <a16:creationId xmlns:a16="http://schemas.microsoft.com/office/drawing/2014/main" id="{F22B4F5B-3368-C8B5-9C22-132D88BBA28D}"/>
                </a:ext>
              </a:extLst>
            </p:cNvPr>
            <p:cNvSpPr txBox="1"/>
            <p:nvPr/>
          </p:nvSpPr>
          <p:spPr>
            <a:xfrm>
              <a:off x="0" y="-38100"/>
              <a:ext cx="178502" cy="216602"/>
            </a:xfrm>
            <a:prstGeom prst="rect">
              <a:avLst/>
            </a:prstGeom>
          </p:spPr>
          <p:txBody>
            <a:bodyPr lIns="50800" tIns="50800" rIns="50800" bIns="50800" rtlCol="0" anchor="ctr"/>
            <a:lstStyle/>
            <a:p>
              <a:pPr algn="ctr">
                <a:lnSpc>
                  <a:spcPts val="2659"/>
                </a:lnSpc>
              </a:pPr>
              <a:endParaRPr sz="2400">
                <a:latin typeface="Arial" panose="020B0604020202020204" pitchFamily="34" charset="0"/>
                <a:cs typeface="Arial" panose="020B0604020202020204" pitchFamily="34" charset="0"/>
              </a:endParaRPr>
            </a:p>
          </p:txBody>
        </p:sp>
      </p:grpSp>
      <p:sp>
        <p:nvSpPr>
          <p:cNvPr id="32" name="TextBox 32">
            <a:extLst>
              <a:ext uri="{FF2B5EF4-FFF2-40B4-BE49-F238E27FC236}">
                <a16:creationId xmlns:a16="http://schemas.microsoft.com/office/drawing/2014/main" id="{CBFB2882-2EFB-AB7A-D552-14A0970C55A2}"/>
              </a:ext>
            </a:extLst>
          </p:cNvPr>
          <p:cNvSpPr txBox="1"/>
          <p:nvPr/>
        </p:nvSpPr>
        <p:spPr>
          <a:xfrm>
            <a:off x="11710512" y="4122759"/>
            <a:ext cx="5283486" cy="2147511"/>
          </a:xfrm>
          <a:prstGeom prst="rect">
            <a:avLst/>
          </a:prstGeom>
        </p:spPr>
        <p:txBody>
          <a:bodyPr wrap="square" lIns="0" tIns="0" rIns="0" bIns="0" rtlCol="0" anchor="t">
            <a:spAutoFit/>
          </a:bodyPr>
          <a:lstStyle/>
          <a:p>
            <a:pPr>
              <a:lnSpc>
                <a:spcPct val="150000"/>
              </a:lnSpc>
              <a:spcBef>
                <a:spcPct val="0"/>
              </a:spcBef>
            </a:pPr>
            <a:r>
              <a:rPr lang="en-IN" sz="2400" dirty="0">
                <a:latin typeface="Arial" panose="020B0604020202020204" pitchFamily="34" charset="0"/>
                <a:cs typeface="Arial" panose="020B0604020202020204" pitchFamily="34" charset="0"/>
              </a:rPr>
              <a:t>The Theory of Planned Behaviour highlights the social and environmental obstacles which affect the intentions to change behaviour.</a:t>
            </a:r>
            <a:endParaRPr lang="en-US" sz="2400" dirty="0">
              <a:solidFill>
                <a:srgbClr val="1F2020"/>
              </a:solidFill>
              <a:latin typeface="Arial" panose="020B0604020202020204" pitchFamily="34" charset="0"/>
              <a:ea typeface="Open Sans"/>
              <a:cs typeface="Arial" panose="020B0604020202020204" pitchFamily="34" charset="0"/>
              <a:sym typeface="Open Sans"/>
            </a:endParaRPr>
          </a:p>
        </p:txBody>
      </p:sp>
      <p:sp>
        <p:nvSpPr>
          <p:cNvPr id="33" name="TextBox 33">
            <a:extLst>
              <a:ext uri="{FF2B5EF4-FFF2-40B4-BE49-F238E27FC236}">
                <a16:creationId xmlns:a16="http://schemas.microsoft.com/office/drawing/2014/main" id="{C5F1F9B8-094A-6306-F62F-6112A6D15B4E}"/>
              </a:ext>
            </a:extLst>
          </p:cNvPr>
          <p:cNvSpPr txBox="1"/>
          <p:nvPr/>
        </p:nvSpPr>
        <p:spPr>
          <a:xfrm>
            <a:off x="10853284" y="4298757"/>
            <a:ext cx="496110" cy="320601"/>
          </a:xfrm>
          <a:prstGeom prst="rect">
            <a:avLst/>
          </a:prstGeom>
        </p:spPr>
        <p:txBody>
          <a:bodyPr lIns="0" tIns="0" rIns="0" bIns="0" rtlCol="0" anchor="t">
            <a:spAutoFit/>
          </a:bodyPr>
          <a:lstStyle/>
          <a:p>
            <a:pPr algn="ctr">
              <a:lnSpc>
                <a:spcPts val="2519"/>
              </a:lnSpc>
              <a:spcBef>
                <a:spcPct val="0"/>
              </a:spcBef>
            </a:pPr>
            <a:r>
              <a:rPr lang="en-US" sz="2400" b="1">
                <a:solidFill>
                  <a:srgbClr val="FFFFFF"/>
                </a:solidFill>
                <a:latin typeface="Arial" panose="020B0604020202020204" pitchFamily="34" charset="0"/>
                <a:ea typeface="Open Sans Bold"/>
                <a:cs typeface="Arial" panose="020B0604020202020204" pitchFamily="34" charset="0"/>
                <a:sym typeface="Open Sans Bold"/>
              </a:rPr>
              <a:t>01</a:t>
            </a:r>
          </a:p>
        </p:txBody>
      </p:sp>
      <p:grpSp>
        <p:nvGrpSpPr>
          <p:cNvPr id="35" name="Group 35">
            <a:extLst>
              <a:ext uri="{FF2B5EF4-FFF2-40B4-BE49-F238E27FC236}">
                <a16:creationId xmlns:a16="http://schemas.microsoft.com/office/drawing/2014/main" id="{612FEEEF-1FF7-2BEA-0643-7BB62EF23F2F}"/>
              </a:ext>
            </a:extLst>
          </p:cNvPr>
          <p:cNvGrpSpPr/>
          <p:nvPr/>
        </p:nvGrpSpPr>
        <p:grpSpPr>
          <a:xfrm>
            <a:off x="10762464" y="6685887"/>
            <a:ext cx="677751" cy="677751"/>
            <a:chOff x="0" y="0"/>
            <a:chExt cx="178502" cy="178502"/>
          </a:xfrm>
        </p:grpSpPr>
        <p:sp>
          <p:nvSpPr>
            <p:cNvPr id="36" name="Freeform 36">
              <a:extLst>
                <a:ext uri="{FF2B5EF4-FFF2-40B4-BE49-F238E27FC236}">
                  <a16:creationId xmlns:a16="http://schemas.microsoft.com/office/drawing/2014/main" id="{0C1D95AD-8AB2-B4C4-7763-D9C679E2E4A1}"/>
                </a:ext>
              </a:extLst>
            </p:cNvPr>
            <p:cNvSpPr/>
            <p:nvPr/>
          </p:nvSpPr>
          <p:spPr>
            <a:xfrm>
              <a:off x="0" y="0"/>
              <a:ext cx="178502" cy="178502"/>
            </a:xfrm>
            <a:custGeom>
              <a:avLst/>
              <a:gdLst/>
              <a:ahLst/>
              <a:cxnLst/>
              <a:rect l="l" t="t" r="r" b="b"/>
              <a:pathLst>
                <a:path w="178502" h="178502">
                  <a:moveTo>
                    <a:pt x="89251" y="0"/>
                  </a:moveTo>
                  <a:lnTo>
                    <a:pt x="89251" y="0"/>
                  </a:lnTo>
                  <a:cubicBezTo>
                    <a:pt x="138543" y="0"/>
                    <a:pt x="178502" y="39959"/>
                    <a:pt x="178502" y="89251"/>
                  </a:cubicBezTo>
                  <a:lnTo>
                    <a:pt x="178502" y="89251"/>
                  </a:lnTo>
                  <a:cubicBezTo>
                    <a:pt x="178502" y="112922"/>
                    <a:pt x="169099" y="135623"/>
                    <a:pt x="152361" y="152361"/>
                  </a:cubicBezTo>
                  <a:cubicBezTo>
                    <a:pt x="135623" y="169099"/>
                    <a:pt x="112922" y="178502"/>
                    <a:pt x="89251" y="178502"/>
                  </a:cubicBezTo>
                  <a:lnTo>
                    <a:pt x="89251" y="178502"/>
                  </a:lnTo>
                  <a:cubicBezTo>
                    <a:pt x="65580" y="178502"/>
                    <a:pt x="42879" y="169099"/>
                    <a:pt x="26141" y="152361"/>
                  </a:cubicBezTo>
                  <a:cubicBezTo>
                    <a:pt x="9403" y="135623"/>
                    <a:pt x="0" y="112922"/>
                    <a:pt x="0" y="89251"/>
                  </a:cubicBezTo>
                  <a:lnTo>
                    <a:pt x="0" y="89251"/>
                  </a:lnTo>
                  <a:cubicBezTo>
                    <a:pt x="0" y="65580"/>
                    <a:pt x="9403" y="42879"/>
                    <a:pt x="26141" y="26141"/>
                  </a:cubicBezTo>
                  <a:cubicBezTo>
                    <a:pt x="42879" y="9403"/>
                    <a:pt x="65580" y="0"/>
                    <a:pt x="89251"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sz="2400"/>
            </a:p>
          </p:txBody>
        </p:sp>
        <p:sp>
          <p:nvSpPr>
            <p:cNvPr id="37" name="TextBox 37">
              <a:extLst>
                <a:ext uri="{FF2B5EF4-FFF2-40B4-BE49-F238E27FC236}">
                  <a16:creationId xmlns:a16="http://schemas.microsoft.com/office/drawing/2014/main" id="{D573453F-9685-C6F1-B403-D95F6C142EA2}"/>
                </a:ext>
              </a:extLst>
            </p:cNvPr>
            <p:cNvSpPr txBox="1"/>
            <p:nvPr/>
          </p:nvSpPr>
          <p:spPr>
            <a:xfrm>
              <a:off x="0" y="-38100"/>
              <a:ext cx="178502" cy="216602"/>
            </a:xfrm>
            <a:prstGeom prst="rect">
              <a:avLst/>
            </a:prstGeom>
          </p:spPr>
          <p:txBody>
            <a:bodyPr lIns="50800" tIns="50800" rIns="50800" bIns="50800" rtlCol="0" anchor="ctr"/>
            <a:lstStyle/>
            <a:p>
              <a:pPr algn="ctr">
                <a:lnSpc>
                  <a:spcPts val="2659"/>
                </a:lnSpc>
              </a:pPr>
              <a:endParaRPr sz="2400">
                <a:latin typeface="Arial" panose="020B0604020202020204" pitchFamily="34" charset="0"/>
                <a:cs typeface="Arial" panose="020B0604020202020204" pitchFamily="34" charset="0"/>
              </a:endParaRPr>
            </a:p>
          </p:txBody>
        </p:sp>
      </p:grpSp>
      <p:sp>
        <p:nvSpPr>
          <p:cNvPr id="38" name="TextBox 38">
            <a:extLst>
              <a:ext uri="{FF2B5EF4-FFF2-40B4-BE49-F238E27FC236}">
                <a16:creationId xmlns:a16="http://schemas.microsoft.com/office/drawing/2014/main" id="{7E436681-7434-0E70-80A3-05806D3D649D}"/>
              </a:ext>
            </a:extLst>
          </p:cNvPr>
          <p:cNvSpPr txBox="1"/>
          <p:nvPr/>
        </p:nvSpPr>
        <p:spPr>
          <a:xfrm>
            <a:off x="11740992" y="6758351"/>
            <a:ext cx="5283486" cy="2701509"/>
          </a:xfrm>
          <a:prstGeom prst="rect">
            <a:avLst/>
          </a:prstGeom>
        </p:spPr>
        <p:txBody>
          <a:bodyPr wrap="square" lIns="0" tIns="0" rIns="0" bIns="0" rtlCol="0" anchor="t">
            <a:spAutoFit/>
          </a:bodyPr>
          <a:lstStyle/>
          <a:p>
            <a:pPr>
              <a:lnSpc>
                <a:spcPct val="150000"/>
              </a:lnSpc>
              <a:spcBef>
                <a:spcPct val="0"/>
              </a:spcBef>
            </a:pPr>
            <a:r>
              <a:rPr lang="en-US" sz="2400" dirty="0">
                <a:latin typeface="Arial" panose="020B0604020202020204" pitchFamily="34" charset="0"/>
                <a:cs typeface="Arial" panose="020B0604020202020204" pitchFamily="34" charset="0"/>
              </a:rPr>
              <a:t>Teenagers may desire to spend less time on the screen but may be persuaded by their friends, social networks, and the status quo to stay affixed (Tremolada </a:t>
            </a:r>
            <a:r>
              <a:rPr lang="en-US" sz="2400" i="1" dirty="0">
                <a:latin typeface="Arial" panose="020B0604020202020204" pitchFamily="34" charset="0"/>
                <a:cs typeface="Arial" panose="020B0604020202020204" pitchFamily="34" charset="0"/>
              </a:rPr>
              <a:t>et al., </a:t>
            </a:r>
            <a:r>
              <a:rPr lang="en-US" sz="2400" dirty="0">
                <a:latin typeface="Arial" panose="020B0604020202020204" pitchFamily="34" charset="0"/>
                <a:cs typeface="Arial" panose="020B0604020202020204" pitchFamily="34" charset="0"/>
              </a:rPr>
              <a:t>2022). </a:t>
            </a:r>
            <a:endParaRPr lang="en-US" sz="2400" dirty="0">
              <a:solidFill>
                <a:srgbClr val="1F2020"/>
              </a:solidFill>
              <a:latin typeface="Arial" panose="020B0604020202020204" pitchFamily="34" charset="0"/>
              <a:ea typeface="Open Sans"/>
              <a:cs typeface="Arial" panose="020B0604020202020204" pitchFamily="34" charset="0"/>
              <a:sym typeface="Open Sans"/>
            </a:endParaRPr>
          </a:p>
        </p:txBody>
      </p:sp>
      <p:sp>
        <p:nvSpPr>
          <p:cNvPr id="39" name="TextBox 39">
            <a:extLst>
              <a:ext uri="{FF2B5EF4-FFF2-40B4-BE49-F238E27FC236}">
                <a16:creationId xmlns:a16="http://schemas.microsoft.com/office/drawing/2014/main" id="{9E7A2CBF-FE8C-D20D-3258-598F0C390688}"/>
              </a:ext>
            </a:extLst>
          </p:cNvPr>
          <p:cNvSpPr txBox="1"/>
          <p:nvPr/>
        </p:nvSpPr>
        <p:spPr>
          <a:xfrm>
            <a:off x="10853284" y="6861884"/>
            <a:ext cx="496110" cy="320601"/>
          </a:xfrm>
          <a:prstGeom prst="rect">
            <a:avLst/>
          </a:prstGeom>
        </p:spPr>
        <p:txBody>
          <a:bodyPr lIns="0" tIns="0" rIns="0" bIns="0" rtlCol="0" anchor="t">
            <a:spAutoFit/>
          </a:bodyPr>
          <a:lstStyle/>
          <a:p>
            <a:pPr algn="ctr">
              <a:lnSpc>
                <a:spcPts val="2519"/>
              </a:lnSpc>
              <a:spcBef>
                <a:spcPct val="0"/>
              </a:spcBef>
            </a:pPr>
            <a:r>
              <a:rPr lang="en-US" sz="2400" b="1">
                <a:solidFill>
                  <a:srgbClr val="FFFFFF"/>
                </a:solidFill>
                <a:latin typeface="Arial" panose="020B0604020202020204" pitchFamily="34" charset="0"/>
                <a:ea typeface="Open Sans Bold"/>
                <a:cs typeface="Arial" panose="020B0604020202020204" pitchFamily="34" charset="0"/>
                <a:sym typeface="Open Sans Bold"/>
              </a:rPr>
              <a:t>02</a:t>
            </a:r>
          </a:p>
        </p:txBody>
      </p:sp>
      <p:pic>
        <p:nvPicPr>
          <p:cNvPr id="3" name="Picture 2" descr="Theory of planned behavior explained. According to this model, an... |  Download Scientific Diagram">
            <a:extLst>
              <a:ext uri="{FF2B5EF4-FFF2-40B4-BE49-F238E27FC236}">
                <a16:creationId xmlns:a16="http://schemas.microsoft.com/office/drawing/2014/main" id="{F9BB1668-250F-0107-A117-2CA67F287BA9}"/>
              </a:ext>
            </a:extLst>
          </p:cNvPr>
          <p:cNvPicPr>
            <a:picLocks noChangeAspect="1"/>
          </p:cNvPicPr>
          <p:nvPr/>
        </p:nvPicPr>
        <p:blipFill>
          <a:blip r:embed="rId5"/>
          <a:stretch>
            <a:fillRect/>
          </a:stretch>
        </p:blipFill>
        <p:spPr>
          <a:xfrm>
            <a:off x="711409" y="2775645"/>
            <a:ext cx="8096250" cy="4591050"/>
          </a:xfrm>
          <a:prstGeom prst="rect">
            <a:avLst/>
          </a:prstGeom>
        </p:spPr>
      </p:pic>
      <p:sp>
        <p:nvSpPr>
          <p:cNvPr id="19" name="TextBox 18">
            <a:extLst>
              <a:ext uri="{FF2B5EF4-FFF2-40B4-BE49-F238E27FC236}">
                <a16:creationId xmlns:a16="http://schemas.microsoft.com/office/drawing/2014/main" id="{1E353F4F-A7D1-9B70-0965-EACD6FC4137C}"/>
              </a:ext>
            </a:extLst>
          </p:cNvPr>
          <p:cNvSpPr txBox="1"/>
          <p:nvPr/>
        </p:nvSpPr>
        <p:spPr>
          <a:xfrm>
            <a:off x="1130326" y="8104673"/>
            <a:ext cx="9144000" cy="369332"/>
          </a:xfrm>
          <a:prstGeom prst="rect">
            <a:avLst/>
          </a:prstGeom>
          <a:noFill/>
        </p:spPr>
        <p:txBody>
          <a:bodyPr wrap="square">
            <a:spAutoFit/>
          </a:bodyPr>
          <a:lstStyle/>
          <a:p>
            <a:pPr algn="ctr"/>
            <a:r>
              <a:rPr lang="en-GB" dirty="0">
                <a:latin typeface="Arial" panose="020B0604020202020204" pitchFamily="34" charset="0"/>
                <a:cs typeface="Arial" panose="020B0604020202020204" pitchFamily="34" charset="0"/>
              </a:rPr>
              <a:t>(Source: </a:t>
            </a:r>
            <a:r>
              <a:rPr lang="en-IN" dirty="0"/>
              <a:t>Thu et al., 2022</a:t>
            </a:r>
            <a:r>
              <a:rPr lang="en-GB"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4648511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4AEB10-DCD8-83B4-D9E3-23BC01CF7205}"/>
            </a:ext>
          </a:extLst>
        </p:cNvPr>
        <p:cNvGrpSpPr/>
        <p:nvPr/>
      </p:nvGrpSpPr>
      <p:grpSpPr>
        <a:xfrm>
          <a:off x="0" y="0"/>
          <a:ext cx="0" cy="0"/>
          <a:chOff x="0" y="0"/>
          <a:chExt cx="0" cy="0"/>
        </a:xfrm>
      </p:grpSpPr>
      <p:sp>
        <p:nvSpPr>
          <p:cNvPr id="5" name="Freeform 5">
            <a:extLst>
              <a:ext uri="{FF2B5EF4-FFF2-40B4-BE49-F238E27FC236}">
                <a16:creationId xmlns:a16="http://schemas.microsoft.com/office/drawing/2014/main" id="{D5D701C1-4A0F-5D12-09C3-C4C1E9A5CA2E}"/>
              </a:ext>
            </a:extLst>
          </p:cNvPr>
          <p:cNvSpPr/>
          <p:nvPr/>
        </p:nvSpPr>
        <p:spPr>
          <a:xfrm>
            <a:off x="17471753" y="363528"/>
            <a:ext cx="422866" cy="244494"/>
          </a:xfrm>
          <a:custGeom>
            <a:avLst/>
            <a:gdLst/>
            <a:ahLst/>
            <a:cxnLst/>
            <a:rect l="l" t="t" r="r" b="b"/>
            <a:pathLst>
              <a:path w="422866" h="244494">
                <a:moveTo>
                  <a:pt x="0" y="0"/>
                </a:moveTo>
                <a:lnTo>
                  <a:pt x="422866" y="0"/>
                </a:lnTo>
                <a:lnTo>
                  <a:pt x="422866" y="244494"/>
                </a:lnTo>
                <a:lnTo>
                  <a:pt x="0" y="24449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grpSp>
        <p:nvGrpSpPr>
          <p:cNvPr id="7" name="Group 7">
            <a:extLst>
              <a:ext uri="{FF2B5EF4-FFF2-40B4-BE49-F238E27FC236}">
                <a16:creationId xmlns:a16="http://schemas.microsoft.com/office/drawing/2014/main" id="{A96AD556-8D06-E55C-EE5F-8B5DAD82F58B}"/>
              </a:ext>
            </a:extLst>
          </p:cNvPr>
          <p:cNvGrpSpPr/>
          <p:nvPr/>
        </p:nvGrpSpPr>
        <p:grpSpPr>
          <a:xfrm>
            <a:off x="17765393" y="8799378"/>
            <a:ext cx="72076" cy="1013094"/>
            <a:chOff x="0" y="0"/>
            <a:chExt cx="18983" cy="266823"/>
          </a:xfrm>
        </p:grpSpPr>
        <p:sp>
          <p:nvSpPr>
            <p:cNvPr id="8" name="Freeform 8">
              <a:extLst>
                <a:ext uri="{FF2B5EF4-FFF2-40B4-BE49-F238E27FC236}">
                  <a16:creationId xmlns:a16="http://schemas.microsoft.com/office/drawing/2014/main" id="{5DF6D17E-206F-AB9D-C58E-5A63B828E2BF}"/>
                </a:ext>
              </a:extLst>
            </p:cNvPr>
            <p:cNvSpPr/>
            <p:nvPr/>
          </p:nvSpPr>
          <p:spPr>
            <a:xfrm>
              <a:off x="0" y="0"/>
              <a:ext cx="18983" cy="266823"/>
            </a:xfrm>
            <a:custGeom>
              <a:avLst/>
              <a:gdLst/>
              <a:ahLst/>
              <a:cxnLst/>
              <a:rect l="l" t="t" r="r" b="b"/>
              <a:pathLst>
                <a:path w="18983" h="266823">
                  <a:moveTo>
                    <a:pt x="9492" y="0"/>
                  </a:moveTo>
                  <a:lnTo>
                    <a:pt x="9492" y="0"/>
                  </a:lnTo>
                  <a:cubicBezTo>
                    <a:pt x="14734" y="0"/>
                    <a:pt x="18983" y="4250"/>
                    <a:pt x="18983" y="9492"/>
                  </a:cubicBezTo>
                  <a:lnTo>
                    <a:pt x="18983" y="257332"/>
                  </a:lnTo>
                  <a:cubicBezTo>
                    <a:pt x="18983" y="259849"/>
                    <a:pt x="17983" y="262263"/>
                    <a:pt x="16203" y="264043"/>
                  </a:cubicBezTo>
                  <a:cubicBezTo>
                    <a:pt x="14423" y="265823"/>
                    <a:pt x="12009" y="266823"/>
                    <a:pt x="9492" y="266823"/>
                  </a:cubicBezTo>
                  <a:lnTo>
                    <a:pt x="9492" y="266823"/>
                  </a:lnTo>
                  <a:cubicBezTo>
                    <a:pt x="6974" y="266823"/>
                    <a:pt x="4560" y="265823"/>
                    <a:pt x="2780" y="264043"/>
                  </a:cubicBezTo>
                  <a:cubicBezTo>
                    <a:pt x="1000" y="262263"/>
                    <a:pt x="0" y="259849"/>
                    <a:pt x="0" y="257332"/>
                  </a:cubicBezTo>
                  <a:lnTo>
                    <a:pt x="0" y="9492"/>
                  </a:lnTo>
                  <a:cubicBezTo>
                    <a:pt x="0" y="6974"/>
                    <a:pt x="1000" y="4560"/>
                    <a:pt x="2780" y="2780"/>
                  </a:cubicBezTo>
                  <a:cubicBezTo>
                    <a:pt x="4560" y="1000"/>
                    <a:pt x="6974" y="0"/>
                    <a:pt x="9492"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9" name="TextBox 9">
              <a:extLst>
                <a:ext uri="{FF2B5EF4-FFF2-40B4-BE49-F238E27FC236}">
                  <a16:creationId xmlns:a16="http://schemas.microsoft.com/office/drawing/2014/main" id="{497F22C7-8429-148A-0419-3359F7B077FE}"/>
                </a:ext>
              </a:extLst>
            </p:cNvPr>
            <p:cNvSpPr txBox="1"/>
            <p:nvPr/>
          </p:nvSpPr>
          <p:spPr>
            <a:xfrm>
              <a:off x="0" y="-38100"/>
              <a:ext cx="18983" cy="304923"/>
            </a:xfrm>
            <a:prstGeom prst="rect">
              <a:avLst/>
            </a:prstGeom>
          </p:spPr>
          <p:txBody>
            <a:bodyPr lIns="50800" tIns="50800" rIns="50800" bIns="50800" rtlCol="0" anchor="ctr"/>
            <a:lstStyle/>
            <a:p>
              <a:pPr algn="ctr">
                <a:lnSpc>
                  <a:spcPts val="2659"/>
                </a:lnSpc>
                <a:spcBef>
                  <a:spcPct val="0"/>
                </a:spcBef>
              </a:pPr>
              <a:endParaRPr>
                <a:latin typeface="Arial" panose="020B0604020202020204" pitchFamily="34" charset="0"/>
                <a:cs typeface="Arial" panose="020B0604020202020204" pitchFamily="34" charset="0"/>
              </a:endParaRPr>
            </a:p>
          </p:txBody>
        </p:sp>
      </p:grpSp>
      <p:grpSp>
        <p:nvGrpSpPr>
          <p:cNvPr id="10" name="Group 10">
            <a:extLst>
              <a:ext uri="{FF2B5EF4-FFF2-40B4-BE49-F238E27FC236}">
                <a16:creationId xmlns:a16="http://schemas.microsoft.com/office/drawing/2014/main" id="{EFCDE36F-CFA2-6E86-6C4E-05403069C7DA}"/>
              </a:ext>
            </a:extLst>
          </p:cNvPr>
          <p:cNvGrpSpPr/>
          <p:nvPr/>
        </p:nvGrpSpPr>
        <p:grpSpPr>
          <a:xfrm>
            <a:off x="17765393" y="7670457"/>
            <a:ext cx="72076" cy="1013094"/>
            <a:chOff x="0" y="0"/>
            <a:chExt cx="18983" cy="266823"/>
          </a:xfrm>
        </p:grpSpPr>
        <p:sp>
          <p:nvSpPr>
            <p:cNvPr id="11" name="Freeform 11">
              <a:extLst>
                <a:ext uri="{FF2B5EF4-FFF2-40B4-BE49-F238E27FC236}">
                  <a16:creationId xmlns:a16="http://schemas.microsoft.com/office/drawing/2014/main" id="{C34CD316-0AE5-F543-9381-3FDEF03F0D19}"/>
                </a:ext>
              </a:extLst>
            </p:cNvPr>
            <p:cNvSpPr/>
            <p:nvPr/>
          </p:nvSpPr>
          <p:spPr>
            <a:xfrm>
              <a:off x="0" y="0"/>
              <a:ext cx="18983" cy="266823"/>
            </a:xfrm>
            <a:custGeom>
              <a:avLst/>
              <a:gdLst/>
              <a:ahLst/>
              <a:cxnLst/>
              <a:rect l="l" t="t" r="r" b="b"/>
              <a:pathLst>
                <a:path w="18983" h="266823">
                  <a:moveTo>
                    <a:pt x="9492" y="0"/>
                  </a:moveTo>
                  <a:lnTo>
                    <a:pt x="9492" y="0"/>
                  </a:lnTo>
                  <a:cubicBezTo>
                    <a:pt x="14734" y="0"/>
                    <a:pt x="18983" y="4250"/>
                    <a:pt x="18983" y="9492"/>
                  </a:cubicBezTo>
                  <a:lnTo>
                    <a:pt x="18983" y="257332"/>
                  </a:lnTo>
                  <a:cubicBezTo>
                    <a:pt x="18983" y="259849"/>
                    <a:pt x="17983" y="262263"/>
                    <a:pt x="16203" y="264043"/>
                  </a:cubicBezTo>
                  <a:cubicBezTo>
                    <a:pt x="14423" y="265823"/>
                    <a:pt x="12009" y="266823"/>
                    <a:pt x="9492" y="266823"/>
                  </a:cubicBezTo>
                  <a:lnTo>
                    <a:pt x="9492" y="266823"/>
                  </a:lnTo>
                  <a:cubicBezTo>
                    <a:pt x="6974" y="266823"/>
                    <a:pt x="4560" y="265823"/>
                    <a:pt x="2780" y="264043"/>
                  </a:cubicBezTo>
                  <a:cubicBezTo>
                    <a:pt x="1000" y="262263"/>
                    <a:pt x="0" y="259849"/>
                    <a:pt x="0" y="257332"/>
                  </a:cubicBezTo>
                  <a:lnTo>
                    <a:pt x="0" y="9492"/>
                  </a:lnTo>
                  <a:cubicBezTo>
                    <a:pt x="0" y="6974"/>
                    <a:pt x="1000" y="4560"/>
                    <a:pt x="2780" y="2780"/>
                  </a:cubicBezTo>
                  <a:cubicBezTo>
                    <a:pt x="4560" y="1000"/>
                    <a:pt x="6974" y="0"/>
                    <a:pt x="9492" y="0"/>
                  </a:cubicBezTo>
                  <a:close/>
                </a:path>
              </a:pathLst>
            </a:custGeom>
            <a:solidFill>
              <a:srgbClr val="E2E2E2"/>
            </a:solidFill>
          </p:spPr>
          <p:txBody>
            <a:bodyPr/>
            <a:lstStyle/>
            <a:p>
              <a:endParaRPr lang="en-IN"/>
            </a:p>
          </p:txBody>
        </p:sp>
        <p:sp>
          <p:nvSpPr>
            <p:cNvPr id="12" name="TextBox 12">
              <a:extLst>
                <a:ext uri="{FF2B5EF4-FFF2-40B4-BE49-F238E27FC236}">
                  <a16:creationId xmlns:a16="http://schemas.microsoft.com/office/drawing/2014/main" id="{A5633036-607E-3BCE-3CA2-A923C0E21810}"/>
                </a:ext>
              </a:extLst>
            </p:cNvPr>
            <p:cNvSpPr txBox="1"/>
            <p:nvPr/>
          </p:nvSpPr>
          <p:spPr>
            <a:xfrm>
              <a:off x="0" y="-38100"/>
              <a:ext cx="18983" cy="304923"/>
            </a:xfrm>
            <a:prstGeom prst="rect">
              <a:avLst/>
            </a:prstGeom>
          </p:spPr>
          <p:txBody>
            <a:bodyPr lIns="50800" tIns="50800" rIns="50800" bIns="50800" rtlCol="0" anchor="ctr"/>
            <a:lstStyle/>
            <a:p>
              <a:pPr algn="ctr">
                <a:lnSpc>
                  <a:spcPts val="2659"/>
                </a:lnSpc>
                <a:spcBef>
                  <a:spcPct val="0"/>
                </a:spcBef>
              </a:pPr>
              <a:endParaRPr>
                <a:latin typeface="Arial" panose="020B0604020202020204" pitchFamily="34" charset="0"/>
                <a:cs typeface="Arial" panose="020B0604020202020204" pitchFamily="34" charset="0"/>
              </a:endParaRPr>
            </a:p>
          </p:txBody>
        </p:sp>
      </p:grpSp>
      <p:grpSp>
        <p:nvGrpSpPr>
          <p:cNvPr id="13" name="Group 13">
            <a:extLst>
              <a:ext uri="{FF2B5EF4-FFF2-40B4-BE49-F238E27FC236}">
                <a16:creationId xmlns:a16="http://schemas.microsoft.com/office/drawing/2014/main" id="{E52DD7DC-69B8-F0E1-E92E-A57854D1EAF4}"/>
              </a:ext>
            </a:extLst>
          </p:cNvPr>
          <p:cNvGrpSpPr/>
          <p:nvPr/>
        </p:nvGrpSpPr>
        <p:grpSpPr>
          <a:xfrm>
            <a:off x="15220950" y="1379349"/>
            <a:ext cx="3086100" cy="6088533"/>
            <a:chOff x="0" y="0"/>
            <a:chExt cx="812800" cy="1603564"/>
          </a:xfrm>
        </p:grpSpPr>
        <p:sp>
          <p:nvSpPr>
            <p:cNvPr id="14" name="Freeform 14">
              <a:extLst>
                <a:ext uri="{FF2B5EF4-FFF2-40B4-BE49-F238E27FC236}">
                  <a16:creationId xmlns:a16="http://schemas.microsoft.com/office/drawing/2014/main" id="{905A7E0B-35B1-0BF4-D78F-30526B44A193}"/>
                </a:ext>
              </a:extLst>
            </p:cNvPr>
            <p:cNvSpPr/>
            <p:nvPr/>
          </p:nvSpPr>
          <p:spPr>
            <a:xfrm>
              <a:off x="0" y="0"/>
              <a:ext cx="812800" cy="1603564"/>
            </a:xfrm>
            <a:custGeom>
              <a:avLst/>
              <a:gdLst/>
              <a:ahLst/>
              <a:cxnLst/>
              <a:rect l="l" t="t" r="r" b="b"/>
              <a:pathLst>
                <a:path w="812800" h="1603564">
                  <a:moveTo>
                    <a:pt x="125432" y="0"/>
                  </a:moveTo>
                  <a:lnTo>
                    <a:pt x="687368" y="0"/>
                  </a:lnTo>
                  <a:cubicBezTo>
                    <a:pt x="756642" y="0"/>
                    <a:pt x="812800" y="56158"/>
                    <a:pt x="812800" y="125432"/>
                  </a:cubicBezTo>
                  <a:lnTo>
                    <a:pt x="812800" y="1478132"/>
                  </a:lnTo>
                  <a:cubicBezTo>
                    <a:pt x="812800" y="1511399"/>
                    <a:pt x="799585" y="1543303"/>
                    <a:pt x="776062" y="1566826"/>
                  </a:cubicBezTo>
                  <a:cubicBezTo>
                    <a:pt x="752539" y="1590349"/>
                    <a:pt x="720635" y="1603564"/>
                    <a:pt x="687368" y="1603564"/>
                  </a:cubicBezTo>
                  <a:lnTo>
                    <a:pt x="125432" y="1603564"/>
                  </a:lnTo>
                  <a:cubicBezTo>
                    <a:pt x="56158" y="1603564"/>
                    <a:pt x="0" y="1547406"/>
                    <a:pt x="0" y="1478132"/>
                  </a:cubicBezTo>
                  <a:lnTo>
                    <a:pt x="0" y="125432"/>
                  </a:lnTo>
                  <a:cubicBezTo>
                    <a:pt x="0" y="56158"/>
                    <a:pt x="56158" y="0"/>
                    <a:pt x="125432"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15" name="TextBox 15">
              <a:extLst>
                <a:ext uri="{FF2B5EF4-FFF2-40B4-BE49-F238E27FC236}">
                  <a16:creationId xmlns:a16="http://schemas.microsoft.com/office/drawing/2014/main" id="{B213B6A1-74BA-29A1-92BB-42C407AC56F6}"/>
                </a:ext>
              </a:extLst>
            </p:cNvPr>
            <p:cNvSpPr txBox="1"/>
            <p:nvPr/>
          </p:nvSpPr>
          <p:spPr>
            <a:xfrm>
              <a:off x="0" y="-38100"/>
              <a:ext cx="812800" cy="1641664"/>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23" name="TextBox 23">
            <a:extLst>
              <a:ext uri="{FF2B5EF4-FFF2-40B4-BE49-F238E27FC236}">
                <a16:creationId xmlns:a16="http://schemas.microsoft.com/office/drawing/2014/main" id="{E24D3A7E-197E-045B-12BF-FEE36B905044}"/>
              </a:ext>
            </a:extLst>
          </p:cNvPr>
          <p:cNvSpPr txBox="1"/>
          <p:nvPr/>
        </p:nvSpPr>
        <p:spPr>
          <a:xfrm>
            <a:off x="2050303" y="355908"/>
            <a:ext cx="7460277" cy="2876044"/>
          </a:xfrm>
          <a:prstGeom prst="rect">
            <a:avLst/>
          </a:prstGeom>
        </p:spPr>
        <p:txBody>
          <a:bodyPr wrap="square" lIns="0" tIns="0" rIns="0" bIns="0" rtlCol="0" anchor="t">
            <a:spAutoFit/>
          </a:bodyPr>
          <a:lstStyle/>
          <a:p>
            <a:pPr algn="l">
              <a:lnSpc>
                <a:spcPts val="7699"/>
              </a:lnSpc>
              <a:spcBef>
                <a:spcPct val="0"/>
              </a:spcBef>
            </a:pPr>
            <a:r>
              <a:rPr lang="en-US" sz="5499" b="1" dirty="0">
                <a:solidFill>
                  <a:srgbClr val="1F2020"/>
                </a:solidFill>
                <a:latin typeface="Arial" panose="020B0604020202020204" pitchFamily="34" charset="0"/>
                <a:ea typeface="Inter Bold"/>
                <a:cs typeface="Arial" panose="020B0604020202020204" pitchFamily="34" charset="0"/>
                <a:sym typeface="Inter Bold"/>
              </a:rPr>
              <a:t>Behavioural theories/model that explain barriers</a:t>
            </a:r>
          </a:p>
        </p:txBody>
      </p:sp>
      <p:graphicFrame>
        <p:nvGraphicFramePr>
          <p:cNvPr id="29" name="Diagram 28">
            <a:extLst>
              <a:ext uri="{FF2B5EF4-FFF2-40B4-BE49-F238E27FC236}">
                <a16:creationId xmlns:a16="http://schemas.microsoft.com/office/drawing/2014/main" id="{9DC9AB94-9CB6-DDC5-8FC5-37DA50D19451}"/>
              </a:ext>
            </a:extLst>
          </p:cNvPr>
          <p:cNvGraphicFramePr/>
          <p:nvPr>
            <p:extLst>
              <p:ext uri="{D42A27DB-BD31-4B8C-83A1-F6EECF244321}">
                <p14:modId xmlns:p14="http://schemas.microsoft.com/office/powerpoint/2010/main" val="1764072538"/>
              </p:ext>
            </p:extLst>
          </p:nvPr>
        </p:nvGraphicFramePr>
        <p:xfrm>
          <a:off x="1101707" y="4081398"/>
          <a:ext cx="7660475" cy="426580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26" name="Group 26">
            <a:extLst>
              <a:ext uri="{FF2B5EF4-FFF2-40B4-BE49-F238E27FC236}">
                <a16:creationId xmlns:a16="http://schemas.microsoft.com/office/drawing/2014/main" id="{C2320D3E-704E-CF6A-B506-5A1B01E8BB71}"/>
              </a:ext>
            </a:extLst>
          </p:cNvPr>
          <p:cNvGrpSpPr/>
          <p:nvPr/>
        </p:nvGrpSpPr>
        <p:grpSpPr>
          <a:xfrm>
            <a:off x="2065543" y="3324914"/>
            <a:ext cx="948048" cy="131481"/>
            <a:chOff x="0" y="0"/>
            <a:chExt cx="249692" cy="34629"/>
          </a:xfrm>
        </p:grpSpPr>
        <p:sp>
          <p:nvSpPr>
            <p:cNvPr id="27" name="Freeform 27">
              <a:extLst>
                <a:ext uri="{FF2B5EF4-FFF2-40B4-BE49-F238E27FC236}">
                  <a16:creationId xmlns:a16="http://schemas.microsoft.com/office/drawing/2014/main" id="{17E748A9-5502-A49B-D1A6-65DD70183B61}"/>
                </a:ext>
              </a:extLst>
            </p:cNvPr>
            <p:cNvSpPr/>
            <p:nvPr/>
          </p:nvSpPr>
          <p:spPr>
            <a:xfrm>
              <a:off x="0" y="0"/>
              <a:ext cx="249692" cy="34629"/>
            </a:xfrm>
            <a:custGeom>
              <a:avLst/>
              <a:gdLst/>
              <a:ahLst/>
              <a:cxnLst/>
              <a:rect l="l" t="t" r="r" b="b"/>
              <a:pathLst>
                <a:path w="249692" h="34629">
                  <a:moveTo>
                    <a:pt x="17314" y="0"/>
                  </a:moveTo>
                  <a:lnTo>
                    <a:pt x="232377" y="0"/>
                  </a:lnTo>
                  <a:cubicBezTo>
                    <a:pt x="241940" y="0"/>
                    <a:pt x="249692" y="7752"/>
                    <a:pt x="249692" y="17314"/>
                  </a:cubicBezTo>
                  <a:lnTo>
                    <a:pt x="249692" y="17314"/>
                  </a:lnTo>
                  <a:cubicBezTo>
                    <a:pt x="249692" y="26877"/>
                    <a:pt x="241940" y="34629"/>
                    <a:pt x="232377" y="34629"/>
                  </a:cubicBezTo>
                  <a:lnTo>
                    <a:pt x="17314" y="34629"/>
                  </a:lnTo>
                  <a:cubicBezTo>
                    <a:pt x="7752" y="34629"/>
                    <a:pt x="0" y="26877"/>
                    <a:pt x="0" y="17314"/>
                  </a:cubicBezTo>
                  <a:lnTo>
                    <a:pt x="0" y="17314"/>
                  </a:lnTo>
                  <a:cubicBezTo>
                    <a:pt x="0" y="7752"/>
                    <a:pt x="7752" y="0"/>
                    <a:pt x="17314"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28" name="TextBox 28">
              <a:extLst>
                <a:ext uri="{FF2B5EF4-FFF2-40B4-BE49-F238E27FC236}">
                  <a16:creationId xmlns:a16="http://schemas.microsoft.com/office/drawing/2014/main" id="{711684BB-F055-58B3-6B29-659A988734B4}"/>
                </a:ext>
              </a:extLst>
            </p:cNvPr>
            <p:cNvSpPr txBox="1"/>
            <p:nvPr/>
          </p:nvSpPr>
          <p:spPr>
            <a:xfrm>
              <a:off x="0" y="-38100"/>
              <a:ext cx="249692" cy="72729"/>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pic>
        <p:nvPicPr>
          <p:cNvPr id="2" name="Picture 1" descr="The transtheoretical model of health behavior change by Prochaska and... |  Download Scientific Diagram">
            <a:extLst>
              <a:ext uri="{FF2B5EF4-FFF2-40B4-BE49-F238E27FC236}">
                <a16:creationId xmlns:a16="http://schemas.microsoft.com/office/drawing/2014/main" id="{65B05F2A-9391-8BDD-2223-3C8F8CB45F71}"/>
              </a:ext>
            </a:extLst>
          </p:cNvPr>
          <p:cNvPicPr>
            <a:picLocks noChangeAspect="1"/>
          </p:cNvPicPr>
          <p:nvPr/>
        </p:nvPicPr>
        <p:blipFill>
          <a:blip r:embed="rId9"/>
          <a:stretch>
            <a:fillRect/>
          </a:stretch>
        </p:blipFill>
        <p:spPr>
          <a:xfrm>
            <a:off x="9144000" y="1700902"/>
            <a:ext cx="8802755" cy="6233193"/>
          </a:xfrm>
          <a:prstGeom prst="rect">
            <a:avLst/>
          </a:prstGeom>
        </p:spPr>
      </p:pic>
      <p:sp>
        <p:nvSpPr>
          <p:cNvPr id="4" name="TextBox 3">
            <a:extLst>
              <a:ext uri="{FF2B5EF4-FFF2-40B4-BE49-F238E27FC236}">
                <a16:creationId xmlns:a16="http://schemas.microsoft.com/office/drawing/2014/main" id="{F1C3C571-BE76-A4A8-A328-62F2332B5776}"/>
              </a:ext>
            </a:extLst>
          </p:cNvPr>
          <p:cNvSpPr txBox="1"/>
          <p:nvPr/>
        </p:nvSpPr>
        <p:spPr>
          <a:xfrm>
            <a:off x="10711497" y="8352235"/>
            <a:ext cx="5486400" cy="369332"/>
          </a:xfrm>
          <a:prstGeom prst="rect">
            <a:avLst/>
          </a:prstGeom>
          <a:noFill/>
        </p:spPr>
        <p:txBody>
          <a:bodyPr wrap="square">
            <a:spAutoFit/>
          </a:bodyPr>
          <a:lstStyle/>
          <a:p>
            <a:pPr algn="ctr"/>
            <a:r>
              <a:rPr lang="en-GB" dirty="0">
                <a:latin typeface="Arial" panose="020B0604020202020204" pitchFamily="34" charset="0"/>
                <a:cs typeface="Arial" panose="020B0604020202020204" pitchFamily="34" charset="0"/>
              </a:rPr>
              <a:t>(Source: </a:t>
            </a:r>
            <a:r>
              <a:rPr lang="en-IN" dirty="0"/>
              <a:t>(Smith et al., 2023</a:t>
            </a:r>
            <a:r>
              <a:rPr lang="en-GB"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1665923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alpha val="32000"/>
          </a:schemeClr>
        </a:solidFill>
        <a:effectLst/>
      </p:bgPr>
    </p:bg>
    <p:spTree>
      <p:nvGrpSpPr>
        <p:cNvPr id="1" name="">
          <a:extLst>
            <a:ext uri="{FF2B5EF4-FFF2-40B4-BE49-F238E27FC236}">
              <a16:creationId xmlns:a16="http://schemas.microsoft.com/office/drawing/2014/main" id="{349E8A3C-684E-7A1C-4E3D-45047F19FC73}"/>
            </a:ext>
          </a:extLst>
        </p:cNvPr>
        <p:cNvGrpSpPr/>
        <p:nvPr/>
      </p:nvGrpSpPr>
      <p:grpSpPr>
        <a:xfrm>
          <a:off x="0" y="0"/>
          <a:ext cx="0" cy="0"/>
          <a:chOff x="0" y="0"/>
          <a:chExt cx="0" cy="0"/>
        </a:xfrm>
      </p:grpSpPr>
      <p:sp>
        <p:nvSpPr>
          <p:cNvPr id="5" name="Freeform 5">
            <a:extLst>
              <a:ext uri="{FF2B5EF4-FFF2-40B4-BE49-F238E27FC236}">
                <a16:creationId xmlns:a16="http://schemas.microsoft.com/office/drawing/2014/main" id="{D456BA20-F147-21D6-71ED-C47EEF539F1D}"/>
              </a:ext>
            </a:extLst>
          </p:cNvPr>
          <p:cNvSpPr/>
          <p:nvPr/>
        </p:nvSpPr>
        <p:spPr>
          <a:xfrm>
            <a:off x="17471753" y="363528"/>
            <a:ext cx="422866" cy="244494"/>
          </a:xfrm>
          <a:custGeom>
            <a:avLst/>
            <a:gdLst/>
            <a:ahLst/>
            <a:cxnLst/>
            <a:rect l="l" t="t" r="r" b="b"/>
            <a:pathLst>
              <a:path w="422866" h="244494">
                <a:moveTo>
                  <a:pt x="0" y="0"/>
                </a:moveTo>
                <a:lnTo>
                  <a:pt x="422866" y="0"/>
                </a:lnTo>
                <a:lnTo>
                  <a:pt x="422866" y="244494"/>
                </a:lnTo>
                <a:lnTo>
                  <a:pt x="0" y="24449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grpSp>
        <p:nvGrpSpPr>
          <p:cNvPr id="12" name="Group 12">
            <a:extLst>
              <a:ext uri="{FF2B5EF4-FFF2-40B4-BE49-F238E27FC236}">
                <a16:creationId xmlns:a16="http://schemas.microsoft.com/office/drawing/2014/main" id="{DFCB892A-E986-6B90-618B-F1E7AE5F9158}"/>
              </a:ext>
            </a:extLst>
          </p:cNvPr>
          <p:cNvGrpSpPr/>
          <p:nvPr/>
        </p:nvGrpSpPr>
        <p:grpSpPr>
          <a:xfrm>
            <a:off x="17765393" y="8799378"/>
            <a:ext cx="72076" cy="1013094"/>
            <a:chOff x="0" y="0"/>
            <a:chExt cx="18983" cy="266823"/>
          </a:xfrm>
        </p:grpSpPr>
        <p:sp>
          <p:nvSpPr>
            <p:cNvPr id="13" name="Freeform 13">
              <a:extLst>
                <a:ext uri="{FF2B5EF4-FFF2-40B4-BE49-F238E27FC236}">
                  <a16:creationId xmlns:a16="http://schemas.microsoft.com/office/drawing/2014/main" id="{8943E38C-4E7E-ACFC-D163-C379A08E47B3}"/>
                </a:ext>
              </a:extLst>
            </p:cNvPr>
            <p:cNvSpPr/>
            <p:nvPr/>
          </p:nvSpPr>
          <p:spPr>
            <a:xfrm>
              <a:off x="0" y="0"/>
              <a:ext cx="18983" cy="266823"/>
            </a:xfrm>
            <a:custGeom>
              <a:avLst/>
              <a:gdLst/>
              <a:ahLst/>
              <a:cxnLst/>
              <a:rect l="l" t="t" r="r" b="b"/>
              <a:pathLst>
                <a:path w="18983" h="266823">
                  <a:moveTo>
                    <a:pt x="9492" y="0"/>
                  </a:moveTo>
                  <a:lnTo>
                    <a:pt x="9492" y="0"/>
                  </a:lnTo>
                  <a:cubicBezTo>
                    <a:pt x="14734" y="0"/>
                    <a:pt x="18983" y="4250"/>
                    <a:pt x="18983" y="9492"/>
                  </a:cubicBezTo>
                  <a:lnTo>
                    <a:pt x="18983" y="257332"/>
                  </a:lnTo>
                  <a:cubicBezTo>
                    <a:pt x="18983" y="259849"/>
                    <a:pt x="17983" y="262263"/>
                    <a:pt x="16203" y="264043"/>
                  </a:cubicBezTo>
                  <a:cubicBezTo>
                    <a:pt x="14423" y="265823"/>
                    <a:pt x="12009" y="266823"/>
                    <a:pt x="9492" y="266823"/>
                  </a:cubicBezTo>
                  <a:lnTo>
                    <a:pt x="9492" y="266823"/>
                  </a:lnTo>
                  <a:cubicBezTo>
                    <a:pt x="6974" y="266823"/>
                    <a:pt x="4560" y="265823"/>
                    <a:pt x="2780" y="264043"/>
                  </a:cubicBezTo>
                  <a:cubicBezTo>
                    <a:pt x="1000" y="262263"/>
                    <a:pt x="0" y="259849"/>
                    <a:pt x="0" y="257332"/>
                  </a:cubicBezTo>
                  <a:lnTo>
                    <a:pt x="0" y="9492"/>
                  </a:lnTo>
                  <a:cubicBezTo>
                    <a:pt x="0" y="6974"/>
                    <a:pt x="1000" y="4560"/>
                    <a:pt x="2780" y="2780"/>
                  </a:cubicBezTo>
                  <a:cubicBezTo>
                    <a:pt x="4560" y="1000"/>
                    <a:pt x="6974" y="0"/>
                    <a:pt x="9492"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14" name="TextBox 14">
              <a:extLst>
                <a:ext uri="{FF2B5EF4-FFF2-40B4-BE49-F238E27FC236}">
                  <a16:creationId xmlns:a16="http://schemas.microsoft.com/office/drawing/2014/main" id="{5DB557F6-E93B-67C4-BE5B-5B423F338616}"/>
                </a:ext>
              </a:extLst>
            </p:cNvPr>
            <p:cNvSpPr txBox="1"/>
            <p:nvPr/>
          </p:nvSpPr>
          <p:spPr>
            <a:xfrm>
              <a:off x="0" y="-38100"/>
              <a:ext cx="18983" cy="304923"/>
            </a:xfrm>
            <a:prstGeom prst="rect">
              <a:avLst/>
            </a:prstGeom>
          </p:spPr>
          <p:txBody>
            <a:bodyPr lIns="50800" tIns="50800" rIns="50800" bIns="50800" rtlCol="0" anchor="ctr"/>
            <a:lstStyle/>
            <a:p>
              <a:pPr algn="ctr">
                <a:lnSpc>
                  <a:spcPts val="2659"/>
                </a:lnSpc>
                <a:spcBef>
                  <a:spcPct val="0"/>
                </a:spcBef>
              </a:pPr>
              <a:endParaRPr>
                <a:latin typeface="Arial" panose="020B0604020202020204" pitchFamily="34" charset="0"/>
                <a:cs typeface="Arial" panose="020B0604020202020204" pitchFamily="34" charset="0"/>
              </a:endParaRPr>
            </a:p>
          </p:txBody>
        </p:sp>
      </p:grpSp>
      <p:grpSp>
        <p:nvGrpSpPr>
          <p:cNvPr id="15" name="Group 15">
            <a:extLst>
              <a:ext uri="{FF2B5EF4-FFF2-40B4-BE49-F238E27FC236}">
                <a16:creationId xmlns:a16="http://schemas.microsoft.com/office/drawing/2014/main" id="{99095A75-B8D4-33D7-A389-20F71DDA6BFE}"/>
              </a:ext>
            </a:extLst>
          </p:cNvPr>
          <p:cNvGrpSpPr/>
          <p:nvPr/>
        </p:nvGrpSpPr>
        <p:grpSpPr>
          <a:xfrm>
            <a:off x="17765393" y="7670457"/>
            <a:ext cx="72076" cy="1013094"/>
            <a:chOff x="0" y="0"/>
            <a:chExt cx="18983" cy="266823"/>
          </a:xfrm>
        </p:grpSpPr>
        <p:sp>
          <p:nvSpPr>
            <p:cNvPr id="16" name="Freeform 16">
              <a:extLst>
                <a:ext uri="{FF2B5EF4-FFF2-40B4-BE49-F238E27FC236}">
                  <a16:creationId xmlns:a16="http://schemas.microsoft.com/office/drawing/2014/main" id="{108B5B52-F2D4-0788-74D0-DA37F8329D2C}"/>
                </a:ext>
              </a:extLst>
            </p:cNvPr>
            <p:cNvSpPr/>
            <p:nvPr/>
          </p:nvSpPr>
          <p:spPr>
            <a:xfrm>
              <a:off x="0" y="0"/>
              <a:ext cx="18983" cy="266823"/>
            </a:xfrm>
            <a:custGeom>
              <a:avLst/>
              <a:gdLst/>
              <a:ahLst/>
              <a:cxnLst/>
              <a:rect l="l" t="t" r="r" b="b"/>
              <a:pathLst>
                <a:path w="18983" h="266823">
                  <a:moveTo>
                    <a:pt x="9492" y="0"/>
                  </a:moveTo>
                  <a:lnTo>
                    <a:pt x="9492" y="0"/>
                  </a:lnTo>
                  <a:cubicBezTo>
                    <a:pt x="14734" y="0"/>
                    <a:pt x="18983" y="4250"/>
                    <a:pt x="18983" y="9492"/>
                  </a:cubicBezTo>
                  <a:lnTo>
                    <a:pt x="18983" y="257332"/>
                  </a:lnTo>
                  <a:cubicBezTo>
                    <a:pt x="18983" y="259849"/>
                    <a:pt x="17983" y="262263"/>
                    <a:pt x="16203" y="264043"/>
                  </a:cubicBezTo>
                  <a:cubicBezTo>
                    <a:pt x="14423" y="265823"/>
                    <a:pt x="12009" y="266823"/>
                    <a:pt x="9492" y="266823"/>
                  </a:cubicBezTo>
                  <a:lnTo>
                    <a:pt x="9492" y="266823"/>
                  </a:lnTo>
                  <a:cubicBezTo>
                    <a:pt x="6974" y="266823"/>
                    <a:pt x="4560" y="265823"/>
                    <a:pt x="2780" y="264043"/>
                  </a:cubicBezTo>
                  <a:cubicBezTo>
                    <a:pt x="1000" y="262263"/>
                    <a:pt x="0" y="259849"/>
                    <a:pt x="0" y="257332"/>
                  </a:cubicBezTo>
                  <a:lnTo>
                    <a:pt x="0" y="9492"/>
                  </a:lnTo>
                  <a:cubicBezTo>
                    <a:pt x="0" y="6974"/>
                    <a:pt x="1000" y="4560"/>
                    <a:pt x="2780" y="2780"/>
                  </a:cubicBezTo>
                  <a:cubicBezTo>
                    <a:pt x="4560" y="1000"/>
                    <a:pt x="6974" y="0"/>
                    <a:pt x="9492" y="0"/>
                  </a:cubicBezTo>
                  <a:close/>
                </a:path>
              </a:pathLst>
            </a:custGeom>
            <a:solidFill>
              <a:srgbClr val="E2E2E2"/>
            </a:solidFill>
          </p:spPr>
          <p:txBody>
            <a:bodyPr/>
            <a:lstStyle/>
            <a:p>
              <a:endParaRPr lang="en-IN"/>
            </a:p>
          </p:txBody>
        </p:sp>
        <p:sp>
          <p:nvSpPr>
            <p:cNvPr id="17" name="TextBox 17">
              <a:extLst>
                <a:ext uri="{FF2B5EF4-FFF2-40B4-BE49-F238E27FC236}">
                  <a16:creationId xmlns:a16="http://schemas.microsoft.com/office/drawing/2014/main" id="{B6BC9B82-08CB-CE05-0AF4-8AC08843EE40}"/>
                </a:ext>
              </a:extLst>
            </p:cNvPr>
            <p:cNvSpPr txBox="1"/>
            <p:nvPr/>
          </p:nvSpPr>
          <p:spPr>
            <a:xfrm>
              <a:off x="0" y="-38100"/>
              <a:ext cx="18983" cy="304923"/>
            </a:xfrm>
            <a:prstGeom prst="rect">
              <a:avLst/>
            </a:prstGeom>
          </p:spPr>
          <p:txBody>
            <a:bodyPr lIns="50800" tIns="50800" rIns="50800" bIns="50800" rtlCol="0" anchor="ctr"/>
            <a:lstStyle/>
            <a:p>
              <a:pPr algn="ctr">
                <a:lnSpc>
                  <a:spcPts val="2659"/>
                </a:lnSpc>
                <a:spcBef>
                  <a:spcPct val="0"/>
                </a:spcBef>
              </a:pPr>
              <a:endParaRPr>
                <a:latin typeface="Arial" panose="020B0604020202020204" pitchFamily="34" charset="0"/>
                <a:cs typeface="Arial" panose="020B0604020202020204" pitchFamily="34" charset="0"/>
              </a:endParaRPr>
            </a:p>
          </p:txBody>
        </p:sp>
      </p:grpSp>
      <p:grpSp>
        <p:nvGrpSpPr>
          <p:cNvPr id="18" name="Group 18">
            <a:extLst>
              <a:ext uri="{FF2B5EF4-FFF2-40B4-BE49-F238E27FC236}">
                <a16:creationId xmlns:a16="http://schemas.microsoft.com/office/drawing/2014/main" id="{BCB57D75-6945-4CA7-99EE-0D972ED80922}"/>
              </a:ext>
            </a:extLst>
          </p:cNvPr>
          <p:cNvGrpSpPr/>
          <p:nvPr/>
        </p:nvGrpSpPr>
        <p:grpSpPr>
          <a:xfrm>
            <a:off x="979085" y="1174859"/>
            <a:ext cx="8926915" cy="8132565"/>
            <a:chOff x="0" y="0"/>
            <a:chExt cx="1603022" cy="812800"/>
          </a:xfrm>
        </p:grpSpPr>
        <p:sp>
          <p:nvSpPr>
            <p:cNvPr id="19" name="Freeform 19">
              <a:extLst>
                <a:ext uri="{FF2B5EF4-FFF2-40B4-BE49-F238E27FC236}">
                  <a16:creationId xmlns:a16="http://schemas.microsoft.com/office/drawing/2014/main" id="{FAC66A72-27B9-7935-6D35-C0F29258069E}"/>
                </a:ext>
              </a:extLst>
            </p:cNvPr>
            <p:cNvSpPr/>
            <p:nvPr/>
          </p:nvSpPr>
          <p:spPr>
            <a:xfrm flipH="1">
              <a:off x="0" y="0"/>
              <a:ext cx="1603022" cy="812800"/>
            </a:xfrm>
            <a:custGeom>
              <a:avLst/>
              <a:gdLst/>
              <a:ahLst/>
              <a:cxnLst/>
              <a:rect l="l" t="t" r="r" b="b"/>
              <a:pathLst>
                <a:path w="1603022" h="812800">
                  <a:moveTo>
                    <a:pt x="1555323" y="0"/>
                  </a:moveTo>
                  <a:lnTo>
                    <a:pt x="47700" y="0"/>
                  </a:lnTo>
                  <a:cubicBezTo>
                    <a:pt x="35049" y="0"/>
                    <a:pt x="22916" y="5025"/>
                    <a:pt x="13971" y="13971"/>
                  </a:cubicBezTo>
                  <a:cubicBezTo>
                    <a:pt x="5025" y="22916"/>
                    <a:pt x="0" y="35049"/>
                    <a:pt x="0" y="47700"/>
                  </a:cubicBezTo>
                  <a:lnTo>
                    <a:pt x="0" y="765100"/>
                  </a:lnTo>
                  <a:cubicBezTo>
                    <a:pt x="0" y="777751"/>
                    <a:pt x="5025" y="789884"/>
                    <a:pt x="13971" y="798829"/>
                  </a:cubicBezTo>
                  <a:cubicBezTo>
                    <a:pt x="22916" y="807775"/>
                    <a:pt x="35049" y="812800"/>
                    <a:pt x="47700" y="812800"/>
                  </a:cubicBezTo>
                  <a:lnTo>
                    <a:pt x="1555323" y="812800"/>
                  </a:lnTo>
                  <a:cubicBezTo>
                    <a:pt x="1567973" y="812800"/>
                    <a:pt x="1580106" y="807775"/>
                    <a:pt x="1589051" y="798829"/>
                  </a:cubicBezTo>
                  <a:cubicBezTo>
                    <a:pt x="1597997" y="789884"/>
                    <a:pt x="1603022" y="777751"/>
                    <a:pt x="1603022" y="765100"/>
                  </a:cubicBezTo>
                  <a:lnTo>
                    <a:pt x="1603022" y="47700"/>
                  </a:lnTo>
                  <a:cubicBezTo>
                    <a:pt x="1603022" y="35049"/>
                    <a:pt x="1597997" y="22916"/>
                    <a:pt x="1589051" y="13971"/>
                  </a:cubicBezTo>
                  <a:cubicBezTo>
                    <a:pt x="1580106" y="5025"/>
                    <a:pt x="1567973" y="0"/>
                    <a:pt x="1555323" y="0"/>
                  </a:cubicBezTo>
                  <a:close/>
                </a:path>
              </a:pathLst>
            </a:custGeom>
            <a:blipFill>
              <a:blip r:embed="rId4">
                <a:alphaModFix amt="35000"/>
              </a:blip>
              <a:stretch>
                <a:fillRect t="-15699" b="-15699"/>
              </a:stretch>
            </a:blipFill>
          </p:spPr>
          <p:txBody>
            <a:bodyPr/>
            <a:lstStyle/>
            <a:p>
              <a:endParaRPr lang="en-IN"/>
            </a:p>
          </p:txBody>
        </p:sp>
      </p:grpSp>
      <p:sp>
        <p:nvSpPr>
          <p:cNvPr id="20" name="TextBox 20">
            <a:extLst>
              <a:ext uri="{FF2B5EF4-FFF2-40B4-BE49-F238E27FC236}">
                <a16:creationId xmlns:a16="http://schemas.microsoft.com/office/drawing/2014/main" id="{16C0E490-3C2B-C8F7-C171-27DCED6662D2}"/>
              </a:ext>
            </a:extLst>
          </p:cNvPr>
          <p:cNvSpPr txBox="1"/>
          <p:nvPr/>
        </p:nvSpPr>
        <p:spPr>
          <a:xfrm>
            <a:off x="1795373" y="5778673"/>
            <a:ext cx="7516020" cy="1888594"/>
          </a:xfrm>
          <a:prstGeom prst="rect">
            <a:avLst/>
          </a:prstGeom>
        </p:spPr>
        <p:txBody>
          <a:bodyPr wrap="square" lIns="0" tIns="0" rIns="0" bIns="0" rtlCol="0" anchor="t">
            <a:spAutoFit/>
          </a:bodyPr>
          <a:lstStyle/>
          <a:p>
            <a:pPr algn="l">
              <a:lnSpc>
                <a:spcPts val="7699"/>
              </a:lnSpc>
              <a:spcBef>
                <a:spcPct val="0"/>
              </a:spcBef>
            </a:pPr>
            <a:r>
              <a:rPr lang="en-US" sz="5499" b="1" dirty="0">
                <a:solidFill>
                  <a:srgbClr val="1F2020"/>
                </a:solidFill>
                <a:latin typeface="Arial" panose="020B0604020202020204" pitchFamily="34" charset="0"/>
                <a:ea typeface="Inter Bold"/>
                <a:cs typeface="Arial" panose="020B0604020202020204" pitchFamily="34" charset="0"/>
                <a:sym typeface="Inter Bold"/>
              </a:rPr>
              <a:t>Solutions in the campaign</a:t>
            </a:r>
          </a:p>
        </p:txBody>
      </p:sp>
      <p:grpSp>
        <p:nvGrpSpPr>
          <p:cNvPr id="21" name="Group 21">
            <a:extLst>
              <a:ext uri="{FF2B5EF4-FFF2-40B4-BE49-F238E27FC236}">
                <a16:creationId xmlns:a16="http://schemas.microsoft.com/office/drawing/2014/main" id="{7B44F319-05D1-657B-1109-276C9A32019C}"/>
              </a:ext>
            </a:extLst>
          </p:cNvPr>
          <p:cNvGrpSpPr/>
          <p:nvPr/>
        </p:nvGrpSpPr>
        <p:grpSpPr>
          <a:xfrm>
            <a:off x="1905000" y="8757905"/>
            <a:ext cx="948048" cy="131481"/>
            <a:chOff x="0" y="0"/>
            <a:chExt cx="249692" cy="34629"/>
          </a:xfrm>
        </p:grpSpPr>
        <p:sp>
          <p:nvSpPr>
            <p:cNvPr id="22" name="Freeform 22">
              <a:extLst>
                <a:ext uri="{FF2B5EF4-FFF2-40B4-BE49-F238E27FC236}">
                  <a16:creationId xmlns:a16="http://schemas.microsoft.com/office/drawing/2014/main" id="{2D125009-9C29-CF89-F17A-5D787E48B3B3}"/>
                </a:ext>
              </a:extLst>
            </p:cNvPr>
            <p:cNvSpPr/>
            <p:nvPr/>
          </p:nvSpPr>
          <p:spPr>
            <a:xfrm>
              <a:off x="0" y="0"/>
              <a:ext cx="249692" cy="34629"/>
            </a:xfrm>
            <a:custGeom>
              <a:avLst/>
              <a:gdLst/>
              <a:ahLst/>
              <a:cxnLst/>
              <a:rect l="l" t="t" r="r" b="b"/>
              <a:pathLst>
                <a:path w="249692" h="34629">
                  <a:moveTo>
                    <a:pt x="17314" y="0"/>
                  </a:moveTo>
                  <a:lnTo>
                    <a:pt x="232377" y="0"/>
                  </a:lnTo>
                  <a:cubicBezTo>
                    <a:pt x="241940" y="0"/>
                    <a:pt x="249692" y="7752"/>
                    <a:pt x="249692" y="17314"/>
                  </a:cubicBezTo>
                  <a:lnTo>
                    <a:pt x="249692" y="17314"/>
                  </a:lnTo>
                  <a:cubicBezTo>
                    <a:pt x="249692" y="26877"/>
                    <a:pt x="241940" y="34629"/>
                    <a:pt x="232377" y="34629"/>
                  </a:cubicBezTo>
                  <a:lnTo>
                    <a:pt x="17314" y="34629"/>
                  </a:lnTo>
                  <a:cubicBezTo>
                    <a:pt x="7752" y="34629"/>
                    <a:pt x="0" y="26877"/>
                    <a:pt x="0" y="17314"/>
                  </a:cubicBezTo>
                  <a:lnTo>
                    <a:pt x="0" y="17314"/>
                  </a:lnTo>
                  <a:cubicBezTo>
                    <a:pt x="0" y="7752"/>
                    <a:pt x="7752" y="0"/>
                    <a:pt x="17314"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23" name="TextBox 23">
              <a:extLst>
                <a:ext uri="{FF2B5EF4-FFF2-40B4-BE49-F238E27FC236}">
                  <a16:creationId xmlns:a16="http://schemas.microsoft.com/office/drawing/2014/main" id="{156C951C-48D0-7DE0-BFCD-F1E771BF77A1}"/>
                </a:ext>
              </a:extLst>
            </p:cNvPr>
            <p:cNvSpPr txBox="1"/>
            <p:nvPr/>
          </p:nvSpPr>
          <p:spPr>
            <a:xfrm>
              <a:off x="0" y="-38100"/>
              <a:ext cx="249692" cy="72729"/>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grpSp>
        <p:nvGrpSpPr>
          <p:cNvPr id="25" name="Group 25">
            <a:extLst>
              <a:ext uri="{FF2B5EF4-FFF2-40B4-BE49-F238E27FC236}">
                <a16:creationId xmlns:a16="http://schemas.microsoft.com/office/drawing/2014/main" id="{51E1A8B2-DF41-4D0D-26F2-E5ED83423255}"/>
              </a:ext>
            </a:extLst>
          </p:cNvPr>
          <p:cNvGrpSpPr/>
          <p:nvPr/>
        </p:nvGrpSpPr>
        <p:grpSpPr>
          <a:xfrm>
            <a:off x="10696584" y="1898760"/>
            <a:ext cx="677751" cy="677751"/>
            <a:chOff x="0" y="0"/>
            <a:chExt cx="178502" cy="178502"/>
          </a:xfrm>
        </p:grpSpPr>
        <p:sp>
          <p:nvSpPr>
            <p:cNvPr id="26" name="Freeform 26">
              <a:extLst>
                <a:ext uri="{FF2B5EF4-FFF2-40B4-BE49-F238E27FC236}">
                  <a16:creationId xmlns:a16="http://schemas.microsoft.com/office/drawing/2014/main" id="{AF2C1C3D-B8ED-241F-B136-77951F78E9A5}"/>
                </a:ext>
              </a:extLst>
            </p:cNvPr>
            <p:cNvSpPr/>
            <p:nvPr/>
          </p:nvSpPr>
          <p:spPr>
            <a:xfrm>
              <a:off x="0" y="0"/>
              <a:ext cx="178502" cy="178502"/>
            </a:xfrm>
            <a:custGeom>
              <a:avLst/>
              <a:gdLst/>
              <a:ahLst/>
              <a:cxnLst/>
              <a:rect l="l" t="t" r="r" b="b"/>
              <a:pathLst>
                <a:path w="178502" h="178502">
                  <a:moveTo>
                    <a:pt x="89251" y="0"/>
                  </a:moveTo>
                  <a:lnTo>
                    <a:pt x="89251" y="0"/>
                  </a:lnTo>
                  <a:cubicBezTo>
                    <a:pt x="138543" y="0"/>
                    <a:pt x="178502" y="39959"/>
                    <a:pt x="178502" y="89251"/>
                  </a:cubicBezTo>
                  <a:lnTo>
                    <a:pt x="178502" y="89251"/>
                  </a:lnTo>
                  <a:cubicBezTo>
                    <a:pt x="178502" y="112922"/>
                    <a:pt x="169099" y="135623"/>
                    <a:pt x="152361" y="152361"/>
                  </a:cubicBezTo>
                  <a:cubicBezTo>
                    <a:pt x="135623" y="169099"/>
                    <a:pt x="112922" y="178502"/>
                    <a:pt x="89251" y="178502"/>
                  </a:cubicBezTo>
                  <a:lnTo>
                    <a:pt x="89251" y="178502"/>
                  </a:lnTo>
                  <a:cubicBezTo>
                    <a:pt x="65580" y="178502"/>
                    <a:pt x="42879" y="169099"/>
                    <a:pt x="26141" y="152361"/>
                  </a:cubicBezTo>
                  <a:cubicBezTo>
                    <a:pt x="9403" y="135623"/>
                    <a:pt x="0" y="112922"/>
                    <a:pt x="0" y="89251"/>
                  </a:cubicBezTo>
                  <a:lnTo>
                    <a:pt x="0" y="89251"/>
                  </a:lnTo>
                  <a:cubicBezTo>
                    <a:pt x="0" y="65580"/>
                    <a:pt x="9403" y="42879"/>
                    <a:pt x="26141" y="26141"/>
                  </a:cubicBezTo>
                  <a:cubicBezTo>
                    <a:pt x="42879" y="9403"/>
                    <a:pt x="65580" y="0"/>
                    <a:pt x="89251"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27" name="TextBox 27">
              <a:extLst>
                <a:ext uri="{FF2B5EF4-FFF2-40B4-BE49-F238E27FC236}">
                  <a16:creationId xmlns:a16="http://schemas.microsoft.com/office/drawing/2014/main" id="{5AD97809-DA6E-FB95-7E8B-26BFE58C9C54}"/>
                </a:ext>
              </a:extLst>
            </p:cNvPr>
            <p:cNvSpPr txBox="1"/>
            <p:nvPr/>
          </p:nvSpPr>
          <p:spPr>
            <a:xfrm>
              <a:off x="0" y="-38100"/>
              <a:ext cx="178502" cy="216602"/>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28" name="TextBox 28">
            <a:extLst>
              <a:ext uri="{FF2B5EF4-FFF2-40B4-BE49-F238E27FC236}">
                <a16:creationId xmlns:a16="http://schemas.microsoft.com/office/drawing/2014/main" id="{CEE7AFF0-C1D8-A033-4439-0A36477DB48B}"/>
              </a:ext>
            </a:extLst>
          </p:cNvPr>
          <p:cNvSpPr txBox="1"/>
          <p:nvPr/>
        </p:nvSpPr>
        <p:spPr>
          <a:xfrm>
            <a:off x="11591456" y="1939748"/>
            <a:ext cx="6231394" cy="2505494"/>
          </a:xfrm>
          <a:prstGeom prst="rect">
            <a:avLst/>
          </a:prstGeom>
        </p:spPr>
        <p:txBody>
          <a:bodyPr wrap="square" lIns="0" tIns="0" rIns="0" bIns="0" rtlCol="0" anchor="t">
            <a:spAutoFit/>
          </a:bodyPr>
          <a:lstStyle/>
          <a:p>
            <a:pPr>
              <a:lnSpc>
                <a:spcPct val="150000"/>
              </a:lnSpc>
              <a:spcBef>
                <a:spcPct val="0"/>
              </a:spcBef>
            </a:pPr>
            <a:r>
              <a:rPr lang="en-US" sz="2800" dirty="0">
                <a:latin typeface="Arial" panose="020B0604020202020204" pitchFamily="34" charset="0"/>
                <a:cs typeface="Arial" panose="020B0604020202020204" pitchFamily="34" charset="0"/>
              </a:rPr>
              <a:t>Individual barriers to change include habit-making, a sense of missing out, and ignorance of excessive screen time use.</a:t>
            </a:r>
            <a:endParaRPr lang="en-US" dirty="0">
              <a:solidFill>
                <a:srgbClr val="1F2020"/>
              </a:solidFill>
              <a:latin typeface="Arial" panose="020B0604020202020204" pitchFamily="34" charset="0"/>
              <a:ea typeface="Open Sans"/>
              <a:cs typeface="Arial" panose="020B0604020202020204" pitchFamily="34" charset="0"/>
              <a:sym typeface="Open Sans"/>
            </a:endParaRPr>
          </a:p>
        </p:txBody>
      </p:sp>
      <p:sp>
        <p:nvSpPr>
          <p:cNvPr id="29" name="TextBox 29">
            <a:extLst>
              <a:ext uri="{FF2B5EF4-FFF2-40B4-BE49-F238E27FC236}">
                <a16:creationId xmlns:a16="http://schemas.microsoft.com/office/drawing/2014/main" id="{5F0F0276-8D96-1928-D781-FB38D5029AB4}"/>
              </a:ext>
            </a:extLst>
          </p:cNvPr>
          <p:cNvSpPr txBox="1"/>
          <p:nvPr/>
        </p:nvSpPr>
        <p:spPr>
          <a:xfrm>
            <a:off x="10715634" y="2115746"/>
            <a:ext cx="649945" cy="320601"/>
          </a:xfrm>
          <a:prstGeom prst="rect">
            <a:avLst/>
          </a:prstGeom>
        </p:spPr>
        <p:txBody>
          <a:bodyPr wrap="square" lIns="0" tIns="0" rIns="0" bIns="0" rtlCol="0" anchor="t">
            <a:spAutoFit/>
          </a:bodyPr>
          <a:lstStyle/>
          <a:p>
            <a:pPr algn="ctr">
              <a:lnSpc>
                <a:spcPts val="2519"/>
              </a:lnSpc>
              <a:spcBef>
                <a:spcPct val="0"/>
              </a:spcBef>
            </a:pPr>
            <a:r>
              <a:rPr lang="en-US" sz="2400" b="1">
                <a:solidFill>
                  <a:srgbClr val="FFFFFF"/>
                </a:solidFill>
                <a:latin typeface="Arial" panose="020B0604020202020204" pitchFamily="34" charset="0"/>
                <a:ea typeface="Open Sans Bold"/>
                <a:cs typeface="Arial" panose="020B0604020202020204" pitchFamily="34" charset="0"/>
                <a:sym typeface="Open Sans Bold"/>
              </a:rPr>
              <a:t>01</a:t>
            </a:r>
          </a:p>
        </p:txBody>
      </p:sp>
      <p:grpSp>
        <p:nvGrpSpPr>
          <p:cNvPr id="31" name="Group 31">
            <a:extLst>
              <a:ext uri="{FF2B5EF4-FFF2-40B4-BE49-F238E27FC236}">
                <a16:creationId xmlns:a16="http://schemas.microsoft.com/office/drawing/2014/main" id="{AEA344D6-DA9E-3F15-9CEA-989DA26AAE80}"/>
              </a:ext>
            </a:extLst>
          </p:cNvPr>
          <p:cNvGrpSpPr/>
          <p:nvPr/>
        </p:nvGrpSpPr>
        <p:grpSpPr>
          <a:xfrm>
            <a:off x="10674692" y="5816773"/>
            <a:ext cx="677751" cy="677751"/>
            <a:chOff x="0" y="0"/>
            <a:chExt cx="178502" cy="178502"/>
          </a:xfrm>
        </p:grpSpPr>
        <p:sp>
          <p:nvSpPr>
            <p:cNvPr id="32" name="Freeform 32">
              <a:extLst>
                <a:ext uri="{FF2B5EF4-FFF2-40B4-BE49-F238E27FC236}">
                  <a16:creationId xmlns:a16="http://schemas.microsoft.com/office/drawing/2014/main" id="{1D0DDD18-9B26-82AF-E9A8-954B7CAD57F1}"/>
                </a:ext>
              </a:extLst>
            </p:cNvPr>
            <p:cNvSpPr/>
            <p:nvPr/>
          </p:nvSpPr>
          <p:spPr>
            <a:xfrm>
              <a:off x="0" y="0"/>
              <a:ext cx="178502" cy="178502"/>
            </a:xfrm>
            <a:custGeom>
              <a:avLst/>
              <a:gdLst/>
              <a:ahLst/>
              <a:cxnLst/>
              <a:rect l="l" t="t" r="r" b="b"/>
              <a:pathLst>
                <a:path w="178502" h="178502">
                  <a:moveTo>
                    <a:pt x="89251" y="0"/>
                  </a:moveTo>
                  <a:lnTo>
                    <a:pt x="89251" y="0"/>
                  </a:lnTo>
                  <a:cubicBezTo>
                    <a:pt x="138543" y="0"/>
                    <a:pt x="178502" y="39959"/>
                    <a:pt x="178502" y="89251"/>
                  </a:cubicBezTo>
                  <a:lnTo>
                    <a:pt x="178502" y="89251"/>
                  </a:lnTo>
                  <a:cubicBezTo>
                    <a:pt x="178502" y="112922"/>
                    <a:pt x="169099" y="135623"/>
                    <a:pt x="152361" y="152361"/>
                  </a:cubicBezTo>
                  <a:cubicBezTo>
                    <a:pt x="135623" y="169099"/>
                    <a:pt x="112922" y="178502"/>
                    <a:pt x="89251" y="178502"/>
                  </a:cubicBezTo>
                  <a:lnTo>
                    <a:pt x="89251" y="178502"/>
                  </a:lnTo>
                  <a:cubicBezTo>
                    <a:pt x="65580" y="178502"/>
                    <a:pt x="42879" y="169099"/>
                    <a:pt x="26141" y="152361"/>
                  </a:cubicBezTo>
                  <a:cubicBezTo>
                    <a:pt x="9403" y="135623"/>
                    <a:pt x="0" y="112922"/>
                    <a:pt x="0" y="89251"/>
                  </a:cubicBezTo>
                  <a:lnTo>
                    <a:pt x="0" y="89251"/>
                  </a:lnTo>
                  <a:cubicBezTo>
                    <a:pt x="0" y="65580"/>
                    <a:pt x="9403" y="42879"/>
                    <a:pt x="26141" y="26141"/>
                  </a:cubicBezTo>
                  <a:cubicBezTo>
                    <a:pt x="42879" y="9403"/>
                    <a:pt x="65580" y="0"/>
                    <a:pt x="89251"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33" name="TextBox 33">
              <a:extLst>
                <a:ext uri="{FF2B5EF4-FFF2-40B4-BE49-F238E27FC236}">
                  <a16:creationId xmlns:a16="http://schemas.microsoft.com/office/drawing/2014/main" id="{61751EEC-804A-657D-5377-020CB65163C7}"/>
                </a:ext>
              </a:extLst>
            </p:cNvPr>
            <p:cNvSpPr txBox="1"/>
            <p:nvPr/>
          </p:nvSpPr>
          <p:spPr>
            <a:xfrm>
              <a:off x="0" y="-38100"/>
              <a:ext cx="178502" cy="216602"/>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34" name="TextBox 34">
            <a:extLst>
              <a:ext uri="{FF2B5EF4-FFF2-40B4-BE49-F238E27FC236}">
                <a16:creationId xmlns:a16="http://schemas.microsoft.com/office/drawing/2014/main" id="{96812D68-331C-557C-53C3-7E2BDAC5BD5F}"/>
              </a:ext>
            </a:extLst>
          </p:cNvPr>
          <p:cNvSpPr txBox="1"/>
          <p:nvPr/>
        </p:nvSpPr>
        <p:spPr>
          <a:xfrm>
            <a:off x="11550987" y="4945124"/>
            <a:ext cx="6231394" cy="2505494"/>
          </a:xfrm>
          <a:prstGeom prst="rect">
            <a:avLst/>
          </a:prstGeom>
        </p:spPr>
        <p:txBody>
          <a:bodyPr wrap="square" lIns="0" tIns="0" rIns="0" bIns="0" rtlCol="0" anchor="t">
            <a:spAutoFit/>
          </a:bodyPr>
          <a:lstStyle/>
          <a:p>
            <a:pPr lvl="0">
              <a:lnSpc>
                <a:spcPct val="150000"/>
              </a:lnSpc>
            </a:pPr>
            <a:r>
              <a:rPr lang="en-US" sz="2800" dirty="0">
                <a:latin typeface="Arial" panose="020B0604020202020204" pitchFamily="34" charset="0"/>
                <a:cs typeface="Arial" panose="020B0604020202020204" pitchFamily="34" charset="0"/>
              </a:rPr>
              <a:t>These can are tackled through the campaign through the practical self-monitoring of such habits and educational events. </a:t>
            </a:r>
            <a:endParaRPr lang="en-GB" sz="2800" dirty="0">
              <a:latin typeface="Arial" panose="020B0604020202020204" pitchFamily="34" charset="0"/>
              <a:cs typeface="Arial" panose="020B0604020202020204" pitchFamily="34" charset="0"/>
            </a:endParaRPr>
          </a:p>
        </p:txBody>
      </p:sp>
      <p:sp>
        <p:nvSpPr>
          <p:cNvPr id="35" name="TextBox 35">
            <a:extLst>
              <a:ext uri="{FF2B5EF4-FFF2-40B4-BE49-F238E27FC236}">
                <a16:creationId xmlns:a16="http://schemas.microsoft.com/office/drawing/2014/main" id="{F41C48B6-A7D5-A5CE-DE2B-1932B6ABD554}"/>
              </a:ext>
            </a:extLst>
          </p:cNvPr>
          <p:cNvSpPr txBox="1"/>
          <p:nvPr/>
        </p:nvSpPr>
        <p:spPr>
          <a:xfrm>
            <a:off x="10674692" y="5923017"/>
            <a:ext cx="649945" cy="320601"/>
          </a:xfrm>
          <a:prstGeom prst="rect">
            <a:avLst/>
          </a:prstGeom>
        </p:spPr>
        <p:txBody>
          <a:bodyPr wrap="square" lIns="0" tIns="0" rIns="0" bIns="0" rtlCol="0" anchor="t">
            <a:spAutoFit/>
          </a:bodyPr>
          <a:lstStyle/>
          <a:p>
            <a:pPr algn="ctr">
              <a:lnSpc>
                <a:spcPts val="2519"/>
              </a:lnSpc>
              <a:spcBef>
                <a:spcPct val="0"/>
              </a:spcBef>
            </a:pPr>
            <a:r>
              <a:rPr lang="en-US" sz="2400" b="1" dirty="0">
                <a:solidFill>
                  <a:srgbClr val="FFFFFF"/>
                </a:solidFill>
                <a:latin typeface="Arial" panose="020B0604020202020204" pitchFamily="34" charset="0"/>
                <a:ea typeface="Open Sans Bold"/>
                <a:cs typeface="Arial" panose="020B0604020202020204" pitchFamily="34" charset="0"/>
                <a:sym typeface="Open Sans Bold"/>
              </a:rPr>
              <a:t>02</a:t>
            </a:r>
          </a:p>
        </p:txBody>
      </p:sp>
      <p:sp>
        <p:nvSpPr>
          <p:cNvPr id="47" name="TextBox 47">
            <a:extLst>
              <a:ext uri="{FF2B5EF4-FFF2-40B4-BE49-F238E27FC236}">
                <a16:creationId xmlns:a16="http://schemas.microsoft.com/office/drawing/2014/main" id="{6FFF8DC5-1D8A-1416-A942-4FDFEA57F98A}"/>
              </a:ext>
            </a:extLst>
          </p:cNvPr>
          <p:cNvSpPr txBox="1"/>
          <p:nvPr/>
        </p:nvSpPr>
        <p:spPr>
          <a:xfrm>
            <a:off x="10787404" y="7552419"/>
            <a:ext cx="496110" cy="297180"/>
          </a:xfrm>
          <a:prstGeom prst="rect">
            <a:avLst/>
          </a:prstGeom>
        </p:spPr>
        <p:txBody>
          <a:bodyPr lIns="0" tIns="0" rIns="0" bIns="0" rtlCol="0" anchor="t">
            <a:spAutoFit/>
          </a:bodyPr>
          <a:lstStyle/>
          <a:p>
            <a:pPr algn="ctr">
              <a:lnSpc>
                <a:spcPts val="2519"/>
              </a:lnSpc>
              <a:spcBef>
                <a:spcPct val="0"/>
              </a:spcBef>
            </a:pPr>
            <a:r>
              <a:rPr lang="en-US" sz="1799" b="1">
                <a:solidFill>
                  <a:srgbClr val="FFFFFF"/>
                </a:solidFill>
                <a:latin typeface="Arial" panose="020B0604020202020204" pitchFamily="34" charset="0"/>
                <a:ea typeface="Open Sans Bold"/>
                <a:cs typeface="Arial" panose="020B0604020202020204" pitchFamily="34" charset="0"/>
                <a:sym typeface="Open Sans Bold"/>
              </a:rPr>
              <a:t>04</a:t>
            </a:r>
          </a:p>
        </p:txBody>
      </p:sp>
    </p:spTree>
    <p:extLst>
      <p:ext uri="{BB962C8B-B14F-4D97-AF65-F5344CB8AC3E}">
        <p14:creationId xmlns:p14="http://schemas.microsoft.com/office/powerpoint/2010/main" val="289497417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BCEBAA-CA1F-096C-D9AC-9CF3CA61BB80}"/>
            </a:ext>
          </a:extLst>
        </p:cNvPr>
        <p:cNvGrpSpPr/>
        <p:nvPr/>
      </p:nvGrpSpPr>
      <p:grpSpPr>
        <a:xfrm>
          <a:off x="0" y="0"/>
          <a:ext cx="0" cy="0"/>
          <a:chOff x="0" y="0"/>
          <a:chExt cx="0" cy="0"/>
        </a:xfrm>
      </p:grpSpPr>
      <p:sp>
        <p:nvSpPr>
          <p:cNvPr id="5" name="Freeform 5">
            <a:extLst>
              <a:ext uri="{FF2B5EF4-FFF2-40B4-BE49-F238E27FC236}">
                <a16:creationId xmlns:a16="http://schemas.microsoft.com/office/drawing/2014/main" id="{5810EFD4-9A81-C70D-25E8-D9831C4B1C37}"/>
              </a:ext>
            </a:extLst>
          </p:cNvPr>
          <p:cNvSpPr/>
          <p:nvPr/>
        </p:nvSpPr>
        <p:spPr>
          <a:xfrm>
            <a:off x="17471753" y="363528"/>
            <a:ext cx="422866" cy="244494"/>
          </a:xfrm>
          <a:custGeom>
            <a:avLst/>
            <a:gdLst/>
            <a:ahLst/>
            <a:cxnLst/>
            <a:rect l="l" t="t" r="r" b="b"/>
            <a:pathLst>
              <a:path w="422866" h="244494">
                <a:moveTo>
                  <a:pt x="0" y="0"/>
                </a:moveTo>
                <a:lnTo>
                  <a:pt x="422866" y="0"/>
                </a:lnTo>
                <a:lnTo>
                  <a:pt x="422866" y="244494"/>
                </a:lnTo>
                <a:lnTo>
                  <a:pt x="0" y="24449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sp>
        <p:nvSpPr>
          <p:cNvPr id="6" name="Freeform 6">
            <a:extLst>
              <a:ext uri="{FF2B5EF4-FFF2-40B4-BE49-F238E27FC236}">
                <a16:creationId xmlns:a16="http://schemas.microsoft.com/office/drawing/2014/main" id="{1E3A4898-E086-B16C-9AA8-EECCB754F576}"/>
              </a:ext>
            </a:extLst>
          </p:cNvPr>
          <p:cNvSpPr/>
          <p:nvPr/>
        </p:nvSpPr>
        <p:spPr>
          <a:xfrm>
            <a:off x="577264" y="385935"/>
            <a:ext cx="207331" cy="256830"/>
          </a:xfrm>
          <a:custGeom>
            <a:avLst/>
            <a:gdLst/>
            <a:ahLst/>
            <a:cxnLst/>
            <a:rect l="l" t="t" r="r" b="b"/>
            <a:pathLst>
              <a:path w="207331" h="256830">
                <a:moveTo>
                  <a:pt x="0" y="0"/>
                </a:moveTo>
                <a:lnTo>
                  <a:pt x="207332" y="0"/>
                </a:lnTo>
                <a:lnTo>
                  <a:pt x="207332" y="256830"/>
                </a:lnTo>
                <a:lnTo>
                  <a:pt x="0" y="25683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grpSp>
        <p:nvGrpSpPr>
          <p:cNvPr id="7" name="Group 7">
            <a:extLst>
              <a:ext uri="{FF2B5EF4-FFF2-40B4-BE49-F238E27FC236}">
                <a16:creationId xmlns:a16="http://schemas.microsoft.com/office/drawing/2014/main" id="{93431B30-9EA3-6CB1-B403-3811DC1F878A}"/>
              </a:ext>
            </a:extLst>
          </p:cNvPr>
          <p:cNvGrpSpPr/>
          <p:nvPr/>
        </p:nvGrpSpPr>
        <p:grpSpPr>
          <a:xfrm>
            <a:off x="17765393" y="8799378"/>
            <a:ext cx="72076" cy="1013094"/>
            <a:chOff x="0" y="0"/>
            <a:chExt cx="18983" cy="266823"/>
          </a:xfrm>
        </p:grpSpPr>
        <p:sp>
          <p:nvSpPr>
            <p:cNvPr id="8" name="Freeform 8">
              <a:extLst>
                <a:ext uri="{FF2B5EF4-FFF2-40B4-BE49-F238E27FC236}">
                  <a16:creationId xmlns:a16="http://schemas.microsoft.com/office/drawing/2014/main" id="{99D47037-0419-E0C6-43ED-8E3F175A2850}"/>
                </a:ext>
              </a:extLst>
            </p:cNvPr>
            <p:cNvSpPr/>
            <p:nvPr/>
          </p:nvSpPr>
          <p:spPr>
            <a:xfrm>
              <a:off x="0" y="0"/>
              <a:ext cx="18983" cy="266823"/>
            </a:xfrm>
            <a:custGeom>
              <a:avLst/>
              <a:gdLst/>
              <a:ahLst/>
              <a:cxnLst/>
              <a:rect l="l" t="t" r="r" b="b"/>
              <a:pathLst>
                <a:path w="18983" h="266823">
                  <a:moveTo>
                    <a:pt x="9492" y="0"/>
                  </a:moveTo>
                  <a:lnTo>
                    <a:pt x="9492" y="0"/>
                  </a:lnTo>
                  <a:cubicBezTo>
                    <a:pt x="14734" y="0"/>
                    <a:pt x="18983" y="4250"/>
                    <a:pt x="18983" y="9492"/>
                  </a:cubicBezTo>
                  <a:lnTo>
                    <a:pt x="18983" y="257332"/>
                  </a:lnTo>
                  <a:cubicBezTo>
                    <a:pt x="18983" y="259849"/>
                    <a:pt x="17983" y="262263"/>
                    <a:pt x="16203" y="264043"/>
                  </a:cubicBezTo>
                  <a:cubicBezTo>
                    <a:pt x="14423" y="265823"/>
                    <a:pt x="12009" y="266823"/>
                    <a:pt x="9492" y="266823"/>
                  </a:cubicBezTo>
                  <a:lnTo>
                    <a:pt x="9492" y="266823"/>
                  </a:lnTo>
                  <a:cubicBezTo>
                    <a:pt x="6974" y="266823"/>
                    <a:pt x="4560" y="265823"/>
                    <a:pt x="2780" y="264043"/>
                  </a:cubicBezTo>
                  <a:cubicBezTo>
                    <a:pt x="1000" y="262263"/>
                    <a:pt x="0" y="259849"/>
                    <a:pt x="0" y="257332"/>
                  </a:cubicBezTo>
                  <a:lnTo>
                    <a:pt x="0" y="9492"/>
                  </a:lnTo>
                  <a:cubicBezTo>
                    <a:pt x="0" y="6974"/>
                    <a:pt x="1000" y="4560"/>
                    <a:pt x="2780" y="2780"/>
                  </a:cubicBezTo>
                  <a:cubicBezTo>
                    <a:pt x="4560" y="1000"/>
                    <a:pt x="6974" y="0"/>
                    <a:pt x="9492"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9" name="TextBox 9">
              <a:extLst>
                <a:ext uri="{FF2B5EF4-FFF2-40B4-BE49-F238E27FC236}">
                  <a16:creationId xmlns:a16="http://schemas.microsoft.com/office/drawing/2014/main" id="{D1A64E46-9B5F-71E9-6D95-5DC0D705B984}"/>
                </a:ext>
              </a:extLst>
            </p:cNvPr>
            <p:cNvSpPr txBox="1"/>
            <p:nvPr/>
          </p:nvSpPr>
          <p:spPr>
            <a:xfrm>
              <a:off x="0" y="-38100"/>
              <a:ext cx="18983" cy="304923"/>
            </a:xfrm>
            <a:prstGeom prst="rect">
              <a:avLst/>
            </a:prstGeom>
          </p:spPr>
          <p:txBody>
            <a:bodyPr lIns="50800" tIns="50800" rIns="50800" bIns="50800" rtlCol="0" anchor="ctr"/>
            <a:lstStyle/>
            <a:p>
              <a:pPr algn="ctr">
                <a:lnSpc>
                  <a:spcPts val="2659"/>
                </a:lnSpc>
                <a:spcBef>
                  <a:spcPct val="0"/>
                </a:spcBef>
              </a:pPr>
              <a:endParaRPr>
                <a:latin typeface="Arial" panose="020B0604020202020204" pitchFamily="34" charset="0"/>
                <a:cs typeface="Arial" panose="020B0604020202020204" pitchFamily="34" charset="0"/>
              </a:endParaRPr>
            </a:p>
          </p:txBody>
        </p:sp>
      </p:grpSp>
      <p:grpSp>
        <p:nvGrpSpPr>
          <p:cNvPr id="10" name="Group 10">
            <a:extLst>
              <a:ext uri="{FF2B5EF4-FFF2-40B4-BE49-F238E27FC236}">
                <a16:creationId xmlns:a16="http://schemas.microsoft.com/office/drawing/2014/main" id="{38569B83-6E1B-8038-2C87-267C99CFE601}"/>
              </a:ext>
            </a:extLst>
          </p:cNvPr>
          <p:cNvGrpSpPr/>
          <p:nvPr/>
        </p:nvGrpSpPr>
        <p:grpSpPr>
          <a:xfrm>
            <a:off x="17765393" y="7670457"/>
            <a:ext cx="72076" cy="1013094"/>
            <a:chOff x="0" y="0"/>
            <a:chExt cx="18983" cy="266823"/>
          </a:xfrm>
        </p:grpSpPr>
        <p:sp>
          <p:nvSpPr>
            <p:cNvPr id="11" name="Freeform 11">
              <a:extLst>
                <a:ext uri="{FF2B5EF4-FFF2-40B4-BE49-F238E27FC236}">
                  <a16:creationId xmlns:a16="http://schemas.microsoft.com/office/drawing/2014/main" id="{023ED518-01D0-7117-56AD-06289E2D393B}"/>
                </a:ext>
              </a:extLst>
            </p:cNvPr>
            <p:cNvSpPr/>
            <p:nvPr/>
          </p:nvSpPr>
          <p:spPr>
            <a:xfrm>
              <a:off x="0" y="0"/>
              <a:ext cx="18983" cy="266823"/>
            </a:xfrm>
            <a:custGeom>
              <a:avLst/>
              <a:gdLst/>
              <a:ahLst/>
              <a:cxnLst/>
              <a:rect l="l" t="t" r="r" b="b"/>
              <a:pathLst>
                <a:path w="18983" h="266823">
                  <a:moveTo>
                    <a:pt x="9492" y="0"/>
                  </a:moveTo>
                  <a:lnTo>
                    <a:pt x="9492" y="0"/>
                  </a:lnTo>
                  <a:cubicBezTo>
                    <a:pt x="14734" y="0"/>
                    <a:pt x="18983" y="4250"/>
                    <a:pt x="18983" y="9492"/>
                  </a:cubicBezTo>
                  <a:lnTo>
                    <a:pt x="18983" y="257332"/>
                  </a:lnTo>
                  <a:cubicBezTo>
                    <a:pt x="18983" y="259849"/>
                    <a:pt x="17983" y="262263"/>
                    <a:pt x="16203" y="264043"/>
                  </a:cubicBezTo>
                  <a:cubicBezTo>
                    <a:pt x="14423" y="265823"/>
                    <a:pt x="12009" y="266823"/>
                    <a:pt x="9492" y="266823"/>
                  </a:cubicBezTo>
                  <a:lnTo>
                    <a:pt x="9492" y="266823"/>
                  </a:lnTo>
                  <a:cubicBezTo>
                    <a:pt x="6974" y="266823"/>
                    <a:pt x="4560" y="265823"/>
                    <a:pt x="2780" y="264043"/>
                  </a:cubicBezTo>
                  <a:cubicBezTo>
                    <a:pt x="1000" y="262263"/>
                    <a:pt x="0" y="259849"/>
                    <a:pt x="0" y="257332"/>
                  </a:cubicBezTo>
                  <a:lnTo>
                    <a:pt x="0" y="9492"/>
                  </a:lnTo>
                  <a:cubicBezTo>
                    <a:pt x="0" y="6974"/>
                    <a:pt x="1000" y="4560"/>
                    <a:pt x="2780" y="2780"/>
                  </a:cubicBezTo>
                  <a:cubicBezTo>
                    <a:pt x="4560" y="1000"/>
                    <a:pt x="6974" y="0"/>
                    <a:pt x="9492" y="0"/>
                  </a:cubicBezTo>
                  <a:close/>
                </a:path>
              </a:pathLst>
            </a:custGeom>
            <a:solidFill>
              <a:srgbClr val="E2E2E2"/>
            </a:solidFill>
          </p:spPr>
          <p:txBody>
            <a:bodyPr/>
            <a:lstStyle/>
            <a:p>
              <a:endParaRPr lang="en-IN"/>
            </a:p>
          </p:txBody>
        </p:sp>
        <p:sp>
          <p:nvSpPr>
            <p:cNvPr id="12" name="TextBox 12">
              <a:extLst>
                <a:ext uri="{FF2B5EF4-FFF2-40B4-BE49-F238E27FC236}">
                  <a16:creationId xmlns:a16="http://schemas.microsoft.com/office/drawing/2014/main" id="{AA3B66A1-36D5-9256-03DD-AE42AB0C17F2}"/>
                </a:ext>
              </a:extLst>
            </p:cNvPr>
            <p:cNvSpPr txBox="1"/>
            <p:nvPr/>
          </p:nvSpPr>
          <p:spPr>
            <a:xfrm>
              <a:off x="0" y="-38100"/>
              <a:ext cx="18983" cy="304923"/>
            </a:xfrm>
            <a:prstGeom prst="rect">
              <a:avLst/>
            </a:prstGeom>
          </p:spPr>
          <p:txBody>
            <a:bodyPr lIns="50800" tIns="50800" rIns="50800" bIns="50800" rtlCol="0" anchor="ctr"/>
            <a:lstStyle/>
            <a:p>
              <a:pPr algn="ctr">
                <a:lnSpc>
                  <a:spcPts val="2659"/>
                </a:lnSpc>
                <a:spcBef>
                  <a:spcPct val="0"/>
                </a:spcBef>
              </a:pPr>
              <a:endParaRPr>
                <a:latin typeface="Arial" panose="020B0604020202020204" pitchFamily="34" charset="0"/>
                <a:cs typeface="Arial" panose="020B0604020202020204" pitchFamily="34" charset="0"/>
              </a:endParaRPr>
            </a:p>
          </p:txBody>
        </p:sp>
      </p:grpSp>
      <p:grpSp>
        <p:nvGrpSpPr>
          <p:cNvPr id="13" name="Group 13">
            <a:extLst>
              <a:ext uri="{FF2B5EF4-FFF2-40B4-BE49-F238E27FC236}">
                <a16:creationId xmlns:a16="http://schemas.microsoft.com/office/drawing/2014/main" id="{91045F9B-6B0B-4EC3-8E86-7944F81E67BC}"/>
              </a:ext>
            </a:extLst>
          </p:cNvPr>
          <p:cNvGrpSpPr/>
          <p:nvPr/>
        </p:nvGrpSpPr>
        <p:grpSpPr>
          <a:xfrm>
            <a:off x="0" y="3113625"/>
            <a:ext cx="18288000" cy="4259415"/>
            <a:chOff x="0" y="0"/>
            <a:chExt cx="1339615" cy="1121821"/>
          </a:xfrm>
        </p:grpSpPr>
        <p:sp>
          <p:nvSpPr>
            <p:cNvPr id="14" name="Freeform 14">
              <a:extLst>
                <a:ext uri="{FF2B5EF4-FFF2-40B4-BE49-F238E27FC236}">
                  <a16:creationId xmlns:a16="http://schemas.microsoft.com/office/drawing/2014/main" id="{18170DCF-2791-21E0-F517-805D2C7BA0CE}"/>
                </a:ext>
              </a:extLst>
            </p:cNvPr>
            <p:cNvSpPr/>
            <p:nvPr/>
          </p:nvSpPr>
          <p:spPr>
            <a:xfrm>
              <a:off x="0" y="0"/>
              <a:ext cx="1339615" cy="1121821"/>
            </a:xfrm>
            <a:custGeom>
              <a:avLst/>
              <a:gdLst/>
              <a:ahLst/>
              <a:cxnLst/>
              <a:rect l="l" t="t" r="r" b="b"/>
              <a:pathLst>
                <a:path w="1339615" h="1121821">
                  <a:moveTo>
                    <a:pt x="0" y="0"/>
                  </a:moveTo>
                  <a:lnTo>
                    <a:pt x="1339615" y="0"/>
                  </a:lnTo>
                  <a:lnTo>
                    <a:pt x="1339615" y="1121821"/>
                  </a:lnTo>
                  <a:lnTo>
                    <a:pt x="0" y="1121821"/>
                  </a:ln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15" name="TextBox 15">
              <a:extLst>
                <a:ext uri="{FF2B5EF4-FFF2-40B4-BE49-F238E27FC236}">
                  <a16:creationId xmlns:a16="http://schemas.microsoft.com/office/drawing/2014/main" id="{5C59F10C-85A3-126C-5930-316D0CDC50EA}"/>
                </a:ext>
              </a:extLst>
            </p:cNvPr>
            <p:cNvSpPr txBox="1"/>
            <p:nvPr/>
          </p:nvSpPr>
          <p:spPr>
            <a:xfrm>
              <a:off x="0" y="-38100"/>
              <a:ext cx="1339615" cy="1159921"/>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25" name="TextBox 25">
            <a:extLst>
              <a:ext uri="{FF2B5EF4-FFF2-40B4-BE49-F238E27FC236}">
                <a16:creationId xmlns:a16="http://schemas.microsoft.com/office/drawing/2014/main" id="{6FD2B5BB-E071-94D6-5944-9DD79001F12E}"/>
              </a:ext>
            </a:extLst>
          </p:cNvPr>
          <p:cNvSpPr txBox="1"/>
          <p:nvPr/>
        </p:nvSpPr>
        <p:spPr>
          <a:xfrm>
            <a:off x="4648200" y="1525334"/>
            <a:ext cx="10134600" cy="901144"/>
          </a:xfrm>
          <a:prstGeom prst="rect">
            <a:avLst/>
          </a:prstGeom>
        </p:spPr>
        <p:txBody>
          <a:bodyPr wrap="square" lIns="0" tIns="0" rIns="0" bIns="0" rtlCol="0" anchor="t">
            <a:spAutoFit/>
          </a:bodyPr>
          <a:lstStyle/>
          <a:p>
            <a:pPr algn="l">
              <a:lnSpc>
                <a:spcPts val="7699"/>
              </a:lnSpc>
              <a:spcBef>
                <a:spcPct val="0"/>
              </a:spcBef>
            </a:pPr>
            <a:r>
              <a:rPr lang="en-US" sz="5499" b="1" dirty="0">
                <a:solidFill>
                  <a:srgbClr val="1F2020"/>
                </a:solidFill>
                <a:latin typeface="Arial" panose="020B0604020202020204" pitchFamily="34" charset="0"/>
                <a:ea typeface="Inter Bold"/>
                <a:cs typeface="Arial" panose="020B0604020202020204" pitchFamily="34" charset="0"/>
                <a:sym typeface="Inter Bold"/>
              </a:rPr>
              <a:t>Solutions in the campaign</a:t>
            </a:r>
          </a:p>
        </p:txBody>
      </p:sp>
      <p:sp>
        <p:nvSpPr>
          <p:cNvPr id="3" name="TextBox 2">
            <a:extLst>
              <a:ext uri="{FF2B5EF4-FFF2-40B4-BE49-F238E27FC236}">
                <a16:creationId xmlns:a16="http://schemas.microsoft.com/office/drawing/2014/main" id="{B2666843-AA56-7214-FB0A-28D4CB50E5A0}"/>
              </a:ext>
            </a:extLst>
          </p:cNvPr>
          <p:cNvSpPr txBox="1"/>
          <p:nvPr/>
        </p:nvSpPr>
        <p:spPr>
          <a:xfrm>
            <a:off x="1066800" y="4137487"/>
            <a:ext cx="15240000" cy="2549352"/>
          </a:xfrm>
          <a:prstGeom prst="rect">
            <a:avLst/>
          </a:prstGeom>
          <a:noFill/>
        </p:spPr>
        <p:txBody>
          <a:bodyPr wrap="square">
            <a:spAutoFit/>
          </a:bodyPr>
          <a:lstStyle/>
          <a:p>
            <a:pPr marL="342900" lvl="0" indent="-342900" algn="just">
              <a:lnSpc>
                <a:spcPct val="150000"/>
              </a:lnSpc>
              <a:spcBef>
                <a:spcPts val="1200"/>
              </a:spcBef>
              <a:spcAft>
                <a:spcPts val="1200"/>
              </a:spcAft>
              <a:buFont typeface="Arial" panose="020B0604020202020204" pitchFamily="34" charset="0"/>
              <a:buChar char="●"/>
            </a:pPr>
            <a:r>
              <a:rPr lang="en-IN" sz="2400" u="none" strike="noStrike" dirty="0">
                <a:solidFill>
                  <a:schemeClr val="bg1"/>
                </a:solidFill>
                <a:effectLst/>
                <a:latin typeface="Arial" panose="020B0604020202020204" pitchFamily="34" charset="0"/>
                <a:ea typeface="Times New Roman" panose="02020603050405020304" pitchFamily="18" charset="0"/>
              </a:rPr>
              <a:t>The campaign will encourage avoidance of behavioural changes, compared to restrictive measures that are only concerned with access to the device. </a:t>
            </a:r>
            <a:endParaRPr lang="en-GB" sz="2400" u="none" strike="noStrike" dirty="0">
              <a:solidFill>
                <a:schemeClr val="bg1"/>
              </a:solidFill>
              <a:effectLst/>
              <a:latin typeface="Times New Roman" panose="02020603050405020304" pitchFamily="18" charset="0"/>
              <a:ea typeface="Times New Roman" panose="02020603050405020304" pitchFamily="18" charset="0"/>
            </a:endParaRPr>
          </a:p>
          <a:p>
            <a:pPr marL="342900" lvl="0" indent="-342900" algn="just">
              <a:lnSpc>
                <a:spcPct val="150000"/>
              </a:lnSpc>
              <a:spcBef>
                <a:spcPts val="1200"/>
              </a:spcBef>
              <a:spcAft>
                <a:spcPts val="1200"/>
              </a:spcAft>
              <a:buFont typeface="Arial" panose="020B0604020202020204" pitchFamily="34" charset="0"/>
              <a:buChar char="●"/>
            </a:pPr>
            <a:r>
              <a:rPr lang="en-IN" sz="2400" u="none" strike="noStrike" dirty="0">
                <a:solidFill>
                  <a:schemeClr val="bg1"/>
                </a:solidFill>
                <a:effectLst/>
                <a:latin typeface="Arial" panose="020B0604020202020204" pitchFamily="34" charset="0"/>
                <a:ea typeface="Times New Roman" panose="02020603050405020304" pitchFamily="18" charset="0"/>
              </a:rPr>
              <a:t>The campaign further realises that the teens must have cute replacements for digital entertainment in order to ensure behaviour change (Firth</a:t>
            </a:r>
            <a:r>
              <a:rPr lang="en-IN" sz="2400" i="1" u="none" strike="noStrike" dirty="0">
                <a:solidFill>
                  <a:schemeClr val="bg1"/>
                </a:solidFill>
                <a:effectLst/>
                <a:latin typeface="Arial" panose="020B0604020202020204" pitchFamily="34" charset="0"/>
                <a:ea typeface="Times New Roman" panose="02020603050405020304" pitchFamily="18" charset="0"/>
              </a:rPr>
              <a:t> et al</a:t>
            </a:r>
            <a:r>
              <a:rPr lang="en-IN" sz="2400" u="none" strike="noStrike" dirty="0">
                <a:solidFill>
                  <a:schemeClr val="bg1"/>
                </a:solidFill>
                <a:effectLst/>
                <a:latin typeface="Arial" panose="020B0604020202020204" pitchFamily="34" charset="0"/>
                <a:ea typeface="Times New Roman" panose="02020603050405020304" pitchFamily="18" charset="0"/>
              </a:rPr>
              <a:t>., 2024). </a:t>
            </a:r>
            <a:endParaRPr lang="en-GB" sz="2400" u="none" strike="noStrike" dirty="0">
              <a:solidFill>
                <a:schemeClr val="bg1"/>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8144842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5E40CD-A9BA-5352-3046-7C70C8C0DECC}"/>
            </a:ext>
          </a:extLst>
        </p:cNvPr>
        <p:cNvGrpSpPr/>
        <p:nvPr/>
      </p:nvGrpSpPr>
      <p:grpSpPr>
        <a:xfrm>
          <a:off x="0" y="0"/>
          <a:ext cx="0" cy="0"/>
          <a:chOff x="0" y="0"/>
          <a:chExt cx="0" cy="0"/>
        </a:xfrm>
      </p:grpSpPr>
      <p:sp>
        <p:nvSpPr>
          <p:cNvPr id="5" name="Freeform 5">
            <a:extLst>
              <a:ext uri="{FF2B5EF4-FFF2-40B4-BE49-F238E27FC236}">
                <a16:creationId xmlns:a16="http://schemas.microsoft.com/office/drawing/2014/main" id="{40752DE7-0EFA-CA5D-BC0B-66B3C75F89CE}"/>
              </a:ext>
            </a:extLst>
          </p:cNvPr>
          <p:cNvSpPr/>
          <p:nvPr/>
        </p:nvSpPr>
        <p:spPr>
          <a:xfrm>
            <a:off x="17471753" y="363528"/>
            <a:ext cx="422866" cy="244494"/>
          </a:xfrm>
          <a:custGeom>
            <a:avLst/>
            <a:gdLst/>
            <a:ahLst/>
            <a:cxnLst/>
            <a:rect l="l" t="t" r="r" b="b"/>
            <a:pathLst>
              <a:path w="422866" h="244494">
                <a:moveTo>
                  <a:pt x="0" y="0"/>
                </a:moveTo>
                <a:lnTo>
                  <a:pt x="422866" y="0"/>
                </a:lnTo>
                <a:lnTo>
                  <a:pt x="422866" y="244494"/>
                </a:lnTo>
                <a:lnTo>
                  <a:pt x="0" y="24449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grpSp>
        <p:nvGrpSpPr>
          <p:cNvPr id="12" name="Group 12">
            <a:extLst>
              <a:ext uri="{FF2B5EF4-FFF2-40B4-BE49-F238E27FC236}">
                <a16:creationId xmlns:a16="http://schemas.microsoft.com/office/drawing/2014/main" id="{9CDDD9BA-21C7-4BB8-43A7-EB1AE9D11968}"/>
              </a:ext>
            </a:extLst>
          </p:cNvPr>
          <p:cNvGrpSpPr/>
          <p:nvPr/>
        </p:nvGrpSpPr>
        <p:grpSpPr>
          <a:xfrm>
            <a:off x="17765393" y="8799378"/>
            <a:ext cx="72076" cy="1013094"/>
            <a:chOff x="0" y="0"/>
            <a:chExt cx="18983" cy="266823"/>
          </a:xfrm>
        </p:grpSpPr>
        <p:sp>
          <p:nvSpPr>
            <p:cNvPr id="13" name="Freeform 13">
              <a:extLst>
                <a:ext uri="{FF2B5EF4-FFF2-40B4-BE49-F238E27FC236}">
                  <a16:creationId xmlns:a16="http://schemas.microsoft.com/office/drawing/2014/main" id="{3ACD9916-750D-AB48-155C-81A475FDA0C9}"/>
                </a:ext>
              </a:extLst>
            </p:cNvPr>
            <p:cNvSpPr/>
            <p:nvPr/>
          </p:nvSpPr>
          <p:spPr>
            <a:xfrm>
              <a:off x="0" y="0"/>
              <a:ext cx="18983" cy="266823"/>
            </a:xfrm>
            <a:custGeom>
              <a:avLst/>
              <a:gdLst/>
              <a:ahLst/>
              <a:cxnLst/>
              <a:rect l="l" t="t" r="r" b="b"/>
              <a:pathLst>
                <a:path w="18983" h="266823">
                  <a:moveTo>
                    <a:pt x="9492" y="0"/>
                  </a:moveTo>
                  <a:lnTo>
                    <a:pt x="9492" y="0"/>
                  </a:lnTo>
                  <a:cubicBezTo>
                    <a:pt x="14734" y="0"/>
                    <a:pt x="18983" y="4250"/>
                    <a:pt x="18983" y="9492"/>
                  </a:cubicBezTo>
                  <a:lnTo>
                    <a:pt x="18983" y="257332"/>
                  </a:lnTo>
                  <a:cubicBezTo>
                    <a:pt x="18983" y="259849"/>
                    <a:pt x="17983" y="262263"/>
                    <a:pt x="16203" y="264043"/>
                  </a:cubicBezTo>
                  <a:cubicBezTo>
                    <a:pt x="14423" y="265823"/>
                    <a:pt x="12009" y="266823"/>
                    <a:pt x="9492" y="266823"/>
                  </a:cubicBezTo>
                  <a:lnTo>
                    <a:pt x="9492" y="266823"/>
                  </a:lnTo>
                  <a:cubicBezTo>
                    <a:pt x="6974" y="266823"/>
                    <a:pt x="4560" y="265823"/>
                    <a:pt x="2780" y="264043"/>
                  </a:cubicBezTo>
                  <a:cubicBezTo>
                    <a:pt x="1000" y="262263"/>
                    <a:pt x="0" y="259849"/>
                    <a:pt x="0" y="257332"/>
                  </a:cubicBezTo>
                  <a:lnTo>
                    <a:pt x="0" y="9492"/>
                  </a:lnTo>
                  <a:cubicBezTo>
                    <a:pt x="0" y="6974"/>
                    <a:pt x="1000" y="4560"/>
                    <a:pt x="2780" y="2780"/>
                  </a:cubicBezTo>
                  <a:cubicBezTo>
                    <a:pt x="4560" y="1000"/>
                    <a:pt x="6974" y="0"/>
                    <a:pt x="9492"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14" name="TextBox 14">
              <a:extLst>
                <a:ext uri="{FF2B5EF4-FFF2-40B4-BE49-F238E27FC236}">
                  <a16:creationId xmlns:a16="http://schemas.microsoft.com/office/drawing/2014/main" id="{8CF3EF2B-16F5-98BD-0321-71C4FDAC46CF}"/>
                </a:ext>
              </a:extLst>
            </p:cNvPr>
            <p:cNvSpPr txBox="1"/>
            <p:nvPr/>
          </p:nvSpPr>
          <p:spPr>
            <a:xfrm>
              <a:off x="0" y="-38100"/>
              <a:ext cx="18983" cy="304923"/>
            </a:xfrm>
            <a:prstGeom prst="rect">
              <a:avLst/>
            </a:prstGeom>
          </p:spPr>
          <p:txBody>
            <a:bodyPr lIns="50800" tIns="50800" rIns="50800" bIns="50800" rtlCol="0" anchor="ctr"/>
            <a:lstStyle/>
            <a:p>
              <a:pPr algn="ctr">
                <a:lnSpc>
                  <a:spcPts val="2659"/>
                </a:lnSpc>
                <a:spcBef>
                  <a:spcPct val="0"/>
                </a:spcBef>
              </a:pPr>
              <a:endParaRPr/>
            </a:p>
          </p:txBody>
        </p:sp>
      </p:grpSp>
      <p:grpSp>
        <p:nvGrpSpPr>
          <p:cNvPr id="15" name="Group 15">
            <a:extLst>
              <a:ext uri="{FF2B5EF4-FFF2-40B4-BE49-F238E27FC236}">
                <a16:creationId xmlns:a16="http://schemas.microsoft.com/office/drawing/2014/main" id="{36576C15-DAC3-7ABB-1061-FC06603CEEBB}"/>
              </a:ext>
            </a:extLst>
          </p:cNvPr>
          <p:cNvGrpSpPr/>
          <p:nvPr/>
        </p:nvGrpSpPr>
        <p:grpSpPr>
          <a:xfrm>
            <a:off x="17765393" y="7670457"/>
            <a:ext cx="72076" cy="1013094"/>
            <a:chOff x="0" y="0"/>
            <a:chExt cx="18983" cy="266823"/>
          </a:xfrm>
        </p:grpSpPr>
        <p:sp>
          <p:nvSpPr>
            <p:cNvPr id="16" name="Freeform 16">
              <a:extLst>
                <a:ext uri="{FF2B5EF4-FFF2-40B4-BE49-F238E27FC236}">
                  <a16:creationId xmlns:a16="http://schemas.microsoft.com/office/drawing/2014/main" id="{14BE290A-A006-CC61-5339-305DC2AC3A55}"/>
                </a:ext>
              </a:extLst>
            </p:cNvPr>
            <p:cNvSpPr/>
            <p:nvPr/>
          </p:nvSpPr>
          <p:spPr>
            <a:xfrm>
              <a:off x="0" y="0"/>
              <a:ext cx="18983" cy="266823"/>
            </a:xfrm>
            <a:custGeom>
              <a:avLst/>
              <a:gdLst/>
              <a:ahLst/>
              <a:cxnLst/>
              <a:rect l="l" t="t" r="r" b="b"/>
              <a:pathLst>
                <a:path w="18983" h="266823">
                  <a:moveTo>
                    <a:pt x="9492" y="0"/>
                  </a:moveTo>
                  <a:lnTo>
                    <a:pt x="9492" y="0"/>
                  </a:lnTo>
                  <a:cubicBezTo>
                    <a:pt x="14734" y="0"/>
                    <a:pt x="18983" y="4250"/>
                    <a:pt x="18983" y="9492"/>
                  </a:cubicBezTo>
                  <a:lnTo>
                    <a:pt x="18983" y="257332"/>
                  </a:lnTo>
                  <a:cubicBezTo>
                    <a:pt x="18983" y="259849"/>
                    <a:pt x="17983" y="262263"/>
                    <a:pt x="16203" y="264043"/>
                  </a:cubicBezTo>
                  <a:cubicBezTo>
                    <a:pt x="14423" y="265823"/>
                    <a:pt x="12009" y="266823"/>
                    <a:pt x="9492" y="266823"/>
                  </a:cubicBezTo>
                  <a:lnTo>
                    <a:pt x="9492" y="266823"/>
                  </a:lnTo>
                  <a:cubicBezTo>
                    <a:pt x="6974" y="266823"/>
                    <a:pt x="4560" y="265823"/>
                    <a:pt x="2780" y="264043"/>
                  </a:cubicBezTo>
                  <a:cubicBezTo>
                    <a:pt x="1000" y="262263"/>
                    <a:pt x="0" y="259849"/>
                    <a:pt x="0" y="257332"/>
                  </a:cubicBezTo>
                  <a:lnTo>
                    <a:pt x="0" y="9492"/>
                  </a:lnTo>
                  <a:cubicBezTo>
                    <a:pt x="0" y="6974"/>
                    <a:pt x="1000" y="4560"/>
                    <a:pt x="2780" y="2780"/>
                  </a:cubicBezTo>
                  <a:cubicBezTo>
                    <a:pt x="4560" y="1000"/>
                    <a:pt x="6974" y="0"/>
                    <a:pt x="9492" y="0"/>
                  </a:cubicBezTo>
                  <a:close/>
                </a:path>
              </a:pathLst>
            </a:custGeom>
            <a:solidFill>
              <a:srgbClr val="E2E2E2"/>
            </a:solidFill>
          </p:spPr>
          <p:txBody>
            <a:bodyPr/>
            <a:lstStyle/>
            <a:p>
              <a:endParaRPr lang="en-IN"/>
            </a:p>
          </p:txBody>
        </p:sp>
        <p:sp>
          <p:nvSpPr>
            <p:cNvPr id="17" name="TextBox 17">
              <a:extLst>
                <a:ext uri="{FF2B5EF4-FFF2-40B4-BE49-F238E27FC236}">
                  <a16:creationId xmlns:a16="http://schemas.microsoft.com/office/drawing/2014/main" id="{8D544CE0-5066-CD2B-99AD-21217041D8A5}"/>
                </a:ext>
              </a:extLst>
            </p:cNvPr>
            <p:cNvSpPr txBox="1"/>
            <p:nvPr/>
          </p:nvSpPr>
          <p:spPr>
            <a:xfrm>
              <a:off x="0" y="-38100"/>
              <a:ext cx="18983" cy="304923"/>
            </a:xfrm>
            <a:prstGeom prst="rect">
              <a:avLst/>
            </a:prstGeom>
          </p:spPr>
          <p:txBody>
            <a:bodyPr lIns="50800" tIns="50800" rIns="50800" bIns="50800" rtlCol="0" anchor="ctr"/>
            <a:lstStyle/>
            <a:p>
              <a:pPr algn="ctr">
                <a:lnSpc>
                  <a:spcPts val="2659"/>
                </a:lnSpc>
                <a:spcBef>
                  <a:spcPct val="0"/>
                </a:spcBef>
              </a:pPr>
              <a:endParaRPr/>
            </a:p>
          </p:txBody>
        </p:sp>
      </p:grpSp>
      <p:grpSp>
        <p:nvGrpSpPr>
          <p:cNvPr id="18" name="Group 18">
            <a:extLst>
              <a:ext uri="{FF2B5EF4-FFF2-40B4-BE49-F238E27FC236}">
                <a16:creationId xmlns:a16="http://schemas.microsoft.com/office/drawing/2014/main" id="{16C4E2B3-6B8F-0AF9-50B5-E1234D9361C2}"/>
              </a:ext>
            </a:extLst>
          </p:cNvPr>
          <p:cNvGrpSpPr/>
          <p:nvPr/>
        </p:nvGrpSpPr>
        <p:grpSpPr>
          <a:xfrm>
            <a:off x="2133600" y="608022"/>
            <a:ext cx="14930215" cy="7770678"/>
            <a:chOff x="0" y="0"/>
            <a:chExt cx="1149847" cy="2510999"/>
          </a:xfrm>
        </p:grpSpPr>
        <p:sp>
          <p:nvSpPr>
            <p:cNvPr id="19" name="Freeform 19">
              <a:extLst>
                <a:ext uri="{FF2B5EF4-FFF2-40B4-BE49-F238E27FC236}">
                  <a16:creationId xmlns:a16="http://schemas.microsoft.com/office/drawing/2014/main" id="{1A8EFD18-D544-768E-D663-75D261610D0D}"/>
                </a:ext>
              </a:extLst>
            </p:cNvPr>
            <p:cNvSpPr/>
            <p:nvPr/>
          </p:nvSpPr>
          <p:spPr>
            <a:xfrm>
              <a:off x="0" y="0"/>
              <a:ext cx="1149847" cy="2510998"/>
            </a:xfrm>
            <a:custGeom>
              <a:avLst/>
              <a:gdLst/>
              <a:ahLst/>
              <a:cxnLst/>
              <a:rect l="l" t="t" r="r" b="b"/>
              <a:pathLst>
                <a:path w="1149847" h="2510998">
                  <a:moveTo>
                    <a:pt x="88665" y="0"/>
                  </a:moveTo>
                  <a:lnTo>
                    <a:pt x="1061182" y="0"/>
                  </a:lnTo>
                  <a:cubicBezTo>
                    <a:pt x="1110150" y="0"/>
                    <a:pt x="1149847" y="39697"/>
                    <a:pt x="1149847" y="88665"/>
                  </a:cubicBezTo>
                  <a:lnTo>
                    <a:pt x="1149847" y="2422334"/>
                  </a:lnTo>
                  <a:cubicBezTo>
                    <a:pt x="1149847" y="2471302"/>
                    <a:pt x="1110150" y="2510998"/>
                    <a:pt x="1061182" y="2510998"/>
                  </a:cubicBezTo>
                  <a:lnTo>
                    <a:pt x="88665" y="2510998"/>
                  </a:lnTo>
                  <a:cubicBezTo>
                    <a:pt x="39697" y="2510998"/>
                    <a:pt x="0" y="2471302"/>
                    <a:pt x="0" y="2422334"/>
                  </a:cubicBezTo>
                  <a:lnTo>
                    <a:pt x="0" y="88665"/>
                  </a:lnTo>
                  <a:cubicBezTo>
                    <a:pt x="0" y="39697"/>
                    <a:pt x="39697" y="0"/>
                    <a:pt x="88665"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20" name="TextBox 20">
              <a:extLst>
                <a:ext uri="{FF2B5EF4-FFF2-40B4-BE49-F238E27FC236}">
                  <a16:creationId xmlns:a16="http://schemas.microsoft.com/office/drawing/2014/main" id="{6480BEC7-0D40-4B3A-0CC2-10A72F90EBBC}"/>
                </a:ext>
              </a:extLst>
            </p:cNvPr>
            <p:cNvSpPr txBox="1"/>
            <p:nvPr/>
          </p:nvSpPr>
          <p:spPr>
            <a:xfrm>
              <a:off x="0" y="-38100"/>
              <a:ext cx="1149847" cy="2549099"/>
            </a:xfrm>
            <a:prstGeom prst="rect">
              <a:avLst/>
            </a:prstGeom>
          </p:spPr>
          <p:txBody>
            <a:bodyPr lIns="50800" tIns="50800" rIns="50800" bIns="50800" rtlCol="0" anchor="ctr"/>
            <a:lstStyle/>
            <a:p>
              <a:pPr algn="ctr">
                <a:lnSpc>
                  <a:spcPts val="2659"/>
                </a:lnSpc>
              </a:pPr>
              <a:endParaRPr/>
            </a:p>
          </p:txBody>
        </p:sp>
      </p:grpSp>
      <p:sp>
        <p:nvSpPr>
          <p:cNvPr id="25" name="TextBox 25">
            <a:extLst>
              <a:ext uri="{FF2B5EF4-FFF2-40B4-BE49-F238E27FC236}">
                <a16:creationId xmlns:a16="http://schemas.microsoft.com/office/drawing/2014/main" id="{8C51EB12-7ED7-802D-5352-8356D60F0AD7}"/>
              </a:ext>
            </a:extLst>
          </p:cNvPr>
          <p:cNvSpPr txBox="1"/>
          <p:nvPr/>
        </p:nvSpPr>
        <p:spPr>
          <a:xfrm>
            <a:off x="2667000" y="1257300"/>
            <a:ext cx="13631273" cy="906467"/>
          </a:xfrm>
          <a:prstGeom prst="rect">
            <a:avLst/>
          </a:prstGeom>
        </p:spPr>
        <p:txBody>
          <a:bodyPr wrap="square" lIns="0" tIns="0" rIns="0" bIns="0" rtlCol="0" anchor="t">
            <a:spAutoFit/>
          </a:bodyPr>
          <a:lstStyle/>
          <a:p>
            <a:pPr algn="ctr">
              <a:lnSpc>
                <a:spcPts val="7699"/>
              </a:lnSpc>
              <a:spcBef>
                <a:spcPct val="0"/>
              </a:spcBef>
            </a:pPr>
            <a:r>
              <a:rPr lang="en-US" sz="5499" b="1" dirty="0">
                <a:solidFill>
                  <a:schemeClr val="bg1"/>
                </a:solidFill>
                <a:latin typeface="Inter Bold"/>
                <a:ea typeface="Inter Bold"/>
                <a:cs typeface="Inter Bold"/>
                <a:sym typeface="Inter Bold"/>
              </a:rPr>
              <a:t>Solutions in the campaign</a:t>
            </a:r>
          </a:p>
        </p:txBody>
      </p:sp>
      <p:sp>
        <p:nvSpPr>
          <p:cNvPr id="3" name="TextBox 2">
            <a:extLst>
              <a:ext uri="{FF2B5EF4-FFF2-40B4-BE49-F238E27FC236}">
                <a16:creationId xmlns:a16="http://schemas.microsoft.com/office/drawing/2014/main" id="{714DFEA7-1AB5-08CE-022F-3DECEBA8FD43}"/>
              </a:ext>
            </a:extLst>
          </p:cNvPr>
          <p:cNvSpPr txBox="1"/>
          <p:nvPr/>
        </p:nvSpPr>
        <p:spPr>
          <a:xfrm>
            <a:off x="4910636" y="4115993"/>
            <a:ext cx="9144000" cy="3101618"/>
          </a:xfrm>
          <a:prstGeom prst="rect">
            <a:avLst/>
          </a:prstGeom>
          <a:noFill/>
        </p:spPr>
        <p:txBody>
          <a:bodyPr wrap="square">
            <a:spAutoFit/>
          </a:bodyPr>
          <a:lstStyle/>
          <a:p>
            <a:pPr marL="342900" lvl="0" indent="-342900" algn="just">
              <a:lnSpc>
                <a:spcPct val="150000"/>
              </a:lnSpc>
              <a:spcBef>
                <a:spcPts val="1200"/>
              </a:spcBef>
              <a:spcAft>
                <a:spcPts val="1200"/>
              </a:spcAft>
              <a:buFont typeface="Arial" panose="020B0604020202020204" pitchFamily="34" charset="0"/>
              <a:buChar char="●"/>
            </a:pPr>
            <a:r>
              <a:rPr lang="en-US" sz="2400" dirty="0">
                <a:solidFill>
                  <a:schemeClr val="bg1"/>
                </a:solidFill>
                <a:latin typeface="Arial" panose="020B0604020202020204" pitchFamily="34" charset="0"/>
                <a:cs typeface="Arial" panose="020B0604020202020204" pitchFamily="34" charset="0"/>
              </a:rPr>
              <a:t>Night-out phone-free Fridays, community sporting days, family screen-free time are just some activities that can provide a social and screen-free time to engage and bond. </a:t>
            </a:r>
          </a:p>
          <a:p>
            <a:pPr marL="342900" lvl="0" indent="-342900" algn="just">
              <a:lnSpc>
                <a:spcPct val="150000"/>
              </a:lnSpc>
              <a:spcBef>
                <a:spcPts val="1200"/>
              </a:spcBef>
              <a:spcAft>
                <a:spcPts val="1200"/>
              </a:spcAft>
              <a:buFont typeface="Arial" panose="020B0604020202020204" pitchFamily="34" charset="0"/>
              <a:buChar char="●"/>
            </a:pPr>
            <a:r>
              <a:rPr lang="en-US" sz="2400" dirty="0">
                <a:solidFill>
                  <a:schemeClr val="bg1"/>
                </a:solidFill>
                <a:latin typeface="Arial" panose="020B0604020202020204" pitchFamily="34" charset="0"/>
                <a:cs typeface="Arial" panose="020B0604020202020204" pitchFamily="34" charset="0"/>
              </a:rPr>
              <a:t>Compared to the campaigns relying more on their awareness messages, this is an integrated approach.</a:t>
            </a:r>
          </a:p>
        </p:txBody>
      </p:sp>
    </p:spTree>
    <p:extLst>
      <p:ext uri="{BB962C8B-B14F-4D97-AF65-F5344CB8AC3E}">
        <p14:creationId xmlns:p14="http://schemas.microsoft.com/office/powerpoint/2010/main" val="349490050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33000"/>
            <a:lum/>
            <a:extLst>
              <a:ext uri="{837473B0-CC2E-450A-ABE3-18F120FF3D39}">
                <a1611:picAttrSrcUrl xmlns:a1611="http://schemas.microsoft.com/office/drawing/2016/11/main" r:id="rId4"/>
              </a:ext>
            </a:extLst>
          </a:blip>
          <a:srcRect/>
          <a:stretch>
            <a:fillRect l="-6000" r="-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ED3BA-C05A-A9BE-0204-45D4DB2E98C5}"/>
              </a:ext>
            </a:extLst>
          </p:cNvPr>
          <p:cNvSpPr>
            <a:spLocks noGrp="1"/>
          </p:cNvSpPr>
          <p:nvPr>
            <p:ph type="title"/>
          </p:nvPr>
        </p:nvSpPr>
        <p:spPr>
          <a:xfrm>
            <a:off x="5029200" y="2324100"/>
            <a:ext cx="8229600" cy="1143000"/>
          </a:xfrm>
        </p:spPr>
        <p:txBody>
          <a:bodyPr>
            <a:normAutofit/>
          </a:bodyPr>
          <a:lstStyle/>
          <a:p>
            <a:r>
              <a:rPr lang="en-US" sz="5500" b="1" dirty="0">
                <a:latin typeface="Arial" panose="020B0604020202020204" pitchFamily="34" charset="0"/>
                <a:cs typeface="Arial" panose="020B0604020202020204" pitchFamily="34" charset="0"/>
              </a:rPr>
              <a:t>Conclusion</a:t>
            </a:r>
            <a:endParaRPr lang="en-GB" sz="5500" b="1" dirty="0">
              <a:latin typeface="Arial" panose="020B0604020202020204" pitchFamily="34" charset="0"/>
              <a:cs typeface="Arial" panose="020B0604020202020204" pitchFamily="34" charset="0"/>
            </a:endParaRPr>
          </a:p>
        </p:txBody>
      </p:sp>
      <p:graphicFrame>
        <p:nvGraphicFramePr>
          <p:cNvPr id="5" name="Diagram 4">
            <a:extLst>
              <a:ext uri="{FF2B5EF4-FFF2-40B4-BE49-F238E27FC236}">
                <a16:creationId xmlns:a16="http://schemas.microsoft.com/office/drawing/2014/main" id="{17F00E40-4038-EA63-11EB-D51CF524A79A}"/>
              </a:ext>
            </a:extLst>
          </p:cNvPr>
          <p:cNvGraphicFramePr/>
          <p:nvPr>
            <p:extLst>
              <p:ext uri="{D42A27DB-BD31-4B8C-83A1-F6EECF244321}">
                <p14:modId xmlns:p14="http://schemas.microsoft.com/office/powerpoint/2010/main" val="1595110282"/>
              </p:ext>
            </p:extLst>
          </p:nvPr>
        </p:nvGraphicFramePr>
        <p:xfrm>
          <a:off x="3352800" y="3771900"/>
          <a:ext cx="12268200" cy="474325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88042669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gradFill>
          <a:gsLst>
            <a:gs pos="28000">
              <a:schemeClr val="accent4">
                <a:lumMod val="60000"/>
                <a:lumOff val="40000"/>
              </a:schemeClr>
            </a:gs>
            <a:gs pos="58000">
              <a:schemeClr val="accent1">
                <a:lumMod val="45000"/>
                <a:lumOff val="55000"/>
              </a:schemeClr>
            </a:gs>
            <a:gs pos="83000">
              <a:schemeClr val="accent5">
                <a:lumMod val="40000"/>
                <a:lumOff val="60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594B0-DD9C-262E-77A3-27152B0D9EE5}"/>
              </a:ext>
            </a:extLst>
          </p:cNvPr>
          <p:cNvSpPr>
            <a:spLocks noGrp="1"/>
          </p:cNvSpPr>
          <p:nvPr>
            <p:ph type="title"/>
          </p:nvPr>
        </p:nvSpPr>
        <p:spPr>
          <a:xfrm>
            <a:off x="4495800" y="190500"/>
            <a:ext cx="8229600" cy="1143000"/>
          </a:xfrm>
        </p:spPr>
        <p:txBody>
          <a:bodyPr>
            <a:normAutofit/>
          </a:bodyPr>
          <a:lstStyle/>
          <a:p>
            <a:r>
              <a:rPr lang="en-US" sz="5500" b="1" dirty="0">
                <a:latin typeface="Arial" panose="020B0604020202020204" pitchFamily="34" charset="0"/>
                <a:cs typeface="Arial" panose="020B0604020202020204" pitchFamily="34" charset="0"/>
              </a:rPr>
              <a:t>References</a:t>
            </a:r>
            <a:endParaRPr lang="en-GB" sz="5500" b="1"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B955091-B462-B800-1688-5A296C4994F1}"/>
              </a:ext>
            </a:extLst>
          </p:cNvPr>
          <p:cNvSpPr txBox="1"/>
          <p:nvPr/>
        </p:nvSpPr>
        <p:spPr>
          <a:xfrm>
            <a:off x="685800" y="1483364"/>
            <a:ext cx="16535400" cy="8771632"/>
          </a:xfrm>
          <a:prstGeom prst="rect">
            <a:avLst/>
          </a:prstGeom>
          <a:noFill/>
        </p:spPr>
        <p:txBody>
          <a:bodyPr wrap="square">
            <a:spAutoFit/>
          </a:bodyPr>
          <a:lstStyle/>
          <a:p>
            <a:pPr marL="171450" indent="-171450" algn="just">
              <a:buFont typeface="Arial" panose="020B0604020202020204" pitchFamily="34" charset="0"/>
              <a:buChar char="•"/>
            </a:pPr>
            <a:r>
              <a:rPr lang="en-IN" sz="1200" dirty="0">
                <a:effectLst/>
                <a:latin typeface="Arial" panose="020B0604020202020204" pitchFamily="34" charset="0"/>
                <a:ea typeface="Times New Roman" panose="02020603050405020304" pitchFamily="18" charset="0"/>
                <a:cs typeface="Arial" panose="020B0604020202020204" pitchFamily="34" charset="0"/>
              </a:rPr>
              <a:t>Ahmed, N. and Pierre, du P. (2024). The Role of Classroom Management in Enhancing Learners’ Academic Performance: Teachers’ Experiences. </a:t>
            </a:r>
            <a:r>
              <a:rPr lang="en-IN" sz="1200" i="1" dirty="0">
                <a:effectLst/>
                <a:latin typeface="Arial" panose="020B0604020202020204" pitchFamily="34" charset="0"/>
                <a:ea typeface="Times New Roman" panose="02020603050405020304" pitchFamily="18" charset="0"/>
                <a:cs typeface="Arial" panose="020B0604020202020204" pitchFamily="34" charset="0"/>
              </a:rPr>
              <a:t>Studies in Learning and Teaching</a:t>
            </a:r>
            <a:r>
              <a:rPr lang="en-IN" sz="1200" dirty="0">
                <a:effectLst/>
                <a:latin typeface="Arial" panose="020B0604020202020204" pitchFamily="34" charset="0"/>
                <a:ea typeface="Times New Roman" panose="02020603050405020304" pitchFamily="18" charset="0"/>
                <a:cs typeface="Arial" panose="020B0604020202020204" pitchFamily="34" charset="0"/>
              </a:rPr>
              <a:t>, [online] 5(1), pp.202–218. doi: </a:t>
            </a:r>
            <a:r>
              <a:rPr lang="en-IN" sz="12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2"/>
              </a:rPr>
              <a:t>https://doi.org/10.46627/silet.v5i1.364</a:t>
            </a:r>
            <a:r>
              <a:rPr lang="en-IN" sz="1200" dirty="0">
                <a:effectLst/>
                <a:latin typeface="Arial" panose="020B0604020202020204" pitchFamily="34" charset="0"/>
                <a:ea typeface="Times New Roman" panose="02020603050405020304" pitchFamily="18" charset="0"/>
                <a:cs typeface="Arial" panose="020B0604020202020204" pitchFamily="34" charset="0"/>
              </a:rPr>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buFont typeface="Arial" panose="020B0604020202020204" pitchFamily="34" charset="0"/>
              <a:buChar char="•"/>
            </a:pPr>
            <a:r>
              <a:rPr lang="en-IN" sz="1200" dirty="0">
                <a:effectLst/>
                <a:latin typeface="Arial" panose="020B0604020202020204" pitchFamily="34" charset="0"/>
                <a:ea typeface="Times New Roman" panose="02020603050405020304" pitchFamily="18" charset="0"/>
                <a:cs typeface="Arial" panose="020B0604020202020204" pitchFamily="34" charset="0"/>
              </a:rPr>
              <a:t>American Psychological Association (2024). </a:t>
            </a:r>
            <a:r>
              <a:rPr lang="en-IN" sz="1200" i="1" dirty="0">
                <a:effectLst/>
                <a:latin typeface="Arial" panose="020B0604020202020204" pitchFamily="34" charset="0"/>
                <a:ea typeface="Times New Roman" panose="02020603050405020304" pitchFamily="18" charset="0"/>
                <a:cs typeface="Arial" panose="020B0604020202020204" pitchFamily="34" charset="0"/>
              </a:rPr>
              <a:t>Teens Are Spending Nearly 5 Hours Daily on Social media. Here Are the Mental Health Outcomes</a:t>
            </a:r>
            <a:r>
              <a:rPr lang="en-IN" sz="1200" dirty="0">
                <a:effectLst/>
                <a:latin typeface="Arial" panose="020B0604020202020204" pitchFamily="34" charset="0"/>
                <a:ea typeface="Times New Roman" panose="02020603050405020304" pitchFamily="18" charset="0"/>
                <a:cs typeface="Arial" panose="020B0604020202020204" pitchFamily="34" charset="0"/>
              </a:rPr>
              <a:t>. [online] American Psychological Association. Available at: </a:t>
            </a:r>
            <a:r>
              <a:rPr lang="en-IN" sz="12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3"/>
              </a:rPr>
              <a:t>https://www.apa.org/monitor/2024/04/teen-social-use-mental-health</a:t>
            </a:r>
            <a:r>
              <a:rPr lang="en-IN" sz="1200" dirty="0">
                <a:effectLst/>
                <a:latin typeface="Arial" panose="020B0604020202020204" pitchFamily="34" charset="0"/>
                <a:ea typeface="Times New Roman" panose="02020603050405020304" pitchFamily="18" charset="0"/>
                <a:cs typeface="Arial" panose="020B0604020202020204" pitchFamily="34" charset="0"/>
              </a:rPr>
              <a:t> [Accessed 2 Jul. 2026].</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buFont typeface="Arial" panose="020B0604020202020204" pitchFamily="34" charset="0"/>
              <a:buChar char="•"/>
            </a:pPr>
            <a:r>
              <a:rPr lang="en-IN" sz="1200" dirty="0">
                <a:effectLst/>
                <a:latin typeface="Arial" panose="020B0604020202020204" pitchFamily="34" charset="0"/>
                <a:ea typeface="Times New Roman" panose="02020603050405020304" pitchFamily="18" charset="0"/>
                <a:cs typeface="Arial" panose="020B0604020202020204" pitchFamily="34" charset="0"/>
              </a:rPr>
              <a:t>Dunstan, D.W., Dogra, S., Carter, S.E. and Owen, N. (2021). Sit less and move more for cardiovascular health: emerging insights and opportunities. </a:t>
            </a:r>
            <a:r>
              <a:rPr lang="en-IN" sz="1200" i="1" dirty="0">
                <a:effectLst/>
                <a:latin typeface="Arial" panose="020B0604020202020204" pitchFamily="34" charset="0"/>
                <a:ea typeface="Times New Roman" panose="02020603050405020304" pitchFamily="18" charset="0"/>
                <a:cs typeface="Arial" panose="020B0604020202020204" pitchFamily="34" charset="0"/>
              </a:rPr>
              <a:t>Nature Reviews Cardiology</a:t>
            </a:r>
            <a:r>
              <a:rPr lang="en-IN" sz="1200" dirty="0">
                <a:effectLst/>
                <a:latin typeface="Arial" panose="020B0604020202020204" pitchFamily="34" charset="0"/>
                <a:ea typeface="Times New Roman" panose="02020603050405020304" pitchFamily="18" charset="0"/>
                <a:cs typeface="Arial" panose="020B0604020202020204" pitchFamily="34" charset="0"/>
              </a:rPr>
              <a:t>, 18(9), pp.637–648. doi: </a:t>
            </a:r>
            <a:r>
              <a:rPr lang="en-IN" sz="12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4"/>
              </a:rPr>
              <a:t>https://doi.org/10.1038/s41569-021-00547-y</a:t>
            </a:r>
            <a:r>
              <a:rPr lang="en-IN" sz="1200" dirty="0">
                <a:effectLst/>
                <a:latin typeface="Arial" panose="020B0604020202020204" pitchFamily="34" charset="0"/>
                <a:ea typeface="Times New Roman" panose="02020603050405020304" pitchFamily="18" charset="0"/>
                <a:cs typeface="Arial" panose="020B0604020202020204" pitchFamily="34" charset="0"/>
              </a:rPr>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buFont typeface="Arial" panose="020B0604020202020204" pitchFamily="34" charset="0"/>
              <a:buChar char="•"/>
            </a:pPr>
            <a:r>
              <a:rPr lang="en-IN" sz="1200" dirty="0">
                <a:effectLst/>
                <a:latin typeface="Arial" panose="020B0604020202020204" pitchFamily="34" charset="0"/>
                <a:ea typeface="Times New Roman" panose="02020603050405020304" pitchFamily="18" charset="0"/>
                <a:cs typeface="Arial" panose="020B0604020202020204" pitchFamily="34" charset="0"/>
              </a:rPr>
              <a:t>Firth, J., Torous, J., López‐Gil, J.F., </a:t>
            </a:r>
            <a:r>
              <a:rPr lang="en-IN" sz="1200" dirty="0" err="1">
                <a:effectLst/>
                <a:latin typeface="Arial" panose="020B0604020202020204" pitchFamily="34" charset="0"/>
                <a:ea typeface="Times New Roman" panose="02020603050405020304" pitchFamily="18" charset="0"/>
                <a:cs typeface="Arial" panose="020B0604020202020204" pitchFamily="34" charset="0"/>
              </a:rPr>
              <a:t>Linardon</a:t>
            </a:r>
            <a:r>
              <a:rPr lang="en-IN" sz="1200" dirty="0">
                <a:effectLst/>
                <a:latin typeface="Arial" panose="020B0604020202020204" pitchFamily="34" charset="0"/>
                <a:ea typeface="Times New Roman" panose="02020603050405020304" pitchFamily="18" charset="0"/>
                <a:cs typeface="Arial" panose="020B0604020202020204" pitchFamily="34" charset="0"/>
              </a:rPr>
              <a:t>, J., Milton, A., Lambert, J., Smith, L., </a:t>
            </a:r>
            <a:r>
              <a:rPr lang="en-IN" sz="1200" dirty="0" err="1">
                <a:effectLst/>
                <a:latin typeface="Arial" panose="020B0604020202020204" pitchFamily="34" charset="0"/>
                <a:ea typeface="Times New Roman" panose="02020603050405020304" pitchFamily="18" charset="0"/>
                <a:cs typeface="Arial" panose="020B0604020202020204" pitchFamily="34" charset="0"/>
              </a:rPr>
              <a:t>Jarić</a:t>
            </a:r>
            <a:r>
              <a:rPr lang="en-IN" sz="1200" dirty="0">
                <a:effectLst/>
                <a:latin typeface="Arial" panose="020B0604020202020204" pitchFamily="34" charset="0"/>
                <a:ea typeface="Times New Roman" panose="02020603050405020304" pitchFamily="18" charset="0"/>
                <a:cs typeface="Arial" panose="020B0604020202020204" pitchFamily="34" charset="0"/>
              </a:rPr>
              <a:t>, I., Fabian, H., </a:t>
            </a:r>
            <a:r>
              <a:rPr lang="en-IN" sz="1200" dirty="0" err="1">
                <a:effectLst/>
                <a:latin typeface="Arial" panose="020B0604020202020204" pitchFamily="34" charset="0"/>
                <a:ea typeface="Times New Roman" panose="02020603050405020304" pitchFamily="18" charset="0"/>
                <a:cs typeface="Arial" panose="020B0604020202020204" pitchFamily="34" charset="0"/>
              </a:rPr>
              <a:t>Vancampfort</a:t>
            </a:r>
            <a:r>
              <a:rPr lang="en-IN" sz="1200" dirty="0">
                <a:effectLst/>
                <a:latin typeface="Arial" panose="020B0604020202020204" pitchFamily="34" charset="0"/>
                <a:ea typeface="Times New Roman" panose="02020603050405020304" pitchFamily="18" charset="0"/>
                <a:cs typeface="Arial" panose="020B0604020202020204" pitchFamily="34" charset="0"/>
              </a:rPr>
              <a:t>, D., </a:t>
            </a:r>
            <a:r>
              <a:rPr lang="en-IN" sz="1200" dirty="0" err="1">
                <a:effectLst/>
                <a:latin typeface="Arial" panose="020B0604020202020204" pitchFamily="34" charset="0"/>
                <a:ea typeface="Times New Roman" panose="02020603050405020304" pitchFamily="18" charset="0"/>
                <a:cs typeface="Arial" panose="020B0604020202020204" pitchFamily="34" charset="0"/>
              </a:rPr>
              <a:t>Onyeaka</a:t>
            </a:r>
            <a:r>
              <a:rPr lang="en-IN" sz="1200" dirty="0">
                <a:effectLst/>
                <a:latin typeface="Arial" panose="020B0604020202020204" pitchFamily="34" charset="0"/>
                <a:ea typeface="Times New Roman" panose="02020603050405020304" pitchFamily="18" charset="0"/>
                <a:cs typeface="Arial" panose="020B0604020202020204" pitchFamily="34" charset="0"/>
              </a:rPr>
              <a:t>, H., Schuch, F.B. and Firth, J.A. (2024). From ‘online brains’ to ‘online lives’: understanding the individualized impacts of Internet use across psychological, cognitive and social dimensions. </a:t>
            </a:r>
            <a:r>
              <a:rPr lang="en-IN" sz="1200" i="1" dirty="0">
                <a:effectLst/>
                <a:latin typeface="Arial" panose="020B0604020202020204" pitchFamily="34" charset="0"/>
                <a:ea typeface="Times New Roman" panose="02020603050405020304" pitchFamily="18" charset="0"/>
                <a:cs typeface="Arial" panose="020B0604020202020204" pitchFamily="34" charset="0"/>
              </a:rPr>
              <a:t>World psychiatry/World Psychiatry</a:t>
            </a:r>
            <a:r>
              <a:rPr lang="en-IN" sz="1200" dirty="0">
                <a:effectLst/>
                <a:latin typeface="Arial" panose="020B0604020202020204" pitchFamily="34" charset="0"/>
                <a:ea typeface="Times New Roman" panose="02020603050405020304" pitchFamily="18" charset="0"/>
                <a:cs typeface="Arial" panose="020B0604020202020204" pitchFamily="34" charset="0"/>
              </a:rPr>
              <a:t>, 23(2), pp.176–190. doi: </a:t>
            </a:r>
            <a:r>
              <a:rPr lang="en-IN" sz="12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5"/>
              </a:rPr>
              <a:t>https://doi.org/10.1002/wps.21188</a:t>
            </a:r>
            <a:r>
              <a:rPr lang="en-IN" sz="1200" dirty="0">
                <a:effectLst/>
                <a:latin typeface="Arial" panose="020B0604020202020204" pitchFamily="34" charset="0"/>
                <a:ea typeface="Times New Roman" panose="02020603050405020304" pitchFamily="18" charset="0"/>
                <a:cs typeface="Arial" panose="020B0604020202020204" pitchFamily="34" charset="0"/>
              </a:rPr>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buFont typeface="Arial" panose="020B0604020202020204" pitchFamily="34" charset="0"/>
              <a:buChar char="•"/>
            </a:pPr>
            <a:r>
              <a:rPr lang="en-IN" sz="1200" dirty="0">
                <a:effectLst/>
                <a:latin typeface="Arial" panose="020B0604020202020204" pitchFamily="34" charset="0"/>
                <a:ea typeface="Times New Roman" panose="02020603050405020304" pitchFamily="18" charset="0"/>
                <a:cs typeface="Arial" panose="020B0604020202020204" pitchFamily="34" charset="0"/>
              </a:rPr>
              <a:t>George, A.S., Hovan George, A., Baskar, T. and Shahul, A. (2023). Partners Universal Innovative Research Publication (PUIRP) Screens Steal Time: How Excessive Screen Use Impacts the Lives of Young People. </a:t>
            </a:r>
            <a:r>
              <a:rPr lang="en-IN" sz="1200" i="1" dirty="0">
                <a:effectLst/>
                <a:latin typeface="Arial" panose="020B0604020202020204" pitchFamily="34" charset="0"/>
                <a:ea typeface="Times New Roman" panose="02020603050405020304" pitchFamily="18" charset="0"/>
                <a:cs typeface="Arial" panose="020B0604020202020204" pitchFamily="34" charset="0"/>
              </a:rPr>
              <a:t>Screens Steal Time: How Excessive Screen Use Impacts the Lives of Young People</a:t>
            </a:r>
            <a:r>
              <a:rPr lang="en-IN" sz="1200" dirty="0">
                <a:effectLst/>
                <a:latin typeface="Arial" panose="020B0604020202020204" pitchFamily="34" charset="0"/>
                <a:ea typeface="Times New Roman" panose="02020603050405020304" pitchFamily="18" charset="0"/>
                <a:cs typeface="Arial" panose="020B0604020202020204" pitchFamily="34" charset="0"/>
              </a:rPr>
              <a:t>, [online] 1(2). doi: </a:t>
            </a:r>
            <a:r>
              <a:rPr lang="en-IN" sz="12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6"/>
              </a:rPr>
              <a:t>https://doi.org/10.5281/zenodo.10250536</a:t>
            </a:r>
            <a:r>
              <a:rPr lang="en-IN" sz="1200" dirty="0">
                <a:effectLst/>
                <a:latin typeface="Arial" panose="020B0604020202020204" pitchFamily="34" charset="0"/>
                <a:ea typeface="Times New Roman" panose="02020603050405020304" pitchFamily="18" charset="0"/>
                <a:cs typeface="Arial" panose="020B0604020202020204" pitchFamily="34" charset="0"/>
              </a:rPr>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buFont typeface="Arial" panose="020B0604020202020204" pitchFamily="34" charset="0"/>
              <a:buChar char="•"/>
            </a:pPr>
            <a:r>
              <a:rPr lang="en-IN" sz="1200" dirty="0">
                <a:effectLst/>
                <a:latin typeface="Arial" panose="020B0604020202020204" pitchFamily="34" charset="0"/>
                <a:ea typeface="Times New Roman" panose="02020603050405020304" pitchFamily="18" charset="0"/>
                <a:cs typeface="Arial" panose="020B0604020202020204" pitchFamily="34" charset="0"/>
              </a:rPr>
              <a:t>Government of UK (2024). </a:t>
            </a:r>
            <a:r>
              <a:rPr lang="en-IN" sz="1200" i="1" dirty="0">
                <a:effectLst/>
                <a:latin typeface="Arial" panose="020B0604020202020204" pitchFamily="34" charset="0"/>
                <a:ea typeface="Times New Roman" panose="02020603050405020304" pitchFamily="18" charset="0"/>
                <a:cs typeface="Arial" panose="020B0604020202020204" pitchFamily="34" charset="0"/>
              </a:rPr>
              <a:t>Screen time: Impacts on Education and Wellbeing - Education Committee</a:t>
            </a:r>
            <a:r>
              <a:rPr lang="en-IN" sz="1200" dirty="0">
                <a:effectLst/>
                <a:latin typeface="Arial" panose="020B0604020202020204" pitchFamily="34" charset="0"/>
                <a:ea typeface="Times New Roman" panose="02020603050405020304" pitchFamily="18" charset="0"/>
                <a:cs typeface="Arial" panose="020B0604020202020204" pitchFamily="34" charset="0"/>
              </a:rPr>
              <a:t>. [online] Parliament.uk. Available at: </a:t>
            </a:r>
            <a:r>
              <a:rPr lang="en-IN" sz="12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7"/>
              </a:rPr>
              <a:t>https://publications.parliament.uk/pa/cm5804/cmselect/cmeduc/118/summary.html</a:t>
            </a:r>
            <a:r>
              <a:rPr lang="en-IN" sz="1200" dirty="0">
                <a:effectLst/>
                <a:latin typeface="Arial" panose="020B0604020202020204" pitchFamily="34" charset="0"/>
                <a:ea typeface="Times New Roman" panose="02020603050405020304" pitchFamily="18" charset="0"/>
                <a:cs typeface="Arial" panose="020B0604020202020204" pitchFamily="34" charset="0"/>
              </a:rPr>
              <a:t>  [Accessed 2 Jul. 2026].</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buFont typeface="Arial" panose="020B0604020202020204" pitchFamily="34" charset="0"/>
              <a:buChar char="•"/>
            </a:pPr>
            <a:r>
              <a:rPr lang="en-IN" sz="1200" dirty="0">
                <a:effectLst/>
                <a:latin typeface="Arial" panose="020B0604020202020204" pitchFamily="34" charset="0"/>
                <a:ea typeface="Times New Roman" panose="02020603050405020304" pitchFamily="18" charset="0"/>
                <a:cs typeface="Arial" panose="020B0604020202020204" pitchFamily="34" charset="0"/>
              </a:rPr>
              <a:t>Haddock, A., Ward, N., Yu, R. and O’Dea, N. (2022). Positive effects of digital technology use by adolescents: A scoping review of the literature. </a:t>
            </a:r>
            <a:r>
              <a:rPr lang="en-IN" sz="1200" i="1" dirty="0">
                <a:effectLst/>
                <a:latin typeface="Arial" panose="020B0604020202020204" pitchFamily="34" charset="0"/>
                <a:ea typeface="Times New Roman" panose="02020603050405020304" pitchFamily="18" charset="0"/>
                <a:cs typeface="Arial" panose="020B0604020202020204" pitchFamily="34" charset="0"/>
              </a:rPr>
              <a:t>ProQuest</a:t>
            </a:r>
            <a:r>
              <a:rPr lang="en-IN" sz="1200" dirty="0">
                <a:effectLst/>
                <a:latin typeface="Arial" panose="020B0604020202020204" pitchFamily="34" charset="0"/>
                <a:ea typeface="Times New Roman" panose="02020603050405020304" pitchFamily="18" charset="0"/>
                <a:cs typeface="Arial" panose="020B0604020202020204" pitchFamily="34" charset="0"/>
              </a:rPr>
              <a:t>, [online] 19(21), pp.1–17. doi: </a:t>
            </a:r>
            <a:r>
              <a:rPr lang="en-IN" sz="12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8"/>
              </a:rPr>
              <a:t>https://doi.org/10.3390/ijerph192114009</a:t>
            </a:r>
            <a:r>
              <a:rPr lang="en-IN" sz="1200" dirty="0">
                <a:effectLst/>
                <a:latin typeface="Arial" panose="020B0604020202020204" pitchFamily="34" charset="0"/>
                <a:ea typeface="Times New Roman" panose="02020603050405020304" pitchFamily="18" charset="0"/>
                <a:cs typeface="Arial" panose="020B0604020202020204" pitchFamily="34" charset="0"/>
              </a:rPr>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buFont typeface="Arial" panose="020B0604020202020204" pitchFamily="34" charset="0"/>
              <a:buChar char="•"/>
            </a:pPr>
            <a:r>
              <a:rPr lang="en-IN" sz="1200" dirty="0">
                <a:effectLst/>
                <a:latin typeface="Arial" panose="020B0604020202020204" pitchFamily="34" charset="0"/>
                <a:ea typeface="Times New Roman" panose="02020603050405020304" pitchFamily="18" charset="0"/>
                <a:cs typeface="Arial" panose="020B0604020202020204" pitchFamily="34" charset="0"/>
              </a:rPr>
              <a:t>Hutchison, K., Paatsch, L. and Cloonan, A. (2020). Reshaping Home–school Connections in the Digital age: Challenges for Teachers and Parents. </a:t>
            </a:r>
            <a:r>
              <a:rPr lang="en-IN" sz="1200" i="1" dirty="0">
                <a:effectLst/>
                <a:latin typeface="Arial" panose="020B0604020202020204" pitchFamily="34" charset="0"/>
                <a:ea typeface="Times New Roman" panose="02020603050405020304" pitchFamily="18" charset="0"/>
                <a:cs typeface="Arial" panose="020B0604020202020204" pitchFamily="34" charset="0"/>
              </a:rPr>
              <a:t>E-Learning and Digital Media</a:t>
            </a:r>
            <a:r>
              <a:rPr lang="en-IN" sz="1200" dirty="0">
                <a:effectLst/>
                <a:latin typeface="Arial" panose="020B0604020202020204" pitchFamily="34" charset="0"/>
                <a:ea typeface="Times New Roman" panose="02020603050405020304" pitchFamily="18" charset="0"/>
                <a:cs typeface="Arial" panose="020B0604020202020204" pitchFamily="34" charset="0"/>
              </a:rPr>
              <a:t>, 17(2). doi: </a:t>
            </a:r>
            <a:r>
              <a:rPr lang="en-IN" sz="12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9"/>
              </a:rPr>
              <a:t>https://doi.org/10.1177/2042753019899527</a:t>
            </a:r>
            <a:r>
              <a:rPr lang="en-IN" sz="1200" dirty="0">
                <a:effectLst/>
                <a:latin typeface="Arial" panose="020B0604020202020204" pitchFamily="34" charset="0"/>
                <a:ea typeface="Times New Roman" panose="02020603050405020304" pitchFamily="18" charset="0"/>
                <a:cs typeface="Arial" panose="020B0604020202020204" pitchFamily="34" charset="0"/>
              </a:rPr>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buFont typeface="Arial" panose="020B0604020202020204" pitchFamily="34" charset="0"/>
              <a:buChar char="•"/>
            </a:pPr>
            <a:r>
              <a:rPr lang="en-IN" sz="1200" dirty="0">
                <a:effectLst/>
                <a:latin typeface="Arial" panose="020B0604020202020204" pitchFamily="34" charset="0"/>
                <a:ea typeface="Times New Roman" panose="02020603050405020304" pitchFamily="18" charset="0"/>
                <a:cs typeface="Arial" panose="020B0604020202020204" pitchFamily="34" charset="0"/>
              </a:rPr>
              <a:t>Khan, A., Lee, E.-Y., Rosenbaum, S., Khan, S.R. and Tremblay, M.S. (2021). Dose-dependent and joint associations between screen time, physical activity, and mental wellbeing in adolescents: an international observational study. </a:t>
            </a:r>
            <a:r>
              <a:rPr lang="en-IN" sz="1200" i="1" dirty="0">
                <a:effectLst/>
                <a:latin typeface="Arial" panose="020B0604020202020204" pitchFamily="34" charset="0"/>
                <a:ea typeface="Times New Roman" panose="02020603050405020304" pitchFamily="18" charset="0"/>
                <a:cs typeface="Arial" panose="020B0604020202020204" pitchFamily="34" charset="0"/>
              </a:rPr>
              <a:t>The Lancet Child &amp; Adolescent Health</a:t>
            </a:r>
            <a:r>
              <a:rPr lang="en-IN" sz="1200" dirty="0">
                <a:effectLst/>
                <a:latin typeface="Arial" panose="020B0604020202020204" pitchFamily="34" charset="0"/>
                <a:ea typeface="Times New Roman" panose="02020603050405020304" pitchFamily="18" charset="0"/>
                <a:cs typeface="Arial" panose="020B0604020202020204" pitchFamily="34" charset="0"/>
              </a:rPr>
              <a:t>, 5(10). doi: </a:t>
            </a:r>
            <a:r>
              <a:rPr lang="en-IN" sz="12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10"/>
              </a:rPr>
              <a:t>https://doi.org/10.1016/s2352-4642(21)00200-5</a:t>
            </a:r>
            <a:r>
              <a:rPr lang="en-IN" sz="1200" dirty="0">
                <a:effectLst/>
                <a:latin typeface="Arial" panose="020B0604020202020204" pitchFamily="34" charset="0"/>
                <a:ea typeface="Times New Roman" panose="02020603050405020304" pitchFamily="18" charset="0"/>
                <a:cs typeface="Arial" panose="020B0604020202020204" pitchFamily="34" charset="0"/>
              </a:rPr>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buFont typeface="Arial" panose="020B0604020202020204" pitchFamily="34" charset="0"/>
              <a:buChar char="•"/>
            </a:pPr>
            <a:r>
              <a:rPr lang="en-IN" sz="1200" dirty="0">
                <a:effectLst/>
                <a:latin typeface="Arial" panose="020B0604020202020204" pitchFamily="34" charset="0"/>
                <a:ea typeface="Times New Roman" panose="02020603050405020304" pitchFamily="18" charset="0"/>
                <a:cs typeface="Arial" panose="020B0604020202020204" pitchFamily="34" charset="0"/>
              </a:rPr>
              <a:t>Khanani, M.I., Khan, M.R., Farooqi, M.F., Fazal, J., Aabideen, Z. and </a:t>
            </a:r>
            <a:r>
              <a:rPr lang="en-IN" sz="1200" dirty="0" err="1">
                <a:effectLst/>
                <a:latin typeface="Arial" panose="020B0604020202020204" pitchFamily="34" charset="0"/>
                <a:ea typeface="Times New Roman" panose="02020603050405020304" pitchFamily="18" charset="0"/>
                <a:cs typeface="Arial" panose="020B0604020202020204" pitchFamily="34" charset="0"/>
              </a:rPr>
              <a:t>Alkuwaiti</a:t>
            </a:r>
            <a:r>
              <a:rPr lang="en-IN" sz="1200" dirty="0">
                <a:effectLst/>
                <a:latin typeface="Arial" panose="020B0604020202020204" pitchFamily="34" charset="0"/>
                <a:ea typeface="Times New Roman" panose="02020603050405020304" pitchFamily="18" charset="0"/>
                <a:cs typeface="Arial" panose="020B0604020202020204" pitchFamily="34" charset="0"/>
              </a:rPr>
              <a:t>, N.S. (2025). Digital Media Use and Screen Time Exposure Among Youths: A Lifestyle-Based Public Health Concern. </a:t>
            </a:r>
            <a:r>
              <a:rPr lang="en-IN" sz="1200" i="1" dirty="0" err="1">
                <a:effectLst/>
                <a:latin typeface="Arial" panose="020B0604020202020204" pitchFamily="34" charset="0"/>
                <a:ea typeface="Times New Roman" panose="02020603050405020304" pitchFamily="18" charset="0"/>
                <a:cs typeface="Arial" panose="020B0604020202020204" pitchFamily="34" charset="0"/>
              </a:rPr>
              <a:t>Cureus</a:t>
            </a:r>
            <a:r>
              <a:rPr lang="en-IN" sz="1200" dirty="0">
                <a:effectLst/>
                <a:latin typeface="Arial" panose="020B0604020202020204" pitchFamily="34" charset="0"/>
                <a:ea typeface="Times New Roman" panose="02020603050405020304" pitchFamily="18" charset="0"/>
                <a:cs typeface="Arial" panose="020B0604020202020204" pitchFamily="34" charset="0"/>
              </a:rPr>
              <a:t>. [online] doi: </a:t>
            </a:r>
            <a:r>
              <a:rPr lang="en-IN" sz="12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11"/>
              </a:rPr>
              <a:t>https://doi.org/10.7759/cureus.88373</a:t>
            </a:r>
            <a:r>
              <a:rPr lang="en-IN" sz="1200" dirty="0">
                <a:effectLst/>
                <a:latin typeface="Arial" panose="020B0604020202020204" pitchFamily="34" charset="0"/>
                <a:ea typeface="Times New Roman" panose="02020603050405020304" pitchFamily="18" charset="0"/>
                <a:cs typeface="Arial" panose="020B0604020202020204" pitchFamily="34" charset="0"/>
              </a:rPr>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buFont typeface="Arial" panose="020B0604020202020204" pitchFamily="34" charset="0"/>
              <a:buChar char="•"/>
            </a:pPr>
            <a:r>
              <a:rPr lang="en-IN" sz="1200" dirty="0">
                <a:effectLst/>
                <a:latin typeface="Arial" panose="020B0604020202020204" pitchFamily="34" charset="0"/>
                <a:ea typeface="Times New Roman" panose="02020603050405020304" pitchFamily="18" charset="0"/>
                <a:cs typeface="Arial" panose="020B0604020202020204" pitchFamily="34" charset="0"/>
              </a:rPr>
              <a:t>Masri-Zada, T., Martirosyan, S., Abdou, A., Barbar, R., Kades, S., Makki, H., Haley, G. and Agrawal, D.K., (2025). The impact of social media &amp; technology on child and adolescent mental health. </a:t>
            </a:r>
            <a:r>
              <a:rPr lang="en-IN" sz="1200" i="1" dirty="0">
                <a:effectLst/>
                <a:latin typeface="Arial" panose="020B0604020202020204" pitchFamily="34" charset="0"/>
                <a:ea typeface="Times New Roman" panose="02020603050405020304" pitchFamily="18" charset="0"/>
                <a:cs typeface="Arial" panose="020B0604020202020204" pitchFamily="34" charset="0"/>
              </a:rPr>
              <a:t>Journal of psychiatry and psychiatric disorders</a:t>
            </a:r>
            <a:r>
              <a:rPr lang="en-IN" sz="1200" dirty="0">
                <a:effectLst/>
                <a:latin typeface="Arial" panose="020B0604020202020204" pitchFamily="34" charset="0"/>
                <a:ea typeface="Times New Roman" panose="02020603050405020304" pitchFamily="18" charset="0"/>
                <a:cs typeface="Arial" panose="020B0604020202020204" pitchFamily="34" charset="0"/>
              </a:rPr>
              <a:t>, </a:t>
            </a:r>
            <a:r>
              <a:rPr lang="en-IN" sz="1200" i="1" dirty="0">
                <a:effectLst/>
                <a:latin typeface="Arial" panose="020B0604020202020204" pitchFamily="34" charset="0"/>
                <a:ea typeface="Times New Roman" panose="02020603050405020304" pitchFamily="18" charset="0"/>
                <a:cs typeface="Arial" panose="020B0604020202020204" pitchFamily="34" charset="0"/>
              </a:rPr>
              <a:t>9</a:t>
            </a:r>
            <a:r>
              <a:rPr lang="en-IN" sz="1200" dirty="0">
                <a:effectLst/>
                <a:latin typeface="Arial" panose="020B0604020202020204" pitchFamily="34" charset="0"/>
                <a:ea typeface="Times New Roman" panose="02020603050405020304" pitchFamily="18" charset="0"/>
                <a:cs typeface="Arial" panose="020B0604020202020204" pitchFamily="34" charset="0"/>
              </a:rPr>
              <a:t>(2), p.111. Available at: </a:t>
            </a:r>
            <a:r>
              <a:rPr lang="en-IN" sz="12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12"/>
              </a:rPr>
              <a:t>https://pmc.ncbi.nlm.nih.gov/articles/PMC12165459/</a:t>
            </a:r>
            <a:r>
              <a:rPr lang="en-IN" sz="1200" dirty="0">
                <a:effectLst/>
                <a:latin typeface="Arial" panose="020B0604020202020204" pitchFamily="34" charset="0"/>
                <a:ea typeface="Times New Roman" panose="02020603050405020304" pitchFamily="18" charset="0"/>
                <a:cs typeface="Arial" panose="020B0604020202020204" pitchFamily="34" charset="0"/>
              </a:rPr>
              <a:t>. [Accessed 1 Jul. 2026]</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buFont typeface="Arial" panose="020B0604020202020204" pitchFamily="34" charset="0"/>
              <a:buChar char="•"/>
            </a:pPr>
            <a:r>
              <a:rPr lang="en-IN" sz="1200" dirty="0">
                <a:effectLst/>
                <a:latin typeface="Arial" panose="020B0604020202020204" pitchFamily="34" charset="0"/>
                <a:ea typeface="Times New Roman" panose="02020603050405020304" pitchFamily="18" charset="0"/>
                <a:cs typeface="Arial" panose="020B0604020202020204" pitchFamily="34" charset="0"/>
              </a:rPr>
              <a:t>Mertens, D.M., Hall, J.N. and Wilson, A.T., (2025). </a:t>
            </a:r>
            <a:r>
              <a:rPr lang="en-IN" sz="1200" i="1" dirty="0">
                <a:effectLst/>
                <a:latin typeface="Arial" panose="020B0604020202020204" pitchFamily="34" charset="0"/>
                <a:ea typeface="Times New Roman" panose="02020603050405020304" pitchFamily="18" charset="0"/>
                <a:cs typeface="Arial" panose="020B0604020202020204" pitchFamily="34" charset="0"/>
              </a:rPr>
              <a:t>Program evaluation theory and practice</a:t>
            </a:r>
            <a:r>
              <a:rPr lang="en-IN" sz="1200" dirty="0">
                <a:effectLst/>
                <a:latin typeface="Arial" panose="020B0604020202020204" pitchFamily="34" charset="0"/>
                <a:ea typeface="Times New Roman" panose="02020603050405020304" pitchFamily="18" charset="0"/>
                <a:cs typeface="Arial" panose="020B0604020202020204" pitchFamily="34" charset="0"/>
              </a:rPr>
              <a:t>. Guilford Publications.  </a:t>
            </a:r>
            <a:r>
              <a:rPr lang="en-IN" sz="12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13"/>
              </a:rPr>
              <a:t>https://books.google.com/books?hl=en&amp;lr=&amp;id=1kU5EQAAQBAJ&amp;oi=fnd&amp;pg=PP1&amp;dq=Process+evaluation+would+identify+how+effective+screen+time+campaign+activities+to+be+conducted+&amp;ots=pHHtlNUnsI&amp;sig=_Oi4NiDrjjc3IYx1R-vsMFpRojM</a:t>
            </a:r>
            <a:r>
              <a:rPr lang="en-IN" sz="1200" dirty="0">
                <a:effectLst/>
                <a:latin typeface="Arial" panose="020B0604020202020204" pitchFamily="34" charset="0"/>
                <a:ea typeface="Times New Roman" panose="02020603050405020304" pitchFamily="18" charset="0"/>
                <a:cs typeface="Arial" panose="020B0604020202020204" pitchFamily="34" charset="0"/>
              </a:rPr>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buFont typeface="Arial" panose="020B0604020202020204" pitchFamily="34" charset="0"/>
              <a:buChar char="•"/>
            </a:pPr>
            <a:r>
              <a:rPr lang="en-IN" sz="1200" dirty="0" err="1">
                <a:effectLst/>
                <a:latin typeface="Arial" panose="020B0604020202020204" pitchFamily="34" charset="0"/>
                <a:ea typeface="Times New Roman" panose="02020603050405020304" pitchFamily="18" charset="0"/>
                <a:cs typeface="Arial" panose="020B0604020202020204" pitchFamily="34" charset="0"/>
              </a:rPr>
              <a:t>Nakshine</a:t>
            </a:r>
            <a:r>
              <a:rPr lang="en-IN" sz="1200" dirty="0">
                <a:effectLst/>
                <a:latin typeface="Arial" panose="020B0604020202020204" pitchFamily="34" charset="0"/>
                <a:ea typeface="Times New Roman" panose="02020603050405020304" pitchFamily="18" charset="0"/>
                <a:cs typeface="Arial" panose="020B0604020202020204" pitchFamily="34" charset="0"/>
              </a:rPr>
              <a:t>, V.S., </a:t>
            </a:r>
            <a:r>
              <a:rPr lang="en-IN" sz="1200" dirty="0" err="1">
                <a:effectLst/>
                <a:latin typeface="Arial" panose="020B0604020202020204" pitchFamily="34" charset="0"/>
                <a:ea typeface="Times New Roman" panose="02020603050405020304" pitchFamily="18" charset="0"/>
                <a:cs typeface="Arial" panose="020B0604020202020204" pitchFamily="34" charset="0"/>
              </a:rPr>
              <a:t>Thute</a:t>
            </a:r>
            <a:r>
              <a:rPr lang="en-IN" sz="1200" dirty="0">
                <a:effectLst/>
                <a:latin typeface="Arial" panose="020B0604020202020204" pitchFamily="34" charset="0"/>
                <a:ea typeface="Times New Roman" panose="02020603050405020304" pitchFamily="18" charset="0"/>
                <a:cs typeface="Arial" panose="020B0604020202020204" pitchFamily="34" charset="0"/>
              </a:rPr>
              <a:t>, P., Khatib, M.N. and Sarkar, B. (2022). Increased Screen Time as a Cause of Declining Physical, Psychological Health, and Sleep Patterns: A Literary Review. </a:t>
            </a:r>
            <a:r>
              <a:rPr lang="en-IN" sz="1200" i="1" dirty="0" err="1">
                <a:effectLst/>
                <a:latin typeface="Arial" panose="020B0604020202020204" pitchFamily="34" charset="0"/>
                <a:ea typeface="Times New Roman" panose="02020603050405020304" pitchFamily="18" charset="0"/>
                <a:cs typeface="Arial" panose="020B0604020202020204" pitchFamily="34" charset="0"/>
              </a:rPr>
              <a:t>Cureus</a:t>
            </a:r>
            <a:r>
              <a:rPr lang="en-IN" sz="1200" dirty="0">
                <a:effectLst/>
                <a:latin typeface="Arial" panose="020B0604020202020204" pitchFamily="34" charset="0"/>
                <a:ea typeface="Times New Roman" panose="02020603050405020304" pitchFamily="18" charset="0"/>
                <a:cs typeface="Arial" panose="020B0604020202020204" pitchFamily="34" charset="0"/>
              </a:rPr>
              <a:t>, [online] 14(10). doi: </a:t>
            </a:r>
            <a:r>
              <a:rPr lang="en-IN" sz="12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14"/>
              </a:rPr>
              <a:t>https://doi.org/10.7759/cureus.30051</a:t>
            </a:r>
            <a:r>
              <a:rPr lang="en-IN" sz="1200" dirty="0">
                <a:effectLst/>
                <a:latin typeface="Arial" panose="020B0604020202020204" pitchFamily="34" charset="0"/>
                <a:ea typeface="Times New Roman" panose="02020603050405020304" pitchFamily="18" charset="0"/>
                <a:cs typeface="Arial" panose="020B0604020202020204" pitchFamily="34" charset="0"/>
              </a:rPr>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buFont typeface="Arial" panose="020B0604020202020204" pitchFamily="34" charset="0"/>
              <a:buChar char="•"/>
            </a:pPr>
            <a:r>
              <a:rPr lang="en-IN" sz="1200" dirty="0">
                <a:effectLst/>
                <a:latin typeface="Arial" panose="020B0604020202020204" pitchFamily="34" charset="0"/>
                <a:ea typeface="Times New Roman" panose="02020603050405020304" pitchFamily="18" charset="0"/>
                <a:cs typeface="Arial" panose="020B0604020202020204" pitchFamily="34" charset="0"/>
              </a:rPr>
              <a:t>Odgers, C.L. and Jensen, M.R. (2020). Annual Research Review: Adolescent Mental Health in the Digital age: facts, fears, and Future Directions. </a:t>
            </a:r>
            <a:r>
              <a:rPr lang="en-IN" sz="1200" i="1" dirty="0">
                <a:effectLst/>
                <a:latin typeface="Arial" panose="020B0604020202020204" pitchFamily="34" charset="0"/>
                <a:ea typeface="Times New Roman" panose="02020603050405020304" pitchFamily="18" charset="0"/>
                <a:cs typeface="Arial" panose="020B0604020202020204" pitchFamily="34" charset="0"/>
              </a:rPr>
              <a:t>Journal of Child Psychology and Psychiatry</a:t>
            </a:r>
            <a:r>
              <a:rPr lang="en-IN" sz="1200" dirty="0">
                <a:effectLst/>
                <a:latin typeface="Arial" panose="020B0604020202020204" pitchFamily="34" charset="0"/>
                <a:ea typeface="Times New Roman" panose="02020603050405020304" pitchFamily="18" charset="0"/>
                <a:cs typeface="Arial" panose="020B0604020202020204" pitchFamily="34" charset="0"/>
              </a:rPr>
              <a:t>, [online] 61(3), pp.336–348. doi: </a:t>
            </a:r>
            <a:r>
              <a:rPr lang="en-IN" sz="12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15"/>
              </a:rPr>
              <a:t>https://doi.org/10.1111/jcpp.13190</a:t>
            </a:r>
            <a:r>
              <a:rPr lang="en-IN" sz="1200" dirty="0">
                <a:effectLst/>
                <a:latin typeface="Arial" panose="020B0604020202020204" pitchFamily="34" charset="0"/>
                <a:ea typeface="Times New Roman" panose="02020603050405020304" pitchFamily="18" charset="0"/>
                <a:cs typeface="Arial" panose="020B0604020202020204" pitchFamily="34" charset="0"/>
              </a:rPr>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buFont typeface="Arial" panose="020B0604020202020204" pitchFamily="34" charset="0"/>
              <a:buChar char="•"/>
            </a:pPr>
            <a:r>
              <a:rPr lang="en-IN" sz="1200" dirty="0" err="1">
                <a:effectLst/>
                <a:latin typeface="Arial" panose="020B0604020202020204" pitchFamily="34" charset="0"/>
                <a:ea typeface="Times New Roman" panose="02020603050405020304" pitchFamily="18" charset="0"/>
                <a:cs typeface="Arial" panose="020B0604020202020204" pitchFamily="34" charset="0"/>
              </a:rPr>
              <a:t>Panjeti</a:t>
            </a:r>
            <a:r>
              <a:rPr lang="en-IN" sz="1200" dirty="0">
                <a:effectLst/>
                <a:latin typeface="Arial" panose="020B0604020202020204" pitchFamily="34" charset="0"/>
                <a:ea typeface="Times New Roman" panose="02020603050405020304" pitchFamily="18" charset="0"/>
                <a:cs typeface="Arial" panose="020B0604020202020204" pitchFamily="34" charset="0"/>
              </a:rPr>
              <a:t>-Madan, V.N. and Ranganathan, P. (2023). Impact of Screen Time on Children’s Development: Cognitive, Language, Physical, and Social and Emotional Domains. </a:t>
            </a:r>
            <a:r>
              <a:rPr lang="en-IN" sz="1200" i="1" dirty="0">
                <a:effectLst/>
                <a:latin typeface="Arial" panose="020B0604020202020204" pitchFamily="34" charset="0"/>
                <a:ea typeface="Times New Roman" panose="02020603050405020304" pitchFamily="18" charset="0"/>
                <a:cs typeface="Arial" panose="020B0604020202020204" pitchFamily="34" charset="0"/>
              </a:rPr>
              <a:t>Multimodal Technologies and Interaction</a:t>
            </a:r>
            <a:r>
              <a:rPr lang="en-IN" sz="1200" dirty="0">
                <a:effectLst/>
                <a:latin typeface="Arial" panose="020B0604020202020204" pitchFamily="34" charset="0"/>
                <a:ea typeface="Times New Roman" panose="02020603050405020304" pitchFamily="18" charset="0"/>
                <a:cs typeface="Arial" panose="020B0604020202020204" pitchFamily="34" charset="0"/>
              </a:rPr>
              <a:t>, [online] 7(5), p.52. doi: </a:t>
            </a:r>
            <a:r>
              <a:rPr lang="en-IN" sz="12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16"/>
              </a:rPr>
              <a:t>https://doi.org/10.3390/mti7050052</a:t>
            </a:r>
            <a:r>
              <a:rPr lang="en-IN" sz="1200" dirty="0">
                <a:effectLst/>
                <a:latin typeface="Arial" panose="020B0604020202020204" pitchFamily="34" charset="0"/>
                <a:ea typeface="Times New Roman" panose="02020603050405020304" pitchFamily="18" charset="0"/>
                <a:cs typeface="Arial" panose="020B0604020202020204" pitchFamily="34" charset="0"/>
              </a:rPr>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buFont typeface="Arial" panose="020B0604020202020204" pitchFamily="34" charset="0"/>
              <a:buChar char="•"/>
            </a:pPr>
            <a:r>
              <a:rPr lang="en-IN" sz="1200" dirty="0">
                <a:effectLst/>
                <a:latin typeface="Arial" panose="020B0604020202020204" pitchFamily="34" charset="0"/>
                <a:ea typeface="Times New Roman" panose="02020603050405020304" pitchFamily="18" charset="0"/>
                <a:cs typeface="Arial" panose="020B0604020202020204" pitchFamily="34" charset="0"/>
              </a:rPr>
              <a:t>Park, J.H., Moon, J.H., Kim, H.J., Kong, M.H. and Oh, Y.H. (2020). Sedentary lifestyle: Overview of updated evidence of potential health risks. </a:t>
            </a:r>
            <a:r>
              <a:rPr lang="en-IN" sz="1200" i="1" dirty="0">
                <a:effectLst/>
                <a:latin typeface="Arial" panose="020B0604020202020204" pitchFamily="34" charset="0"/>
                <a:ea typeface="Times New Roman" panose="02020603050405020304" pitchFamily="18" charset="0"/>
                <a:cs typeface="Arial" panose="020B0604020202020204" pitchFamily="34" charset="0"/>
              </a:rPr>
              <a:t>Korean Journal of Family Medicine</a:t>
            </a:r>
            <a:r>
              <a:rPr lang="en-IN" sz="1200" dirty="0">
                <a:effectLst/>
                <a:latin typeface="Arial" panose="020B0604020202020204" pitchFamily="34" charset="0"/>
                <a:ea typeface="Times New Roman" panose="02020603050405020304" pitchFamily="18" charset="0"/>
                <a:cs typeface="Arial" panose="020B0604020202020204" pitchFamily="34" charset="0"/>
              </a:rPr>
              <a:t>, 41(6), pp.365–373. doi: </a:t>
            </a:r>
            <a:r>
              <a:rPr lang="en-IN" sz="12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17"/>
              </a:rPr>
              <a:t>https://doi.org/10.4082/kjfm.20.0165</a:t>
            </a:r>
            <a:r>
              <a:rPr lang="en-IN" sz="1200" dirty="0">
                <a:effectLst/>
                <a:latin typeface="Arial" panose="020B0604020202020204" pitchFamily="34" charset="0"/>
                <a:ea typeface="Times New Roman" panose="02020603050405020304" pitchFamily="18" charset="0"/>
                <a:cs typeface="Arial" panose="020B0604020202020204" pitchFamily="34" charset="0"/>
              </a:rPr>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buFont typeface="Arial" panose="020B0604020202020204" pitchFamily="34" charset="0"/>
              <a:buChar char="•"/>
            </a:pPr>
            <a:r>
              <a:rPr lang="en-IN" sz="1200" dirty="0">
                <a:effectLst/>
                <a:latin typeface="Arial" panose="020B0604020202020204" pitchFamily="34" charset="0"/>
                <a:ea typeface="Times New Roman" panose="02020603050405020304" pitchFamily="18" charset="0"/>
                <a:cs typeface="Arial" panose="020B0604020202020204" pitchFamily="34" charset="0"/>
              </a:rPr>
              <a:t>Stansfield, J., South, J. and Mapplethorpe, T. (2020). What are the elements of a whole system approach to community-centred public health? A qualitative study with public health leaders in England’s local authority areas. </a:t>
            </a:r>
            <a:r>
              <a:rPr lang="en-IN" sz="1200" i="1" dirty="0">
                <a:effectLst/>
                <a:latin typeface="Arial" panose="020B0604020202020204" pitchFamily="34" charset="0"/>
                <a:ea typeface="Times New Roman" panose="02020603050405020304" pitchFamily="18" charset="0"/>
                <a:cs typeface="Arial" panose="020B0604020202020204" pitchFamily="34" charset="0"/>
              </a:rPr>
              <a:t>BMJ Open</a:t>
            </a:r>
            <a:r>
              <a:rPr lang="en-IN" sz="1200" dirty="0">
                <a:effectLst/>
                <a:latin typeface="Arial" panose="020B0604020202020204" pitchFamily="34" charset="0"/>
                <a:ea typeface="Times New Roman" panose="02020603050405020304" pitchFamily="18" charset="0"/>
                <a:cs typeface="Arial" panose="020B0604020202020204" pitchFamily="34" charset="0"/>
              </a:rPr>
              <a:t>, [online] 10(8), p.e036044. doi:  </a:t>
            </a:r>
            <a:r>
              <a:rPr lang="en-IN" sz="12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18"/>
              </a:rPr>
              <a:t>https://doi.org/10.1136/bmjopen-2019-036044</a:t>
            </a:r>
            <a:r>
              <a:rPr lang="en-IN" sz="1200" dirty="0">
                <a:effectLst/>
                <a:latin typeface="Arial" panose="020B0604020202020204" pitchFamily="34" charset="0"/>
                <a:ea typeface="Times New Roman" panose="02020603050405020304" pitchFamily="18" charset="0"/>
                <a:cs typeface="Arial" panose="020B0604020202020204" pitchFamily="34" charset="0"/>
              </a:rPr>
              <a:t>.</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buFont typeface="Arial" panose="020B0604020202020204" pitchFamily="34" charset="0"/>
              <a:buChar char="•"/>
            </a:pPr>
            <a:r>
              <a:rPr lang="en-IN" sz="1200" dirty="0">
                <a:effectLst/>
                <a:latin typeface="Arial" panose="020B0604020202020204" pitchFamily="34" charset="0"/>
                <a:ea typeface="Times New Roman" panose="02020603050405020304" pitchFamily="18" charset="0"/>
                <a:cs typeface="Arial" panose="020B0604020202020204" pitchFamily="34" charset="0"/>
              </a:rPr>
              <a:t>Thakur, J. and </a:t>
            </a:r>
            <a:r>
              <a:rPr lang="en-IN" sz="1200" dirty="0" err="1">
                <a:effectLst/>
                <a:latin typeface="Arial" panose="020B0604020202020204" pitchFamily="34" charset="0"/>
                <a:ea typeface="Times New Roman" panose="02020603050405020304" pitchFamily="18" charset="0"/>
                <a:cs typeface="Arial" panose="020B0604020202020204" pitchFamily="34" charset="0"/>
              </a:rPr>
              <a:t>Daundey</a:t>
            </a:r>
            <a:r>
              <a:rPr lang="en-IN" sz="1200" dirty="0">
                <a:effectLst/>
                <a:latin typeface="Arial" panose="020B0604020202020204" pitchFamily="34" charset="0"/>
                <a:ea typeface="Times New Roman" panose="02020603050405020304" pitchFamily="18" charset="0"/>
                <a:cs typeface="Arial" panose="020B0604020202020204" pitchFamily="34" charset="0"/>
              </a:rPr>
              <a:t>, R.P., (2025). Mobile phone: A journey from necessity to addiction. </a:t>
            </a:r>
            <a:r>
              <a:rPr lang="en-IN" sz="1200" i="1" dirty="0">
                <a:effectLst/>
                <a:latin typeface="Arial" panose="020B0604020202020204" pitchFamily="34" charset="0"/>
                <a:ea typeface="Times New Roman" panose="02020603050405020304" pitchFamily="18" charset="0"/>
                <a:cs typeface="Arial" panose="020B0604020202020204" pitchFamily="34" charset="0"/>
              </a:rPr>
              <a:t>International Journal of Computing and Artificial Intelligence</a:t>
            </a:r>
            <a:r>
              <a:rPr lang="en-IN" sz="1200" dirty="0">
                <a:effectLst/>
                <a:latin typeface="Arial" panose="020B0604020202020204" pitchFamily="34" charset="0"/>
                <a:ea typeface="Times New Roman" panose="02020603050405020304" pitchFamily="18" charset="0"/>
                <a:cs typeface="Arial" panose="020B0604020202020204" pitchFamily="34" charset="0"/>
              </a:rPr>
              <a:t>, </a:t>
            </a:r>
            <a:r>
              <a:rPr lang="en-IN" sz="1200" i="1" dirty="0">
                <a:effectLst/>
                <a:latin typeface="Arial" panose="020B0604020202020204" pitchFamily="34" charset="0"/>
                <a:ea typeface="Times New Roman" panose="02020603050405020304" pitchFamily="18" charset="0"/>
                <a:cs typeface="Arial" panose="020B0604020202020204" pitchFamily="34" charset="0"/>
              </a:rPr>
              <a:t>6</a:t>
            </a:r>
            <a:r>
              <a:rPr lang="en-IN" sz="1200" dirty="0">
                <a:effectLst/>
                <a:latin typeface="Arial" panose="020B0604020202020204" pitchFamily="34" charset="0"/>
                <a:ea typeface="Times New Roman" panose="02020603050405020304" pitchFamily="18" charset="0"/>
                <a:cs typeface="Arial" panose="020B0604020202020204" pitchFamily="34" charset="0"/>
              </a:rPr>
              <a:t>(2), pp.23-28.  </a:t>
            </a:r>
            <a:r>
              <a:rPr lang="en-IN" sz="12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19"/>
              </a:rPr>
              <a:t>https://www.researchgate.net/profile/Jigayasha-Thakur/publication/393899863_Mobile_phone_A_journey_from_necessity_to_addiction/links/687f78e71a77b36b5b048724/Mobile-phone-A-journey-from-necessity-to-addiction.pdf</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buFont typeface="Arial" panose="020B0604020202020204" pitchFamily="34" charset="0"/>
              <a:buChar char="•"/>
            </a:pPr>
            <a:r>
              <a:rPr lang="en-IN" sz="1200" dirty="0" err="1">
                <a:effectLst/>
                <a:latin typeface="Arial" panose="020B0604020202020204" pitchFamily="34" charset="0"/>
                <a:ea typeface="Times New Roman" panose="02020603050405020304" pitchFamily="18" charset="0"/>
                <a:cs typeface="Arial" panose="020B0604020202020204" pitchFamily="34" charset="0"/>
              </a:rPr>
              <a:t>Throuvala</a:t>
            </a:r>
            <a:r>
              <a:rPr lang="en-IN" sz="1200" dirty="0">
                <a:effectLst/>
                <a:latin typeface="Arial" panose="020B0604020202020204" pitchFamily="34" charset="0"/>
                <a:ea typeface="Times New Roman" panose="02020603050405020304" pitchFamily="18" charset="0"/>
                <a:cs typeface="Arial" panose="020B0604020202020204" pitchFamily="34" charset="0"/>
              </a:rPr>
              <a:t>, M.A., Griffiths, M.D., </a:t>
            </a:r>
            <a:r>
              <a:rPr lang="en-IN" sz="1200" dirty="0" err="1">
                <a:effectLst/>
                <a:latin typeface="Arial" panose="020B0604020202020204" pitchFamily="34" charset="0"/>
                <a:ea typeface="Times New Roman" panose="02020603050405020304" pitchFamily="18" charset="0"/>
                <a:cs typeface="Arial" panose="020B0604020202020204" pitchFamily="34" charset="0"/>
              </a:rPr>
              <a:t>Rennoldson</a:t>
            </a:r>
            <a:r>
              <a:rPr lang="en-IN" sz="1200" dirty="0">
                <a:effectLst/>
                <a:latin typeface="Arial" panose="020B0604020202020204" pitchFamily="34" charset="0"/>
                <a:ea typeface="Times New Roman" panose="02020603050405020304" pitchFamily="18" charset="0"/>
                <a:cs typeface="Arial" panose="020B0604020202020204" pitchFamily="34" charset="0"/>
              </a:rPr>
              <a:t>, M. and Kuss, D.J. (2021). Perceived Challenges and Online Harms from Social Media Use on a Severity Continuum: A Qualitative Psychological Stakeholder Perspective. </a:t>
            </a:r>
            <a:r>
              <a:rPr lang="en-IN" sz="1200" i="1" dirty="0">
                <a:effectLst/>
                <a:latin typeface="Arial" panose="020B0604020202020204" pitchFamily="34" charset="0"/>
                <a:ea typeface="Times New Roman" panose="02020603050405020304" pitchFamily="18" charset="0"/>
                <a:cs typeface="Arial" panose="020B0604020202020204" pitchFamily="34" charset="0"/>
              </a:rPr>
              <a:t>International Journal of Environmental Research and Public Health</a:t>
            </a:r>
            <a:r>
              <a:rPr lang="en-IN" sz="1200" dirty="0">
                <a:effectLst/>
                <a:latin typeface="Arial" panose="020B0604020202020204" pitchFamily="34" charset="0"/>
                <a:ea typeface="Times New Roman" panose="02020603050405020304" pitchFamily="18" charset="0"/>
                <a:cs typeface="Arial" panose="020B0604020202020204" pitchFamily="34" charset="0"/>
              </a:rPr>
              <a:t>, 18(6), p.3227. doi: </a:t>
            </a:r>
            <a:r>
              <a:rPr lang="en-IN" sz="12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20"/>
              </a:rPr>
              <a:t>https://doi.org/10.3390/ijerph18063227</a:t>
            </a:r>
            <a:r>
              <a:rPr lang="en-IN" sz="1200" dirty="0">
                <a:effectLst/>
                <a:latin typeface="Arial" panose="020B0604020202020204" pitchFamily="34" charset="0"/>
                <a:ea typeface="Times New Roman" panose="02020603050405020304" pitchFamily="18" charset="0"/>
                <a:cs typeface="Arial" panose="020B0604020202020204" pitchFamily="34" charset="0"/>
              </a:rPr>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buFont typeface="Arial" panose="020B0604020202020204" pitchFamily="34" charset="0"/>
              <a:buChar char="•"/>
            </a:pPr>
            <a:r>
              <a:rPr lang="en-IN" sz="1200" dirty="0">
                <a:effectLst/>
                <a:latin typeface="Arial" panose="020B0604020202020204" pitchFamily="34" charset="0"/>
                <a:ea typeface="Times New Roman" panose="02020603050405020304" pitchFamily="18" charset="0"/>
                <a:cs typeface="Arial" panose="020B0604020202020204" pitchFamily="34" charset="0"/>
              </a:rPr>
              <a:t>Tremolada, M., </a:t>
            </a:r>
            <a:r>
              <a:rPr lang="en-IN" sz="1200" dirty="0" err="1">
                <a:effectLst/>
                <a:latin typeface="Arial" panose="020B0604020202020204" pitchFamily="34" charset="0"/>
                <a:ea typeface="Times New Roman" panose="02020603050405020304" pitchFamily="18" charset="0"/>
                <a:cs typeface="Arial" panose="020B0604020202020204" pitchFamily="34" charset="0"/>
              </a:rPr>
              <a:t>Silingardi</a:t>
            </a:r>
            <a:r>
              <a:rPr lang="en-IN" sz="1200" dirty="0">
                <a:effectLst/>
                <a:latin typeface="Arial" panose="020B0604020202020204" pitchFamily="34" charset="0"/>
                <a:ea typeface="Times New Roman" panose="02020603050405020304" pitchFamily="18" charset="0"/>
                <a:cs typeface="Arial" panose="020B0604020202020204" pitchFamily="34" charset="0"/>
              </a:rPr>
              <a:t>, L. and Taverna, L. (2022). Social Networking in Adolescents: Time, Type and Motives of Using, Social Desirability, and Communication Choices. </a:t>
            </a:r>
            <a:r>
              <a:rPr lang="en-IN" sz="1200" i="1" dirty="0">
                <a:effectLst/>
                <a:latin typeface="Arial" panose="020B0604020202020204" pitchFamily="34" charset="0"/>
                <a:ea typeface="Times New Roman" panose="02020603050405020304" pitchFamily="18" charset="0"/>
                <a:cs typeface="Arial" panose="020B0604020202020204" pitchFamily="34" charset="0"/>
              </a:rPr>
              <a:t>International Journal of Environmental Research and Public Health</a:t>
            </a:r>
            <a:r>
              <a:rPr lang="en-IN" sz="1200" dirty="0">
                <a:effectLst/>
                <a:latin typeface="Arial" panose="020B0604020202020204" pitchFamily="34" charset="0"/>
                <a:ea typeface="Times New Roman" panose="02020603050405020304" pitchFamily="18" charset="0"/>
                <a:cs typeface="Arial" panose="020B0604020202020204" pitchFamily="34" charset="0"/>
              </a:rPr>
              <a:t>, 19(4), p.2418. doi: </a:t>
            </a:r>
            <a:r>
              <a:rPr lang="en-IN" sz="12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21"/>
              </a:rPr>
              <a:t>https://doi.org/10.3390/ijerph19042418</a:t>
            </a:r>
            <a:r>
              <a:rPr lang="en-IN" sz="1200" dirty="0">
                <a:effectLst/>
                <a:latin typeface="Arial" panose="020B0604020202020204" pitchFamily="34" charset="0"/>
                <a:ea typeface="Times New Roman" panose="02020603050405020304" pitchFamily="18" charset="0"/>
                <a:cs typeface="Arial" panose="020B0604020202020204" pitchFamily="34" charset="0"/>
              </a:rPr>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buFont typeface="Arial" panose="020B0604020202020204" pitchFamily="34" charset="0"/>
              <a:buChar char="•"/>
            </a:pPr>
            <a:r>
              <a:rPr lang="en-IN" sz="1200" dirty="0">
                <a:effectLst/>
                <a:latin typeface="Arial" panose="020B0604020202020204" pitchFamily="34" charset="0"/>
                <a:ea typeface="Times New Roman" panose="02020603050405020304" pitchFamily="18" charset="0"/>
                <a:cs typeface="Arial" panose="020B0604020202020204" pitchFamily="34" charset="0"/>
              </a:rPr>
              <a:t>UNICEF (2021). </a:t>
            </a:r>
            <a:r>
              <a:rPr lang="en-IN" sz="1200" i="1" dirty="0">
                <a:effectLst/>
                <a:latin typeface="Arial" panose="020B0604020202020204" pitchFamily="34" charset="0"/>
                <a:ea typeface="Times New Roman" panose="02020603050405020304" pitchFamily="18" charset="0"/>
                <a:cs typeface="Arial" panose="020B0604020202020204" pitchFamily="34" charset="0"/>
              </a:rPr>
              <a:t>DIGITAL DILEMMA SPANNING EUROPE: 11% OF TEENS STRUGGLE WITH PROBLEMATIC SOCIAL MEDIA USE</a:t>
            </a:r>
            <a:r>
              <a:rPr lang="en-IN" sz="1200" dirty="0">
                <a:effectLst/>
                <a:latin typeface="Arial" panose="020B0604020202020204" pitchFamily="34" charset="0"/>
                <a:ea typeface="Times New Roman" panose="02020603050405020304" pitchFamily="18" charset="0"/>
                <a:cs typeface="Arial" panose="020B0604020202020204" pitchFamily="34" charset="0"/>
              </a:rPr>
              <a:t>. [online] UNICEF. Available at: </a:t>
            </a:r>
            <a:r>
              <a:rPr lang="en-IN" sz="12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22"/>
              </a:rPr>
              <a:t>https://www.unicef.org/eca/media/38431/file/Digital_environment.pdf</a:t>
            </a:r>
            <a:r>
              <a:rPr lang="en-IN" sz="1200" dirty="0">
                <a:effectLst/>
                <a:latin typeface="Arial" panose="020B0604020202020204" pitchFamily="34" charset="0"/>
                <a:ea typeface="Times New Roman" panose="02020603050405020304" pitchFamily="18" charset="0"/>
                <a:cs typeface="Arial" panose="020B0604020202020204" pitchFamily="34" charset="0"/>
              </a:rPr>
              <a:t> [Accessed 2 Jul. 2026].</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buFont typeface="Arial" panose="020B0604020202020204" pitchFamily="34" charset="0"/>
              <a:buChar char="•"/>
            </a:pPr>
            <a:r>
              <a:rPr lang="en-IN" sz="1200" dirty="0">
                <a:effectLst/>
                <a:latin typeface="Arial" panose="020B0604020202020204" pitchFamily="34" charset="0"/>
                <a:ea typeface="Times New Roman" panose="02020603050405020304" pitchFamily="18" charset="0"/>
                <a:cs typeface="Arial" panose="020B0604020202020204" pitchFamily="34" charset="0"/>
              </a:rPr>
              <a:t>World Health Organization (2024). </a:t>
            </a:r>
            <a:r>
              <a:rPr lang="en-IN" sz="1200" i="1" dirty="0">
                <a:effectLst/>
                <a:latin typeface="Arial" panose="020B0604020202020204" pitchFamily="34" charset="0"/>
                <a:ea typeface="Times New Roman" panose="02020603050405020304" pitchFamily="18" charset="0"/>
                <a:cs typeface="Arial" panose="020B0604020202020204" pitchFamily="34" charset="0"/>
              </a:rPr>
              <a:t>Physical activity</a:t>
            </a:r>
            <a:r>
              <a:rPr lang="en-IN" sz="1200" dirty="0">
                <a:effectLst/>
                <a:latin typeface="Arial" panose="020B0604020202020204" pitchFamily="34" charset="0"/>
                <a:ea typeface="Times New Roman" panose="02020603050405020304" pitchFamily="18" charset="0"/>
                <a:cs typeface="Arial" panose="020B0604020202020204" pitchFamily="34" charset="0"/>
              </a:rPr>
              <a:t>. [online] World Health Organization. Available at: </a:t>
            </a:r>
            <a:r>
              <a:rPr lang="en-IN" sz="12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23"/>
              </a:rPr>
              <a:t>https://www.who.int/news-room/fact-sheets/detail/physical-activity</a:t>
            </a:r>
            <a:r>
              <a:rPr lang="en-IN" sz="1200" dirty="0">
                <a:effectLst/>
                <a:latin typeface="Arial" panose="020B0604020202020204" pitchFamily="34" charset="0"/>
                <a:ea typeface="Times New Roman" panose="02020603050405020304" pitchFamily="18" charset="0"/>
                <a:cs typeface="Arial" panose="020B0604020202020204" pitchFamily="34" charset="0"/>
              </a:rPr>
              <a:t> [Accessed 2 Jul. 2026].</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buFont typeface="Arial" panose="020B0604020202020204" pitchFamily="34" charset="0"/>
              <a:buChar char="•"/>
            </a:pPr>
            <a:r>
              <a:rPr lang="en-IN" sz="1200" dirty="0">
                <a:effectLst/>
                <a:latin typeface="Arial" panose="020B0604020202020204" pitchFamily="34" charset="0"/>
                <a:ea typeface="Times New Roman" panose="02020603050405020304" pitchFamily="18" charset="0"/>
                <a:cs typeface="Arial" panose="020B0604020202020204" pitchFamily="34" charset="0"/>
              </a:rPr>
              <a:t>Zaman, B., Holloway, D., Green, L., </a:t>
            </a:r>
            <a:r>
              <a:rPr lang="en-IN" sz="1200" dirty="0" err="1">
                <a:effectLst/>
                <a:latin typeface="Arial" panose="020B0604020202020204" pitchFamily="34" charset="0"/>
                <a:ea typeface="Times New Roman" panose="02020603050405020304" pitchFamily="18" charset="0"/>
                <a:cs typeface="Arial" panose="020B0604020202020204" pitchFamily="34" charset="0"/>
              </a:rPr>
              <a:t>Jaunzems</a:t>
            </a:r>
            <a:r>
              <a:rPr lang="en-IN" sz="1200" dirty="0">
                <a:effectLst/>
                <a:latin typeface="Arial" panose="020B0604020202020204" pitchFamily="34" charset="0"/>
                <a:ea typeface="Times New Roman" panose="02020603050405020304" pitchFamily="18" charset="0"/>
                <a:cs typeface="Arial" panose="020B0604020202020204" pitchFamily="34" charset="0"/>
              </a:rPr>
              <a:t>, K. and Vanwynsberghe, H. (2020). Opposing narratives about children’s digital media use: a critical discourse analysis of online public advice given to parents in Australia and Belgium. </a:t>
            </a:r>
            <a:r>
              <a:rPr lang="en-IN" sz="1200" i="1" dirty="0">
                <a:effectLst/>
                <a:latin typeface="Arial" panose="020B0604020202020204" pitchFamily="34" charset="0"/>
                <a:ea typeface="Times New Roman" panose="02020603050405020304" pitchFamily="18" charset="0"/>
                <a:cs typeface="Arial" panose="020B0604020202020204" pitchFamily="34" charset="0"/>
              </a:rPr>
              <a:t>Media International Australia</a:t>
            </a:r>
            <a:r>
              <a:rPr lang="en-IN" sz="1200" dirty="0">
                <a:effectLst/>
                <a:latin typeface="Arial" panose="020B0604020202020204" pitchFamily="34" charset="0"/>
                <a:ea typeface="Times New Roman" panose="02020603050405020304" pitchFamily="18" charset="0"/>
                <a:cs typeface="Arial" panose="020B0604020202020204" pitchFamily="34" charset="0"/>
              </a:rPr>
              <a:t>, 176(1), pp.120–137. doi: </a:t>
            </a:r>
            <a:r>
              <a:rPr lang="en-IN" sz="12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24"/>
              </a:rPr>
              <a:t>https://doi.org/10.1177/1329878x20916950</a:t>
            </a:r>
            <a:r>
              <a:rPr lang="en-IN" sz="1200" dirty="0">
                <a:effectLst/>
                <a:latin typeface="Arial" panose="020B0604020202020204" pitchFamily="34" charset="0"/>
                <a:ea typeface="Times New Roman" panose="02020603050405020304" pitchFamily="18" charset="0"/>
                <a:cs typeface="Arial" panose="020B0604020202020204" pitchFamily="34" charset="0"/>
              </a:rPr>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buFont typeface="Arial" panose="020B0604020202020204" pitchFamily="34" charset="0"/>
              <a:buChar char="•"/>
            </a:pPr>
            <a:r>
              <a:rPr lang="en-IN" sz="1200" dirty="0">
                <a:effectLst/>
                <a:latin typeface="Arial" panose="020B0604020202020204" pitchFamily="34" charset="0"/>
                <a:ea typeface="Times New Roman" panose="02020603050405020304" pitchFamily="18" charset="0"/>
                <a:cs typeface="Arial" panose="020B0604020202020204" pitchFamily="34" charset="0"/>
              </a:rPr>
              <a:t>Zerin, F.F., Hegazy, H., Akter, N., Banu, B., Bithi, S.J. and Kanta, F.A., (2025). Comparing the theory of planned behavior and transtheoretical model in limiting screen time before bedtime: a narrative review. </a:t>
            </a:r>
            <a:r>
              <a:rPr lang="en-IN" sz="1200" i="1" dirty="0">
                <a:effectLst/>
                <a:latin typeface="Arial" panose="020B0604020202020204" pitchFamily="34" charset="0"/>
                <a:ea typeface="Times New Roman" panose="02020603050405020304" pitchFamily="18" charset="0"/>
                <a:cs typeface="Arial" panose="020B0604020202020204" pitchFamily="34" charset="0"/>
              </a:rPr>
              <a:t>International Journal of Research in Medical Sciences</a:t>
            </a:r>
            <a:r>
              <a:rPr lang="en-IN" sz="1200" dirty="0">
                <a:effectLst/>
                <a:latin typeface="Arial" panose="020B0604020202020204" pitchFamily="34" charset="0"/>
                <a:ea typeface="Times New Roman" panose="02020603050405020304" pitchFamily="18" charset="0"/>
                <a:cs typeface="Arial" panose="020B0604020202020204" pitchFamily="34" charset="0"/>
              </a:rPr>
              <a:t>, </a:t>
            </a:r>
            <a:r>
              <a:rPr lang="en-IN" sz="1200" i="1" dirty="0">
                <a:effectLst/>
                <a:latin typeface="Arial" panose="020B0604020202020204" pitchFamily="34" charset="0"/>
                <a:ea typeface="Times New Roman" panose="02020603050405020304" pitchFamily="18" charset="0"/>
                <a:cs typeface="Arial" panose="020B0604020202020204" pitchFamily="34" charset="0"/>
              </a:rPr>
              <a:t>13</a:t>
            </a:r>
            <a:r>
              <a:rPr lang="en-IN" sz="1200" dirty="0">
                <a:effectLst/>
                <a:latin typeface="Arial" panose="020B0604020202020204" pitchFamily="34" charset="0"/>
                <a:ea typeface="Times New Roman" panose="02020603050405020304" pitchFamily="18" charset="0"/>
                <a:cs typeface="Arial" panose="020B0604020202020204" pitchFamily="34" charset="0"/>
              </a:rPr>
              <a:t>(6), p.2674.  </a:t>
            </a:r>
            <a:r>
              <a:rPr lang="en-IN" sz="12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25"/>
              </a:rPr>
              <a:t>https://www.researchgate.net/profile/Farhana-Faruque-Zerin/publication/392303077_Comparing_the_theory_of_planned_behavior_and_transtheoretical_model_in_limiting_screen_time_before_bedtime_a_narrative_review/links/68916b8e6e1ad24f59ed9cf8/Comparing-the-theory-of-planned-behavior-and-transtheoretical-model-in-limiting-screen-time-before-bedtime-a-narrative-review.pdf</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13331975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gradFill>
          <a:gsLst>
            <a:gs pos="28000">
              <a:schemeClr val="accent4">
                <a:lumMod val="60000"/>
                <a:lumOff val="40000"/>
              </a:schemeClr>
            </a:gs>
            <a:gs pos="58000">
              <a:schemeClr val="accent1">
                <a:lumMod val="45000"/>
                <a:lumOff val="55000"/>
              </a:schemeClr>
            </a:gs>
            <a:gs pos="83000">
              <a:schemeClr val="accent5">
                <a:lumMod val="40000"/>
                <a:lumOff val="60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862CBD65-A938-8771-6EA4-35227DEF5C99}"/>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EBAA19C8-776D-4CDD-8E83-5AE0813476CF}"/>
              </a:ext>
            </a:extLst>
          </p:cNvPr>
          <p:cNvSpPr txBox="1"/>
          <p:nvPr/>
        </p:nvSpPr>
        <p:spPr>
          <a:xfrm>
            <a:off x="685800" y="800100"/>
            <a:ext cx="16535400" cy="4893647"/>
          </a:xfrm>
          <a:prstGeom prst="rect">
            <a:avLst/>
          </a:prstGeom>
          <a:noFill/>
        </p:spPr>
        <p:txBody>
          <a:bodyPr wrap="square">
            <a:spAutoFit/>
          </a:bodyPr>
          <a:lstStyle/>
          <a:p>
            <a:r>
              <a:rPr lang="en-IN" b="1" dirty="0"/>
              <a:t>Images References </a:t>
            </a:r>
          </a:p>
          <a:p>
            <a:endParaRPr lang="en-IN" b="1" dirty="0"/>
          </a:p>
          <a:p>
            <a:pPr marL="285750" indent="-285750">
              <a:buFont typeface="Arial" panose="020B0604020202020204" pitchFamily="34" charset="0"/>
              <a:buChar char="•"/>
            </a:pPr>
            <a:r>
              <a:rPr lang="en-IN" sz="1200" dirty="0">
                <a:latin typeface="Arial" panose="020B0604020202020204" pitchFamily="34" charset="0"/>
                <a:cs typeface="Arial" panose="020B0604020202020204" pitchFamily="34" charset="0"/>
              </a:rPr>
              <a:t>Anderson, M., </a:t>
            </a:r>
            <a:r>
              <a:rPr lang="en-IN" sz="1200" dirty="0" err="1">
                <a:latin typeface="Arial" panose="020B0604020202020204" pitchFamily="34" charset="0"/>
                <a:cs typeface="Arial" panose="020B0604020202020204" pitchFamily="34" charset="0"/>
              </a:rPr>
              <a:t>Faverio</a:t>
            </a:r>
            <a:r>
              <a:rPr lang="en-IN" sz="1200" dirty="0">
                <a:latin typeface="Arial" panose="020B0604020202020204" pitchFamily="34" charset="0"/>
                <a:cs typeface="Arial" panose="020B0604020202020204" pitchFamily="34" charset="0"/>
              </a:rPr>
              <a:t>, M. and Park, E. (2024). </a:t>
            </a:r>
            <a:r>
              <a:rPr lang="en-IN" sz="1200" i="1" dirty="0">
                <a:latin typeface="Arial" panose="020B0604020202020204" pitchFamily="34" charset="0"/>
                <a:cs typeface="Arial" panose="020B0604020202020204" pitchFamily="34" charset="0"/>
              </a:rPr>
              <a:t>How Teens and Parents Approach Screen Time</a:t>
            </a:r>
            <a:r>
              <a:rPr lang="en-IN" sz="1200" dirty="0">
                <a:latin typeface="Arial" panose="020B0604020202020204" pitchFamily="34" charset="0"/>
                <a:cs typeface="Arial" panose="020B0604020202020204" pitchFamily="34" charset="0"/>
              </a:rPr>
              <a:t>. [online] Pew Research </a:t>
            </a:r>
            <a:r>
              <a:rPr lang="en-IN" sz="1200" dirty="0" err="1">
                <a:latin typeface="Arial" panose="020B0604020202020204" pitchFamily="34" charset="0"/>
                <a:cs typeface="Arial" panose="020B0604020202020204" pitchFamily="34" charset="0"/>
              </a:rPr>
              <a:t>Center</a:t>
            </a:r>
            <a:r>
              <a:rPr lang="en-IN" sz="1200" dirty="0">
                <a:latin typeface="Arial" panose="020B0604020202020204" pitchFamily="34" charset="0"/>
                <a:cs typeface="Arial" panose="020B0604020202020204" pitchFamily="34" charset="0"/>
              </a:rPr>
              <a:t>: Internet, Science &amp; Tech. Available at: https://</a:t>
            </a:r>
            <a:r>
              <a:rPr lang="en-IN" sz="1200" dirty="0" err="1">
                <a:latin typeface="Arial" panose="020B0604020202020204" pitchFamily="34" charset="0"/>
                <a:cs typeface="Arial" panose="020B0604020202020204" pitchFamily="34" charset="0"/>
              </a:rPr>
              <a:t>www.pewresearch.org</a:t>
            </a:r>
            <a:r>
              <a:rPr lang="en-IN" sz="1200" dirty="0">
                <a:latin typeface="Arial" panose="020B0604020202020204" pitchFamily="34" charset="0"/>
                <a:cs typeface="Arial" panose="020B0604020202020204" pitchFamily="34" charset="0"/>
              </a:rPr>
              <a:t>/internet/2024/03/11/how-teens-and-parents-approach-screen-time/.</a:t>
            </a:r>
          </a:p>
          <a:p>
            <a:pPr marL="285750" indent="-285750">
              <a:buFont typeface="Arial" panose="020B0604020202020204" pitchFamily="34" charset="0"/>
              <a:buChar char="•"/>
            </a:pPr>
            <a:r>
              <a:rPr lang="en-IN" sz="1200" dirty="0">
                <a:latin typeface="Arial" panose="020B0604020202020204" pitchFamily="34" charset="0"/>
                <a:cs typeface="Arial" panose="020B0604020202020204" pitchFamily="34" charset="0"/>
              </a:rPr>
              <a:t>Anon (2026). </a:t>
            </a:r>
            <a:r>
              <a:rPr lang="en-IN" sz="1200" i="1" dirty="0">
                <a:latin typeface="Arial" panose="020B0604020202020204" pitchFamily="34" charset="0"/>
                <a:cs typeface="Arial" panose="020B0604020202020204" pitchFamily="34" charset="0"/>
              </a:rPr>
              <a:t>Anon</a:t>
            </a:r>
            <a:r>
              <a:rPr lang="en-IN" sz="1200" dirty="0">
                <a:latin typeface="Arial" panose="020B0604020202020204" pitchFamily="34" charset="0"/>
                <a:cs typeface="Arial" panose="020B0604020202020204" pitchFamily="34" charset="0"/>
              </a:rPr>
              <a:t>. [online] </a:t>
            </a:r>
            <a:r>
              <a:rPr lang="en-IN" sz="1200" dirty="0" err="1">
                <a:latin typeface="Arial" panose="020B0604020202020204" pitchFamily="34" charset="0"/>
                <a:cs typeface="Arial" panose="020B0604020202020204" pitchFamily="34" charset="0"/>
              </a:rPr>
              <a:t>Instagram.com</a:t>
            </a:r>
            <a:r>
              <a:rPr lang="en-IN" sz="1200" dirty="0">
                <a:latin typeface="Arial" panose="020B0604020202020204" pitchFamily="34" charset="0"/>
                <a:cs typeface="Arial" panose="020B0604020202020204" pitchFamily="34" charset="0"/>
              </a:rPr>
              <a:t>. Available at: https://</a:t>
            </a:r>
            <a:r>
              <a:rPr lang="en-IN" sz="1200" dirty="0" err="1">
                <a:latin typeface="Arial" panose="020B0604020202020204" pitchFamily="34" charset="0"/>
                <a:cs typeface="Arial" panose="020B0604020202020204" pitchFamily="34" charset="0"/>
              </a:rPr>
              <a:t>www.instagram.com</a:t>
            </a:r>
            <a:r>
              <a:rPr lang="en-IN" sz="1200" dirty="0">
                <a:latin typeface="Arial" panose="020B0604020202020204" pitchFamily="34" charset="0"/>
                <a:cs typeface="Arial" panose="020B0604020202020204" pitchFamily="34" charset="0"/>
              </a:rPr>
              <a:t>/p/dts03fqcuao/) [Accessed 6 July 2026].</a:t>
            </a:r>
          </a:p>
          <a:p>
            <a:pPr marL="285750" indent="-285750">
              <a:buFont typeface="Arial" panose="020B0604020202020204" pitchFamily="34" charset="0"/>
              <a:buChar char="•"/>
            </a:pPr>
            <a:r>
              <a:rPr lang="en-IN" sz="1200" dirty="0">
                <a:latin typeface="Arial" panose="020B0604020202020204" pitchFamily="34" charset="0"/>
                <a:cs typeface="Arial" panose="020B0604020202020204" pitchFamily="34" charset="0"/>
              </a:rPr>
              <a:t>Austin Davis LPC-S (2024). </a:t>
            </a:r>
            <a:r>
              <a:rPr lang="en-IN" sz="1200" i="1" dirty="0">
                <a:latin typeface="Arial" panose="020B0604020202020204" pitchFamily="34" charset="0"/>
                <a:cs typeface="Arial" panose="020B0604020202020204" pitchFamily="34" charset="0"/>
              </a:rPr>
              <a:t>Clearfork Academy</a:t>
            </a:r>
            <a:r>
              <a:rPr lang="en-IN" sz="1200" dirty="0">
                <a:latin typeface="Arial" panose="020B0604020202020204" pitchFamily="34" charset="0"/>
                <a:cs typeface="Arial" panose="020B0604020202020204" pitchFamily="34" charset="0"/>
              </a:rPr>
              <a:t>. [online] Clearfork Academy. Available at: https://</a:t>
            </a:r>
            <a:r>
              <a:rPr lang="en-IN" sz="1200" dirty="0" err="1">
                <a:latin typeface="Arial" panose="020B0604020202020204" pitchFamily="34" charset="0"/>
                <a:cs typeface="Arial" panose="020B0604020202020204" pitchFamily="34" charset="0"/>
              </a:rPr>
              <a:t>clearforkacademy.com</a:t>
            </a:r>
            <a:r>
              <a:rPr lang="en-IN" sz="1200" dirty="0">
                <a:latin typeface="Arial" panose="020B0604020202020204" pitchFamily="34" charset="0"/>
                <a:cs typeface="Arial" panose="020B0604020202020204" pitchFamily="34" charset="0"/>
              </a:rPr>
              <a:t>/blog/how-digital-use-impacts-family-dynamics/.</a:t>
            </a:r>
          </a:p>
          <a:p>
            <a:pPr marL="285750" indent="-285750">
              <a:buFont typeface="Arial" panose="020B0604020202020204" pitchFamily="34" charset="0"/>
              <a:buChar char="•"/>
            </a:pPr>
            <a:r>
              <a:rPr lang="en-IN" sz="1200" dirty="0">
                <a:latin typeface="Arial" panose="020B0604020202020204" pitchFamily="34" charset="0"/>
                <a:cs typeface="Arial" panose="020B0604020202020204" pitchFamily="34" charset="0"/>
              </a:rPr>
              <a:t>Buchholz, K. (2026). </a:t>
            </a:r>
            <a:r>
              <a:rPr lang="en-IN" sz="1200" i="1" dirty="0">
                <a:latin typeface="Arial" panose="020B0604020202020204" pitchFamily="34" charset="0"/>
                <a:cs typeface="Arial" panose="020B0604020202020204" pitchFamily="34" charset="0"/>
              </a:rPr>
              <a:t>One in 10 Adolescents Is a Problematic Social Media User</a:t>
            </a:r>
            <a:r>
              <a:rPr lang="en-IN" sz="1200" dirty="0">
                <a:latin typeface="Arial" panose="020B0604020202020204" pitchFamily="34" charset="0"/>
                <a:cs typeface="Arial" panose="020B0604020202020204" pitchFamily="34" charset="0"/>
              </a:rPr>
              <a:t>. [online] Statista Daily Data. Available at: https://</a:t>
            </a:r>
            <a:r>
              <a:rPr lang="en-IN" sz="1200" dirty="0" err="1">
                <a:latin typeface="Arial" panose="020B0604020202020204" pitchFamily="34" charset="0"/>
                <a:cs typeface="Arial" panose="020B0604020202020204" pitchFamily="34" charset="0"/>
              </a:rPr>
              <a:t>www.statista.com</a:t>
            </a:r>
            <a:r>
              <a:rPr lang="en-IN" sz="1200" dirty="0">
                <a:latin typeface="Arial" panose="020B0604020202020204" pitchFamily="34" charset="0"/>
                <a:cs typeface="Arial" panose="020B0604020202020204" pitchFamily="34" charset="0"/>
              </a:rPr>
              <a:t>/chart/35824/share-of-adolescents-with-problematic-social-media-use-patterns/?</a:t>
            </a:r>
            <a:r>
              <a:rPr lang="en-IN" sz="1200" dirty="0" err="1">
                <a:latin typeface="Arial" panose="020B0604020202020204" pitchFamily="34" charset="0"/>
                <a:cs typeface="Arial" panose="020B0604020202020204" pitchFamily="34" charset="0"/>
              </a:rPr>
              <a:t>srsltid</a:t>
            </a:r>
            <a:r>
              <a:rPr lang="en-IN" sz="1200" dirty="0">
                <a:latin typeface="Arial" panose="020B0604020202020204" pitchFamily="34" charset="0"/>
                <a:cs typeface="Arial" panose="020B0604020202020204" pitchFamily="34" charset="0"/>
              </a:rPr>
              <a:t>=afmbooqu7lblgepsmsniw7fe133curtycvwwduldoze_pof-zyhardh5 [Accessed 6 July 2026].</a:t>
            </a:r>
          </a:p>
          <a:p>
            <a:pPr marL="285750" indent="-285750">
              <a:buFont typeface="Arial" panose="020B0604020202020204" pitchFamily="34" charset="0"/>
              <a:buChar char="•"/>
            </a:pPr>
            <a:r>
              <a:rPr lang="en-IN" sz="1200" dirty="0">
                <a:latin typeface="Arial" panose="020B0604020202020204" pitchFamily="34" charset="0"/>
                <a:cs typeface="Arial" panose="020B0604020202020204" pitchFamily="34" charset="0"/>
              </a:rPr>
              <a:t>Edwards, D. (2020). </a:t>
            </a:r>
            <a:r>
              <a:rPr lang="en-IN" sz="1200" i="1" dirty="0">
                <a:latin typeface="Arial" panose="020B0604020202020204" pitchFamily="34" charset="0"/>
                <a:cs typeface="Arial" panose="020B0604020202020204" pitchFamily="34" charset="0"/>
              </a:rPr>
              <a:t>Research: 80 Percent of Adolescents are Physically Inactive Globally</a:t>
            </a:r>
            <a:r>
              <a:rPr lang="en-IN" sz="1200" dirty="0">
                <a:latin typeface="Arial" panose="020B0604020202020204" pitchFamily="34" charset="0"/>
                <a:cs typeface="Arial" panose="020B0604020202020204" pitchFamily="34" charset="0"/>
              </a:rPr>
              <a:t>. [online] Primal Play. Available at: https://</a:t>
            </a:r>
            <a:r>
              <a:rPr lang="en-IN" sz="1200" dirty="0" err="1">
                <a:latin typeface="Arial" panose="020B0604020202020204" pitchFamily="34" charset="0"/>
                <a:cs typeface="Arial" panose="020B0604020202020204" pitchFamily="34" charset="0"/>
              </a:rPr>
              <a:t>www.primalplay.com</a:t>
            </a:r>
            <a:r>
              <a:rPr lang="en-IN" sz="1200" dirty="0">
                <a:latin typeface="Arial" panose="020B0604020202020204" pitchFamily="34" charset="0"/>
                <a:cs typeface="Arial" panose="020B0604020202020204" pitchFamily="34" charset="0"/>
              </a:rPr>
              <a:t>/blog/80-percent-of-adolescents-are-inactive-research/ [Accessed 6 July 2026].</a:t>
            </a:r>
          </a:p>
          <a:p>
            <a:pPr marL="285750" indent="-285750">
              <a:buFont typeface="Arial" panose="020B0604020202020204" pitchFamily="34" charset="0"/>
              <a:buChar char="•"/>
            </a:pPr>
            <a:r>
              <a:rPr lang="en-IN" sz="1200" dirty="0">
                <a:latin typeface="Arial" panose="020B0604020202020204" pitchFamily="34" charset="0"/>
                <a:cs typeface="Arial" panose="020B0604020202020204" pitchFamily="34" charset="0"/>
              </a:rPr>
              <a:t>Farrel, A. (2025). </a:t>
            </a:r>
            <a:r>
              <a:rPr lang="en-IN" sz="1200" i="1" dirty="0">
                <a:latin typeface="Arial" panose="020B0604020202020204" pitchFamily="34" charset="0"/>
                <a:cs typeface="Arial" panose="020B0604020202020204" pitchFamily="34" charset="0"/>
              </a:rPr>
              <a:t>How Technology Affects Family Communication Digital Disruption</a:t>
            </a:r>
            <a:r>
              <a:rPr lang="en-IN" sz="1200" dirty="0">
                <a:latin typeface="Arial" panose="020B0604020202020204" pitchFamily="34" charset="0"/>
                <a:cs typeface="Arial" panose="020B0604020202020204" pitchFamily="34" charset="0"/>
              </a:rPr>
              <a:t>. [online] Tech Tops. Available at: https://</a:t>
            </a:r>
            <a:r>
              <a:rPr lang="en-IN" sz="1200" dirty="0" err="1">
                <a:latin typeface="Arial" panose="020B0604020202020204" pitchFamily="34" charset="0"/>
                <a:cs typeface="Arial" panose="020B0604020202020204" pitchFamily="34" charset="0"/>
              </a:rPr>
              <a:t>techtops.co.uk</a:t>
            </a:r>
            <a:r>
              <a:rPr lang="en-IN" sz="1200" dirty="0">
                <a:latin typeface="Arial" panose="020B0604020202020204" pitchFamily="34" charset="0"/>
                <a:cs typeface="Arial" panose="020B0604020202020204" pitchFamily="34" charset="0"/>
              </a:rPr>
              <a:t>/how-technology-affects-family-communication-digital-disruption/.</a:t>
            </a:r>
          </a:p>
          <a:p>
            <a:pPr marL="285750" indent="-285750">
              <a:buFont typeface="Arial" panose="020B0604020202020204" pitchFamily="34" charset="0"/>
              <a:buChar char="•"/>
            </a:pPr>
            <a:r>
              <a:rPr lang="en-IN" sz="1200" dirty="0">
                <a:latin typeface="Arial" panose="020B0604020202020204" pitchFamily="34" charset="0"/>
                <a:cs typeface="Arial" panose="020B0604020202020204" pitchFamily="34" charset="0"/>
              </a:rPr>
              <a:t>House of Commons (2024). </a:t>
            </a:r>
            <a:r>
              <a:rPr lang="en-IN" sz="1200" i="1" dirty="0">
                <a:latin typeface="Arial" panose="020B0604020202020204" pitchFamily="34" charset="0"/>
                <a:cs typeface="Arial" panose="020B0604020202020204" pitchFamily="34" charset="0"/>
              </a:rPr>
              <a:t>Screen time: Impacts on education and wellbeing Fourth Report of Session 2023-24 Report, together with formal minutes relating to the report</a:t>
            </a:r>
            <a:r>
              <a:rPr lang="en-IN" sz="1200" dirty="0">
                <a:latin typeface="Arial" panose="020B0604020202020204" pitchFamily="34" charset="0"/>
                <a:cs typeface="Arial" panose="020B0604020202020204" pitchFamily="34" charset="0"/>
              </a:rPr>
              <a:t>. [online] Available at: https://</a:t>
            </a:r>
            <a:r>
              <a:rPr lang="en-IN" sz="1200" dirty="0" err="1">
                <a:latin typeface="Arial" panose="020B0604020202020204" pitchFamily="34" charset="0"/>
                <a:cs typeface="Arial" panose="020B0604020202020204" pitchFamily="34" charset="0"/>
              </a:rPr>
              <a:t>committees.parliament.uk</a:t>
            </a:r>
            <a:r>
              <a:rPr lang="en-IN" sz="1200" dirty="0">
                <a:latin typeface="Arial" panose="020B0604020202020204" pitchFamily="34" charset="0"/>
                <a:cs typeface="Arial" panose="020B0604020202020204" pitchFamily="34" charset="0"/>
              </a:rPr>
              <a:t>/publications/45128/documents/223543/default/.</a:t>
            </a:r>
          </a:p>
          <a:p>
            <a:pPr marL="285750" indent="-285750">
              <a:buFont typeface="Arial" panose="020B0604020202020204" pitchFamily="34" charset="0"/>
              <a:buChar char="•"/>
            </a:pPr>
            <a:r>
              <a:rPr lang="en-IN" sz="1200" dirty="0">
                <a:latin typeface="Arial" panose="020B0604020202020204" pitchFamily="34" charset="0"/>
                <a:cs typeface="Arial" panose="020B0604020202020204" pitchFamily="34" charset="0"/>
              </a:rPr>
              <a:t>Kumar, P. (2026). Under 16s banned to be from social media. Available at: https://</a:t>
            </a:r>
            <a:r>
              <a:rPr lang="en-IN" sz="1200" dirty="0" err="1">
                <a:latin typeface="Arial" panose="020B0604020202020204" pitchFamily="34" charset="0"/>
                <a:cs typeface="Arial" panose="020B0604020202020204" pitchFamily="34" charset="0"/>
              </a:rPr>
              <a:t>www.facebook.com</a:t>
            </a:r>
            <a:r>
              <a:rPr lang="en-IN" sz="1200" dirty="0">
                <a:latin typeface="Arial" panose="020B0604020202020204" pitchFamily="34" charset="0"/>
                <a:cs typeface="Arial" panose="020B0604020202020204" pitchFamily="34" charset="0"/>
              </a:rPr>
              <a:t>/</a:t>
            </a:r>
            <a:r>
              <a:rPr lang="en-IN" sz="1200" dirty="0" err="1">
                <a:latin typeface="Arial" panose="020B0604020202020204" pitchFamily="34" charset="0"/>
                <a:cs typeface="Arial" panose="020B0604020202020204" pitchFamily="34" charset="0"/>
              </a:rPr>
              <a:t>drpraveenks</a:t>
            </a:r>
            <a:r>
              <a:rPr lang="en-IN" sz="1200" dirty="0">
                <a:latin typeface="Arial" panose="020B0604020202020204" pitchFamily="34" charset="0"/>
                <a:cs typeface="Arial" panose="020B0604020202020204" pitchFamily="34" charset="0"/>
              </a:rPr>
              <a:t>/posts/the-move-in-the-uk-to-restrict-social-media-access-for-children-under-the-age-of/10164694003251385/ [Accessed 6 July 2026].</a:t>
            </a:r>
          </a:p>
          <a:p>
            <a:pPr marL="285750" indent="-285750">
              <a:buFont typeface="Arial" panose="020B0604020202020204" pitchFamily="34" charset="0"/>
              <a:buChar char="•"/>
            </a:pPr>
            <a:r>
              <a:rPr lang="en-IN" sz="1200" dirty="0">
                <a:latin typeface="Arial" panose="020B0604020202020204" pitchFamily="34" charset="0"/>
                <a:cs typeface="Arial" panose="020B0604020202020204" pitchFamily="34" charset="0"/>
              </a:rPr>
              <a:t>Peter </a:t>
            </a:r>
            <a:r>
              <a:rPr lang="en-IN" sz="1200" dirty="0" err="1">
                <a:latin typeface="Arial" panose="020B0604020202020204" pitchFamily="34" charset="0"/>
                <a:cs typeface="Arial" panose="020B0604020202020204" pitchFamily="34" charset="0"/>
              </a:rPr>
              <a:t>Woznik</a:t>
            </a:r>
            <a:r>
              <a:rPr lang="en-IN" sz="1200" dirty="0">
                <a:latin typeface="Arial" panose="020B0604020202020204" pitchFamily="34" charset="0"/>
                <a:cs typeface="Arial" panose="020B0604020202020204" pitchFamily="34" charset="0"/>
              </a:rPr>
              <a:t> (2026). </a:t>
            </a:r>
            <a:r>
              <a:rPr lang="en-IN" sz="1200" i="1" dirty="0" err="1">
                <a:latin typeface="Arial" panose="020B0604020202020204" pitchFamily="34" charset="0"/>
                <a:cs typeface="Arial" panose="020B0604020202020204" pitchFamily="34" charset="0"/>
              </a:rPr>
              <a:t>Examine.com</a:t>
            </a:r>
            <a:r>
              <a:rPr lang="en-IN" sz="1200" dirty="0">
                <a:latin typeface="Arial" panose="020B0604020202020204" pitchFamily="34" charset="0"/>
                <a:cs typeface="Arial" panose="020B0604020202020204" pitchFamily="34" charset="0"/>
              </a:rPr>
              <a:t>. [online] </a:t>
            </a:r>
            <a:r>
              <a:rPr lang="en-IN" sz="1200" dirty="0" err="1">
                <a:latin typeface="Arial" panose="020B0604020202020204" pitchFamily="34" charset="0"/>
                <a:cs typeface="Arial" panose="020B0604020202020204" pitchFamily="34" charset="0"/>
              </a:rPr>
              <a:t>Examine.com</a:t>
            </a:r>
            <a:r>
              <a:rPr lang="en-IN" sz="1200" dirty="0">
                <a:latin typeface="Arial" panose="020B0604020202020204" pitchFamily="34" charset="0"/>
                <a:cs typeface="Arial" panose="020B0604020202020204" pitchFamily="34" charset="0"/>
              </a:rPr>
              <a:t>. Available at: https://</a:t>
            </a:r>
            <a:r>
              <a:rPr lang="en-IN" sz="1200" dirty="0" err="1">
                <a:latin typeface="Arial" panose="020B0604020202020204" pitchFamily="34" charset="0"/>
                <a:cs typeface="Arial" panose="020B0604020202020204" pitchFamily="34" charset="0"/>
              </a:rPr>
              <a:t>examine.com</a:t>
            </a:r>
            <a:r>
              <a:rPr lang="en-IN" sz="1200" dirty="0">
                <a:latin typeface="Arial" panose="020B0604020202020204" pitchFamily="34" charset="0"/>
                <a:cs typeface="Arial" panose="020B0604020202020204" pitchFamily="34" charset="0"/>
              </a:rPr>
              <a:t>/research-feed/study/12gbw0/?</a:t>
            </a:r>
            <a:r>
              <a:rPr lang="en-IN" sz="1200" dirty="0" err="1">
                <a:latin typeface="Arial" panose="020B0604020202020204" pitchFamily="34" charset="0"/>
                <a:cs typeface="Arial" panose="020B0604020202020204" pitchFamily="34" charset="0"/>
              </a:rPr>
              <a:t>srsltid</a:t>
            </a:r>
            <a:r>
              <a:rPr lang="en-IN" sz="1200" dirty="0">
                <a:latin typeface="Arial" panose="020B0604020202020204" pitchFamily="34" charset="0"/>
                <a:cs typeface="Arial" panose="020B0604020202020204" pitchFamily="34" charset="0"/>
              </a:rPr>
              <a:t>=afmboorcdllgalc0xzmzrmvfrxbf2thzbukyi0ooqosrrjh0mntvtps- [Accessed 6 July 2026].</a:t>
            </a:r>
          </a:p>
          <a:p>
            <a:pPr marL="285750" indent="-285750">
              <a:buFont typeface="Arial" panose="020B0604020202020204" pitchFamily="34" charset="0"/>
              <a:buChar char="•"/>
            </a:pPr>
            <a:r>
              <a:rPr lang="en-IN" sz="1200" dirty="0">
                <a:latin typeface="Arial" panose="020B0604020202020204" pitchFamily="34" charset="0"/>
                <a:cs typeface="Arial" panose="020B0604020202020204" pitchFamily="34" charset="0"/>
              </a:rPr>
              <a:t>physiospire99@gmail.com (2026). </a:t>
            </a:r>
            <a:r>
              <a:rPr lang="en-IN" sz="1200" i="1" dirty="0">
                <a:latin typeface="Arial" panose="020B0604020202020204" pitchFamily="34" charset="0"/>
                <a:cs typeface="Arial" panose="020B0604020202020204" pitchFamily="34" charset="0"/>
              </a:rPr>
              <a:t>Sedentary Lifestyle: Health Risks, Causes, Effects &amp; Prevention Tips</a:t>
            </a:r>
            <a:r>
              <a:rPr lang="en-IN" sz="1200" dirty="0">
                <a:latin typeface="Arial" panose="020B0604020202020204" pitchFamily="34" charset="0"/>
                <a:cs typeface="Arial" panose="020B0604020202020204" pitchFamily="34" charset="0"/>
              </a:rPr>
              <a:t>. [online] </a:t>
            </a:r>
            <a:r>
              <a:rPr lang="en-IN" sz="1200" dirty="0" err="1">
                <a:latin typeface="Arial" panose="020B0604020202020204" pitchFamily="34" charset="0"/>
                <a:cs typeface="Arial" panose="020B0604020202020204" pitchFamily="34" charset="0"/>
              </a:rPr>
              <a:t>Physiospire.in</a:t>
            </a:r>
            <a:r>
              <a:rPr lang="en-IN" sz="1200" dirty="0">
                <a:latin typeface="Arial" panose="020B0604020202020204" pitchFamily="34" charset="0"/>
                <a:cs typeface="Arial" panose="020B0604020202020204" pitchFamily="34" charset="0"/>
              </a:rPr>
              <a:t>. Available at: https://</a:t>
            </a:r>
            <a:r>
              <a:rPr lang="en-IN" sz="1200" dirty="0" err="1">
                <a:latin typeface="Arial" panose="020B0604020202020204" pitchFamily="34" charset="0"/>
                <a:cs typeface="Arial" panose="020B0604020202020204" pitchFamily="34" charset="0"/>
              </a:rPr>
              <a:t>physiospire.in</a:t>
            </a:r>
            <a:r>
              <a:rPr lang="en-IN" sz="1200" dirty="0">
                <a:latin typeface="Arial" panose="020B0604020202020204" pitchFamily="34" charset="0"/>
                <a:cs typeface="Arial" panose="020B0604020202020204" pitchFamily="34" charset="0"/>
              </a:rPr>
              <a:t>/sedentary-lifestyle-health-risks-and-prevention/ [Accessed 6 July 2026].</a:t>
            </a:r>
          </a:p>
          <a:p>
            <a:pPr marL="285750" indent="-285750">
              <a:buFont typeface="Arial" panose="020B0604020202020204" pitchFamily="34" charset="0"/>
              <a:buChar char="•"/>
            </a:pPr>
            <a:r>
              <a:rPr lang="en-IN" sz="1200" dirty="0">
                <a:latin typeface="Arial" panose="020B0604020202020204" pitchFamily="34" charset="0"/>
                <a:cs typeface="Arial" panose="020B0604020202020204" pitchFamily="34" charset="0"/>
              </a:rPr>
              <a:t>Sekhar Kar, S., Dube, R., Goud, B.K.M., </a:t>
            </a:r>
            <a:r>
              <a:rPr lang="en-IN" sz="1200" dirty="0" err="1">
                <a:latin typeface="Arial" panose="020B0604020202020204" pitchFamily="34" charset="0"/>
                <a:cs typeface="Arial" panose="020B0604020202020204" pitchFamily="34" charset="0"/>
              </a:rPr>
              <a:t>Gibrata</a:t>
            </a:r>
            <a:r>
              <a:rPr lang="en-IN" sz="1200" dirty="0">
                <a:latin typeface="Arial" panose="020B0604020202020204" pitchFamily="34" charset="0"/>
                <a:cs typeface="Arial" panose="020B0604020202020204" pitchFamily="34" charset="0"/>
              </a:rPr>
              <a:t>, Q.S., Adnan El-</a:t>
            </a:r>
            <a:r>
              <a:rPr lang="en-IN" sz="1200" dirty="0" err="1">
                <a:latin typeface="Arial" panose="020B0604020202020204" pitchFamily="34" charset="0"/>
                <a:cs typeface="Arial" panose="020B0604020202020204" pitchFamily="34" charset="0"/>
              </a:rPr>
              <a:t>Balbissi</a:t>
            </a:r>
            <a:r>
              <a:rPr lang="en-IN" sz="1200" dirty="0">
                <a:latin typeface="Arial" panose="020B0604020202020204" pitchFamily="34" charset="0"/>
                <a:cs typeface="Arial" panose="020B0604020202020204" pitchFamily="34" charset="0"/>
              </a:rPr>
              <a:t>, A., Al Salim, T.A. and Rand Nedal Mohammad Al Khaled </a:t>
            </a:r>
            <a:r>
              <a:rPr lang="en-IN" sz="1200" dirty="0" err="1">
                <a:latin typeface="Arial" panose="020B0604020202020204" pitchFamily="34" charset="0"/>
                <a:cs typeface="Arial" panose="020B0604020202020204" pitchFamily="34" charset="0"/>
              </a:rPr>
              <a:t>Fatayerji</a:t>
            </a:r>
            <a:r>
              <a:rPr lang="en-IN" sz="1200" dirty="0">
                <a:latin typeface="Arial" panose="020B0604020202020204" pitchFamily="34" charset="0"/>
                <a:cs typeface="Arial" panose="020B0604020202020204" pitchFamily="34" charset="0"/>
              </a:rPr>
              <a:t> (2025). Impact of Screen Time on Development of Children. </a:t>
            </a:r>
            <a:r>
              <a:rPr lang="en-IN" sz="1200" i="1" dirty="0">
                <a:latin typeface="Arial" panose="020B0604020202020204" pitchFamily="34" charset="0"/>
                <a:cs typeface="Arial" panose="020B0604020202020204" pitchFamily="34" charset="0"/>
              </a:rPr>
              <a:t>Children</a:t>
            </a:r>
            <a:r>
              <a:rPr lang="en-IN" sz="1200" dirty="0">
                <a:latin typeface="Arial" panose="020B0604020202020204" pitchFamily="34" charset="0"/>
                <a:cs typeface="Arial" panose="020B0604020202020204" pitchFamily="34" charset="0"/>
              </a:rPr>
              <a:t>, [online] 12(10), pp.1297–1297. doi:10.3390/children12101297.</a:t>
            </a:r>
          </a:p>
          <a:p>
            <a:pPr marL="285750" indent="-285750">
              <a:buFont typeface="Arial" panose="020B0604020202020204" pitchFamily="34" charset="0"/>
              <a:buChar char="•"/>
            </a:pPr>
            <a:r>
              <a:rPr lang="en-IN" sz="1200" dirty="0">
                <a:latin typeface="Arial" panose="020B0604020202020204" pitchFamily="34" charset="0"/>
                <a:cs typeface="Arial" panose="020B0604020202020204" pitchFamily="34" charset="0"/>
              </a:rPr>
              <a:t>Smith, S.M., Bais, B., Hafez </a:t>
            </a:r>
            <a:r>
              <a:rPr lang="en-IN" sz="1200" dirty="0" err="1">
                <a:latin typeface="Arial" panose="020B0604020202020204" pitchFamily="34" charset="0"/>
                <a:cs typeface="Arial" panose="020B0604020202020204" pitchFamily="34" charset="0"/>
              </a:rPr>
              <a:t>ismaili</a:t>
            </a:r>
            <a:r>
              <a:rPr lang="en-IN" sz="1200" dirty="0">
                <a:latin typeface="Arial" panose="020B0604020202020204" pitchFamily="34" charset="0"/>
                <a:cs typeface="Arial" panose="020B0604020202020204" pitchFamily="34" charset="0"/>
              </a:rPr>
              <a:t> </a:t>
            </a:r>
            <a:r>
              <a:rPr lang="en-IN" sz="1200" dirty="0" err="1">
                <a:latin typeface="Arial" panose="020B0604020202020204" pitchFamily="34" charset="0"/>
                <a:cs typeface="Arial" panose="020B0604020202020204" pitchFamily="34" charset="0"/>
              </a:rPr>
              <a:t>m’hamdi</a:t>
            </a:r>
            <a:r>
              <a:rPr lang="en-IN" sz="1200" dirty="0">
                <a:latin typeface="Arial" panose="020B0604020202020204" pitchFamily="34" charset="0"/>
                <a:cs typeface="Arial" panose="020B0604020202020204" pitchFamily="34" charset="0"/>
              </a:rPr>
              <a:t> and Régine P M Steegers-Theunissen (2023). </a:t>
            </a:r>
            <a:r>
              <a:rPr lang="en-IN" sz="1200" i="1" dirty="0">
                <a:latin typeface="Arial" panose="020B0604020202020204" pitchFamily="34" charset="0"/>
                <a:cs typeface="Arial" panose="020B0604020202020204" pitchFamily="34" charset="0"/>
              </a:rPr>
              <a:t>Stimulating the Uptake of Preconception Care by Women With a Vulnerable Health Status Through mHealth...</a:t>
            </a:r>
            <a:r>
              <a:rPr lang="en-IN" sz="1200" dirty="0">
                <a:latin typeface="Arial" panose="020B0604020202020204" pitchFamily="34" charset="0"/>
                <a:cs typeface="Arial" panose="020B0604020202020204" pitchFamily="34" charset="0"/>
              </a:rPr>
              <a:t> [online] ResearchGate. Available at: https://</a:t>
            </a:r>
            <a:r>
              <a:rPr lang="en-IN" sz="1200" dirty="0" err="1">
                <a:latin typeface="Arial" panose="020B0604020202020204" pitchFamily="34" charset="0"/>
                <a:cs typeface="Arial" panose="020B0604020202020204" pitchFamily="34" charset="0"/>
              </a:rPr>
              <a:t>www.researchgate.net</a:t>
            </a:r>
            <a:r>
              <a:rPr lang="en-IN" sz="1200" dirty="0">
                <a:latin typeface="Arial" panose="020B0604020202020204" pitchFamily="34" charset="0"/>
                <a:cs typeface="Arial" panose="020B0604020202020204" pitchFamily="34" charset="0"/>
              </a:rPr>
              <a:t>/publication/373017403_Stimulating_the_Uptake_of_Preconception_Care_by_Women_With_a_Vulnerable_Health_Status_Through_mHealth_App-Based_Nudging_Pregnant_Faster_Cocreation_Design_and_Protocol_for_a_Cohort_Study.</a:t>
            </a:r>
          </a:p>
          <a:p>
            <a:pPr marL="285750" indent="-285750">
              <a:buFont typeface="Arial" panose="020B0604020202020204" pitchFamily="34" charset="0"/>
              <a:buChar char="•"/>
            </a:pPr>
            <a:r>
              <a:rPr lang="en-IN" sz="1200" dirty="0">
                <a:latin typeface="Arial" panose="020B0604020202020204" pitchFamily="34" charset="0"/>
                <a:cs typeface="Arial" panose="020B0604020202020204" pitchFamily="34" charset="0"/>
              </a:rPr>
              <a:t>Thu, T.T.A., Chambers, M., Vinh Trung, N., Parker, M. and Hoa, N.T. (2022). A Mixed-Methods Approach to Identify Farmers’ Perception and Practices Regarding Antibiotic Use in Vietnam. </a:t>
            </a:r>
            <a:r>
              <a:rPr lang="en-IN" sz="1200" i="1" dirty="0">
                <a:latin typeface="Arial" panose="020B0604020202020204" pitchFamily="34" charset="0"/>
                <a:cs typeface="Arial" panose="020B0604020202020204" pitchFamily="34" charset="0"/>
              </a:rPr>
              <a:t>Social Sciences</a:t>
            </a:r>
            <a:r>
              <a:rPr lang="en-IN" sz="1200" dirty="0">
                <a:latin typeface="Arial" panose="020B0604020202020204" pitchFamily="34" charset="0"/>
                <a:cs typeface="Arial" panose="020B0604020202020204" pitchFamily="34" charset="0"/>
              </a:rPr>
              <a:t>, 11(11), pp.531–531. doi:10.3390/socsci11110531.</a:t>
            </a:r>
          </a:p>
          <a:p>
            <a:pPr marL="285750" indent="-285750">
              <a:buFont typeface="Arial" panose="020B0604020202020204" pitchFamily="34" charset="0"/>
              <a:buChar char="•"/>
            </a:pPr>
            <a:r>
              <a:rPr lang="en-IN" sz="1200" dirty="0" err="1">
                <a:latin typeface="Arial" panose="020B0604020202020204" pitchFamily="34" charset="0"/>
                <a:cs typeface="Arial" panose="020B0604020202020204" pitchFamily="34" charset="0"/>
              </a:rPr>
              <a:t>Unsplash</a:t>
            </a:r>
            <a:r>
              <a:rPr lang="en-IN" sz="1200" dirty="0">
                <a:latin typeface="Arial" panose="020B0604020202020204" pitchFamily="34" charset="0"/>
                <a:cs typeface="Arial" panose="020B0604020202020204" pitchFamily="34" charset="0"/>
              </a:rPr>
              <a:t> (2026). </a:t>
            </a:r>
            <a:r>
              <a:rPr lang="en-IN" sz="1200" i="1" dirty="0">
                <a:latin typeface="Arial" panose="020B0604020202020204" pitchFamily="34" charset="0"/>
                <a:cs typeface="Arial" panose="020B0604020202020204" pitchFamily="34" charset="0"/>
              </a:rPr>
              <a:t>Teenager Smartphone Pictures | Download Free Images on </a:t>
            </a:r>
            <a:r>
              <a:rPr lang="en-IN" sz="1200" i="1" dirty="0" err="1">
                <a:latin typeface="Arial" panose="020B0604020202020204" pitchFamily="34" charset="0"/>
                <a:cs typeface="Arial" panose="020B0604020202020204" pitchFamily="34" charset="0"/>
              </a:rPr>
              <a:t>Unsplash</a:t>
            </a:r>
            <a:r>
              <a:rPr lang="en-IN" sz="1200" dirty="0">
                <a:latin typeface="Arial" panose="020B0604020202020204" pitchFamily="34" charset="0"/>
                <a:cs typeface="Arial" panose="020B0604020202020204" pitchFamily="34" charset="0"/>
              </a:rPr>
              <a:t>. [online] </a:t>
            </a:r>
            <a:r>
              <a:rPr lang="en-IN" sz="1200" dirty="0" err="1">
                <a:latin typeface="Arial" panose="020B0604020202020204" pitchFamily="34" charset="0"/>
                <a:cs typeface="Arial" panose="020B0604020202020204" pitchFamily="34" charset="0"/>
              </a:rPr>
              <a:t>Unsplash</a:t>
            </a:r>
            <a:r>
              <a:rPr lang="en-IN" sz="1200" dirty="0">
                <a:latin typeface="Arial" panose="020B0604020202020204" pitchFamily="34" charset="0"/>
                <a:cs typeface="Arial" panose="020B0604020202020204" pitchFamily="34" charset="0"/>
              </a:rPr>
              <a:t>. Available at: https://</a:t>
            </a:r>
            <a:r>
              <a:rPr lang="en-IN" sz="1200" dirty="0" err="1">
                <a:latin typeface="Arial" panose="020B0604020202020204" pitchFamily="34" charset="0"/>
                <a:cs typeface="Arial" panose="020B0604020202020204" pitchFamily="34" charset="0"/>
              </a:rPr>
              <a:t>unsplash.com</a:t>
            </a:r>
            <a:r>
              <a:rPr lang="en-IN" sz="1200" dirty="0">
                <a:latin typeface="Arial" panose="020B0604020202020204" pitchFamily="34" charset="0"/>
                <a:cs typeface="Arial" panose="020B0604020202020204" pitchFamily="34" charset="0"/>
              </a:rPr>
              <a:t>/s/photos/teenager-smartphone [Accessed 6 July 2026].</a:t>
            </a:r>
          </a:p>
          <a:p>
            <a:pPr marL="285750" indent="-285750">
              <a:buFont typeface="Arial" panose="020B0604020202020204" pitchFamily="34" charset="0"/>
              <a:buChar char="•"/>
            </a:pPr>
            <a:r>
              <a:rPr lang="en-IN" sz="1200" dirty="0">
                <a:latin typeface="Arial" panose="020B0604020202020204" pitchFamily="34" charset="0"/>
                <a:cs typeface="Arial" panose="020B0604020202020204" pitchFamily="34" charset="0"/>
              </a:rPr>
              <a:t>Urich, A. (2020). </a:t>
            </a:r>
            <a:r>
              <a:rPr lang="en-IN" sz="1200" i="1" dirty="0">
                <a:latin typeface="Arial" panose="020B0604020202020204" pitchFamily="34" charset="0"/>
                <a:cs typeface="Arial" panose="020B0604020202020204" pitchFamily="34" charset="0"/>
              </a:rPr>
              <a:t>The Health Belief Model</a:t>
            </a:r>
            <a:r>
              <a:rPr lang="en-IN" sz="1200" dirty="0">
                <a:latin typeface="Arial" panose="020B0604020202020204" pitchFamily="34" charset="0"/>
                <a:cs typeface="Arial" panose="020B0604020202020204" pitchFamily="34" charset="0"/>
              </a:rPr>
              <a:t>. [online] </a:t>
            </a:r>
            <a:r>
              <a:rPr lang="en-IN" sz="1200" dirty="0" err="1">
                <a:latin typeface="Arial" panose="020B0604020202020204" pitchFamily="34" charset="0"/>
                <a:cs typeface="Arial" panose="020B0604020202020204" pitchFamily="34" charset="0"/>
              </a:rPr>
              <a:t>PennState</a:t>
            </a:r>
            <a:r>
              <a:rPr lang="en-IN" sz="1200" dirty="0">
                <a:latin typeface="Arial" panose="020B0604020202020204" pitchFamily="34" charset="0"/>
                <a:cs typeface="Arial" panose="020B0604020202020204" pitchFamily="34" charset="0"/>
              </a:rPr>
              <a:t>. Available at: https://</a:t>
            </a:r>
            <a:r>
              <a:rPr lang="en-IN" sz="1200" dirty="0" err="1">
                <a:latin typeface="Arial" panose="020B0604020202020204" pitchFamily="34" charset="0"/>
                <a:cs typeface="Arial" panose="020B0604020202020204" pitchFamily="34" charset="0"/>
              </a:rPr>
              <a:t>psu.pb.unizin.org</a:t>
            </a:r>
            <a:r>
              <a:rPr lang="en-IN" sz="1200" dirty="0">
                <a:latin typeface="Arial" panose="020B0604020202020204" pitchFamily="34" charset="0"/>
                <a:cs typeface="Arial" panose="020B0604020202020204" pitchFamily="34" charset="0"/>
              </a:rPr>
              <a:t>/kines082/chapter/the-health-belief-model/.</a:t>
            </a:r>
            <a:endParaRPr lang="en-IN"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516447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reeform 5"/>
          <p:cNvSpPr/>
          <p:nvPr/>
        </p:nvSpPr>
        <p:spPr>
          <a:xfrm>
            <a:off x="17471753" y="363528"/>
            <a:ext cx="422866" cy="244494"/>
          </a:xfrm>
          <a:custGeom>
            <a:avLst/>
            <a:gdLst/>
            <a:ahLst/>
            <a:cxnLst/>
            <a:rect l="l" t="t" r="r" b="b"/>
            <a:pathLst>
              <a:path w="422866" h="244494">
                <a:moveTo>
                  <a:pt x="0" y="0"/>
                </a:moveTo>
                <a:lnTo>
                  <a:pt x="422866" y="0"/>
                </a:lnTo>
                <a:lnTo>
                  <a:pt x="422866" y="244494"/>
                </a:lnTo>
                <a:lnTo>
                  <a:pt x="0" y="244494"/>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IN"/>
          </a:p>
        </p:txBody>
      </p:sp>
      <p:sp>
        <p:nvSpPr>
          <p:cNvPr id="6" name="Freeform 6"/>
          <p:cNvSpPr/>
          <p:nvPr/>
        </p:nvSpPr>
        <p:spPr>
          <a:xfrm>
            <a:off x="577264" y="385935"/>
            <a:ext cx="207331" cy="256830"/>
          </a:xfrm>
          <a:custGeom>
            <a:avLst/>
            <a:gdLst/>
            <a:ahLst/>
            <a:cxnLst/>
            <a:rect l="l" t="t" r="r" b="b"/>
            <a:pathLst>
              <a:path w="207331" h="256830">
                <a:moveTo>
                  <a:pt x="0" y="0"/>
                </a:moveTo>
                <a:lnTo>
                  <a:pt x="207332" y="0"/>
                </a:lnTo>
                <a:lnTo>
                  <a:pt x="207332" y="256830"/>
                </a:lnTo>
                <a:lnTo>
                  <a:pt x="0" y="25683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grpSp>
        <p:nvGrpSpPr>
          <p:cNvPr id="12" name="Group 12"/>
          <p:cNvGrpSpPr/>
          <p:nvPr/>
        </p:nvGrpSpPr>
        <p:grpSpPr>
          <a:xfrm>
            <a:off x="17765393" y="8799378"/>
            <a:ext cx="72076" cy="1013094"/>
            <a:chOff x="0" y="0"/>
            <a:chExt cx="18983" cy="266823"/>
          </a:xfrm>
        </p:grpSpPr>
        <p:sp>
          <p:nvSpPr>
            <p:cNvPr id="13" name="Freeform 13"/>
            <p:cNvSpPr/>
            <p:nvPr/>
          </p:nvSpPr>
          <p:spPr>
            <a:xfrm>
              <a:off x="0" y="0"/>
              <a:ext cx="18983" cy="266823"/>
            </a:xfrm>
            <a:custGeom>
              <a:avLst/>
              <a:gdLst/>
              <a:ahLst/>
              <a:cxnLst/>
              <a:rect l="l" t="t" r="r" b="b"/>
              <a:pathLst>
                <a:path w="18983" h="266823">
                  <a:moveTo>
                    <a:pt x="9492" y="0"/>
                  </a:moveTo>
                  <a:lnTo>
                    <a:pt x="9492" y="0"/>
                  </a:lnTo>
                  <a:cubicBezTo>
                    <a:pt x="14734" y="0"/>
                    <a:pt x="18983" y="4250"/>
                    <a:pt x="18983" y="9492"/>
                  </a:cubicBezTo>
                  <a:lnTo>
                    <a:pt x="18983" y="257332"/>
                  </a:lnTo>
                  <a:cubicBezTo>
                    <a:pt x="18983" y="259849"/>
                    <a:pt x="17983" y="262263"/>
                    <a:pt x="16203" y="264043"/>
                  </a:cubicBezTo>
                  <a:cubicBezTo>
                    <a:pt x="14423" y="265823"/>
                    <a:pt x="12009" y="266823"/>
                    <a:pt x="9492" y="266823"/>
                  </a:cubicBezTo>
                  <a:lnTo>
                    <a:pt x="9492" y="266823"/>
                  </a:lnTo>
                  <a:cubicBezTo>
                    <a:pt x="6974" y="266823"/>
                    <a:pt x="4560" y="265823"/>
                    <a:pt x="2780" y="264043"/>
                  </a:cubicBezTo>
                  <a:cubicBezTo>
                    <a:pt x="1000" y="262263"/>
                    <a:pt x="0" y="259849"/>
                    <a:pt x="0" y="257332"/>
                  </a:cubicBezTo>
                  <a:lnTo>
                    <a:pt x="0" y="9492"/>
                  </a:lnTo>
                  <a:cubicBezTo>
                    <a:pt x="0" y="6974"/>
                    <a:pt x="1000" y="4560"/>
                    <a:pt x="2780" y="2780"/>
                  </a:cubicBezTo>
                  <a:cubicBezTo>
                    <a:pt x="4560" y="1000"/>
                    <a:pt x="6974" y="0"/>
                    <a:pt x="9492" y="0"/>
                  </a:cubicBezTo>
                  <a:close/>
                </a:path>
              </a:pathLst>
            </a:custGeom>
            <a:gradFill rotWithShape="1">
              <a:gsLst>
                <a:gs pos="0">
                  <a:srgbClr val="CF0DB6">
                    <a:alpha val="100000"/>
                  </a:srgbClr>
                </a:gs>
                <a:gs pos="100000">
                  <a:srgbClr val="470064">
                    <a:alpha val="100000"/>
                  </a:srgbClr>
                </a:gs>
              </a:gsLst>
              <a:lin ang="2700000"/>
            </a:gradFill>
          </p:spPr>
          <p:txBody>
            <a:bodyPr/>
            <a:lstStyle/>
            <a:p>
              <a:endParaRPr lang="en-IN"/>
            </a:p>
          </p:txBody>
        </p:sp>
        <p:sp>
          <p:nvSpPr>
            <p:cNvPr id="14" name="TextBox 14"/>
            <p:cNvSpPr txBox="1"/>
            <p:nvPr/>
          </p:nvSpPr>
          <p:spPr>
            <a:xfrm>
              <a:off x="0" y="-38100"/>
              <a:ext cx="18983" cy="304923"/>
            </a:xfrm>
            <a:prstGeom prst="rect">
              <a:avLst/>
            </a:prstGeom>
          </p:spPr>
          <p:txBody>
            <a:bodyPr lIns="50800" tIns="50800" rIns="50800" bIns="50800" rtlCol="0" anchor="ctr"/>
            <a:lstStyle/>
            <a:p>
              <a:pPr algn="ctr">
                <a:lnSpc>
                  <a:spcPts val="2659"/>
                </a:lnSpc>
                <a:spcBef>
                  <a:spcPct val="0"/>
                </a:spcBef>
              </a:pPr>
              <a:endParaRPr/>
            </a:p>
          </p:txBody>
        </p:sp>
      </p:grpSp>
      <p:grpSp>
        <p:nvGrpSpPr>
          <p:cNvPr id="15" name="Group 15"/>
          <p:cNvGrpSpPr/>
          <p:nvPr/>
        </p:nvGrpSpPr>
        <p:grpSpPr>
          <a:xfrm>
            <a:off x="17765393" y="7670457"/>
            <a:ext cx="72076" cy="1013094"/>
            <a:chOff x="0" y="0"/>
            <a:chExt cx="18983" cy="266823"/>
          </a:xfrm>
        </p:grpSpPr>
        <p:sp>
          <p:nvSpPr>
            <p:cNvPr id="16" name="Freeform 16"/>
            <p:cNvSpPr/>
            <p:nvPr/>
          </p:nvSpPr>
          <p:spPr>
            <a:xfrm>
              <a:off x="0" y="0"/>
              <a:ext cx="18983" cy="266823"/>
            </a:xfrm>
            <a:custGeom>
              <a:avLst/>
              <a:gdLst/>
              <a:ahLst/>
              <a:cxnLst/>
              <a:rect l="l" t="t" r="r" b="b"/>
              <a:pathLst>
                <a:path w="18983" h="266823">
                  <a:moveTo>
                    <a:pt x="9492" y="0"/>
                  </a:moveTo>
                  <a:lnTo>
                    <a:pt x="9492" y="0"/>
                  </a:lnTo>
                  <a:cubicBezTo>
                    <a:pt x="14734" y="0"/>
                    <a:pt x="18983" y="4250"/>
                    <a:pt x="18983" y="9492"/>
                  </a:cubicBezTo>
                  <a:lnTo>
                    <a:pt x="18983" y="257332"/>
                  </a:lnTo>
                  <a:cubicBezTo>
                    <a:pt x="18983" y="259849"/>
                    <a:pt x="17983" y="262263"/>
                    <a:pt x="16203" y="264043"/>
                  </a:cubicBezTo>
                  <a:cubicBezTo>
                    <a:pt x="14423" y="265823"/>
                    <a:pt x="12009" y="266823"/>
                    <a:pt x="9492" y="266823"/>
                  </a:cubicBezTo>
                  <a:lnTo>
                    <a:pt x="9492" y="266823"/>
                  </a:lnTo>
                  <a:cubicBezTo>
                    <a:pt x="6974" y="266823"/>
                    <a:pt x="4560" y="265823"/>
                    <a:pt x="2780" y="264043"/>
                  </a:cubicBezTo>
                  <a:cubicBezTo>
                    <a:pt x="1000" y="262263"/>
                    <a:pt x="0" y="259849"/>
                    <a:pt x="0" y="257332"/>
                  </a:cubicBezTo>
                  <a:lnTo>
                    <a:pt x="0" y="9492"/>
                  </a:lnTo>
                  <a:cubicBezTo>
                    <a:pt x="0" y="6974"/>
                    <a:pt x="1000" y="4560"/>
                    <a:pt x="2780" y="2780"/>
                  </a:cubicBezTo>
                  <a:cubicBezTo>
                    <a:pt x="4560" y="1000"/>
                    <a:pt x="6974" y="0"/>
                    <a:pt x="9492" y="0"/>
                  </a:cubicBezTo>
                  <a:close/>
                </a:path>
              </a:pathLst>
            </a:custGeom>
            <a:solidFill>
              <a:srgbClr val="E2E2E2"/>
            </a:solidFill>
          </p:spPr>
          <p:txBody>
            <a:bodyPr/>
            <a:lstStyle/>
            <a:p>
              <a:endParaRPr lang="en-IN"/>
            </a:p>
          </p:txBody>
        </p:sp>
        <p:sp>
          <p:nvSpPr>
            <p:cNvPr id="17" name="TextBox 17"/>
            <p:cNvSpPr txBox="1"/>
            <p:nvPr/>
          </p:nvSpPr>
          <p:spPr>
            <a:xfrm>
              <a:off x="0" y="-38100"/>
              <a:ext cx="18983" cy="304923"/>
            </a:xfrm>
            <a:prstGeom prst="rect">
              <a:avLst/>
            </a:prstGeom>
          </p:spPr>
          <p:txBody>
            <a:bodyPr lIns="50800" tIns="50800" rIns="50800" bIns="50800" rtlCol="0" anchor="ctr"/>
            <a:lstStyle/>
            <a:p>
              <a:pPr algn="ctr">
                <a:lnSpc>
                  <a:spcPts val="2659"/>
                </a:lnSpc>
                <a:spcBef>
                  <a:spcPct val="0"/>
                </a:spcBef>
              </a:pPr>
              <a:endParaRPr/>
            </a:p>
          </p:txBody>
        </p:sp>
      </p:grpSp>
      <p:grpSp>
        <p:nvGrpSpPr>
          <p:cNvPr id="18" name="Group 18"/>
          <p:cNvGrpSpPr/>
          <p:nvPr/>
        </p:nvGrpSpPr>
        <p:grpSpPr>
          <a:xfrm>
            <a:off x="1028700" y="1028700"/>
            <a:ext cx="16230600" cy="8229600"/>
            <a:chOff x="0" y="0"/>
            <a:chExt cx="1603022" cy="812800"/>
          </a:xfrm>
        </p:grpSpPr>
        <p:sp>
          <p:nvSpPr>
            <p:cNvPr id="19" name="Freeform 19"/>
            <p:cNvSpPr/>
            <p:nvPr/>
          </p:nvSpPr>
          <p:spPr>
            <a:xfrm>
              <a:off x="0" y="0"/>
              <a:ext cx="1603022" cy="812800"/>
            </a:xfrm>
            <a:custGeom>
              <a:avLst/>
              <a:gdLst/>
              <a:ahLst/>
              <a:cxnLst/>
              <a:rect l="l" t="t" r="r" b="b"/>
              <a:pathLst>
                <a:path w="1603022" h="812800">
                  <a:moveTo>
                    <a:pt x="23850" y="0"/>
                  </a:moveTo>
                  <a:lnTo>
                    <a:pt x="1579173" y="0"/>
                  </a:lnTo>
                  <a:cubicBezTo>
                    <a:pt x="1592344" y="0"/>
                    <a:pt x="1603022" y="10678"/>
                    <a:pt x="1603022" y="23850"/>
                  </a:cubicBezTo>
                  <a:lnTo>
                    <a:pt x="1603022" y="788950"/>
                  </a:lnTo>
                  <a:cubicBezTo>
                    <a:pt x="1603022" y="795276"/>
                    <a:pt x="1600509" y="801342"/>
                    <a:pt x="1596037" y="805815"/>
                  </a:cubicBezTo>
                  <a:cubicBezTo>
                    <a:pt x="1591564" y="810287"/>
                    <a:pt x="1585498" y="812800"/>
                    <a:pt x="1579173" y="812800"/>
                  </a:cubicBezTo>
                  <a:lnTo>
                    <a:pt x="23850" y="812800"/>
                  </a:lnTo>
                  <a:cubicBezTo>
                    <a:pt x="17524" y="812800"/>
                    <a:pt x="11458" y="810287"/>
                    <a:pt x="6985" y="805815"/>
                  </a:cubicBezTo>
                  <a:cubicBezTo>
                    <a:pt x="2513" y="801342"/>
                    <a:pt x="0" y="795276"/>
                    <a:pt x="0" y="788950"/>
                  </a:cubicBezTo>
                  <a:lnTo>
                    <a:pt x="0" y="23850"/>
                  </a:lnTo>
                  <a:cubicBezTo>
                    <a:pt x="0" y="17524"/>
                    <a:pt x="2513" y="11458"/>
                    <a:pt x="6985" y="6985"/>
                  </a:cubicBezTo>
                  <a:cubicBezTo>
                    <a:pt x="11458" y="2513"/>
                    <a:pt x="17524" y="0"/>
                    <a:pt x="23850" y="0"/>
                  </a:cubicBezTo>
                  <a:close/>
                </a:path>
              </a:pathLst>
            </a:custGeom>
            <a:blipFill>
              <a:blip r:embed="rId4"/>
              <a:stretch>
                <a:fillRect t="-15699" b="-15699"/>
              </a:stretch>
            </a:blipFill>
          </p:spPr>
          <p:txBody>
            <a:bodyPr/>
            <a:lstStyle/>
            <a:p>
              <a:endParaRPr lang="en-IN"/>
            </a:p>
          </p:txBody>
        </p:sp>
      </p:grpSp>
      <p:grpSp>
        <p:nvGrpSpPr>
          <p:cNvPr id="20" name="Group 20"/>
          <p:cNvGrpSpPr/>
          <p:nvPr/>
        </p:nvGrpSpPr>
        <p:grpSpPr>
          <a:xfrm>
            <a:off x="2843009" y="3600450"/>
            <a:ext cx="12601981" cy="3086100"/>
            <a:chOff x="0" y="0"/>
            <a:chExt cx="3319040" cy="812800"/>
          </a:xfrm>
        </p:grpSpPr>
        <p:sp>
          <p:nvSpPr>
            <p:cNvPr id="21" name="Freeform 21"/>
            <p:cNvSpPr/>
            <p:nvPr/>
          </p:nvSpPr>
          <p:spPr>
            <a:xfrm>
              <a:off x="0" y="0"/>
              <a:ext cx="3319040" cy="812800"/>
            </a:xfrm>
            <a:custGeom>
              <a:avLst/>
              <a:gdLst/>
              <a:ahLst/>
              <a:cxnLst/>
              <a:rect l="l" t="t" r="r" b="b"/>
              <a:pathLst>
                <a:path w="3319040" h="812800">
                  <a:moveTo>
                    <a:pt x="33789" y="0"/>
                  </a:moveTo>
                  <a:lnTo>
                    <a:pt x="3285252" y="0"/>
                  </a:lnTo>
                  <a:cubicBezTo>
                    <a:pt x="3294213" y="0"/>
                    <a:pt x="3302807" y="3560"/>
                    <a:pt x="3309144" y="9897"/>
                  </a:cubicBezTo>
                  <a:cubicBezTo>
                    <a:pt x="3315481" y="16233"/>
                    <a:pt x="3319040" y="24827"/>
                    <a:pt x="3319040" y="33789"/>
                  </a:cubicBezTo>
                  <a:lnTo>
                    <a:pt x="3319040" y="779011"/>
                  </a:lnTo>
                  <a:cubicBezTo>
                    <a:pt x="3319040" y="787973"/>
                    <a:pt x="3315481" y="796567"/>
                    <a:pt x="3309144" y="802904"/>
                  </a:cubicBezTo>
                  <a:cubicBezTo>
                    <a:pt x="3302807" y="809240"/>
                    <a:pt x="3294213" y="812800"/>
                    <a:pt x="3285252" y="812800"/>
                  </a:cubicBezTo>
                  <a:lnTo>
                    <a:pt x="33789" y="812800"/>
                  </a:lnTo>
                  <a:cubicBezTo>
                    <a:pt x="24827" y="812800"/>
                    <a:pt x="16233" y="809240"/>
                    <a:pt x="9897" y="802904"/>
                  </a:cubicBezTo>
                  <a:cubicBezTo>
                    <a:pt x="3560" y="796567"/>
                    <a:pt x="0" y="787973"/>
                    <a:pt x="0" y="779011"/>
                  </a:cubicBezTo>
                  <a:lnTo>
                    <a:pt x="0" y="33789"/>
                  </a:lnTo>
                  <a:cubicBezTo>
                    <a:pt x="0" y="24827"/>
                    <a:pt x="3560" y="16233"/>
                    <a:pt x="9897" y="9897"/>
                  </a:cubicBezTo>
                  <a:cubicBezTo>
                    <a:pt x="16233" y="3560"/>
                    <a:pt x="24827" y="0"/>
                    <a:pt x="33789" y="0"/>
                  </a:cubicBezTo>
                  <a:close/>
                </a:path>
              </a:pathLst>
            </a:custGeom>
            <a:solidFill>
              <a:srgbClr val="FFFFFF"/>
            </a:solidFill>
          </p:spPr>
          <p:txBody>
            <a:bodyPr/>
            <a:lstStyle/>
            <a:p>
              <a:endParaRPr lang="en-IN"/>
            </a:p>
          </p:txBody>
        </p:sp>
        <p:sp>
          <p:nvSpPr>
            <p:cNvPr id="22" name="TextBox 22"/>
            <p:cNvSpPr txBox="1"/>
            <p:nvPr/>
          </p:nvSpPr>
          <p:spPr>
            <a:xfrm>
              <a:off x="0" y="-38100"/>
              <a:ext cx="3319040" cy="850900"/>
            </a:xfrm>
            <a:prstGeom prst="rect">
              <a:avLst/>
            </a:prstGeom>
          </p:spPr>
          <p:txBody>
            <a:bodyPr lIns="50800" tIns="50800" rIns="50800" bIns="50800" rtlCol="0" anchor="ctr"/>
            <a:lstStyle/>
            <a:p>
              <a:pPr algn="ctr">
                <a:lnSpc>
                  <a:spcPts val="2659"/>
                </a:lnSpc>
                <a:spcBef>
                  <a:spcPct val="0"/>
                </a:spcBef>
              </a:pPr>
              <a:endParaRPr/>
            </a:p>
          </p:txBody>
        </p:sp>
      </p:grpSp>
      <p:sp>
        <p:nvSpPr>
          <p:cNvPr id="23" name="TextBox 23"/>
          <p:cNvSpPr txBox="1"/>
          <p:nvPr/>
        </p:nvSpPr>
        <p:spPr>
          <a:xfrm>
            <a:off x="2739791" y="3874613"/>
            <a:ext cx="12808417" cy="2280599"/>
          </a:xfrm>
          <a:prstGeom prst="rect">
            <a:avLst/>
          </a:prstGeom>
        </p:spPr>
        <p:txBody>
          <a:bodyPr lIns="0" tIns="0" rIns="0" bIns="0" rtlCol="0" anchor="t">
            <a:spAutoFit/>
          </a:bodyPr>
          <a:lstStyle/>
          <a:p>
            <a:pPr algn="ctr">
              <a:lnSpc>
                <a:spcPts val="18668"/>
              </a:lnSpc>
              <a:spcBef>
                <a:spcPct val="0"/>
              </a:spcBef>
            </a:pPr>
            <a:r>
              <a:rPr lang="en-US" sz="13334" b="1">
                <a:solidFill>
                  <a:srgbClr val="1F2020"/>
                </a:solidFill>
                <a:latin typeface="Inter Bold"/>
                <a:ea typeface="Inter Bold"/>
                <a:cs typeface="Inter Bold"/>
                <a:sym typeface="Inter Bold"/>
              </a:rPr>
              <a:t>THANK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183</TotalTime>
  <Words>4829</Words>
  <Application>Microsoft Macintosh PowerPoint</Application>
  <PresentationFormat>Custom</PresentationFormat>
  <Paragraphs>227</Paragraphs>
  <Slides>37</Slides>
  <Notes>30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37</vt:i4>
      </vt:variant>
    </vt:vector>
  </HeadingPairs>
  <TitlesOfParts>
    <vt:vector size="42" baseType="lpstr">
      <vt:lpstr>Inter Bold</vt:lpstr>
      <vt:lpstr>Times New Roman</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Conclusion</vt:lpstr>
      <vt:lpstr>References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User</dc:creator>
  <cp:lastModifiedBy>Gnanu Bhatt</cp:lastModifiedBy>
  <cp:revision>35</cp:revision>
  <dcterms:created xsi:type="dcterms:W3CDTF">2006-08-16T00:00:00Z</dcterms:created>
  <dcterms:modified xsi:type="dcterms:W3CDTF">2026-07-06T10:19:33Z</dcterms:modified>
  <dc:identifier>DAHONLazFLI</dc:identifier>
</cp:coreProperties>
</file>