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0" r:id="rId1"/>
  </p:sldMasterIdLst>
  <p:notesMasterIdLst>
    <p:notesMasterId r:id="rId14"/>
  </p:notesMasterIdLst>
  <p:handoutMasterIdLst>
    <p:handoutMasterId r:id="rId15"/>
  </p:handoutMasterIdLst>
  <p:sldIdLst>
    <p:sldId id="256" r:id="rId2"/>
    <p:sldId id="270" r:id="rId3"/>
    <p:sldId id="271" r:id="rId4"/>
    <p:sldId id="291" r:id="rId5"/>
    <p:sldId id="283" r:id="rId6"/>
    <p:sldId id="282" r:id="rId7"/>
    <p:sldId id="276" r:id="rId8"/>
    <p:sldId id="275" r:id="rId9"/>
    <p:sldId id="266" r:id="rId10"/>
    <p:sldId id="290" r:id="rId11"/>
    <p:sldId id="292" r:id="rId12"/>
    <p:sldId id="285" r:id="rId13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09900"/>
    <a:srgbClr val="FFFF00"/>
    <a:srgbClr val="7194B8"/>
    <a:srgbClr val="FF0000"/>
    <a:srgbClr val="4578AB"/>
    <a:srgbClr val="003366"/>
    <a:srgbClr val="3366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9427" autoAdjust="0"/>
    <p:restoredTop sz="87669" autoAdjust="0"/>
  </p:normalViewPr>
  <p:slideViewPr>
    <p:cSldViewPr>
      <p:cViewPr>
        <p:scale>
          <a:sx n="81" d="100"/>
          <a:sy n="81" d="100"/>
        </p:scale>
        <p:origin x="-1304" y="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1722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7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6179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6179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6179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7BBDB6C6-AC9A-4235-81E8-4DF16A9F02D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773238" y="0"/>
            <a:ext cx="3384550" cy="25558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686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0" y="2627313"/>
            <a:ext cx="6858000" cy="6516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 smtClean="0"/>
              <a:t>Click to edit Master text styles</a:t>
            </a:r>
          </a:p>
          <a:p>
            <a:pPr lvl="1"/>
            <a:r>
              <a:rPr lang="en-GB" altLang="en-US" noProof="0" smtClean="0"/>
              <a:t>Second level</a:t>
            </a:r>
          </a:p>
          <a:p>
            <a:pPr lvl="2"/>
            <a:r>
              <a:rPr lang="en-GB" altLang="en-US" noProof="0" smtClean="0"/>
              <a:t>Third level</a:t>
            </a:r>
          </a:p>
          <a:p>
            <a:pPr lvl="3"/>
            <a:r>
              <a:rPr lang="en-GB" altLang="en-US" noProof="0" smtClean="0"/>
              <a:t>Fourth level</a:t>
            </a:r>
          </a:p>
          <a:p>
            <a:pPr lvl="4"/>
            <a:r>
              <a:rPr lang="en-GB" altLang="en-US" noProof="0" smtClean="0"/>
              <a:t>Fifth level</a:t>
            </a:r>
          </a:p>
        </p:txBody>
      </p:sp>
      <p:sp>
        <p:nvSpPr>
          <p:cNvPr id="3687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AE2D7A21-6EEB-4740-8471-CC7AD7128D7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30434A8-69F2-4020-A4D0-CA160C0DB0F8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762125" y="0"/>
            <a:ext cx="3406775" cy="2555875"/>
          </a:xfrm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642F4B8-E45C-4D4A-92F9-CB11BAB44A78}" type="slidenum">
              <a:rPr lang="en-GB" altLang="en-US"/>
              <a:pPr/>
              <a:t>2</a:t>
            </a:fld>
            <a:endParaRPr lang="en-GB" altLang="en-US"/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762125" y="0"/>
            <a:ext cx="3406775" cy="2555875"/>
          </a:xfrm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88" y="2627313"/>
            <a:ext cx="6854825" cy="6516687"/>
          </a:xfrm>
          <a:noFill/>
        </p:spPr>
        <p:txBody>
          <a:bodyPr/>
          <a:lstStyle/>
          <a:p>
            <a:pPr eaLnBrk="1" hangingPunct="1">
              <a:buFontTx/>
              <a:buChar char="•"/>
            </a:pPr>
            <a:endParaRPr lang="en-US" alt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3786211-2DB5-4E1A-AC8D-2C8F30CE005A}" type="slidenum">
              <a:rPr lang="en-GB" altLang="en-US"/>
              <a:pPr/>
              <a:t>3</a:t>
            </a:fld>
            <a:endParaRPr lang="en-GB" alt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762125" y="0"/>
            <a:ext cx="3406775" cy="2555875"/>
          </a:xfrm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88" y="2627313"/>
            <a:ext cx="6854825" cy="6516687"/>
          </a:xfrm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EB0CE8D-7ADC-426E-BF71-D7C1FE0D2444}" type="slidenum">
              <a:rPr lang="en-GB" altLang="en-US"/>
              <a:pPr/>
              <a:t>4</a:t>
            </a:fld>
            <a:endParaRPr lang="en-GB" altLang="en-US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60BDC12-179A-4A5E-8DAA-4BC6F870D87B}" type="slidenum">
              <a:rPr lang="en-GB" altLang="en-US"/>
              <a:pPr/>
              <a:t>5</a:t>
            </a:fld>
            <a:endParaRPr lang="en-GB" altLang="en-US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762125" y="0"/>
            <a:ext cx="3406775" cy="2555875"/>
          </a:xfrm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88" y="2627313"/>
            <a:ext cx="6854825" cy="6516687"/>
          </a:xfrm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BA92BAD-BB32-4958-9F33-EF3C60C1B204}" type="slidenum">
              <a:rPr lang="en-GB" altLang="en-US"/>
              <a:pPr/>
              <a:t>6</a:t>
            </a:fld>
            <a:endParaRPr lang="en-GB" altLang="en-US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762125" y="0"/>
            <a:ext cx="3406775" cy="2555875"/>
          </a:xfrm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228600" indent="-228600" eaLnBrk="1" hangingPunct="1">
              <a:lnSpc>
                <a:spcPct val="80000"/>
              </a:lnSpc>
            </a:pPr>
            <a:r>
              <a:rPr lang="en-GB" altLang="en-US" smtClean="0"/>
              <a:t/>
            </a:r>
            <a:br>
              <a:rPr lang="en-GB" altLang="en-US" smtClean="0"/>
            </a:br>
            <a:endParaRPr lang="en-GB" alt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39F3A06-64C2-4DBE-A2CC-D9F9325C5940}" type="slidenum">
              <a:rPr lang="en-GB" altLang="en-US"/>
              <a:pPr/>
              <a:t>7</a:t>
            </a:fld>
            <a:endParaRPr lang="en-GB" altLang="en-US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762125" y="0"/>
            <a:ext cx="3406775" cy="2555875"/>
          </a:xfrm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US" alt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918F3E8-70E0-41D0-B63B-E218D4EF75C9}" type="slidenum">
              <a:rPr lang="en-GB" altLang="en-US"/>
              <a:pPr/>
              <a:t>8</a:t>
            </a:fld>
            <a:endParaRPr lang="en-GB" altLang="en-US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762125" y="0"/>
            <a:ext cx="3406775" cy="2555875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991D860-65D8-4A4E-9FCA-E92C72ECCE7A}" type="slidenum">
              <a:rPr lang="en-GB" altLang="en-US"/>
              <a:pPr/>
              <a:t>9</a:t>
            </a:fld>
            <a:endParaRPr lang="en-GB" altLang="en-US"/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762125" y="0"/>
            <a:ext cx="3406775" cy="2555875"/>
          </a:xfrm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3F01590-AB55-4D1E-BD2F-9866EB491015}" type="slidenum">
              <a:rPr lang="en-GB" altLang="en-US"/>
              <a:pPr/>
              <a:t>10</a:t>
            </a:fld>
            <a:endParaRPr lang="en-GB" altLang="en-US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CD1875C-EDA5-47C6-B1EC-2C4367ACBA2E}" type="slidenum">
              <a:rPr lang="en-GB" altLang="en-US"/>
              <a:pPr/>
              <a:t>11</a:t>
            </a:fld>
            <a:endParaRPr lang="en-GB" altLang="en-US"/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9306E36-6871-4658-B528-43F9FBD2BF16}" type="slidenum">
              <a:rPr lang="en-GB" altLang="en-US"/>
              <a:pPr/>
              <a:t>12</a:t>
            </a:fld>
            <a:endParaRPr lang="en-GB" altLang="en-US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762125" y="0"/>
            <a:ext cx="3406775" cy="2555875"/>
          </a:xfrm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04800" y="1752600"/>
            <a:ext cx="8305800" cy="762000"/>
          </a:xfrm>
        </p:spPr>
        <p:txBody>
          <a:bodyPr/>
          <a:lstStyle>
            <a:lvl1pPr>
              <a:defRPr sz="3800"/>
            </a:lvl1pPr>
          </a:lstStyle>
          <a:p>
            <a:pPr lvl="0"/>
            <a:r>
              <a:rPr lang="en-GB" altLang="en-US" noProof="0" smtClean="0"/>
              <a:t>Click to edit Master title style</a:t>
            </a:r>
          </a:p>
        </p:txBody>
      </p:sp>
      <p:sp>
        <p:nvSpPr>
          <p:cNvPr id="7680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04800" y="2438400"/>
            <a:ext cx="8305800" cy="1752600"/>
          </a:xfrm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 altLang="en-US" noProof="0" smtClean="0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844675"/>
            <a:ext cx="4029075" cy="4394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91075" y="1844675"/>
            <a:ext cx="4029075" cy="4394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2057400" cy="58578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381000"/>
            <a:ext cx="6019800" cy="58578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66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3810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844675"/>
            <a:ext cx="8210550" cy="439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287338" indent="-287338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600">
          <a:solidFill>
            <a:schemeClr val="tx2"/>
          </a:solidFill>
          <a:latin typeface="+mn-lt"/>
          <a:ea typeface="+mn-ea"/>
          <a:cs typeface="+mn-cs"/>
        </a:defRPr>
      </a:lvl1pPr>
      <a:lvl2pPr marL="860425" indent="-28575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400">
          <a:solidFill>
            <a:schemeClr val="tx2"/>
          </a:solidFill>
          <a:latin typeface="+mn-lt"/>
        </a:defRPr>
      </a:lvl2pPr>
      <a:lvl3pPr marL="1435100" indent="-287338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10000"/>
        <a:buChar char="•"/>
        <a:defRPr sz="2200">
          <a:solidFill>
            <a:schemeClr val="tx2"/>
          </a:solidFill>
          <a:latin typeface="+mn-lt"/>
        </a:defRPr>
      </a:lvl3pPr>
      <a:lvl4pPr marL="1854200" indent="-22860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chemeClr val="bg1"/>
          </a:solidFill>
          <a:latin typeface="+mn-lt"/>
        </a:defRPr>
      </a:lvl4pPr>
      <a:lvl5pPr marL="2273300" indent="-228600" algn="l" rtl="0" eaLnBrk="0" fontAlgn="base" hangingPunct="0">
        <a:spcBef>
          <a:spcPct val="20000"/>
        </a:spcBef>
        <a:spcAft>
          <a:spcPct val="0"/>
        </a:spcAft>
        <a:buChar char="»"/>
        <a:defRPr>
          <a:solidFill>
            <a:schemeClr val="bg1"/>
          </a:solidFill>
          <a:latin typeface="+mn-lt"/>
        </a:defRPr>
      </a:lvl5pPr>
      <a:lvl6pPr marL="27305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bg1"/>
          </a:solidFill>
          <a:latin typeface="+mn-lt"/>
        </a:defRPr>
      </a:lvl6pPr>
      <a:lvl7pPr marL="31877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bg1"/>
          </a:solidFill>
          <a:latin typeface="+mn-lt"/>
        </a:defRPr>
      </a:lvl7pPr>
      <a:lvl8pPr marL="36449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bg1"/>
          </a:solidFill>
          <a:latin typeface="+mn-lt"/>
        </a:defRPr>
      </a:lvl8pPr>
      <a:lvl9pPr marL="41021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bg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878138" y="981075"/>
            <a:ext cx="6265862" cy="2197100"/>
          </a:xfrm>
          <a:noFill/>
        </p:spPr>
        <p:txBody>
          <a:bodyPr>
            <a:spAutoFit/>
          </a:bodyPr>
          <a:lstStyle/>
          <a:p>
            <a:pPr algn="ctr" eaLnBrk="1" hangingPunct="1"/>
            <a:r>
              <a:rPr lang="en-GB" altLang="en-US" sz="4600" b="0" i="1" smtClean="0"/>
              <a:t>Every Child Matters: Change for Children </a:t>
            </a:r>
            <a:br>
              <a:rPr lang="en-GB" altLang="en-US" sz="4600" b="0" i="1" smtClean="0"/>
            </a:br>
            <a:endParaRPr lang="en-GB" altLang="en-US" sz="4600" b="0" smtClean="0"/>
          </a:p>
        </p:txBody>
      </p:sp>
      <p:pic>
        <p:nvPicPr>
          <p:cNvPr id="2052" name="Picture 5"/>
          <p:cNvPicPr>
            <a:picLocks noChangeAspect="1" noChangeArrowheads="1"/>
          </p:cNvPicPr>
          <p:nvPr/>
        </p:nvPicPr>
        <p:blipFill>
          <a:blip r:embed="rId3" cstate="print"/>
          <a:srcRect l="847" t="417" r="848"/>
          <a:stretch>
            <a:fillRect/>
          </a:stretch>
        </p:blipFill>
        <p:spPr bwMode="auto">
          <a:xfrm>
            <a:off x="3175" y="0"/>
            <a:ext cx="3128963" cy="3414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i="1" smtClean="0"/>
              <a:t>Every Child Matters</a:t>
            </a:r>
            <a:r>
              <a:rPr lang="en-GB" altLang="en-US" smtClean="0"/>
              <a:t>…the vision</a:t>
            </a:r>
          </a:p>
        </p:txBody>
      </p:sp>
      <p:sp>
        <p:nvSpPr>
          <p:cNvPr id="3075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611188" y="2781300"/>
            <a:ext cx="8210550" cy="3600450"/>
          </a:xfrm>
        </p:spPr>
        <p:txBody>
          <a:bodyPr/>
          <a:lstStyle/>
          <a:p>
            <a:pPr eaLnBrk="1" hangingPunct="1">
              <a:spcBef>
                <a:spcPct val="30000"/>
              </a:spcBef>
              <a:buFontTx/>
              <a:buNone/>
            </a:pPr>
            <a:r>
              <a:rPr lang="en-GB" altLang="en-US" sz="2400" smtClean="0"/>
              <a:t>Systemic change to</a:t>
            </a:r>
          </a:p>
          <a:p>
            <a:pPr eaLnBrk="1" hangingPunct="1">
              <a:spcBef>
                <a:spcPct val="30000"/>
              </a:spcBef>
            </a:pPr>
            <a:r>
              <a:rPr lang="en-GB" altLang="en-US" sz="2400" smtClean="0"/>
              <a:t>Build services around the child, young person and family</a:t>
            </a:r>
          </a:p>
          <a:p>
            <a:pPr eaLnBrk="1" hangingPunct="1">
              <a:spcBef>
                <a:spcPct val="30000"/>
              </a:spcBef>
            </a:pPr>
            <a:r>
              <a:rPr lang="en-GB" altLang="en-US" sz="2400" smtClean="0"/>
              <a:t>Support parents and carers</a:t>
            </a:r>
          </a:p>
          <a:p>
            <a:pPr eaLnBrk="1" hangingPunct="1">
              <a:spcBef>
                <a:spcPct val="30000"/>
              </a:spcBef>
            </a:pPr>
            <a:r>
              <a:rPr lang="en-GB" altLang="en-US" sz="2400" smtClean="0"/>
              <a:t>Develop the workforce, changing culture and practice</a:t>
            </a:r>
          </a:p>
          <a:p>
            <a:pPr eaLnBrk="1" hangingPunct="1">
              <a:spcBef>
                <a:spcPct val="30000"/>
              </a:spcBef>
              <a:buFontTx/>
              <a:buNone/>
            </a:pPr>
            <a:r>
              <a:rPr lang="en-GB" altLang="en-US" sz="2400" smtClean="0"/>
              <a:t> and to integrate</a:t>
            </a:r>
          </a:p>
          <a:p>
            <a:pPr eaLnBrk="1" hangingPunct="1">
              <a:spcBef>
                <a:spcPct val="30000"/>
              </a:spcBef>
            </a:pPr>
            <a:r>
              <a:rPr lang="en-GB" altLang="en-US" sz="2400" smtClean="0"/>
              <a:t>Universal and targeted services</a:t>
            </a:r>
          </a:p>
          <a:p>
            <a:pPr eaLnBrk="1" hangingPunct="1">
              <a:spcBef>
                <a:spcPct val="30000"/>
              </a:spcBef>
            </a:pPr>
            <a:r>
              <a:rPr lang="en-GB" altLang="en-US" sz="2400" smtClean="0"/>
              <a:t>Services across the age range 0-19</a:t>
            </a:r>
          </a:p>
          <a:p>
            <a:pPr eaLnBrk="1" hangingPunct="1"/>
            <a:endParaRPr lang="en-GB" altLang="en-US" sz="2400" smtClean="0"/>
          </a:p>
        </p:txBody>
      </p:sp>
      <p:sp>
        <p:nvSpPr>
          <p:cNvPr id="3076" name="Rectangle 8"/>
          <p:cNvSpPr>
            <a:spLocks noChangeArrowheads="1"/>
          </p:cNvSpPr>
          <p:nvPr/>
        </p:nvSpPr>
        <p:spPr bwMode="auto">
          <a:xfrm>
            <a:off x="611188" y="1412875"/>
            <a:ext cx="8135937" cy="137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20000"/>
              </a:spcBef>
              <a:buClr>
                <a:schemeClr val="tx2"/>
              </a:buClr>
              <a:buSzPct val="110000"/>
            </a:pPr>
            <a:r>
              <a:rPr lang="en-US" altLang="en-US" sz="2800">
                <a:solidFill>
                  <a:schemeClr val="tx2"/>
                </a:solidFill>
                <a:latin typeface="Arial" charset="0"/>
              </a:rPr>
              <a:t>Radical improvement in opportunities and outcomes for children, driven by whole-system reform of the delivery of children’s services.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15"/>
          <p:cNvSpPr>
            <a:spLocks noGrp="1" noChangeArrowheads="1"/>
          </p:cNvSpPr>
          <p:nvPr>
            <p:ph type="title"/>
          </p:nvPr>
        </p:nvSpPr>
        <p:spPr>
          <a:xfrm>
            <a:off x="609600" y="381000"/>
            <a:ext cx="8355013" cy="1143000"/>
          </a:xfrm>
        </p:spPr>
        <p:txBody>
          <a:bodyPr/>
          <a:lstStyle/>
          <a:p>
            <a:pPr eaLnBrk="1" hangingPunct="1"/>
            <a:r>
              <a:rPr lang="en-GB" altLang="en-US" i="1" smtClean="0"/>
              <a:t>Every Child Matters</a:t>
            </a:r>
            <a:r>
              <a:rPr lang="en-GB" altLang="en-US" smtClean="0"/>
              <a:t>…progress so far</a:t>
            </a:r>
          </a:p>
        </p:txBody>
      </p:sp>
      <p:sp>
        <p:nvSpPr>
          <p:cNvPr id="4099" name="Rectangle 1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3400" smtClean="0"/>
              <a:t>Legislative foundation: the Children Act 2004</a:t>
            </a:r>
          </a:p>
          <a:p>
            <a:pPr eaLnBrk="1" hangingPunct="1"/>
            <a:r>
              <a:rPr lang="en-GB" altLang="en-US" sz="3400" smtClean="0"/>
              <a:t>Outcomes Framework</a:t>
            </a:r>
          </a:p>
          <a:p>
            <a:pPr eaLnBrk="1" hangingPunct="1"/>
            <a:r>
              <a:rPr lang="en-GB" altLang="en-US" sz="3400" smtClean="0"/>
              <a:t>Cross-government change programme</a:t>
            </a:r>
          </a:p>
          <a:p>
            <a:pPr eaLnBrk="1" hangingPunct="1"/>
            <a:r>
              <a:rPr lang="en-GB" altLang="en-US" sz="3400" smtClean="0"/>
              <a:t>Building a national framework for 150 local change programmes</a:t>
            </a:r>
          </a:p>
        </p:txBody>
      </p:sp>
      <p:sp>
        <p:nvSpPr>
          <p:cNvPr id="4100" name="Rectangle 6"/>
          <p:cNvSpPr>
            <a:spLocks noChangeArrowheads="1"/>
          </p:cNvSpPr>
          <p:nvPr/>
        </p:nvSpPr>
        <p:spPr bwMode="auto">
          <a:xfrm>
            <a:off x="765175" y="5408613"/>
            <a:ext cx="8378825" cy="820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lnSpc>
                <a:spcPct val="80000"/>
              </a:lnSpc>
              <a:spcBef>
                <a:spcPct val="30000"/>
              </a:spcBef>
              <a:buClr>
                <a:schemeClr val="tx2"/>
              </a:buClr>
              <a:buSzPct val="110000"/>
            </a:pPr>
            <a:r>
              <a:rPr lang="en-GB" altLang="en-US" b="1">
                <a:solidFill>
                  <a:schemeClr val="tx2"/>
                </a:solidFill>
                <a:latin typeface="Arial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Children Act 2004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412875"/>
            <a:ext cx="8353425" cy="518477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mtClean="0"/>
              <a:t>Children’s Commissioner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Duty to cooperate (April 2005)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Duty to safeguard and promote welfare of children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Duty to set up Local Safeguarding Children Boards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Provision for indexes or databases to enable better sharing of information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Single statutory Children and Young People’s Plan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Director / Lead Member for Children’s Services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Joint Inspection Framework / Joint Area Reviews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Provisions on foster care and private fostering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Duty to promote educational achievement of looked after children</a:t>
            </a:r>
          </a:p>
          <a:p>
            <a:pPr eaLnBrk="1" hangingPunct="1">
              <a:lnSpc>
                <a:spcPct val="90000"/>
              </a:lnSpc>
            </a:pPr>
            <a:endParaRPr lang="en-GB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Outcomes Framework</a:t>
            </a:r>
          </a:p>
        </p:txBody>
      </p:sp>
      <p:sp>
        <p:nvSpPr>
          <p:cNvPr id="6147" name="AutoShape 3"/>
          <p:cNvSpPr>
            <a:spLocks noChangeAspect="1" noChangeArrowheads="1" noTextEdit="1"/>
          </p:cNvSpPr>
          <p:nvPr/>
        </p:nvSpPr>
        <p:spPr bwMode="auto">
          <a:xfrm>
            <a:off x="1089025" y="1524000"/>
            <a:ext cx="7083425" cy="5119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48" name="Freeform 4"/>
          <p:cNvSpPr>
            <a:spLocks/>
          </p:cNvSpPr>
          <p:nvPr/>
        </p:nvSpPr>
        <p:spPr bwMode="auto">
          <a:xfrm>
            <a:off x="1169988" y="4487863"/>
            <a:ext cx="6330950" cy="1789112"/>
          </a:xfrm>
          <a:custGeom>
            <a:avLst/>
            <a:gdLst>
              <a:gd name="T0" fmla="*/ 0 w 20230"/>
              <a:gd name="T1" fmla="*/ 894556 h 5120"/>
              <a:gd name="T2" fmla="*/ 3165475 w 20230"/>
              <a:gd name="T3" fmla="*/ 0 h 5120"/>
              <a:gd name="T4" fmla="*/ 6330950 w 20230"/>
              <a:gd name="T5" fmla="*/ 894556 h 5120"/>
              <a:gd name="T6" fmla="*/ 6330950 w 20230"/>
              <a:gd name="T7" fmla="*/ 894556 h 5120"/>
              <a:gd name="T8" fmla="*/ 3165475 w 20230"/>
              <a:gd name="T9" fmla="*/ 1789112 h 5120"/>
              <a:gd name="T10" fmla="*/ 0 w 20230"/>
              <a:gd name="T11" fmla="*/ 894556 h 512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20230" h="5120">
                <a:moveTo>
                  <a:pt x="0" y="2560"/>
                </a:moveTo>
                <a:cubicBezTo>
                  <a:pt x="0" y="1146"/>
                  <a:pt x="4529" y="0"/>
                  <a:pt x="10115" y="0"/>
                </a:cubicBezTo>
                <a:cubicBezTo>
                  <a:pt x="15702" y="0"/>
                  <a:pt x="20230" y="1146"/>
                  <a:pt x="20230" y="2560"/>
                </a:cubicBezTo>
                <a:cubicBezTo>
                  <a:pt x="20230" y="2560"/>
                  <a:pt x="20230" y="2560"/>
                  <a:pt x="20230" y="2560"/>
                </a:cubicBezTo>
                <a:cubicBezTo>
                  <a:pt x="20230" y="3974"/>
                  <a:pt x="15702" y="5120"/>
                  <a:pt x="10115" y="5120"/>
                </a:cubicBezTo>
                <a:cubicBezTo>
                  <a:pt x="4529" y="5120"/>
                  <a:pt x="0" y="3974"/>
                  <a:pt x="0" y="2560"/>
                </a:cubicBezTo>
              </a:path>
            </a:pathLst>
          </a:custGeom>
          <a:solidFill>
            <a:srgbClr val="CCFFCC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49" name="Freeform 5"/>
          <p:cNvSpPr>
            <a:spLocks/>
          </p:cNvSpPr>
          <p:nvPr/>
        </p:nvSpPr>
        <p:spPr bwMode="auto">
          <a:xfrm>
            <a:off x="1169988" y="4487863"/>
            <a:ext cx="6330950" cy="1789112"/>
          </a:xfrm>
          <a:custGeom>
            <a:avLst/>
            <a:gdLst>
              <a:gd name="T0" fmla="*/ 0 w 4456"/>
              <a:gd name="T1" fmla="*/ 895350 h 1127"/>
              <a:gd name="T2" fmla="*/ 3165475 w 4456"/>
              <a:gd name="T3" fmla="*/ 0 h 1127"/>
              <a:gd name="T4" fmla="*/ 6330950 w 4456"/>
              <a:gd name="T5" fmla="*/ 895350 h 1127"/>
              <a:gd name="T6" fmla="*/ 6330950 w 4456"/>
              <a:gd name="T7" fmla="*/ 895350 h 1127"/>
              <a:gd name="T8" fmla="*/ 3165475 w 4456"/>
              <a:gd name="T9" fmla="*/ 1789112 h 1127"/>
              <a:gd name="T10" fmla="*/ 0 w 4456"/>
              <a:gd name="T11" fmla="*/ 895350 h 1127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4456" h="1127">
                <a:moveTo>
                  <a:pt x="0" y="564"/>
                </a:moveTo>
                <a:cubicBezTo>
                  <a:pt x="0" y="252"/>
                  <a:pt x="998" y="0"/>
                  <a:pt x="2228" y="0"/>
                </a:cubicBezTo>
                <a:cubicBezTo>
                  <a:pt x="3459" y="0"/>
                  <a:pt x="4456" y="252"/>
                  <a:pt x="4456" y="564"/>
                </a:cubicBezTo>
                <a:cubicBezTo>
                  <a:pt x="4456" y="564"/>
                  <a:pt x="4456" y="564"/>
                  <a:pt x="4456" y="564"/>
                </a:cubicBezTo>
                <a:cubicBezTo>
                  <a:pt x="4456" y="875"/>
                  <a:pt x="3459" y="1127"/>
                  <a:pt x="2228" y="1127"/>
                </a:cubicBezTo>
                <a:cubicBezTo>
                  <a:pt x="998" y="1127"/>
                  <a:pt x="0" y="875"/>
                  <a:pt x="0" y="564"/>
                </a:cubicBezTo>
              </a:path>
            </a:pathLst>
          </a:custGeom>
          <a:noFill/>
          <a:ln w="0" cap="rnd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50" name="Rectangle 6"/>
          <p:cNvSpPr>
            <a:spLocks noChangeArrowheads="1"/>
          </p:cNvSpPr>
          <p:nvPr/>
        </p:nvSpPr>
        <p:spPr bwMode="auto">
          <a:xfrm>
            <a:off x="2911475" y="5168900"/>
            <a:ext cx="2871788" cy="42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GB" altLang="en-US" sz="2800">
                <a:solidFill>
                  <a:srgbClr val="333333"/>
                </a:solidFill>
                <a:latin typeface="Arial" charset="0"/>
              </a:rPr>
              <a:t>Inspection Criteria</a:t>
            </a:r>
            <a:endParaRPr lang="en-GB" altLang="en-US" sz="1800">
              <a:solidFill>
                <a:schemeClr val="bg2"/>
              </a:solidFill>
              <a:latin typeface="Arial" charset="0"/>
            </a:endParaRPr>
          </a:p>
        </p:txBody>
      </p:sp>
      <p:sp>
        <p:nvSpPr>
          <p:cNvPr id="6151" name="Freeform 7"/>
          <p:cNvSpPr>
            <a:spLocks/>
          </p:cNvSpPr>
          <p:nvPr/>
        </p:nvSpPr>
        <p:spPr bwMode="auto">
          <a:xfrm>
            <a:off x="1169988" y="2644775"/>
            <a:ext cx="6330950" cy="1789113"/>
          </a:xfrm>
          <a:custGeom>
            <a:avLst/>
            <a:gdLst>
              <a:gd name="T0" fmla="*/ 0 w 20230"/>
              <a:gd name="T1" fmla="*/ 894557 h 5120"/>
              <a:gd name="T2" fmla="*/ 3165475 w 20230"/>
              <a:gd name="T3" fmla="*/ 0 h 5120"/>
              <a:gd name="T4" fmla="*/ 6330950 w 20230"/>
              <a:gd name="T5" fmla="*/ 894557 h 5120"/>
              <a:gd name="T6" fmla="*/ 6330950 w 20230"/>
              <a:gd name="T7" fmla="*/ 894557 h 5120"/>
              <a:gd name="T8" fmla="*/ 3165475 w 20230"/>
              <a:gd name="T9" fmla="*/ 1789113 h 5120"/>
              <a:gd name="T10" fmla="*/ 0 w 20230"/>
              <a:gd name="T11" fmla="*/ 894557 h 512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20230" h="5120">
                <a:moveTo>
                  <a:pt x="0" y="2560"/>
                </a:moveTo>
                <a:cubicBezTo>
                  <a:pt x="0" y="1146"/>
                  <a:pt x="4529" y="0"/>
                  <a:pt x="10115" y="0"/>
                </a:cubicBezTo>
                <a:cubicBezTo>
                  <a:pt x="15702" y="0"/>
                  <a:pt x="20230" y="1146"/>
                  <a:pt x="20230" y="2560"/>
                </a:cubicBezTo>
                <a:cubicBezTo>
                  <a:pt x="20230" y="2560"/>
                  <a:pt x="20230" y="2560"/>
                  <a:pt x="20230" y="2560"/>
                </a:cubicBezTo>
                <a:cubicBezTo>
                  <a:pt x="20230" y="3974"/>
                  <a:pt x="15702" y="5120"/>
                  <a:pt x="10115" y="5120"/>
                </a:cubicBezTo>
                <a:cubicBezTo>
                  <a:pt x="4529" y="5120"/>
                  <a:pt x="0" y="3974"/>
                  <a:pt x="0" y="2560"/>
                </a:cubicBezTo>
              </a:path>
            </a:pathLst>
          </a:custGeom>
          <a:solidFill>
            <a:srgbClr val="FFFFCC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52" name="Freeform 8"/>
          <p:cNvSpPr>
            <a:spLocks/>
          </p:cNvSpPr>
          <p:nvPr/>
        </p:nvSpPr>
        <p:spPr bwMode="auto">
          <a:xfrm>
            <a:off x="1169988" y="2644775"/>
            <a:ext cx="6330950" cy="1789113"/>
          </a:xfrm>
          <a:custGeom>
            <a:avLst/>
            <a:gdLst>
              <a:gd name="T0" fmla="*/ 0 w 4456"/>
              <a:gd name="T1" fmla="*/ 893763 h 1127"/>
              <a:gd name="T2" fmla="*/ 3165475 w 4456"/>
              <a:gd name="T3" fmla="*/ 0 h 1127"/>
              <a:gd name="T4" fmla="*/ 6330950 w 4456"/>
              <a:gd name="T5" fmla="*/ 893763 h 1127"/>
              <a:gd name="T6" fmla="*/ 6330950 w 4456"/>
              <a:gd name="T7" fmla="*/ 893763 h 1127"/>
              <a:gd name="T8" fmla="*/ 3165475 w 4456"/>
              <a:gd name="T9" fmla="*/ 1789113 h 1127"/>
              <a:gd name="T10" fmla="*/ 0 w 4456"/>
              <a:gd name="T11" fmla="*/ 893763 h 1127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4456" h="1127">
                <a:moveTo>
                  <a:pt x="0" y="563"/>
                </a:moveTo>
                <a:cubicBezTo>
                  <a:pt x="0" y="252"/>
                  <a:pt x="998" y="0"/>
                  <a:pt x="2228" y="0"/>
                </a:cubicBezTo>
                <a:cubicBezTo>
                  <a:pt x="3459" y="0"/>
                  <a:pt x="4456" y="252"/>
                  <a:pt x="4456" y="563"/>
                </a:cubicBezTo>
                <a:cubicBezTo>
                  <a:pt x="4456" y="563"/>
                  <a:pt x="4456" y="563"/>
                  <a:pt x="4456" y="563"/>
                </a:cubicBezTo>
                <a:cubicBezTo>
                  <a:pt x="4456" y="875"/>
                  <a:pt x="3459" y="1127"/>
                  <a:pt x="2228" y="1127"/>
                </a:cubicBezTo>
                <a:cubicBezTo>
                  <a:pt x="998" y="1127"/>
                  <a:pt x="0" y="875"/>
                  <a:pt x="0" y="563"/>
                </a:cubicBezTo>
              </a:path>
            </a:pathLst>
          </a:custGeom>
          <a:noFill/>
          <a:ln w="0" cap="rnd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53" name="Rectangle 9"/>
          <p:cNvSpPr>
            <a:spLocks noChangeArrowheads="1"/>
          </p:cNvSpPr>
          <p:nvPr/>
        </p:nvSpPr>
        <p:spPr bwMode="auto">
          <a:xfrm>
            <a:off x="2741613" y="3325813"/>
            <a:ext cx="3186112" cy="42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GB" altLang="en-US" sz="2800">
                <a:solidFill>
                  <a:srgbClr val="333333"/>
                </a:solidFill>
                <a:latin typeface="Arial" charset="0"/>
              </a:rPr>
              <a:t>Targets &amp; Indicators</a:t>
            </a:r>
            <a:endParaRPr lang="en-GB" altLang="en-US" sz="1800"/>
          </a:p>
        </p:txBody>
      </p:sp>
      <p:sp>
        <p:nvSpPr>
          <p:cNvPr id="6154" name="Rectangle 10"/>
          <p:cNvSpPr>
            <a:spLocks noChangeArrowheads="1"/>
          </p:cNvSpPr>
          <p:nvPr/>
        </p:nvSpPr>
        <p:spPr bwMode="auto">
          <a:xfrm>
            <a:off x="1160463" y="1590675"/>
            <a:ext cx="6348412" cy="1001713"/>
          </a:xfrm>
          <a:prstGeom prst="rect">
            <a:avLst/>
          </a:prstGeom>
          <a:solidFill>
            <a:srgbClr val="99CC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6155" name="Rectangle 11"/>
          <p:cNvSpPr>
            <a:spLocks noChangeArrowheads="1"/>
          </p:cNvSpPr>
          <p:nvPr/>
        </p:nvSpPr>
        <p:spPr bwMode="auto">
          <a:xfrm>
            <a:off x="2239963" y="1539875"/>
            <a:ext cx="4191000" cy="976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/>
            <a:r>
              <a:rPr lang="en-GB" altLang="en-US" sz="2800">
                <a:solidFill>
                  <a:srgbClr val="000000"/>
                </a:solidFill>
                <a:latin typeface="Arial" charset="0"/>
              </a:rPr>
              <a:t>Outcomes</a:t>
            </a:r>
          </a:p>
          <a:p>
            <a:pPr algn="ctr"/>
            <a:r>
              <a:rPr lang="en-GB" altLang="en-US" sz="1800">
                <a:solidFill>
                  <a:srgbClr val="000000"/>
                </a:solidFill>
                <a:latin typeface="Arial" charset="0"/>
              </a:rPr>
              <a:t>Aims</a:t>
            </a:r>
          </a:p>
          <a:p>
            <a:pPr algn="ctr"/>
            <a:r>
              <a:rPr lang="en-GB" altLang="en-US" sz="1800">
                <a:solidFill>
                  <a:srgbClr val="000000"/>
                </a:solidFill>
                <a:latin typeface="Arial" charset="0"/>
              </a:rPr>
              <a:t>Support from parents, carers and families</a:t>
            </a:r>
            <a:endParaRPr lang="en-GB" altLang="en-US" sz="1800"/>
          </a:p>
        </p:txBody>
      </p:sp>
      <p:sp>
        <p:nvSpPr>
          <p:cNvPr id="6156" name="Rectangle 12"/>
          <p:cNvSpPr>
            <a:spLocks noChangeArrowheads="1"/>
          </p:cNvSpPr>
          <p:nvPr/>
        </p:nvSpPr>
        <p:spPr bwMode="auto">
          <a:xfrm>
            <a:off x="7715250" y="2762250"/>
            <a:ext cx="895350" cy="3505200"/>
          </a:xfrm>
          <a:prstGeom prst="rect">
            <a:avLst/>
          </a:prstGeom>
          <a:solidFill>
            <a:srgbClr val="DDDDDD"/>
          </a:solidFill>
          <a:ln w="9525">
            <a:solidFill>
              <a:schemeClr val="bg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altLang="en-US" b="1">
                <a:solidFill>
                  <a:schemeClr val="bg2"/>
                </a:solidFill>
                <a:latin typeface="Arial" charset="0"/>
              </a:rPr>
              <a:t>Data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Group 40"/>
          <p:cNvGrpSpPr>
            <a:grpSpLocks/>
          </p:cNvGrpSpPr>
          <p:nvPr/>
        </p:nvGrpSpPr>
        <p:grpSpPr bwMode="auto">
          <a:xfrm>
            <a:off x="2282825" y="1804988"/>
            <a:ext cx="4537075" cy="4475162"/>
            <a:chOff x="1111" y="653"/>
            <a:chExt cx="3627" cy="3627"/>
          </a:xfrm>
        </p:grpSpPr>
        <p:sp>
          <p:nvSpPr>
            <p:cNvPr id="7185" name="Oval 32"/>
            <p:cNvSpPr>
              <a:spLocks noChangeArrowheads="1"/>
            </p:cNvSpPr>
            <p:nvPr/>
          </p:nvSpPr>
          <p:spPr bwMode="auto">
            <a:xfrm>
              <a:off x="1111" y="653"/>
              <a:ext cx="3627" cy="3627"/>
            </a:xfrm>
            <a:prstGeom prst="ellipse">
              <a:avLst/>
            </a:prstGeom>
            <a:solidFill>
              <a:srgbClr val="FFFFFF"/>
            </a:solidFill>
            <a:ln w="57150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86" name="Oval 33"/>
            <p:cNvSpPr>
              <a:spLocks noChangeArrowheads="1"/>
            </p:cNvSpPr>
            <p:nvPr/>
          </p:nvSpPr>
          <p:spPr bwMode="auto">
            <a:xfrm>
              <a:off x="1438" y="999"/>
              <a:ext cx="2947" cy="2947"/>
            </a:xfrm>
            <a:prstGeom prst="ellips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87" name="Oval 34"/>
            <p:cNvSpPr>
              <a:spLocks noChangeArrowheads="1"/>
            </p:cNvSpPr>
            <p:nvPr/>
          </p:nvSpPr>
          <p:spPr bwMode="auto">
            <a:xfrm>
              <a:off x="1773" y="1334"/>
              <a:ext cx="2267" cy="2267"/>
            </a:xfrm>
            <a:prstGeom prst="ellipse">
              <a:avLst/>
            </a:prstGeom>
            <a:solidFill>
              <a:srgbClr val="0066FF"/>
            </a:solidFill>
            <a:ln w="571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88" name="Oval 35"/>
            <p:cNvSpPr>
              <a:spLocks noChangeArrowheads="1"/>
            </p:cNvSpPr>
            <p:nvPr/>
          </p:nvSpPr>
          <p:spPr bwMode="auto">
            <a:xfrm>
              <a:off x="2118" y="1660"/>
              <a:ext cx="1587" cy="1587"/>
            </a:xfrm>
            <a:prstGeom prst="ellipse">
              <a:avLst/>
            </a:prstGeom>
            <a:solidFill>
              <a:srgbClr val="FF0000"/>
            </a:solidFill>
            <a:ln w="571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89" name="Oval 36"/>
            <p:cNvSpPr>
              <a:spLocks noChangeArrowheads="1"/>
            </p:cNvSpPr>
            <p:nvPr/>
          </p:nvSpPr>
          <p:spPr bwMode="auto">
            <a:xfrm>
              <a:off x="2461" y="1995"/>
              <a:ext cx="907" cy="907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100000">
                  <a:srgbClr val="99CCFF"/>
                </a:gs>
              </a:gsLst>
              <a:path path="shape">
                <a:fillToRect l="50000" t="50000" r="50000" b="50000"/>
              </a:path>
            </a:gradFill>
            <a:ln w="571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en-US" altLang="en-US" sz="1800">
                <a:solidFill>
                  <a:srgbClr val="FFFFFF"/>
                </a:solidFill>
                <a:latin typeface="Arial" charset="0"/>
              </a:endParaRPr>
            </a:p>
          </p:txBody>
        </p:sp>
        <p:sp>
          <p:nvSpPr>
            <p:cNvPr id="7190" name="Text Box 37"/>
            <p:cNvSpPr txBox="1">
              <a:spLocks noChangeArrowheads="1"/>
            </p:cNvSpPr>
            <p:nvPr/>
          </p:nvSpPr>
          <p:spPr bwMode="auto">
            <a:xfrm>
              <a:off x="2433" y="2034"/>
              <a:ext cx="989" cy="4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altLang="en-US" sz="1100" b="1">
                  <a:solidFill>
                    <a:schemeClr val="bg2"/>
                  </a:solidFill>
                  <a:latin typeface="Arial" charset="0"/>
                </a:rPr>
                <a:t>Outcomes</a:t>
              </a:r>
              <a:br>
                <a:rPr lang="en-GB" altLang="en-US" sz="1100" b="1">
                  <a:solidFill>
                    <a:schemeClr val="bg2"/>
                  </a:solidFill>
                  <a:latin typeface="Arial" charset="0"/>
                </a:rPr>
              </a:br>
              <a:r>
                <a:rPr lang="en-GB" altLang="en-US" sz="1100" b="1">
                  <a:solidFill>
                    <a:schemeClr val="bg2"/>
                  </a:solidFill>
                  <a:latin typeface="Arial" charset="0"/>
                </a:rPr>
                <a:t>for children &amp; young people</a:t>
              </a:r>
            </a:p>
          </p:txBody>
        </p:sp>
        <p:sp>
          <p:nvSpPr>
            <p:cNvPr id="7191" name="WordArt 38"/>
            <p:cNvSpPr>
              <a:spLocks noChangeArrowheads="1" noChangeShapeType="1" noTextEdit="1"/>
            </p:cNvSpPr>
            <p:nvPr/>
          </p:nvSpPr>
          <p:spPr bwMode="auto">
            <a:xfrm>
              <a:off x="2514" y="2069"/>
              <a:ext cx="807" cy="771"/>
            </a:xfrm>
            <a:prstGeom prst="rect">
              <a:avLst/>
            </a:prstGeom>
          </p:spPr>
          <p:txBody>
            <a:bodyPr spcFirstLastPara="1" wrap="none" fromWordArt="1">
              <a:prstTxWarp prst="textArchDown">
                <a:avLst>
                  <a:gd name="adj" fmla="val 986418"/>
                </a:avLst>
              </a:prstTxWarp>
            </a:bodyPr>
            <a:lstStyle/>
            <a:p>
              <a:pPr algn="ctr"/>
              <a:r>
                <a:rPr lang="en-GB" sz="1200" kern="10">
                  <a:ln w="9525">
                    <a:solidFill>
                      <a:schemeClr val="bg2"/>
                    </a:solidFill>
                    <a:round/>
                    <a:headEnd/>
                    <a:tailEnd/>
                  </a:ln>
                  <a:solidFill>
                    <a:schemeClr val="bg2"/>
                  </a:solidFill>
                  <a:latin typeface="Arial"/>
                  <a:cs typeface="Arial"/>
                </a:rPr>
                <a:t>Families  Community</a:t>
              </a:r>
            </a:p>
          </p:txBody>
        </p:sp>
        <p:sp>
          <p:nvSpPr>
            <p:cNvPr id="7192" name="WordArt 39"/>
            <p:cNvSpPr>
              <a:spLocks noChangeArrowheads="1" noChangeShapeType="1" noTextEdit="1"/>
            </p:cNvSpPr>
            <p:nvPr/>
          </p:nvSpPr>
          <p:spPr bwMode="auto">
            <a:xfrm>
              <a:off x="2725" y="2580"/>
              <a:ext cx="390" cy="94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/>
              <a:r>
                <a:rPr lang="en-GB" sz="1200" kern="10">
                  <a:ln w="9525">
                    <a:solidFill>
                      <a:schemeClr val="bg2"/>
                    </a:solidFill>
                    <a:round/>
                    <a:headEnd/>
                    <a:tailEnd/>
                  </a:ln>
                  <a:solidFill>
                    <a:schemeClr val="bg2"/>
                  </a:solidFill>
                  <a:latin typeface="Arial"/>
                  <a:cs typeface="Arial"/>
                </a:rPr>
                <a:t>Parents</a:t>
              </a:r>
            </a:p>
          </p:txBody>
        </p:sp>
      </p:grpSp>
      <p:sp>
        <p:nvSpPr>
          <p:cNvPr id="7171" name="Text Box 7"/>
          <p:cNvSpPr txBox="1">
            <a:spLocks noChangeArrowheads="1"/>
          </p:cNvSpPr>
          <p:nvPr/>
        </p:nvSpPr>
        <p:spPr bwMode="auto">
          <a:xfrm>
            <a:off x="3135313" y="6223000"/>
            <a:ext cx="283845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altLang="en-US" sz="2800">
                <a:latin typeface="Arial" charset="0"/>
              </a:rPr>
              <a:t>Communications</a:t>
            </a:r>
          </a:p>
        </p:txBody>
      </p:sp>
      <p:sp>
        <p:nvSpPr>
          <p:cNvPr id="7172" name="Text Box 8"/>
          <p:cNvSpPr txBox="1">
            <a:spLocks noChangeArrowheads="1"/>
          </p:cNvSpPr>
          <p:nvPr/>
        </p:nvSpPr>
        <p:spPr bwMode="auto">
          <a:xfrm>
            <a:off x="7159625" y="5218113"/>
            <a:ext cx="166052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altLang="en-US">
                <a:latin typeface="Arial" charset="0"/>
              </a:rPr>
              <a:t>Supporting</a:t>
            </a:r>
          </a:p>
          <a:p>
            <a:pPr algn="ctr"/>
            <a:r>
              <a:rPr lang="en-GB" altLang="en-US">
                <a:latin typeface="Arial" charset="0"/>
              </a:rPr>
              <a:t>Change</a:t>
            </a:r>
          </a:p>
        </p:txBody>
      </p:sp>
      <p:sp>
        <p:nvSpPr>
          <p:cNvPr id="7173" name="Text Box 9"/>
          <p:cNvSpPr txBox="1">
            <a:spLocks noChangeArrowheads="1"/>
          </p:cNvSpPr>
          <p:nvPr/>
        </p:nvSpPr>
        <p:spPr bwMode="auto">
          <a:xfrm>
            <a:off x="7191375" y="3371850"/>
            <a:ext cx="1963738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altLang="en-US">
                <a:latin typeface="Arial" charset="0"/>
              </a:rPr>
              <a:t>Improvement</a:t>
            </a:r>
          </a:p>
          <a:p>
            <a:pPr algn="ctr"/>
            <a:r>
              <a:rPr lang="en-GB" altLang="en-US">
                <a:latin typeface="Arial" charset="0"/>
              </a:rPr>
              <a:t>Cycle</a:t>
            </a:r>
          </a:p>
        </p:txBody>
      </p:sp>
      <p:sp>
        <p:nvSpPr>
          <p:cNvPr id="7174" name="Text Box 10"/>
          <p:cNvSpPr txBox="1">
            <a:spLocks noChangeArrowheads="1"/>
          </p:cNvSpPr>
          <p:nvPr/>
        </p:nvSpPr>
        <p:spPr bwMode="auto">
          <a:xfrm>
            <a:off x="6588125" y="1598613"/>
            <a:ext cx="244157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altLang="en-US">
                <a:latin typeface="Arial" charset="0"/>
              </a:rPr>
              <a:t>Policies &amp; Products</a:t>
            </a:r>
          </a:p>
        </p:txBody>
      </p:sp>
      <p:sp>
        <p:nvSpPr>
          <p:cNvPr id="7175" name="Text Box 11"/>
          <p:cNvSpPr txBox="1">
            <a:spLocks noChangeArrowheads="1"/>
          </p:cNvSpPr>
          <p:nvPr/>
        </p:nvSpPr>
        <p:spPr bwMode="auto">
          <a:xfrm>
            <a:off x="654050" y="1657350"/>
            <a:ext cx="1573213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altLang="en-US">
                <a:latin typeface="Arial" charset="0"/>
              </a:rPr>
              <a:t>Outcomes</a:t>
            </a:r>
          </a:p>
          <a:p>
            <a:pPr algn="ctr"/>
            <a:r>
              <a:rPr lang="en-GB" altLang="en-US">
                <a:latin typeface="Arial" charset="0"/>
              </a:rPr>
              <a:t>&amp; Aims</a:t>
            </a:r>
          </a:p>
        </p:txBody>
      </p:sp>
      <p:sp>
        <p:nvSpPr>
          <p:cNvPr id="7176" name="Text Box 12"/>
          <p:cNvSpPr txBox="1">
            <a:spLocks noChangeArrowheads="1"/>
          </p:cNvSpPr>
          <p:nvPr/>
        </p:nvSpPr>
        <p:spPr bwMode="auto">
          <a:xfrm>
            <a:off x="34925" y="5218113"/>
            <a:ext cx="220662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altLang="en-US">
                <a:latin typeface="Arial" charset="0"/>
              </a:rPr>
              <a:t>Inspection Criteria</a:t>
            </a:r>
          </a:p>
        </p:txBody>
      </p:sp>
      <p:sp>
        <p:nvSpPr>
          <p:cNvPr id="7177" name="Text Box 13"/>
          <p:cNvSpPr txBox="1">
            <a:spLocks noChangeArrowheads="1"/>
          </p:cNvSpPr>
          <p:nvPr/>
        </p:nvSpPr>
        <p:spPr bwMode="auto">
          <a:xfrm>
            <a:off x="66675" y="3416300"/>
            <a:ext cx="150495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altLang="en-US">
                <a:latin typeface="Arial" charset="0"/>
              </a:rPr>
              <a:t>Targets &amp;</a:t>
            </a:r>
          </a:p>
          <a:p>
            <a:pPr algn="ctr"/>
            <a:r>
              <a:rPr lang="en-GB" altLang="en-US">
                <a:latin typeface="Arial" charset="0"/>
              </a:rPr>
              <a:t>Indicators</a:t>
            </a:r>
          </a:p>
        </p:txBody>
      </p:sp>
      <p:sp>
        <p:nvSpPr>
          <p:cNvPr id="7178" name="AutoShape 16"/>
          <p:cNvSpPr>
            <a:spLocks noChangeArrowheads="1"/>
          </p:cNvSpPr>
          <p:nvPr/>
        </p:nvSpPr>
        <p:spPr bwMode="auto">
          <a:xfrm rot="8393237">
            <a:off x="6227763" y="2182813"/>
            <a:ext cx="639762" cy="438150"/>
          </a:xfrm>
          <a:prstGeom prst="rightArrow">
            <a:avLst>
              <a:gd name="adj1" fmla="val 50000"/>
              <a:gd name="adj2" fmla="val 36504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7179" name="AutoShape 18"/>
          <p:cNvSpPr>
            <a:spLocks noChangeArrowheads="1"/>
          </p:cNvSpPr>
          <p:nvPr/>
        </p:nvSpPr>
        <p:spPr bwMode="auto">
          <a:xfrm>
            <a:off x="1546225" y="3775075"/>
            <a:ext cx="750888" cy="438150"/>
          </a:xfrm>
          <a:prstGeom prst="rightArrow">
            <a:avLst>
              <a:gd name="adj1" fmla="val 50000"/>
              <a:gd name="adj2" fmla="val 42844"/>
            </a:avLst>
          </a:prstGeom>
          <a:solidFill>
            <a:schemeClr val="tx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7180" name="AutoShape 21"/>
          <p:cNvSpPr>
            <a:spLocks noChangeArrowheads="1"/>
          </p:cNvSpPr>
          <p:nvPr/>
        </p:nvSpPr>
        <p:spPr bwMode="auto">
          <a:xfrm rot="-1538460">
            <a:off x="1949450" y="5229225"/>
            <a:ext cx="750888" cy="438150"/>
          </a:xfrm>
          <a:prstGeom prst="rightArrow">
            <a:avLst>
              <a:gd name="adj1" fmla="val 50000"/>
              <a:gd name="adj2" fmla="val 42844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altLang="en-US"/>
              <a:t>0</a:t>
            </a:r>
          </a:p>
        </p:txBody>
      </p:sp>
      <p:sp>
        <p:nvSpPr>
          <p:cNvPr id="7181" name="AutoShape 22"/>
          <p:cNvSpPr>
            <a:spLocks noChangeArrowheads="1"/>
          </p:cNvSpPr>
          <p:nvPr/>
        </p:nvSpPr>
        <p:spPr bwMode="auto">
          <a:xfrm rot="-8919103">
            <a:off x="6389688" y="5214938"/>
            <a:ext cx="719137" cy="438150"/>
          </a:xfrm>
          <a:prstGeom prst="rightArrow">
            <a:avLst>
              <a:gd name="adj1" fmla="val 50000"/>
              <a:gd name="adj2" fmla="val 41033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7182" name="AutoShape 23"/>
          <p:cNvSpPr>
            <a:spLocks noChangeArrowheads="1"/>
          </p:cNvSpPr>
          <p:nvPr/>
        </p:nvSpPr>
        <p:spPr bwMode="auto">
          <a:xfrm rot="2194547">
            <a:off x="2276475" y="2127250"/>
            <a:ext cx="639763" cy="438150"/>
          </a:xfrm>
          <a:prstGeom prst="rightArrow">
            <a:avLst>
              <a:gd name="adj1" fmla="val 50000"/>
              <a:gd name="adj2" fmla="val 36504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7183" name="AutoShape 24"/>
          <p:cNvSpPr>
            <a:spLocks noChangeArrowheads="1"/>
          </p:cNvSpPr>
          <p:nvPr/>
        </p:nvSpPr>
        <p:spPr bwMode="auto">
          <a:xfrm rot="10800000">
            <a:off x="6829425" y="3767138"/>
            <a:ext cx="750888" cy="438150"/>
          </a:xfrm>
          <a:prstGeom prst="rightArrow">
            <a:avLst>
              <a:gd name="adj1" fmla="val 50000"/>
              <a:gd name="adj2" fmla="val 42844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7184" name="Rectangle 25"/>
          <p:cNvSpPr>
            <a:spLocks noChangeArrowheads="1"/>
          </p:cNvSpPr>
          <p:nvPr/>
        </p:nvSpPr>
        <p:spPr bwMode="auto">
          <a:xfrm>
            <a:off x="0" y="381000"/>
            <a:ext cx="914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en-GB" altLang="en-US" sz="3600" b="1">
                <a:solidFill>
                  <a:schemeClr val="tx2"/>
                </a:solidFill>
                <a:latin typeface="Arial" charset="0"/>
              </a:rPr>
              <a:t>A national framework for local change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5"/>
          <p:cNvSpPr>
            <a:spLocks noChangeArrowheads="1"/>
          </p:cNvSpPr>
          <p:nvPr/>
        </p:nvSpPr>
        <p:spPr bwMode="auto">
          <a:xfrm>
            <a:off x="468313" y="444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en-GB" altLang="en-US" sz="3600" b="1">
                <a:solidFill>
                  <a:schemeClr val="tx2"/>
                </a:solidFill>
                <a:latin typeface="Arial" charset="0"/>
              </a:rPr>
              <a:t>The children’s trust in action</a:t>
            </a:r>
          </a:p>
        </p:txBody>
      </p:sp>
      <p:grpSp>
        <p:nvGrpSpPr>
          <p:cNvPr id="65555" name="Group 19"/>
          <p:cNvGrpSpPr>
            <a:grpSpLocks/>
          </p:cNvGrpSpPr>
          <p:nvPr/>
        </p:nvGrpSpPr>
        <p:grpSpPr bwMode="auto">
          <a:xfrm>
            <a:off x="1763713" y="1036638"/>
            <a:ext cx="5757862" cy="6064250"/>
            <a:chOff x="1066" y="517"/>
            <a:chExt cx="3627" cy="3820"/>
          </a:xfrm>
        </p:grpSpPr>
        <p:sp>
          <p:nvSpPr>
            <p:cNvPr id="8210" name="Oval 20"/>
            <p:cNvSpPr>
              <a:spLocks noChangeArrowheads="1"/>
            </p:cNvSpPr>
            <p:nvPr/>
          </p:nvSpPr>
          <p:spPr bwMode="auto">
            <a:xfrm>
              <a:off x="1066" y="517"/>
              <a:ext cx="3627" cy="3627"/>
            </a:xfrm>
            <a:prstGeom prst="ellipse">
              <a:avLst/>
            </a:prstGeom>
            <a:solidFill>
              <a:srgbClr val="FFFFFF"/>
            </a:solidFill>
            <a:ln w="57150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211" name="WordArt 21"/>
            <p:cNvSpPr>
              <a:spLocks noChangeArrowheads="1" noChangeShapeType="1" noTextEdit="1"/>
            </p:cNvSpPr>
            <p:nvPr/>
          </p:nvSpPr>
          <p:spPr bwMode="auto">
            <a:xfrm>
              <a:off x="1210" y="681"/>
              <a:ext cx="3311" cy="3656"/>
            </a:xfrm>
            <a:prstGeom prst="rect">
              <a:avLst/>
            </a:prstGeom>
          </p:spPr>
          <p:txBody>
            <a:bodyPr spcFirstLastPara="1" wrap="none" fromWordArt="1">
              <a:prstTxWarp prst="textArchUp">
                <a:avLst>
                  <a:gd name="adj" fmla="val 12841118"/>
                </a:avLst>
              </a:prstTxWarp>
            </a:bodyPr>
            <a:lstStyle/>
            <a:p>
              <a:pPr algn="ctr"/>
              <a:r>
                <a:rPr lang="en-GB" sz="2000" kern="10">
                  <a:ln w="0">
                    <a:solidFill>
                      <a:schemeClr val="bg2"/>
                    </a:solidFill>
                    <a:round/>
                    <a:headEnd/>
                    <a:tailEnd/>
                  </a:ln>
                  <a:solidFill>
                    <a:schemeClr val="bg2"/>
                  </a:solidFill>
                  <a:latin typeface="Arial"/>
                  <a:cs typeface="Arial"/>
                </a:rPr>
                <a:t>Inter-Agency Governance</a:t>
              </a:r>
            </a:p>
          </p:txBody>
        </p:sp>
      </p:grpSp>
      <p:grpSp>
        <p:nvGrpSpPr>
          <p:cNvPr id="65558" name="Group 22"/>
          <p:cNvGrpSpPr>
            <a:grpSpLocks/>
          </p:cNvGrpSpPr>
          <p:nvPr/>
        </p:nvGrpSpPr>
        <p:grpSpPr bwMode="auto">
          <a:xfrm>
            <a:off x="2282825" y="1585913"/>
            <a:ext cx="4678363" cy="4678362"/>
            <a:chOff x="1393" y="863"/>
            <a:chExt cx="2947" cy="2947"/>
          </a:xfrm>
        </p:grpSpPr>
        <p:sp>
          <p:nvSpPr>
            <p:cNvPr id="8208" name="Oval 23"/>
            <p:cNvSpPr>
              <a:spLocks noChangeArrowheads="1"/>
            </p:cNvSpPr>
            <p:nvPr/>
          </p:nvSpPr>
          <p:spPr bwMode="auto">
            <a:xfrm>
              <a:off x="1393" y="863"/>
              <a:ext cx="2947" cy="2947"/>
            </a:xfrm>
            <a:prstGeom prst="ellips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209" name="WordArt 24"/>
            <p:cNvSpPr>
              <a:spLocks noChangeArrowheads="1" noChangeShapeType="1" noTextEdit="1"/>
            </p:cNvSpPr>
            <p:nvPr/>
          </p:nvSpPr>
          <p:spPr bwMode="auto">
            <a:xfrm>
              <a:off x="1545" y="1034"/>
              <a:ext cx="2631" cy="2722"/>
            </a:xfrm>
            <a:prstGeom prst="rect">
              <a:avLst/>
            </a:prstGeom>
          </p:spPr>
          <p:txBody>
            <a:bodyPr spcFirstLastPara="1" wrap="none" fromWordArt="1">
              <a:prstTxWarp prst="textArchUp">
                <a:avLst>
                  <a:gd name="adj" fmla="val 13001117"/>
                </a:avLst>
              </a:prstTxWarp>
            </a:bodyPr>
            <a:lstStyle/>
            <a:p>
              <a:pPr algn="ctr"/>
              <a:r>
                <a:rPr lang="en-GB" sz="2000" kern="10">
                  <a:ln w="0">
                    <a:solidFill>
                      <a:schemeClr val="tx1"/>
                    </a:solidFill>
                    <a:round/>
                    <a:headEnd/>
                    <a:tailEnd/>
                  </a:ln>
                  <a:latin typeface="Arial"/>
                  <a:cs typeface="Arial"/>
                </a:rPr>
                <a:t>Integrated Strategy</a:t>
              </a:r>
            </a:p>
          </p:txBody>
        </p:sp>
      </p:grpSp>
      <p:grpSp>
        <p:nvGrpSpPr>
          <p:cNvPr id="65561" name="Group 25"/>
          <p:cNvGrpSpPr>
            <a:grpSpLocks/>
          </p:cNvGrpSpPr>
          <p:nvPr/>
        </p:nvGrpSpPr>
        <p:grpSpPr bwMode="auto">
          <a:xfrm>
            <a:off x="2814638" y="2117725"/>
            <a:ext cx="3598862" cy="3641725"/>
            <a:chOff x="1728" y="1198"/>
            <a:chExt cx="2267" cy="2294"/>
          </a:xfrm>
        </p:grpSpPr>
        <p:sp>
          <p:nvSpPr>
            <p:cNvPr id="8206" name="Oval 26"/>
            <p:cNvSpPr>
              <a:spLocks noChangeArrowheads="1"/>
            </p:cNvSpPr>
            <p:nvPr/>
          </p:nvSpPr>
          <p:spPr bwMode="auto">
            <a:xfrm>
              <a:off x="1728" y="1198"/>
              <a:ext cx="2267" cy="2267"/>
            </a:xfrm>
            <a:prstGeom prst="ellipse">
              <a:avLst/>
            </a:prstGeom>
            <a:solidFill>
              <a:srgbClr val="0066FF"/>
            </a:solidFill>
            <a:ln w="571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207" name="WordArt 27"/>
            <p:cNvSpPr>
              <a:spLocks noChangeArrowheads="1" noChangeShapeType="1" noTextEdit="1"/>
            </p:cNvSpPr>
            <p:nvPr/>
          </p:nvSpPr>
          <p:spPr bwMode="auto">
            <a:xfrm>
              <a:off x="1890" y="1361"/>
              <a:ext cx="1951" cy="2131"/>
            </a:xfrm>
            <a:prstGeom prst="rect">
              <a:avLst/>
            </a:prstGeom>
          </p:spPr>
          <p:txBody>
            <a:bodyPr spcFirstLastPara="1" wrap="none" fromWordArt="1">
              <a:prstTxWarp prst="textArchUp">
                <a:avLst>
                  <a:gd name="adj" fmla="val 12248570"/>
                </a:avLst>
              </a:prstTxWarp>
            </a:bodyPr>
            <a:lstStyle/>
            <a:p>
              <a:pPr algn="ctr"/>
              <a:r>
                <a:rPr lang="en-GB" sz="2000" kern="10" spc="-100">
                  <a:ln w="0">
                    <a:solidFill>
                      <a:srgbClr val="FFFFFF"/>
                    </a:solidFill>
                    <a:round/>
                    <a:headEnd/>
                    <a:tailEnd/>
                  </a:ln>
                  <a:solidFill>
                    <a:srgbClr val="FFFFFF"/>
                  </a:solidFill>
                  <a:latin typeface="Arial"/>
                  <a:cs typeface="Arial"/>
                </a:rPr>
                <a:t>Integrated Processes</a:t>
              </a:r>
            </a:p>
          </p:txBody>
        </p:sp>
      </p:grpSp>
      <p:grpSp>
        <p:nvGrpSpPr>
          <p:cNvPr id="65564" name="Group 28"/>
          <p:cNvGrpSpPr>
            <a:grpSpLocks/>
          </p:cNvGrpSpPr>
          <p:nvPr/>
        </p:nvGrpSpPr>
        <p:grpSpPr bwMode="auto">
          <a:xfrm>
            <a:off x="3362325" y="2635250"/>
            <a:ext cx="2519363" cy="2519363"/>
            <a:chOff x="2073" y="1524"/>
            <a:chExt cx="1587" cy="1587"/>
          </a:xfrm>
        </p:grpSpPr>
        <p:sp>
          <p:nvSpPr>
            <p:cNvPr id="8204" name="Oval 29"/>
            <p:cNvSpPr>
              <a:spLocks noChangeArrowheads="1"/>
            </p:cNvSpPr>
            <p:nvPr/>
          </p:nvSpPr>
          <p:spPr bwMode="auto">
            <a:xfrm>
              <a:off x="2073" y="1524"/>
              <a:ext cx="1587" cy="1587"/>
            </a:xfrm>
            <a:prstGeom prst="ellipse">
              <a:avLst/>
            </a:prstGeom>
            <a:solidFill>
              <a:srgbClr val="FF0000"/>
            </a:solidFill>
            <a:ln w="571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205" name="WordArt 30"/>
            <p:cNvSpPr>
              <a:spLocks noChangeArrowheads="1" noChangeShapeType="1" noTextEdit="1"/>
            </p:cNvSpPr>
            <p:nvPr/>
          </p:nvSpPr>
          <p:spPr bwMode="auto">
            <a:xfrm rot="-1861476">
              <a:off x="2243" y="1705"/>
              <a:ext cx="1262" cy="1317"/>
            </a:xfrm>
            <a:prstGeom prst="rect">
              <a:avLst/>
            </a:prstGeom>
          </p:spPr>
          <p:txBody>
            <a:bodyPr spcFirstLastPara="1" wrap="none" fromWordArt="1">
              <a:prstTxWarp prst="textCircle">
                <a:avLst>
                  <a:gd name="adj" fmla="val 11474907"/>
                </a:avLst>
              </a:prstTxWarp>
            </a:bodyPr>
            <a:lstStyle/>
            <a:p>
              <a:pPr algn="ctr"/>
              <a:r>
                <a:rPr lang="en-GB" sz="2000" kern="10">
                  <a:ln w="0">
                    <a:solidFill>
                      <a:schemeClr val="tx1"/>
                    </a:solidFill>
                    <a:round/>
                    <a:headEnd/>
                    <a:tailEnd/>
                  </a:ln>
                  <a:solidFill>
                    <a:schemeClr val="tx2"/>
                  </a:solidFill>
                  <a:latin typeface="Arial"/>
                  <a:cs typeface="Arial"/>
                </a:rPr>
                <a:t>Integrated Front-Line Delivery                         </a:t>
              </a:r>
            </a:p>
          </p:txBody>
        </p:sp>
      </p:grpSp>
      <p:grpSp>
        <p:nvGrpSpPr>
          <p:cNvPr id="65567" name="Group 31"/>
          <p:cNvGrpSpPr>
            <a:grpSpLocks/>
          </p:cNvGrpSpPr>
          <p:nvPr/>
        </p:nvGrpSpPr>
        <p:grpSpPr bwMode="auto">
          <a:xfrm>
            <a:off x="3863975" y="3167063"/>
            <a:ext cx="1570038" cy="1439862"/>
            <a:chOff x="2389" y="1859"/>
            <a:chExt cx="989" cy="907"/>
          </a:xfrm>
        </p:grpSpPr>
        <p:sp>
          <p:nvSpPr>
            <p:cNvPr id="8200" name="Oval 32"/>
            <p:cNvSpPr>
              <a:spLocks noChangeArrowheads="1"/>
            </p:cNvSpPr>
            <p:nvPr/>
          </p:nvSpPr>
          <p:spPr bwMode="auto">
            <a:xfrm>
              <a:off x="2416" y="1859"/>
              <a:ext cx="907" cy="907"/>
            </a:xfrm>
            <a:prstGeom prst="ellipse">
              <a:avLst/>
            </a:prstGeom>
            <a:gradFill rotWithShape="1">
              <a:gsLst>
                <a:gs pos="0">
                  <a:srgbClr val="FFFF00"/>
                </a:gs>
                <a:gs pos="100000">
                  <a:srgbClr val="99CCFF"/>
                </a:gs>
              </a:gsLst>
              <a:path path="shape">
                <a:fillToRect l="50000" t="50000" r="50000" b="50000"/>
              </a:path>
            </a:gradFill>
            <a:ln w="571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en-US" altLang="en-US" sz="1800">
                <a:solidFill>
                  <a:srgbClr val="FFFFFF"/>
                </a:solidFill>
                <a:latin typeface="Arial" charset="0"/>
              </a:endParaRPr>
            </a:p>
          </p:txBody>
        </p:sp>
        <p:sp>
          <p:nvSpPr>
            <p:cNvPr id="8201" name="Text Box 33"/>
            <p:cNvSpPr txBox="1">
              <a:spLocks noChangeArrowheads="1"/>
            </p:cNvSpPr>
            <p:nvPr/>
          </p:nvSpPr>
          <p:spPr bwMode="auto">
            <a:xfrm>
              <a:off x="2389" y="1897"/>
              <a:ext cx="989" cy="4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altLang="en-US" sz="1500" b="1">
                  <a:solidFill>
                    <a:schemeClr val="bg2"/>
                  </a:solidFill>
                  <a:latin typeface="Arial" charset="0"/>
                </a:rPr>
                <a:t>Outcomes</a:t>
              </a:r>
              <a:br>
                <a:rPr lang="en-GB" altLang="en-US" sz="1500" b="1">
                  <a:solidFill>
                    <a:schemeClr val="bg2"/>
                  </a:solidFill>
                  <a:latin typeface="Arial" charset="0"/>
                </a:rPr>
              </a:br>
              <a:r>
                <a:rPr lang="en-GB" altLang="en-US" sz="1500" b="1">
                  <a:solidFill>
                    <a:schemeClr val="bg2"/>
                  </a:solidFill>
                  <a:latin typeface="Arial" charset="0"/>
                </a:rPr>
                <a:t>for children &amp; young people</a:t>
              </a:r>
            </a:p>
          </p:txBody>
        </p:sp>
        <p:sp>
          <p:nvSpPr>
            <p:cNvPr id="8202" name="WordArt 34"/>
            <p:cNvSpPr>
              <a:spLocks noChangeArrowheads="1" noChangeShapeType="1" noTextEdit="1"/>
            </p:cNvSpPr>
            <p:nvPr/>
          </p:nvSpPr>
          <p:spPr bwMode="auto">
            <a:xfrm>
              <a:off x="2469" y="1933"/>
              <a:ext cx="807" cy="771"/>
            </a:xfrm>
            <a:prstGeom prst="rect">
              <a:avLst/>
            </a:prstGeom>
          </p:spPr>
          <p:txBody>
            <a:bodyPr spcFirstLastPara="1" wrap="none" fromWordArt="1">
              <a:prstTxWarp prst="textArchDown">
                <a:avLst>
                  <a:gd name="adj" fmla="val 986418"/>
                </a:avLst>
              </a:prstTxWarp>
            </a:bodyPr>
            <a:lstStyle/>
            <a:p>
              <a:pPr algn="ctr"/>
              <a:r>
                <a:rPr lang="en-GB" sz="1200" kern="10">
                  <a:ln w="9525">
                    <a:solidFill>
                      <a:schemeClr val="bg2"/>
                    </a:solidFill>
                    <a:round/>
                    <a:headEnd/>
                    <a:tailEnd/>
                  </a:ln>
                  <a:solidFill>
                    <a:schemeClr val="bg2"/>
                  </a:solidFill>
                  <a:latin typeface="Arial"/>
                  <a:cs typeface="Arial"/>
                </a:rPr>
                <a:t>Families  Community</a:t>
              </a:r>
            </a:p>
          </p:txBody>
        </p:sp>
        <p:sp>
          <p:nvSpPr>
            <p:cNvPr id="8203" name="WordArt 35"/>
            <p:cNvSpPr>
              <a:spLocks noChangeArrowheads="1" noChangeShapeType="1" noTextEdit="1"/>
            </p:cNvSpPr>
            <p:nvPr/>
          </p:nvSpPr>
          <p:spPr bwMode="auto">
            <a:xfrm>
              <a:off x="2680" y="2444"/>
              <a:ext cx="390" cy="94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/>
              <a:r>
                <a:rPr lang="en-GB" sz="1200" kern="10">
                  <a:ln w="9525">
                    <a:solidFill>
                      <a:schemeClr val="bg2"/>
                    </a:solidFill>
                    <a:round/>
                    <a:headEnd/>
                    <a:tailEnd/>
                  </a:ln>
                  <a:solidFill>
                    <a:schemeClr val="bg2"/>
                  </a:solidFill>
                  <a:latin typeface="Arial"/>
                  <a:cs typeface="Arial"/>
                </a:rPr>
                <a:t>Parents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5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5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5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5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5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Children’s trusts driving change</a:t>
            </a:r>
          </a:p>
        </p:txBody>
      </p:sp>
      <p:sp>
        <p:nvSpPr>
          <p:cNvPr id="9219" name="Rectangle 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3000" smtClean="0"/>
              <a:t>Arrangements for working together to improve outcomes for all children and young people through: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smtClean="0"/>
              <a:t>the front line staff providing integrated services, including children’s centres and extended schools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smtClean="0"/>
              <a:t>the processes to support these services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smtClean="0"/>
              <a:t>the planning which sets their direction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smtClean="0"/>
              <a:t>the governance arrangements which sustain them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Support for local change</a:t>
            </a:r>
          </a:p>
        </p:txBody>
      </p:sp>
      <p:sp>
        <p:nvSpPr>
          <p:cNvPr id="10243" name="Rectangle 8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3000" smtClean="0"/>
              <a:t>Regional Change Advisers in GOs</a:t>
            </a:r>
          </a:p>
          <a:p>
            <a:pPr eaLnBrk="1" hangingPunct="1"/>
            <a:r>
              <a:rPr lang="en-GB" altLang="en-US" sz="3000" smtClean="0"/>
              <a:t>Leadership support and development</a:t>
            </a:r>
          </a:p>
          <a:p>
            <a:pPr eaLnBrk="1" hangingPunct="1"/>
            <a:r>
              <a:rPr lang="en-GB" altLang="en-US" sz="3000" smtClean="0"/>
              <a:t>Sharing emerging / good practice</a:t>
            </a:r>
          </a:p>
          <a:p>
            <a:pPr eaLnBrk="1" hangingPunct="1"/>
            <a:r>
              <a:rPr lang="en-GB" altLang="en-US" sz="3000" smtClean="0"/>
              <a:t>Monitoring the impact of policies</a:t>
            </a:r>
          </a:p>
          <a:p>
            <a:pPr eaLnBrk="1" hangingPunct="1"/>
            <a:r>
              <a:rPr lang="en-GB" altLang="en-US" sz="3000" smtClean="0"/>
              <a:t>Resources for change</a:t>
            </a:r>
          </a:p>
          <a:p>
            <a:pPr eaLnBrk="1" hangingPunct="1"/>
            <a:r>
              <a:rPr lang="en-GB" altLang="en-US" sz="3000" smtClean="0"/>
              <a:t>Statutory and non-statutory guidance and other communications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83" name="Oval 35"/>
          <p:cNvSpPr>
            <a:spLocks noChangeArrowheads="1"/>
          </p:cNvSpPr>
          <p:nvPr/>
        </p:nvSpPr>
        <p:spPr bwMode="auto">
          <a:xfrm>
            <a:off x="2195513" y="1987550"/>
            <a:ext cx="4608512" cy="4537075"/>
          </a:xfrm>
          <a:prstGeom prst="ellipse">
            <a:avLst/>
          </a:prstGeom>
          <a:gradFill rotWithShape="1">
            <a:gsLst>
              <a:gs pos="0">
                <a:schemeClr val="bg1">
                  <a:gamma/>
                  <a:shade val="0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0"/>
                  <a:invGamma/>
                </a:schemeClr>
              </a:gs>
            </a:gsLst>
            <a:lin ang="5400000" scaled="1"/>
          </a:gradFill>
          <a:ln w="44450" algn="ctr">
            <a:solidFill>
              <a:srgbClr val="99CCFF"/>
            </a:solidFill>
            <a:round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11267" name="Line 36"/>
          <p:cNvSpPr>
            <a:spLocks noChangeShapeType="1"/>
          </p:cNvSpPr>
          <p:nvPr/>
        </p:nvSpPr>
        <p:spPr bwMode="auto">
          <a:xfrm>
            <a:off x="4786313" y="4795838"/>
            <a:ext cx="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268" name="Oval 37"/>
          <p:cNvSpPr>
            <a:spLocks noChangeArrowheads="1"/>
          </p:cNvSpPr>
          <p:nvPr/>
        </p:nvSpPr>
        <p:spPr bwMode="auto">
          <a:xfrm>
            <a:off x="3059113" y="2779713"/>
            <a:ext cx="2952750" cy="2879725"/>
          </a:xfrm>
          <a:prstGeom prst="ellipse">
            <a:avLst/>
          </a:prstGeom>
          <a:solidFill>
            <a:srgbClr val="99CC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1269" name="Line 38"/>
          <p:cNvSpPr>
            <a:spLocks noChangeShapeType="1"/>
          </p:cNvSpPr>
          <p:nvPr/>
        </p:nvSpPr>
        <p:spPr bwMode="auto">
          <a:xfrm>
            <a:off x="4570413" y="2779713"/>
            <a:ext cx="1587" cy="1439862"/>
          </a:xfrm>
          <a:prstGeom prst="line">
            <a:avLst/>
          </a:prstGeom>
          <a:noFill/>
          <a:ln w="44450">
            <a:solidFill>
              <a:srgbClr val="0072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270" name="Line 39"/>
          <p:cNvSpPr>
            <a:spLocks noChangeShapeType="1"/>
          </p:cNvSpPr>
          <p:nvPr/>
        </p:nvSpPr>
        <p:spPr bwMode="auto">
          <a:xfrm>
            <a:off x="4570413" y="4219575"/>
            <a:ext cx="865187" cy="1081088"/>
          </a:xfrm>
          <a:prstGeom prst="line">
            <a:avLst/>
          </a:prstGeom>
          <a:noFill/>
          <a:ln w="44450">
            <a:solidFill>
              <a:srgbClr val="0072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271" name="Line 40"/>
          <p:cNvSpPr>
            <a:spLocks noChangeShapeType="1"/>
          </p:cNvSpPr>
          <p:nvPr/>
        </p:nvSpPr>
        <p:spPr bwMode="auto">
          <a:xfrm flipH="1">
            <a:off x="4570413" y="3571875"/>
            <a:ext cx="1296987" cy="647700"/>
          </a:xfrm>
          <a:prstGeom prst="line">
            <a:avLst/>
          </a:prstGeom>
          <a:noFill/>
          <a:ln w="44450">
            <a:solidFill>
              <a:srgbClr val="0072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30089" name="Text Box 41"/>
          <p:cNvSpPr txBox="1">
            <a:spLocks noChangeArrowheads="1"/>
          </p:cNvSpPr>
          <p:nvPr/>
        </p:nvSpPr>
        <p:spPr bwMode="auto">
          <a:xfrm>
            <a:off x="4572000" y="2995613"/>
            <a:ext cx="1152525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1400" b="1">
                <a:solidFill>
                  <a:schemeClr val="bg2"/>
                </a:solidFill>
                <a:latin typeface="Arial" charset="0"/>
              </a:rPr>
              <a:t>The Outcomes Framework</a:t>
            </a:r>
          </a:p>
        </p:txBody>
      </p:sp>
      <p:sp>
        <p:nvSpPr>
          <p:cNvPr id="130090" name="Text Box 42"/>
          <p:cNvSpPr txBox="1">
            <a:spLocks noChangeArrowheads="1"/>
          </p:cNvSpPr>
          <p:nvPr/>
        </p:nvSpPr>
        <p:spPr bwMode="auto">
          <a:xfrm>
            <a:off x="4752975" y="4062413"/>
            <a:ext cx="137001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altLang="en-US" sz="1400" b="1">
                <a:solidFill>
                  <a:schemeClr val="bg2"/>
                </a:solidFill>
                <a:latin typeface="Arial" charset="0"/>
              </a:rPr>
              <a:t>Priorities</a:t>
            </a:r>
          </a:p>
          <a:p>
            <a:r>
              <a:rPr lang="en-GB" altLang="en-US" sz="1400" b="1">
                <a:solidFill>
                  <a:schemeClr val="bg2"/>
                </a:solidFill>
                <a:latin typeface="Arial" charset="0"/>
              </a:rPr>
              <a:t>Conversation</a:t>
            </a:r>
          </a:p>
        </p:txBody>
      </p:sp>
      <p:sp>
        <p:nvSpPr>
          <p:cNvPr id="130091" name="Text Box 43"/>
          <p:cNvSpPr txBox="1">
            <a:spLocks noChangeArrowheads="1"/>
          </p:cNvSpPr>
          <p:nvPr/>
        </p:nvSpPr>
        <p:spPr bwMode="auto">
          <a:xfrm>
            <a:off x="4140200" y="4854575"/>
            <a:ext cx="1296988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altLang="en-US" sz="1400" b="1">
                <a:solidFill>
                  <a:schemeClr val="bg2"/>
                </a:solidFill>
                <a:latin typeface="Arial" charset="0"/>
              </a:rPr>
              <a:t>Planning Guidance</a:t>
            </a:r>
          </a:p>
        </p:txBody>
      </p:sp>
      <p:sp>
        <p:nvSpPr>
          <p:cNvPr id="130092" name="Text Box 44"/>
          <p:cNvSpPr txBox="1">
            <a:spLocks noChangeArrowheads="1"/>
          </p:cNvSpPr>
          <p:nvPr/>
        </p:nvSpPr>
        <p:spPr bwMode="auto">
          <a:xfrm>
            <a:off x="3276600" y="3067050"/>
            <a:ext cx="136683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altLang="en-US" sz="1400" b="1">
                <a:solidFill>
                  <a:schemeClr val="bg2"/>
                </a:solidFill>
                <a:latin typeface="Arial" charset="0"/>
              </a:rPr>
              <a:t>Annual Assessments &amp; CPA</a:t>
            </a:r>
          </a:p>
        </p:txBody>
      </p:sp>
      <p:sp>
        <p:nvSpPr>
          <p:cNvPr id="130093" name="Text Box 45"/>
          <p:cNvSpPr txBox="1">
            <a:spLocks noChangeArrowheads="1"/>
          </p:cNvSpPr>
          <p:nvPr/>
        </p:nvSpPr>
        <p:spPr bwMode="auto">
          <a:xfrm>
            <a:off x="3130550" y="3925888"/>
            <a:ext cx="165735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altLang="en-US" sz="1200" b="1">
                <a:solidFill>
                  <a:schemeClr val="bg2"/>
                </a:solidFill>
                <a:latin typeface="Arial" charset="0"/>
              </a:rPr>
              <a:t>Field-Force Support/Central Engagement &amp; Intervention</a:t>
            </a:r>
          </a:p>
        </p:txBody>
      </p:sp>
      <p:sp>
        <p:nvSpPr>
          <p:cNvPr id="130094" name="WordArt 46"/>
          <p:cNvSpPr>
            <a:spLocks noChangeArrowheads="1" noChangeShapeType="1" noTextEdit="1"/>
          </p:cNvSpPr>
          <p:nvPr/>
        </p:nvSpPr>
        <p:spPr bwMode="auto">
          <a:xfrm rot="-2187872">
            <a:off x="2843213" y="2563813"/>
            <a:ext cx="1647825" cy="276225"/>
          </a:xfrm>
          <a:prstGeom prst="rect">
            <a:avLst/>
          </a:prstGeom>
        </p:spPr>
        <p:txBody>
          <a:bodyPr spcFirstLastPara="1" wrap="none" fromWordArt="1">
            <a:prstTxWarp prst="textArchUp">
              <a:avLst>
                <a:gd name="adj" fmla="val 10800000"/>
              </a:avLst>
            </a:prstTxWarp>
          </a:bodyPr>
          <a:lstStyle/>
          <a:p>
            <a:pPr algn="ctr"/>
            <a:r>
              <a:rPr lang="en-GB" sz="1800" b="1" kern="10">
                <a:ln w="9525">
                  <a:solidFill>
                    <a:schemeClr val="tx2"/>
                  </a:solidFill>
                  <a:round/>
                  <a:headEnd/>
                  <a:tailEnd/>
                </a:ln>
                <a:solidFill>
                  <a:schemeClr val="tx2"/>
                </a:solidFill>
                <a:latin typeface="Arial"/>
                <a:cs typeface="Arial"/>
              </a:rPr>
              <a:t>Self Evaluation</a:t>
            </a:r>
          </a:p>
        </p:txBody>
      </p:sp>
      <p:sp>
        <p:nvSpPr>
          <p:cNvPr id="130095" name="WordArt 47"/>
          <p:cNvSpPr>
            <a:spLocks noChangeArrowheads="1" noChangeShapeType="1" noTextEdit="1"/>
          </p:cNvSpPr>
          <p:nvPr/>
        </p:nvSpPr>
        <p:spPr bwMode="auto">
          <a:xfrm rot="2069219">
            <a:off x="4570413" y="2676525"/>
            <a:ext cx="1965325" cy="319088"/>
          </a:xfrm>
          <a:prstGeom prst="rect">
            <a:avLst/>
          </a:prstGeom>
        </p:spPr>
        <p:txBody>
          <a:bodyPr spcFirstLastPara="1" wrap="none" fromWordArt="1">
            <a:prstTxWarp prst="textArchUp">
              <a:avLst>
                <a:gd name="adj" fmla="val 11206386"/>
              </a:avLst>
            </a:prstTxWarp>
          </a:bodyPr>
          <a:lstStyle/>
          <a:p>
            <a:pPr algn="ctr"/>
            <a:r>
              <a:rPr lang="en-GB" sz="1800" b="1" kern="10">
                <a:ln w="9525">
                  <a:solidFill>
                    <a:schemeClr val="tx2"/>
                  </a:solidFill>
                  <a:round/>
                  <a:headEnd/>
                  <a:tailEnd/>
                </a:ln>
                <a:latin typeface="Arial"/>
                <a:cs typeface="Arial"/>
              </a:rPr>
              <a:t>Needs</a:t>
            </a:r>
          </a:p>
          <a:p>
            <a:pPr algn="ctr"/>
            <a:r>
              <a:rPr lang="en-GB" sz="1800" b="1" kern="10">
                <a:ln w="9525">
                  <a:solidFill>
                    <a:schemeClr val="tx2"/>
                  </a:solidFill>
                  <a:round/>
                  <a:headEnd/>
                  <a:tailEnd/>
                </a:ln>
                <a:latin typeface="Arial"/>
                <a:cs typeface="Arial"/>
              </a:rPr>
              <a:t>Assessment</a:t>
            </a:r>
          </a:p>
        </p:txBody>
      </p:sp>
      <p:sp>
        <p:nvSpPr>
          <p:cNvPr id="130096" name="WordArt 48"/>
          <p:cNvSpPr>
            <a:spLocks noChangeArrowheads="1" noChangeShapeType="1" noTextEdit="1"/>
          </p:cNvSpPr>
          <p:nvPr/>
        </p:nvSpPr>
        <p:spPr bwMode="auto">
          <a:xfrm rot="6137302">
            <a:off x="5187156" y="4394994"/>
            <a:ext cx="1965325" cy="319088"/>
          </a:xfrm>
          <a:prstGeom prst="rect">
            <a:avLst/>
          </a:prstGeom>
        </p:spPr>
        <p:txBody>
          <a:bodyPr spcFirstLastPara="1" wrap="none" fromWordArt="1">
            <a:prstTxWarp prst="textArchUp">
              <a:avLst>
                <a:gd name="adj" fmla="val 11206386"/>
              </a:avLst>
            </a:prstTxWarp>
          </a:bodyPr>
          <a:lstStyle/>
          <a:p>
            <a:pPr algn="ctr"/>
            <a:r>
              <a:rPr lang="en-GB" sz="1800" b="1" kern="10">
                <a:ln w="9525">
                  <a:solidFill>
                    <a:schemeClr val="tx2"/>
                  </a:solidFill>
                  <a:round/>
                  <a:headEnd/>
                  <a:tailEnd/>
                </a:ln>
                <a:solidFill>
                  <a:schemeClr val="tx2"/>
                </a:solidFill>
                <a:latin typeface="Arial"/>
                <a:cs typeface="Arial"/>
              </a:rPr>
              <a:t>Prioritisation</a:t>
            </a:r>
          </a:p>
          <a:p>
            <a:pPr algn="ctr"/>
            <a:r>
              <a:rPr lang="en-GB" sz="1800" b="1" kern="10">
                <a:ln w="9525">
                  <a:solidFill>
                    <a:schemeClr val="tx2"/>
                  </a:solidFill>
                  <a:round/>
                  <a:headEnd/>
                  <a:tailEnd/>
                </a:ln>
                <a:solidFill>
                  <a:schemeClr val="tx2"/>
                </a:solidFill>
                <a:latin typeface="Arial"/>
                <a:cs typeface="Arial"/>
              </a:rPr>
              <a:t>&amp; LAA Theme</a:t>
            </a:r>
          </a:p>
        </p:txBody>
      </p:sp>
      <p:sp>
        <p:nvSpPr>
          <p:cNvPr id="130097" name="WordArt 49"/>
          <p:cNvSpPr>
            <a:spLocks noChangeArrowheads="1" noChangeShapeType="1" noTextEdit="1"/>
          </p:cNvSpPr>
          <p:nvPr/>
        </p:nvSpPr>
        <p:spPr bwMode="auto">
          <a:xfrm>
            <a:off x="3635375" y="5659438"/>
            <a:ext cx="1943100" cy="644525"/>
          </a:xfrm>
          <a:prstGeom prst="rect">
            <a:avLst/>
          </a:prstGeom>
        </p:spPr>
        <p:txBody>
          <a:bodyPr wrap="none" fromWordArt="1">
            <a:prstTxWarp prst="textCanDown">
              <a:avLst>
                <a:gd name="adj" fmla="val 15023"/>
              </a:avLst>
            </a:prstTxWarp>
          </a:bodyPr>
          <a:lstStyle/>
          <a:p>
            <a:pPr algn="ctr"/>
            <a:r>
              <a:rPr lang="en-GB" sz="1800" b="1" kern="10">
                <a:ln w="9525">
                  <a:solidFill>
                    <a:schemeClr val="tx2"/>
                  </a:solidFill>
                  <a:round/>
                  <a:headEnd/>
                  <a:tailEnd/>
                </a:ln>
                <a:solidFill>
                  <a:schemeClr val="tx2"/>
                </a:solidFill>
                <a:latin typeface="Arial"/>
                <a:cs typeface="Arial"/>
              </a:rPr>
              <a:t>Children &amp; Young</a:t>
            </a:r>
          </a:p>
          <a:p>
            <a:pPr algn="ctr"/>
            <a:r>
              <a:rPr lang="en-GB" sz="1800" b="1" kern="10">
                <a:ln w="9525">
                  <a:solidFill>
                    <a:schemeClr val="tx2"/>
                  </a:solidFill>
                  <a:round/>
                  <a:headEnd/>
                  <a:tailEnd/>
                </a:ln>
                <a:solidFill>
                  <a:schemeClr val="tx2"/>
                </a:solidFill>
                <a:latin typeface="Arial"/>
                <a:cs typeface="Arial"/>
              </a:rPr>
              <a:t>People's Plan</a:t>
            </a:r>
          </a:p>
        </p:txBody>
      </p:sp>
      <p:sp>
        <p:nvSpPr>
          <p:cNvPr id="130098" name="WordArt 50"/>
          <p:cNvSpPr>
            <a:spLocks noChangeArrowheads="1" noChangeShapeType="1" noTextEdit="1"/>
          </p:cNvSpPr>
          <p:nvPr/>
        </p:nvSpPr>
        <p:spPr bwMode="auto">
          <a:xfrm rot="-6367661">
            <a:off x="2122488" y="3355975"/>
            <a:ext cx="3024188" cy="2014537"/>
          </a:xfrm>
          <a:prstGeom prst="rect">
            <a:avLst/>
          </a:prstGeom>
        </p:spPr>
        <p:txBody>
          <a:bodyPr spcFirstLastPara="1" wrap="none" fromWordArt="1">
            <a:prstTxWarp prst="textArchUp">
              <a:avLst>
                <a:gd name="adj" fmla="val 12779593"/>
              </a:avLst>
            </a:prstTxWarp>
          </a:bodyPr>
          <a:lstStyle/>
          <a:p>
            <a:pPr algn="ctr"/>
            <a:r>
              <a:rPr lang="en-GB" sz="1800" b="1" kern="10">
                <a:ln w="9525">
                  <a:solidFill>
                    <a:schemeClr val="tx2"/>
                  </a:solidFill>
                  <a:round/>
                  <a:headEnd/>
                  <a:tailEnd/>
                </a:ln>
                <a:solidFill>
                  <a:schemeClr val="tx2"/>
                </a:solidFill>
                <a:latin typeface="Arial"/>
                <a:cs typeface="Arial"/>
              </a:rPr>
              <a:t>Delivery &amp; Commissioning</a:t>
            </a:r>
          </a:p>
          <a:p>
            <a:pPr algn="ctr"/>
            <a:r>
              <a:rPr lang="en-GB" sz="1800" b="1" kern="10">
                <a:ln w="9525">
                  <a:solidFill>
                    <a:schemeClr val="tx2"/>
                  </a:solidFill>
                  <a:round/>
                  <a:headEnd/>
                  <a:tailEnd/>
                </a:ln>
                <a:solidFill>
                  <a:schemeClr val="tx2"/>
                </a:solidFill>
                <a:latin typeface="Arial"/>
                <a:cs typeface="Arial"/>
              </a:rPr>
              <a:t>of Children's Services</a:t>
            </a:r>
          </a:p>
        </p:txBody>
      </p:sp>
      <p:sp>
        <p:nvSpPr>
          <p:cNvPr id="11282" name="Text Box 51"/>
          <p:cNvSpPr txBox="1">
            <a:spLocks noChangeArrowheads="1"/>
          </p:cNvSpPr>
          <p:nvPr/>
        </p:nvSpPr>
        <p:spPr bwMode="auto">
          <a:xfrm>
            <a:off x="71438" y="404813"/>
            <a:ext cx="8964612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altLang="en-US" sz="3200" b="1">
                <a:latin typeface="Arial" charset="0"/>
              </a:rPr>
              <a:t>Improvement Cycle for Children’s Services</a:t>
            </a:r>
          </a:p>
        </p:txBody>
      </p:sp>
      <p:sp>
        <p:nvSpPr>
          <p:cNvPr id="11283" name="Text Box 52"/>
          <p:cNvSpPr txBox="1">
            <a:spLocks noChangeArrowheads="1"/>
          </p:cNvSpPr>
          <p:nvPr/>
        </p:nvSpPr>
        <p:spPr bwMode="auto">
          <a:xfrm>
            <a:off x="7380288" y="1798638"/>
            <a:ext cx="1512887" cy="406400"/>
          </a:xfrm>
          <a:prstGeom prst="rect">
            <a:avLst/>
          </a:prstGeom>
          <a:solidFill>
            <a:srgbClr val="99CCFF"/>
          </a:solidFill>
          <a:ln w="9525">
            <a:solidFill>
              <a:srgbClr val="99CCFF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000" b="1">
                <a:solidFill>
                  <a:schemeClr val="bg2"/>
                </a:solidFill>
                <a:latin typeface="Arial" charset="0"/>
              </a:rPr>
              <a:t>Central </a:t>
            </a:r>
          </a:p>
        </p:txBody>
      </p:sp>
      <p:sp>
        <p:nvSpPr>
          <p:cNvPr id="130101" name="Text Box 53"/>
          <p:cNvSpPr txBox="1">
            <a:spLocks noChangeArrowheads="1"/>
          </p:cNvSpPr>
          <p:nvPr/>
        </p:nvSpPr>
        <p:spPr bwMode="auto">
          <a:xfrm>
            <a:off x="7380288" y="1366838"/>
            <a:ext cx="1512887" cy="406400"/>
          </a:xfrm>
          <a:prstGeom prst="rect">
            <a:avLst/>
          </a:prstGeom>
          <a:gradFill rotWithShape="1">
            <a:gsLst>
              <a:gs pos="0">
                <a:schemeClr val="bg1">
                  <a:gamma/>
                  <a:shade val="0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0"/>
                  <a:invGamma/>
                </a:schemeClr>
              </a:gs>
            </a:gsLst>
            <a:lin ang="5400000" scaled="1"/>
          </a:gradFill>
          <a:ln w="9525">
            <a:solidFill>
              <a:srgbClr val="99CCFF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defRPr/>
            </a:pPr>
            <a:r>
              <a:rPr lang="en-GB" altLang="en-US" sz="2000" b="1">
                <a:solidFill>
                  <a:schemeClr val="tx2"/>
                </a:solidFill>
                <a:latin typeface="Arial" charset="0"/>
              </a:rPr>
              <a:t>Local</a:t>
            </a:r>
            <a:r>
              <a:rPr lang="en-GB" altLang="en-US" sz="1200" b="1">
                <a:solidFill>
                  <a:srgbClr val="007200"/>
                </a:solidFill>
                <a:latin typeface="Arial" charset="0"/>
              </a:rPr>
              <a:t> </a:t>
            </a:r>
            <a:r>
              <a:rPr lang="en-GB" altLang="en-US" sz="1200" b="1">
                <a:solidFill>
                  <a:srgbClr val="004C00"/>
                </a:solidFill>
                <a:latin typeface="Arial" charset="0"/>
              </a:rPr>
              <a:t>                                                </a:t>
            </a:r>
          </a:p>
        </p:txBody>
      </p:sp>
      <p:sp>
        <p:nvSpPr>
          <p:cNvPr id="11285" name="Line 54"/>
          <p:cNvSpPr>
            <a:spLocks noChangeShapeType="1"/>
          </p:cNvSpPr>
          <p:nvPr/>
        </p:nvSpPr>
        <p:spPr bwMode="auto">
          <a:xfrm>
            <a:off x="4570413" y="2779713"/>
            <a:ext cx="1587" cy="1439862"/>
          </a:xfrm>
          <a:prstGeom prst="line">
            <a:avLst/>
          </a:prstGeom>
          <a:noFill/>
          <a:ln w="44450">
            <a:solidFill>
              <a:schemeClr val="bg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286" name="Line 55"/>
          <p:cNvSpPr>
            <a:spLocks noChangeShapeType="1"/>
          </p:cNvSpPr>
          <p:nvPr/>
        </p:nvSpPr>
        <p:spPr bwMode="auto">
          <a:xfrm>
            <a:off x="3275013" y="3571875"/>
            <a:ext cx="1296987" cy="647700"/>
          </a:xfrm>
          <a:prstGeom prst="line">
            <a:avLst/>
          </a:prstGeom>
          <a:noFill/>
          <a:ln w="44450">
            <a:solidFill>
              <a:schemeClr val="bg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287" name="Line 56"/>
          <p:cNvSpPr>
            <a:spLocks noChangeShapeType="1"/>
          </p:cNvSpPr>
          <p:nvPr/>
        </p:nvSpPr>
        <p:spPr bwMode="auto">
          <a:xfrm flipV="1">
            <a:off x="3706813" y="4219575"/>
            <a:ext cx="865187" cy="1223963"/>
          </a:xfrm>
          <a:prstGeom prst="line">
            <a:avLst/>
          </a:prstGeom>
          <a:noFill/>
          <a:ln w="44450">
            <a:solidFill>
              <a:schemeClr val="bg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288" name="Line 57"/>
          <p:cNvSpPr>
            <a:spLocks noChangeShapeType="1"/>
          </p:cNvSpPr>
          <p:nvPr/>
        </p:nvSpPr>
        <p:spPr bwMode="auto">
          <a:xfrm flipH="1" flipV="1">
            <a:off x="4570413" y="4219575"/>
            <a:ext cx="865187" cy="1081088"/>
          </a:xfrm>
          <a:prstGeom prst="line">
            <a:avLst/>
          </a:prstGeom>
          <a:noFill/>
          <a:ln w="44450">
            <a:solidFill>
              <a:schemeClr val="bg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289" name="Line 58"/>
          <p:cNvSpPr>
            <a:spLocks noChangeShapeType="1"/>
          </p:cNvSpPr>
          <p:nvPr/>
        </p:nvSpPr>
        <p:spPr bwMode="auto">
          <a:xfrm flipH="1">
            <a:off x="4570413" y="3571875"/>
            <a:ext cx="1296987" cy="649288"/>
          </a:xfrm>
          <a:prstGeom prst="line">
            <a:avLst/>
          </a:prstGeom>
          <a:noFill/>
          <a:ln w="44450">
            <a:solidFill>
              <a:schemeClr val="bg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290" name="Line 59"/>
          <p:cNvSpPr>
            <a:spLocks noChangeShapeType="1"/>
          </p:cNvSpPr>
          <p:nvPr/>
        </p:nvSpPr>
        <p:spPr bwMode="auto">
          <a:xfrm>
            <a:off x="5651500" y="5661025"/>
            <a:ext cx="576263" cy="71438"/>
          </a:xfrm>
          <a:prstGeom prst="line">
            <a:avLst/>
          </a:prstGeom>
          <a:noFill/>
          <a:ln w="44450">
            <a:solidFill>
              <a:srgbClr val="99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291" name="Line 60"/>
          <p:cNvSpPr>
            <a:spLocks noChangeShapeType="1"/>
          </p:cNvSpPr>
          <p:nvPr/>
        </p:nvSpPr>
        <p:spPr bwMode="auto">
          <a:xfrm>
            <a:off x="3346450" y="5732463"/>
            <a:ext cx="146050" cy="576262"/>
          </a:xfrm>
          <a:prstGeom prst="line">
            <a:avLst/>
          </a:prstGeom>
          <a:noFill/>
          <a:ln w="44450">
            <a:solidFill>
              <a:srgbClr val="99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292" name="Line 61"/>
          <p:cNvSpPr>
            <a:spLocks noChangeShapeType="1"/>
          </p:cNvSpPr>
          <p:nvPr/>
        </p:nvSpPr>
        <p:spPr bwMode="auto">
          <a:xfrm flipV="1">
            <a:off x="3346450" y="5445125"/>
            <a:ext cx="361950" cy="287338"/>
          </a:xfrm>
          <a:prstGeom prst="line">
            <a:avLst/>
          </a:prstGeom>
          <a:noFill/>
          <a:ln w="44450">
            <a:solidFill>
              <a:srgbClr val="99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293" name="Line 62"/>
          <p:cNvSpPr>
            <a:spLocks noChangeShapeType="1"/>
          </p:cNvSpPr>
          <p:nvPr/>
        </p:nvSpPr>
        <p:spPr bwMode="auto">
          <a:xfrm flipV="1">
            <a:off x="2411413" y="3211513"/>
            <a:ext cx="503237" cy="73025"/>
          </a:xfrm>
          <a:prstGeom prst="line">
            <a:avLst/>
          </a:prstGeom>
          <a:noFill/>
          <a:ln w="44450">
            <a:solidFill>
              <a:srgbClr val="99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294" name="Line 63"/>
          <p:cNvSpPr>
            <a:spLocks noChangeShapeType="1"/>
          </p:cNvSpPr>
          <p:nvPr/>
        </p:nvSpPr>
        <p:spPr bwMode="auto">
          <a:xfrm>
            <a:off x="2914650" y="3211513"/>
            <a:ext cx="361950" cy="360362"/>
          </a:xfrm>
          <a:prstGeom prst="line">
            <a:avLst/>
          </a:prstGeom>
          <a:noFill/>
          <a:ln w="44450">
            <a:solidFill>
              <a:srgbClr val="99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295" name="Line 64"/>
          <p:cNvSpPr>
            <a:spLocks noChangeShapeType="1"/>
          </p:cNvSpPr>
          <p:nvPr/>
        </p:nvSpPr>
        <p:spPr bwMode="auto">
          <a:xfrm>
            <a:off x="4427538" y="1987550"/>
            <a:ext cx="360362" cy="360363"/>
          </a:xfrm>
          <a:prstGeom prst="line">
            <a:avLst/>
          </a:prstGeom>
          <a:noFill/>
          <a:ln w="44450">
            <a:solidFill>
              <a:srgbClr val="99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296" name="Line 65"/>
          <p:cNvSpPr>
            <a:spLocks noChangeShapeType="1"/>
          </p:cNvSpPr>
          <p:nvPr/>
        </p:nvSpPr>
        <p:spPr bwMode="auto">
          <a:xfrm flipH="1">
            <a:off x="4572000" y="2347913"/>
            <a:ext cx="215900" cy="431800"/>
          </a:xfrm>
          <a:prstGeom prst="line">
            <a:avLst/>
          </a:prstGeom>
          <a:noFill/>
          <a:ln w="44450">
            <a:solidFill>
              <a:srgbClr val="99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297" name="Line 66"/>
          <p:cNvSpPr>
            <a:spLocks noChangeShapeType="1"/>
          </p:cNvSpPr>
          <p:nvPr/>
        </p:nvSpPr>
        <p:spPr bwMode="auto">
          <a:xfrm flipH="1">
            <a:off x="6370638" y="3140075"/>
            <a:ext cx="146050" cy="360363"/>
          </a:xfrm>
          <a:prstGeom prst="line">
            <a:avLst/>
          </a:prstGeom>
          <a:noFill/>
          <a:ln w="44450">
            <a:solidFill>
              <a:srgbClr val="99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298" name="Line 67"/>
          <p:cNvSpPr>
            <a:spLocks noChangeShapeType="1"/>
          </p:cNvSpPr>
          <p:nvPr/>
        </p:nvSpPr>
        <p:spPr bwMode="auto">
          <a:xfrm flipH="1">
            <a:off x="5867400" y="3500438"/>
            <a:ext cx="503238" cy="71437"/>
          </a:xfrm>
          <a:prstGeom prst="line">
            <a:avLst/>
          </a:prstGeom>
          <a:noFill/>
          <a:ln w="44450">
            <a:solidFill>
              <a:srgbClr val="99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299" name="Line 68"/>
          <p:cNvSpPr>
            <a:spLocks noChangeShapeType="1"/>
          </p:cNvSpPr>
          <p:nvPr/>
        </p:nvSpPr>
        <p:spPr bwMode="auto">
          <a:xfrm>
            <a:off x="5435600" y="5300663"/>
            <a:ext cx="215900" cy="360362"/>
          </a:xfrm>
          <a:prstGeom prst="line">
            <a:avLst/>
          </a:prstGeom>
          <a:noFill/>
          <a:ln w="44450">
            <a:solidFill>
              <a:srgbClr val="99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30117" name="AutoShape 69"/>
          <p:cNvSpPr>
            <a:spLocks noChangeArrowheads="1"/>
          </p:cNvSpPr>
          <p:nvPr/>
        </p:nvSpPr>
        <p:spPr bwMode="auto">
          <a:xfrm rot="4666208">
            <a:off x="4895850" y="3824288"/>
            <a:ext cx="2160588" cy="3097212"/>
          </a:xfrm>
          <a:custGeom>
            <a:avLst/>
            <a:gdLst>
              <a:gd name="T0" fmla="*/ 1783285 w 21600"/>
              <a:gd name="T1" fmla="*/ 372669 h 21600"/>
              <a:gd name="T2" fmla="*/ 1403882 w 21600"/>
              <a:gd name="T3" fmla="*/ 173645 h 21600"/>
              <a:gd name="T4" fmla="*/ 1694761 w 21600"/>
              <a:gd name="T5" fmla="*/ 520790 h 21600"/>
              <a:gd name="T6" fmla="*/ 2278620 w 21600"/>
              <a:gd name="T7" fmla="*/ 656293 h 21600"/>
              <a:gd name="T8" fmla="*/ 2134481 w 21600"/>
              <a:gd name="T9" fmla="*/ 1309863 h 21600"/>
              <a:gd name="T10" fmla="*/ 1678557 w 21600"/>
              <a:gd name="T11" fmla="*/ 1103095 h 216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3163 w 21600"/>
              <a:gd name="T19" fmla="*/ 3163 h 21600"/>
              <a:gd name="T20" fmla="*/ 18437 w 21600"/>
              <a:gd name="T21" fmla="*/ 18437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9177" y="6449"/>
                </a:moveTo>
                <a:cubicBezTo>
                  <a:pt x="18052" y="4282"/>
                  <a:pt x="16131" y="2635"/>
                  <a:pt x="13817" y="1855"/>
                </a:cubicBezTo>
                <a:lnTo>
                  <a:pt x="14252" y="566"/>
                </a:lnTo>
                <a:cubicBezTo>
                  <a:pt x="16899" y="1459"/>
                  <a:pt x="19097" y="3343"/>
                  <a:pt x="20384" y="5822"/>
                </a:cubicBezTo>
                <a:lnTo>
                  <a:pt x="22780" y="4577"/>
                </a:lnTo>
                <a:lnTo>
                  <a:pt x="21339" y="9135"/>
                </a:lnTo>
                <a:lnTo>
                  <a:pt x="16781" y="7693"/>
                </a:lnTo>
                <a:lnTo>
                  <a:pt x="19177" y="6449"/>
                </a:lnTo>
                <a:close/>
              </a:path>
            </a:pathLst>
          </a:custGeom>
          <a:solidFill>
            <a:schemeClr val="tx2"/>
          </a:solidFill>
          <a:ln w="9525">
            <a:solidFill>
              <a:schemeClr val="tx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0118" name="WordArt 70"/>
          <p:cNvSpPr>
            <a:spLocks noChangeArrowheads="1" noChangeShapeType="1" noTextEdit="1"/>
          </p:cNvSpPr>
          <p:nvPr/>
        </p:nvSpPr>
        <p:spPr bwMode="auto">
          <a:xfrm rot="-3988059">
            <a:off x="1474788" y="2349500"/>
            <a:ext cx="3673475" cy="2663825"/>
          </a:xfrm>
          <a:prstGeom prst="rect">
            <a:avLst/>
          </a:prstGeom>
        </p:spPr>
        <p:txBody>
          <a:bodyPr spcFirstLastPara="1" wrap="none" fromWordArt="1">
            <a:prstTxWarp prst="textArchUp">
              <a:avLst>
                <a:gd name="adj" fmla="val 12360177"/>
              </a:avLst>
            </a:prstTxWarp>
          </a:bodyPr>
          <a:lstStyle/>
          <a:p>
            <a:pPr algn="ctr"/>
            <a:r>
              <a:rPr lang="en-GB" kern="10">
                <a:ln w="9525">
                  <a:solidFill>
                    <a:schemeClr val="tx2"/>
                  </a:solidFill>
                  <a:round/>
                  <a:headEnd/>
                  <a:tailEnd/>
                </a:ln>
                <a:solidFill>
                  <a:schemeClr val="tx2"/>
                </a:solidFill>
                <a:latin typeface="Arial Black"/>
              </a:rPr>
              <a:t>Integrated Inspection of</a:t>
            </a:r>
          </a:p>
          <a:p>
            <a:pPr algn="ctr"/>
            <a:endParaRPr lang="en-GB" kern="10">
              <a:ln w="9525">
                <a:solidFill>
                  <a:schemeClr val="tx2"/>
                </a:solidFill>
                <a:round/>
                <a:headEnd/>
                <a:tailEnd/>
              </a:ln>
              <a:solidFill>
                <a:schemeClr val="tx2"/>
              </a:solidFill>
              <a:latin typeface="Arial Black"/>
            </a:endParaRPr>
          </a:p>
        </p:txBody>
      </p:sp>
      <p:sp>
        <p:nvSpPr>
          <p:cNvPr id="130119" name="WordArt 71"/>
          <p:cNvSpPr>
            <a:spLocks noChangeArrowheads="1" noChangeShapeType="1" noTextEdit="1"/>
          </p:cNvSpPr>
          <p:nvPr/>
        </p:nvSpPr>
        <p:spPr bwMode="auto">
          <a:xfrm rot="3582079">
            <a:off x="4979195" y="2824956"/>
            <a:ext cx="3065462" cy="955675"/>
          </a:xfrm>
          <a:prstGeom prst="rect">
            <a:avLst/>
          </a:prstGeom>
        </p:spPr>
        <p:txBody>
          <a:bodyPr spcFirstLastPara="1" wrap="none" fromWordArt="1">
            <a:prstTxWarp prst="textArchUp">
              <a:avLst>
                <a:gd name="adj" fmla="val 10800000"/>
              </a:avLst>
            </a:prstTxWarp>
          </a:bodyPr>
          <a:lstStyle/>
          <a:p>
            <a:pPr algn="ctr"/>
            <a:r>
              <a:rPr lang="en-GB" sz="2000" kern="10">
                <a:ln w="9525">
                  <a:solidFill>
                    <a:schemeClr val="tx2"/>
                  </a:solidFill>
                  <a:round/>
                  <a:headEnd/>
                  <a:tailEnd/>
                </a:ln>
                <a:latin typeface="Arial Black"/>
              </a:rPr>
              <a:t>Children's Services</a:t>
            </a:r>
          </a:p>
        </p:txBody>
      </p:sp>
      <p:sp>
        <p:nvSpPr>
          <p:cNvPr id="130120" name="AutoShape 72"/>
          <p:cNvSpPr>
            <a:spLocks noChangeArrowheads="1"/>
          </p:cNvSpPr>
          <p:nvPr/>
        </p:nvSpPr>
        <p:spPr bwMode="auto">
          <a:xfrm rot="10239185">
            <a:off x="1835150" y="3355975"/>
            <a:ext cx="2160588" cy="3097213"/>
          </a:xfrm>
          <a:custGeom>
            <a:avLst/>
            <a:gdLst>
              <a:gd name="T0" fmla="*/ 1783285 w 21600"/>
              <a:gd name="T1" fmla="*/ 372669 h 21600"/>
              <a:gd name="T2" fmla="*/ 1403882 w 21600"/>
              <a:gd name="T3" fmla="*/ 173645 h 21600"/>
              <a:gd name="T4" fmla="*/ 1694761 w 21600"/>
              <a:gd name="T5" fmla="*/ 520791 h 21600"/>
              <a:gd name="T6" fmla="*/ 2278620 w 21600"/>
              <a:gd name="T7" fmla="*/ 656294 h 21600"/>
              <a:gd name="T8" fmla="*/ 2134481 w 21600"/>
              <a:gd name="T9" fmla="*/ 1309863 h 21600"/>
              <a:gd name="T10" fmla="*/ 1678557 w 21600"/>
              <a:gd name="T11" fmla="*/ 1103095 h 216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3163 w 21600"/>
              <a:gd name="T19" fmla="*/ 3163 h 21600"/>
              <a:gd name="T20" fmla="*/ 18437 w 21600"/>
              <a:gd name="T21" fmla="*/ 18437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9177" y="6449"/>
                </a:moveTo>
                <a:cubicBezTo>
                  <a:pt x="18052" y="4282"/>
                  <a:pt x="16131" y="2635"/>
                  <a:pt x="13817" y="1855"/>
                </a:cubicBezTo>
                <a:lnTo>
                  <a:pt x="14252" y="566"/>
                </a:lnTo>
                <a:cubicBezTo>
                  <a:pt x="16899" y="1459"/>
                  <a:pt x="19097" y="3343"/>
                  <a:pt x="20384" y="5822"/>
                </a:cubicBezTo>
                <a:lnTo>
                  <a:pt x="22780" y="4577"/>
                </a:lnTo>
                <a:lnTo>
                  <a:pt x="21339" y="9135"/>
                </a:lnTo>
                <a:lnTo>
                  <a:pt x="16781" y="7693"/>
                </a:lnTo>
                <a:lnTo>
                  <a:pt x="19177" y="6449"/>
                </a:lnTo>
                <a:close/>
              </a:path>
            </a:pathLst>
          </a:custGeom>
          <a:solidFill>
            <a:schemeClr val="tx2"/>
          </a:solidFill>
          <a:ln w="9525">
            <a:solidFill>
              <a:schemeClr val="tx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0121" name="AutoShape 73"/>
          <p:cNvSpPr>
            <a:spLocks noChangeArrowheads="1"/>
          </p:cNvSpPr>
          <p:nvPr/>
        </p:nvSpPr>
        <p:spPr bwMode="auto">
          <a:xfrm rot="-3412599">
            <a:off x="3744913" y="1087437"/>
            <a:ext cx="2160588" cy="3097213"/>
          </a:xfrm>
          <a:custGeom>
            <a:avLst/>
            <a:gdLst>
              <a:gd name="T0" fmla="*/ 1783285 w 21600"/>
              <a:gd name="T1" fmla="*/ 372669 h 21600"/>
              <a:gd name="T2" fmla="*/ 1403882 w 21600"/>
              <a:gd name="T3" fmla="*/ 173645 h 21600"/>
              <a:gd name="T4" fmla="*/ 1694761 w 21600"/>
              <a:gd name="T5" fmla="*/ 520791 h 21600"/>
              <a:gd name="T6" fmla="*/ 2278620 w 21600"/>
              <a:gd name="T7" fmla="*/ 656294 h 21600"/>
              <a:gd name="T8" fmla="*/ 2134481 w 21600"/>
              <a:gd name="T9" fmla="*/ 1309863 h 21600"/>
              <a:gd name="T10" fmla="*/ 1678557 w 21600"/>
              <a:gd name="T11" fmla="*/ 1103095 h 216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3163 w 21600"/>
              <a:gd name="T19" fmla="*/ 3163 h 21600"/>
              <a:gd name="T20" fmla="*/ 18437 w 21600"/>
              <a:gd name="T21" fmla="*/ 18437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9177" y="6449"/>
                </a:moveTo>
                <a:cubicBezTo>
                  <a:pt x="18052" y="4282"/>
                  <a:pt x="16131" y="2635"/>
                  <a:pt x="13817" y="1855"/>
                </a:cubicBezTo>
                <a:lnTo>
                  <a:pt x="14252" y="566"/>
                </a:lnTo>
                <a:cubicBezTo>
                  <a:pt x="16899" y="1459"/>
                  <a:pt x="19097" y="3343"/>
                  <a:pt x="20384" y="5822"/>
                </a:cubicBezTo>
                <a:lnTo>
                  <a:pt x="22780" y="4577"/>
                </a:lnTo>
                <a:lnTo>
                  <a:pt x="21339" y="9135"/>
                </a:lnTo>
                <a:lnTo>
                  <a:pt x="16781" y="7693"/>
                </a:lnTo>
                <a:lnTo>
                  <a:pt x="19177" y="6449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089" grpId="0"/>
      <p:bldP spid="130090" grpId="0"/>
      <p:bldP spid="130091" grpId="0"/>
      <p:bldP spid="130092" grpId="0"/>
      <p:bldP spid="130093" grpId="0"/>
      <p:bldP spid="130094" grpId="0" animBg="1"/>
      <p:bldP spid="130095" grpId="0" animBg="1"/>
      <p:bldP spid="130096" grpId="0" animBg="1"/>
      <p:bldP spid="130097" grpId="0" animBg="1"/>
      <p:bldP spid="130098" grpId="0" animBg="1"/>
      <p:bldP spid="130117" grpId="0" animBg="1"/>
      <p:bldP spid="130118" grpId="0" animBg="1"/>
      <p:bldP spid="130119" grpId="0" animBg="1"/>
      <p:bldP spid="130120" grpId="0" animBg="1"/>
      <p:bldP spid="13012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smtClean="0"/>
              <a:t>What Does Every Child Matters:</a:t>
            </a:r>
            <a:r>
              <a:rPr lang="en-GB" altLang="en-US" sz="3200" i="1" smtClean="0"/>
              <a:t> </a:t>
            </a:r>
            <a:r>
              <a:rPr lang="en-GB" altLang="en-US" sz="3200" smtClean="0"/>
              <a:t>Change for Children mean for me?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800" smtClean="0"/>
              <a:t>How will it benefit the children and young people I work with?</a:t>
            </a:r>
          </a:p>
          <a:p>
            <a:pPr eaLnBrk="1" hangingPunct="1"/>
            <a:r>
              <a:rPr lang="en-GB" altLang="en-US" sz="2800" smtClean="0"/>
              <a:t>What do I need to do to deliver it successfully?</a:t>
            </a:r>
          </a:p>
          <a:p>
            <a:pPr eaLnBrk="1" hangingPunct="1"/>
            <a:r>
              <a:rPr lang="en-GB" altLang="en-US" sz="2800" smtClean="0"/>
              <a:t>What progress has my organisation already made?</a:t>
            </a:r>
          </a:p>
          <a:p>
            <a:pPr eaLnBrk="1" hangingPunct="1"/>
            <a:r>
              <a:rPr lang="en-GB" altLang="en-US" sz="2800" smtClean="0"/>
              <a:t>What barriers have we overcome, and how?</a:t>
            </a:r>
          </a:p>
          <a:p>
            <a:pPr eaLnBrk="1" hangingPunct="1"/>
            <a:r>
              <a:rPr lang="en-GB" altLang="en-US" sz="2800" smtClean="0"/>
              <a:t>What advice would I offer to others?</a:t>
            </a:r>
          </a:p>
          <a:p>
            <a:pPr eaLnBrk="1" hangingPunct="1"/>
            <a:r>
              <a:rPr lang="en-GB" altLang="en-US" sz="2800" smtClean="0"/>
              <a:t>Who will I need to work with?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652963"/>
            <a:ext cx="8229600" cy="1431925"/>
          </a:xfrm>
          <a:noFill/>
        </p:spPr>
        <p:txBody>
          <a:bodyPr>
            <a:spAutoFit/>
          </a:bodyPr>
          <a:lstStyle/>
          <a:p>
            <a:pPr algn="ctr" eaLnBrk="1" hangingPunct="1"/>
            <a:r>
              <a:rPr lang="en-GB" altLang="en-US" sz="4400" b="0" i="1" smtClean="0"/>
              <a:t>Every Child Matters: </a:t>
            </a:r>
            <a:br>
              <a:rPr lang="en-GB" altLang="en-US" sz="4400" b="0" i="1" smtClean="0"/>
            </a:br>
            <a:r>
              <a:rPr lang="en-GB" altLang="en-US" sz="4400" b="0" i="1" smtClean="0"/>
              <a:t>Change for Children </a:t>
            </a:r>
            <a:endParaRPr lang="en-GB" altLang="en-US" sz="4400" b="0" smtClean="0"/>
          </a:p>
        </p:txBody>
      </p:sp>
      <p:pic>
        <p:nvPicPr>
          <p:cNvPr id="13315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699" t="650" r="310"/>
          <a:stretch>
            <a:fillRect/>
          </a:stretch>
        </p:blipFill>
        <p:spPr>
          <a:xfrm>
            <a:off x="5100638" y="-12700"/>
            <a:ext cx="4051300" cy="4365625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dfes">
  <a:themeElements>
    <a:clrScheme name="">
      <a:dk1>
        <a:srgbClr val="000000"/>
      </a:dk1>
      <a:lt1>
        <a:srgbClr val="FFFFFF"/>
      </a:lt1>
      <a:dk2>
        <a:srgbClr val="336699"/>
      </a:dk2>
      <a:lt2>
        <a:srgbClr val="FFFFFF"/>
      </a:lt2>
      <a:accent1>
        <a:srgbClr val="FF0000"/>
      </a:accent1>
      <a:accent2>
        <a:srgbClr val="7194B9"/>
      </a:accent2>
      <a:accent3>
        <a:srgbClr val="ADB8CA"/>
      </a:accent3>
      <a:accent4>
        <a:srgbClr val="DADADA"/>
      </a:accent4>
      <a:accent5>
        <a:srgbClr val="FFAAAA"/>
      </a:accent5>
      <a:accent6>
        <a:srgbClr val="6686A7"/>
      </a:accent6>
      <a:hlink>
        <a:srgbClr val="0066CC"/>
      </a:hlink>
      <a:folHlink>
        <a:srgbClr val="FF4B4B"/>
      </a:folHlink>
    </a:clrScheme>
    <a:fontScheme name="1_dfes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dfes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fes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fes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fes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fes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fes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fes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2135</TotalTime>
  <Words>452</Words>
  <Application>Microsoft Office PowerPoint</Application>
  <PresentationFormat>On-screen Show (4:3)</PresentationFormat>
  <Paragraphs>112</Paragraphs>
  <Slides>12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1_dfes</vt:lpstr>
      <vt:lpstr>Every Child Matters: Change for Children  </vt:lpstr>
      <vt:lpstr>Every Child Matters…the vision</vt:lpstr>
      <vt:lpstr>Every Child Matters…progress so far</vt:lpstr>
      <vt:lpstr>Children Act 2004</vt:lpstr>
      <vt:lpstr>Outcomes Framework</vt:lpstr>
      <vt:lpstr>Slide 6</vt:lpstr>
      <vt:lpstr>Slide 7</vt:lpstr>
      <vt:lpstr>Children’s trusts driving change</vt:lpstr>
      <vt:lpstr>Support for local change</vt:lpstr>
      <vt:lpstr>Slide 10</vt:lpstr>
      <vt:lpstr>What Does Every Child Matters: Change for Children mean for me?</vt:lpstr>
      <vt:lpstr>Every Child Matters:  Change for Children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Children’s Services  and the Children Bill</dc:title>
  <dc:creator>ASHEAHAN</dc:creator>
  <cp:lastModifiedBy>Karen</cp:lastModifiedBy>
  <cp:revision>77</cp:revision>
  <dcterms:created xsi:type="dcterms:W3CDTF">2004-10-19T14:52:37Z</dcterms:created>
  <dcterms:modified xsi:type="dcterms:W3CDTF">2015-11-22T08:42:14Z</dcterms:modified>
</cp:coreProperties>
</file>