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7" r:id="rId2"/>
    <p:sldId id="256" r:id="rId3"/>
    <p:sldId id="258" r:id="rId4"/>
    <p:sldId id="259" r:id="rId5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735" userDrawn="1">
          <p15:clr>
            <a:srgbClr val="A4A3A4"/>
          </p15:clr>
        </p15:guide>
        <p15:guide id="2" pos="95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D4D4"/>
    <a:srgbClr val="63A4F7"/>
    <a:srgbClr val="A3D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25" d="100"/>
          <a:sy n="25" d="100"/>
        </p:scale>
        <p:origin x="1474" y="53"/>
      </p:cViewPr>
      <p:guideLst>
        <p:guide orient="horz" pos="6735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961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01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75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08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51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15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00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449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2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113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838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31/10/2025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98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t.2024.1329748" TargetMode="External"/><Relationship Id="rId13" Type="http://schemas.openxmlformats.org/officeDocument/2006/relationships/hyperlink" Target="https://doi.org/10.1016/j.apnu.2022.03.006" TargetMode="External"/><Relationship Id="rId18" Type="http://schemas.openxmlformats.org/officeDocument/2006/relationships/hyperlink" Target="https://www.nice.org.uk/process/pmg20/chapter/introduction" TargetMode="External"/><Relationship Id="rId26" Type="http://schemas.openxmlformats.org/officeDocument/2006/relationships/hyperlink" Target="https://samyakrehab.com/blog/understanding-the-different-types-of-ocd-a-complete-guide/" TargetMode="External"/><Relationship Id="rId3" Type="http://schemas.openxmlformats.org/officeDocument/2006/relationships/hyperlink" Target="https://www.intechopen.com/chapters/65312" TargetMode="External"/><Relationship Id="rId21" Type="http://schemas.openxmlformats.org/officeDocument/2006/relationships/hyperlink" Target="https://www.ocduk.org/ocd/history-of-ocd/" TargetMode="External"/><Relationship Id="rId7" Type="http://schemas.openxmlformats.org/officeDocument/2006/relationships/hyperlink" Target="https://assets.publishing.service.gov.uk/media/5a7c919440f0b62aff6c2970/Closing_the_gap_V2_-_17_Feb_2014.pdf" TargetMode="External"/><Relationship Id="rId12" Type="http://schemas.openxmlformats.org/officeDocument/2006/relationships/hyperlink" Target="https://www.kairoswellnesscollective.com/blog/a-brief-history-of-obsessive-compulsive-disorder" TargetMode="External"/><Relationship Id="rId17" Type="http://schemas.openxmlformats.org/officeDocument/2006/relationships/hyperlink" Target="https://youtu.be/jLgv0E1k6hs?si=gPe59-zFpbMe8l8u" TargetMode="External"/><Relationship Id="rId25" Type="http://schemas.openxmlformats.org/officeDocument/2006/relationships/hyperlink" Target="https://doi.org/10.9758/cpn.23.1075" TargetMode="External"/><Relationship Id="rId2" Type="http://schemas.openxmlformats.org/officeDocument/2006/relationships/hyperlink" Target="https://doi.org/10.7759/cureus.39549" TargetMode="External"/><Relationship Id="rId16" Type="http://schemas.openxmlformats.org/officeDocument/2006/relationships/hyperlink" Target="https://www.lpft.nhs.uk/talking-therapies" TargetMode="External"/><Relationship Id="rId20" Type="http://schemas.openxmlformats.org/officeDocument/2006/relationships/hyperlink" Target="https://www.ocduk.org/overcoming-ocd/nice-guidelines-for-the-treatment-of-ocd/" TargetMode="External"/><Relationship Id="rId29" Type="http://schemas.openxmlformats.org/officeDocument/2006/relationships/hyperlink" Target="https://applications.emro.who.int/docs/WHOEMMNH232E-e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ilientmindrx.com/post/different-types-of-ocd" TargetMode="External"/><Relationship Id="rId11" Type="http://schemas.openxmlformats.org/officeDocument/2006/relationships/hyperlink" Target="https://iocdf.org/about-OCD/" TargetMode="External"/><Relationship Id="rId24" Type="http://schemas.openxmlformats.org/officeDocument/2006/relationships/hyperlink" Target="https://www.sandstonecare.com/blog/types-of-ocd/" TargetMode="External"/><Relationship Id="rId5" Type="http://schemas.openxmlformats.org/officeDocument/2006/relationships/hyperlink" Target="https://cms.bps.org.uk/sites/default/files/2024-11/Teacher%27s%20Toolkit%20-%20Obsessive%20Compulsive%20Disorder%20%28OCD%29.pdf" TargetMode="External"/><Relationship Id="rId15" Type="http://schemas.openxmlformats.org/officeDocument/2006/relationships/hyperlink" Target="https://www.england.nhs.uk/wp-content/uploads/2015/02/iapt-wait-times-guid.pdf" TargetMode="External"/><Relationship Id="rId23" Type="http://schemas.openxmlformats.org/officeDocument/2006/relationships/hyperlink" Target="https://doi.org/10.1016/j.pnpbp.2005.11.028" TargetMode="External"/><Relationship Id="rId28" Type="http://schemas.openxmlformats.org/officeDocument/2006/relationships/hyperlink" Target="https://www.psychiatrycentre.co.uk/blog/what-is-ocd-we-talk-myths-misconceptions-treatments/" TargetMode="External"/><Relationship Id="rId10" Type="http://schemas.openxmlformats.org/officeDocument/2006/relationships/hyperlink" Target="https://icd.who.int/browse/2025-01/mms/en#1582741816" TargetMode="External"/><Relationship Id="rId19" Type="http://schemas.openxmlformats.org/officeDocument/2006/relationships/hyperlink" Target="https://www.ocdanxietycenters.com/ocd/ocd-across-cultures-a-universal-diagnosis/" TargetMode="External"/><Relationship Id="rId4" Type="http://schemas.openxmlformats.org/officeDocument/2006/relationships/hyperlink" Target="https://doi.org/10.1001/archpsyc.1992.01820090009002" TargetMode="External"/><Relationship Id="rId9" Type="http://schemas.openxmlformats.org/officeDocument/2006/relationships/hyperlink" Target="https://doi.org/10.1001/jama.2017.2200" TargetMode="External"/><Relationship Id="rId14" Type="http://schemas.openxmlformats.org/officeDocument/2006/relationships/hyperlink" Target="https://doi.org/10.1007/s40501-025-00359-8" TargetMode="External"/><Relationship Id="rId22" Type="http://schemas.openxmlformats.org/officeDocument/2006/relationships/hyperlink" Target="https://www.ocdhistory.net/20thcentury/janet.html" TargetMode="External"/><Relationship Id="rId27" Type="http://schemas.openxmlformats.org/officeDocument/2006/relationships/hyperlink" Target="https://doi.org/10.32598/jnrcp.2502.1230" TargetMode="External"/><Relationship Id="rId30" Type="http://schemas.openxmlformats.org/officeDocument/2006/relationships/hyperlink" Target="https://www.ocduk.org/ocd-and-stigm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1218574" y="9408977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Student Name: Patrisha </a:t>
            </a:r>
            <a:r>
              <a:rPr lang="en-GB" sz="4800" b="1" dirty="0" err="1">
                <a:solidFill>
                  <a:schemeClr val="tx1"/>
                </a:solidFill>
              </a:rPr>
              <a:t>Devollaj</a:t>
            </a:r>
            <a:r>
              <a:rPr lang="en-GB" sz="4800" b="1" dirty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1218574" y="11974647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Student Number: 2223485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1218576" y="14323603"/>
            <a:ext cx="13517418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 b="1" dirty="0">
                <a:solidFill>
                  <a:schemeClr val="tx1"/>
                </a:solidFill>
              </a:rPr>
              <a:t>Lecturer: </a:t>
            </a:r>
            <a:endParaRPr lang="en-GB" sz="4800" b="1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1218577" y="16672559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Title of Poster: 6B20 Obsessive-Compulsive Disorder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90392E-36F7-E2F9-51EF-4B6B858AB2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218574" y="850976"/>
            <a:ext cx="4926961" cy="19300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9A469D-62AF-E1A3-F1EC-89530133CC0E}"/>
              </a:ext>
            </a:extLst>
          </p:cNvPr>
          <p:cNvSpPr txBox="1"/>
          <p:nvPr/>
        </p:nvSpPr>
        <p:spPr>
          <a:xfrm>
            <a:off x="7943674" y="3688024"/>
            <a:ext cx="15141465" cy="1009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960" b="1" dirty="0">
                <a:solidFill>
                  <a:srgbClr val="000000"/>
                </a:solidFill>
                <a:ea typeface="Arial" panose="020B0604020202020204" pitchFamily="34" charset="0"/>
              </a:rPr>
              <a:t>Psychological Classifications and Provisions</a:t>
            </a:r>
            <a:endParaRPr lang="en-GB" sz="596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4FBA8A-5984-E1E2-39C4-B7857E37D7D9}"/>
              </a:ext>
            </a:extLst>
          </p:cNvPr>
          <p:cNvSpPr txBox="1"/>
          <p:nvPr/>
        </p:nvSpPr>
        <p:spPr>
          <a:xfrm>
            <a:off x="7517927" y="5876836"/>
            <a:ext cx="15992958" cy="856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966" b="1" dirty="0">
                <a:cs typeface="Arial" panose="020B0604020202020204" pitchFamily="34" charset="0"/>
              </a:rPr>
              <a:t>BMHP6029_BIRM – Component 1 – Poster Presentation  </a:t>
            </a:r>
          </a:p>
        </p:txBody>
      </p:sp>
      <p:pic>
        <p:nvPicPr>
          <p:cNvPr id="1029" name="Picture 5" descr="Obsessive Compulsive Disorder 12 Types Explained">
            <a:extLst>
              <a:ext uri="{FF2B5EF4-FFF2-40B4-BE49-F238E27FC236}">
                <a16:creationId xmlns:a16="http://schemas.microsoft.com/office/drawing/2014/main" id="{4CC4F970-6AAC-4DBD-472C-86C755F98F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1" t="3637" r="10166" b="5209"/>
          <a:stretch>
            <a:fillRect/>
          </a:stretch>
        </p:blipFill>
        <p:spPr bwMode="auto">
          <a:xfrm>
            <a:off x="15514407" y="8557847"/>
            <a:ext cx="14139029" cy="102928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7FDE918-C07F-7837-0F55-65C72F13D25E}"/>
              </a:ext>
            </a:extLst>
          </p:cNvPr>
          <p:cNvSpPr txBox="1"/>
          <p:nvPr/>
        </p:nvSpPr>
        <p:spPr>
          <a:xfrm>
            <a:off x="27285463" y="19064627"/>
            <a:ext cx="17174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(Brar, 2024)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94199E-B408-48FF-6F8B-A46FDDB4395F}"/>
              </a:ext>
            </a:extLst>
          </p:cNvPr>
          <p:cNvSpPr txBox="1"/>
          <p:nvPr/>
        </p:nvSpPr>
        <p:spPr>
          <a:xfrm>
            <a:off x="444342" y="272235"/>
            <a:ext cx="11446742" cy="731815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ICD-11 OCD 6B20 Definition: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OCD, or Obsessive-Compulsive disorder, is a type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anxiety disorder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OCD is classified by ICD-11 and DSM-5 as involving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obsessions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compulsions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or both (Beckham, 2024).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Obsessions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obtrusive, undesired, and frequently linked to anxiety. 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might be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repetitive, persistent thoughts, images, or desires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Compulsions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repetitive behaviors, such as repetitive mental acts, that a person feels compelled to carry out in order to satisfy an obsession, adhere to strict regulations, or feel "complete."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For Diagnostic Criteria Obsessions and compulsions, if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taking more than an hour a day, for example or cause substantial distress or impairment in social, familial, educational, occupational, or other crucial areas of functioning(ICD-11, 2025).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0AE66E0-539C-83E0-23A5-0C8E338F98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718327"/>
            <a:ext cx="458627" cy="917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7064" tIns="113532" rIns="227064" bIns="113532" numCol="1" anchor="ctr" anchorCtr="0" compatLnSpc="1">
            <a:prstTxWarp prst="textNoShape">
              <a:avLst/>
            </a:prstTxWarp>
            <a:spAutoFit/>
          </a:bodyPr>
          <a:lstStyle/>
          <a:p>
            <a:pPr defTabSz="2270638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4470" dirty="0">
              <a:latin typeface="Arial" panose="020B0604020202020204" pitchFamily="34" charset="0"/>
            </a:endParaRPr>
          </a:p>
        </p:txBody>
      </p:sp>
      <p:pic>
        <p:nvPicPr>
          <p:cNvPr id="2058" name="Picture 10" descr="Understanding the Facts About OCD in Teens | Teen OCD Facts">
            <a:extLst>
              <a:ext uri="{FF2B5EF4-FFF2-40B4-BE49-F238E27FC236}">
                <a16:creationId xmlns:a16="http://schemas.microsoft.com/office/drawing/2014/main" id="{5F64BA0C-933D-A9ED-019E-B3312A108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834" y="434884"/>
            <a:ext cx="6025681" cy="66257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9B1F067-ABFE-C888-2BBC-0B7CD0050AE7}"/>
              </a:ext>
            </a:extLst>
          </p:cNvPr>
          <p:cNvSpPr txBox="1"/>
          <p:nvPr/>
        </p:nvSpPr>
        <p:spPr>
          <a:xfrm>
            <a:off x="12695482" y="7234933"/>
            <a:ext cx="5187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(The London Psychiatry Centre, 2021)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A4E7BB3-4216-B05E-4B66-2149C454B28D}"/>
              </a:ext>
            </a:extLst>
          </p:cNvPr>
          <p:cNvSpPr txBox="1"/>
          <p:nvPr/>
        </p:nvSpPr>
        <p:spPr>
          <a:xfrm>
            <a:off x="444342" y="7933640"/>
            <a:ext cx="11446742" cy="399417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UK, 750,000 people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(1.2% of the total population) are estimated to suffer with OCD. OCD affects both men and women equally, with a lifetime frequency of 2.3%.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By the age of 14, 25% of cases start(Beckham, 2024).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terms of its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on a person's income and quality of life, OCD was listed as one of the top 10 causes of disability in 1990 (WHO, 2023).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931EC76-6079-D7E7-76BF-125A2DFC5F20}"/>
              </a:ext>
            </a:extLst>
          </p:cNvPr>
          <p:cNvSpPr txBox="1"/>
          <p:nvPr/>
        </p:nvSpPr>
        <p:spPr>
          <a:xfrm>
            <a:off x="14366041" y="11692481"/>
            <a:ext cx="1706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(Quinn, 2023)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AutoShape 24" descr="OCD - Obsessive Compulsive Disorder - Gaba Online Psychiatrist">
            <a:extLst>
              <a:ext uri="{FF2B5EF4-FFF2-40B4-BE49-F238E27FC236}">
                <a16:creationId xmlns:a16="http://schemas.microsoft.com/office/drawing/2014/main" id="{8972895F-F096-4DA8-91B6-7578386E214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984413" y="1053941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74" name="Picture 26" descr="Types of OCD: Symptoms, Diagnoses &amp; Treatment | Sandstone">
            <a:extLst>
              <a:ext uri="{FF2B5EF4-FFF2-40B4-BE49-F238E27FC236}">
                <a16:creationId xmlns:a16="http://schemas.microsoft.com/office/drawing/2014/main" id="{164DEF28-A2DB-2F4F-059C-B808EFDBCC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8" t="8479" r="10067" b="21754"/>
          <a:stretch>
            <a:fillRect/>
          </a:stretch>
        </p:blipFill>
        <p:spPr bwMode="auto">
          <a:xfrm>
            <a:off x="12248848" y="7918960"/>
            <a:ext cx="6052668" cy="360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C1CDC66-B265-739D-E192-F8DC343F2B69}"/>
              </a:ext>
            </a:extLst>
          </p:cNvPr>
          <p:cNvSpPr txBox="1"/>
          <p:nvPr/>
        </p:nvSpPr>
        <p:spPr>
          <a:xfrm>
            <a:off x="444342" y="12256292"/>
            <a:ext cx="13013062" cy="510216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Historical Context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Pierre Janet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coined the phrase "obsessive-compulsive" 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1903.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 wasn't officially recognised as a separate condition until the early 1900s.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1913, a paper "The Neuro-Psychoses of Defense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,“ by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Sigmund Freud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discussed compulsive behaviours and obsessive thoughts.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Emil Kraepelin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covered OCD in his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1926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textbook "Psychiatrie." 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1952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OCD was added as a category of anxiety disorders 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(DSM). But at the time, the diagnosis was not well known and was somewhat rare (Kairos, 2025).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FD7D84A-1F47-90CB-0449-E6166C2F1BD0}"/>
              </a:ext>
            </a:extLst>
          </p:cNvPr>
          <p:cNvSpPr txBox="1"/>
          <p:nvPr/>
        </p:nvSpPr>
        <p:spPr>
          <a:xfrm>
            <a:off x="444342" y="17686940"/>
            <a:ext cx="17186971" cy="3347840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Interventions: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work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Aaron Beck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Michael Liebowitz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contributed to the notable interest in OCD 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1970s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The development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cognitive-behavioral therapy (CBT)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a treatment for OCD resulted from their emphasis on the part that irrational thoughts and beliefs play in the condition. When scientists started looking into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scientific causes of OCD in the 1990s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they found that the disorder might be influenced by anomalies in the brain's wiring. As a result, drugs like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selective serotonin reuptake inhibitors (SSRIs)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were created as a therapeutic option (OCD-UK, 2018).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5B27766-E921-C359-AEBF-830BF3E41EEE}"/>
              </a:ext>
            </a:extLst>
          </p:cNvPr>
          <p:cNvSpPr txBox="1"/>
          <p:nvPr/>
        </p:nvSpPr>
        <p:spPr>
          <a:xfrm>
            <a:off x="18547335" y="272235"/>
            <a:ext cx="11507809" cy="565616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Clinical Practice</a:t>
            </a:r>
          </a:p>
          <a:p>
            <a:pPr marL="45720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SSRIs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 gold-standard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are frequently used in tandem because of demonstrated effectiveness (Roh, Jang, and Kim, 2023; Baxter, 1992 ).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shortage of practitioners with training in OCD-specific CBT, time and cost constraints, and participants' motivation to participate in ERP are some of the obstacles to CBT trials (Hirschtritt, Bloch, and Mathews, 2017).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However, approximately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40–60%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patients show partial improvement, even after sufficient trials of standard treatment have been tried (Pallanti and Quercioli, 2006).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8D50285-0142-52C7-3201-ED424055AE0E}"/>
              </a:ext>
            </a:extLst>
          </p:cNvPr>
          <p:cNvSpPr txBox="1"/>
          <p:nvPr/>
        </p:nvSpPr>
        <p:spPr>
          <a:xfrm>
            <a:off x="18547335" y="10269464"/>
            <a:ext cx="11507809" cy="106421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 the decade, mental health services in England have seen tremendous change. Priorities and strategies have changed to focus on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combating stigma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National Collaborating Centre for Mental Health and the National Institute for Health and Clinical Excellence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(NICE)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released their set of clinical guidelines for the diagnosis, management, and treatment of  obsessive-compulsive disorder in adults and children on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November 23, 2005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(OCD UK, 2018).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 has been given same priority as physical health.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for Anxiety and Depression programme (TTAD),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formerly “Improving Access to Psychological Therapies” (IAPT), was launched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improve the quality and accessibility of mental health services in England. TTAD focuses on ‘talking therapies’ like Cognitive Behaviour Therapy, Counselling and self-help support including ‘digital therapy’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(NHS , 2025)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government's mental health plan,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"No health without mental health,"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was released 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(Department of Health, 2014).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advancements lead to learn more about OCD's causes and therapies however, research funding is disproportionately in adequate in comparison of prevalence and need (International OCD Foundation, 2023).</a:t>
            </a:r>
          </a:p>
        </p:txBody>
      </p:sp>
      <p:pic>
        <p:nvPicPr>
          <p:cNvPr id="2093" name="Picture 45" descr="picture of Pierre Janet">
            <a:extLst>
              <a:ext uri="{FF2B5EF4-FFF2-40B4-BE49-F238E27FC236}">
                <a16:creationId xmlns:a16="http://schemas.microsoft.com/office/drawing/2014/main" id="{06158279-89CF-BED4-836A-69CF830E2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9602" y="12256292"/>
            <a:ext cx="4347241" cy="474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081A057F-BF3E-BBD2-B770-C32BE4B20B33}"/>
              </a:ext>
            </a:extLst>
          </p:cNvPr>
          <p:cNvSpPr txBox="1"/>
          <p:nvPr/>
        </p:nvSpPr>
        <p:spPr>
          <a:xfrm>
            <a:off x="15105103" y="17123129"/>
            <a:ext cx="20818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(OCDhistory,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AutoShape 10">
            <a:extLst>
              <a:ext uri="{FF2B5EF4-FFF2-40B4-BE49-F238E27FC236}">
                <a16:creationId xmlns:a16="http://schemas.microsoft.com/office/drawing/2014/main" id="{B6E67910-4316-AEEE-9849-794DF1FFEA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136813" y="1069181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12A318B-8467-A4D3-4F0F-CBD5EF518D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87387" y="6187328"/>
            <a:ext cx="9627703" cy="387107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95F3697-F5A2-DB75-F22C-D8C8A79E3089}"/>
              </a:ext>
            </a:extLst>
          </p:cNvPr>
          <p:cNvSpPr txBox="1"/>
          <p:nvPr/>
        </p:nvSpPr>
        <p:spPr>
          <a:xfrm rot="16200000">
            <a:off x="28235338" y="7748973"/>
            <a:ext cx="21288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(SAMYAK,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D433C02-AD01-8750-4DE3-AB2AC6B0ADB8}"/>
              </a:ext>
            </a:extLst>
          </p:cNvPr>
          <p:cNvSpPr txBox="1"/>
          <p:nvPr/>
        </p:nvSpPr>
        <p:spPr>
          <a:xfrm>
            <a:off x="20729971" y="584258"/>
            <a:ext cx="9190305" cy="75336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Disparities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The under-representation of ethnic minorities with OCD in secondary and tertiary mental health care is noticeably greater than that for depression.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Accessibility issues include disparities in the availability of specialised treatments and NHS talking therapies.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OCD is underdiagnosed in individuals with autism spectrum disorders (ASD) because its symptoms may be mistaken for rituals associated with ASD.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</a:rPr>
              <a:t>Additionally, the requirements of children are not fully included. Referrals to child and adolescent mental health services (CAMHS) for SSRI therapy are a challenge due to implementation issues (NICE, 2024).</a:t>
            </a:r>
          </a:p>
        </p:txBody>
      </p:sp>
      <p:pic>
        <p:nvPicPr>
          <p:cNvPr id="2052" name="Picture 4" descr="Figure 1.Problematic stigma cycle.">
            <a:extLst>
              <a:ext uri="{FF2B5EF4-FFF2-40B4-BE49-F238E27FC236}">
                <a16:creationId xmlns:a16="http://schemas.microsoft.com/office/drawing/2014/main" id="{8312FCD3-DD98-54F0-29C9-BBB7878D01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7915" y="1054129"/>
            <a:ext cx="6134890" cy="5822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8895633-E4E6-AE7A-C7C4-46559762CC65}"/>
              </a:ext>
            </a:extLst>
          </p:cNvPr>
          <p:cNvSpPr txBox="1"/>
          <p:nvPr/>
        </p:nvSpPr>
        <p:spPr>
          <a:xfrm>
            <a:off x="15530915" y="7656194"/>
            <a:ext cx="32888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(Akyurek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2019)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78CF20-B848-462A-FE42-CE9EE4FEFEB9}"/>
              </a:ext>
            </a:extLst>
          </p:cNvPr>
          <p:cNvSpPr txBox="1"/>
          <p:nvPr/>
        </p:nvSpPr>
        <p:spPr>
          <a:xfrm>
            <a:off x="13277850" y="8581596"/>
            <a:ext cx="16497300" cy="599471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Debate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Artificial intelligence (AI) has become a game-changing tool in the field of mental health, providing novel approaches to psychiatric disease research, diagnosis, and therapy personalization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(Seyed Javad Masoumi, 2025).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Neuroimaging data can be analysed by machine learning algorithms to find biomarkers and predict treatment outcomes, improving OCD treatment approaches. 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optimising drug selection based on patient-specific data and minimising the trial-and-error process of prescribing SSRIs and other drugs, AI-driven techniques are also transforming pharmacological treatment. 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However, there are significant obstacles to AI-based OCD treatment. 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privacy, bias in AI models, and the possible depersonalisation of mental health treatment are ethical issues. </a:t>
            </a:r>
          </a:p>
          <a:p>
            <a:pPr marL="342900" indent="-342900" algn="just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Compulsions may be misunderstood by AI systems as typical behaviour, or they may not offer tailored therapy recommendations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(Kim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12E57B5-A15A-64FB-1057-5D90F4AD4810}"/>
              </a:ext>
            </a:extLst>
          </p:cNvPr>
          <p:cNvSpPr txBox="1"/>
          <p:nvPr/>
        </p:nvSpPr>
        <p:spPr>
          <a:xfrm>
            <a:off x="354937" y="558829"/>
            <a:ext cx="12332363" cy="114115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Social Context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Stigma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is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unfavourable preconceptions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bias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people with poor mental health, stigma results 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greater morbidity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delayed treatment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a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lower quality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life (Ahad, Gonzalez, and Junquera, 2023).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WHO has listed this mental health condition as one of the top 10 most damaging disorders of all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Stigma associated with obsessive-compulsive disorder harm the wellbeing of a person.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Fewer people will suffer in silence if stigma is reduced (Wilson, 2021).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 patients anticipate unfavourable reactions from people if they disclose the details of their obsessive thoughts or engage in compulsive behaviour.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 patients and their families fear being externalised from society, often try to hide their symptoms, and OCD patients generally prefer social isolation (Kılıç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., 2022).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diagnosed with OCD, many feel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ashamed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guilty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afraid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prefer to combat the illness alone during treatment.  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UK, most health campaigns educate people about OCD and misconceptions, empower OCD patients, and lessen the negative effects of stigmatisation.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However, the media has an increasing voice and plays a significant influence in shaping people's attitudes towards stigma and perceptions.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One strategy to lessen the social stigma that families experience is to enlist the help of peers and family (Akyurek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., 2019).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0A44BD-406E-232C-0762-CDACAFA75B3C}"/>
              </a:ext>
            </a:extLst>
          </p:cNvPr>
          <p:cNvSpPr txBox="1"/>
          <p:nvPr/>
        </p:nvSpPr>
        <p:spPr>
          <a:xfrm>
            <a:off x="354937" y="12539998"/>
            <a:ext cx="12141863" cy="8426153"/>
          </a:xfrm>
          <a:prstGeom prst="rect">
            <a:avLst/>
          </a:prstGeom>
          <a:solidFill>
            <a:srgbClr val="D4D4D4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Context: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OCD and other mental health disorders are influenced by cultural norms and beliefs.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OCD symptoms can vary depending on a person's cultural background thus making the diagnosing challenging.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can be challenging to discern between OCD and cultural standards when, for example, obsessions are viewed as religious or spiritual practices in one society.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prevent making assumptions that could result in a misdiagnosis, mental health practitioners should receive training on how to recognise OCD symptoms in a variety of cultural situations (Hassan et al., 2024).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However, the patient's cultural background should be taken into consideration when tailoring the treatment.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instance, ERP may include exposure exercises pertaining to religious obsessions in cultures where religious rituals play a significant role in an individual's identity, provided that the exercises respect the individual's faith and do not compromise their beliefs (OCD Anxiety Centres, 2025).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ACD8C1-1441-6181-353A-76D4E4948DAC}"/>
              </a:ext>
            </a:extLst>
          </p:cNvPr>
          <p:cNvSpPr txBox="1"/>
          <p:nvPr/>
        </p:nvSpPr>
        <p:spPr>
          <a:xfrm>
            <a:off x="13277850" y="15040052"/>
            <a:ext cx="16497300" cy="5440720"/>
          </a:xfrm>
          <a:prstGeom prst="rect">
            <a:avLst/>
          </a:prstGeom>
          <a:solidFill>
            <a:srgbClr val="63A4F7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improve outcomes the future prospects should focus 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Expand mental health funding for equitable access. A big step is “Achieving Better Access to Mental Health Services by 2020” ensuring IAPT services that in addition to maintaining at least 15% of adults with relevant disorders will have timely access to IAPT services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2016).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 training and inclusion of diverse population to avoid misdiagnosis and exclusion particularly in neurodivergent groups NICE has issued guidelines for OCD treatment plan in this regard </a:t>
            </a:r>
            <a:r>
              <a:rPr lang="en-US" altLang="en-US" sz="2400" dirty="0">
                <a:latin typeface="Arial" panose="020B0604020202020204" pitchFamily="34" charset="0"/>
              </a:rPr>
              <a:t>(NICE, 2024).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Reducing stigma related to OCD targeting media accountability for harmful narratives.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Steps2change can is a great initiative in this context provide support in the form of Cognitive </a:t>
            </a:r>
            <a:r>
              <a:rPr lang="en-US" altLang="en-US" sz="2400" dirty="0" err="1">
                <a:solidFill>
                  <a:schemeClr val="tx1"/>
                </a:solidFill>
                <a:latin typeface="Arial" panose="020B0604020202020204" pitchFamily="34" charset="0"/>
              </a:rPr>
              <a:t>Behavioural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Therapy (CBT)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, 2025a)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Integrating mental health services on digital platforms for timely and comprehensive support. </a:t>
            </a:r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0827A26F-EF8B-0105-D8AC-E91A74B106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4D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70C2980-E564-7173-77B1-A2DF2D252EA0}"/>
              </a:ext>
            </a:extLst>
          </p:cNvPr>
          <p:cNvSpPr txBox="1"/>
          <p:nvPr/>
        </p:nvSpPr>
        <p:spPr>
          <a:xfrm>
            <a:off x="1268908" y="1755845"/>
            <a:ext cx="27737396" cy="166244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Ahad, A., Gonzalez, M. and Junquera, P. (2023) ‘Understanding and Addressing Mental Health Stigma Across Cultures for Improving Psychiatric Care: A Narrative Review’,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https://doi.org/10.7759/cureus.39549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Akyurek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 in Obsessive Compulsive Disorder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www.intechopen.com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https://www.intechopen.com/chapters/65312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Baxter, L.R. (1992) ‘Caudate Glucose Metabolic Rate Changes With Both Drug and Behavior Therapy for Obsessive-Compulsive Disorder’,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Archives of General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49(9), p. 681.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https://doi.org/10.1001/archpsyc.1992.01820090009002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Beckham, A.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 Compulsive Disorder (OCD)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https://cms.bps.org.uk/sites/default/files/2024-11/Teacher%27s%20Toolkit%20-%20Obsessive%20Compulsive%20Disorder%20%28OCD%29.pdf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Brar, J.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 Compulsive Disorder 12 Types Explained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Resilient Mind Rx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https://www.resilientmindrx.com/post/different-types-of-ocd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Closing the Gap: Priorities for essential change in mental health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https://assets.publishing.service.gov.uk/media/5a7c919440f0b62aff6c2970/Closing_the_gap_V2_-_17_Feb_2014.pdf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Hassan, W.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‘Variations in obsessive compulsive disorder symptomatology across cultural dimensions’,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in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https://doi.org/10.3389/fpsyt.2024.1329748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Hirschtritt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M.E., Bloch, M.H. and Mathews, C.A. (2017) ‘Obsessive-compulsive disorder: advances in diagnosis and treatment’,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317(13), p. 1358.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https://doi.org/10.1001/jama.2017.2200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ICD-11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Who.int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https://icd.who.int/browse/2025-01/mms/en#1582741816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OCD Foundation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OCD?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OCD Foundation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https://iocdf.org/about-OCD/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Kairos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Brief History of Obsessive Compulsive Disorder | Boulder, CO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Kairos Wellness Collective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https://www.kairoswellnesscollective.com/blog/a-brief-history-of-obsessive-compulsive-disorder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Kılıç, A.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‘Internalized stigma in obsessive compulsive disorder: Correlates and associations with quality of life’,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Archives of Psychiatric Nursing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39, pp. 37–45.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https://doi.org/10.1016/j.apnu.2022.03.006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Kim, J.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 ‘Artificial Intelligence in Obsessive-Compulsive Disorder: A Systematic Review’,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Treatment Options in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12(1).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https://doi.org/10.1007/s40501-025-00359-8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(2016)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Access to Psychological Therapies (IAPT) Waiting Times Guidance and FAQ’s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https://www.england.nhs.uk/wp-content/uploads/2015/02/iapt-wait-times-guid.pdf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(2025a)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:: steps2change Lincolnshire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Lpft.nhs.uk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https://www.lpft.nhs.uk/talking-therapies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(2025b)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for depression and anxiety | NHS Talking Therapies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Youtu.be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https://youtu.be/jLgv0E1k6hs?si=gPe59-zFpbMe8l8u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27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 Introduction | Developing NICE guidelines: the manual | Guidance | NICE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www.nice.org.uk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https://www.nice.org.uk/process/pmg20/chapter/introduction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Anxiety Centers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Across Cultures: A Universal Diagnosis - OCD Anxiety Centers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Anxiety Centers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https://www.ocdanxietycenters.com/ocd/ocd-across-cultures-a-universal-diagnosis/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UK (2018)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Guidelines for the Treatment of OCD – OCD-UK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Ocduk.org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https://www.ocduk.org/overcoming-ocd/nice-guidelines-for-the-treatment-of-ocd/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OCD-UK (2018)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history of OCD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Ocduk.org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https://www.ocduk.org/ocd/history-of-ocd/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OCDhistory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Pierre Janet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Ocdhistory.net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https://www.ocdhistory.net/20thcentury/janet.html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Pallanti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and Quercioli, L. (2006) ‘Treatment-refractory obsessive-compulsive disorder: Methodological issues, operational definitions and therapeutic lines’,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Progress in Neuro-Psychopharmacology and Biological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30(3), pp. 400–412.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https://doi.org/10.1016/j.pnpbp.2005.11.028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Quinn, D.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OCD: Comprehensive Guide to Symptoms, Diagnoses, and Treatments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Sandstone 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https://www.sandstonecare.com/blog/types-of-ocd/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Roh, D., Jang, K.W. and Kim, C.-H. (2023) ‘Clinical Advances in Treatment Strategies for Obsessive-compulsive Disorder in Adults’,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psychopharmacology and neuroscience : the official scientific journal of the Korean College of Neuropsychopharmacology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21(4), pp. 676–685.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https://doi.org/10.9758/cpn.23.1075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SAMYAK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the Different Types of OCD: A Complete Guide – Samyak Mental Health Care, De-addiction &amp; Rehabilitation Centre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Samyakrehab.com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https://samyakrehab.com/blog/understanding-the-different-types-of-ocd-a-complete-guide/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Seyed Javad Masoumi (2025) ‘Applications and efficacy of artificial intelligence in obsessive-compulsive disorder: A narrative review’,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Nursing Reports in Clinical Practice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3(6), pp. 601–608.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https://doi.org/10.32598/jnrcp.2502.1230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London Psychiatry Centre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OCD? Explore OCD Myths &amp; Treatments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https://www.psychiatrycentre.co.uk/blog/what-is-ocd-we-talk-myths-misconceptions-treatments/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8"/>
              </a:rPr>
              <a:t>https://www.psychiatrycentre.co.uk/blog/what-is-ocd-we-talk-myths-misconceptions-treatments/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Obsessive- compulsive disorder (OCD)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9"/>
              </a:rPr>
              <a:t>https://applications.emro.who.int/docs/WHOEMMNH232E-eng.pdf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Wilson, Z.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and Stigma | OCD-UK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0"/>
              </a:rPr>
              <a:t>https://www.ocduk.org/ocd-and-stigma/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2845</Words>
  <Application>Microsoft Office PowerPoint</Application>
  <PresentationFormat>Custom</PresentationFormat>
  <Paragraphs>109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Patrisha Devollaj</dc:creator>
  <cp:lastModifiedBy>Alex Ddevollajj</cp:lastModifiedBy>
  <cp:revision>15</cp:revision>
  <dcterms:created xsi:type="dcterms:W3CDTF">2024-12-04T18:07:56Z</dcterms:created>
  <dcterms:modified xsi:type="dcterms:W3CDTF">2025-10-31T10:26:49Z</dcterms:modified>
</cp:coreProperties>
</file>