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5" r:id="rId1"/>
  </p:sldMasterIdLst>
  <p:sldIdLst>
    <p:sldId id="256" r:id="rId2"/>
    <p:sldId id="257" r:id="rId3"/>
    <p:sldId id="258" r:id="rId4"/>
    <p:sldId id="259" r:id="rId5"/>
    <p:sldId id="264" r:id="rId6"/>
    <p:sldId id="262" r:id="rId7"/>
    <p:sldId id="265" r:id="rId8"/>
    <p:sldId id="266" r:id="rId9"/>
    <p:sldId id="267" r:id="rId10"/>
    <p:sldId id="26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494BA"/>
    <a:srgbClr val="2466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20" y="9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23952D-8718-4716-AE05-D662D3B422E0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8889F31-957D-493B-BDE1-974FBF4243BE}">
      <dgm:prSet/>
      <dgm:spPr/>
      <dgm:t>
        <a:bodyPr/>
        <a:lstStyle/>
        <a:p>
          <a:r>
            <a:rPr lang="en-GB" dirty="0"/>
            <a:t>Ransomware-as-a-service (RaaS): Criminals groups selling ready-made attacks </a:t>
          </a:r>
          <a:endParaRPr lang="en-US" dirty="0"/>
        </a:p>
      </dgm:t>
    </dgm:pt>
    <dgm:pt modelId="{25981363-E37A-46C7-A0F5-4408D2AEDE51}" type="parTrans" cxnId="{E42B8E8C-8491-4BF9-92A2-AEB868A34884}">
      <dgm:prSet/>
      <dgm:spPr/>
      <dgm:t>
        <a:bodyPr/>
        <a:lstStyle/>
        <a:p>
          <a:endParaRPr lang="en-US"/>
        </a:p>
      </dgm:t>
    </dgm:pt>
    <dgm:pt modelId="{7C2FE53F-C4B8-4231-A33A-A5ADD1D9EFAF}" type="sibTrans" cxnId="{E42B8E8C-8491-4BF9-92A2-AEB868A34884}">
      <dgm:prSet/>
      <dgm:spPr/>
      <dgm:t>
        <a:bodyPr/>
        <a:lstStyle/>
        <a:p>
          <a:endParaRPr lang="en-US"/>
        </a:p>
      </dgm:t>
    </dgm:pt>
    <dgm:pt modelId="{1EEA8DA5-FB2B-49BB-BAC8-C1042DAF33A2}">
      <dgm:prSet/>
      <dgm:spPr/>
      <dgm:t>
        <a:bodyPr/>
        <a:lstStyle/>
        <a:p>
          <a:r>
            <a:rPr lang="en-GB" dirty="0"/>
            <a:t>Insider Threats: Accidental or malicious actions by employees, contractors or partners </a:t>
          </a:r>
          <a:endParaRPr lang="en-US" dirty="0"/>
        </a:p>
      </dgm:t>
    </dgm:pt>
    <dgm:pt modelId="{DECB4407-D61F-463D-BD9A-8C947FB18B8B}" type="parTrans" cxnId="{E385EB9A-5DD7-4EFE-9AD5-6D4C02A0CAF6}">
      <dgm:prSet/>
      <dgm:spPr/>
      <dgm:t>
        <a:bodyPr/>
        <a:lstStyle/>
        <a:p>
          <a:endParaRPr lang="en-US"/>
        </a:p>
      </dgm:t>
    </dgm:pt>
    <dgm:pt modelId="{FBB87F91-B371-4017-ADBA-FA96015E7C7E}" type="sibTrans" cxnId="{E385EB9A-5DD7-4EFE-9AD5-6D4C02A0CAF6}">
      <dgm:prSet/>
      <dgm:spPr/>
      <dgm:t>
        <a:bodyPr/>
        <a:lstStyle/>
        <a:p>
          <a:endParaRPr lang="en-US"/>
        </a:p>
      </dgm:t>
    </dgm:pt>
    <dgm:pt modelId="{88EE288B-08C3-4582-BBA6-39D8C6EE3A53}">
      <dgm:prSet/>
      <dgm:spPr/>
      <dgm:t>
        <a:bodyPr/>
        <a:lstStyle/>
        <a:p>
          <a:r>
            <a:rPr lang="en-GB" dirty="0"/>
            <a:t>AI- Powered Vishing: Convincing voice cloning and deepfakes used to manipulate staff </a:t>
          </a:r>
          <a:endParaRPr lang="en-US" dirty="0"/>
        </a:p>
      </dgm:t>
    </dgm:pt>
    <dgm:pt modelId="{F62E512B-D4FB-4D7A-83CF-1E177FEB6592}" type="parTrans" cxnId="{4E8706D9-0695-471E-88D7-6218A872F967}">
      <dgm:prSet/>
      <dgm:spPr/>
      <dgm:t>
        <a:bodyPr/>
        <a:lstStyle/>
        <a:p>
          <a:endParaRPr lang="en-US"/>
        </a:p>
      </dgm:t>
    </dgm:pt>
    <dgm:pt modelId="{60BE16C6-65D8-457A-80E8-967871AAEE74}" type="sibTrans" cxnId="{4E8706D9-0695-471E-88D7-6218A872F967}">
      <dgm:prSet/>
      <dgm:spPr/>
      <dgm:t>
        <a:bodyPr/>
        <a:lstStyle/>
        <a:p>
          <a:endParaRPr lang="en-US"/>
        </a:p>
      </dgm:t>
    </dgm:pt>
    <dgm:pt modelId="{5A3734A2-74AC-4A1F-8606-86E4F2919001}">
      <dgm:prSet/>
      <dgm:spPr/>
      <dgm:t>
        <a:bodyPr/>
        <a:lstStyle/>
        <a:p>
          <a:r>
            <a:rPr lang="en-GB" dirty="0"/>
            <a:t>Supply Chain Attacks: Targeting trusted third-party suppliers to gain access to VTAM </a:t>
          </a:r>
          <a:endParaRPr lang="en-US" dirty="0"/>
        </a:p>
      </dgm:t>
    </dgm:pt>
    <dgm:pt modelId="{5870265D-5F90-46F6-8104-3564678F2FC9}" type="parTrans" cxnId="{26ED377B-0661-4A95-85B4-ACDC6084172B}">
      <dgm:prSet/>
      <dgm:spPr/>
      <dgm:t>
        <a:bodyPr/>
        <a:lstStyle/>
        <a:p>
          <a:endParaRPr lang="en-US"/>
        </a:p>
      </dgm:t>
    </dgm:pt>
    <dgm:pt modelId="{F0A53D98-25A0-48B0-AAF6-1F6CA59280BD}" type="sibTrans" cxnId="{26ED377B-0661-4A95-85B4-ACDC6084172B}">
      <dgm:prSet/>
      <dgm:spPr/>
      <dgm:t>
        <a:bodyPr/>
        <a:lstStyle/>
        <a:p>
          <a:endParaRPr lang="en-US"/>
        </a:p>
      </dgm:t>
    </dgm:pt>
    <dgm:pt modelId="{99876196-EAAF-4FAA-AFA5-5E1643422B4F}">
      <dgm:prSet/>
      <dgm:spPr/>
      <dgm:t>
        <a:bodyPr/>
        <a:lstStyle/>
        <a:p>
          <a:r>
            <a:rPr lang="en-GB" dirty="0"/>
            <a:t>Cloud Misconfiguration &amp; Hybrid Work: Expanded attack surface through remote working and cloud services </a:t>
          </a:r>
          <a:endParaRPr lang="en-US" dirty="0"/>
        </a:p>
      </dgm:t>
    </dgm:pt>
    <dgm:pt modelId="{94DD63AE-1DD3-4A6C-ACFF-797AC413F39D}" type="parTrans" cxnId="{C02EAE0F-E47C-4186-9F63-FDB6E5A413F1}">
      <dgm:prSet/>
      <dgm:spPr/>
      <dgm:t>
        <a:bodyPr/>
        <a:lstStyle/>
        <a:p>
          <a:endParaRPr lang="en-US"/>
        </a:p>
      </dgm:t>
    </dgm:pt>
    <dgm:pt modelId="{3E051441-0068-4E07-B1A4-6C83B184454A}" type="sibTrans" cxnId="{C02EAE0F-E47C-4186-9F63-FDB6E5A413F1}">
      <dgm:prSet/>
      <dgm:spPr/>
      <dgm:t>
        <a:bodyPr/>
        <a:lstStyle/>
        <a:p>
          <a:endParaRPr lang="en-US"/>
        </a:p>
      </dgm:t>
    </dgm:pt>
    <dgm:pt modelId="{D5F13B41-0232-46E7-8B82-46753BC6BAFE}" type="pres">
      <dgm:prSet presAssocID="{C423952D-8718-4716-AE05-D662D3B422E0}" presName="diagram" presStyleCnt="0">
        <dgm:presLayoutVars>
          <dgm:dir/>
          <dgm:resizeHandles val="exact"/>
        </dgm:presLayoutVars>
      </dgm:prSet>
      <dgm:spPr/>
    </dgm:pt>
    <dgm:pt modelId="{017FB68A-F680-4704-B9A2-C88796EA3F22}" type="pres">
      <dgm:prSet presAssocID="{78889F31-957D-493B-BDE1-974FBF4243BE}" presName="node" presStyleLbl="node1" presStyleIdx="0" presStyleCnt="5">
        <dgm:presLayoutVars>
          <dgm:bulletEnabled val="1"/>
        </dgm:presLayoutVars>
      </dgm:prSet>
      <dgm:spPr/>
    </dgm:pt>
    <dgm:pt modelId="{B5209E53-8D18-4C60-AFCA-3BB9A7A928C8}" type="pres">
      <dgm:prSet presAssocID="{7C2FE53F-C4B8-4231-A33A-A5ADD1D9EFAF}" presName="sibTrans" presStyleCnt="0"/>
      <dgm:spPr/>
    </dgm:pt>
    <dgm:pt modelId="{F2464C10-57EA-450D-8C59-4FE2E8782FA9}" type="pres">
      <dgm:prSet presAssocID="{1EEA8DA5-FB2B-49BB-BAC8-C1042DAF33A2}" presName="node" presStyleLbl="node1" presStyleIdx="1" presStyleCnt="5">
        <dgm:presLayoutVars>
          <dgm:bulletEnabled val="1"/>
        </dgm:presLayoutVars>
      </dgm:prSet>
      <dgm:spPr/>
    </dgm:pt>
    <dgm:pt modelId="{98C4D1C1-21A9-4F3B-B727-8C5EC9A242FC}" type="pres">
      <dgm:prSet presAssocID="{FBB87F91-B371-4017-ADBA-FA96015E7C7E}" presName="sibTrans" presStyleCnt="0"/>
      <dgm:spPr/>
    </dgm:pt>
    <dgm:pt modelId="{7C51FA98-A373-4CA7-A456-DDDB0B69404E}" type="pres">
      <dgm:prSet presAssocID="{88EE288B-08C3-4582-BBA6-39D8C6EE3A53}" presName="node" presStyleLbl="node1" presStyleIdx="2" presStyleCnt="5">
        <dgm:presLayoutVars>
          <dgm:bulletEnabled val="1"/>
        </dgm:presLayoutVars>
      </dgm:prSet>
      <dgm:spPr/>
    </dgm:pt>
    <dgm:pt modelId="{5F450C35-BA62-4D98-8C5C-03804DE0158D}" type="pres">
      <dgm:prSet presAssocID="{60BE16C6-65D8-457A-80E8-967871AAEE74}" presName="sibTrans" presStyleCnt="0"/>
      <dgm:spPr/>
    </dgm:pt>
    <dgm:pt modelId="{92B4A7F9-FCB4-4518-8A75-F42A95D632A0}" type="pres">
      <dgm:prSet presAssocID="{5A3734A2-74AC-4A1F-8606-86E4F2919001}" presName="node" presStyleLbl="node1" presStyleIdx="3" presStyleCnt="5">
        <dgm:presLayoutVars>
          <dgm:bulletEnabled val="1"/>
        </dgm:presLayoutVars>
      </dgm:prSet>
      <dgm:spPr/>
    </dgm:pt>
    <dgm:pt modelId="{4F2F6477-634B-4A63-A80F-935D69483748}" type="pres">
      <dgm:prSet presAssocID="{F0A53D98-25A0-48B0-AAF6-1F6CA59280BD}" presName="sibTrans" presStyleCnt="0"/>
      <dgm:spPr/>
    </dgm:pt>
    <dgm:pt modelId="{5B344915-246A-4F7C-A7FA-87DD849A3E56}" type="pres">
      <dgm:prSet presAssocID="{99876196-EAAF-4FAA-AFA5-5E1643422B4F}" presName="node" presStyleLbl="node1" presStyleIdx="4" presStyleCnt="5">
        <dgm:presLayoutVars>
          <dgm:bulletEnabled val="1"/>
        </dgm:presLayoutVars>
      </dgm:prSet>
      <dgm:spPr/>
    </dgm:pt>
  </dgm:ptLst>
  <dgm:cxnLst>
    <dgm:cxn modelId="{C02EAE0F-E47C-4186-9F63-FDB6E5A413F1}" srcId="{C423952D-8718-4716-AE05-D662D3B422E0}" destId="{99876196-EAAF-4FAA-AFA5-5E1643422B4F}" srcOrd="4" destOrd="0" parTransId="{94DD63AE-1DD3-4A6C-ACFF-797AC413F39D}" sibTransId="{3E051441-0068-4E07-B1A4-6C83B184454A}"/>
    <dgm:cxn modelId="{F973B014-E4A4-4CB1-8A0D-A6F0BF0FE852}" type="presOf" srcId="{C423952D-8718-4716-AE05-D662D3B422E0}" destId="{D5F13B41-0232-46E7-8B82-46753BC6BAFE}" srcOrd="0" destOrd="0" presId="urn:microsoft.com/office/officeart/2005/8/layout/default"/>
    <dgm:cxn modelId="{FB88656B-31BA-4E72-967F-582F22B8E78A}" type="presOf" srcId="{88EE288B-08C3-4582-BBA6-39D8C6EE3A53}" destId="{7C51FA98-A373-4CA7-A456-DDDB0B69404E}" srcOrd="0" destOrd="0" presId="urn:microsoft.com/office/officeart/2005/8/layout/default"/>
    <dgm:cxn modelId="{26ED377B-0661-4A95-85B4-ACDC6084172B}" srcId="{C423952D-8718-4716-AE05-D662D3B422E0}" destId="{5A3734A2-74AC-4A1F-8606-86E4F2919001}" srcOrd="3" destOrd="0" parTransId="{5870265D-5F90-46F6-8104-3564678F2FC9}" sibTransId="{F0A53D98-25A0-48B0-AAF6-1F6CA59280BD}"/>
    <dgm:cxn modelId="{B2E73086-4458-42F8-9F20-260EF1F254F9}" type="presOf" srcId="{99876196-EAAF-4FAA-AFA5-5E1643422B4F}" destId="{5B344915-246A-4F7C-A7FA-87DD849A3E56}" srcOrd="0" destOrd="0" presId="urn:microsoft.com/office/officeart/2005/8/layout/default"/>
    <dgm:cxn modelId="{52D41A8B-7DF2-4C77-A920-FD187738723B}" type="presOf" srcId="{78889F31-957D-493B-BDE1-974FBF4243BE}" destId="{017FB68A-F680-4704-B9A2-C88796EA3F22}" srcOrd="0" destOrd="0" presId="urn:microsoft.com/office/officeart/2005/8/layout/default"/>
    <dgm:cxn modelId="{E42B8E8C-8491-4BF9-92A2-AEB868A34884}" srcId="{C423952D-8718-4716-AE05-D662D3B422E0}" destId="{78889F31-957D-493B-BDE1-974FBF4243BE}" srcOrd="0" destOrd="0" parTransId="{25981363-E37A-46C7-A0F5-4408D2AEDE51}" sibTransId="{7C2FE53F-C4B8-4231-A33A-A5ADD1D9EFAF}"/>
    <dgm:cxn modelId="{E385EB9A-5DD7-4EFE-9AD5-6D4C02A0CAF6}" srcId="{C423952D-8718-4716-AE05-D662D3B422E0}" destId="{1EEA8DA5-FB2B-49BB-BAC8-C1042DAF33A2}" srcOrd="1" destOrd="0" parTransId="{DECB4407-D61F-463D-BD9A-8C947FB18B8B}" sibTransId="{FBB87F91-B371-4017-ADBA-FA96015E7C7E}"/>
    <dgm:cxn modelId="{97F25FB7-8B63-400A-AE34-D1C5747F5652}" type="presOf" srcId="{5A3734A2-74AC-4A1F-8606-86E4F2919001}" destId="{92B4A7F9-FCB4-4518-8A75-F42A95D632A0}" srcOrd="0" destOrd="0" presId="urn:microsoft.com/office/officeart/2005/8/layout/default"/>
    <dgm:cxn modelId="{4E8706D9-0695-471E-88D7-6218A872F967}" srcId="{C423952D-8718-4716-AE05-D662D3B422E0}" destId="{88EE288B-08C3-4582-BBA6-39D8C6EE3A53}" srcOrd="2" destOrd="0" parTransId="{F62E512B-D4FB-4D7A-83CF-1E177FEB6592}" sibTransId="{60BE16C6-65D8-457A-80E8-967871AAEE74}"/>
    <dgm:cxn modelId="{D7A767E6-5CF4-495E-A4DE-F0F2E70A1B81}" type="presOf" srcId="{1EEA8DA5-FB2B-49BB-BAC8-C1042DAF33A2}" destId="{F2464C10-57EA-450D-8C59-4FE2E8782FA9}" srcOrd="0" destOrd="0" presId="urn:microsoft.com/office/officeart/2005/8/layout/default"/>
    <dgm:cxn modelId="{71FF50E7-7FB5-4328-B047-0B5FEECEC607}" type="presParOf" srcId="{D5F13B41-0232-46E7-8B82-46753BC6BAFE}" destId="{017FB68A-F680-4704-B9A2-C88796EA3F22}" srcOrd="0" destOrd="0" presId="urn:microsoft.com/office/officeart/2005/8/layout/default"/>
    <dgm:cxn modelId="{80C0D259-EA7B-41D7-935D-2563210356DD}" type="presParOf" srcId="{D5F13B41-0232-46E7-8B82-46753BC6BAFE}" destId="{B5209E53-8D18-4C60-AFCA-3BB9A7A928C8}" srcOrd="1" destOrd="0" presId="urn:microsoft.com/office/officeart/2005/8/layout/default"/>
    <dgm:cxn modelId="{C2F61DFE-F7AD-4A9C-924E-DFEE02C4AE2B}" type="presParOf" srcId="{D5F13B41-0232-46E7-8B82-46753BC6BAFE}" destId="{F2464C10-57EA-450D-8C59-4FE2E8782FA9}" srcOrd="2" destOrd="0" presId="urn:microsoft.com/office/officeart/2005/8/layout/default"/>
    <dgm:cxn modelId="{9834ABC5-9510-4F32-8812-9EF9DE395B11}" type="presParOf" srcId="{D5F13B41-0232-46E7-8B82-46753BC6BAFE}" destId="{98C4D1C1-21A9-4F3B-B727-8C5EC9A242FC}" srcOrd="3" destOrd="0" presId="urn:microsoft.com/office/officeart/2005/8/layout/default"/>
    <dgm:cxn modelId="{91CF39CB-8BC0-4F20-8BD8-0ADCB3F4164D}" type="presParOf" srcId="{D5F13B41-0232-46E7-8B82-46753BC6BAFE}" destId="{7C51FA98-A373-4CA7-A456-DDDB0B69404E}" srcOrd="4" destOrd="0" presId="urn:microsoft.com/office/officeart/2005/8/layout/default"/>
    <dgm:cxn modelId="{9CDDD112-C67E-4471-A75D-8888CBC80F8B}" type="presParOf" srcId="{D5F13B41-0232-46E7-8B82-46753BC6BAFE}" destId="{5F450C35-BA62-4D98-8C5C-03804DE0158D}" srcOrd="5" destOrd="0" presId="urn:microsoft.com/office/officeart/2005/8/layout/default"/>
    <dgm:cxn modelId="{865CA799-50A0-4284-BA41-5FC15C6F6BF0}" type="presParOf" srcId="{D5F13B41-0232-46E7-8B82-46753BC6BAFE}" destId="{92B4A7F9-FCB4-4518-8A75-F42A95D632A0}" srcOrd="6" destOrd="0" presId="urn:microsoft.com/office/officeart/2005/8/layout/default"/>
    <dgm:cxn modelId="{D5C2D9F3-A8AF-4817-982A-1E7C2EF3C5B0}" type="presParOf" srcId="{D5F13B41-0232-46E7-8B82-46753BC6BAFE}" destId="{4F2F6477-634B-4A63-A80F-935D69483748}" srcOrd="7" destOrd="0" presId="urn:microsoft.com/office/officeart/2005/8/layout/default"/>
    <dgm:cxn modelId="{22BB02A9-6DBB-4D53-BF12-17A94BA29768}" type="presParOf" srcId="{D5F13B41-0232-46E7-8B82-46753BC6BAFE}" destId="{5B344915-246A-4F7C-A7FA-87DD849A3E5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4BBB25-5FE1-46F3-AA72-B6DC5C4A8BD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79B472-3102-4343-86C8-07DD72DCCC1A}">
      <dgm:prSet/>
      <dgm:spPr/>
      <dgm:t>
        <a:bodyPr/>
        <a:lstStyle/>
        <a:p>
          <a:pPr>
            <a:defRPr cap="all"/>
          </a:pPr>
          <a:r>
            <a:rPr lang="en-GB" dirty="0"/>
            <a:t>Multi-Factor Authentication (MFA): Evry user must verify their identity </a:t>
          </a:r>
          <a:endParaRPr lang="en-US" dirty="0"/>
        </a:p>
      </dgm:t>
    </dgm:pt>
    <dgm:pt modelId="{A1991813-5E14-4230-879F-B86CDA02D264}" type="parTrans" cxnId="{B83AC1BF-3B40-4A93-8455-BD39E533ED67}">
      <dgm:prSet/>
      <dgm:spPr/>
      <dgm:t>
        <a:bodyPr/>
        <a:lstStyle/>
        <a:p>
          <a:endParaRPr lang="en-US"/>
        </a:p>
      </dgm:t>
    </dgm:pt>
    <dgm:pt modelId="{9EA29A2C-7A97-412C-9086-5A035ED1EBB6}" type="sibTrans" cxnId="{B83AC1BF-3B40-4A93-8455-BD39E533ED67}">
      <dgm:prSet/>
      <dgm:spPr/>
      <dgm:t>
        <a:bodyPr/>
        <a:lstStyle/>
        <a:p>
          <a:endParaRPr lang="en-US"/>
        </a:p>
      </dgm:t>
    </dgm:pt>
    <dgm:pt modelId="{F7AEB4BF-66B8-4FD9-B670-9014B0D92ED8}">
      <dgm:prSet/>
      <dgm:spPr/>
      <dgm:t>
        <a:bodyPr/>
        <a:lstStyle/>
        <a:p>
          <a:pPr>
            <a:defRPr cap="all"/>
          </a:pPr>
          <a:r>
            <a:rPr lang="en-GB" dirty="0"/>
            <a:t>Device Health Verification: Only secure, compliant devices are granted access </a:t>
          </a:r>
          <a:endParaRPr lang="en-US" dirty="0"/>
        </a:p>
      </dgm:t>
    </dgm:pt>
    <dgm:pt modelId="{95440E23-7617-4650-A2B1-B098100BFB17}" type="parTrans" cxnId="{62566D26-E260-488E-9A71-B7A0EA732856}">
      <dgm:prSet/>
      <dgm:spPr/>
      <dgm:t>
        <a:bodyPr/>
        <a:lstStyle/>
        <a:p>
          <a:endParaRPr lang="en-US"/>
        </a:p>
      </dgm:t>
    </dgm:pt>
    <dgm:pt modelId="{168BFF63-A01A-4192-8BCE-B49288BC9AD5}" type="sibTrans" cxnId="{62566D26-E260-488E-9A71-B7A0EA732856}">
      <dgm:prSet/>
      <dgm:spPr/>
      <dgm:t>
        <a:bodyPr/>
        <a:lstStyle/>
        <a:p>
          <a:endParaRPr lang="en-US"/>
        </a:p>
      </dgm:t>
    </dgm:pt>
    <dgm:pt modelId="{6B442BF7-7B13-48AF-8192-D97B62DED14A}">
      <dgm:prSet/>
      <dgm:spPr/>
      <dgm:t>
        <a:bodyPr/>
        <a:lstStyle/>
        <a:p>
          <a:pPr>
            <a:defRPr cap="all"/>
          </a:pPr>
          <a:r>
            <a:rPr lang="en-GB" dirty="0"/>
            <a:t>Network Micro-segregation: limits spread of attacks across systems</a:t>
          </a:r>
          <a:endParaRPr lang="en-US" dirty="0"/>
        </a:p>
      </dgm:t>
    </dgm:pt>
    <dgm:pt modelId="{BCE5DA1C-4DD8-4E77-9DEE-3278FDC341C8}" type="parTrans" cxnId="{CABAACCC-B5D7-4AAB-BCDE-205CAB1E4867}">
      <dgm:prSet/>
      <dgm:spPr/>
      <dgm:t>
        <a:bodyPr/>
        <a:lstStyle/>
        <a:p>
          <a:endParaRPr lang="en-US"/>
        </a:p>
      </dgm:t>
    </dgm:pt>
    <dgm:pt modelId="{70075D15-216F-4B5B-A615-94BBA0BEE4AC}" type="sibTrans" cxnId="{CABAACCC-B5D7-4AAB-BCDE-205CAB1E4867}">
      <dgm:prSet/>
      <dgm:spPr/>
      <dgm:t>
        <a:bodyPr/>
        <a:lstStyle/>
        <a:p>
          <a:endParaRPr lang="en-US"/>
        </a:p>
      </dgm:t>
    </dgm:pt>
    <dgm:pt modelId="{C456053F-749E-4109-9066-46A5C1529AFD}">
      <dgm:prSet/>
      <dgm:spPr/>
      <dgm:t>
        <a:bodyPr/>
        <a:lstStyle/>
        <a:p>
          <a:pPr>
            <a:defRPr cap="all"/>
          </a:pPr>
          <a:r>
            <a:rPr lang="en-GB" dirty="0"/>
            <a:t>Data Classification &amp; DLP: protects our most sensitive client and financial data</a:t>
          </a:r>
          <a:endParaRPr lang="en-US" dirty="0"/>
        </a:p>
      </dgm:t>
    </dgm:pt>
    <dgm:pt modelId="{84839B0D-8778-4DC0-8EEC-5293A8247360}" type="parTrans" cxnId="{EF3DB44B-D8F7-4117-B844-65A8D1EAEFFA}">
      <dgm:prSet/>
      <dgm:spPr/>
      <dgm:t>
        <a:bodyPr/>
        <a:lstStyle/>
        <a:p>
          <a:endParaRPr lang="en-US"/>
        </a:p>
      </dgm:t>
    </dgm:pt>
    <dgm:pt modelId="{DB5C5A6D-688B-4CB1-A47F-1AFB625AA89A}" type="sibTrans" cxnId="{EF3DB44B-D8F7-4117-B844-65A8D1EAEFFA}">
      <dgm:prSet/>
      <dgm:spPr/>
      <dgm:t>
        <a:bodyPr/>
        <a:lstStyle/>
        <a:p>
          <a:endParaRPr lang="en-US"/>
        </a:p>
      </dgm:t>
    </dgm:pt>
    <dgm:pt modelId="{FB6F33F4-166F-44BF-98DD-FC2E4182BBA5}">
      <dgm:prSet/>
      <dgm:spPr/>
      <dgm:t>
        <a:bodyPr/>
        <a:lstStyle/>
        <a:p>
          <a:pPr>
            <a:defRPr cap="all"/>
          </a:pPr>
          <a:r>
            <a:rPr lang="en-GB" dirty="0"/>
            <a:t>Cloud Security Posture Management: Continuous scanning for cloud vulnerabilities</a:t>
          </a:r>
          <a:endParaRPr lang="en-US" dirty="0"/>
        </a:p>
      </dgm:t>
    </dgm:pt>
    <dgm:pt modelId="{668FE297-18EC-4AD0-AEB2-695186CAE31D}" type="parTrans" cxnId="{C62B2D06-3AC1-4FFB-A7D4-278EC4E093FB}">
      <dgm:prSet/>
      <dgm:spPr/>
      <dgm:t>
        <a:bodyPr/>
        <a:lstStyle/>
        <a:p>
          <a:endParaRPr lang="en-US"/>
        </a:p>
      </dgm:t>
    </dgm:pt>
    <dgm:pt modelId="{E12D42A5-24CF-416C-8F10-B51B0B3215E8}" type="sibTrans" cxnId="{C62B2D06-3AC1-4FFB-A7D4-278EC4E093FB}">
      <dgm:prSet/>
      <dgm:spPr/>
      <dgm:t>
        <a:bodyPr/>
        <a:lstStyle/>
        <a:p>
          <a:endParaRPr lang="en-US"/>
        </a:p>
      </dgm:t>
    </dgm:pt>
    <dgm:pt modelId="{B120CDE1-DE0B-4685-A620-740A5C3CA742}" type="pres">
      <dgm:prSet presAssocID="{144BBB25-5FE1-46F3-AA72-B6DC5C4A8BDF}" presName="root" presStyleCnt="0">
        <dgm:presLayoutVars>
          <dgm:dir/>
          <dgm:resizeHandles val="exact"/>
        </dgm:presLayoutVars>
      </dgm:prSet>
      <dgm:spPr/>
    </dgm:pt>
    <dgm:pt modelId="{7584C692-8FFF-4994-9D5C-8B50180F6465}" type="pres">
      <dgm:prSet presAssocID="{3979B472-3102-4343-86C8-07DD72DCCC1A}" presName="compNode" presStyleCnt="0"/>
      <dgm:spPr/>
    </dgm:pt>
    <dgm:pt modelId="{8916CD00-59D0-4CA7-9B69-B61886021EC4}" type="pres">
      <dgm:prSet presAssocID="{3979B472-3102-4343-86C8-07DD72DCCC1A}" presName="iconBgRect" presStyleLbl="bgShp" presStyleIdx="0" presStyleCnt="5"/>
      <dgm:spPr/>
    </dgm:pt>
    <dgm:pt modelId="{9F7D9DF5-FCD8-4DD8-BD00-BA01880BA575}" type="pres">
      <dgm:prSet presAssocID="{3979B472-3102-4343-86C8-07DD72DCCC1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1A82B44C-0C41-4A73-B954-9BE56AF1E003}" type="pres">
      <dgm:prSet presAssocID="{3979B472-3102-4343-86C8-07DD72DCCC1A}" presName="spaceRect" presStyleCnt="0"/>
      <dgm:spPr/>
    </dgm:pt>
    <dgm:pt modelId="{FEEA1BB1-C20B-49EF-B981-C7414ABE368A}" type="pres">
      <dgm:prSet presAssocID="{3979B472-3102-4343-86C8-07DD72DCCC1A}" presName="textRect" presStyleLbl="revTx" presStyleIdx="0" presStyleCnt="5">
        <dgm:presLayoutVars>
          <dgm:chMax val="1"/>
          <dgm:chPref val="1"/>
        </dgm:presLayoutVars>
      </dgm:prSet>
      <dgm:spPr/>
    </dgm:pt>
    <dgm:pt modelId="{4ED80F37-BF3C-4011-A85F-BE2A504534D8}" type="pres">
      <dgm:prSet presAssocID="{9EA29A2C-7A97-412C-9086-5A035ED1EBB6}" presName="sibTrans" presStyleCnt="0"/>
      <dgm:spPr/>
    </dgm:pt>
    <dgm:pt modelId="{6E5D0E05-1F06-40D9-803F-D71315FACD33}" type="pres">
      <dgm:prSet presAssocID="{F7AEB4BF-66B8-4FD9-B670-9014B0D92ED8}" presName="compNode" presStyleCnt="0"/>
      <dgm:spPr/>
    </dgm:pt>
    <dgm:pt modelId="{2DF14795-D849-44EA-A9BF-8305D5613D07}" type="pres">
      <dgm:prSet presAssocID="{F7AEB4BF-66B8-4FD9-B670-9014B0D92ED8}" presName="iconBgRect" presStyleLbl="bgShp" presStyleIdx="1" presStyleCnt="5"/>
      <dgm:spPr/>
    </dgm:pt>
    <dgm:pt modelId="{84FFFBA0-05EC-44B8-8123-F7953898BAA1}" type="pres">
      <dgm:prSet presAssocID="{F7AEB4BF-66B8-4FD9-B670-9014B0D92ED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732DDE46-AA45-436E-8CFF-E1CBBB4ACD22}" type="pres">
      <dgm:prSet presAssocID="{F7AEB4BF-66B8-4FD9-B670-9014B0D92ED8}" presName="spaceRect" presStyleCnt="0"/>
      <dgm:spPr/>
    </dgm:pt>
    <dgm:pt modelId="{0B93CF17-E344-4A21-94F6-F31FBCB7B738}" type="pres">
      <dgm:prSet presAssocID="{F7AEB4BF-66B8-4FD9-B670-9014B0D92ED8}" presName="textRect" presStyleLbl="revTx" presStyleIdx="1" presStyleCnt="5">
        <dgm:presLayoutVars>
          <dgm:chMax val="1"/>
          <dgm:chPref val="1"/>
        </dgm:presLayoutVars>
      </dgm:prSet>
      <dgm:spPr/>
    </dgm:pt>
    <dgm:pt modelId="{083BC89F-719E-4AFD-B1E4-0B8EB2C4C577}" type="pres">
      <dgm:prSet presAssocID="{168BFF63-A01A-4192-8BCE-B49288BC9AD5}" presName="sibTrans" presStyleCnt="0"/>
      <dgm:spPr/>
    </dgm:pt>
    <dgm:pt modelId="{CE3F7A8B-D4D7-4C6E-AA41-DFC52D13C3F0}" type="pres">
      <dgm:prSet presAssocID="{6B442BF7-7B13-48AF-8192-D97B62DED14A}" presName="compNode" presStyleCnt="0"/>
      <dgm:spPr/>
    </dgm:pt>
    <dgm:pt modelId="{79168019-3287-4141-9C36-DEFF154D2322}" type="pres">
      <dgm:prSet presAssocID="{6B442BF7-7B13-48AF-8192-D97B62DED14A}" presName="iconBgRect" presStyleLbl="bgShp" presStyleIdx="2" presStyleCnt="5"/>
      <dgm:spPr/>
    </dgm:pt>
    <dgm:pt modelId="{63B3A8EF-3F3B-4854-8D57-9EE978381C67}" type="pres">
      <dgm:prSet presAssocID="{6B442BF7-7B13-48AF-8192-D97B62DED14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585A1A0D-28A5-4A77-B846-91492DD82D7C}" type="pres">
      <dgm:prSet presAssocID="{6B442BF7-7B13-48AF-8192-D97B62DED14A}" presName="spaceRect" presStyleCnt="0"/>
      <dgm:spPr/>
    </dgm:pt>
    <dgm:pt modelId="{7805E18B-7A49-44B7-967D-D83252DC08D3}" type="pres">
      <dgm:prSet presAssocID="{6B442BF7-7B13-48AF-8192-D97B62DED14A}" presName="textRect" presStyleLbl="revTx" presStyleIdx="2" presStyleCnt="5">
        <dgm:presLayoutVars>
          <dgm:chMax val="1"/>
          <dgm:chPref val="1"/>
        </dgm:presLayoutVars>
      </dgm:prSet>
      <dgm:spPr/>
    </dgm:pt>
    <dgm:pt modelId="{D51717C5-D0C1-4E3B-8F59-49832A36F788}" type="pres">
      <dgm:prSet presAssocID="{70075D15-216F-4B5B-A615-94BBA0BEE4AC}" presName="sibTrans" presStyleCnt="0"/>
      <dgm:spPr/>
    </dgm:pt>
    <dgm:pt modelId="{FDA871DF-B828-4C02-99C0-DFA8DBB4E6A3}" type="pres">
      <dgm:prSet presAssocID="{C456053F-749E-4109-9066-46A5C1529AFD}" presName="compNode" presStyleCnt="0"/>
      <dgm:spPr/>
    </dgm:pt>
    <dgm:pt modelId="{5C049B20-F492-4CD0-9771-DD1285ED3757}" type="pres">
      <dgm:prSet presAssocID="{C456053F-749E-4109-9066-46A5C1529AFD}" presName="iconBgRect" presStyleLbl="bgShp" presStyleIdx="3" presStyleCnt="5"/>
      <dgm:spPr/>
    </dgm:pt>
    <dgm:pt modelId="{BF777E48-5330-4F47-8986-DDA65A60E80B}" type="pres">
      <dgm:prSet presAssocID="{C456053F-749E-4109-9066-46A5C1529AFD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BC75BF5C-DC14-4D08-8F5A-748C6D18AC14}" type="pres">
      <dgm:prSet presAssocID="{C456053F-749E-4109-9066-46A5C1529AFD}" presName="spaceRect" presStyleCnt="0"/>
      <dgm:spPr/>
    </dgm:pt>
    <dgm:pt modelId="{2FEF2703-93F3-4911-8895-141A8DE4AD81}" type="pres">
      <dgm:prSet presAssocID="{C456053F-749E-4109-9066-46A5C1529AFD}" presName="textRect" presStyleLbl="revTx" presStyleIdx="3" presStyleCnt="5">
        <dgm:presLayoutVars>
          <dgm:chMax val="1"/>
          <dgm:chPref val="1"/>
        </dgm:presLayoutVars>
      </dgm:prSet>
      <dgm:spPr/>
    </dgm:pt>
    <dgm:pt modelId="{BBF31324-703D-4536-A74C-4952BDA530ED}" type="pres">
      <dgm:prSet presAssocID="{DB5C5A6D-688B-4CB1-A47F-1AFB625AA89A}" presName="sibTrans" presStyleCnt="0"/>
      <dgm:spPr/>
    </dgm:pt>
    <dgm:pt modelId="{C68F8EA8-BC91-4E30-BAA8-7CCFE5EF996F}" type="pres">
      <dgm:prSet presAssocID="{FB6F33F4-166F-44BF-98DD-FC2E4182BBA5}" presName="compNode" presStyleCnt="0"/>
      <dgm:spPr/>
    </dgm:pt>
    <dgm:pt modelId="{70C21172-96E6-4EEA-B452-04E953B6E0CA}" type="pres">
      <dgm:prSet presAssocID="{FB6F33F4-166F-44BF-98DD-FC2E4182BBA5}" presName="iconBgRect" presStyleLbl="bgShp" presStyleIdx="4" presStyleCnt="5"/>
      <dgm:spPr/>
    </dgm:pt>
    <dgm:pt modelId="{CAD8578E-D346-412E-8552-956D17CA8834}" type="pres">
      <dgm:prSet presAssocID="{FB6F33F4-166F-44BF-98DD-FC2E4182BBA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68C42758-7834-47F4-806F-80D6458E7613}" type="pres">
      <dgm:prSet presAssocID="{FB6F33F4-166F-44BF-98DD-FC2E4182BBA5}" presName="spaceRect" presStyleCnt="0"/>
      <dgm:spPr/>
    </dgm:pt>
    <dgm:pt modelId="{8760DFA2-73CE-4DD1-A9F2-D17A1866E44A}" type="pres">
      <dgm:prSet presAssocID="{FB6F33F4-166F-44BF-98DD-FC2E4182BBA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62B2D06-3AC1-4FFB-A7D4-278EC4E093FB}" srcId="{144BBB25-5FE1-46F3-AA72-B6DC5C4A8BDF}" destId="{FB6F33F4-166F-44BF-98DD-FC2E4182BBA5}" srcOrd="4" destOrd="0" parTransId="{668FE297-18EC-4AD0-AEB2-695186CAE31D}" sibTransId="{E12D42A5-24CF-416C-8F10-B51B0B3215E8}"/>
    <dgm:cxn modelId="{84C2D417-A8D4-4BDA-9757-96F8C4033F3D}" type="presOf" srcId="{6B442BF7-7B13-48AF-8192-D97B62DED14A}" destId="{7805E18B-7A49-44B7-967D-D83252DC08D3}" srcOrd="0" destOrd="0" presId="urn:microsoft.com/office/officeart/2018/5/layout/IconCircleLabelList"/>
    <dgm:cxn modelId="{62566D26-E260-488E-9A71-B7A0EA732856}" srcId="{144BBB25-5FE1-46F3-AA72-B6DC5C4A8BDF}" destId="{F7AEB4BF-66B8-4FD9-B670-9014B0D92ED8}" srcOrd="1" destOrd="0" parTransId="{95440E23-7617-4650-A2B1-B098100BFB17}" sibTransId="{168BFF63-A01A-4192-8BCE-B49288BC9AD5}"/>
    <dgm:cxn modelId="{EF3DB44B-D8F7-4117-B844-65A8D1EAEFFA}" srcId="{144BBB25-5FE1-46F3-AA72-B6DC5C4A8BDF}" destId="{C456053F-749E-4109-9066-46A5C1529AFD}" srcOrd="3" destOrd="0" parTransId="{84839B0D-8778-4DC0-8EEC-5293A8247360}" sibTransId="{DB5C5A6D-688B-4CB1-A47F-1AFB625AA89A}"/>
    <dgm:cxn modelId="{0DC42050-EA58-438D-A367-AD6A7EAC5F23}" type="presOf" srcId="{3979B472-3102-4343-86C8-07DD72DCCC1A}" destId="{FEEA1BB1-C20B-49EF-B981-C7414ABE368A}" srcOrd="0" destOrd="0" presId="urn:microsoft.com/office/officeart/2018/5/layout/IconCircleLabelList"/>
    <dgm:cxn modelId="{D3508851-1509-4C68-9735-BF7DB958B5E0}" type="presOf" srcId="{FB6F33F4-166F-44BF-98DD-FC2E4182BBA5}" destId="{8760DFA2-73CE-4DD1-A9F2-D17A1866E44A}" srcOrd="0" destOrd="0" presId="urn:microsoft.com/office/officeart/2018/5/layout/IconCircleLabelList"/>
    <dgm:cxn modelId="{E5A0F871-C56E-4F49-887B-8C902CEE27D7}" type="presOf" srcId="{144BBB25-5FE1-46F3-AA72-B6DC5C4A8BDF}" destId="{B120CDE1-DE0B-4685-A620-740A5C3CA742}" srcOrd="0" destOrd="0" presId="urn:microsoft.com/office/officeart/2018/5/layout/IconCircleLabelList"/>
    <dgm:cxn modelId="{84BACF98-29DC-4F44-B258-71F80BF36598}" type="presOf" srcId="{C456053F-749E-4109-9066-46A5C1529AFD}" destId="{2FEF2703-93F3-4911-8895-141A8DE4AD81}" srcOrd="0" destOrd="0" presId="urn:microsoft.com/office/officeart/2018/5/layout/IconCircleLabelList"/>
    <dgm:cxn modelId="{2979319B-82D7-4BA3-9A2D-B757E24570AE}" type="presOf" srcId="{F7AEB4BF-66B8-4FD9-B670-9014B0D92ED8}" destId="{0B93CF17-E344-4A21-94F6-F31FBCB7B738}" srcOrd="0" destOrd="0" presId="urn:microsoft.com/office/officeart/2018/5/layout/IconCircleLabelList"/>
    <dgm:cxn modelId="{B83AC1BF-3B40-4A93-8455-BD39E533ED67}" srcId="{144BBB25-5FE1-46F3-AA72-B6DC5C4A8BDF}" destId="{3979B472-3102-4343-86C8-07DD72DCCC1A}" srcOrd="0" destOrd="0" parTransId="{A1991813-5E14-4230-879F-B86CDA02D264}" sibTransId="{9EA29A2C-7A97-412C-9086-5A035ED1EBB6}"/>
    <dgm:cxn modelId="{CABAACCC-B5D7-4AAB-BCDE-205CAB1E4867}" srcId="{144BBB25-5FE1-46F3-AA72-B6DC5C4A8BDF}" destId="{6B442BF7-7B13-48AF-8192-D97B62DED14A}" srcOrd="2" destOrd="0" parTransId="{BCE5DA1C-4DD8-4E77-9DEE-3278FDC341C8}" sibTransId="{70075D15-216F-4B5B-A615-94BBA0BEE4AC}"/>
    <dgm:cxn modelId="{250E6C73-CD00-4BBE-A3D0-B989A5312E4F}" type="presParOf" srcId="{B120CDE1-DE0B-4685-A620-740A5C3CA742}" destId="{7584C692-8FFF-4994-9D5C-8B50180F6465}" srcOrd="0" destOrd="0" presId="urn:microsoft.com/office/officeart/2018/5/layout/IconCircleLabelList"/>
    <dgm:cxn modelId="{D01A646B-9896-4D95-8CBC-CAF2C60635E9}" type="presParOf" srcId="{7584C692-8FFF-4994-9D5C-8B50180F6465}" destId="{8916CD00-59D0-4CA7-9B69-B61886021EC4}" srcOrd="0" destOrd="0" presId="urn:microsoft.com/office/officeart/2018/5/layout/IconCircleLabelList"/>
    <dgm:cxn modelId="{9AED726E-FC90-4058-B020-2B856501100F}" type="presParOf" srcId="{7584C692-8FFF-4994-9D5C-8B50180F6465}" destId="{9F7D9DF5-FCD8-4DD8-BD00-BA01880BA575}" srcOrd="1" destOrd="0" presId="urn:microsoft.com/office/officeart/2018/5/layout/IconCircleLabelList"/>
    <dgm:cxn modelId="{8196CE80-4691-4EF0-AD00-F613A45E048F}" type="presParOf" srcId="{7584C692-8FFF-4994-9D5C-8B50180F6465}" destId="{1A82B44C-0C41-4A73-B954-9BE56AF1E003}" srcOrd="2" destOrd="0" presId="urn:microsoft.com/office/officeart/2018/5/layout/IconCircleLabelList"/>
    <dgm:cxn modelId="{C61DEB81-E9CF-4591-8F9E-4109137146BE}" type="presParOf" srcId="{7584C692-8FFF-4994-9D5C-8B50180F6465}" destId="{FEEA1BB1-C20B-49EF-B981-C7414ABE368A}" srcOrd="3" destOrd="0" presId="urn:microsoft.com/office/officeart/2018/5/layout/IconCircleLabelList"/>
    <dgm:cxn modelId="{6EAF22F6-3287-4FFF-A9DF-F60AA168CB06}" type="presParOf" srcId="{B120CDE1-DE0B-4685-A620-740A5C3CA742}" destId="{4ED80F37-BF3C-4011-A85F-BE2A504534D8}" srcOrd="1" destOrd="0" presId="urn:microsoft.com/office/officeart/2018/5/layout/IconCircleLabelList"/>
    <dgm:cxn modelId="{5F4404B9-DE79-4950-9FE4-7CE857101B48}" type="presParOf" srcId="{B120CDE1-DE0B-4685-A620-740A5C3CA742}" destId="{6E5D0E05-1F06-40D9-803F-D71315FACD33}" srcOrd="2" destOrd="0" presId="urn:microsoft.com/office/officeart/2018/5/layout/IconCircleLabelList"/>
    <dgm:cxn modelId="{B8AF9022-B4FA-4C1F-B82D-466752738E94}" type="presParOf" srcId="{6E5D0E05-1F06-40D9-803F-D71315FACD33}" destId="{2DF14795-D849-44EA-A9BF-8305D5613D07}" srcOrd="0" destOrd="0" presId="urn:microsoft.com/office/officeart/2018/5/layout/IconCircleLabelList"/>
    <dgm:cxn modelId="{6F471F45-6358-4497-9F13-8878CD82EB0B}" type="presParOf" srcId="{6E5D0E05-1F06-40D9-803F-D71315FACD33}" destId="{84FFFBA0-05EC-44B8-8123-F7953898BAA1}" srcOrd="1" destOrd="0" presId="urn:microsoft.com/office/officeart/2018/5/layout/IconCircleLabelList"/>
    <dgm:cxn modelId="{0A5692CD-CE13-4B27-958F-D7EF58D3D0AD}" type="presParOf" srcId="{6E5D0E05-1F06-40D9-803F-D71315FACD33}" destId="{732DDE46-AA45-436E-8CFF-E1CBBB4ACD22}" srcOrd="2" destOrd="0" presId="urn:microsoft.com/office/officeart/2018/5/layout/IconCircleLabelList"/>
    <dgm:cxn modelId="{1425AEA9-64E8-4593-8546-272F7BC02675}" type="presParOf" srcId="{6E5D0E05-1F06-40D9-803F-D71315FACD33}" destId="{0B93CF17-E344-4A21-94F6-F31FBCB7B738}" srcOrd="3" destOrd="0" presId="urn:microsoft.com/office/officeart/2018/5/layout/IconCircleLabelList"/>
    <dgm:cxn modelId="{1D7E4775-1D35-4A1A-A564-06F53D1954DA}" type="presParOf" srcId="{B120CDE1-DE0B-4685-A620-740A5C3CA742}" destId="{083BC89F-719E-4AFD-B1E4-0B8EB2C4C577}" srcOrd="3" destOrd="0" presId="urn:microsoft.com/office/officeart/2018/5/layout/IconCircleLabelList"/>
    <dgm:cxn modelId="{54BCCD58-8B81-4D48-867E-BE05AAA6D6F0}" type="presParOf" srcId="{B120CDE1-DE0B-4685-A620-740A5C3CA742}" destId="{CE3F7A8B-D4D7-4C6E-AA41-DFC52D13C3F0}" srcOrd="4" destOrd="0" presId="urn:microsoft.com/office/officeart/2018/5/layout/IconCircleLabelList"/>
    <dgm:cxn modelId="{CA33E643-80E0-4ABB-887C-7503D06BEFC4}" type="presParOf" srcId="{CE3F7A8B-D4D7-4C6E-AA41-DFC52D13C3F0}" destId="{79168019-3287-4141-9C36-DEFF154D2322}" srcOrd="0" destOrd="0" presId="urn:microsoft.com/office/officeart/2018/5/layout/IconCircleLabelList"/>
    <dgm:cxn modelId="{7CDA170A-1178-4A31-A699-210B7A170348}" type="presParOf" srcId="{CE3F7A8B-D4D7-4C6E-AA41-DFC52D13C3F0}" destId="{63B3A8EF-3F3B-4854-8D57-9EE978381C67}" srcOrd="1" destOrd="0" presId="urn:microsoft.com/office/officeart/2018/5/layout/IconCircleLabelList"/>
    <dgm:cxn modelId="{C761B3A8-BF91-42A0-89FF-06B6FF2FFEED}" type="presParOf" srcId="{CE3F7A8B-D4D7-4C6E-AA41-DFC52D13C3F0}" destId="{585A1A0D-28A5-4A77-B846-91492DD82D7C}" srcOrd="2" destOrd="0" presId="urn:microsoft.com/office/officeart/2018/5/layout/IconCircleLabelList"/>
    <dgm:cxn modelId="{E7178E49-A0FB-40A5-9B74-6103977FB88E}" type="presParOf" srcId="{CE3F7A8B-D4D7-4C6E-AA41-DFC52D13C3F0}" destId="{7805E18B-7A49-44B7-967D-D83252DC08D3}" srcOrd="3" destOrd="0" presId="urn:microsoft.com/office/officeart/2018/5/layout/IconCircleLabelList"/>
    <dgm:cxn modelId="{247AED42-2D24-4107-A109-6DBF07B31B3B}" type="presParOf" srcId="{B120CDE1-DE0B-4685-A620-740A5C3CA742}" destId="{D51717C5-D0C1-4E3B-8F59-49832A36F788}" srcOrd="5" destOrd="0" presId="urn:microsoft.com/office/officeart/2018/5/layout/IconCircleLabelList"/>
    <dgm:cxn modelId="{35FE4DCA-47DB-4B6C-9EE4-6DB50B99CC1B}" type="presParOf" srcId="{B120CDE1-DE0B-4685-A620-740A5C3CA742}" destId="{FDA871DF-B828-4C02-99C0-DFA8DBB4E6A3}" srcOrd="6" destOrd="0" presId="urn:microsoft.com/office/officeart/2018/5/layout/IconCircleLabelList"/>
    <dgm:cxn modelId="{DB2533DE-4738-4E41-ABA5-79E0BB483986}" type="presParOf" srcId="{FDA871DF-B828-4C02-99C0-DFA8DBB4E6A3}" destId="{5C049B20-F492-4CD0-9771-DD1285ED3757}" srcOrd="0" destOrd="0" presId="urn:microsoft.com/office/officeart/2018/5/layout/IconCircleLabelList"/>
    <dgm:cxn modelId="{B2800AB2-3168-45C2-8381-E44F31502DC5}" type="presParOf" srcId="{FDA871DF-B828-4C02-99C0-DFA8DBB4E6A3}" destId="{BF777E48-5330-4F47-8986-DDA65A60E80B}" srcOrd="1" destOrd="0" presId="urn:microsoft.com/office/officeart/2018/5/layout/IconCircleLabelList"/>
    <dgm:cxn modelId="{208BEC5F-006B-4962-8500-874DCF91C625}" type="presParOf" srcId="{FDA871DF-B828-4C02-99C0-DFA8DBB4E6A3}" destId="{BC75BF5C-DC14-4D08-8F5A-748C6D18AC14}" srcOrd="2" destOrd="0" presId="urn:microsoft.com/office/officeart/2018/5/layout/IconCircleLabelList"/>
    <dgm:cxn modelId="{94A0A1CA-0432-43FA-83A6-CE3651F517DC}" type="presParOf" srcId="{FDA871DF-B828-4C02-99C0-DFA8DBB4E6A3}" destId="{2FEF2703-93F3-4911-8895-141A8DE4AD81}" srcOrd="3" destOrd="0" presId="urn:microsoft.com/office/officeart/2018/5/layout/IconCircleLabelList"/>
    <dgm:cxn modelId="{3D95166B-A100-413D-8ED4-4EB845B001D6}" type="presParOf" srcId="{B120CDE1-DE0B-4685-A620-740A5C3CA742}" destId="{BBF31324-703D-4536-A74C-4952BDA530ED}" srcOrd="7" destOrd="0" presId="urn:microsoft.com/office/officeart/2018/5/layout/IconCircleLabelList"/>
    <dgm:cxn modelId="{28B54A5A-A18B-4FA1-A915-70635B016E10}" type="presParOf" srcId="{B120CDE1-DE0B-4685-A620-740A5C3CA742}" destId="{C68F8EA8-BC91-4E30-BAA8-7CCFE5EF996F}" srcOrd="8" destOrd="0" presId="urn:microsoft.com/office/officeart/2018/5/layout/IconCircleLabelList"/>
    <dgm:cxn modelId="{8C5AE892-ECB0-434E-ADE9-67B9837F3AC0}" type="presParOf" srcId="{C68F8EA8-BC91-4E30-BAA8-7CCFE5EF996F}" destId="{70C21172-96E6-4EEA-B452-04E953B6E0CA}" srcOrd="0" destOrd="0" presId="urn:microsoft.com/office/officeart/2018/5/layout/IconCircleLabelList"/>
    <dgm:cxn modelId="{BD1CC858-E297-46C7-9FDE-92E9C1451F90}" type="presParOf" srcId="{C68F8EA8-BC91-4E30-BAA8-7CCFE5EF996F}" destId="{CAD8578E-D346-412E-8552-956D17CA8834}" srcOrd="1" destOrd="0" presId="urn:microsoft.com/office/officeart/2018/5/layout/IconCircleLabelList"/>
    <dgm:cxn modelId="{B53840AB-7502-48C9-BC4B-17C9F6308CDA}" type="presParOf" srcId="{C68F8EA8-BC91-4E30-BAA8-7CCFE5EF996F}" destId="{68C42758-7834-47F4-806F-80D6458E7613}" srcOrd="2" destOrd="0" presId="urn:microsoft.com/office/officeart/2018/5/layout/IconCircleLabelList"/>
    <dgm:cxn modelId="{BF70D1CA-95F2-4042-9BAD-31B6CF9C4881}" type="presParOf" srcId="{C68F8EA8-BC91-4E30-BAA8-7CCFE5EF996F}" destId="{8760DFA2-73CE-4DD1-A9F2-D17A1866E44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A62D1DA-3D1F-4F84-94EB-48DEF3A82A45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E1D6A342-033C-4837-87CF-E2EBE84B2C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Log management – Continuous collection of data from all systems and networks</a:t>
          </a:r>
          <a:endParaRPr lang="en-US"/>
        </a:p>
      </dgm:t>
    </dgm:pt>
    <dgm:pt modelId="{9224018E-EFF3-41C5-9723-CB6FC0519DA5}" type="parTrans" cxnId="{2AB83672-6B2A-45D7-811D-F132D2B12348}">
      <dgm:prSet/>
      <dgm:spPr/>
      <dgm:t>
        <a:bodyPr/>
        <a:lstStyle/>
        <a:p>
          <a:endParaRPr lang="en-US"/>
        </a:p>
      </dgm:t>
    </dgm:pt>
    <dgm:pt modelId="{AA92B5C3-CCB3-47FC-8FC4-F5BA857E4E8C}" type="sibTrans" cxnId="{2AB83672-6B2A-45D7-811D-F132D2B1234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7814C89-A3FB-4232-8651-F48911CD84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SIEM – Centralised threat detection, flagging suspicious activity in real time </a:t>
          </a:r>
          <a:endParaRPr lang="en-US" dirty="0"/>
        </a:p>
      </dgm:t>
    </dgm:pt>
    <dgm:pt modelId="{BAD9C21B-2E67-4B98-89E2-FCF7E2AA8046}" type="parTrans" cxnId="{A4738183-7C5C-4631-BD25-2EA7DDB55DF2}">
      <dgm:prSet/>
      <dgm:spPr/>
      <dgm:t>
        <a:bodyPr/>
        <a:lstStyle/>
        <a:p>
          <a:endParaRPr lang="en-US"/>
        </a:p>
      </dgm:t>
    </dgm:pt>
    <dgm:pt modelId="{566FE54C-4F4C-4540-A607-8434EFE82896}" type="sibTrans" cxnId="{A4738183-7C5C-4631-BD25-2EA7DDB55DF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6349FB9-F32E-47C9-A1D5-D5BF92FA8B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SOAR – automated immediate response, no manual intervention requires </a:t>
          </a:r>
          <a:endParaRPr lang="en-US" dirty="0"/>
        </a:p>
      </dgm:t>
    </dgm:pt>
    <dgm:pt modelId="{5A73AEB3-46D8-46BA-B8C2-C1C696BF62FF}" type="parTrans" cxnId="{F6ADFAD2-3977-4280-9D64-13E8BA8CAEFB}">
      <dgm:prSet/>
      <dgm:spPr/>
      <dgm:t>
        <a:bodyPr/>
        <a:lstStyle/>
        <a:p>
          <a:endParaRPr lang="en-US"/>
        </a:p>
      </dgm:t>
    </dgm:pt>
    <dgm:pt modelId="{2E21EE1B-61D6-4FBB-9B4E-8FCA0E3711AC}" type="sibTrans" cxnId="{F6ADFAD2-3977-4280-9D64-13E8BA8CAEF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489393-C895-408E-8843-0058F1CE25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Endpoint Detection &amp; Response (EDR) – Monitors and blocks threats on individual devices </a:t>
          </a:r>
          <a:endParaRPr lang="en-US" dirty="0"/>
        </a:p>
      </dgm:t>
    </dgm:pt>
    <dgm:pt modelId="{1C2F4410-4658-4671-9B68-4575D8FEAE54}" type="parTrans" cxnId="{3236A9CE-FA1B-4BA8-B727-44C752295A46}">
      <dgm:prSet/>
      <dgm:spPr/>
      <dgm:t>
        <a:bodyPr/>
        <a:lstStyle/>
        <a:p>
          <a:endParaRPr lang="en-US"/>
        </a:p>
      </dgm:t>
    </dgm:pt>
    <dgm:pt modelId="{928D05F2-9962-470F-A52E-5E75BEB599D8}" type="sibTrans" cxnId="{3236A9CE-FA1B-4BA8-B727-44C752295A4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DEB952-9646-486C-9535-E2B902F92D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Network Traffic Analysis – detects unusual behaviour and unauthorised movements</a:t>
          </a:r>
          <a:endParaRPr lang="en-US" dirty="0"/>
        </a:p>
      </dgm:t>
    </dgm:pt>
    <dgm:pt modelId="{BBFE3CBA-DB3E-41D3-A5A2-FB46749D4F30}" type="parTrans" cxnId="{C43FC7CD-D067-4DF3-B20F-749F523332C3}">
      <dgm:prSet/>
      <dgm:spPr/>
      <dgm:t>
        <a:bodyPr/>
        <a:lstStyle/>
        <a:p>
          <a:endParaRPr lang="en-US"/>
        </a:p>
      </dgm:t>
    </dgm:pt>
    <dgm:pt modelId="{27E660CA-B7CA-43DF-A543-7B1D73DD4AF5}" type="sibTrans" cxnId="{C43FC7CD-D067-4DF3-B20F-749F523332C3}">
      <dgm:prSet/>
      <dgm:spPr/>
      <dgm:t>
        <a:bodyPr/>
        <a:lstStyle/>
        <a:p>
          <a:endParaRPr lang="en-US"/>
        </a:p>
      </dgm:t>
    </dgm:pt>
    <dgm:pt modelId="{1CE41DAA-7065-4C28-AEE6-12007ADB2053}" type="pres">
      <dgm:prSet presAssocID="{0A62D1DA-3D1F-4F84-94EB-48DEF3A82A45}" presName="root" presStyleCnt="0">
        <dgm:presLayoutVars>
          <dgm:dir/>
          <dgm:resizeHandles val="exact"/>
        </dgm:presLayoutVars>
      </dgm:prSet>
      <dgm:spPr/>
    </dgm:pt>
    <dgm:pt modelId="{7C37DBCC-2FB9-43FA-9B4E-E160B7C4DB21}" type="pres">
      <dgm:prSet presAssocID="{0A62D1DA-3D1F-4F84-94EB-48DEF3A82A45}" presName="container" presStyleCnt="0">
        <dgm:presLayoutVars>
          <dgm:dir/>
          <dgm:resizeHandles val="exact"/>
        </dgm:presLayoutVars>
      </dgm:prSet>
      <dgm:spPr/>
    </dgm:pt>
    <dgm:pt modelId="{D11D5B1A-B3AF-4AF2-960B-E51800C1EB44}" type="pres">
      <dgm:prSet presAssocID="{E1D6A342-033C-4837-87CF-E2EBE84B2CDE}" presName="compNode" presStyleCnt="0"/>
      <dgm:spPr/>
    </dgm:pt>
    <dgm:pt modelId="{574117B4-D87A-42E1-9F78-68C5E5581213}" type="pres">
      <dgm:prSet presAssocID="{E1D6A342-033C-4837-87CF-E2EBE84B2CDE}" presName="iconBgRect" presStyleLbl="bgShp" presStyleIdx="0" presStyleCnt="5"/>
      <dgm:spPr/>
    </dgm:pt>
    <dgm:pt modelId="{DF3D0639-80B8-4E42-8591-3F95C508A061}" type="pres">
      <dgm:prSet presAssocID="{E1D6A342-033C-4837-87CF-E2EBE84B2CDE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8D5C13E5-0F89-4006-AB05-BCC9A0DFF0D7}" type="pres">
      <dgm:prSet presAssocID="{E1D6A342-033C-4837-87CF-E2EBE84B2CDE}" presName="spaceRect" presStyleCnt="0"/>
      <dgm:spPr/>
    </dgm:pt>
    <dgm:pt modelId="{4FDF0158-573A-486C-B8E1-BAF0B446BCB5}" type="pres">
      <dgm:prSet presAssocID="{E1D6A342-033C-4837-87CF-E2EBE84B2CDE}" presName="textRect" presStyleLbl="revTx" presStyleIdx="0" presStyleCnt="5">
        <dgm:presLayoutVars>
          <dgm:chMax val="1"/>
          <dgm:chPref val="1"/>
        </dgm:presLayoutVars>
      </dgm:prSet>
      <dgm:spPr/>
    </dgm:pt>
    <dgm:pt modelId="{DC041297-8BEE-467C-BE2A-F6A33861DD30}" type="pres">
      <dgm:prSet presAssocID="{AA92B5C3-CCB3-47FC-8FC4-F5BA857E4E8C}" presName="sibTrans" presStyleLbl="sibTrans2D1" presStyleIdx="0" presStyleCnt="0"/>
      <dgm:spPr/>
    </dgm:pt>
    <dgm:pt modelId="{B94D2538-3E6D-41CC-A38B-65AE17597B57}" type="pres">
      <dgm:prSet presAssocID="{67814C89-A3FB-4232-8651-F48911CD8435}" presName="compNode" presStyleCnt="0"/>
      <dgm:spPr/>
    </dgm:pt>
    <dgm:pt modelId="{B36B1815-7273-43FA-9844-334FCAD84CE4}" type="pres">
      <dgm:prSet presAssocID="{67814C89-A3FB-4232-8651-F48911CD8435}" presName="iconBgRect" presStyleLbl="bgShp" presStyleIdx="1" presStyleCnt="5"/>
      <dgm:spPr/>
    </dgm:pt>
    <dgm:pt modelId="{40D39C74-3B2A-4651-824E-77BF9DD697E8}" type="pres">
      <dgm:prSet presAssocID="{67814C89-A3FB-4232-8651-F48911CD843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2CDA2953-F23C-4913-A9B5-3B8ADE0B4A98}" type="pres">
      <dgm:prSet presAssocID="{67814C89-A3FB-4232-8651-F48911CD8435}" presName="spaceRect" presStyleCnt="0"/>
      <dgm:spPr/>
    </dgm:pt>
    <dgm:pt modelId="{FCB62463-7CCE-429D-AB19-56F0F2030352}" type="pres">
      <dgm:prSet presAssocID="{67814C89-A3FB-4232-8651-F48911CD8435}" presName="textRect" presStyleLbl="revTx" presStyleIdx="1" presStyleCnt="5">
        <dgm:presLayoutVars>
          <dgm:chMax val="1"/>
          <dgm:chPref val="1"/>
        </dgm:presLayoutVars>
      </dgm:prSet>
      <dgm:spPr/>
    </dgm:pt>
    <dgm:pt modelId="{B917FD20-11A1-413C-9CE2-2FE65686B264}" type="pres">
      <dgm:prSet presAssocID="{566FE54C-4F4C-4540-A607-8434EFE82896}" presName="sibTrans" presStyleLbl="sibTrans2D1" presStyleIdx="0" presStyleCnt="0"/>
      <dgm:spPr/>
    </dgm:pt>
    <dgm:pt modelId="{C5346D35-6406-4178-9A18-22B49CD17C25}" type="pres">
      <dgm:prSet presAssocID="{26349FB9-F32E-47C9-A1D5-D5BF92FA8B9D}" presName="compNode" presStyleCnt="0"/>
      <dgm:spPr/>
    </dgm:pt>
    <dgm:pt modelId="{ED25FC90-7668-4A8B-B540-7941659BBADC}" type="pres">
      <dgm:prSet presAssocID="{26349FB9-F32E-47C9-A1D5-D5BF92FA8B9D}" presName="iconBgRect" presStyleLbl="bgShp" presStyleIdx="2" presStyleCnt="5"/>
      <dgm:spPr/>
    </dgm:pt>
    <dgm:pt modelId="{3F5AF2B4-9E09-4A62-A4B1-49519507A04B}" type="pres">
      <dgm:prSet presAssocID="{26349FB9-F32E-47C9-A1D5-D5BF92FA8B9D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BA9EC7CC-5B92-4DA5-8BB1-17C09A15D75E}" type="pres">
      <dgm:prSet presAssocID="{26349FB9-F32E-47C9-A1D5-D5BF92FA8B9D}" presName="spaceRect" presStyleCnt="0"/>
      <dgm:spPr/>
    </dgm:pt>
    <dgm:pt modelId="{03699CA2-1D69-4A51-ACC6-5EF401DC7F69}" type="pres">
      <dgm:prSet presAssocID="{26349FB9-F32E-47C9-A1D5-D5BF92FA8B9D}" presName="textRect" presStyleLbl="revTx" presStyleIdx="2" presStyleCnt="5">
        <dgm:presLayoutVars>
          <dgm:chMax val="1"/>
          <dgm:chPref val="1"/>
        </dgm:presLayoutVars>
      </dgm:prSet>
      <dgm:spPr/>
    </dgm:pt>
    <dgm:pt modelId="{1F7E195B-DA90-437D-B4B3-0FF7E242F3A2}" type="pres">
      <dgm:prSet presAssocID="{2E21EE1B-61D6-4FBB-9B4E-8FCA0E3711AC}" presName="sibTrans" presStyleLbl="sibTrans2D1" presStyleIdx="0" presStyleCnt="0"/>
      <dgm:spPr/>
    </dgm:pt>
    <dgm:pt modelId="{4E6F6EB0-5FDF-4F96-A7F3-EFEB3A829BCD}" type="pres">
      <dgm:prSet presAssocID="{6B489393-C895-408E-8843-0058F1CE25A9}" presName="compNode" presStyleCnt="0"/>
      <dgm:spPr/>
    </dgm:pt>
    <dgm:pt modelId="{1762E0D1-18C6-40AD-8625-266F437A526A}" type="pres">
      <dgm:prSet presAssocID="{6B489393-C895-408E-8843-0058F1CE25A9}" presName="iconBgRect" presStyleLbl="bgShp" presStyleIdx="3" presStyleCnt="5"/>
      <dgm:spPr/>
    </dgm:pt>
    <dgm:pt modelId="{2D902FBF-F010-408C-89F0-AB09ECEA32B9}" type="pres">
      <dgm:prSet presAssocID="{6B489393-C895-408E-8843-0058F1CE25A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4CC1D7E3-064D-441D-B3F6-C3695971694E}" type="pres">
      <dgm:prSet presAssocID="{6B489393-C895-408E-8843-0058F1CE25A9}" presName="spaceRect" presStyleCnt="0"/>
      <dgm:spPr/>
    </dgm:pt>
    <dgm:pt modelId="{B2CDB3E5-39F9-4C68-B875-5E14E16B7C98}" type="pres">
      <dgm:prSet presAssocID="{6B489393-C895-408E-8843-0058F1CE25A9}" presName="textRect" presStyleLbl="revTx" presStyleIdx="3" presStyleCnt="5">
        <dgm:presLayoutVars>
          <dgm:chMax val="1"/>
          <dgm:chPref val="1"/>
        </dgm:presLayoutVars>
      </dgm:prSet>
      <dgm:spPr/>
    </dgm:pt>
    <dgm:pt modelId="{604918E5-5F2F-4C72-97B9-62E53B99EB08}" type="pres">
      <dgm:prSet presAssocID="{928D05F2-9962-470F-A52E-5E75BEB599D8}" presName="sibTrans" presStyleLbl="sibTrans2D1" presStyleIdx="0" presStyleCnt="0"/>
      <dgm:spPr/>
    </dgm:pt>
    <dgm:pt modelId="{5D7F04B6-C90E-4D4B-AF0B-87C91FF9FBBB}" type="pres">
      <dgm:prSet presAssocID="{CEDEB952-9646-486C-9535-E2B902F92DA3}" presName="compNode" presStyleCnt="0"/>
      <dgm:spPr/>
    </dgm:pt>
    <dgm:pt modelId="{29B6CFB0-7786-4CE7-A145-AC45EA89702D}" type="pres">
      <dgm:prSet presAssocID="{CEDEB952-9646-486C-9535-E2B902F92DA3}" presName="iconBgRect" presStyleLbl="bgShp" presStyleIdx="4" presStyleCnt="5"/>
      <dgm:spPr/>
    </dgm:pt>
    <dgm:pt modelId="{EA32C620-7F67-49C1-9F31-DCAA62B1FD22}" type="pres">
      <dgm:prSet presAssocID="{CEDEB952-9646-486C-9535-E2B902F92DA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xi"/>
        </a:ext>
      </dgm:extLst>
    </dgm:pt>
    <dgm:pt modelId="{A4557CBF-46DD-48D8-B548-4472E737A32E}" type="pres">
      <dgm:prSet presAssocID="{CEDEB952-9646-486C-9535-E2B902F92DA3}" presName="spaceRect" presStyleCnt="0"/>
      <dgm:spPr/>
    </dgm:pt>
    <dgm:pt modelId="{006E2C54-B72F-40F3-BF2B-AD8A8B88D96C}" type="pres">
      <dgm:prSet presAssocID="{CEDEB952-9646-486C-9535-E2B902F92DA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650091B-0E34-4B39-9179-BCA7E1214200}" type="presOf" srcId="{6B489393-C895-408E-8843-0058F1CE25A9}" destId="{B2CDB3E5-39F9-4C68-B875-5E14E16B7C98}" srcOrd="0" destOrd="0" presId="urn:microsoft.com/office/officeart/2018/2/layout/IconCircleList"/>
    <dgm:cxn modelId="{9C355F37-12A7-462B-901B-75BD2D52F5C2}" type="presOf" srcId="{26349FB9-F32E-47C9-A1D5-D5BF92FA8B9D}" destId="{03699CA2-1D69-4A51-ACC6-5EF401DC7F69}" srcOrd="0" destOrd="0" presId="urn:microsoft.com/office/officeart/2018/2/layout/IconCircleList"/>
    <dgm:cxn modelId="{85DDDC3B-ECBC-4436-AA49-218F0C0AA19B}" type="presOf" srcId="{CEDEB952-9646-486C-9535-E2B902F92DA3}" destId="{006E2C54-B72F-40F3-BF2B-AD8A8B88D96C}" srcOrd="0" destOrd="0" presId="urn:microsoft.com/office/officeart/2018/2/layout/IconCircleList"/>
    <dgm:cxn modelId="{2AB83672-6B2A-45D7-811D-F132D2B12348}" srcId="{0A62D1DA-3D1F-4F84-94EB-48DEF3A82A45}" destId="{E1D6A342-033C-4837-87CF-E2EBE84B2CDE}" srcOrd="0" destOrd="0" parTransId="{9224018E-EFF3-41C5-9723-CB6FC0519DA5}" sibTransId="{AA92B5C3-CCB3-47FC-8FC4-F5BA857E4E8C}"/>
    <dgm:cxn modelId="{0ED3AE55-81BC-409C-BAC0-CBE29C87CF62}" type="presOf" srcId="{E1D6A342-033C-4837-87CF-E2EBE84B2CDE}" destId="{4FDF0158-573A-486C-B8E1-BAF0B446BCB5}" srcOrd="0" destOrd="0" presId="urn:microsoft.com/office/officeart/2018/2/layout/IconCircleList"/>
    <dgm:cxn modelId="{6D2CC67D-2FEF-4C52-9A8C-E6B8E017C16C}" type="presOf" srcId="{928D05F2-9962-470F-A52E-5E75BEB599D8}" destId="{604918E5-5F2F-4C72-97B9-62E53B99EB08}" srcOrd="0" destOrd="0" presId="urn:microsoft.com/office/officeart/2018/2/layout/IconCircleList"/>
    <dgm:cxn modelId="{A4738183-7C5C-4631-BD25-2EA7DDB55DF2}" srcId="{0A62D1DA-3D1F-4F84-94EB-48DEF3A82A45}" destId="{67814C89-A3FB-4232-8651-F48911CD8435}" srcOrd="1" destOrd="0" parTransId="{BAD9C21B-2E67-4B98-89E2-FCF7E2AA8046}" sibTransId="{566FE54C-4F4C-4540-A607-8434EFE82896}"/>
    <dgm:cxn modelId="{D9DF049E-7676-4743-817F-7A008B0D9DD3}" type="presOf" srcId="{AA92B5C3-CCB3-47FC-8FC4-F5BA857E4E8C}" destId="{DC041297-8BEE-467C-BE2A-F6A33861DD30}" srcOrd="0" destOrd="0" presId="urn:microsoft.com/office/officeart/2018/2/layout/IconCircleList"/>
    <dgm:cxn modelId="{C43FC7CD-D067-4DF3-B20F-749F523332C3}" srcId="{0A62D1DA-3D1F-4F84-94EB-48DEF3A82A45}" destId="{CEDEB952-9646-486C-9535-E2B902F92DA3}" srcOrd="4" destOrd="0" parTransId="{BBFE3CBA-DB3E-41D3-A5A2-FB46749D4F30}" sibTransId="{27E660CA-B7CA-43DF-A543-7B1D73DD4AF5}"/>
    <dgm:cxn modelId="{3236A9CE-FA1B-4BA8-B727-44C752295A46}" srcId="{0A62D1DA-3D1F-4F84-94EB-48DEF3A82A45}" destId="{6B489393-C895-408E-8843-0058F1CE25A9}" srcOrd="3" destOrd="0" parTransId="{1C2F4410-4658-4671-9B68-4575D8FEAE54}" sibTransId="{928D05F2-9962-470F-A52E-5E75BEB599D8}"/>
    <dgm:cxn modelId="{F6ADFAD2-3977-4280-9D64-13E8BA8CAEFB}" srcId="{0A62D1DA-3D1F-4F84-94EB-48DEF3A82A45}" destId="{26349FB9-F32E-47C9-A1D5-D5BF92FA8B9D}" srcOrd="2" destOrd="0" parTransId="{5A73AEB3-46D8-46BA-B8C2-C1C696BF62FF}" sibTransId="{2E21EE1B-61D6-4FBB-9B4E-8FCA0E3711AC}"/>
    <dgm:cxn modelId="{2CC17DDA-25B3-4BF2-B413-18DDEB9960E5}" type="presOf" srcId="{566FE54C-4F4C-4540-A607-8434EFE82896}" destId="{B917FD20-11A1-413C-9CE2-2FE65686B264}" srcOrd="0" destOrd="0" presId="urn:microsoft.com/office/officeart/2018/2/layout/IconCircleList"/>
    <dgm:cxn modelId="{981588ED-D244-4F4C-90CC-0B58A623A773}" type="presOf" srcId="{67814C89-A3FB-4232-8651-F48911CD8435}" destId="{FCB62463-7CCE-429D-AB19-56F0F2030352}" srcOrd="0" destOrd="0" presId="urn:microsoft.com/office/officeart/2018/2/layout/IconCircleList"/>
    <dgm:cxn modelId="{AD707BF8-B5D8-4526-8BEC-2D7C2FFEE2C6}" type="presOf" srcId="{0A62D1DA-3D1F-4F84-94EB-48DEF3A82A45}" destId="{1CE41DAA-7065-4C28-AEE6-12007ADB2053}" srcOrd="0" destOrd="0" presId="urn:microsoft.com/office/officeart/2018/2/layout/IconCircleList"/>
    <dgm:cxn modelId="{11CAAEFD-0967-4D63-89C0-EA7979746BAF}" type="presOf" srcId="{2E21EE1B-61D6-4FBB-9B4E-8FCA0E3711AC}" destId="{1F7E195B-DA90-437D-B4B3-0FF7E242F3A2}" srcOrd="0" destOrd="0" presId="urn:microsoft.com/office/officeart/2018/2/layout/IconCircleList"/>
    <dgm:cxn modelId="{F599ABB2-1345-4DCE-B97E-A9B63B4FF834}" type="presParOf" srcId="{1CE41DAA-7065-4C28-AEE6-12007ADB2053}" destId="{7C37DBCC-2FB9-43FA-9B4E-E160B7C4DB21}" srcOrd="0" destOrd="0" presId="urn:microsoft.com/office/officeart/2018/2/layout/IconCircleList"/>
    <dgm:cxn modelId="{305C13C8-D5F6-4151-BAF7-0C7DA2FA95F4}" type="presParOf" srcId="{7C37DBCC-2FB9-43FA-9B4E-E160B7C4DB21}" destId="{D11D5B1A-B3AF-4AF2-960B-E51800C1EB44}" srcOrd="0" destOrd="0" presId="urn:microsoft.com/office/officeart/2018/2/layout/IconCircleList"/>
    <dgm:cxn modelId="{00B00CFB-B6E2-484E-A1DA-FD37A82C2F66}" type="presParOf" srcId="{D11D5B1A-B3AF-4AF2-960B-E51800C1EB44}" destId="{574117B4-D87A-42E1-9F78-68C5E5581213}" srcOrd="0" destOrd="0" presId="urn:microsoft.com/office/officeart/2018/2/layout/IconCircleList"/>
    <dgm:cxn modelId="{61EBCFFC-1F83-4E0E-8A94-9FC545811228}" type="presParOf" srcId="{D11D5B1A-B3AF-4AF2-960B-E51800C1EB44}" destId="{DF3D0639-80B8-4E42-8591-3F95C508A061}" srcOrd="1" destOrd="0" presId="urn:microsoft.com/office/officeart/2018/2/layout/IconCircleList"/>
    <dgm:cxn modelId="{5CB76264-9C86-4772-BD7E-8B87255347EB}" type="presParOf" srcId="{D11D5B1A-B3AF-4AF2-960B-E51800C1EB44}" destId="{8D5C13E5-0F89-4006-AB05-BCC9A0DFF0D7}" srcOrd="2" destOrd="0" presId="urn:microsoft.com/office/officeart/2018/2/layout/IconCircleList"/>
    <dgm:cxn modelId="{F89B9C6C-3D94-4EB6-9541-5250F80F49DA}" type="presParOf" srcId="{D11D5B1A-B3AF-4AF2-960B-E51800C1EB44}" destId="{4FDF0158-573A-486C-B8E1-BAF0B446BCB5}" srcOrd="3" destOrd="0" presId="urn:microsoft.com/office/officeart/2018/2/layout/IconCircleList"/>
    <dgm:cxn modelId="{7209707C-855C-4964-9DE9-28779446F928}" type="presParOf" srcId="{7C37DBCC-2FB9-43FA-9B4E-E160B7C4DB21}" destId="{DC041297-8BEE-467C-BE2A-F6A33861DD30}" srcOrd="1" destOrd="0" presId="urn:microsoft.com/office/officeart/2018/2/layout/IconCircleList"/>
    <dgm:cxn modelId="{B607B8BA-7190-4120-9E59-04592299865D}" type="presParOf" srcId="{7C37DBCC-2FB9-43FA-9B4E-E160B7C4DB21}" destId="{B94D2538-3E6D-41CC-A38B-65AE17597B57}" srcOrd="2" destOrd="0" presId="urn:microsoft.com/office/officeart/2018/2/layout/IconCircleList"/>
    <dgm:cxn modelId="{8E72BF3D-E675-4267-8D37-3341FA6F764F}" type="presParOf" srcId="{B94D2538-3E6D-41CC-A38B-65AE17597B57}" destId="{B36B1815-7273-43FA-9844-334FCAD84CE4}" srcOrd="0" destOrd="0" presId="urn:microsoft.com/office/officeart/2018/2/layout/IconCircleList"/>
    <dgm:cxn modelId="{E75408C8-3409-4B9B-AE90-DD9AC24BDB9A}" type="presParOf" srcId="{B94D2538-3E6D-41CC-A38B-65AE17597B57}" destId="{40D39C74-3B2A-4651-824E-77BF9DD697E8}" srcOrd="1" destOrd="0" presId="urn:microsoft.com/office/officeart/2018/2/layout/IconCircleList"/>
    <dgm:cxn modelId="{361B4FB8-A72E-4706-801D-9B1A8FC6F1EC}" type="presParOf" srcId="{B94D2538-3E6D-41CC-A38B-65AE17597B57}" destId="{2CDA2953-F23C-4913-A9B5-3B8ADE0B4A98}" srcOrd="2" destOrd="0" presId="urn:microsoft.com/office/officeart/2018/2/layout/IconCircleList"/>
    <dgm:cxn modelId="{428EC719-E77F-4541-B484-06326311BCA4}" type="presParOf" srcId="{B94D2538-3E6D-41CC-A38B-65AE17597B57}" destId="{FCB62463-7CCE-429D-AB19-56F0F2030352}" srcOrd="3" destOrd="0" presId="urn:microsoft.com/office/officeart/2018/2/layout/IconCircleList"/>
    <dgm:cxn modelId="{3C3C9F10-C737-4BB4-AAA6-51102B2D56DE}" type="presParOf" srcId="{7C37DBCC-2FB9-43FA-9B4E-E160B7C4DB21}" destId="{B917FD20-11A1-413C-9CE2-2FE65686B264}" srcOrd="3" destOrd="0" presId="urn:microsoft.com/office/officeart/2018/2/layout/IconCircleList"/>
    <dgm:cxn modelId="{303B3F59-0FFA-40E1-948C-5F3A1E63777D}" type="presParOf" srcId="{7C37DBCC-2FB9-43FA-9B4E-E160B7C4DB21}" destId="{C5346D35-6406-4178-9A18-22B49CD17C25}" srcOrd="4" destOrd="0" presId="urn:microsoft.com/office/officeart/2018/2/layout/IconCircleList"/>
    <dgm:cxn modelId="{CB5EC1D4-2072-491F-A2B2-7CBC040FD7C8}" type="presParOf" srcId="{C5346D35-6406-4178-9A18-22B49CD17C25}" destId="{ED25FC90-7668-4A8B-B540-7941659BBADC}" srcOrd="0" destOrd="0" presId="urn:microsoft.com/office/officeart/2018/2/layout/IconCircleList"/>
    <dgm:cxn modelId="{507F2353-F6B0-441A-9BC6-FA3F3E494477}" type="presParOf" srcId="{C5346D35-6406-4178-9A18-22B49CD17C25}" destId="{3F5AF2B4-9E09-4A62-A4B1-49519507A04B}" srcOrd="1" destOrd="0" presId="urn:microsoft.com/office/officeart/2018/2/layout/IconCircleList"/>
    <dgm:cxn modelId="{D5982E29-E578-4468-83A3-F13B52D771E6}" type="presParOf" srcId="{C5346D35-6406-4178-9A18-22B49CD17C25}" destId="{BA9EC7CC-5B92-4DA5-8BB1-17C09A15D75E}" srcOrd="2" destOrd="0" presId="urn:microsoft.com/office/officeart/2018/2/layout/IconCircleList"/>
    <dgm:cxn modelId="{78F7B3C7-37D7-4E15-8275-11E6CDA81C46}" type="presParOf" srcId="{C5346D35-6406-4178-9A18-22B49CD17C25}" destId="{03699CA2-1D69-4A51-ACC6-5EF401DC7F69}" srcOrd="3" destOrd="0" presId="urn:microsoft.com/office/officeart/2018/2/layout/IconCircleList"/>
    <dgm:cxn modelId="{CAF0F9D3-2C5C-42A4-8EC5-2C8D0409B1B3}" type="presParOf" srcId="{7C37DBCC-2FB9-43FA-9B4E-E160B7C4DB21}" destId="{1F7E195B-DA90-437D-B4B3-0FF7E242F3A2}" srcOrd="5" destOrd="0" presId="urn:microsoft.com/office/officeart/2018/2/layout/IconCircleList"/>
    <dgm:cxn modelId="{DF14314B-8551-4A91-A22C-6DCD597E2EA6}" type="presParOf" srcId="{7C37DBCC-2FB9-43FA-9B4E-E160B7C4DB21}" destId="{4E6F6EB0-5FDF-4F96-A7F3-EFEB3A829BCD}" srcOrd="6" destOrd="0" presId="urn:microsoft.com/office/officeart/2018/2/layout/IconCircleList"/>
    <dgm:cxn modelId="{4AE38B59-3732-4F79-905F-1473203932AF}" type="presParOf" srcId="{4E6F6EB0-5FDF-4F96-A7F3-EFEB3A829BCD}" destId="{1762E0D1-18C6-40AD-8625-266F437A526A}" srcOrd="0" destOrd="0" presId="urn:microsoft.com/office/officeart/2018/2/layout/IconCircleList"/>
    <dgm:cxn modelId="{2A3B3CC2-6692-45E7-9ED6-361A93F36B27}" type="presParOf" srcId="{4E6F6EB0-5FDF-4F96-A7F3-EFEB3A829BCD}" destId="{2D902FBF-F010-408C-89F0-AB09ECEA32B9}" srcOrd="1" destOrd="0" presId="urn:microsoft.com/office/officeart/2018/2/layout/IconCircleList"/>
    <dgm:cxn modelId="{6691890E-0028-412A-A422-2F10F53123C6}" type="presParOf" srcId="{4E6F6EB0-5FDF-4F96-A7F3-EFEB3A829BCD}" destId="{4CC1D7E3-064D-441D-B3F6-C3695971694E}" srcOrd="2" destOrd="0" presId="urn:microsoft.com/office/officeart/2018/2/layout/IconCircleList"/>
    <dgm:cxn modelId="{1B18775A-886D-436E-BB61-69C3CDED2FE9}" type="presParOf" srcId="{4E6F6EB0-5FDF-4F96-A7F3-EFEB3A829BCD}" destId="{B2CDB3E5-39F9-4C68-B875-5E14E16B7C98}" srcOrd="3" destOrd="0" presId="urn:microsoft.com/office/officeart/2018/2/layout/IconCircleList"/>
    <dgm:cxn modelId="{0F8287FF-48A0-455C-AE78-D01EAC4FD283}" type="presParOf" srcId="{7C37DBCC-2FB9-43FA-9B4E-E160B7C4DB21}" destId="{604918E5-5F2F-4C72-97B9-62E53B99EB08}" srcOrd="7" destOrd="0" presId="urn:microsoft.com/office/officeart/2018/2/layout/IconCircleList"/>
    <dgm:cxn modelId="{04169500-A2DB-437F-B4AF-7BE0B7B2DA56}" type="presParOf" srcId="{7C37DBCC-2FB9-43FA-9B4E-E160B7C4DB21}" destId="{5D7F04B6-C90E-4D4B-AF0B-87C91FF9FBBB}" srcOrd="8" destOrd="0" presId="urn:microsoft.com/office/officeart/2018/2/layout/IconCircleList"/>
    <dgm:cxn modelId="{1D1B51FC-4396-40B9-8C82-FD2F51FA39DE}" type="presParOf" srcId="{5D7F04B6-C90E-4D4B-AF0B-87C91FF9FBBB}" destId="{29B6CFB0-7786-4CE7-A145-AC45EA89702D}" srcOrd="0" destOrd="0" presId="urn:microsoft.com/office/officeart/2018/2/layout/IconCircleList"/>
    <dgm:cxn modelId="{C4236730-BB36-4AB7-83DC-A49D954BF988}" type="presParOf" srcId="{5D7F04B6-C90E-4D4B-AF0B-87C91FF9FBBB}" destId="{EA32C620-7F67-49C1-9F31-DCAA62B1FD22}" srcOrd="1" destOrd="0" presId="urn:microsoft.com/office/officeart/2018/2/layout/IconCircleList"/>
    <dgm:cxn modelId="{AF33769A-BAE2-41D3-9FD5-3A0AC3B38490}" type="presParOf" srcId="{5D7F04B6-C90E-4D4B-AF0B-87C91FF9FBBB}" destId="{A4557CBF-46DD-48D8-B548-4472E737A32E}" srcOrd="2" destOrd="0" presId="urn:microsoft.com/office/officeart/2018/2/layout/IconCircleList"/>
    <dgm:cxn modelId="{5AA45189-72CD-45E6-968F-39A25F4FD0EB}" type="presParOf" srcId="{5D7F04B6-C90E-4D4B-AF0B-87C91FF9FBBB}" destId="{006E2C54-B72F-40F3-BF2B-AD8A8B88D96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EEE72C-8F87-4696-A556-29CAF5C8C54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E69320F-9F33-42C1-8766-C6B7260E7907}">
      <dgm:prSet/>
      <dgm:spPr/>
      <dgm:t>
        <a:bodyPr/>
        <a:lstStyle/>
        <a:p>
          <a:r>
            <a:rPr lang="en-GB"/>
            <a:t>Simulated Phishing &amp; Vishing Attacks: regular real world attack simulations via KnowBe4</a:t>
          </a:r>
          <a:endParaRPr lang="en-US"/>
        </a:p>
      </dgm:t>
    </dgm:pt>
    <dgm:pt modelId="{92509F16-5BE2-47EF-8551-F7A62E13DCA5}" type="parTrans" cxnId="{006E005B-4E59-4E80-A894-ADA01DBD41DD}">
      <dgm:prSet/>
      <dgm:spPr/>
      <dgm:t>
        <a:bodyPr/>
        <a:lstStyle/>
        <a:p>
          <a:endParaRPr lang="en-US"/>
        </a:p>
      </dgm:t>
    </dgm:pt>
    <dgm:pt modelId="{EDA3BA89-3E70-49E2-BD08-A50BF184ADD9}" type="sibTrans" cxnId="{006E005B-4E59-4E80-A894-ADA01DBD41DD}">
      <dgm:prSet/>
      <dgm:spPr/>
      <dgm:t>
        <a:bodyPr/>
        <a:lstStyle/>
        <a:p>
          <a:endParaRPr lang="en-US"/>
        </a:p>
      </dgm:t>
    </dgm:pt>
    <dgm:pt modelId="{822264A7-99D1-4260-85E6-CAD11550D88E}">
      <dgm:prSet/>
      <dgm:spPr/>
      <dgm:t>
        <a:bodyPr/>
        <a:lstStyle/>
        <a:p>
          <a:r>
            <a:rPr lang="en-GB" dirty="0"/>
            <a:t>Targeted Training: staff who fail simulations automatically enrolled in relevant modules</a:t>
          </a:r>
          <a:endParaRPr lang="en-US" dirty="0"/>
        </a:p>
      </dgm:t>
    </dgm:pt>
    <dgm:pt modelId="{66CD6F5F-B5A6-4E07-8707-BB9D646F3F3E}" type="parTrans" cxnId="{21C349CD-B6AA-412C-8FC3-6153835A56C7}">
      <dgm:prSet/>
      <dgm:spPr/>
      <dgm:t>
        <a:bodyPr/>
        <a:lstStyle/>
        <a:p>
          <a:endParaRPr lang="en-US"/>
        </a:p>
      </dgm:t>
    </dgm:pt>
    <dgm:pt modelId="{262894F1-90C7-498A-99C5-B090288D7C73}" type="sibTrans" cxnId="{21C349CD-B6AA-412C-8FC3-6153835A56C7}">
      <dgm:prSet/>
      <dgm:spPr/>
      <dgm:t>
        <a:bodyPr/>
        <a:lstStyle/>
        <a:p>
          <a:endParaRPr lang="en-US"/>
        </a:p>
      </dgm:t>
    </dgm:pt>
    <dgm:pt modelId="{1D4FDC63-B2C4-4F04-9D75-569552707216}">
      <dgm:prSet/>
      <dgm:spPr/>
      <dgm:t>
        <a:bodyPr/>
        <a:lstStyle/>
        <a:p>
          <a:r>
            <a:rPr lang="en-GB"/>
            <a:t>Role based training: finance and HR teams receive additional focused training</a:t>
          </a:r>
          <a:endParaRPr lang="en-US"/>
        </a:p>
      </dgm:t>
    </dgm:pt>
    <dgm:pt modelId="{21369FCD-A4EE-4DCB-8F9D-28F1887E014B}" type="parTrans" cxnId="{6A708085-53D5-444C-9B95-20101FC66AEE}">
      <dgm:prSet/>
      <dgm:spPr/>
      <dgm:t>
        <a:bodyPr/>
        <a:lstStyle/>
        <a:p>
          <a:endParaRPr lang="en-US"/>
        </a:p>
      </dgm:t>
    </dgm:pt>
    <dgm:pt modelId="{461BF5EB-0EFE-409D-A1A6-B2C3CF83B838}" type="sibTrans" cxnId="{6A708085-53D5-444C-9B95-20101FC66AEE}">
      <dgm:prSet/>
      <dgm:spPr/>
      <dgm:t>
        <a:bodyPr/>
        <a:lstStyle/>
        <a:p>
          <a:endParaRPr lang="en-US"/>
        </a:p>
      </dgm:t>
    </dgm:pt>
    <dgm:pt modelId="{94AFB716-AEBE-4DA2-9042-3DEDBBA889C8}">
      <dgm:prSet/>
      <dgm:spPr/>
      <dgm:t>
        <a:bodyPr/>
        <a:lstStyle/>
        <a:p>
          <a:r>
            <a:rPr lang="en-GB"/>
            <a:t>Quarterly refreshers: keeping security awareness current and front of mind</a:t>
          </a:r>
          <a:endParaRPr lang="en-US"/>
        </a:p>
      </dgm:t>
    </dgm:pt>
    <dgm:pt modelId="{5657D509-EDFB-4977-8DD0-D90B05E6A2CF}" type="parTrans" cxnId="{DB7803CE-743E-4836-8052-FB95B6F510B4}">
      <dgm:prSet/>
      <dgm:spPr/>
      <dgm:t>
        <a:bodyPr/>
        <a:lstStyle/>
        <a:p>
          <a:endParaRPr lang="en-US"/>
        </a:p>
      </dgm:t>
    </dgm:pt>
    <dgm:pt modelId="{8E3D8F96-7795-4E66-958E-5D04765689E1}" type="sibTrans" cxnId="{DB7803CE-743E-4836-8052-FB95B6F510B4}">
      <dgm:prSet/>
      <dgm:spPr/>
      <dgm:t>
        <a:bodyPr/>
        <a:lstStyle/>
        <a:p>
          <a:endParaRPr lang="en-US"/>
        </a:p>
      </dgm:t>
    </dgm:pt>
    <dgm:pt modelId="{50213CF3-D019-4742-AD8C-EC549EF29277}">
      <dgm:prSet/>
      <dgm:spPr/>
      <dgm:t>
        <a:bodyPr/>
        <a:lstStyle/>
        <a:p>
          <a:r>
            <a:rPr lang="en-GB"/>
            <a:t>Clear report culture: all staff are encouraged to report suspicious activity</a:t>
          </a:r>
          <a:endParaRPr lang="en-US"/>
        </a:p>
      </dgm:t>
    </dgm:pt>
    <dgm:pt modelId="{C7EF782F-47BA-46E4-A2CD-B5B2535DAE38}" type="parTrans" cxnId="{615E1221-5A28-4316-AAAF-C27BB2E16B6E}">
      <dgm:prSet/>
      <dgm:spPr/>
      <dgm:t>
        <a:bodyPr/>
        <a:lstStyle/>
        <a:p>
          <a:endParaRPr lang="en-US"/>
        </a:p>
      </dgm:t>
    </dgm:pt>
    <dgm:pt modelId="{5ADCB343-6485-49EF-9915-4D269D4DADD6}" type="sibTrans" cxnId="{615E1221-5A28-4316-AAAF-C27BB2E16B6E}">
      <dgm:prSet/>
      <dgm:spPr/>
      <dgm:t>
        <a:bodyPr/>
        <a:lstStyle/>
        <a:p>
          <a:endParaRPr lang="en-US"/>
        </a:p>
      </dgm:t>
    </dgm:pt>
    <dgm:pt modelId="{488ADC95-9857-4BB2-A247-BB7EA6F74084}" type="pres">
      <dgm:prSet presAssocID="{F2EEE72C-8F87-4696-A556-29CAF5C8C54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7A6DFEF-79D7-4A40-8D73-CEDB16CC5169}" type="pres">
      <dgm:prSet presAssocID="{2E69320F-9F33-42C1-8766-C6B7260E7907}" presName="hierRoot1" presStyleCnt="0"/>
      <dgm:spPr/>
    </dgm:pt>
    <dgm:pt modelId="{5198D915-4736-4748-8FFE-FF291006D907}" type="pres">
      <dgm:prSet presAssocID="{2E69320F-9F33-42C1-8766-C6B7260E7907}" presName="composite" presStyleCnt="0"/>
      <dgm:spPr/>
    </dgm:pt>
    <dgm:pt modelId="{2ECE1D96-B8C2-461A-A3B2-80CB15CCCBB7}" type="pres">
      <dgm:prSet presAssocID="{2E69320F-9F33-42C1-8766-C6B7260E7907}" presName="background" presStyleLbl="node0" presStyleIdx="0" presStyleCnt="5"/>
      <dgm:spPr/>
    </dgm:pt>
    <dgm:pt modelId="{FBA2FF54-E146-4E5E-9C55-BDD73851460C}" type="pres">
      <dgm:prSet presAssocID="{2E69320F-9F33-42C1-8766-C6B7260E7907}" presName="text" presStyleLbl="fgAcc0" presStyleIdx="0" presStyleCnt="5">
        <dgm:presLayoutVars>
          <dgm:chPref val="3"/>
        </dgm:presLayoutVars>
      </dgm:prSet>
      <dgm:spPr/>
    </dgm:pt>
    <dgm:pt modelId="{C0E6243F-850D-41B3-B7B5-13131C2E4A34}" type="pres">
      <dgm:prSet presAssocID="{2E69320F-9F33-42C1-8766-C6B7260E7907}" presName="hierChild2" presStyleCnt="0"/>
      <dgm:spPr/>
    </dgm:pt>
    <dgm:pt modelId="{B1D35EB4-C725-4A38-B31D-D21885888AAB}" type="pres">
      <dgm:prSet presAssocID="{822264A7-99D1-4260-85E6-CAD11550D88E}" presName="hierRoot1" presStyleCnt="0"/>
      <dgm:spPr/>
    </dgm:pt>
    <dgm:pt modelId="{465AE0C1-DF71-4624-AAD6-132C38E0BD6E}" type="pres">
      <dgm:prSet presAssocID="{822264A7-99D1-4260-85E6-CAD11550D88E}" presName="composite" presStyleCnt="0"/>
      <dgm:spPr/>
    </dgm:pt>
    <dgm:pt modelId="{F8E7DA75-2F76-4F7C-9197-5C21EDA4C062}" type="pres">
      <dgm:prSet presAssocID="{822264A7-99D1-4260-85E6-CAD11550D88E}" presName="background" presStyleLbl="node0" presStyleIdx="1" presStyleCnt="5"/>
      <dgm:spPr/>
    </dgm:pt>
    <dgm:pt modelId="{597612F4-89A2-4BF5-858E-0BF4DAA1791D}" type="pres">
      <dgm:prSet presAssocID="{822264A7-99D1-4260-85E6-CAD11550D88E}" presName="text" presStyleLbl="fgAcc0" presStyleIdx="1" presStyleCnt="5">
        <dgm:presLayoutVars>
          <dgm:chPref val="3"/>
        </dgm:presLayoutVars>
      </dgm:prSet>
      <dgm:spPr/>
    </dgm:pt>
    <dgm:pt modelId="{01B90F0C-7CC6-4B89-ACA9-B9DB4BC43542}" type="pres">
      <dgm:prSet presAssocID="{822264A7-99D1-4260-85E6-CAD11550D88E}" presName="hierChild2" presStyleCnt="0"/>
      <dgm:spPr/>
    </dgm:pt>
    <dgm:pt modelId="{4284CF76-319E-4C12-B81D-CF1F43C2486E}" type="pres">
      <dgm:prSet presAssocID="{1D4FDC63-B2C4-4F04-9D75-569552707216}" presName="hierRoot1" presStyleCnt="0"/>
      <dgm:spPr/>
    </dgm:pt>
    <dgm:pt modelId="{883CB985-314F-4F5A-BC88-9FFE68CD1307}" type="pres">
      <dgm:prSet presAssocID="{1D4FDC63-B2C4-4F04-9D75-569552707216}" presName="composite" presStyleCnt="0"/>
      <dgm:spPr/>
    </dgm:pt>
    <dgm:pt modelId="{9E4A47C9-5454-4FB3-8962-552D06CCA4B7}" type="pres">
      <dgm:prSet presAssocID="{1D4FDC63-B2C4-4F04-9D75-569552707216}" presName="background" presStyleLbl="node0" presStyleIdx="2" presStyleCnt="5"/>
      <dgm:spPr/>
    </dgm:pt>
    <dgm:pt modelId="{4AB840F4-76D2-40CC-ABA9-7D283DDD09FD}" type="pres">
      <dgm:prSet presAssocID="{1D4FDC63-B2C4-4F04-9D75-569552707216}" presName="text" presStyleLbl="fgAcc0" presStyleIdx="2" presStyleCnt="5">
        <dgm:presLayoutVars>
          <dgm:chPref val="3"/>
        </dgm:presLayoutVars>
      </dgm:prSet>
      <dgm:spPr/>
    </dgm:pt>
    <dgm:pt modelId="{6367415E-400D-47E1-9751-AF8E731D6F98}" type="pres">
      <dgm:prSet presAssocID="{1D4FDC63-B2C4-4F04-9D75-569552707216}" presName="hierChild2" presStyleCnt="0"/>
      <dgm:spPr/>
    </dgm:pt>
    <dgm:pt modelId="{2D6F37A1-7D33-4550-BF50-69C791A4E632}" type="pres">
      <dgm:prSet presAssocID="{94AFB716-AEBE-4DA2-9042-3DEDBBA889C8}" presName="hierRoot1" presStyleCnt="0"/>
      <dgm:spPr/>
    </dgm:pt>
    <dgm:pt modelId="{4B7C972B-5616-4BB3-A45C-143CE224E1EA}" type="pres">
      <dgm:prSet presAssocID="{94AFB716-AEBE-4DA2-9042-3DEDBBA889C8}" presName="composite" presStyleCnt="0"/>
      <dgm:spPr/>
    </dgm:pt>
    <dgm:pt modelId="{1A499FA6-4D8C-495B-A03F-20F5A1A85222}" type="pres">
      <dgm:prSet presAssocID="{94AFB716-AEBE-4DA2-9042-3DEDBBA889C8}" presName="background" presStyleLbl="node0" presStyleIdx="3" presStyleCnt="5"/>
      <dgm:spPr/>
    </dgm:pt>
    <dgm:pt modelId="{D0CEB6B2-242A-4CF5-8419-DA2989306F4B}" type="pres">
      <dgm:prSet presAssocID="{94AFB716-AEBE-4DA2-9042-3DEDBBA889C8}" presName="text" presStyleLbl="fgAcc0" presStyleIdx="3" presStyleCnt="5">
        <dgm:presLayoutVars>
          <dgm:chPref val="3"/>
        </dgm:presLayoutVars>
      </dgm:prSet>
      <dgm:spPr/>
    </dgm:pt>
    <dgm:pt modelId="{C344A40B-DA13-4C1A-B082-12987D833A65}" type="pres">
      <dgm:prSet presAssocID="{94AFB716-AEBE-4DA2-9042-3DEDBBA889C8}" presName="hierChild2" presStyleCnt="0"/>
      <dgm:spPr/>
    </dgm:pt>
    <dgm:pt modelId="{95CFF9BB-1AA9-431D-A686-7EC758D93573}" type="pres">
      <dgm:prSet presAssocID="{50213CF3-D019-4742-AD8C-EC549EF29277}" presName="hierRoot1" presStyleCnt="0"/>
      <dgm:spPr/>
    </dgm:pt>
    <dgm:pt modelId="{32CBBF00-3176-4EED-A60D-894084B00B65}" type="pres">
      <dgm:prSet presAssocID="{50213CF3-D019-4742-AD8C-EC549EF29277}" presName="composite" presStyleCnt="0"/>
      <dgm:spPr/>
    </dgm:pt>
    <dgm:pt modelId="{D72E6EED-88FA-47F7-8A3D-CBD07D0F9AA5}" type="pres">
      <dgm:prSet presAssocID="{50213CF3-D019-4742-AD8C-EC549EF29277}" presName="background" presStyleLbl="node0" presStyleIdx="4" presStyleCnt="5"/>
      <dgm:spPr/>
    </dgm:pt>
    <dgm:pt modelId="{1F7C4E20-8D84-40B0-B12C-FD2F9B576334}" type="pres">
      <dgm:prSet presAssocID="{50213CF3-D019-4742-AD8C-EC549EF29277}" presName="text" presStyleLbl="fgAcc0" presStyleIdx="4" presStyleCnt="5">
        <dgm:presLayoutVars>
          <dgm:chPref val="3"/>
        </dgm:presLayoutVars>
      </dgm:prSet>
      <dgm:spPr/>
    </dgm:pt>
    <dgm:pt modelId="{DAFD5241-7A98-4867-96E3-9959D12F948C}" type="pres">
      <dgm:prSet presAssocID="{50213CF3-D019-4742-AD8C-EC549EF29277}" presName="hierChild2" presStyleCnt="0"/>
      <dgm:spPr/>
    </dgm:pt>
  </dgm:ptLst>
  <dgm:cxnLst>
    <dgm:cxn modelId="{615E1221-5A28-4316-AAAF-C27BB2E16B6E}" srcId="{F2EEE72C-8F87-4696-A556-29CAF5C8C547}" destId="{50213CF3-D019-4742-AD8C-EC549EF29277}" srcOrd="4" destOrd="0" parTransId="{C7EF782F-47BA-46E4-A2CD-B5B2535DAE38}" sibTransId="{5ADCB343-6485-49EF-9915-4D269D4DADD6}"/>
    <dgm:cxn modelId="{958DF536-2541-4CFB-AB02-60C80AD0AD8A}" type="presOf" srcId="{1D4FDC63-B2C4-4F04-9D75-569552707216}" destId="{4AB840F4-76D2-40CC-ABA9-7D283DDD09FD}" srcOrd="0" destOrd="0" presId="urn:microsoft.com/office/officeart/2005/8/layout/hierarchy1"/>
    <dgm:cxn modelId="{006E005B-4E59-4E80-A894-ADA01DBD41DD}" srcId="{F2EEE72C-8F87-4696-A556-29CAF5C8C547}" destId="{2E69320F-9F33-42C1-8766-C6B7260E7907}" srcOrd="0" destOrd="0" parTransId="{92509F16-5BE2-47EF-8551-F7A62E13DCA5}" sibTransId="{EDA3BA89-3E70-49E2-BD08-A50BF184ADD9}"/>
    <dgm:cxn modelId="{2600216C-69AE-4DE7-9B22-2309CC053DA7}" type="presOf" srcId="{50213CF3-D019-4742-AD8C-EC549EF29277}" destId="{1F7C4E20-8D84-40B0-B12C-FD2F9B576334}" srcOrd="0" destOrd="0" presId="urn:microsoft.com/office/officeart/2005/8/layout/hierarchy1"/>
    <dgm:cxn modelId="{6A708085-53D5-444C-9B95-20101FC66AEE}" srcId="{F2EEE72C-8F87-4696-A556-29CAF5C8C547}" destId="{1D4FDC63-B2C4-4F04-9D75-569552707216}" srcOrd="2" destOrd="0" parTransId="{21369FCD-A4EE-4DCB-8F9D-28F1887E014B}" sibTransId="{461BF5EB-0EFE-409D-A1A6-B2C3CF83B838}"/>
    <dgm:cxn modelId="{C7A87CAB-5244-4B95-BB38-192892A163FD}" type="presOf" srcId="{822264A7-99D1-4260-85E6-CAD11550D88E}" destId="{597612F4-89A2-4BF5-858E-0BF4DAA1791D}" srcOrd="0" destOrd="0" presId="urn:microsoft.com/office/officeart/2005/8/layout/hierarchy1"/>
    <dgm:cxn modelId="{F9402AC7-5889-4D74-937A-76D4293ADF7B}" type="presOf" srcId="{94AFB716-AEBE-4DA2-9042-3DEDBBA889C8}" destId="{D0CEB6B2-242A-4CF5-8419-DA2989306F4B}" srcOrd="0" destOrd="0" presId="urn:microsoft.com/office/officeart/2005/8/layout/hierarchy1"/>
    <dgm:cxn modelId="{21C349CD-B6AA-412C-8FC3-6153835A56C7}" srcId="{F2EEE72C-8F87-4696-A556-29CAF5C8C547}" destId="{822264A7-99D1-4260-85E6-CAD11550D88E}" srcOrd="1" destOrd="0" parTransId="{66CD6F5F-B5A6-4E07-8707-BB9D646F3F3E}" sibTransId="{262894F1-90C7-498A-99C5-B090288D7C73}"/>
    <dgm:cxn modelId="{DB7803CE-743E-4836-8052-FB95B6F510B4}" srcId="{F2EEE72C-8F87-4696-A556-29CAF5C8C547}" destId="{94AFB716-AEBE-4DA2-9042-3DEDBBA889C8}" srcOrd="3" destOrd="0" parTransId="{5657D509-EDFB-4977-8DD0-D90B05E6A2CF}" sibTransId="{8E3D8F96-7795-4E66-958E-5D04765689E1}"/>
    <dgm:cxn modelId="{8A9652ED-F946-48F0-AE2E-C3E2818BE71D}" type="presOf" srcId="{F2EEE72C-8F87-4696-A556-29CAF5C8C547}" destId="{488ADC95-9857-4BB2-A247-BB7EA6F74084}" srcOrd="0" destOrd="0" presId="urn:microsoft.com/office/officeart/2005/8/layout/hierarchy1"/>
    <dgm:cxn modelId="{9C8E20FB-F209-4C74-BC03-2C67DAF62C27}" type="presOf" srcId="{2E69320F-9F33-42C1-8766-C6B7260E7907}" destId="{FBA2FF54-E146-4E5E-9C55-BDD73851460C}" srcOrd="0" destOrd="0" presId="urn:microsoft.com/office/officeart/2005/8/layout/hierarchy1"/>
    <dgm:cxn modelId="{9CF66F65-5FE1-473F-BAC3-8AFD2BA2CF0B}" type="presParOf" srcId="{488ADC95-9857-4BB2-A247-BB7EA6F74084}" destId="{E7A6DFEF-79D7-4A40-8D73-CEDB16CC5169}" srcOrd="0" destOrd="0" presId="urn:microsoft.com/office/officeart/2005/8/layout/hierarchy1"/>
    <dgm:cxn modelId="{82C41A67-6F00-4B6C-8FD4-08E2C63A0EB2}" type="presParOf" srcId="{E7A6DFEF-79D7-4A40-8D73-CEDB16CC5169}" destId="{5198D915-4736-4748-8FFE-FF291006D907}" srcOrd="0" destOrd="0" presId="urn:microsoft.com/office/officeart/2005/8/layout/hierarchy1"/>
    <dgm:cxn modelId="{BA1E5B47-024B-4DC7-B2C4-B97218AA91CA}" type="presParOf" srcId="{5198D915-4736-4748-8FFE-FF291006D907}" destId="{2ECE1D96-B8C2-461A-A3B2-80CB15CCCBB7}" srcOrd="0" destOrd="0" presId="urn:microsoft.com/office/officeart/2005/8/layout/hierarchy1"/>
    <dgm:cxn modelId="{181823A5-31A8-47CF-84E9-545A01F73390}" type="presParOf" srcId="{5198D915-4736-4748-8FFE-FF291006D907}" destId="{FBA2FF54-E146-4E5E-9C55-BDD73851460C}" srcOrd="1" destOrd="0" presId="urn:microsoft.com/office/officeart/2005/8/layout/hierarchy1"/>
    <dgm:cxn modelId="{022B368E-3CF1-4320-A32A-3476A01577E5}" type="presParOf" srcId="{E7A6DFEF-79D7-4A40-8D73-CEDB16CC5169}" destId="{C0E6243F-850D-41B3-B7B5-13131C2E4A34}" srcOrd="1" destOrd="0" presId="urn:microsoft.com/office/officeart/2005/8/layout/hierarchy1"/>
    <dgm:cxn modelId="{5A95D885-CAA6-4044-A8AF-0BBEDCD41D83}" type="presParOf" srcId="{488ADC95-9857-4BB2-A247-BB7EA6F74084}" destId="{B1D35EB4-C725-4A38-B31D-D21885888AAB}" srcOrd="1" destOrd="0" presId="urn:microsoft.com/office/officeart/2005/8/layout/hierarchy1"/>
    <dgm:cxn modelId="{72823017-B1E0-477A-B824-7E184C60B68F}" type="presParOf" srcId="{B1D35EB4-C725-4A38-B31D-D21885888AAB}" destId="{465AE0C1-DF71-4624-AAD6-132C38E0BD6E}" srcOrd="0" destOrd="0" presId="urn:microsoft.com/office/officeart/2005/8/layout/hierarchy1"/>
    <dgm:cxn modelId="{DF86C05C-BACD-42DF-A7F1-ED40EE0CD39F}" type="presParOf" srcId="{465AE0C1-DF71-4624-AAD6-132C38E0BD6E}" destId="{F8E7DA75-2F76-4F7C-9197-5C21EDA4C062}" srcOrd="0" destOrd="0" presId="urn:microsoft.com/office/officeart/2005/8/layout/hierarchy1"/>
    <dgm:cxn modelId="{8101FFE0-7EC1-4B3C-9691-F211551100DB}" type="presParOf" srcId="{465AE0C1-DF71-4624-AAD6-132C38E0BD6E}" destId="{597612F4-89A2-4BF5-858E-0BF4DAA1791D}" srcOrd="1" destOrd="0" presId="urn:microsoft.com/office/officeart/2005/8/layout/hierarchy1"/>
    <dgm:cxn modelId="{D52919E2-9AD9-445D-97A0-59DC5C30E9C5}" type="presParOf" srcId="{B1D35EB4-C725-4A38-B31D-D21885888AAB}" destId="{01B90F0C-7CC6-4B89-ACA9-B9DB4BC43542}" srcOrd="1" destOrd="0" presId="urn:microsoft.com/office/officeart/2005/8/layout/hierarchy1"/>
    <dgm:cxn modelId="{5093D8EB-B0AD-44D9-8415-68B833C6718A}" type="presParOf" srcId="{488ADC95-9857-4BB2-A247-BB7EA6F74084}" destId="{4284CF76-319E-4C12-B81D-CF1F43C2486E}" srcOrd="2" destOrd="0" presId="urn:microsoft.com/office/officeart/2005/8/layout/hierarchy1"/>
    <dgm:cxn modelId="{0D04FE78-1CA6-4303-9CD3-567DCBF8AE22}" type="presParOf" srcId="{4284CF76-319E-4C12-B81D-CF1F43C2486E}" destId="{883CB985-314F-4F5A-BC88-9FFE68CD1307}" srcOrd="0" destOrd="0" presId="urn:microsoft.com/office/officeart/2005/8/layout/hierarchy1"/>
    <dgm:cxn modelId="{5602FB0A-7A5E-40D3-B11C-FC11253A1FAB}" type="presParOf" srcId="{883CB985-314F-4F5A-BC88-9FFE68CD1307}" destId="{9E4A47C9-5454-4FB3-8962-552D06CCA4B7}" srcOrd="0" destOrd="0" presId="urn:microsoft.com/office/officeart/2005/8/layout/hierarchy1"/>
    <dgm:cxn modelId="{61F23C6E-0854-4056-A04E-3F89D92D901C}" type="presParOf" srcId="{883CB985-314F-4F5A-BC88-9FFE68CD1307}" destId="{4AB840F4-76D2-40CC-ABA9-7D283DDD09FD}" srcOrd="1" destOrd="0" presId="urn:microsoft.com/office/officeart/2005/8/layout/hierarchy1"/>
    <dgm:cxn modelId="{5CB63D1A-3FA0-42A8-B191-F8BD207B7AFE}" type="presParOf" srcId="{4284CF76-319E-4C12-B81D-CF1F43C2486E}" destId="{6367415E-400D-47E1-9751-AF8E731D6F98}" srcOrd="1" destOrd="0" presId="urn:microsoft.com/office/officeart/2005/8/layout/hierarchy1"/>
    <dgm:cxn modelId="{F5C44B1C-57FB-41C7-9706-4F980F3ED5F1}" type="presParOf" srcId="{488ADC95-9857-4BB2-A247-BB7EA6F74084}" destId="{2D6F37A1-7D33-4550-BF50-69C791A4E632}" srcOrd="3" destOrd="0" presId="urn:microsoft.com/office/officeart/2005/8/layout/hierarchy1"/>
    <dgm:cxn modelId="{E0DBFF6C-F3C1-4C23-AE49-F4175ACA7271}" type="presParOf" srcId="{2D6F37A1-7D33-4550-BF50-69C791A4E632}" destId="{4B7C972B-5616-4BB3-A45C-143CE224E1EA}" srcOrd="0" destOrd="0" presId="urn:microsoft.com/office/officeart/2005/8/layout/hierarchy1"/>
    <dgm:cxn modelId="{587E9824-9BF1-48D5-B491-228AF8FA094C}" type="presParOf" srcId="{4B7C972B-5616-4BB3-A45C-143CE224E1EA}" destId="{1A499FA6-4D8C-495B-A03F-20F5A1A85222}" srcOrd="0" destOrd="0" presId="urn:microsoft.com/office/officeart/2005/8/layout/hierarchy1"/>
    <dgm:cxn modelId="{EB99FA20-AC1D-4256-8CE6-8DE0C9390D65}" type="presParOf" srcId="{4B7C972B-5616-4BB3-A45C-143CE224E1EA}" destId="{D0CEB6B2-242A-4CF5-8419-DA2989306F4B}" srcOrd="1" destOrd="0" presId="urn:microsoft.com/office/officeart/2005/8/layout/hierarchy1"/>
    <dgm:cxn modelId="{141EC5E6-8843-44CA-9A67-DD51A3FFB6F2}" type="presParOf" srcId="{2D6F37A1-7D33-4550-BF50-69C791A4E632}" destId="{C344A40B-DA13-4C1A-B082-12987D833A65}" srcOrd="1" destOrd="0" presId="urn:microsoft.com/office/officeart/2005/8/layout/hierarchy1"/>
    <dgm:cxn modelId="{5B419589-1813-43D1-90E3-4C7D66DE2B06}" type="presParOf" srcId="{488ADC95-9857-4BB2-A247-BB7EA6F74084}" destId="{95CFF9BB-1AA9-431D-A686-7EC758D93573}" srcOrd="4" destOrd="0" presId="urn:microsoft.com/office/officeart/2005/8/layout/hierarchy1"/>
    <dgm:cxn modelId="{069EBAA4-2CA5-401A-86A3-0C05EDCFFFF1}" type="presParOf" srcId="{95CFF9BB-1AA9-431D-A686-7EC758D93573}" destId="{32CBBF00-3176-4EED-A60D-894084B00B65}" srcOrd="0" destOrd="0" presId="urn:microsoft.com/office/officeart/2005/8/layout/hierarchy1"/>
    <dgm:cxn modelId="{025B2603-10EF-4C99-BAB6-475FE34FE019}" type="presParOf" srcId="{32CBBF00-3176-4EED-A60D-894084B00B65}" destId="{D72E6EED-88FA-47F7-8A3D-CBD07D0F9AA5}" srcOrd="0" destOrd="0" presId="urn:microsoft.com/office/officeart/2005/8/layout/hierarchy1"/>
    <dgm:cxn modelId="{3EB09E34-D403-406D-9237-7C49745C4E06}" type="presParOf" srcId="{32CBBF00-3176-4EED-A60D-894084B00B65}" destId="{1F7C4E20-8D84-40B0-B12C-FD2F9B576334}" srcOrd="1" destOrd="0" presId="urn:microsoft.com/office/officeart/2005/8/layout/hierarchy1"/>
    <dgm:cxn modelId="{CE05C4B3-73AA-463E-8FD2-0E90EAEEB785}" type="presParOf" srcId="{95CFF9BB-1AA9-431D-A686-7EC758D93573}" destId="{DAFD5241-7A98-4867-96E3-9959D12F948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7FB68A-F680-4704-B9A2-C88796EA3F22}">
      <dsp:nvSpPr>
        <dsp:cNvPr id="0" name=""/>
        <dsp:cNvSpPr/>
      </dsp:nvSpPr>
      <dsp:spPr>
        <a:xfrm>
          <a:off x="0" y="93057"/>
          <a:ext cx="3005666" cy="18033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Ransomware-as-a-service (RaaS): Criminals groups selling ready-made attacks </a:t>
          </a:r>
          <a:endParaRPr lang="en-US" sz="2000" kern="1200" dirty="0"/>
        </a:p>
      </dsp:txBody>
      <dsp:txXfrm>
        <a:off x="0" y="93057"/>
        <a:ext cx="3005666" cy="1803399"/>
      </dsp:txXfrm>
    </dsp:sp>
    <dsp:sp modelId="{F2464C10-57EA-450D-8C59-4FE2E8782FA9}">
      <dsp:nvSpPr>
        <dsp:cNvPr id="0" name=""/>
        <dsp:cNvSpPr/>
      </dsp:nvSpPr>
      <dsp:spPr>
        <a:xfrm>
          <a:off x="3306233" y="93057"/>
          <a:ext cx="3005666" cy="1803399"/>
        </a:xfrm>
        <a:prstGeom prst="rect">
          <a:avLst/>
        </a:prstGeom>
        <a:solidFill>
          <a:schemeClr val="accent2">
            <a:hueOff val="-361550"/>
            <a:satOff val="-2481"/>
            <a:lumOff val="127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Insider Threats: Accidental or malicious actions by employees, contractors or partners </a:t>
          </a:r>
          <a:endParaRPr lang="en-US" sz="2000" kern="1200" dirty="0"/>
        </a:p>
      </dsp:txBody>
      <dsp:txXfrm>
        <a:off x="3306233" y="93057"/>
        <a:ext cx="3005666" cy="1803399"/>
      </dsp:txXfrm>
    </dsp:sp>
    <dsp:sp modelId="{7C51FA98-A373-4CA7-A456-DDDB0B69404E}">
      <dsp:nvSpPr>
        <dsp:cNvPr id="0" name=""/>
        <dsp:cNvSpPr/>
      </dsp:nvSpPr>
      <dsp:spPr>
        <a:xfrm>
          <a:off x="6612466" y="93057"/>
          <a:ext cx="3005666" cy="1803399"/>
        </a:xfrm>
        <a:prstGeom prst="rect">
          <a:avLst/>
        </a:prstGeom>
        <a:solidFill>
          <a:schemeClr val="accent2">
            <a:hueOff val="-723100"/>
            <a:satOff val="-4962"/>
            <a:lumOff val="254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AI- Powered Vishing: Convincing voice cloning and deepfakes used to manipulate staff </a:t>
          </a:r>
          <a:endParaRPr lang="en-US" sz="2000" kern="1200" dirty="0"/>
        </a:p>
      </dsp:txBody>
      <dsp:txXfrm>
        <a:off x="6612466" y="93057"/>
        <a:ext cx="3005666" cy="1803399"/>
      </dsp:txXfrm>
    </dsp:sp>
    <dsp:sp modelId="{92B4A7F9-FCB4-4518-8A75-F42A95D632A0}">
      <dsp:nvSpPr>
        <dsp:cNvPr id="0" name=""/>
        <dsp:cNvSpPr/>
      </dsp:nvSpPr>
      <dsp:spPr>
        <a:xfrm>
          <a:off x="1653116" y="2197024"/>
          <a:ext cx="3005666" cy="1803399"/>
        </a:xfrm>
        <a:prstGeom prst="rect">
          <a:avLst/>
        </a:prstGeom>
        <a:solidFill>
          <a:schemeClr val="accent2">
            <a:hueOff val="-1084650"/>
            <a:satOff val="-7443"/>
            <a:lumOff val="382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Supply Chain Attacks: Targeting trusted third-party suppliers to gain access to VTAM </a:t>
          </a:r>
          <a:endParaRPr lang="en-US" sz="2000" kern="1200" dirty="0"/>
        </a:p>
      </dsp:txBody>
      <dsp:txXfrm>
        <a:off x="1653116" y="2197024"/>
        <a:ext cx="3005666" cy="1803399"/>
      </dsp:txXfrm>
    </dsp:sp>
    <dsp:sp modelId="{5B344915-246A-4F7C-A7FA-87DD849A3E56}">
      <dsp:nvSpPr>
        <dsp:cNvPr id="0" name=""/>
        <dsp:cNvSpPr/>
      </dsp:nvSpPr>
      <dsp:spPr>
        <a:xfrm>
          <a:off x="4959349" y="2197024"/>
          <a:ext cx="3005666" cy="1803399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Cloud Misconfiguration &amp; Hybrid Work: Expanded attack surface through remote working and cloud services </a:t>
          </a:r>
          <a:endParaRPr lang="en-US" sz="2000" kern="1200" dirty="0"/>
        </a:p>
      </dsp:txBody>
      <dsp:txXfrm>
        <a:off x="4959349" y="2197024"/>
        <a:ext cx="3005666" cy="18033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16CD00-59D0-4CA7-9B69-B61886021EC4}">
      <dsp:nvSpPr>
        <dsp:cNvPr id="0" name=""/>
        <dsp:cNvSpPr/>
      </dsp:nvSpPr>
      <dsp:spPr>
        <a:xfrm>
          <a:off x="333420" y="1024759"/>
          <a:ext cx="1028302" cy="102830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7D9DF5-FCD8-4DD8-BD00-BA01880BA575}">
      <dsp:nvSpPr>
        <dsp:cNvPr id="0" name=""/>
        <dsp:cNvSpPr/>
      </dsp:nvSpPr>
      <dsp:spPr>
        <a:xfrm>
          <a:off x="552567" y="1243906"/>
          <a:ext cx="590009" cy="5900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EA1BB1-C20B-49EF-B981-C7414ABE368A}">
      <dsp:nvSpPr>
        <dsp:cNvPr id="0" name=""/>
        <dsp:cNvSpPr/>
      </dsp:nvSpPr>
      <dsp:spPr>
        <a:xfrm>
          <a:off x="4701" y="2373353"/>
          <a:ext cx="1685742" cy="69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Multi-Factor Authentication (MFA): Evry user must verify their identity </a:t>
          </a:r>
          <a:endParaRPr lang="en-US" sz="1100" kern="1200" dirty="0"/>
        </a:p>
      </dsp:txBody>
      <dsp:txXfrm>
        <a:off x="4701" y="2373353"/>
        <a:ext cx="1685742" cy="695368"/>
      </dsp:txXfrm>
    </dsp:sp>
    <dsp:sp modelId="{2DF14795-D849-44EA-A9BF-8305D5613D07}">
      <dsp:nvSpPr>
        <dsp:cNvPr id="0" name=""/>
        <dsp:cNvSpPr/>
      </dsp:nvSpPr>
      <dsp:spPr>
        <a:xfrm>
          <a:off x="2314168" y="1024759"/>
          <a:ext cx="1028302" cy="102830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FFFBA0-05EC-44B8-8123-F7953898BAA1}">
      <dsp:nvSpPr>
        <dsp:cNvPr id="0" name=""/>
        <dsp:cNvSpPr/>
      </dsp:nvSpPr>
      <dsp:spPr>
        <a:xfrm>
          <a:off x="2533314" y="1243906"/>
          <a:ext cx="590009" cy="5900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3CF17-E344-4A21-94F6-F31FBCB7B738}">
      <dsp:nvSpPr>
        <dsp:cNvPr id="0" name=""/>
        <dsp:cNvSpPr/>
      </dsp:nvSpPr>
      <dsp:spPr>
        <a:xfrm>
          <a:off x="1985448" y="2373353"/>
          <a:ext cx="1685742" cy="69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Device Health Verification: Only secure, compliant devices are granted access </a:t>
          </a:r>
          <a:endParaRPr lang="en-US" sz="1100" kern="1200" dirty="0"/>
        </a:p>
      </dsp:txBody>
      <dsp:txXfrm>
        <a:off x="1985448" y="2373353"/>
        <a:ext cx="1685742" cy="695368"/>
      </dsp:txXfrm>
    </dsp:sp>
    <dsp:sp modelId="{79168019-3287-4141-9C36-DEFF154D2322}">
      <dsp:nvSpPr>
        <dsp:cNvPr id="0" name=""/>
        <dsp:cNvSpPr/>
      </dsp:nvSpPr>
      <dsp:spPr>
        <a:xfrm>
          <a:off x="4294915" y="1024759"/>
          <a:ext cx="1028302" cy="102830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B3A8EF-3F3B-4854-8D57-9EE978381C67}">
      <dsp:nvSpPr>
        <dsp:cNvPr id="0" name=""/>
        <dsp:cNvSpPr/>
      </dsp:nvSpPr>
      <dsp:spPr>
        <a:xfrm>
          <a:off x="4514061" y="1243906"/>
          <a:ext cx="590009" cy="5900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5E18B-7A49-44B7-967D-D83252DC08D3}">
      <dsp:nvSpPr>
        <dsp:cNvPr id="0" name=""/>
        <dsp:cNvSpPr/>
      </dsp:nvSpPr>
      <dsp:spPr>
        <a:xfrm>
          <a:off x="3966195" y="2373353"/>
          <a:ext cx="1685742" cy="69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Network Micro-segregation: limits spread of attacks across systems</a:t>
          </a:r>
          <a:endParaRPr lang="en-US" sz="1100" kern="1200" dirty="0"/>
        </a:p>
      </dsp:txBody>
      <dsp:txXfrm>
        <a:off x="3966195" y="2373353"/>
        <a:ext cx="1685742" cy="695368"/>
      </dsp:txXfrm>
    </dsp:sp>
    <dsp:sp modelId="{5C049B20-F492-4CD0-9771-DD1285ED3757}">
      <dsp:nvSpPr>
        <dsp:cNvPr id="0" name=""/>
        <dsp:cNvSpPr/>
      </dsp:nvSpPr>
      <dsp:spPr>
        <a:xfrm>
          <a:off x="6275662" y="1024759"/>
          <a:ext cx="1028302" cy="102830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777E48-5330-4F47-8986-DDA65A60E80B}">
      <dsp:nvSpPr>
        <dsp:cNvPr id="0" name=""/>
        <dsp:cNvSpPr/>
      </dsp:nvSpPr>
      <dsp:spPr>
        <a:xfrm>
          <a:off x="6494808" y="1243906"/>
          <a:ext cx="590009" cy="5900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EF2703-93F3-4911-8895-141A8DE4AD81}">
      <dsp:nvSpPr>
        <dsp:cNvPr id="0" name=""/>
        <dsp:cNvSpPr/>
      </dsp:nvSpPr>
      <dsp:spPr>
        <a:xfrm>
          <a:off x="5946942" y="2373353"/>
          <a:ext cx="1685742" cy="69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Data Classification &amp; DLP: protects our most sensitive client and financial data</a:t>
          </a:r>
          <a:endParaRPr lang="en-US" sz="1100" kern="1200" dirty="0"/>
        </a:p>
      </dsp:txBody>
      <dsp:txXfrm>
        <a:off x="5946942" y="2373353"/>
        <a:ext cx="1685742" cy="695368"/>
      </dsp:txXfrm>
    </dsp:sp>
    <dsp:sp modelId="{70C21172-96E6-4EEA-B452-04E953B6E0CA}">
      <dsp:nvSpPr>
        <dsp:cNvPr id="0" name=""/>
        <dsp:cNvSpPr/>
      </dsp:nvSpPr>
      <dsp:spPr>
        <a:xfrm>
          <a:off x="8256409" y="1024759"/>
          <a:ext cx="1028302" cy="102830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D8578E-D346-412E-8552-956D17CA8834}">
      <dsp:nvSpPr>
        <dsp:cNvPr id="0" name=""/>
        <dsp:cNvSpPr/>
      </dsp:nvSpPr>
      <dsp:spPr>
        <a:xfrm>
          <a:off x="8475555" y="1243906"/>
          <a:ext cx="590009" cy="5900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60DFA2-73CE-4DD1-A9F2-D17A1866E44A}">
      <dsp:nvSpPr>
        <dsp:cNvPr id="0" name=""/>
        <dsp:cNvSpPr/>
      </dsp:nvSpPr>
      <dsp:spPr>
        <a:xfrm>
          <a:off x="7927689" y="2373353"/>
          <a:ext cx="1685742" cy="69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Cloud Security Posture Management: Continuous scanning for cloud vulnerabilities</a:t>
          </a:r>
          <a:endParaRPr lang="en-US" sz="1100" kern="1200" dirty="0"/>
        </a:p>
      </dsp:txBody>
      <dsp:txXfrm>
        <a:off x="7927689" y="2373353"/>
        <a:ext cx="1685742" cy="6953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4117B4-D87A-42E1-9F78-68C5E5581213}">
      <dsp:nvSpPr>
        <dsp:cNvPr id="0" name=""/>
        <dsp:cNvSpPr/>
      </dsp:nvSpPr>
      <dsp:spPr>
        <a:xfrm>
          <a:off x="1538994" y="52097"/>
          <a:ext cx="865834" cy="86583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3D0639-80B8-4E42-8591-3F95C508A061}">
      <dsp:nvSpPr>
        <dsp:cNvPr id="0" name=""/>
        <dsp:cNvSpPr/>
      </dsp:nvSpPr>
      <dsp:spPr>
        <a:xfrm>
          <a:off x="1720819" y="233922"/>
          <a:ext cx="502184" cy="5021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DF0158-573A-486C-B8E1-BAF0B446BCB5}">
      <dsp:nvSpPr>
        <dsp:cNvPr id="0" name=""/>
        <dsp:cNvSpPr/>
      </dsp:nvSpPr>
      <dsp:spPr>
        <a:xfrm>
          <a:off x="2590365" y="52097"/>
          <a:ext cx="2040895" cy="86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Log management – Continuous collection of data from all systems and networks</a:t>
          </a:r>
          <a:endParaRPr lang="en-US" sz="1300" kern="1200"/>
        </a:p>
      </dsp:txBody>
      <dsp:txXfrm>
        <a:off x="2590365" y="52097"/>
        <a:ext cx="2040895" cy="865834"/>
      </dsp:txXfrm>
    </dsp:sp>
    <dsp:sp modelId="{B36B1815-7273-43FA-9844-334FCAD84CE4}">
      <dsp:nvSpPr>
        <dsp:cNvPr id="0" name=""/>
        <dsp:cNvSpPr/>
      </dsp:nvSpPr>
      <dsp:spPr>
        <a:xfrm>
          <a:off x="4986871" y="52097"/>
          <a:ext cx="865834" cy="86583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D39C74-3B2A-4651-824E-77BF9DD697E8}">
      <dsp:nvSpPr>
        <dsp:cNvPr id="0" name=""/>
        <dsp:cNvSpPr/>
      </dsp:nvSpPr>
      <dsp:spPr>
        <a:xfrm>
          <a:off x="5168697" y="233922"/>
          <a:ext cx="502184" cy="5021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B62463-7CCE-429D-AB19-56F0F2030352}">
      <dsp:nvSpPr>
        <dsp:cNvPr id="0" name=""/>
        <dsp:cNvSpPr/>
      </dsp:nvSpPr>
      <dsp:spPr>
        <a:xfrm>
          <a:off x="6038242" y="52097"/>
          <a:ext cx="2040895" cy="86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SIEM – Centralised threat detection, flagging suspicious activity in real time </a:t>
          </a:r>
          <a:endParaRPr lang="en-US" sz="1300" kern="1200" dirty="0"/>
        </a:p>
      </dsp:txBody>
      <dsp:txXfrm>
        <a:off x="6038242" y="52097"/>
        <a:ext cx="2040895" cy="865834"/>
      </dsp:txXfrm>
    </dsp:sp>
    <dsp:sp modelId="{ED25FC90-7668-4A8B-B540-7941659BBADC}">
      <dsp:nvSpPr>
        <dsp:cNvPr id="0" name=""/>
        <dsp:cNvSpPr/>
      </dsp:nvSpPr>
      <dsp:spPr>
        <a:xfrm>
          <a:off x="1538994" y="1613823"/>
          <a:ext cx="865834" cy="86583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5AF2B4-9E09-4A62-A4B1-49519507A04B}">
      <dsp:nvSpPr>
        <dsp:cNvPr id="0" name=""/>
        <dsp:cNvSpPr/>
      </dsp:nvSpPr>
      <dsp:spPr>
        <a:xfrm>
          <a:off x="1720819" y="1795648"/>
          <a:ext cx="502184" cy="5021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699CA2-1D69-4A51-ACC6-5EF401DC7F69}">
      <dsp:nvSpPr>
        <dsp:cNvPr id="0" name=""/>
        <dsp:cNvSpPr/>
      </dsp:nvSpPr>
      <dsp:spPr>
        <a:xfrm>
          <a:off x="2590365" y="1613823"/>
          <a:ext cx="2040895" cy="86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SOAR – automated immediate response, no manual intervention requires </a:t>
          </a:r>
          <a:endParaRPr lang="en-US" sz="1300" kern="1200" dirty="0"/>
        </a:p>
      </dsp:txBody>
      <dsp:txXfrm>
        <a:off x="2590365" y="1613823"/>
        <a:ext cx="2040895" cy="865834"/>
      </dsp:txXfrm>
    </dsp:sp>
    <dsp:sp modelId="{1762E0D1-18C6-40AD-8625-266F437A526A}">
      <dsp:nvSpPr>
        <dsp:cNvPr id="0" name=""/>
        <dsp:cNvSpPr/>
      </dsp:nvSpPr>
      <dsp:spPr>
        <a:xfrm>
          <a:off x="4986871" y="1613823"/>
          <a:ext cx="865834" cy="86583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902FBF-F010-408C-89F0-AB09ECEA32B9}">
      <dsp:nvSpPr>
        <dsp:cNvPr id="0" name=""/>
        <dsp:cNvSpPr/>
      </dsp:nvSpPr>
      <dsp:spPr>
        <a:xfrm>
          <a:off x="5168697" y="1795648"/>
          <a:ext cx="502184" cy="5021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CDB3E5-39F9-4C68-B875-5E14E16B7C98}">
      <dsp:nvSpPr>
        <dsp:cNvPr id="0" name=""/>
        <dsp:cNvSpPr/>
      </dsp:nvSpPr>
      <dsp:spPr>
        <a:xfrm>
          <a:off x="6038242" y="1613823"/>
          <a:ext cx="2040895" cy="86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Endpoint Detection &amp; Response (EDR) – Monitors and blocks threats on individual devices </a:t>
          </a:r>
          <a:endParaRPr lang="en-US" sz="1300" kern="1200" dirty="0"/>
        </a:p>
      </dsp:txBody>
      <dsp:txXfrm>
        <a:off x="6038242" y="1613823"/>
        <a:ext cx="2040895" cy="865834"/>
      </dsp:txXfrm>
    </dsp:sp>
    <dsp:sp modelId="{29B6CFB0-7786-4CE7-A145-AC45EA89702D}">
      <dsp:nvSpPr>
        <dsp:cNvPr id="0" name=""/>
        <dsp:cNvSpPr/>
      </dsp:nvSpPr>
      <dsp:spPr>
        <a:xfrm>
          <a:off x="1538994" y="3175550"/>
          <a:ext cx="865834" cy="865834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32C620-7F67-49C1-9F31-DCAA62B1FD22}">
      <dsp:nvSpPr>
        <dsp:cNvPr id="0" name=""/>
        <dsp:cNvSpPr/>
      </dsp:nvSpPr>
      <dsp:spPr>
        <a:xfrm>
          <a:off x="1720819" y="3357375"/>
          <a:ext cx="502184" cy="5021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6E2C54-B72F-40F3-BF2B-AD8A8B88D96C}">
      <dsp:nvSpPr>
        <dsp:cNvPr id="0" name=""/>
        <dsp:cNvSpPr/>
      </dsp:nvSpPr>
      <dsp:spPr>
        <a:xfrm>
          <a:off x="2590365" y="3175550"/>
          <a:ext cx="2040895" cy="86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Network Traffic Analysis – detects unusual behaviour and unauthorised movements</a:t>
          </a:r>
          <a:endParaRPr lang="en-US" sz="1300" kern="1200" dirty="0"/>
        </a:p>
      </dsp:txBody>
      <dsp:txXfrm>
        <a:off x="2590365" y="3175550"/>
        <a:ext cx="2040895" cy="8658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CE1D96-B8C2-461A-A3B2-80CB15CCCBB7}">
      <dsp:nvSpPr>
        <dsp:cNvPr id="0" name=""/>
        <dsp:cNvSpPr/>
      </dsp:nvSpPr>
      <dsp:spPr>
        <a:xfrm>
          <a:off x="3287" y="1183845"/>
          <a:ext cx="1601926" cy="10172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2FF54-E146-4E5E-9C55-BDD73851460C}">
      <dsp:nvSpPr>
        <dsp:cNvPr id="0" name=""/>
        <dsp:cNvSpPr/>
      </dsp:nvSpPr>
      <dsp:spPr>
        <a:xfrm>
          <a:off x="181279" y="1352937"/>
          <a:ext cx="1601926" cy="10172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Simulated Phishing &amp; Vishing Attacks: regular real world attack simulations via KnowBe4</a:t>
          </a:r>
          <a:endParaRPr lang="en-US" sz="1100" kern="1200"/>
        </a:p>
      </dsp:txBody>
      <dsp:txXfrm>
        <a:off x="211072" y="1382730"/>
        <a:ext cx="1542340" cy="957637"/>
      </dsp:txXfrm>
    </dsp:sp>
    <dsp:sp modelId="{F8E7DA75-2F76-4F7C-9197-5C21EDA4C062}">
      <dsp:nvSpPr>
        <dsp:cNvPr id="0" name=""/>
        <dsp:cNvSpPr/>
      </dsp:nvSpPr>
      <dsp:spPr>
        <a:xfrm>
          <a:off x="1961197" y="1183845"/>
          <a:ext cx="1601926" cy="10172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612F4-89A2-4BF5-858E-0BF4DAA1791D}">
      <dsp:nvSpPr>
        <dsp:cNvPr id="0" name=""/>
        <dsp:cNvSpPr/>
      </dsp:nvSpPr>
      <dsp:spPr>
        <a:xfrm>
          <a:off x="2139189" y="1352937"/>
          <a:ext cx="1601926" cy="10172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Targeted Training: staff who fail simulations automatically enrolled in relevant modules</a:t>
          </a:r>
          <a:endParaRPr lang="en-US" sz="1100" kern="1200" dirty="0"/>
        </a:p>
      </dsp:txBody>
      <dsp:txXfrm>
        <a:off x="2168982" y="1382730"/>
        <a:ext cx="1542340" cy="957637"/>
      </dsp:txXfrm>
    </dsp:sp>
    <dsp:sp modelId="{9E4A47C9-5454-4FB3-8962-552D06CCA4B7}">
      <dsp:nvSpPr>
        <dsp:cNvPr id="0" name=""/>
        <dsp:cNvSpPr/>
      </dsp:nvSpPr>
      <dsp:spPr>
        <a:xfrm>
          <a:off x="3919107" y="1183845"/>
          <a:ext cx="1601926" cy="10172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B840F4-76D2-40CC-ABA9-7D283DDD09FD}">
      <dsp:nvSpPr>
        <dsp:cNvPr id="0" name=""/>
        <dsp:cNvSpPr/>
      </dsp:nvSpPr>
      <dsp:spPr>
        <a:xfrm>
          <a:off x="4097099" y="1352937"/>
          <a:ext cx="1601926" cy="10172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Role based training: finance and HR teams receive additional focused training</a:t>
          </a:r>
          <a:endParaRPr lang="en-US" sz="1100" kern="1200"/>
        </a:p>
      </dsp:txBody>
      <dsp:txXfrm>
        <a:off x="4126892" y="1382730"/>
        <a:ext cx="1542340" cy="957637"/>
      </dsp:txXfrm>
    </dsp:sp>
    <dsp:sp modelId="{1A499FA6-4D8C-495B-A03F-20F5A1A85222}">
      <dsp:nvSpPr>
        <dsp:cNvPr id="0" name=""/>
        <dsp:cNvSpPr/>
      </dsp:nvSpPr>
      <dsp:spPr>
        <a:xfrm>
          <a:off x="5877017" y="1183845"/>
          <a:ext cx="1601926" cy="10172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EB6B2-242A-4CF5-8419-DA2989306F4B}">
      <dsp:nvSpPr>
        <dsp:cNvPr id="0" name=""/>
        <dsp:cNvSpPr/>
      </dsp:nvSpPr>
      <dsp:spPr>
        <a:xfrm>
          <a:off x="6055009" y="1352937"/>
          <a:ext cx="1601926" cy="10172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Quarterly refreshers: keeping security awareness current and front of mind</a:t>
          </a:r>
          <a:endParaRPr lang="en-US" sz="1100" kern="1200"/>
        </a:p>
      </dsp:txBody>
      <dsp:txXfrm>
        <a:off x="6084802" y="1382730"/>
        <a:ext cx="1542340" cy="957637"/>
      </dsp:txXfrm>
    </dsp:sp>
    <dsp:sp modelId="{D72E6EED-88FA-47F7-8A3D-CBD07D0F9AA5}">
      <dsp:nvSpPr>
        <dsp:cNvPr id="0" name=""/>
        <dsp:cNvSpPr/>
      </dsp:nvSpPr>
      <dsp:spPr>
        <a:xfrm>
          <a:off x="7834927" y="1183845"/>
          <a:ext cx="1601926" cy="10172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C4E20-8D84-40B0-B12C-FD2F9B576334}">
      <dsp:nvSpPr>
        <dsp:cNvPr id="0" name=""/>
        <dsp:cNvSpPr/>
      </dsp:nvSpPr>
      <dsp:spPr>
        <a:xfrm>
          <a:off x="8012919" y="1352937"/>
          <a:ext cx="1601926" cy="10172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Clear report culture: all staff are encouraged to report suspicious activity</a:t>
          </a:r>
          <a:endParaRPr lang="en-US" sz="1100" kern="1200"/>
        </a:p>
      </dsp:txBody>
      <dsp:txXfrm>
        <a:off x="8042712" y="1382730"/>
        <a:ext cx="1542340" cy="9576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347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475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287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5/21/2026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344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5/21/2026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371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5/21/2026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214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450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603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5030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8292271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22260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089581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01914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532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941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69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6" r:id="rId1"/>
    <p:sldLayoutId id="2147484007" r:id="rId2"/>
    <p:sldLayoutId id="2147484008" r:id="rId3"/>
    <p:sldLayoutId id="2147484009" r:id="rId4"/>
    <p:sldLayoutId id="2147484010" r:id="rId5"/>
    <p:sldLayoutId id="2147484011" r:id="rId6"/>
    <p:sldLayoutId id="2147484012" r:id="rId7"/>
    <p:sldLayoutId id="2147484013" r:id="rId8"/>
    <p:sldLayoutId id="2147484014" r:id="rId9"/>
    <p:sldLayoutId id="2147484015" r:id="rId10"/>
    <p:sldLayoutId id="2147484016" r:id="rId11"/>
    <p:sldLayoutId id="2147484017" r:id="rId12"/>
    <p:sldLayoutId id="2147484018" r:id="rId13"/>
    <p:sldLayoutId id="2147484019" r:id="rId14"/>
    <p:sldLayoutId id="2147484020" r:id="rId15"/>
    <p:sldLayoutId id="2147484021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BEAAF84-13BB-4085-C856-7BC475D8BA6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t="449" b="580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DFDA27-F9A3-F5D6-DC0E-8E660E8BC1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27355"/>
            <a:ext cx="7766936" cy="2723481"/>
          </a:xfrm>
        </p:spPr>
        <p:txBody>
          <a:bodyPr>
            <a:normAutofit/>
          </a:bodyPr>
          <a:lstStyle/>
          <a:p>
            <a:r>
              <a:rPr lang="en-GB" dirty="0"/>
              <a:t>Vigilant Trust &amp; Asset Management Cybersecurity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5CFC77-C02F-84EB-7D14-854DD42057E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2026</a:t>
            </a:r>
          </a:p>
        </p:txBody>
      </p:sp>
    </p:spTree>
    <p:extLst>
      <p:ext uri="{BB962C8B-B14F-4D97-AF65-F5344CB8AC3E}">
        <p14:creationId xmlns:p14="http://schemas.microsoft.com/office/powerpoint/2010/main" val="90597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6A8215-23C5-59AE-1ACA-3212C6328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Cyber Threat Landscape: What are we facing?</a:t>
            </a:r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8A545C-A820-11CF-E47D-59F4295EAF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2893196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5929B82-C036-4F31-A37A-E6084AAFB8CE}"/>
              </a:ext>
            </a:extLst>
          </p:cNvPr>
          <p:cNvSpPr txBox="1"/>
          <p:nvPr/>
        </p:nvSpPr>
        <p:spPr>
          <a:xfrm>
            <a:off x="106011" y="6423745"/>
            <a:ext cx="2108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References: [1][2][3][4][5]</a:t>
            </a:r>
          </a:p>
        </p:txBody>
      </p:sp>
    </p:spTree>
    <p:extLst>
      <p:ext uri="{BB962C8B-B14F-4D97-AF65-F5344CB8AC3E}">
        <p14:creationId xmlns:p14="http://schemas.microsoft.com/office/powerpoint/2010/main" val="456021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Isosceles Triangle 36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3A541D8-0AD9-C9EA-42F7-74C9CC3C6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5823" y="184247"/>
            <a:ext cx="7673801" cy="10876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Business Impact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B58B28-D023-407F-E2F9-0D0F8181B5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80419" y="1271903"/>
            <a:ext cx="7599205" cy="611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chemeClr val="tx1">
                    <a:lumMod val="50000"/>
                    <a:lumOff val="50000"/>
                  </a:schemeClr>
                </a:solidFill>
              </a:rPr>
              <a:t>What could this cost VTAM?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35DD04E-CD88-74F1-43AD-D04B1C5CE6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1473634"/>
              </p:ext>
            </p:extLst>
          </p:nvPr>
        </p:nvGraphicFramePr>
        <p:xfrm>
          <a:off x="1513562" y="1978707"/>
          <a:ext cx="7625164" cy="3405411"/>
        </p:xfrm>
        <a:graphic>
          <a:graphicData uri="http://schemas.openxmlformats.org/drawingml/2006/table">
            <a:tbl>
              <a:tblPr firstRow="1" bandRow="1">
                <a:noFill/>
                <a:tableStyleId>{35758FB7-9AC5-4552-8A53-C91805E547FA}</a:tableStyleId>
              </a:tblPr>
              <a:tblGrid>
                <a:gridCol w="2451927">
                  <a:extLst>
                    <a:ext uri="{9D8B030D-6E8A-4147-A177-3AD203B41FA5}">
                      <a16:colId xmlns:a16="http://schemas.microsoft.com/office/drawing/2014/main" val="1326118964"/>
                    </a:ext>
                  </a:extLst>
                </a:gridCol>
                <a:gridCol w="2451927">
                  <a:extLst>
                    <a:ext uri="{9D8B030D-6E8A-4147-A177-3AD203B41FA5}">
                      <a16:colId xmlns:a16="http://schemas.microsoft.com/office/drawing/2014/main" val="2175836097"/>
                    </a:ext>
                  </a:extLst>
                </a:gridCol>
                <a:gridCol w="2721310">
                  <a:extLst>
                    <a:ext uri="{9D8B030D-6E8A-4147-A177-3AD203B41FA5}">
                      <a16:colId xmlns:a16="http://schemas.microsoft.com/office/drawing/2014/main" val="529543016"/>
                    </a:ext>
                  </a:extLst>
                </a:gridCol>
              </a:tblGrid>
              <a:tr h="374561">
                <a:tc>
                  <a:txBody>
                    <a:bodyPr/>
                    <a:lstStyle/>
                    <a:p>
                      <a:pPr algn="ctr"/>
                      <a:r>
                        <a:rPr lang="en-GB" sz="1100" b="1" cap="all" spc="60">
                          <a:solidFill>
                            <a:schemeClr val="tx1"/>
                          </a:solidFill>
                        </a:rPr>
                        <a:t>IMPACT</a:t>
                      </a:r>
                    </a:p>
                  </a:txBody>
                  <a:tcPr marL="65958" marR="65958" marT="85127" marB="85127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 cap="all" spc="60" dirty="0">
                          <a:solidFill>
                            <a:schemeClr val="tx1"/>
                          </a:solidFill>
                        </a:rPr>
                        <a:t>THREAT </a:t>
                      </a:r>
                    </a:p>
                  </a:txBody>
                  <a:tcPr marL="65958" marR="65958" marT="85127" marB="85127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b="1" cap="all" spc="60" dirty="0">
                          <a:solidFill>
                            <a:schemeClr val="tx1"/>
                          </a:solidFill>
                        </a:rPr>
                        <a:t>Cost</a:t>
                      </a:r>
                    </a:p>
                  </a:txBody>
                  <a:tcPr marL="65958" marR="65958" marT="85127" marB="85127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5915271"/>
                  </a:ext>
                </a:extLst>
              </a:tr>
              <a:tr h="606170"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Financial</a:t>
                      </a:r>
                    </a:p>
                  </a:txBody>
                  <a:tcPr marL="65958" marR="65958" marT="32978" marB="8512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Ransomware</a:t>
                      </a:r>
                    </a:p>
                  </a:txBody>
                  <a:tcPr marL="65958" marR="65958" marT="32978" marB="851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Average Ransomware attack costs £3.4m in recovery</a:t>
                      </a:r>
                    </a:p>
                  </a:txBody>
                  <a:tcPr marL="65958" marR="65958" marT="32978" marB="851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63184319"/>
                  </a:ext>
                </a:extLst>
              </a:tr>
              <a:tr h="606170"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Operational</a:t>
                      </a:r>
                    </a:p>
                  </a:txBody>
                  <a:tcPr marL="65958" marR="65958" marT="32978" marB="851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Raas/Supply Chain</a:t>
                      </a:r>
                    </a:p>
                  </a:txBody>
                  <a:tcPr marL="65958" marR="65958" marT="32978" marB="851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Systems offline for days &amp; Unable to serve clients</a:t>
                      </a:r>
                    </a:p>
                  </a:txBody>
                  <a:tcPr marL="65958" marR="65958" marT="32978" marB="851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8023710"/>
                  </a:ext>
                </a:extLst>
              </a:tr>
              <a:tr h="606170"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Reputational</a:t>
                      </a:r>
                    </a:p>
                  </a:txBody>
                  <a:tcPr marL="65958" marR="65958" marT="32978" marB="8512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Data Breach</a:t>
                      </a:r>
                    </a:p>
                  </a:txBody>
                  <a:tcPr marL="65958" marR="65958" marT="32978" marB="851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Loss of Client Trust &amp; Negative media coverage</a:t>
                      </a:r>
                    </a:p>
                  </a:txBody>
                  <a:tcPr marL="65958" marR="65958" marT="32978" marB="851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0710302"/>
                  </a:ext>
                </a:extLst>
              </a:tr>
              <a:tr h="606170"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Regulatory</a:t>
                      </a:r>
                    </a:p>
                  </a:txBody>
                  <a:tcPr marL="65958" marR="65958" marT="32978" marB="851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Data Breach</a:t>
                      </a:r>
                    </a:p>
                  </a:txBody>
                  <a:tcPr marL="65958" marR="65958" marT="32978" marB="851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GDPR Fines up to 4% of global annual turnover</a:t>
                      </a:r>
                    </a:p>
                  </a:txBody>
                  <a:tcPr marL="65958" marR="65958" marT="32978" marB="851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16439"/>
                  </a:ext>
                </a:extLst>
              </a:tr>
              <a:tr h="606170">
                <a:tc>
                  <a:txBody>
                    <a:bodyPr/>
                    <a:lstStyle/>
                    <a:p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Human</a:t>
                      </a:r>
                    </a:p>
                  </a:txBody>
                  <a:tcPr marL="65958" marR="65958" marT="32978" marB="8512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Insider Threat</a:t>
                      </a:r>
                    </a:p>
                  </a:txBody>
                  <a:tcPr marL="65958" marR="65958" marT="32978" marB="851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Staff negligence exposing sensitive client data</a:t>
                      </a:r>
                    </a:p>
                  </a:txBody>
                  <a:tcPr marL="65958" marR="65958" marT="32978" marB="851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843270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CF3A6E2-08B0-399B-D451-E76FC910AA20}"/>
              </a:ext>
            </a:extLst>
          </p:cNvPr>
          <p:cNvSpPr txBox="1"/>
          <p:nvPr/>
        </p:nvSpPr>
        <p:spPr>
          <a:xfrm>
            <a:off x="459272" y="6535253"/>
            <a:ext cx="2108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References: [6]</a:t>
            </a:r>
          </a:p>
        </p:txBody>
      </p:sp>
    </p:spTree>
    <p:extLst>
      <p:ext uri="{BB962C8B-B14F-4D97-AF65-F5344CB8AC3E}">
        <p14:creationId xmlns:p14="http://schemas.microsoft.com/office/powerpoint/2010/main" val="2338056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73258-36A8-45EE-5CD5-C31BFFF8C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9964" y="1353042"/>
            <a:ext cx="6430603" cy="10994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/>
              <a:t>Zero Trust Strategy </a:t>
            </a:r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6CEC68E-1447-4148-2744-0FE4F0C992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702931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5B71E58-0FCC-FCF7-CA90-4B1253BE5D87}"/>
              </a:ext>
            </a:extLst>
          </p:cNvPr>
          <p:cNvSpPr txBox="1"/>
          <p:nvPr/>
        </p:nvSpPr>
        <p:spPr>
          <a:xfrm>
            <a:off x="106011" y="6423745"/>
            <a:ext cx="2108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References: [7[8][9][11]</a:t>
            </a:r>
          </a:p>
        </p:txBody>
      </p:sp>
    </p:spTree>
    <p:extLst>
      <p:ext uri="{BB962C8B-B14F-4D97-AF65-F5344CB8AC3E}">
        <p14:creationId xmlns:p14="http://schemas.microsoft.com/office/powerpoint/2010/main" val="3233950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6E4D44-BA5C-B47A-0B5E-1F492F0E4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Technical Measures</a:t>
            </a:r>
          </a:p>
        </p:txBody>
      </p:sp>
      <p:graphicFrame>
        <p:nvGraphicFramePr>
          <p:cNvPr id="29" name="Content Placeholder 4">
            <a:extLst>
              <a:ext uri="{FF2B5EF4-FFF2-40B4-BE49-F238E27FC236}">
                <a16:creationId xmlns:a16="http://schemas.microsoft.com/office/drawing/2014/main" id="{D81CF104-EF1E-D0FD-DE3E-0BE649E77CA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49114041"/>
              </p:ext>
            </p:extLst>
          </p:nvPr>
        </p:nvGraphicFramePr>
        <p:xfrm>
          <a:off x="790741" y="1837010"/>
          <a:ext cx="5283290" cy="368880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270773">
                  <a:extLst>
                    <a:ext uri="{9D8B030D-6E8A-4147-A177-3AD203B41FA5}">
                      <a16:colId xmlns:a16="http://schemas.microsoft.com/office/drawing/2014/main" val="759242993"/>
                    </a:ext>
                  </a:extLst>
                </a:gridCol>
                <a:gridCol w="3012517">
                  <a:extLst>
                    <a:ext uri="{9D8B030D-6E8A-4147-A177-3AD203B41FA5}">
                      <a16:colId xmlns:a16="http://schemas.microsoft.com/office/drawing/2014/main" val="1289444148"/>
                    </a:ext>
                  </a:extLst>
                </a:gridCol>
              </a:tblGrid>
              <a:tr h="451481">
                <a:tc>
                  <a:txBody>
                    <a:bodyPr/>
                    <a:lstStyle/>
                    <a:p>
                      <a:r>
                        <a:rPr lang="en-GB" sz="1700" b="0" cap="none" spc="60" dirty="0">
                          <a:solidFill>
                            <a:schemeClr val="bg1"/>
                          </a:solidFill>
                        </a:rPr>
                        <a:t>Threat</a:t>
                      </a:r>
                    </a:p>
                  </a:txBody>
                  <a:tcPr marL="105961" marR="105961" marT="97992" marB="5298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b="0" cap="none" spc="60">
                          <a:solidFill>
                            <a:schemeClr val="bg1"/>
                          </a:solidFill>
                        </a:rPr>
                        <a:t>Our Solution</a:t>
                      </a:r>
                    </a:p>
                  </a:txBody>
                  <a:tcPr marL="105961" marR="105961" marT="97992" marB="5298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7567607"/>
                  </a:ext>
                </a:extLst>
              </a:tr>
              <a:tr h="647465">
                <a:tc>
                  <a:txBody>
                    <a:bodyPr/>
                    <a:lstStyle/>
                    <a:p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Phishing </a:t>
                      </a:r>
                    </a:p>
                  </a:txBody>
                  <a:tcPr marL="105961" marR="105961" marT="97992" marB="529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MFA + Email Sandboxing ( Microsoft Defender) </a:t>
                      </a:r>
                    </a:p>
                  </a:txBody>
                  <a:tcPr marL="105961" marR="105961" marT="97992" marB="529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0840444"/>
                  </a:ext>
                </a:extLst>
              </a:tr>
              <a:tr h="647465">
                <a:tc>
                  <a:txBody>
                    <a:bodyPr/>
                    <a:lstStyle/>
                    <a:p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Ransomware </a:t>
                      </a:r>
                    </a:p>
                  </a:txBody>
                  <a:tcPr marL="105961" marR="105961" marT="97992" marB="529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Immutable Backups + EDR (crowd Strikes/Veeam)</a:t>
                      </a:r>
                    </a:p>
                  </a:txBody>
                  <a:tcPr marL="105961" marR="105961" marT="97992" marB="529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9198686"/>
                  </a:ext>
                </a:extLst>
              </a:tr>
              <a:tr h="647465">
                <a:tc>
                  <a:txBody>
                    <a:bodyPr/>
                    <a:lstStyle/>
                    <a:p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Cloud Misconfiguration </a:t>
                      </a:r>
                    </a:p>
                  </a:txBody>
                  <a:tcPr marL="105961" marR="105961" marT="97992" marB="529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CSPM Scanning (Microsoft Defender for Cloud)</a:t>
                      </a:r>
                    </a:p>
                  </a:txBody>
                  <a:tcPr marL="105961" marR="105961" marT="97992" marB="529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2058054"/>
                  </a:ext>
                </a:extLst>
              </a:tr>
              <a:tr h="647465">
                <a:tc>
                  <a:txBody>
                    <a:bodyPr/>
                    <a:lstStyle/>
                    <a:p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Supply Chain </a:t>
                      </a:r>
                    </a:p>
                  </a:txBody>
                  <a:tcPr marL="105961" marR="105961" marT="97992" marB="529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Vendor Risk Assessment (NIST SP 800-161)</a:t>
                      </a:r>
                    </a:p>
                  </a:txBody>
                  <a:tcPr marL="105961" marR="105961" marT="97992" marB="529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5155996"/>
                  </a:ext>
                </a:extLst>
              </a:tr>
              <a:tr h="647465">
                <a:tc>
                  <a:txBody>
                    <a:bodyPr/>
                    <a:lstStyle/>
                    <a:p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Insider Threat</a:t>
                      </a:r>
                    </a:p>
                  </a:txBody>
                  <a:tcPr marL="105961" marR="105961" marT="97992" marB="529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cap="none" spc="0" dirty="0">
                          <a:solidFill>
                            <a:schemeClr val="tx1"/>
                          </a:solidFill>
                        </a:rPr>
                        <a:t>Privileged Access Management + DLP (CyberArk)</a:t>
                      </a:r>
                    </a:p>
                  </a:txBody>
                  <a:tcPr marL="105961" marR="105961" marT="97992" marB="529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88127047"/>
                  </a:ext>
                </a:extLst>
              </a:tr>
            </a:tbl>
          </a:graphicData>
        </a:graphic>
      </p:graphicFrame>
      <p:pic>
        <p:nvPicPr>
          <p:cNvPr id="30" name="Content Placeholder 29" descr="Ui Ux outline">
            <a:extLst>
              <a:ext uri="{FF2B5EF4-FFF2-40B4-BE49-F238E27FC236}">
                <a16:creationId xmlns:a16="http://schemas.microsoft.com/office/drawing/2014/main" id="{B9104120-52BE-4697-21FE-6D436B8598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6620012" y="1868145"/>
            <a:ext cx="3187034" cy="317658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A0FB193-FA95-979B-89BD-16E5443AC369}"/>
              </a:ext>
            </a:extLst>
          </p:cNvPr>
          <p:cNvSpPr txBox="1"/>
          <p:nvPr/>
        </p:nvSpPr>
        <p:spPr>
          <a:xfrm>
            <a:off x="338023" y="6581001"/>
            <a:ext cx="26721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References: [1][2][7][9][11][12][13]</a:t>
            </a:r>
          </a:p>
        </p:txBody>
      </p:sp>
    </p:spTree>
    <p:extLst>
      <p:ext uri="{BB962C8B-B14F-4D97-AF65-F5344CB8AC3E}">
        <p14:creationId xmlns:p14="http://schemas.microsoft.com/office/powerpoint/2010/main" val="1234901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7" name="Group 96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8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9" name="Isosceles Triangle 88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0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1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3" name="Isosceles Triangle 92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4" name="Isosceles Triangle 93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532D41-4017-B44E-0E6A-78C4EB1D3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7275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24/7 Threat Monitoring &amp; Response</a:t>
            </a:r>
          </a:p>
        </p:txBody>
      </p:sp>
      <p:sp>
        <p:nvSpPr>
          <p:cNvPr id="98" name="Isosceles Triangle 97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0" name="Isosceles Triangle 99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08808315-BC50-4D1A-D41F-82A37F150E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291801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7334E2B-A286-EB71-1A4A-301F42F61633}"/>
              </a:ext>
            </a:extLst>
          </p:cNvPr>
          <p:cNvSpPr txBox="1"/>
          <p:nvPr/>
        </p:nvSpPr>
        <p:spPr>
          <a:xfrm>
            <a:off x="1268744" y="1132568"/>
            <a:ext cx="5447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Detect, Respond, Recover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116876-241C-6E84-A11F-782B5F8338DD}"/>
              </a:ext>
            </a:extLst>
          </p:cNvPr>
          <p:cNvSpPr txBox="1"/>
          <p:nvPr/>
        </p:nvSpPr>
        <p:spPr>
          <a:xfrm>
            <a:off x="162667" y="6521723"/>
            <a:ext cx="2108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References: [2][6][14]</a:t>
            </a:r>
          </a:p>
        </p:txBody>
      </p:sp>
    </p:spTree>
    <p:extLst>
      <p:ext uri="{BB962C8B-B14F-4D97-AF65-F5344CB8AC3E}">
        <p14:creationId xmlns:p14="http://schemas.microsoft.com/office/powerpoint/2010/main" val="22456884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3B948F-7BFC-79F2-EBE6-FDF88254252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36961940"/>
              </p:ext>
            </p:extLst>
          </p:nvPr>
        </p:nvGraphicFramePr>
        <p:xfrm>
          <a:off x="1270529" y="2236197"/>
          <a:ext cx="9618133" cy="35540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4ED8C262-917F-1D35-5235-CA539E722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762" y="1353042"/>
            <a:ext cx="6430603" cy="109945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5400" dirty="0"/>
              <a:t>Training &amp; Awareness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CAFFD4-07CB-231D-6DAF-480D33490FE6}"/>
              </a:ext>
            </a:extLst>
          </p:cNvPr>
          <p:cNvSpPr txBox="1"/>
          <p:nvPr/>
        </p:nvSpPr>
        <p:spPr>
          <a:xfrm>
            <a:off x="106011" y="6423745"/>
            <a:ext cx="2108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References: [15][16]</a:t>
            </a:r>
          </a:p>
        </p:txBody>
      </p:sp>
    </p:spTree>
    <p:extLst>
      <p:ext uri="{BB962C8B-B14F-4D97-AF65-F5344CB8AC3E}">
        <p14:creationId xmlns:p14="http://schemas.microsoft.com/office/powerpoint/2010/main" val="3931260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3714F1-0FF6-5CC8-60FF-FDD2A36E2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55" y="1261331"/>
            <a:ext cx="3497565" cy="30026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Investment Summary</a:t>
            </a:r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AA330523-F25B-4007-B3E5-ABB5637D1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4B2F5C2-02A3-3683-6653-C464F23FD9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4681319"/>
              </p:ext>
            </p:extLst>
          </p:nvPr>
        </p:nvGraphicFramePr>
        <p:xfrm>
          <a:off x="888603" y="1619084"/>
          <a:ext cx="4887356" cy="4158736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1423666">
                  <a:extLst>
                    <a:ext uri="{9D8B030D-6E8A-4147-A177-3AD203B41FA5}">
                      <a16:colId xmlns:a16="http://schemas.microsoft.com/office/drawing/2014/main" val="3090078713"/>
                    </a:ext>
                  </a:extLst>
                </a:gridCol>
                <a:gridCol w="1774144">
                  <a:extLst>
                    <a:ext uri="{9D8B030D-6E8A-4147-A177-3AD203B41FA5}">
                      <a16:colId xmlns:a16="http://schemas.microsoft.com/office/drawing/2014/main" val="722887671"/>
                    </a:ext>
                  </a:extLst>
                </a:gridCol>
                <a:gridCol w="1689546">
                  <a:extLst>
                    <a:ext uri="{9D8B030D-6E8A-4147-A177-3AD203B41FA5}">
                      <a16:colId xmlns:a16="http://schemas.microsoft.com/office/drawing/2014/main" val="3835341923"/>
                    </a:ext>
                  </a:extLst>
                </a:gridCol>
              </a:tblGrid>
              <a:tr h="538900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87015" marR="87015" marT="43508" marB="43508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Cost of Inaction</a:t>
                      </a:r>
                    </a:p>
                  </a:txBody>
                  <a:tcPr marL="87015" marR="87015" marT="43508" marB="43508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Cost of Action</a:t>
                      </a:r>
                    </a:p>
                  </a:txBody>
                  <a:tcPr marL="87015" marR="87015" marT="43508" marB="43508"/>
                </a:tc>
                <a:extLst>
                  <a:ext uri="{0D108BD9-81ED-4DB2-BD59-A6C34878D82A}">
                    <a16:rowId xmlns:a16="http://schemas.microsoft.com/office/drawing/2014/main" val="1481369477"/>
                  </a:ext>
                </a:extLst>
              </a:tr>
              <a:tr h="904959">
                <a:tc>
                  <a:txBody>
                    <a:bodyPr/>
                    <a:lstStyle/>
                    <a:p>
                      <a:r>
                        <a:rPr lang="en-GB" sz="1700" dirty="0"/>
                        <a:t>Financial</a:t>
                      </a:r>
                    </a:p>
                  </a:txBody>
                  <a:tcPr marL="87015" marR="87015" marT="43508" marB="43508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£3.4+ Average ransomware recovery</a:t>
                      </a:r>
                    </a:p>
                  </a:txBody>
                  <a:tcPr marL="87015" marR="87015" marT="43508" marB="43508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Fraction of the cost</a:t>
                      </a:r>
                    </a:p>
                  </a:txBody>
                  <a:tcPr marL="87015" marR="87015" marT="43508" marB="43508"/>
                </a:tc>
                <a:extLst>
                  <a:ext uri="{0D108BD9-81ED-4DB2-BD59-A6C34878D82A}">
                    <a16:rowId xmlns:a16="http://schemas.microsoft.com/office/drawing/2014/main" val="2356871605"/>
                  </a:ext>
                </a:extLst>
              </a:tr>
              <a:tr h="904959">
                <a:tc>
                  <a:txBody>
                    <a:bodyPr/>
                    <a:lstStyle/>
                    <a:p>
                      <a:r>
                        <a:rPr lang="en-GB" sz="1700"/>
                        <a:t>Regulatory</a:t>
                      </a:r>
                    </a:p>
                  </a:txBody>
                  <a:tcPr marL="87015" marR="87015" marT="43508" marB="43508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GDPR fines up to 4% annual turnover</a:t>
                      </a:r>
                    </a:p>
                  </a:txBody>
                  <a:tcPr marL="87015" marR="87015" marT="43508" marB="43508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Compliance maintained</a:t>
                      </a:r>
                    </a:p>
                  </a:txBody>
                  <a:tcPr marL="87015" marR="87015" marT="43508" marB="43508"/>
                </a:tc>
                <a:extLst>
                  <a:ext uri="{0D108BD9-81ED-4DB2-BD59-A6C34878D82A}">
                    <a16:rowId xmlns:a16="http://schemas.microsoft.com/office/drawing/2014/main" val="2598486795"/>
                  </a:ext>
                </a:extLst>
              </a:tr>
              <a:tr h="904959">
                <a:tc>
                  <a:txBody>
                    <a:bodyPr/>
                    <a:lstStyle/>
                    <a:p>
                      <a:r>
                        <a:rPr lang="en-GB" sz="1700"/>
                        <a:t>Reputation</a:t>
                      </a:r>
                    </a:p>
                  </a:txBody>
                  <a:tcPr marL="87015" marR="87015" marT="43508" marB="43508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Loss of client trust &amp; negative media exposure</a:t>
                      </a:r>
                    </a:p>
                  </a:txBody>
                  <a:tcPr marL="87015" marR="87015" marT="43508" marB="43508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Brand protected</a:t>
                      </a:r>
                    </a:p>
                  </a:txBody>
                  <a:tcPr marL="87015" marR="87015" marT="43508" marB="43508"/>
                </a:tc>
                <a:extLst>
                  <a:ext uri="{0D108BD9-81ED-4DB2-BD59-A6C34878D82A}">
                    <a16:rowId xmlns:a16="http://schemas.microsoft.com/office/drawing/2014/main" val="692850439"/>
                  </a:ext>
                </a:extLst>
              </a:tr>
              <a:tr h="904959">
                <a:tc>
                  <a:txBody>
                    <a:bodyPr/>
                    <a:lstStyle/>
                    <a:p>
                      <a:r>
                        <a:rPr lang="en-GB" sz="1700"/>
                        <a:t>Operational</a:t>
                      </a:r>
                    </a:p>
                  </a:txBody>
                  <a:tcPr marL="87015" marR="87015" marT="43508" marB="43508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Days/Weeks of system downtime</a:t>
                      </a:r>
                    </a:p>
                  </a:txBody>
                  <a:tcPr marL="87015" marR="87015" marT="43508" marB="43508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Business continuity assured</a:t>
                      </a:r>
                    </a:p>
                  </a:txBody>
                  <a:tcPr marL="87015" marR="87015" marT="43508" marB="43508"/>
                </a:tc>
                <a:extLst>
                  <a:ext uri="{0D108BD9-81ED-4DB2-BD59-A6C34878D82A}">
                    <a16:rowId xmlns:a16="http://schemas.microsoft.com/office/drawing/2014/main" val="305851769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7224485-15B1-9CC7-5612-92052B97F5F0}"/>
              </a:ext>
            </a:extLst>
          </p:cNvPr>
          <p:cNvSpPr txBox="1"/>
          <p:nvPr/>
        </p:nvSpPr>
        <p:spPr>
          <a:xfrm>
            <a:off x="106011" y="6423745"/>
            <a:ext cx="27531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References: [1][2][3][4][5][6][10]</a:t>
            </a:r>
          </a:p>
        </p:txBody>
      </p:sp>
    </p:spTree>
    <p:extLst>
      <p:ext uri="{BB962C8B-B14F-4D97-AF65-F5344CB8AC3E}">
        <p14:creationId xmlns:p14="http://schemas.microsoft.com/office/powerpoint/2010/main" val="528791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Isosceles Triangle 55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Isosceles Triangle 59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" name="Isosceles Triangle 60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DF2538-A22A-60A3-6840-37A8A01AD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960" y="893064"/>
            <a:ext cx="3001714" cy="74616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dirty="0"/>
              <a:t>Conclusion</a:t>
            </a:r>
          </a:p>
        </p:txBody>
      </p:sp>
      <p:pic>
        <p:nvPicPr>
          <p:cNvPr id="31" name="Graphic 30" descr="Badge Tick outline">
            <a:extLst>
              <a:ext uri="{FF2B5EF4-FFF2-40B4-BE49-F238E27FC236}">
                <a16:creationId xmlns:a16="http://schemas.microsoft.com/office/drawing/2014/main" id="{F8D14AD7-0D61-BE0A-F68F-58D5D29712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/>
        </p:blipFill>
        <p:spPr>
          <a:xfrm>
            <a:off x="797960" y="1812733"/>
            <a:ext cx="2915973" cy="2915973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30E1E3-A297-6D8B-6D7A-29B95A2F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3160" y="2160589"/>
            <a:ext cx="52078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Wingdings 3" charset="2"/>
              <a:buChar char=""/>
            </a:pPr>
            <a:r>
              <a:rPr lang="en-US" dirty="0"/>
              <a:t>The threat landscape is evolving = VTAM must evolve with it</a:t>
            </a:r>
            <a:endParaRPr lang="en-US"/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Zero Trust is the right framework = Never Trust, Always Verify</a:t>
            </a:r>
            <a:endParaRPr lang="en-US"/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We have the tools and the plan = SIEM, SOAR, CSPM, EDR &amp; MFA</a:t>
            </a:r>
            <a:endParaRPr lang="en-US"/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Our People are the first line of </a:t>
            </a:r>
            <a:r>
              <a:rPr lang="en-US"/>
              <a:t>defence</a:t>
            </a:r>
            <a:r>
              <a:rPr lang="en-US" dirty="0"/>
              <a:t> = Continuous training &amp; Awareness</a:t>
            </a:r>
            <a:endParaRPr lang="en-US"/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This is a business investment = Protecting Revenue, Reputations &amp; Operations</a:t>
            </a:r>
            <a:endParaRPr lang="en-US"/>
          </a:p>
          <a:p>
            <a:pPr marL="285750" indent="-285750">
              <a:buFont typeface="Wingdings 3" charset="2"/>
              <a:buChar char="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86D69F-422B-9E2E-DB34-A1A455FDEF5B}"/>
              </a:ext>
            </a:extLst>
          </p:cNvPr>
          <p:cNvSpPr txBox="1"/>
          <p:nvPr/>
        </p:nvSpPr>
        <p:spPr>
          <a:xfrm>
            <a:off x="797960" y="4789269"/>
            <a:ext cx="2838712" cy="646331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i="1" dirty="0">
                <a:solidFill>
                  <a:srgbClr val="3494BA"/>
                </a:solidFill>
              </a:rPr>
              <a:t>A Secure VTAM is a Trusted VTAM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85019F-399E-5712-804B-7CA4387A7ABE}"/>
              </a:ext>
            </a:extLst>
          </p:cNvPr>
          <p:cNvSpPr txBox="1"/>
          <p:nvPr/>
        </p:nvSpPr>
        <p:spPr>
          <a:xfrm>
            <a:off x="106011" y="6423745"/>
            <a:ext cx="30017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References: [1][2][6][11][14][15][16]</a:t>
            </a:r>
          </a:p>
        </p:txBody>
      </p:sp>
    </p:spTree>
    <p:extLst>
      <p:ext uri="{BB962C8B-B14F-4D97-AF65-F5344CB8AC3E}">
        <p14:creationId xmlns:p14="http://schemas.microsoft.com/office/powerpoint/2010/main" val="3580256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72FE4-0D9E-57D5-29E3-E343C54EF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5" y="197893"/>
            <a:ext cx="8596668" cy="863024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8DD32F-1EBF-E6BB-5853-ADD31A771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4" y="955343"/>
            <a:ext cx="10657131" cy="590265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[1]	CISA, “Defining Insider Threats,” CISA. [Online]. Available: https://www.cisa.gov/topics/physical-security/insider-threat-mitigation/defining-insider-threats</a:t>
            </a:r>
          </a:p>
          <a:p>
            <a:r>
              <a:rPr lang="en-GB" dirty="0"/>
              <a:t>[2]	K. Baker, “What is Ransomware as a Service (RaaS)? | CrowdStrike.” Accessed: May 20, 2026. [Online]. Available: https://www.crowdstrike.com/en-us/cybersecurity-101/ransomware/ransomware-as-a-service-raas/</a:t>
            </a:r>
          </a:p>
          <a:p>
            <a:r>
              <a:rPr lang="en-GB" dirty="0"/>
              <a:t>[3]	S. </a:t>
            </a:r>
            <a:r>
              <a:rPr lang="en-GB" dirty="0" err="1"/>
              <a:t>Tummalapenta</a:t>
            </a:r>
            <a:r>
              <a:rPr lang="en-GB" dirty="0"/>
              <a:t>, “How a new wave of deepfake-driven cyber crime targets businesses [online],” </a:t>
            </a:r>
            <a:r>
              <a:rPr lang="en-GB" i="1" dirty="0"/>
              <a:t>IBM</a:t>
            </a:r>
            <a:r>
              <a:rPr lang="en-GB" dirty="0"/>
              <a:t>, Jan. . [Online]. 2024 Available: https://www.ibm.com/think/insights/new-wave-deepfake-cybercrime</a:t>
            </a:r>
          </a:p>
          <a:p>
            <a:r>
              <a:rPr lang="en-GB" dirty="0"/>
              <a:t>[4]	J. F. Miller, “Supply Chain Attack Framework and Attack Patterns,” vol. 7013, no. December 2013.</a:t>
            </a:r>
          </a:p>
          <a:p>
            <a:r>
              <a:rPr lang="en-GB" dirty="0"/>
              <a:t>[5]	</a:t>
            </a:r>
            <a:r>
              <a:rPr lang="en-GB" dirty="0" err="1"/>
              <a:t>Miniakshi</a:t>
            </a:r>
            <a:r>
              <a:rPr lang="en-GB" dirty="0"/>
              <a:t> and T. Kumar, </a:t>
            </a:r>
            <a:r>
              <a:rPr lang="en-GB" i="1" dirty="0"/>
              <a:t>Risk-Based Approach to Secure Cloud Migration</a:t>
            </a:r>
            <a:r>
              <a:rPr lang="en-GB" dirty="0"/>
              <a:t>. IGI Global Scientific Publishing, 2025.</a:t>
            </a:r>
          </a:p>
          <a:p>
            <a:r>
              <a:rPr lang="en-GB" dirty="0"/>
              <a:t>[6]	S. Rose, O. Borchert, S. Mitchell, and S. Connelly, “[NIST SP 800-207] Zero Trust Architecture Technology, National Institute of Standards,” </a:t>
            </a:r>
            <a:r>
              <a:rPr lang="en-GB" i="1" dirty="0"/>
              <a:t>Nist</a:t>
            </a:r>
            <a:r>
              <a:rPr lang="en-GB" dirty="0"/>
              <a:t>, 2020, [Online]. Available: https://nvlpubs.nist.gov/nistpubs/SpecialPublications/NIST.SP.800-207-draft2.pdf</a:t>
            </a:r>
          </a:p>
          <a:p>
            <a:r>
              <a:rPr lang="en-GB" dirty="0"/>
              <a:t>[7]	Microsoft Support, “What is: Multifactor Authentication,” Microsoft. [Online]. Available: https://support.microsoft.com/en-us/security/what-is-multifactor-authentication</a:t>
            </a:r>
          </a:p>
          <a:p>
            <a:r>
              <a:rPr lang="en-GB" dirty="0"/>
              <a:t>[8]	Cisa, “The Journey to Zero Trust: </a:t>
            </a:r>
            <a:r>
              <a:rPr lang="en-GB" dirty="0" err="1"/>
              <a:t>Microsegmentation</a:t>
            </a:r>
            <a:r>
              <a:rPr lang="en-GB" dirty="0"/>
              <a:t> in Zero Trust Part One: Introduction and Planning,” 2025.</a:t>
            </a:r>
          </a:p>
          <a:p>
            <a:r>
              <a:rPr lang="en-GB" dirty="0"/>
              <a:t>[9]	Microsoft Security, “What is data loss prevention (DLP)?,” Microsoft Security. [Online]. Available: https://www.microsoft.com/en-us/security/business/security-101/what-is-data-loss-prevention-dlp</a:t>
            </a:r>
          </a:p>
          <a:p>
            <a:r>
              <a:rPr lang="en-GB" dirty="0"/>
              <a:t>[10]	International Organization for Standardization, “ISO/IEC 27001:2022 Information Security Management Systems,” 2022. [Online]. Available: iso.org</a:t>
            </a:r>
          </a:p>
          <a:p>
            <a:r>
              <a:rPr lang="en-GB" dirty="0"/>
              <a:t>[11]	Microsoft Learn, “What is Cloud Security Posture Management (CSPM) [Online],” </a:t>
            </a:r>
            <a:r>
              <a:rPr lang="en-GB" i="1" dirty="0"/>
              <a:t>Microsoft Def. Cloud</a:t>
            </a:r>
            <a:r>
              <a:rPr lang="en-GB" dirty="0"/>
              <a:t>, [Online]. Available: https://learn.microsoft.com/en-us/azure/defender-for-cloud/concept-cloud-security-posture-management</a:t>
            </a:r>
          </a:p>
          <a:p>
            <a:r>
              <a:rPr lang="en-GB" dirty="0"/>
              <a:t>[12]	CISA, “Information and Communications Technology Supply Chain Risk Management,” CISA. [Online]. Available: https://www.cisa.gov/information-and-communications-technology-supply-chain-risk-management</a:t>
            </a:r>
          </a:p>
          <a:p>
            <a:r>
              <a:rPr lang="en-GB" dirty="0"/>
              <a:t>[13]	NIST, “NIST Special Publication 800-161 - Supply Chain Risk Management Practices for Federal Information Systems and Organizations,” 2022.</a:t>
            </a:r>
          </a:p>
          <a:p>
            <a:r>
              <a:rPr lang="en-GB" dirty="0"/>
              <a:t>[14]	P. T. Mobley, “SIEM/SOAR,” in </a:t>
            </a:r>
            <a:r>
              <a:rPr lang="en-GB" i="1" dirty="0"/>
              <a:t>An Introduction to Cybersecurity and Digital Investigations</a:t>
            </a:r>
            <a:r>
              <a:rPr lang="en-GB" dirty="0"/>
              <a:t>, Christian </a:t>
            </a:r>
            <a:r>
              <a:rPr lang="en-GB" dirty="0" err="1"/>
              <a:t>Fiath</a:t>
            </a:r>
            <a:r>
              <a:rPr lang="en-GB" dirty="0"/>
              <a:t> Publishing, 2026, </a:t>
            </a:r>
            <a:r>
              <a:rPr lang="en-GB" dirty="0" err="1"/>
              <a:t>ch.</a:t>
            </a:r>
            <a:r>
              <a:rPr lang="en-GB" dirty="0"/>
              <a:t> 14.</a:t>
            </a:r>
          </a:p>
          <a:p>
            <a:r>
              <a:rPr lang="en-GB" dirty="0"/>
              <a:t>[15]	IBM, “CISOs list human error as their top cybersecurity risk [online],” </a:t>
            </a:r>
            <a:r>
              <a:rPr lang="en-GB" i="1" dirty="0"/>
              <a:t>IBM</a:t>
            </a:r>
            <a:r>
              <a:rPr lang="en-GB" dirty="0"/>
              <a:t>. [Online]. Available: https://www.ibm.com/think/insights/cisos-list-human-error-top-cybersecurity-risk</a:t>
            </a:r>
          </a:p>
          <a:p>
            <a:r>
              <a:rPr lang="en-GB" dirty="0"/>
              <a:t>[16]	KnowBe4, “Best Security Awareness Training Products,” KnowBe4. [Online]. Available: https://www.knowbe4.com/compare/leading-security-awareness-training#Criticalcapabilities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53695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4327</TotalTime>
  <Words>1195</Words>
  <Application>Microsoft Office PowerPoint</Application>
  <PresentationFormat>Widescreen</PresentationFormat>
  <Paragraphs>107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Vigilant Trust &amp; Asset Management Cybersecurity Review</vt:lpstr>
      <vt:lpstr>Cyber Threat Landscape: What are we facing?</vt:lpstr>
      <vt:lpstr>Business Impact</vt:lpstr>
      <vt:lpstr>Zero Trust Strategy </vt:lpstr>
      <vt:lpstr>Technical Measures</vt:lpstr>
      <vt:lpstr>24/7 Threat Monitoring &amp; Response</vt:lpstr>
      <vt:lpstr>Training &amp; Awareness</vt:lpstr>
      <vt:lpstr>Investment Summary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Moyle (1707952)</dc:creator>
  <cp:lastModifiedBy>Bethan Moyle (1707952)</cp:lastModifiedBy>
  <cp:revision>10</cp:revision>
  <dcterms:created xsi:type="dcterms:W3CDTF">2026-05-18T20:40:39Z</dcterms:created>
  <dcterms:modified xsi:type="dcterms:W3CDTF">2026-05-21T22:59:52Z</dcterms:modified>
</cp:coreProperties>
</file>