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5"/>
  </p:notesMasterIdLst>
  <p:sldIdLst>
    <p:sldId id="257" r:id="rId2"/>
    <p:sldId id="259" r:id="rId3"/>
    <p:sldId id="260" r:id="rId4"/>
    <p:sldId id="261" r:id="rId5"/>
    <p:sldId id="262" r:id="rId6"/>
    <p:sldId id="264" r:id="rId7"/>
    <p:sldId id="289" r:id="rId8"/>
    <p:sldId id="284" r:id="rId9"/>
    <p:sldId id="290" r:id="rId10"/>
    <p:sldId id="285" r:id="rId11"/>
    <p:sldId id="291" r:id="rId12"/>
    <p:sldId id="287" r:id="rId13"/>
    <p:sldId id="288" r:id="rId14"/>
    <p:sldId id="265" r:id="rId15"/>
    <p:sldId id="266" r:id="rId16"/>
    <p:sldId id="267" r:id="rId17"/>
    <p:sldId id="268" r:id="rId18"/>
    <p:sldId id="292" r:id="rId19"/>
    <p:sldId id="269" r:id="rId20"/>
    <p:sldId id="270" r:id="rId21"/>
    <p:sldId id="271" r:id="rId22"/>
    <p:sldId id="273" r:id="rId23"/>
    <p:sldId id="272" r:id="rId24"/>
    <p:sldId id="275" r:id="rId25"/>
    <p:sldId id="276" r:id="rId26"/>
    <p:sldId id="277" r:id="rId27"/>
    <p:sldId id="278" r:id="rId28"/>
    <p:sldId id="279" r:id="rId29"/>
    <p:sldId id="280" r:id="rId30"/>
    <p:sldId id="281" r:id="rId31"/>
    <p:sldId id="282" r:id="rId32"/>
    <p:sldId id="283" r:id="rId33"/>
    <p:sldId id="286"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94" d="100"/>
          <a:sy n="94" d="100"/>
        </p:scale>
        <p:origin x="84"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D5CC23-8DA7-48EF-B081-AB00DC5298C7}" type="datetimeFigureOut">
              <a:rPr lang="en-GB" smtClean="0"/>
              <a:t>11/12/2020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BC0F06-CC30-46E3-B19E-EFC5972C453F}" type="slidenum">
              <a:rPr lang="en-GB" smtClean="0"/>
              <a:t>‹#›</a:t>
            </a:fld>
            <a:endParaRPr lang="en-GB"/>
          </a:p>
        </p:txBody>
      </p:sp>
    </p:spTree>
    <p:extLst>
      <p:ext uri="{BB962C8B-B14F-4D97-AF65-F5344CB8AC3E}">
        <p14:creationId xmlns:p14="http://schemas.microsoft.com/office/powerpoint/2010/main" val="1999451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fld id="{3486579E-6EEA-4C66-9CCD-5392DDBF4DEB}" type="slidenum">
              <a:rPr lang="en-GB" altLang="en-US" sz="1200"/>
              <a:pPr eaLnBrk="1" hangingPunct="1"/>
              <a:t>17</a:t>
            </a:fld>
            <a:endParaRPr lang="en-GB" altLang="en-US" sz="1200"/>
          </a:p>
        </p:txBody>
      </p:sp>
      <p:sp>
        <p:nvSpPr>
          <p:cNvPr id="31747" name="Rectangle 2"/>
          <p:cNvSpPr>
            <a:spLocks noGrp="1" noRot="1" noChangeAspect="1" noChangeArrowheads="1" noTextEdit="1"/>
          </p:cNvSpPr>
          <p:nvPr>
            <p:ph type="sldImg"/>
          </p:nvPr>
        </p:nvSpPr>
        <p:spPr>
          <a:xfrm>
            <a:off x="385763" y="687388"/>
            <a:ext cx="6089650" cy="3425825"/>
          </a:xfrm>
          <a:ln/>
        </p:spPr>
      </p:sp>
      <p:sp>
        <p:nvSpPr>
          <p:cNvPr id="31748" name="Rectangle 3"/>
          <p:cNvSpPr>
            <a:spLocks noGrp="1" noChangeArrowheads="1"/>
          </p:cNvSpPr>
          <p:nvPr>
            <p:ph type="body" idx="1"/>
          </p:nvPr>
        </p:nvSpPr>
        <p:spPr>
          <a:xfrm>
            <a:off x="686118" y="4344110"/>
            <a:ext cx="5485765" cy="411248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latin typeface="Comic Sans MS" pitchFamily="66" charset="0"/>
              </a:rPr>
              <a:t>Trainer Notes</a:t>
            </a:r>
          </a:p>
          <a:p>
            <a:endParaRPr lang="en-GB" altLang="en-US" smtClean="0">
              <a:latin typeface="Comic Sans MS" pitchFamily="66" charset="0"/>
            </a:endParaRPr>
          </a:p>
          <a:p>
            <a:r>
              <a:rPr lang="en-GB" altLang="en-US" b="1" smtClean="0">
                <a:latin typeface="Comic Sans MS" pitchFamily="66" charset="0"/>
              </a:rPr>
              <a:t>Click to bring in the words</a:t>
            </a:r>
          </a:p>
          <a:p>
            <a:endParaRPr lang="en-GB" altLang="en-US" b="1" smtClean="0">
              <a:latin typeface="Comic Sans MS" pitchFamily="66" charset="0"/>
            </a:endParaRPr>
          </a:p>
          <a:p>
            <a:r>
              <a:rPr lang="en-GB" altLang="en-US" smtClean="0">
                <a:latin typeface="Comic Sans MS" pitchFamily="66" charset="0"/>
              </a:rPr>
              <a:t>This slide should reinforce/ confirm the responses from practitioners.</a:t>
            </a:r>
          </a:p>
          <a:p>
            <a:endParaRPr lang="en-GB" altLang="en-US" smtClean="0">
              <a:latin typeface="Comic Sans MS" pitchFamily="66" charset="0"/>
            </a:endParaRPr>
          </a:p>
          <a:p>
            <a:r>
              <a:rPr lang="en-GB" altLang="en-US" b="1" smtClean="0">
                <a:latin typeface="Comic Sans MS" pitchFamily="66" charset="0"/>
              </a:rPr>
              <a:t>Follow this slide by saying:</a:t>
            </a:r>
          </a:p>
          <a:p>
            <a:r>
              <a:rPr lang="en-GB" altLang="en-US" smtClean="0">
                <a:latin typeface="Comic Sans MS" pitchFamily="66" charset="0"/>
              </a:rPr>
              <a:t>If we agree that children learn in all these different ways we need to ensure that we provide these opportunities for children.</a:t>
            </a:r>
          </a:p>
          <a:p>
            <a:endParaRPr lang="en-GB" altLang="en-US" smtClean="0">
              <a:latin typeface="Comic Sans MS" pitchFamily="66" charset="0"/>
            </a:endParaRPr>
          </a:p>
          <a:p>
            <a:r>
              <a:rPr lang="en-GB" altLang="en-US" smtClean="0">
                <a:latin typeface="Comic Sans MS" pitchFamily="66" charset="0"/>
              </a:rPr>
              <a:t>The key is in the Learning Environment we create for children.</a:t>
            </a:r>
          </a:p>
          <a:p>
            <a:endParaRPr lang="en-GB" altLang="en-US" smtClean="0">
              <a:latin typeface="Comic Sans MS" pitchFamily="66" charset="0"/>
            </a:endParaRPr>
          </a:p>
          <a:p>
            <a:r>
              <a:rPr lang="en-GB" altLang="en-US" smtClean="0">
                <a:latin typeface="Comic Sans MS" pitchFamily="66" charset="0"/>
              </a:rPr>
              <a:t>How do we achieve this?</a:t>
            </a:r>
          </a:p>
          <a:p>
            <a:endParaRPr lang="en-GB" altLang="en-US" smtClean="0">
              <a:latin typeface="Comic Sans MS" pitchFamily="66" charset="0"/>
            </a:endParaRPr>
          </a:p>
          <a:p>
            <a:r>
              <a:rPr lang="en-GB" altLang="en-US" smtClean="0">
                <a:latin typeface="Comic Sans MS" pitchFamily="66" charset="0"/>
              </a:rPr>
              <a:t>Find out in Session 2.</a:t>
            </a:r>
          </a:p>
          <a:p>
            <a:endParaRPr lang="en-GB" altLang="en-US" smtClean="0">
              <a:latin typeface="Comic Sans MS" pitchFamily="66" charset="0"/>
            </a:endParaRPr>
          </a:p>
        </p:txBody>
      </p:sp>
    </p:spTree>
    <p:extLst>
      <p:ext uri="{BB962C8B-B14F-4D97-AF65-F5344CB8AC3E}">
        <p14:creationId xmlns:p14="http://schemas.microsoft.com/office/powerpoint/2010/main" val="25031467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fld id="{3486579E-6EEA-4C66-9CCD-5392DDBF4DEB}" type="slidenum">
              <a:rPr lang="en-GB" altLang="en-US" sz="1200"/>
              <a:pPr eaLnBrk="1" hangingPunct="1"/>
              <a:t>18</a:t>
            </a:fld>
            <a:endParaRPr lang="en-GB" altLang="en-US" sz="1200"/>
          </a:p>
        </p:txBody>
      </p:sp>
      <p:sp>
        <p:nvSpPr>
          <p:cNvPr id="31747" name="Rectangle 2"/>
          <p:cNvSpPr>
            <a:spLocks noGrp="1" noRot="1" noChangeAspect="1" noChangeArrowheads="1" noTextEdit="1"/>
          </p:cNvSpPr>
          <p:nvPr>
            <p:ph type="sldImg"/>
          </p:nvPr>
        </p:nvSpPr>
        <p:spPr>
          <a:xfrm>
            <a:off x="385763" y="687388"/>
            <a:ext cx="6089650" cy="3425825"/>
          </a:xfrm>
          <a:ln/>
        </p:spPr>
      </p:sp>
      <p:sp>
        <p:nvSpPr>
          <p:cNvPr id="31748" name="Rectangle 3"/>
          <p:cNvSpPr>
            <a:spLocks noGrp="1" noChangeArrowheads="1"/>
          </p:cNvSpPr>
          <p:nvPr>
            <p:ph type="body" idx="1"/>
          </p:nvPr>
        </p:nvSpPr>
        <p:spPr>
          <a:xfrm>
            <a:off x="686118" y="4344110"/>
            <a:ext cx="5485765" cy="411248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latin typeface="Comic Sans MS" pitchFamily="66" charset="0"/>
              </a:rPr>
              <a:t>Trainer Notes</a:t>
            </a:r>
          </a:p>
          <a:p>
            <a:endParaRPr lang="en-GB" altLang="en-US" smtClean="0">
              <a:latin typeface="Comic Sans MS" pitchFamily="66" charset="0"/>
            </a:endParaRPr>
          </a:p>
          <a:p>
            <a:r>
              <a:rPr lang="en-GB" altLang="en-US" b="1" smtClean="0">
                <a:latin typeface="Comic Sans MS" pitchFamily="66" charset="0"/>
              </a:rPr>
              <a:t>Click to bring in the words</a:t>
            </a:r>
          </a:p>
          <a:p>
            <a:endParaRPr lang="en-GB" altLang="en-US" b="1" smtClean="0">
              <a:latin typeface="Comic Sans MS" pitchFamily="66" charset="0"/>
            </a:endParaRPr>
          </a:p>
          <a:p>
            <a:r>
              <a:rPr lang="en-GB" altLang="en-US" smtClean="0">
                <a:latin typeface="Comic Sans MS" pitchFamily="66" charset="0"/>
              </a:rPr>
              <a:t>This slide should reinforce/ confirm the responses from practitioners.</a:t>
            </a:r>
          </a:p>
          <a:p>
            <a:endParaRPr lang="en-GB" altLang="en-US" smtClean="0">
              <a:latin typeface="Comic Sans MS" pitchFamily="66" charset="0"/>
            </a:endParaRPr>
          </a:p>
          <a:p>
            <a:r>
              <a:rPr lang="en-GB" altLang="en-US" b="1" smtClean="0">
                <a:latin typeface="Comic Sans MS" pitchFamily="66" charset="0"/>
              </a:rPr>
              <a:t>Follow this slide by saying:</a:t>
            </a:r>
          </a:p>
          <a:p>
            <a:r>
              <a:rPr lang="en-GB" altLang="en-US" smtClean="0">
                <a:latin typeface="Comic Sans MS" pitchFamily="66" charset="0"/>
              </a:rPr>
              <a:t>If we agree that children learn in all these different ways we need to ensure that we provide these opportunities for children.</a:t>
            </a:r>
          </a:p>
          <a:p>
            <a:endParaRPr lang="en-GB" altLang="en-US" smtClean="0">
              <a:latin typeface="Comic Sans MS" pitchFamily="66" charset="0"/>
            </a:endParaRPr>
          </a:p>
          <a:p>
            <a:r>
              <a:rPr lang="en-GB" altLang="en-US" smtClean="0">
                <a:latin typeface="Comic Sans MS" pitchFamily="66" charset="0"/>
              </a:rPr>
              <a:t>The key is in the Learning Environment we create for children.</a:t>
            </a:r>
          </a:p>
          <a:p>
            <a:endParaRPr lang="en-GB" altLang="en-US" smtClean="0">
              <a:latin typeface="Comic Sans MS" pitchFamily="66" charset="0"/>
            </a:endParaRPr>
          </a:p>
          <a:p>
            <a:r>
              <a:rPr lang="en-GB" altLang="en-US" smtClean="0">
                <a:latin typeface="Comic Sans MS" pitchFamily="66" charset="0"/>
              </a:rPr>
              <a:t>How do we achieve this?</a:t>
            </a:r>
          </a:p>
          <a:p>
            <a:endParaRPr lang="en-GB" altLang="en-US" smtClean="0">
              <a:latin typeface="Comic Sans MS" pitchFamily="66" charset="0"/>
            </a:endParaRPr>
          </a:p>
          <a:p>
            <a:r>
              <a:rPr lang="en-GB" altLang="en-US" smtClean="0">
                <a:latin typeface="Comic Sans MS" pitchFamily="66" charset="0"/>
              </a:rPr>
              <a:t>Find out in Session 2.</a:t>
            </a:r>
          </a:p>
          <a:p>
            <a:endParaRPr lang="en-GB" altLang="en-US" smtClean="0">
              <a:latin typeface="Comic Sans MS" pitchFamily="66" charset="0"/>
            </a:endParaRPr>
          </a:p>
        </p:txBody>
      </p:sp>
    </p:spTree>
    <p:extLst>
      <p:ext uri="{BB962C8B-B14F-4D97-AF65-F5344CB8AC3E}">
        <p14:creationId xmlns:p14="http://schemas.microsoft.com/office/powerpoint/2010/main" val="238039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fld id="{1B0F76D2-CF91-40AE-ADB4-311869BD8B98}" type="slidenum">
              <a:rPr lang="en-GB" altLang="en-US" sz="1200"/>
              <a:pPr eaLnBrk="1" hangingPunct="1"/>
              <a:t>22</a:t>
            </a:fld>
            <a:endParaRPr lang="en-GB" altLang="en-US" sz="1200"/>
          </a:p>
        </p:txBody>
      </p:sp>
      <p:sp>
        <p:nvSpPr>
          <p:cNvPr id="27651" name="Rectangle 2"/>
          <p:cNvSpPr>
            <a:spLocks noGrp="1" noRot="1" noChangeAspect="1" noChangeArrowheads="1" noTextEdit="1"/>
          </p:cNvSpPr>
          <p:nvPr>
            <p:ph type="sldImg"/>
          </p:nvPr>
        </p:nvSpPr>
        <p:spPr>
          <a:xfrm>
            <a:off x="90488" y="744538"/>
            <a:ext cx="6616700" cy="3722687"/>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Comic Sans MS" pitchFamily="66" charset="0"/>
              </a:rPr>
              <a:t>Free flow play is when ch can use experience of ideas, feelings, relationships and movement and apply them with control, competence and mastery.</a:t>
            </a:r>
          </a:p>
        </p:txBody>
      </p:sp>
    </p:spTree>
    <p:extLst>
      <p:ext uri="{BB962C8B-B14F-4D97-AF65-F5344CB8AC3E}">
        <p14:creationId xmlns:p14="http://schemas.microsoft.com/office/powerpoint/2010/main" val="290148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fld id="{1B0F76D2-CF91-40AE-ADB4-311869BD8B98}" type="slidenum">
              <a:rPr lang="en-GB" altLang="en-US" sz="1200"/>
              <a:pPr eaLnBrk="1" hangingPunct="1"/>
              <a:t>23</a:t>
            </a:fld>
            <a:endParaRPr lang="en-GB" altLang="en-US" sz="1200"/>
          </a:p>
        </p:txBody>
      </p:sp>
      <p:sp>
        <p:nvSpPr>
          <p:cNvPr id="27651" name="Rectangle 2"/>
          <p:cNvSpPr>
            <a:spLocks noGrp="1" noRot="1" noChangeAspect="1" noChangeArrowheads="1" noTextEdit="1"/>
          </p:cNvSpPr>
          <p:nvPr>
            <p:ph type="sldImg"/>
          </p:nvPr>
        </p:nvSpPr>
        <p:spPr>
          <a:xfrm>
            <a:off x="90488" y="744538"/>
            <a:ext cx="6616700" cy="3722687"/>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Comic Sans MS" pitchFamily="66" charset="0"/>
              </a:rPr>
              <a:t>First hand experiences – castell </a:t>
            </a:r>
            <a:r>
              <a:rPr lang="en-GB" altLang="en-US" dirty="0" err="1" smtClean="0">
                <a:latin typeface="Comic Sans MS" pitchFamily="66" charset="0"/>
              </a:rPr>
              <a:t>henllys</a:t>
            </a:r>
            <a:endParaRPr lang="en-GB" altLang="en-US" dirty="0" smtClean="0">
              <a:latin typeface="Comic Sans MS" pitchFamily="66" charset="0"/>
            </a:endParaRPr>
          </a:p>
          <a:p>
            <a:r>
              <a:rPr lang="en-GB" altLang="en-US" dirty="0" smtClean="0">
                <a:latin typeface="Comic Sans MS" pitchFamily="66" charset="0"/>
              </a:rPr>
              <a:t>Free flow play is when </a:t>
            </a:r>
            <a:r>
              <a:rPr lang="en-GB" altLang="en-US" dirty="0" err="1" smtClean="0">
                <a:latin typeface="Comic Sans MS" pitchFamily="66" charset="0"/>
              </a:rPr>
              <a:t>ch</a:t>
            </a:r>
            <a:r>
              <a:rPr lang="en-GB" altLang="en-US" dirty="0" smtClean="0">
                <a:latin typeface="Comic Sans MS" pitchFamily="66" charset="0"/>
              </a:rPr>
              <a:t> can use experience of ideas, feelings, relationships and movement and apply them with control, competence and mastery.</a:t>
            </a:r>
          </a:p>
          <a:p>
            <a:r>
              <a:rPr lang="en-GB" altLang="en-US" dirty="0" smtClean="0">
                <a:latin typeface="Comic Sans MS" pitchFamily="66" charset="0"/>
              </a:rPr>
              <a:t>Can they think of examples of some of these? </a:t>
            </a:r>
          </a:p>
          <a:p>
            <a:r>
              <a:rPr lang="en-GB" altLang="en-US" dirty="0" smtClean="0">
                <a:latin typeface="Comic Sans MS" pitchFamily="66" charset="0"/>
              </a:rPr>
              <a:t>Deeply involved – one child collage in school and spent half a day with it.</a:t>
            </a:r>
          </a:p>
        </p:txBody>
      </p:sp>
    </p:spTree>
    <p:extLst>
      <p:ext uri="{BB962C8B-B14F-4D97-AF65-F5344CB8AC3E}">
        <p14:creationId xmlns:p14="http://schemas.microsoft.com/office/powerpoint/2010/main" val="690682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9330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975150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05508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6EF4CEC-268F-4968-BC81-06882B67752E}" type="datetimeFigureOut">
              <a:rPr lang="en-GB" smtClean="0"/>
              <a:t>11/12/2020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60499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6EF4CEC-268F-4968-BC81-06882B67752E}" type="datetimeFigureOut">
              <a:rPr lang="en-GB" smtClean="0"/>
              <a:t>11/12/2020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54508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6EF4CEC-268F-4968-BC81-06882B67752E}" type="datetimeFigureOut">
              <a:rPr lang="en-GB" smtClean="0"/>
              <a:t>11/12/2020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233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F4CEC-268F-4968-BC81-06882B67752E}" type="datetimeFigureOut">
              <a:rPr lang="en-GB" smtClean="0"/>
              <a:t>11/12/2020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0830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6EF4CEC-268F-4968-BC81-06882B67752E}" type="datetimeFigureOut">
              <a:rPr lang="en-GB" smtClean="0"/>
              <a:t>11/12/2020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6125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
        <p:nvSpPr>
          <p:cNvPr id="5" name="Date Placeholder 4"/>
          <p:cNvSpPr>
            <a:spLocks noGrp="1"/>
          </p:cNvSpPr>
          <p:nvPr>
            <p:ph type="dt" sz="half" idx="10"/>
          </p:nvPr>
        </p:nvSpPr>
        <p:spPr/>
        <p:txBody>
          <a:bodyPr/>
          <a:lstStyle/>
          <a:p>
            <a:fld id="{D6EF4CEC-268F-4968-BC81-06882B67752E}" type="datetimeFigureOut">
              <a:rPr lang="en-GB" smtClean="0"/>
              <a:t>11/12/2020</a:t>
            </a:fld>
            <a:endParaRPr lang="en-GB"/>
          </a:p>
        </p:txBody>
      </p:sp>
    </p:spTree>
    <p:extLst>
      <p:ext uri="{BB962C8B-B14F-4D97-AF65-F5344CB8AC3E}">
        <p14:creationId xmlns:p14="http://schemas.microsoft.com/office/powerpoint/2010/main" val="348113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57401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6105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3701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1699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3673902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56088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11/12/2020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453038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F4CEC-268F-4968-BC81-06882B67752E}" type="datetimeFigureOut">
              <a:rPr lang="en-GB" smtClean="0"/>
              <a:t>11/12/2020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4E2ADB-D481-4ED8-9544-5AE4BF5F8F06}" type="slidenum">
              <a:rPr lang="en-GB" smtClean="0"/>
              <a:t>‹#›</a:t>
            </a:fld>
            <a:endParaRPr lang="en-GB"/>
          </a:p>
        </p:txBody>
      </p:sp>
    </p:spTree>
    <p:extLst>
      <p:ext uri="{BB962C8B-B14F-4D97-AF65-F5344CB8AC3E}">
        <p14:creationId xmlns:p14="http://schemas.microsoft.com/office/powerpoint/2010/main" val="332616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1N__NLohTU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hwb.gov.wales/storage/fcb8539c-9be7-4883-8542-35d7b54b56f2/foundation-phase-outdoor-learning-handbook.pdf" TargetMode="External"/><Relationship Id="rId2" Type="http://schemas.openxmlformats.org/officeDocument/2006/relationships/hyperlink" Target="https://hwb.gov.wales/storage/47d84348-9f29-4cf5-9345-ed224ebb9849/y-cyfnod-sylfaen-llawlyfr-dysgu-yn-yr-awyr-agored.pdf"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bbc.co.uk/news/av/education-48154487"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www.childrensrightswales.org.uk/uncrc-rights.aspx" TargetMode="External"/><Relationship Id="rId2" Type="http://schemas.openxmlformats.org/officeDocument/2006/relationships/hyperlink" Target="http://www.englishoutdoorcouncil.org/benefits.of.outdoor.learning.html"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ithacachildrensgarden.org/visit-the-garden/about-the-garden/hands-on-nature-anarchy-zone/" TargetMode="External"/><Relationship Id="rId7" Type="http://schemas.openxmlformats.org/officeDocument/2006/relationships/hyperlink" Target="https://sonocarina.wordpress.com/2012/07/02/children-at-play-morroco-happy-monday-happy-new-week/" TargetMode="External"/><Relationship Id="rId2" Type="http://schemas.openxmlformats.org/officeDocument/2006/relationships/hyperlink" Target="https://www.fascol.com/scooter-foster-the-childrens-social-skills/13024763-two-children-are-playing-on-the-floor-together-isolated-on-the-white-background-stock-photo/" TargetMode="External"/><Relationship Id="rId1" Type="http://schemas.openxmlformats.org/officeDocument/2006/relationships/slideLayout" Target="../slideLayouts/slideLayout2.xml"/><Relationship Id="rId6" Type="http://schemas.openxmlformats.org/officeDocument/2006/relationships/hyperlink" Target="https://www.sciencenews.org/article/kids-play-fantasy-reality" TargetMode="External"/><Relationship Id="rId5" Type="http://schemas.openxmlformats.org/officeDocument/2006/relationships/hyperlink" Target="https://www.nytimes.com/2008/12/05/world/asia/05canals.html" TargetMode="External"/><Relationship Id="rId4" Type="http://schemas.openxmlformats.org/officeDocument/2006/relationships/hyperlink" Target="https://lovehaswon.org/archeia-charity-the-importance-of-pl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dirty="0"/>
              <a:t>Dysgu yn yr 21ain </a:t>
            </a:r>
            <a:r>
              <a:rPr lang="cy-GB" dirty="0" smtClean="0"/>
              <a:t>Ganrif</a:t>
            </a:r>
            <a:r>
              <a:rPr lang="cy-GB" b="1" dirty="0" smtClean="0"/>
              <a:t/>
            </a:r>
            <a:br>
              <a:rPr lang="cy-GB" b="1" dirty="0" smtClean="0"/>
            </a:br>
            <a:r>
              <a:rPr lang="en-GB" dirty="0" smtClean="0"/>
              <a:t>21</a:t>
            </a:r>
            <a:r>
              <a:rPr lang="en-GB" baseline="30000" dirty="0" smtClean="0"/>
              <a:t>st</a:t>
            </a:r>
            <a:r>
              <a:rPr lang="en-GB" dirty="0" smtClean="0"/>
              <a:t> Century Learning</a:t>
            </a:r>
            <a:br>
              <a:rPr lang="en-GB" dirty="0" smtClean="0"/>
            </a:br>
            <a:r>
              <a:rPr lang="en-GB" dirty="0" smtClean="0"/>
              <a:t> </a:t>
            </a:r>
            <a:endParaRPr lang="en-GB" dirty="0"/>
          </a:p>
        </p:txBody>
      </p:sp>
      <p:sp>
        <p:nvSpPr>
          <p:cNvPr id="3" name="Subtitle 2"/>
          <p:cNvSpPr>
            <a:spLocks noGrp="1"/>
          </p:cNvSpPr>
          <p:nvPr>
            <p:ph type="subTitle" idx="1"/>
          </p:nvPr>
        </p:nvSpPr>
        <p:spPr/>
        <p:txBody>
          <a:bodyPr>
            <a:normAutofit/>
          </a:bodyPr>
          <a:lstStyle/>
          <a:p>
            <a:r>
              <a:rPr lang="en-GB" sz="2400" b="1" dirty="0" smtClean="0"/>
              <a:t>ECES4002/C</a:t>
            </a:r>
          </a:p>
          <a:p>
            <a:r>
              <a:rPr lang="en-GB" sz="2400" b="1" dirty="0" err="1" smtClean="0"/>
              <a:t>Darlith</a:t>
            </a:r>
            <a:r>
              <a:rPr lang="en-GB" sz="2400" b="1" dirty="0" smtClean="0"/>
              <a:t> 6 / Lecture 6</a:t>
            </a:r>
            <a:endParaRPr lang="en-GB" sz="2400" dirty="0"/>
          </a:p>
        </p:txBody>
      </p:sp>
      <p:pic>
        <p:nvPicPr>
          <p:cNvPr id="4" name="Picture 3"/>
          <p:cNvPicPr/>
          <p:nvPr/>
        </p:nvPicPr>
        <p:blipFill rotWithShape="1">
          <a:blip r:embed="rId2"/>
          <a:srcRect l="13893" t="36298" r="49147" b="24313"/>
          <a:stretch/>
        </p:blipFill>
        <p:spPr bwMode="auto">
          <a:xfrm rot="20429937">
            <a:off x="1108365" y="3657600"/>
            <a:ext cx="3142210" cy="26600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466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Deilliannau</a:t>
            </a:r>
            <a:r>
              <a:rPr lang="en-GB" dirty="0" smtClean="0"/>
              <a:t> </a:t>
            </a:r>
            <a:r>
              <a:rPr lang="en-GB" dirty="0" err="1" smtClean="0"/>
              <a:t>Dysgu</a:t>
            </a:r>
            <a:r>
              <a:rPr lang="en-GB" dirty="0" smtClean="0"/>
              <a:t/>
            </a:r>
            <a:br>
              <a:rPr lang="en-GB" dirty="0" smtClean="0"/>
            </a:br>
            <a:r>
              <a:rPr lang="en-GB" dirty="0" smtClean="0"/>
              <a:t>Learning Outcomes</a:t>
            </a:r>
            <a:br>
              <a:rPr lang="en-GB" dirty="0" smtClean="0"/>
            </a:br>
            <a:endParaRPr lang="en-GB" dirty="0"/>
          </a:p>
        </p:txBody>
      </p:sp>
      <p:sp>
        <p:nvSpPr>
          <p:cNvPr id="3" name="Content Placeholder 2"/>
          <p:cNvSpPr>
            <a:spLocks noGrp="1"/>
          </p:cNvSpPr>
          <p:nvPr>
            <p:ph sz="half" idx="1"/>
          </p:nvPr>
        </p:nvSpPr>
        <p:spPr/>
        <p:txBody>
          <a:bodyPr>
            <a:normAutofit/>
          </a:bodyPr>
          <a:lstStyle/>
          <a:p>
            <a:pPr lvl="0"/>
            <a:r>
              <a:rPr lang="cy-GB" sz="2400" dirty="0" smtClean="0"/>
              <a:t>Dangos </a:t>
            </a:r>
            <a:r>
              <a:rPr lang="cy-GB" sz="2400" dirty="0"/>
              <a:t>gwybodaeth o ystod o ddamcaniaethau dysgu a deall sut maent yn dylanwadu ar arfer cyfredol ym maes addysg.</a:t>
            </a:r>
            <a:endParaRPr lang="en-GB" sz="2400" dirty="0"/>
          </a:p>
          <a:p>
            <a:pPr marL="0" lvl="0" indent="0">
              <a:buNone/>
            </a:pPr>
            <a:endParaRPr lang="en-GB" dirty="0"/>
          </a:p>
          <a:p>
            <a:endParaRPr lang="en-GB" dirty="0"/>
          </a:p>
        </p:txBody>
      </p:sp>
      <p:sp>
        <p:nvSpPr>
          <p:cNvPr id="4" name="Content Placeholder 3"/>
          <p:cNvSpPr>
            <a:spLocks noGrp="1"/>
          </p:cNvSpPr>
          <p:nvPr>
            <p:ph sz="half" idx="2"/>
          </p:nvPr>
        </p:nvSpPr>
        <p:spPr/>
        <p:txBody>
          <a:bodyPr>
            <a:normAutofit/>
          </a:bodyPr>
          <a:lstStyle/>
          <a:p>
            <a:pPr lvl="0"/>
            <a:r>
              <a:rPr lang="en-GB" sz="2400" dirty="0" smtClean="0"/>
              <a:t>Demonstrate </a:t>
            </a:r>
            <a:r>
              <a:rPr lang="en-GB" sz="2400" dirty="0"/>
              <a:t>knowledge of a range of learning theories and understand how they influence current education practice.</a:t>
            </a:r>
          </a:p>
          <a:p>
            <a:pPr marL="0" lvl="0" indent="0">
              <a:buNone/>
            </a:pPr>
            <a:endParaRPr lang="en-GB" sz="2400" dirty="0"/>
          </a:p>
          <a:p>
            <a:endParaRPr lang="en-GB" dirty="0"/>
          </a:p>
        </p:txBody>
      </p:sp>
    </p:spTree>
    <p:extLst>
      <p:ext uri="{BB962C8B-B14F-4D97-AF65-F5344CB8AC3E}">
        <p14:creationId xmlns:p14="http://schemas.microsoft.com/office/powerpoint/2010/main" val="2046430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
        <p:nvSpPr>
          <p:cNvPr id="3" name="Content Placeholder 2"/>
          <p:cNvSpPr>
            <a:spLocks noGrp="1"/>
          </p:cNvSpPr>
          <p:nvPr>
            <p:ph sz="half" idx="1"/>
          </p:nvPr>
        </p:nvSpPr>
        <p:spPr/>
        <p:txBody>
          <a:bodyPr/>
          <a:lstStyle/>
          <a:p>
            <a:r>
              <a:rPr lang="cy-GB" dirty="0"/>
              <a:t>Deall sut y gall yr awyr agored a chyfleoedd dysgu y tu allan i’r ysgol hwyluso datblygu a gwella gwybodaeth a sgiliau fel rhan o’r cwricwlwm a gynlluniwyd a gweithdrefnau </a:t>
            </a:r>
            <a:r>
              <a:rPr lang="cy-GB" dirty="0" smtClean="0"/>
              <a:t>asesu </a:t>
            </a:r>
            <a:endParaRPr lang="en-GB" dirty="0"/>
          </a:p>
          <a:p>
            <a:endParaRPr lang="en-GB" dirty="0"/>
          </a:p>
        </p:txBody>
      </p:sp>
      <p:sp>
        <p:nvSpPr>
          <p:cNvPr id="4" name="Content Placeholder 3"/>
          <p:cNvSpPr>
            <a:spLocks noGrp="1"/>
          </p:cNvSpPr>
          <p:nvPr>
            <p:ph sz="half" idx="2"/>
          </p:nvPr>
        </p:nvSpPr>
        <p:spPr/>
        <p:txBody>
          <a:bodyPr/>
          <a:lstStyle/>
          <a:p>
            <a:r>
              <a:rPr lang="en-GB" dirty="0"/>
              <a:t>Understand how the outdoors and out of school learning opportunities can facilitate the development and enhancement of knowledge and skills as part of planned curriculum and assessment procedures</a:t>
            </a:r>
          </a:p>
        </p:txBody>
      </p:sp>
    </p:spTree>
    <p:extLst>
      <p:ext uri="{BB962C8B-B14F-4D97-AF65-F5344CB8AC3E}">
        <p14:creationId xmlns:p14="http://schemas.microsoft.com/office/powerpoint/2010/main" val="2730141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
        <p:nvSpPr>
          <p:cNvPr id="3" name="Content Placeholder 2"/>
          <p:cNvSpPr>
            <a:spLocks noGrp="1"/>
          </p:cNvSpPr>
          <p:nvPr>
            <p:ph sz="half" idx="1"/>
          </p:nvPr>
        </p:nvSpPr>
        <p:spPr/>
        <p:txBody>
          <a:bodyPr/>
          <a:lstStyle/>
          <a:p>
            <a:r>
              <a:rPr lang="cy-GB" dirty="0"/>
              <a:t>Trafod a gwerthuso cyd-destunau dysgu. </a:t>
            </a:r>
            <a:endParaRPr lang="en-GB" dirty="0"/>
          </a:p>
          <a:p>
            <a:endParaRPr lang="en-GB" dirty="0"/>
          </a:p>
        </p:txBody>
      </p:sp>
      <p:sp>
        <p:nvSpPr>
          <p:cNvPr id="4" name="Content Placeholder 3"/>
          <p:cNvSpPr>
            <a:spLocks noGrp="1"/>
          </p:cNvSpPr>
          <p:nvPr>
            <p:ph sz="half" idx="2"/>
          </p:nvPr>
        </p:nvSpPr>
        <p:spPr/>
        <p:txBody>
          <a:bodyPr/>
          <a:lstStyle/>
          <a:p>
            <a:r>
              <a:rPr lang="en-GB" dirty="0"/>
              <a:t>Discuss and evaluate learning contexts</a:t>
            </a:r>
          </a:p>
        </p:txBody>
      </p:sp>
    </p:spTree>
    <p:extLst>
      <p:ext uri="{BB962C8B-B14F-4D97-AF65-F5344CB8AC3E}">
        <p14:creationId xmlns:p14="http://schemas.microsoft.com/office/powerpoint/2010/main" val="2589640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
        <p:nvSpPr>
          <p:cNvPr id="3" name="Content Placeholder 2"/>
          <p:cNvSpPr>
            <a:spLocks noGrp="1"/>
          </p:cNvSpPr>
          <p:nvPr>
            <p:ph sz="half" idx="1"/>
          </p:nvPr>
        </p:nvSpPr>
        <p:spPr/>
        <p:txBody>
          <a:bodyPr/>
          <a:lstStyle/>
          <a:p>
            <a:r>
              <a:rPr lang="cy-GB" dirty="0"/>
              <a:t>Trefnu eu gwybodaeth a’r hyn y maent wedi’i ddysgu drwy ddefnyddio amrywiaeth o ffynonellau gwybodaeth, gan gynnwys </a:t>
            </a:r>
            <a:r>
              <a:rPr lang="cy-GB" dirty="0" err="1"/>
              <a:t>TGCh</a:t>
            </a:r>
            <a:r>
              <a:rPr lang="cy-GB" dirty="0"/>
              <a:t>, a chyflwyno’u gwaith ar y lefel briodol</a:t>
            </a:r>
            <a:endParaRPr lang="en-GB" dirty="0"/>
          </a:p>
        </p:txBody>
      </p:sp>
      <p:sp>
        <p:nvSpPr>
          <p:cNvPr id="4" name="Content Placeholder 3"/>
          <p:cNvSpPr>
            <a:spLocks noGrp="1"/>
          </p:cNvSpPr>
          <p:nvPr>
            <p:ph sz="half" idx="2"/>
          </p:nvPr>
        </p:nvSpPr>
        <p:spPr/>
        <p:txBody>
          <a:bodyPr/>
          <a:lstStyle/>
          <a:p>
            <a:r>
              <a:rPr lang="en-GB" dirty="0"/>
              <a:t>Organise their knowledge and learning through the use of a range of information sources including ICT and present their work at the appropriate level.</a:t>
            </a:r>
          </a:p>
          <a:p>
            <a:endParaRPr lang="en-GB" dirty="0"/>
          </a:p>
        </p:txBody>
      </p:sp>
    </p:spTree>
    <p:extLst>
      <p:ext uri="{BB962C8B-B14F-4D97-AF65-F5344CB8AC3E}">
        <p14:creationId xmlns:p14="http://schemas.microsoft.com/office/powerpoint/2010/main" val="2307484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t>
            </a:r>
            <a:r>
              <a:rPr lang="en-GB" sz="4900" dirty="0" err="1"/>
              <a:t>Heddiw</a:t>
            </a:r>
            <a:r>
              <a:rPr lang="en-GB" sz="4900" dirty="0"/>
              <a:t>  </a:t>
            </a:r>
            <a:r>
              <a:rPr lang="en-GB" sz="4000" dirty="0"/>
              <a:t>                       </a:t>
            </a:r>
            <a:r>
              <a:rPr lang="en-GB" sz="4800" dirty="0"/>
              <a:t>Today</a:t>
            </a:r>
            <a:endParaRPr lang="en-US" sz="4800" dirty="0"/>
          </a:p>
        </p:txBody>
      </p:sp>
      <p:sp>
        <p:nvSpPr>
          <p:cNvPr id="3" name="Content Placeholder 2"/>
          <p:cNvSpPr>
            <a:spLocks noGrp="1"/>
          </p:cNvSpPr>
          <p:nvPr>
            <p:ph sz="half" idx="1"/>
          </p:nvPr>
        </p:nvSpPr>
        <p:spPr/>
        <p:txBody>
          <a:bodyPr>
            <a:normAutofit/>
          </a:bodyPr>
          <a:lstStyle/>
          <a:p>
            <a:r>
              <a:rPr lang="en-US" sz="2400" dirty="0" err="1" smtClean="0"/>
              <a:t>Ystyr</a:t>
            </a:r>
            <a:r>
              <a:rPr lang="en-US" sz="2400" dirty="0" smtClean="0"/>
              <a:t> </a:t>
            </a:r>
            <a:r>
              <a:rPr lang="en-US" sz="2400" dirty="0" err="1" smtClean="0"/>
              <a:t>chwarae</a:t>
            </a:r>
            <a:r>
              <a:rPr lang="en-US" sz="2400" dirty="0" smtClean="0"/>
              <a:t> a </a:t>
            </a:r>
            <a:r>
              <a:rPr lang="en-US" sz="2400" dirty="0" err="1" smtClean="0"/>
              <a:t>sut</a:t>
            </a:r>
            <a:r>
              <a:rPr lang="en-US" sz="2400" dirty="0" smtClean="0"/>
              <a:t> </a:t>
            </a:r>
            <a:r>
              <a:rPr lang="en-US" sz="2400" dirty="0" err="1" smtClean="0"/>
              <a:t>mae’n</a:t>
            </a:r>
            <a:r>
              <a:rPr lang="en-US" sz="2400" dirty="0" smtClean="0"/>
              <a:t> </a:t>
            </a:r>
            <a:r>
              <a:rPr lang="en-US" sz="2400" dirty="0" err="1" smtClean="0"/>
              <a:t>ymwneud</a:t>
            </a:r>
            <a:r>
              <a:rPr lang="en-US" sz="2400" dirty="0" smtClean="0"/>
              <a:t> </a:t>
            </a:r>
            <a:r>
              <a:rPr lang="en-US" sz="2400" dirty="0"/>
              <a:t>â </a:t>
            </a:r>
            <a:r>
              <a:rPr lang="en-US" sz="2400" dirty="0" err="1"/>
              <a:t>dysgu</a:t>
            </a:r>
            <a:r>
              <a:rPr lang="en-US" sz="2400" dirty="0"/>
              <a:t>?</a:t>
            </a:r>
          </a:p>
          <a:p>
            <a:r>
              <a:rPr lang="en-US" sz="2400" dirty="0" err="1"/>
              <a:t>Manteision</a:t>
            </a:r>
            <a:r>
              <a:rPr lang="en-US" sz="2400" dirty="0"/>
              <a:t> </a:t>
            </a:r>
            <a:r>
              <a:rPr lang="en-US" sz="2400" dirty="0" err="1"/>
              <a:t>dysgu</a:t>
            </a:r>
            <a:r>
              <a:rPr lang="en-US" sz="2400" dirty="0"/>
              <a:t> </a:t>
            </a:r>
            <a:r>
              <a:rPr lang="en-US" sz="2400" dirty="0" err="1"/>
              <a:t>tu</a:t>
            </a:r>
            <a:r>
              <a:rPr lang="en-US" sz="2400" dirty="0"/>
              <a:t> </a:t>
            </a:r>
            <a:r>
              <a:rPr lang="en-US" sz="2400" dirty="0" err="1"/>
              <a:t>allan</a:t>
            </a:r>
            <a:endParaRPr lang="en-US" sz="2400" dirty="0"/>
          </a:p>
        </p:txBody>
      </p:sp>
      <p:sp>
        <p:nvSpPr>
          <p:cNvPr id="4" name="Content Placeholder 3"/>
          <p:cNvSpPr>
            <a:spLocks noGrp="1"/>
          </p:cNvSpPr>
          <p:nvPr>
            <p:ph sz="half" idx="2"/>
          </p:nvPr>
        </p:nvSpPr>
        <p:spPr/>
        <p:txBody>
          <a:bodyPr>
            <a:normAutofit/>
          </a:bodyPr>
          <a:lstStyle/>
          <a:p>
            <a:r>
              <a:rPr lang="en-GB" sz="2400" dirty="0"/>
              <a:t>The meaning of play and how it links to learning</a:t>
            </a:r>
            <a:endParaRPr lang="en-US" sz="2400" dirty="0"/>
          </a:p>
          <a:p>
            <a:r>
              <a:rPr lang="en-GB" sz="2400" dirty="0"/>
              <a:t>The benefits of outdoor learning</a:t>
            </a:r>
            <a:endParaRPr lang="en-US" sz="2400" dirty="0"/>
          </a:p>
          <a:p>
            <a:endParaRPr lang="en-US" sz="1400" dirty="0"/>
          </a:p>
        </p:txBody>
      </p:sp>
      <p:pic>
        <p:nvPicPr>
          <p:cNvPr id="1026" name="Picture 2" descr="C:\Users\s.ainsworth\AppData\Local\Microsoft\Windows\Temporary Internet Files\Content.IE5\S4DWR18J\kids_play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6183" y="3988510"/>
            <a:ext cx="6022848" cy="2707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4041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Delweddau</a:t>
            </a:r>
            <a:r>
              <a:rPr lang="en-GB" dirty="0" smtClean="0"/>
              <a:t> </a:t>
            </a:r>
            <a:r>
              <a:rPr lang="en-GB" dirty="0" err="1" smtClean="0"/>
              <a:t>chwarae</a:t>
            </a:r>
            <a:r>
              <a:rPr lang="en-GB" dirty="0" smtClean="0"/>
              <a:t> / Images of play</a:t>
            </a:r>
            <a:endParaRPr lang="en-GB" dirty="0"/>
          </a:p>
        </p:txBody>
      </p:sp>
      <p:sp>
        <p:nvSpPr>
          <p:cNvPr id="3" name="Content Placeholder 2"/>
          <p:cNvSpPr>
            <a:spLocks noGrp="1"/>
          </p:cNvSpPr>
          <p:nvPr>
            <p:ph sz="half" idx="1"/>
          </p:nvPr>
        </p:nvSpPr>
        <p:spPr/>
        <p:txBody>
          <a:bodyPr>
            <a:noAutofit/>
          </a:bodyPr>
          <a:lstStyle/>
          <a:p>
            <a:r>
              <a:rPr lang="en-GB" sz="2500" dirty="0" err="1" smtClean="0"/>
              <a:t>Edrychwch</a:t>
            </a:r>
            <a:r>
              <a:rPr lang="en-GB" sz="2500" dirty="0" smtClean="0"/>
              <a:t> </a:t>
            </a:r>
            <a:r>
              <a:rPr lang="en-GB" sz="2500" dirty="0" err="1" smtClean="0"/>
              <a:t>ar</a:t>
            </a:r>
            <a:r>
              <a:rPr lang="en-GB" sz="2500" dirty="0" smtClean="0"/>
              <a:t> y </a:t>
            </a:r>
            <a:r>
              <a:rPr lang="en-GB" sz="2500" dirty="0" err="1" smtClean="0"/>
              <a:t>delweddau</a:t>
            </a:r>
            <a:r>
              <a:rPr lang="en-GB" sz="2500" dirty="0" smtClean="0"/>
              <a:t> </a:t>
            </a:r>
            <a:r>
              <a:rPr lang="en-GB" sz="2500" dirty="0" err="1" smtClean="0"/>
              <a:t>canlynol</a:t>
            </a:r>
            <a:r>
              <a:rPr lang="en-GB" sz="2500" dirty="0" smtClean="0"/>
              <a:t> o </a:t>
            </a:r>
            <a:r>
              <a:rPr lang="en-GB" sz="2500" dirty="0" err="1" smtClean="0"/>
              <a:t>blant</a:t>
            </a:r>
            <a:r>
              <a:rPr lang="en-GB" sz="2500" dirty="0" smtClean="0"/>
              <a:t> </a:t>
            </a:r>
            <a:r>
              <a:rPr lang="en-GB" sz="2500" dirty="0" err="1" smtClean="0"/>
              <a:t>yn</a:t>
            </a:r>
            <a:r>
              <a:rPr lang="en-GB" sz="2500" dirty="0" smtClean="0"/>
              <a:t> </a:t>
            </a:r>
            <a:r>
              <a:rPr lang="en-GB" sz="2500" dirty="0" err="1" smtClean="0"/>
              <a:t>chwarae</a:t>
            </a:r>
            <a:endParaRPr lang="en-GB" sz="2500" dirty="0" smtClean="0"/>
          </a:p>
          <a:p>
            <a:r>
              <a:rPr lang="en-GB" sz="2500" dirty="0" smtClean="0"/>
              <a:t>Pa </a:t>
            </a:r>
            <a:r>
              <a:rPr lang="en-GB" sz="2500" dirty="0" err="1" smtClean="0"/>
              <a:t>gasgliadau</a:t>
            </a:r>
            <a:r>
              <a:rPr lang="en-GB" sz="2500" dirty="0" smtClean="0"/>
              <a:t> </a:t>
            </a:r>
            <a:r>
              <a:rPr lang="en-GB" sz="2500" dirty="0" err="1" smtClean="0"/>
              <a:t>allwn</a:t>
            </a:r>
            <a:r>
              <a:rPr lang="en-GB" sz="2500" dirty="0" smtClean="0"/>
              <a:t> </a:t>
            </a:r>
            <a:r>
              <a:rPr lang="en-GB" sz="2500" dirty="0" err="1" smtClean="0"/>
              <a:t>ni</a:t>
            </a:r>
            <a:r>
              <a:rPr lang="en-GB" sz="2500" dirty="0"/>
              <a:t> </a:t>
            </a:r>
            <a:r>
              <a:rPr lang="en-GB" sz="2500" dirty="0" err="1" smtClean="0"/>
              <a:t>gyrraedd</a:t>
            </a:r>
            <a:r>
              <a:rPr lang="en-GB" sz="2500" dirty="0" smtClean="0"/>
              <a:t> </a:t>
            </a:r>
            <a:r>
              <a:rPr lang="en-GB" sz="2500" dirty="0" err="1" smtClean="0"/>
              <a:t>wrth</a:t>
            </a:r>
            <a:r>
              <a:rPr lang="en-GB" sz="2500" dirty="0" smtClean="0"/>
              <a:t> </a:t>
            </a:r>
            <a:r>
              <a:rPr lang="en-GB" sz="2500" dirty="0" err="1" smtClean="0"/>
              <a:t>edrych</a:t>
            </a:r>
            <a:r>
              <a:rPr lang="en-GB" sz="2500" dirty="0" smtClean="0"/>
              <a:t> </a:t>
            </a:r>
            <a:r>
              <a:rPr lang="en-GB" sz="2500" dirty="0" err="1" smtClean="0"/>
              <a:t>ar</a:t>
            </a:r>
            <a:r>
              <a:rPr lang="en-GB" sz="2500" dirty="0" smtClean="0"/>
              <a:t> </a:t>
            </a:r>
            <a:r>
              <a:rPr lang="en-GB" sz="2500" dirty="0" err="1" smtClean="0"/>
              <a:t>rhain</a:t>
            </a:r>
            <a:r>
              <a:rPr lang="en-GB" sz="2500" dirty="0" smtClean="0"/>
              <a:t>?</a:t>
            </a:r>
            <a:endParaRPr lang="en-GB" sz="2500" dirty="0"/>
          </a:p>
        </p:txBody>
      </p:sp>
      <p:sp>
        <p:nvSpPr>
          <p:cNvPr id="4" name="Content Placeholder 3"/>
          <p:cNvSpPr>
            <a:spLocks noGrp="1"/>
          </p:cNvSpPr>
          <p:nvPr>
            <p:ph sz="half" idx="2"/>
          </p:nvPr>
        </p:nvSpPr>
        <p:spPr/>
        <p:txBody>
          <a:bodyPr>
            <a:noAutofit/>
          </a:bodyPr>
          <a:lstStyle/>
          <a:p>
            <a:r>
              <a:rPr lang="en-GB" sz="2500" dirty="0" smtClean="0"/>
              <a:t>Look at the following images of children playing</a:t>
            </a:r>
          </a:p>
          <a:p>
            <a:r>
              <a:rPr lang="en-GB" sz="2500" dirty="0" smtClean="0"/>
              <a:t>What conclusions can we draw about play from these images?</a:t>
            </a:r>
            <a:endParaRPr lang="en-GB" sz="2500" dirty="0"/>
          </a:p>
        </p:txBody>
      </p:sp>
    </p:spTree>
    <p:extLst>
      <p:ext uri="{BB962C8B-B14F-4D97-AF65-F5344CB8AC3E}">
        <p14:creationId xmlns:p14="http://schemas.microsoft.com/office/powerpoint/2010/main" val="1305932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rotWithShape="1">
          <a:blip r:embed="rId2"/>
          <a:srcRect l="4880" t="28575" r="64990" b="29150"/>
          <a:stretch/>
        </p:blipFill>
        <p:spPr bwMode="auto">
          <a:xfrm>
            <a:off x="0" y="0"/>
            <a:ext cx="12119956" cy="681089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51472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srcRect l="11133" t="9205" r="13656" b="17154"/>
          <a:stretch/>
        </p:blipFill>
        <p:spPr bwMode="auto">
          <a:xfrm>
            <a:off x="720436" y="665018"/>
            <a:ext cx="10374284" cy="575794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33039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sonocarina.files.wordpress.com/2012/07/40-daily-life_1024.jpg"/>
          <p:cNvPicPr/>
          <p:nvPr/>
        </p:nvPicPr>
        <p:blipFill>
          <a:blip r:embed="rId2">
            <a:extLst>
              <a:ext uri="{28A0092B-C50C-407E-A947-70E740481C1C}">
                <a14:useLocalDpi xmlns:a14="http://schemas.microsoft.com/office/drawing/2010/main" val="0"/>
              </a:ext>
            </a:extLst>
          </a:blip>
          <a:srcRect/>
          <a:stretch>
            <a:fillRect/>
          </a:stretch>
        </p:blipFill>
        <p:spPr bwMode="auto">
          <a:xfrm>
            <a:off x="49876" y="99752"/>
            <a:ext cx="12064539" cy="6758247"/>
          </a:xfrm>
          <a:prstGeom prst="rect">
            <a:avLst/>
          </a:prstGeom>
          <a:noFill/>
          <a:ln>
            <a:noFill/>
          </a:ln>
        </p:spPr>
      </p:pic>
    </p:spTree>
    <p:extLst>
      <p:ext uri="{BB962C8B-B14F-4D97-AF65-F5344CB8AC3E}">
        <p14:creationId xmlns:p14="http://schemas.microsoft.com/office/powerpoint/2010/main" val="3789429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srcRect l="39185" t="19595" r="20034" b="41462"/>
          <a:stretch/>
        </p:blipFill>
        <p:spPr bwMode="auto">
          <a:xfrm>
            <a:off x="742604" y="293717"/>
            <a:ext cx="9764683" cy="610708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18647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ithacachildrensgarden.org/wp-content/uploads/2017/06/HONAZ.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494" y="149629"/>
            <a:ext cx="11798128" cy="6507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80996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ka children playing"/>
          <p:cNvPicPr/>
          <p:nvPr/>
        </p:nvPicPr>
        <p:blipFill>
          <a:blip r:embed="rId2">
            <a:extLst>
              <a:ext uri="{28A0092B-C50C-407E-A947-70E740481C1C}">
                <a14:useLocalDpi xmlns:a14="http://schemas.microsoft.com/office/drawing/2010/main" val="0"/>
              </a:ext>
            </a:extLst>
          </a:blip>
          <a:srcRect/>
          <a:stretch>
            <a:fillRect/>
          </a:stretch>
        </p:blipFill>
        <p:spPr bwMode="auto">
          <a:xfrm>
            <a:off x="149630" y="-110837"/>
            <a:ext cx="11970327" cy="6727768"/>
          </a:xfrm>
          <a:prstGeom prst="rect">
            <a:avLst/>
          </a:prstGeom>
          <a:noFill/>
          <a:ln>
            <a:noFill/>
          </a:ln>
        </p:spPr>
      </p:pic>
    </p:spTree>
    <p:extLst>
      <p:ext uri="{BB962C8B-B14F-4D97-AF65-F5344CB8AC3E}">
        <p14:creationId xmlns:p14="http://schemas.microsoft.com/office/powerpoint/2010/main" val="35356404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a:t> </a:t>
            </a:r>
            <a:r>
              <a:rPr lang="en-GB" dirty="0" smtClean="0"/>
              <a:t>5 </a:t>
            </a:r>
            <a:r>
              <a:rPr lang="en-GB" dirty="0" err="1" smtClean="0"/>
              <a:t>munud</a:t>
            </a:r>
            <a:r>
              <a:rPr lang="en-GB" dirty="0" smtClean="0"/>
              <a:t>/</a:t>
            </a:r>
            <a:br>
              <a:rPr lang="en-GB" dirty="0" smtClean="0"/>
            </a:br>
            <a:r>
              <a:rPr lang="en-GB" dirty="0" smtClean="0"/>
              <a:t>5 minute Task</a:t>
            </a:r>
            <a:endParaRPr lang="en-US" dirty="0"/>
          </a:p>
        </p:txBody>
      </p:sp>
      <p:sp>
        <p:nvSpPr>
          <p:cNvPr id="3" name="Content Placeholder 2"/>
          <p:cNvSpPr>
            <a:spLocks noGrp="1"/>
          </p:cNvSpPr>
          <p:nvPr>
            <p:ph sz="half" idx="1"/>
          </p:nvPr>
        </p:nvSpPr>
        <p:spPr/>
        <p:txBody>
          <a:bodyPr>
            <a:normAutofit/>
          </a:bodyPr>
          <a:lstStyle/>
          <a:p>
            <a:r>
              <a:rPr lang="en-US" sz="3200" dirty="0" err="1" smtClean="0"/>
              <a:t>Ystyriwch</a:t>
            </a:r>
            <a:r>
              <a:rPr lang="en-US" sz="3200" dirty="0" smtClean="0"/>
              <a:t>:</a:t>
            </a:r>
            <a:endParaRPr lang="en-US" sz="3200" dirty="0"/>
          </a:p>
          <a:p>
            <a:pPr marL="457200" indent="-457200">
              <a:buFont typeface="+mj-lt"/>
              <a:buAutoNum type="arabicPeriod"/>
            </a:pPr>
            <a:r>
              <a:rPr lang="en-US" sz="3200" dirty="0" smtClean="0"/>
              <a:t>Beth </a:t>
            </a:r>
            <a:r>
              <a:rPr lang="en-US" sz="3200" dirty="0" err="1" smtClean="0"/>
              <a:t>yw</a:t>
            </a:r>
            <a:r>
              <a:rPr lang="en-US" sz="3200" dirty="0" smtClean="0"/>
              <a:t> </a:t>
            </a:r>
            <a:r>
              <a:rPr lang="en-US" sz="3200" dirty="0" err="1" smtClean="0"/>
              <a:t>chwarae</a:t>
            </a:r>
            <a:r>
              <a:rPr lang="en-US" sz="3200" dirty="0" smtClean="0"/>
              <a:t>?</a:t>
            </a:r>
            <a:endParaRPr lang="en-US" sz="3200" dirty="0"/>
          </a:p>
          <a:p>
            <a:pPr marL="457200" indent="-457200">
              <a:buFont typeface="+mj-lt"/>
              <a:buAutoNum type="arabicPeriod"/>
            </a:pPr>
            <a:r>
              <a:rPr lang="en-US" sz="3200" dirty="0"/>
              <a:t>Beth </a:t>
            </a:r>
            <a:r>
              <a:rPr lang="en-US" sz="3200" dirty="0" err="1"/>
              <a:t>sydd</a:t>
            </a:r>
            <a:r>
              <a:rPr lang="en-US" sz="3200" dirty="0"/>
              <a:t> </a:t>
            </a:r>
            <a:r>
              <a:rPr lang="en-US" sz="3200" dirty="0" err="1"/>
              <a:t>ddim</a:t>
            </a:r>
            <a:r>
              <a:rPr lang="en-US" sz="3200" dirty="0"/>
              <a:t> </a:t>
            </a:r>
            <a:r>
              <a:rPr lang="en-US" sz="3200" dirty="0" err="1"/>
              <a:t>yn</a:t>
            </a:r>
            <a:r>
              <a:rPr lang="en-US" sz="3200" dirty="0"/>
              <a:t> </a:t>
            </a:r>
            <a:r>
              <a:rPr lang="en-US" sz="3200" dirty="0" err="1"/>
              <a:t>cael</a:t>
            </a:r>
            <a:r>
              <a:rPr lang="en-US" sz="3200" dirty="0"/>
              <a:t> </a:t>
            </a:r>
            <a:r>
              <a:rPr lang="en-US" sz="3200" dirty="0" err="1"/>
              <a:t>ei</a:t>
            </a:r>
            <a:r>
              <a:rPr lang="en-US" sz="3200" dirty="0"/>
              <a:t> </a:t>
            </a:r>
            <a:r>
              <a:rPr lang="en-US" sz="3200" dirty="0" err="1"/>
              <a:t>ystyried</a:t>
            </a:r>
            <a:r>
              <a:rPr lang="en-US" sz="3200" dirty="0"/>
              <a:t> </a:t>
            </a:r>
            <a:r>
              <a:rPr lang="en-US" sz="3200" dirty="0" err="1"/>
              <a:t>yn</a:t>
            </a:r>
            <a:r>
              <a:rPr lang="en-US" sz="3200" dirty="0"/>
              <a:t> </a:t>
            </a:r>
            <a:r>
              <a:rPr lang="en-US" sz="3200" dirty="0" err="1"/>
              <a:t>chwarae</a:t>
            </a:r>
            <a:endParaRPr lang="en-US" sz="3200" dirty="0"/>
          </a:p>
          <a:p>
            <a:pPr marL="457200" indent="-457200">
              <a:buFont typeface="+mj-lt"/>
              <a:buAutoNum type="arabicPeriod"/>
            </a:pPr>
            <a:endParaRPr lang="en-US" dirty="0"/>
          </a:p>
        </p:txBody>
      </p:sp>
      <p:sp>
        <p:nvSpPr>
          <p:cNvPr id="4" name="Content Placeholder 3"/>
          <p:cNvSpPr>
            <a:spLocks noGrp="1"/>
          </p:cNvSpPr>
          <p:nvPr>
            <p:ph sz="half" idx="2"/>
          </p:nvPr>
        </p:nvSpPr>
        <p:spPr>
          <a:xfrm>
            <a:off x="5794585" y="2221549"/>
            <a:ext cx="4184034" cy="3880773"/>
          </a:xfrm>
        </p:spPr>
        <p:txBody>
          <a:bodyPr>
            <a:normAutofit/>
          </a:bodyPr>
          <a:lstStyle/>
          <a:p>
            <a:pPr algn="ctr"/>
            <a:r>
              <a:rPr lang="en-GB" sz="3200" dirty="0" smtClean="0"/>
              <a:t>Consider:</a:t>
            </a:r>
            <a:endParaRPr lang="en-GB" sz="3200" dirty="0"/>
          </a:p>
          <a:p>
            <a:pPr marL="0" indent="0">
              <a:buNone/>
            </a:pPr>
            <a:r>
              <a:rPr lang="en-GB" sz="3200" dirty="0"/>
              <a:t>1. What </a:t>
            </a:r>
            <a:r>
              <a:rPr lang="en-GB" sz="3200" dirty="0" smtClean="0"/>
              <a:t>is play?</a:t>
            </a:r>
            <a:endParaRPr lang="en-GB" sz="3200" dirty="0"/>
          </a:p>
          <a:p>
            <a:pPr marL="0" indent="0">
              <a:buNone/>
            </a:pPr>
            <a:r>
              <a:rPr lang="en-GB" sz="3200" dirty="0"/>
              <a:t>2. What play is </a:t>
            </a:r>
            <a:r>
              <a:rPr lang="en-GB" sz="3200" dirty="0" smtClean="0"/>
              <a:t>not?</a:t>
            </a:r>
            <a:endParaRPr lang="en-US" sz="3200" dirty="0"/>
          </a:p>
        </p:txBody>
      </p:sp>
      <p:pic>
        <p:nvPicPr>
          <p:cNvPr id="3074" name="Picture 2" descr="C:\Users\s.ainsworth\AppData\Local\Microsoft\Windows\Temporary Internet Files\Content.IE5\0NKTQZAZ\lego-lego[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39732" y="379411"/>
            <a:ext cx="2309707" cy="1472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0130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09973" y="487680"/>
            <a:ext cx="10444479" cy="1320800"/>
          </a:xfrm>
        </p:spPr>
        <p:txBody>
          <a:bodyPr>
            <a:normAutofit/>
          </a:bodyPr>
          <a:lstStyle/>
          <a:p>
            <a:pPr algn="ctr"/>
            <a:r>
              <a:rPr lang="en-GB" altLang="en-US" sz="4000" dirty="0" smtClean="0"/>
              <a:t>Beth </a:t>
            </a:r>
            <a:r>
              <a:rPr lang="en-GB" altLang="en-US" sz="4000" dirty="0" err="1"/>
              <a:t>yw</a:t>
            </a:r>
            <a:r>
              <a:rPr lang="en-GB" altLang="en-US" sz="4000" dirty="0"/>
              <a:t> </a:t>
            </a:r>
            <a:r>
              <a:rPr lang="en-GB" altLang="en-US" sz="4000" dirty="0" err="1"/>
              <a:t>chwarae</a:t>
            </a:r>
            <a:r>
              <a:rPr lang="en-GB" altLang="en-US" sz="4000" dirty="0" smtClean="0"/>
              <a:t>?  / What is play?</a:t>
            </a:r>
            <a:endParaRPr lang="en-US" sz="4000" dirty="0"/>
          </a:p>
        </p:txBody>
      </p:sp>
      <p:sp>
        <p:nvSpPr>
          <p:cNvPr id="6" name="Content Placeholder 5"/>
          <p:cNvSpPr>
            <a:spLocks noGrp="1"/>
          </p:cNvSpPr>
          <p:nvPr>
            <p:ph sz="half" idx="1"/>
          </p:nvPr>
        </p:nvSpPr>
        <p:spPr>
          <a:xfrm>
            <a:off x="677334" y="1490133"/>
            <a:ext cx="4184035" cy="4551228"/>
          </a:xfrm>
        </p:spPr>
        <p:txBody>
          <a:bodyPr>
            <a:normAutofit/>
          </a:bodyPr>
          <a:lstStyle/>
          <a:p>
            <a:r>
              <a:rPr lang="en-US" dirty="0" err="1" smtClean="0"/>
              <a:t>Amrediad</a:t>
            </a:r>
            <a:r>
              <a:rPr lang="en-US" dirty="0" smtClean="0"/>
              <a:t> o </a:t>
            </a:r>
            <a:r>
              <a:rPr lang="en-US" dirty="0" err="1" smtClean="0"/>
              <a:t>weithgareddau</a:t>
            </a:r>
            <a:endParaRPr lang="en-US" dirty="0" smtClean="0"/>
          </a:p>
          <a:p>
            <a:r>
              <a:rPr lang="en-US" dirty="0" err="1" smtClean="0"/>
              <a:t>Yn</a:t>
            </a:r>
            <a:r>
              <a:rPr lang="en-US" dirty="0" smtClean="0"/>
              <a:t> </a:t>
            </a:r>
            <a:r>
              <a:rPr lang="en-US" dirty="0" err="1" smtClean="0"/>
              <a:t>unol</a:t>
            </a:r>
            <a:r>
              <a:rPr lang="en-US" dirty="0" smtClean="0"/>
              <a:t> </a:t>
            </a:r>
            <a:r>
              <a:rPr lang="en-US" dirty="0" smtClean="0">
                <a:latin typeface="Arial" panose="020B0604020202020204" pitchFamily="34" charset="0"/>
                <a:cs typeface="Arial" panose="020B0604020202020204" pitchFamily="34" charset="0"/>
              </a:rPr>
              <a:t>â </a:t>
            </a:r>
            <a:r>
              <a:rPr lang="en-US" dirty="0" err="1" smtClean="0"/>
              <a:t>diddordeb</a:t>
            </a:r>
            <a:r>
              <a:rPr lang="en-US" dirty="0" smtClean="0"/>
              <a:t> </a:t>
            </a:r>
            <a:r>
              <a:rPr lang="en-US" dirty="0" err="1" smtClean="0"/>
              <a:t>neu</a:t>
            </a:r>
            <a:r>
              <a:rPr lang="en-US" dirty="0" smtClean="0"/>
              <a:t> </a:t>
            </a:r>
            <a:r>
              <a:rPr lang="en-US" dirty="0" err="1"/>
              <a:t>f</a:t>
            </a:r>
            <a:r>
              <a:rPr lang="en-US" dirty="0" err="1" smtClean="0"/>
              <a:t>oddhad</a:t>
            </a:r>
            <a:endParaRPr lang="en-US" dirty="0" smtClean="0"/>
          </a:p>
          <a:p>
            <a:r>
              <a:rPr lang="en-US" dirty="0" err="1" smtClean="0"/>
              <a:t>Chwarae</a:t>
            </a:r>
            <a:r>
              <a:rPr lang="en-US" dirty="0" smtClean="0"/>
              <a:t> </a:t>
            </a:r>
            <a:r>
              <a:rPr lang="en-US" dirty="0" err="1" smtClean="0"/>
              <a:t>yn</a:t>
            </a:r>
            <a:r>
              <a:rPr lang="en-US" dirty="0" smtClean="0"/>
              <a:t> </a:t>
            </a:r>
            <a:r>
              <a:rPr lang="en-US" dirty="0" err="1" smtClean="0"/>
              <a:t>rhan</a:t>
            </a:r>
            <a:r>
              <a:rPr lang="en-US" dirty="0" smtClean="0"/>
              <a:t> o </a:t>
            </a:r>
            <a:r>
              <a:rPr lang="en-US" dirty="0" err="1" smtClean="0"/>
              <a:t>ddatblygiad</a:t>
            </a:r>
            <a:r>
              <a:rPr lang="en-US" dirty="0" smtClean="0"/>
              <a:t> </a:t>
            </a:r>
            <a:r>
              <a:rPr lang="en-US" dirty="0" err="1" smtClean="0"/>
              <a:t>dynol</a:t>
            </a:r>
            <a:r>
              <a:rPr lang="en-US" dirty="0" smtClean="0"/>
              <a:t> </a:t>
            </a:r>
            <a:r>
              <a:rPr lang="en-US" dirty="0" err="1" smtClean="0"/>
              <a:t>ee</a:t>
            </a:r>
            <a:r>
              <a:rPr lang="en-US" dirty="0" smtClean="0"/>
              <a:t>. </a:t>
            </a:r>
            <a:r>
              <a:rPr lang="en-US" dirty="0" err="1" smtClean="0"/>
              <a:t>doli</a:t>
            </a:r>
            <a:r>
              <a:rPr lang="en-US" dirty="0" smtClean="0"/>
              <a:t> </a:t>
            </a:r>
            <a:r>
              <a:rPr lang="en-US" dirty="0" err="1" smtClean="0"/>
              <a:t>glwt</a:t>
            </a:r>
            <a:r>
              <a:rPr lang="en-US" dirty="0" smtClean="0"/>
              <a:t> </a:t>
            </a:r>
            <a:r>
              <a:rPr lang="en-US" dirty="0" err="1" smtClean="0"/>
              <a:t>mewn</a:t>
            </a:r>
            <a:r>
              <a:rPr lang="en-US" dirty="0" smtClean="0"/>
              <a:t> </a:t>
            </a:r>
            <a:r>
              <a:rPr lang="en-US" dirty="0" err="1" smtClean="0"/>
              <a:t>bedd</a:t>
            </a:r>
            <a:r>
              <a:rPr lang="en-US" dirty="0" smtClean="0"/>
              <a:t> 300 CC </a:t>
            </a:r>
            <a:r>
              <a:rPr lang="en-US" dirty="0" err="1" smtClean="0"/>
              <a:t>yn</a:t>
            </a:r>
            <a:r>
              <a:rPr lang="en-US" dirty="0" smtClean="0"/>
              <a:t> </a:t>
            </a:r>
            <a:r>
              <a:rPr lang="en-US" dirty="0" err="1" smtClean="0"/>
              <a:t>yr</a:t>
            </a:r>
            <a:r>
              <a:rPr lang="en-US" dirty="0" smtClean="0"/>
              <a:t> </a:t>
            </a:r>
            <a:r>
              <a:rPr lang="en-US" dirty="0" err="1" smtClean="0"/>
              <a:t>Aifft</a:t>
            </a:r>
            <a:r>
              <a:rPr lang="en-US" dirty="0" smtClean="0"/>
              <a:t> / </a:t>
            </a:r>
            <a:r>
              <a:rPr lang="en-US" dirty="0" err="1" smtClean="0"/>
              <a:t>awduron</a:t>
            </a:r>
            <a:r>
              <a:rPr lang="en-US" dirty="0" smtClean="0"/>
              <a:t> </a:t>
            </a:r>
            <a:r>
              <a:rPr lang="en-US" dirty="0" err="1" smtClean="0"/>
              <a:t>clasurol</a:t>
            </a:r>
            <a:r>
              <a:rPr lang="en-US" dirty="0" smtClean="0"/>
              <a:t> </a:t>
            </a:r>
            <a:r>
              <a:rPr lang="en-US" dirty="0" err="1" smtClean="0"/>
              <a:t>Groeg</a:t>
            </a:r>
            <a:r>
              <a:rPr lang="en-US" dirty="0" smtClean="0"/>
              <a:t> a </a:t>
            </a:r>
            <a:r>
              <a:rPr lang="en-US" dirty="0" err="1" smtClean="0"/>
              <a:t>Rhufeinig</a:t>
            </a:r>
            <a:r>
              <a:rPr lang="en-US" dirty="0" smtClean="0"/>
              <a:t> </a:t>
            </a:r>
            <a:r>
              <a:rPr lang="en-US" dirty="0" err="1" smtClean="0"/>
              <a:t>yn</a:t>
            </a:r>
            <a:r>
              <a:rPr lang="en-US" dirty="0" smtClean="0"/>
              <a:t> </a:t>
            </a:r>
            <a:r>
              <a:rPr lang="en-US" dirty="0" err="1" smtClean="0"/>
              <a:t>s</a:t>
            </a:r>
            <a:r>
              <a:rPr lang="en-US" dirty="0" err="1" smtClean="0">
                <a:latin typeface="Arial" panose="020B0604020202020204" pitchFamily="34" charset="0"/>
                <a:cs typeface="Arial" panose="020B0604020202020204" pitchFamily="34" charset="0"/>
              </a:rPr>
              <a:t>ô</a:t>
            </a:r>
            <a:r>
              <a:rPr lang="en-US" dirty="0" err="1" smtClean="0"/>
              <a:t>n</a:t>
            </a:r>
            <a:r>
              <a:rPr lang="en-US" dirty="0" smtClean="0"/>
              <a:t> am </a:t>
            </a:r>
            <a:r>
              <a:rPr lang="en-US" dirty="0" err="1" smtClean="0"/>
              <a:t>geffylau</a:t>
            </a:r>
            <a:r>
              <a:rPr lang="en-US" dirty="0" smtClean="0"/>
              <a:t> </a:t>
            </a:r>
            <a:r>
              <a:rPr lang="en-US" dirty="0" err="1" smtClean="0"/>
              <a:t>Hobi</a:t>
            </a:r>
            <a:endParaRPr lang="en-US" dirty="0" smtClean="0"/>
          </a:p>
          <a:p>
            <a:r>
              <a:rPr lang="en-US" dirty="0" err="1"/>
              <a:t>C</a:t>
            </a:r>
            <a:r>
              <a:rPr lang="en-US" dirty="0" err="1" smtClean="0"/>
              <a:t>hwarae’n</a:t>
            </a:r>
            <a:r>
              <a:rPr lang="en-US" dirty="0" smtClean="0"/>
              <a:t> </a:t>
            </a:r>
            <a:r>
              <a:rPr lang="en-US" dirty="0" err="1" smtClean="0"/>
              <a:t>bodoli</a:t>
            </a:r>
            <a:r>
              <a:rPr lang="en-US" dirty="0" smtClean="0"/>
              <a:t> </a:t>
            </a:r>
            <a:r>
              <a:rPr lang="en-US" dirty="0" err="1" smtClean="0"/>
              <a:t>yn</a:t>
            </a:r>
            <a:r>
              <a:rPr lang="en-US" dirty="0" smtClean="0"/>
              <a:t> y </a:t>
            </a:r>
            <a:r>
              <a:rPr lang="en-US" dirty="0" err="1" smtClean="0"/>
              <a:t>mwyafrif</a:t>
            </a:r>
            <a:r>
              <a:rPr lang="en-US" dirty="0" smtClean="0"/>
              <a:t> o </a:t>
            </a:r>
            <a:r>
              <a:rPr lang="en-US" dirty="0" err="1" smtClean="0"/>
              <a:t>ddiwylliannau</a:t>
            </a:r>
            <a:endParaRPr lang="en-US" dirty="0" smtClean="0"/>
          </a:p>
          <a:p>
            <a:r>
              <a:rPr lang="en-US" dirty="0" err="1" smtClean="0"/>
              <a:t>Nid</a:t>
            </a:r>
            <a:r>
              <a:rPr lang="en-US" dirty="0" smtClean="0"/>
              <a:t> </a:t>
            </a:r>
            <a:r>
              <a:rPr lang="en-US" dirty="0" err="1" smtClean="0"/>
              <a:t>oes</a:t>
            </a:r>
            <a:r>
              <a:rPr lang="en-US" dirty="0" smtClean="0"/>
              <a:t> </a:t>
            </a:r>
            <a:r>
              <a:rPr lang="en-US" dirty="0" err="1" smtClean="0"/>
              <a:t>angen</a:t>
            </a:r>
            <a:r>
              <a:rPr lang="en-US" dirty="0" smtClean="0"/>
              <a:t> </a:t>
            </a:r>
            <a:r>
              <a:rPr lang="en-US" dirty="0" err="1" smtClean="0"/>
              <a:t>teganau</a:t>
            </a:r>
            <a:r>
              <a:rPr lang="en-US" dirty="0" smtClean="0"/>
              <a:t> </a:t>
            </a:r>
            <a:r>
              <a:rPr lang="en-US" dirty="0" err="1" smtClean="0"/>
              <a:t>ar</a:t>
            </a:r>
            <a:r>
              <a:rPr lang="en-US" dirty="0" smtClean="0"/>
              <a:t> </a:t>
            </a:r>
            <a:r>
              <a:rPr lang="en-US" dirty="0" err="1" smtClean="0"/>
              <a:t>gyfer</a:t>
            </a:r>
            <a:r>
              <a:rPr lang="en-US" dirty="0" smtClean="0"/>
              <a:t> </a:t>
            </a:r>
            <a:r>
              <a:rPr lang="en-US" dirty="0" err="1" smtClean="0"/>
              <a:t>chwarae</a:t>
            </a:r>
            <a:endParaRPr lang="en-US" dirty="0" smtClean="0"/>
          </a:p>
          <a:p>
            <a:r>
              <a:rPr lang="en-US" dirty="0" smtClean="0"/>
              <a:t>Mae </a:t>
            </a:r>
            <a:r>
              <a:rPr lang="en-US" dirty="0" err="1" smtClean="0"/>
              <a:t>amrywiaeth</a:t>
            </a:r>
            <a:r>
              <a:rPr lang="en-US" dirty="0" smtClean="0"/>
              <a:t> </a:t>
            </a:r>
            <a:r>
              <a:rPr lang="en-US" dirty="0" err="1" smtClean="0"/>
              <a:t>eang</a:t>
            </a:r>
            <a:r>
              <a:rPr lang="en-US" dirty="0" smtClean="0"/>
              <a:t> o </a:t>
            </a:r>
            <a:r>
              <a:rPr lang="en-US" dirty="0" err="1" smtClean="0"/>
              <a:t>famaliaid</a:t>
            </a:r>
            <a:r>
              <a:rPr lang="en-US" dirty="0" smtClean="0"/>
              <a:t> </a:t>
            </a:r>
            <a:r>
              <a:rPr lang="en-US" dirty="0" err="1" smtClean="0"/>
              <a:t>yn</a:t>
            </a:r>
            <a:r>
              <a:rPr lang="en-US" dirty="0" smtClean="0"/>
              <a:t> </a:t>
            </a:r>
            <a:r>
              <a:rPr lang="en-US" dirty="0" err="1" smtClean="0"/>
              <a:t>chwarae</a:t>
            </a:r>
            <a:r>
              <a:rPr lang="en-US" dirty="0" smtClean="0"/>
              <a:t>.</a:t>
            </a:r>
          </a:p>
          <a:p>
            <a:endParaRPr lang="en-US" dirty="0"/>
          </a:p>
        </p:txBody>
      </p:sp>
      <p:sp>
        <p:nvSpPr>
          <p:cNvPr id="7" name="Content Placeholder 6"/>
          <p:cNvSpPr>
            <a:spLocks noGrp="1"/>
          </p:cNvSpPr>
          <p:nvPr>
            <p:ph sz="half" idx="2"/>
          </p:nvPr>
        </p:nvSpPr>
        <p:spPr>
          <a:xfrm>
            <a:off x="5089970" y="1422400"/>
            <a:ext cx="4184034" cy="5140959"/>
          </a:xfrm>
        </p:spPr>
        <p:txBody>
          <a:bodyPr>
            <a:normAutofit/>
          </a:bodyPr>
          <a:lstStyle/>
          <a:p>
            <a:r>
              <a:rPr lang="en-GB" altLang="en-US" dirty="0"/>
              <a:t>A range of activities.</a:t>
            </a:r>
          </a:p>
          <a:p>
            <a:r>
              <a:rPr lang="en-GB" altLang="en-US" dirty="0"/>
              <a:t>Undertaken for interest or satisfaction.</a:t>
            </a:r>
          </a:p>
          <a:p>
            <a:r>
              <a:rPr lang="en-GB" altLang="en-US" dirty="0"/>
              <a:t>Play has occurred throughout time – </a:t>
            </a:r>
            <a:r>
              <a:rPr lang="en-GB" altLang="en-US" dirty="0" smtClean="0"/>
              <a:t>e.g. </a:t>
            </a:r>
            <a:r>
              <a:rPr lang="en-GB" altLang="en-US" dirty="0"/>
              <a:t>rag doll in child’s tomb 300 </a:t>
            </a:r>
            <a:r>
              <a:rPr lang="en-GB" altLang="en-US" dirty="0" smtClean="0"/>
              <a:t>BC </a:t>
            </a:r>
            <a:r>
              <a:rPr lang="en-GB" altLang="en-US" dirty="0"/>
              <a:t>Egypt, classical Greek &amp; Roman authors mention Hobby horses.</a:t>
            </a:r>
          </a:p>
          <a:p>
            <a:r>
              <a:rPr lang="en-GB" altLang="en-US" dirty="0"/>
              <a:t>Play occurs in the majority of cultures</a:t>
            </a:r>
          </a:p>
          <a:p>
            <a:r>
              <a:rPr lang="en-GB" altLang="en-US" dirty="0"/>
              <a:t>Play does not need toys.</a:t>
            </a:r>
          </a:p>
          <a:p>
            <a:r>
              <a:rPr lang="en-GB" altLang="en-US" dirty="0"/>
              <a:t>A wide range of mammals play.</a:t>
            </a:r>
          </a:p>
          <a:p>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4346" y="4952560"/>
            <a:ext cx="2880320" cy="1397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41560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itle 2"/>
          <p:cNvSpPr>
            <a:spLocks noGrp="1"/>
          </p:cNvSpPr>
          <p:nvPr>
            <p:ph type="title"/>
          </p:nvPr>
        </p:nvSpPr>
        <p:spPr>
          <a:xfrm>
            <a:off x="155787" y="934720"/>
            <a:ext cx="10268373" cy="1320800"/>
          </a:xfrm>
        </p:spPr>
        <p:txBody>
          <a:bodyPr>
            <a:normAutofit fontScale="90000"/>
          </a:bodyPr>
          <a:lstStyle/>
          <a:p>
            <a:r>
              <a:rPr lang="en-GB" altLang="en-US" dirty="0"/>
              <a:t>Ymchwil ac </a:t>
            </a:r>
            <a:r>
              <a:rPr lang="en-GB" altLang="en-US" dirty="0" err="1" smtClean="0"/>
              <a:t>Athroniaeth</a:t>
            </a:r>
            <a:r>
              <a:rPr lang="en-GB" altLang="en-US" dirty="0" smtClean="0"/>
              <a:t> / Research and Philosophy</a:t>
            </a:r>
            <a:br>
              <a:rPr lang="en-GB" altLang="en-US" dirty="0" smtClean="0"/>
            </a:br>
            <a:endParaRPr lang="en-GB" altLang="en-US" dirty="0" smtClean="0"/>
          </a:p>
        </p:txBody>
      </p:sp>
      <p:sp>
        <p:nvSpPr>
          <p:cNvPr id="23554" name="Content Placeholder 1"/>
          <p:cNvSpPr>
            <a:spLocks noGrp="1"/>
          </p:cNvSpPr>
          <p:nvPr>
            <p:ph idx="1"/>
          </p:nvPr>
        </p:nvSpPr>
        <p:spPr>
          <a:xfrm>
            <a:off x="352018" y="2033756"/>
            <a:ext cx="9875910" cy="3451225"/>
          </a:xfrm>
        </p:spPr>
        <p:txBody>
          <a:bodyPr>
            <a:normAutofit lnSpcReduction="10000"/>
          </a:bodyPr>
          <a:lstStyle/>
          <a:p>
            <a:pPr marL="114300" indent="0">
              <a:buNone/>
            </a:pPr>
            <a:r>
              <a:rPr lang="en-GB" altLang="en-US" dirty="0" smtClean="0"/>
              <a:t>‘</a:t>
            </a:r>
            <a:r>
              <a:rPr lang="en-GB" altLang="en-US" sz="2800" dirty="0"/>
              <a:t>Play that is well planned and pleasurable helps children to think, to increase their understanding and to improve their language competence. It allows children to be creative, to explore and investigate materials, to experiment and to draw and test their conclusions…Such experience is important in catching and sustaining children’s interests and motivating their learning as individuals and in co-operation with others.’ </a:t>
            </a:r>
            <a:r>
              <a:rPr lang="en-GB" altLang="en-US" dirty="0" err="1" smtClean="0"/>
              <a:t>Rumpold</a:t>
            </a:r>
            <a:r>
              <a:rPr lang="en-GB" altLang="en-US" dirty="0" smtClean="0"/>
              <a:t> Report (1990 </a:t>
            </a:r>
            <a:r>
              <a:rPr lang="en-GB" altLang="en-US" i="1" dirty="0" smtClean="0"/>
              <a:t>cited in </a:t>
            </a:r>
            <a:r>
              <a:rPr lang="en-GB" altLang="en-US" dirty="0" smtClean="0"/>
              <a:t>Welsh Government, 2008)</a:t>
            </a:r>
          </a:p>
        </p:txBody>
      </p:sp>
    </p:spTree>
    <p:extLst>
      <p:ext uri="{BB962C8B-B14F-4D97-AF65-F5344CB8AC3E}">
        <p14:creationId xmlns:p14="http://schemas.microsoft.com/office/powerpoint/2010/main" val="1110577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2447819" y="404815"/>
            <a:ext cx="691123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algn="ctr" eaLnBrk="1" hangingPunct="1">
              <a:spcBef>
                <a:spcPct val="50000"/>
              </a:spcBef>
            </a:pPr>
            <a:r>
              <a:rPr lang="en-GB" altLang="en-US" sz="2000" b="1" dirty="0">
                <a:solidFill>
                  <a:srgbClr val="0066FF"/>
                </a:solidFill>
                <a:latin typeface="Arial" charset="0"/>
              </a:rPr>
              <a:t>Y </a:t>
            </a:r>
            <a:r>
              <a:rPr lang="en-GB" altLang="en-US" sz="2000" b="1" dirty="0" err="1">
                <a:solidFill>
                  <a:srgbClr val="0066FF"/>
                </a:solidFill>
                <a:latin typeface="Arial" charset="0"/>
              </a:rPr>
              <a:t>Cyfnod</a:t>
            </a:r>
            <a:r>
              <a:rPr lang="en-GB" altLang="en-US" sz="2000" b="1" dirty="0">
                <a:solidFill>
                  <a:srgbClr val="0066FF"/>
                </a:solidFill>
                <a:latin typeface="Arial" charset="0"/>
              </a:rPr>
              <a:t> Sylfaen</a:t>
            </a:r>
            <a:r>
              <a:rPr lang="en-GB" altLang="en-US" sz="1800" b="1" dirty="0">
                <a:solidFill>
                  <a:srgbClr val="0066FF"/>
                </a:solidFill>
                <a:latin typeface="Arial" charset="0"/>
              </a:rPr>
              <a:t>                            </a:t>
            </a:r>
            <a:r>
              <a:rPr lang="en-GB" altLang="en-US" sz="2000" b="1" dirty="0" smtClean="0">
                <a:solidFill>
                  <a:srgbClr val="0066FF"/>
                </a:solidFill>
                <a:latin typeface="Arial" charset="0"/>
              </a:rPr>
              <a:t>The </a:t>
            </a:r>
            <a:r>
              <a:rPr lang="en-GB" altLang="en-US" sz="2000" b="1" dirty="0">
                <a:solidFill>
                  <a:srgbClr val="0066FF"/>
                </a:solidFill>
                <a:latin typeface="Arial" charset="0"/>
              </a:rPr>
              <a:t>Foundation Phase</a:t>
            </a:r>
          </a:p>
        </p:txBody>
      </p:sp>
      <p:sp>
        <p:nvSpPr>
          <p:cNvPr id="30723" name="Line 3"/>
          <p:cNvSpPr>
            <a:spLocks noChangeShapeType="1"/>
          </p:cNvSpPr>
          <p:nvPr/>
        </p:nvSpPr>
        <p:spPr bwMode="auto">
          <a:xfrm>
            <a:off x="1589" y="1557338"/>
            <a:ext cx="912046"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4" name="Line 4"/>
          <p:cNvSpPr>
            <a:spLocks noChangeShapeType="1"/>
          </p:cNvSpPr>
          <p:nvPr/>
        </p:nvSpPr>
        <p:spPr bwMode="auto">
          <a:xfrm>
            <a:off x="913635" y="1557338"/>
            <a:ext cx="912045"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5" name="Line 5"/>
          <p:cNvSpPr>
            <a:spLocks noChangeShapeType="1"/>
          </p:cNvSpPr>
          <p:nvPr/>
        </p:nvSpPr>
        <p:spPr bwMode="auto">
          <a:xfrm>
            <a:off x="1777011" y="1557338"/>
            <a:ext cx="912045"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6" name="Line 6"/>
          <p:cNvSpPr>
            <a:spLocks noChangeShapeType="1"/>
          </p:cNvSpPr>
          <p:nvPr/>
        </p:nvSpPr>
        <p:spPr bwMode="auto">
          <a:xfrm>
            <a:off x="2640386" y="1557338"/>
            <a:ext cx="912045"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7" name="Line 7"/>
          <p:cNvSpPr>
            <a:spLocks noChangeShapeType="1"/>
          </p:cNvSpPr>
          <p:nvPr/>
        </p:nvSpPr>
        <p:spPr bwMode="auto">
          <a:xfrm>
            <a:off x="3503761" y="1557338"/>
            <a:ext cx="912045"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8" name="Line 8"/>
          <p:cNvSpPr>
            <a:spLocks noChangeShapeType="1"/>
          </p:cNvSpPr>
          <p:nvPr/>
        </p:nvSpPr>
        <p:spPr bwMode="auto">
          <a:xfrm>
            <a:off x="4369251" y="1557338"/>
            <a:ext cx="912046"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9" name="Line 9"/>
          <p:cNvSpPr>
            <a:spLocks noChangeShapeType="1"/>
          </p:cNvSpPr>
          <p:nvPr/>
        </p:nvSpPr>
        <p:spPr bwMode="auto">
          <a:xfrm>
            <a:off x="5232626" y="1557338"/>
            <a:ext cx="912046"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0" name="Line 10"/>
          <p:cNvSpPr>
            <a:spLocks noChangeShapeType="1"/>
          </p:cNvSpPr>
          <p:nvPr/>
        </p:nvSpPr>
        <p:spPr bwMode="auto">
          <a:xfrm>
            <a:off x="6959376" y="1557338"/>
            <a:ext cx="912046"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1" name="Line 11"/>
          <p:cNvSpPr>
            <a:spLocks noChangeShapeType="1"/>
          </p:cNvSpPr>
          <p:nvPr/>
        </p:nvSpPr>
        <p:spPr bwMode="auto">
          <a:xfrm>
            <a:off x="8688244" y="1557338"/>
            <a:ext cx="912045"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2" name="Line 12"/>
          <p:cNvSpPr>
            <a:spLocks noChangeShapeType="1"/>
          </p:cNvSpPr>
          <p:nvPr/>
        </p:nvSpPr>
        <p:spPr bwMode="auto">
          <a:xfrm>
            <a:off x="10414994" y="1557338"/>
            <a:ext cx="912045"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3" name="Line 13"/>
          <p:cNvSpPr>
            <a:spLocks noChangeShapeType="1"/>
          </p:cNvSpPr>
          <p:nvPr/>
        </p:nvSpPr>
        <p:spPr bwMode="auto">
          <a:xfrm>
            <a:off x="6096001" y="1557338"/>
            <a:ext cx="912046"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4" name="Line 14"/>
          <p:cNvSpPr>
            <a:spLocks noChangeShapeType="1"/>
          </p:cNvSpPr>
          <p:nvPr/>
        </p:nvSpPr>
        <p:spPr bwMode="auto">
          <a:xfrm>
            <a:off x="7822752" y="1557338"/>
            <a:ext cx="912046"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5" name="Line 15"/>
          <p:cNvSpPr>
            <a:spLocks noChangeShapeType="1"/>
          </p:cNvSpPr>
          <p:nvPr/>
        </p:nvSpPr>
        <p:spPr bwMode="auto">
          <a:xfrm>
            <a:off x="9551619" y="1557338"/>
            <a:ext cx="912045"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6" name="Line 16"/>
          <p:cNvSpPr>
            <a:spLocks noChangeShapeType="1"/>
          </p:cNvSpPr>
          <p:nvPr/>
        </p:nvSpPr>
        <p:spPr bwMode="auto">
          <a:xfrm>
            <a:off x="11278369" y="1557338"/>
            <a:ext cx="912045"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7" name="Rectangle 17"/>
          <p:cNvSpPr>
            <a:spLocks noChangeArrowheads="1"/>
          </p:cNvSpPr>
          <p:nvPr/>
        </p:nvSpPr>
        <p:spPr bwMode="auto">
          <a:xfrm>
            <a:off x="816294" y="1622426"/>
            <a:ext cx="507061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b="1" dirty="0" smtClean="0">
                <a:solidFill>
                  <a:srgbClr val="0066FF"/>
                </a:solidFill>
                <a:latin typeface="Arial" charset="0"/>
              </a:rPr>
              <a:t>All </a:t>
            </a:r>
            <a:r>
              <a:rPr lang="en-GB" altLang="en-US" b="1" dirty="0" err="1" smtClean="0">
                <a:solidFill>
                  <a:srgbClr val="0066FF"/>
                </a:solidFill>
                <a:latin typeface="Arial" charset="0"/>
              </a:rPr>
              <a:t>chwarae</a:t>
            </a:r>
            <a:r>
              <a:rPr lang="en-GB" altLang="en-US" b="1" dirty="0" smtClean="0">
                <a:solidFill>
                  <a:srgbClr val="0066FF"/>
                </a:solidFill>
                <a:latin typeface="Arial" charset="0"/>
              </a:rPr>
              <a:t> </a:t>
            </a:r>
            <a:r>
              <a:rPr lang="en-GB" altLang="en-US" b="1" dirty="0" err="1" smtClean="0">
                <a:solidFill>
                  <a:srgbClr val="0066FF"/>
                </a:solidFill>
                <a:latin typeface="Arial" charset="0"/>
              </a:rPr>
              <a:t>gynnig</a:t>
            </a:r>
            <a:r>
              <a:rPr lang="en-GB" altLang="en-US" b="1" dirty="0" smtClean="0">
                <a:solidFill>
                  <a:srgbClr val="0066FF"/>
                </a:solidFill>
                <a:latin typeface="Arial" charset="0"/>
              </a:rPr>
              <a:t> </a:t>
            </a:r>
            <a:r>
              <a:rPr lang="en-GB" altLang="en-US" b="1" dirty="0" err="1" smtClean="0">
                <a:solidFill>
                  <a:srgbClr val="0066FF"/>
                </a:solidFill>
                <a:latin typeface="Arial" charset="0"/>
              </a:rPr>
              <a:t>cyfleoedd</a:t>
            </a:r>
            <a:r>
              <a:rPr lang="en-GB" altLang="en-US" b="1" dirty="0" smtClean="0">
                <a:solidFill>
                  <a:srgbClr val="0066FF"/>
                </a:solidFill>
                <a:latin typeface="Arial" charset="0"/>
              </a:rPr>
              <a:t> </a:t>
            </a:r>
            <a:r>
              <a:rPr lang="en-GB" altLang="en-US" b="1" dirty="0" err="1" smtClean="0">
                <a:solidFill>
                  <a:srgbClr val="0066FF"/>
                </a:solidFill>
                <a:latin typeface="Arial" charset="0"/>
              </a:rPr>
              <a:t>i</a:t>
            </a:r>
            <a:r>
              <a:rPr lang="en-GB" altLang="en-US" b="1" dirty="0" smtClean="0">
                <a:solidFill>
                  <a:srgbClr val="0066FF"/>
                </a:solidFill>
                <a:latin typeface="Arial" charset="0"/>
              </a:rPr>
              <a:t>…</a:t>
            </a:r>
            <a:endParaRPr lang="en-GB" altLang="en-US" b="1" dirty="0">
              <a:solidFill>
                <a:srgbClr val="0066FF"/>
              </a:solidFill>
              <a:latin typeface="Arial" charset="0"/>
            </a:endParaRPr>
          </a:p>
        </p:txBody>
      </p:sp>
      <p:sp>
        <p:nvSpPr>
          <p:cNvPr id="30738" name="Text Box 18"/>
          <p:cNvSpPr txBox="1">
            <a:spLocks noChangeArrowheads="1"/>
          </p:cNvSpPr>
          <p:nvPr/>
        </p:nvSpPr>
        <p:spPr bwMode="auto">
          <a:xfrm>
            <a:off x="1008859" y="2528888"/>
            <a:ext cx="2497016"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spcBef>
                <a:spcPct val="50000"/>
              </a:spcBef>
            </a:pPr>
            <a:endParaRPr lang="en-US" altLang="en-US" sz="1800">
              <a:latin typeface="Arial" charset="0"/>
            </a:endParaRPr>
          </a:p>
        </p:txBody>
      </p:sp>
      <p:sp>
        <p:nvSpPr>
          <p:cNvPr id="146451" name="Text Box 19"/>
          <p:cNvSpPr txBox="1">
            <a:spLocks noChangeArrowheads="1"/>
          </p:cNvSpPr>
          <p:nvPr/>
        </p:nvSpPr>
        <p:spPr bwMode="auto">
          <a:xfrm>
            <a:off x="625843" y="2457452"/>
            <a:ext cx="2497016" cy="85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algn="ctr" eaLnBrk="1" hangingPunct="1"/>
            <a:r>
              <a:rPr lang="en-GB" altLang="en-US" sz="2000" dirty="0" smtClean="0">
                <a:latin typeface="Arial" charset="0"/>
              </a:rPr>
              <a:t>Wneud</a:t>
            </a:r>
            <a:endParaRPr lang="en-GB" altLang="en-US" sz="2000" dirty="0">
              <a:latin typeface="Arial" charset="0"/>
            </a:endParaRPr>
          </a:p>
          <a:p>
            <a:pPr eaLnBrk="1" hangingPunct="1">
              <a:spcBef>
                <a:spcPct val="50000"/>
              </a:spcBef>
            </a:pPr>
            <a:endParaRPr lang="en-GB" altLang="en-US" sz="2000" dirty="0">
              <a:latin typeface="Arial" charset="0"/>
            </a:endParaRPr>
          </a:p>
        </p:txBody>
      </p:sp>
      <p:sp>
        <p:nvSpPr>
          <p:cNvPr id="146452" name="Rectangle 20"/>
          <p:cNvSpPr>
            <a:spLocks noChangeArrowheads="1"/>
          </p:cNvSpPr>
          <p:nvPr/>
        </p:nvSpPr>
        <p:spPr bwMode="auto">
          <a:xfrm>
            <a:off x="3984117" y="2097090"/>
            <a:ext cx="47993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spcBef>
                <a:spcPct val="50000"/>
              </a:spcBef>
            </a:pPr>
            <a:r>
              <a:rPr lang="en-GB" altLang="en-US" sz="2000" dirty="0" err="1" smtClean="0">
                <a:latin typeface="Arial" charset="0"/>
              </a:rPr>
              <a:t>Wylio</a:t>
            </a:r>
            <a:r>
              <a:rPr lang="en-GB" altLang="en-US" sz="2000" dirty="0" smtClean="0">
                <a:latin typeface="Arial" charset="0"/>
              </a:rPr>
              <a:t> </a:t>
            </a:r>
            <a:r>
              <a:rPr lang="en-GB" altLang="en-US" sz="2000" dirty="0">
                <a:latin typeface="Arial" charset="0"/>
              </a:rPr>
              <a:t>– </a:t>
            </a:r>
            <a:r>
              <a:rPr lang="en-GB" altLang="en-US" sz="2000" dirty="0" err="1" smtClean="0">
                <a:latin typeface="Arial" charset="0"/>
              </a:rPr>
              <a:t>defnyddio</a:t>
            </a:r>
            <a:r>
              <a:rPr lang="en-GB" altLang="en-US" sz="2000" dirty="0" smtClean="0">
                <a:latin typeface="Arial" charset="0"/>
              </a:rPr>
              <a:t> </a:t>
            </a:r>
            <a:r>
              <a:rPr lang="en-GB" altLang="en-US" sz="2000" dirty="0" err="1" smtClean="0">
                <a:latin typeface="Arial" charset="0"/>
              </a:rPr>
              <a:t>fy</a:t>
            </a:r>
            <a:r>
              <a:rPr lang="en-GB" altLang="en-US" sz="2000" dirty="0" smtClean="0">
                <a:latin typeface="Arial" charset="0"/>
              </a:rPr>
              <a:t> </a:t>
            </a:r>
            <a:r>
              <a:rPr lang="en-GB" altLang="en-US" sz="2000" dirty="0" err="1" smtClean="0">
                <a:latin typeface="Arial" charset="0"/>
              </a:rPr>
              <a:t>synhwyrau</a:t>
            </a:r>
            <a:endParaRPr lang="en-GB" altLang="en-US" sz="1800" dirty="0">
              <a:latin typeface="Arial" charset="0"/>
            </a:endParaRPr>
          </a:p>
        </p:txBody>
      </p:sp>
      <p:sp>
        <p:nvSpPr>
          <p:cNvPr id="146453" name="Rectangle 21"/>
          <p:cNvSpPr>
            <a:spLocks noChangeArrowheads="1"/>
          </p:cNvSpPr>
          <p:nvPr/>
        </p:nvSpPr>
        <p:spPr bwMode="auto">
          <a:xfrm>
            <a:off x="3120743" y="2701926"/>
            <a:ext cx="219483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err="1" smtClean="0">
                <a:latin typeface="Arial" charset="0"/>
              </a:rPr>
              <a:t>Arbrofi</a:t>
            </a:r>
            <a:r>
              <a:rPr lang="en-GB" altLang="en-US" sz="2000" dirty="0" smtClean="0">
                <a:latin typeface="Arial" charset="0"/>
              </a:rPr>
              <a:t>, </a:t>
            </a:r>
            <a:r>
              <a:rPr lang="en-GB" altLang="en-US" sz="2000" dirty="0" err="1" smtClean="0">
                <a:latin typeface="Arial" charset="0"/>
              </a:rPr>
              <a:t>ymchwilio</a:t>
            </a:r>
            <a:endParaRPr lang="en-GB" altLang="en-US" sz="2000" dirty="0">
              <a:latin typeface="Arial" charset="0"/>
            </a:endParaRPr>
          </a:p>
        </p:txBody>
      </p:sp>
      <p:sp>
        <p:nvSpPr>
          <p:cNvPr id="146454" name="Rectangle 22"/>
          <p:cNvSpPr>
            <a:spLocks noChangeArrowheads="1"/>
          </p:cNvSpPr>
          <p:nvPr/>
        </p:nvSpPr>
        <p:spPr bwMode="auto">
          <a:xfrm>
            <a:off x="528502" y="3278188"/>
            <a:ext cx="195277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err="1" smtClean="0">
                <a:latin typeface="Arial" charset="0"/>
              </a:rPr>
              <a:t>Copio</a:t>
            </a:r>
            <a:r>
              <a:rPr lang="en-GB" altLang="en-US" sz="2000" dirty="0" smtClean="0">
                <a:latin typeface="Arial" charset="0"/>
              </a:rPr>
              <a:t>/ </a:t>
            </a:r>
            <a:r>
              <a:rPr lang="en-GB" altLang="en-US" sz="2000" dirty="0">
                <a:latin typeface="Arial" charset="0"/>
              </a:rPr>
              <a:t>imitating</a:t>
            </a:r>
          </a:p>
        </p:txBody>
      </p:sp>
      <p:sp>
        <p:nvSpPr>
          <p:cNvPr id="146455" name="Rectangle 23"/>
          <p:cNvSpPr>
            <a:spLocks noChangeArrowheads="1"/>
          </p:cNvSpPr>
          <p:nvPr/>
        </p:nvSpPr>
        <p:spPr bwMode="auto">
          <a:xfrm>
            <a:off x="7008046" y="4008382"/>
            <a:ext cx="345561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smtClean="0">
                <a:latin typeface="Arial" charset="0"/>
              </a:rPr>
              <a:t>Gwneud camgymeriadau</a:t>
            </a:r>
            <a:endParaRPr lang="en-GB" altLang="en-US" sz="2000" dirty="0">
              <a:latin typeface="Arial" charset="0"/>
            </a:endParaRPr>
          </a:p>
        </p:txBody>
      </p:sp>
      <p:sp>
        <p:nvSpPr>
          <p:cNvPr id="146456" name="Rectangle 24"/>
          <p:cNvSpPr>
            <a:spLocks noChangeArrowheads="1"/>
          </p:cNvSpPr>
          <p:nvPr/>
        </p:nvSpPr>
        <p:spPr bwMode="auto">
          <a:xfrm>
            <a:off x="3888893" y="3860801"/>
            <a:ext cx="1292946"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err="1" smtClean="0">
                <a:latin typeface="Arial" charset="0"/>
              </a:rPr>
              <a:t>Gofyn</a:t>
            </a:r>
            <a:endParaRPr lang="en-GB" altLang="en-US" sz="2000" dirty="0">
              <a:latin typeface="Arial" charset="0"/>
            </a:endParaRPr>
          </a:p>
        </p:txBody>
      </p:sp>
      <p:sp>
        <p:nvSpPr>
          <p:cNvPr id="146457" name="Rectangle 25"/>
          <p:cNvSpPr>
            <a:spLocks noChangeArrowheads="1"/>
          </p:cNvSpPr>
          <p:nvPr/>
        </p:nvSpPr>
        <p:spPr bwMode="auto">
          <a:xfrm>
            <a:off x="1825680" y="5058715"/>
            <a:ext cx="189507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smtClean="0">
                <a:latin typeface="Arial" charset="0"/>
              </a:rPr>
              <a:t>Cymryd </a:t>
            </a:r>
            <a:r>
              <a:rPr lang="en-GB" altLang="en-US" sz="2000" dirty="0" err="1" smtClean="0">
                <a:latin typeface="Arial" charset="0"/>
              </a:rPr>
              <a:t>risgiau</a:t>
            </a:r>
            <a:endParaRPr lang="en-GB" altLang="en-US" sz="2000" dirty="0">
              <a:latin typeface="Arial" charset="0"/>
            </a:endParaRPr>
          </a:p>
        </p:txBody>
      </p:sp>
      <p:sp>
        <p:nvSpPr>
          <p:cNvPr id="146458" name="Rectangle 26"/>
          <p:cNvSpPr>
            <a:spLocks noChangeArrowheads="1"/>
          </p:cNvSpPr>
          <p:nvPr/>
        </p:nvSpPr>
        <p:spPr bwMode="auto">
          <a:xfrm>
            <a:off x="460267" y="5484619"/>
            <a:ext cx="71205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err="1" smtClean="0">
                <a:latin typeface="Arial" charset="0"/>
              </a:rPr>
              <a:t>Profi</a:t>
            </a:r>
            <a:endParaRPr lang="en-GB" altLang="en-US" sz="2000" dirty="0">
              <a:latin typeface="Arial" charset="0"/>
            </a:endParaRPr>
          </a:p>
        </p:txBody>
      </p:sp>
      <p:sp>
        <p:nvSpPr>
          <p:cNvPr id="146459" name="Rectangle 27"/>
          <p:cNvSpPr>
            <a:spLocks noChangeArrowheads="1"/>
          </p:cNvSpPr>
          <p:nvPr/>
        </p:nvSpPr>
        <p:spPr bwMode="auto">
          <a:xfrm>
            <a:off x="4715403" y="5306080"/>
            <a:ext cx="2111883" cy="85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spcBef>
                <a:spcPct val="50000"/>
              </a:spcBef>
            </a:pPr>
            <a:r>
              <a:rPr lang="en-GB" altLang="en-US" sz="2000" dirty="0" err="1" smtClean="0">
                <a:latin typeface="Arial" charset="0"/>
              </a:rPr>
              <a:t>Ailadrodd</a:t>
            </a:r>
            <a:endParaRPr lang="en-GB" altLang="en-US" sz="2000" dirty="0">
              <a:latin typeface="Arial" charset="0"/>
            </a:endParaRPr>
          </a:p>
          <a:p>
            <a:pPr eaLnBrk="1" hangingPunct="1">
              <a:spcBef>
                <a:spcPct val="50000"/>
              </a:spcBef>
            </a:pPr>
            <a:endParaRPr lang="en-GB" altLang="en-US" sz="2000" dirty="0">
              <a:latin typeface="Arial" charset="0"/>
            </a:endParaRPr>
          </a:p>
        </p:txBody>
      </p:sp>
      <p:sp>
        <p:nvSpPr>
          <p:cNvPr id="146460" name="Rectangle 28"/>
          <p:cNvSpPr>
            <a:spLocks noChangeArrowheads="1"/>
          </p:cNvSpPr>
          <p:nvPr/>
        </p:nvSpPr>
        <p:spPr bwMode="auto">
          <a:xfrm>
            <a:off x="8544723" y="4662459"/>
            <a:ext cx="122501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err="1" smtClean="0">
                <a:latin typeface="Arial" charset="0"/>
              </a:rPr>
              <a:t>Gwrando</a:t>
            </a:r>
            <a:endParaRPr lang="en-GB" altLang="en-US" sz="2000" dirty="0">
              <a:latin typeface="Arial" charset="0"/>
            </a:endParaRPr>
          </a:p>
        </p:txBody>
      </p:sp>
      <p:sp>
        <p:nvSpPr>
          <p:cNvPr id="146461" name="Rectangle 29"/>
          <p:cNvSpPr>
            <a:spLocks noChangeArrowheads="1"/>
          </p:cNvSpPr>
          <p:nvPr/>
        </p:nvSpPr>
        <p:spPr bwMode="auto">
          <a:xfrm>
            <a:off x="5712985" y="4646614"/>
            <a:ext cx="150874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err="1" smtClean="0">
                <a:latin typeface="Arial" charset="0"/>
              </a:rPr>
              <a:t>Cyfathrebu</a:t>
            </a:r>
            <a:r>
              <a:rPr lang="en-GB" altLang="en-US" sz="2000" dirty="0" smtClean="0">
                <a:latin typeface="Arial" charset="0"/>
              </a:rPr>
              <a:t> </a:t>
            </a:r>
            <a:endParaRPr lang="en-GB" altLang="en-US" sz="2000" dirty="0">
              <a:latin typeface="Arial" charset="0"/>
            </a:endParaRPr>
          </a:p>
          <a:p>
            <a:pPr eaLnBrk="1" hangingPunct="1"/>
            <a:endParaRPr lang="en-GB" altLang="en-US" sz="2000" dirty="0">
              <a:latin typeface="Arial" charset="0"/>
            </a:endParaRPr>
          </a:p>
        </p:txBody>
      </p:sp>
      <p:sp>
        <p:nvSpPr>
          <p:cNvPr id="146462" name="Rectangle 30"/>
          <p:cNvSpPr>
            <a:spLocks noChangeArrowheads="1"/>
          </p:cNvSpPr>
          <p:nvPr/>
        </p:nvSpPr>
        <p:spPr bwMode="auto">
          <a:xfrm>
            <a:off x="335936" y="4286251"/>
            <a:ext cx="263726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smtClean="0">
                <a:latin typeface="Arial" charset="0"/>
              </a:rPr>
              <a:t>Addysgu </a:t>
            </a:r>
            <a:r>
              <a:rPr lang="en-GB" altLang="en-US" sz="2000" dirty="0" err="1" smtClean="0">
                <a:latin typeface="Arial" charset="0"/>
              </a:rPr>
              <a:t>rhywun</a:t>
            </a:r>
            <a:r>
              <a:rPr lang="en-GB" altLang="en-US" sz="2000" dirty="0" smtClean="0">
                <a:latin typeface="Arial" charset="0"/>
              </a:rPr>
              <a:t> arall</a:t>
            </a:r>
          </a:p>
        </p:txBody>
      </p:sp>
      <p:sp>
        <p:nvSpPr>
          <p:cNvPr id="146463" name="Rectangle 31"/>
          <p:cNvSpPr>
            <a:spLocks noChangeArrowheads="1"/>
          </p:cNvSpPr>
          <p:nvPr/>
        </p:nvSpPr>
        <p:spPr bwMode="auto">
          <a:xfrm>
            <a:off x="4533012" y="3327596"/>
            <a:ext cx="573746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smtClean="0">
                <a:latin typeface="Arial" charset="0"/>
              </a:rPr>
              <a:t>Bod </a:t>
            </a:r>
            <a:r>
              <a:rPr lang="en-GB" altLang="en-US" sz="2000" dirty="0" err="1" smtClean="0">
                <a:latin typeface="Arial" charset="0"/>
              </a:rPr>
              <a:t>ar</a:t>
            </a:r>
            <a:r>
              <a:rPr lang="en-GB" altLang="en-US" sz="2000" dirty="0" smtClean="0">
                <a:latin typeface="Arial" charset="0"/>
              </a:rPr>
              <a:t> ben ei </a:t>
            </a:r>
            <a:r>
              <a:rPr lang="en-GB" altLang="en-US" sz="2000" dirty="0" err="1" smtClean="0">
                <a:latin typeface="Arial" charset="0"/>
              </a:rPr>
              <a:t>hunan</a:t>
            </a:r>
            <a:r>
              <a:rPr lang="en-GB" altLang="en-US" sz="2000" dirty="0" smtClean="0">
                <a:latin typeface="Arial" charset="0"/>
              </a:rPr>
              <a:t>/ mewn </a:t>
            </a:r>
            <a:r>
              <a:rPr lang="en-GB" altLang="en-US" sz="2000" dirty="0" err="1" smtClean="0">
                <a:latin typeface="Arial" charset="0"/>
              </a:rPr>
              <a:t>grŵp</a:t>
            </a:r>
            <a:r>
              <a:rPr lang="en-GB" altLang="en-US" sz="2000" dirty="0" smtClean="0">
                <a:latin typeface="Arial" charset="0"/>
              </a:rPr>
              <a:t> </a:t>
            </a:r>
            <a:r>
              <a:rPr lang="en-GB" altLang="en-US" sz="2000" dirty="0">
                <a:latin typeface="Arial" charset="0"/>
              </a:rPr>
              <a:t>/ </a:t>
            </a:r>
            <a:r>
              <a:rPr lang="en-GB" altLang="en-US" sz="2000" dirty="0" smtClean="0">
                <a:latin typeface="Arial" charset="0"/>
              </a:rPr>
              <a:t>gyda </a:t>
            </a:r>
            <a:r>
              <a:rPr lang="en-GB" altLang="en-US" sz="2000" dirty="0" err="1" smtClean="0">
                <a:latin typeface="Arial" charset="0"/>
              </a:rPr>
              <a:t>phartner</a:t>
            </a:r>
            <a:endParaRPr lang="en-GB" altLang="en-US" sz="2000" dirty="0">
              <a:latin typeface="Arial" charset="0"/>
            </a:endParaRPr>
          </a:p>
        </p:txBody>
      </p:sp>
      <p:sp>
        <p:nvSpPr>
          <p:cNvPr id="146464" name="Rectangle 32"/>
          <p:cNvSpPr>
            <a:spLocks noChangeArrowheads="1"/>
          </p:cNvSpPr>
          <p:nvPr/>
        </p:nvSpPr>
        <p:spPr bwMode="auto">
          <a:xfrm>
            <a:off x="7127211" y="5286182"/>
            <a:ext cx="475279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err="1" smtClean="0">
                <a:latin typeface="Arial" charset="0"/>
              </a:rPr>
              <a:t>Defnyddio</a:t>
            </a:r>
            <a:r>
              <a:rPr lang="en-GB" altLang="en-US" sz="2000" dirty="0" smtClean="0">
                <a:latin typeface="Arial" charset="0"/>
              </a:rPr>
              <a:t> offer addas</a:t>
            </a:r>
            <a:endParaRPr lang="en-GB" altLang="en-US" sz="2000" dirty="0">
              <a:latin typeface="Arial" charset="0"/>
            </a:endParaRPr>
          </a:p>
        </p:txBody>
      </p:sp>
      <p:sp>
        <p:nvSpPr>
          <p:cNvPr id="146465" name="Rectangle 33"/>
          <p:cNvSpPr>
            <a:spLocks noChangeArrowheads="1"/>
          </p:cNvSpPr>
          <p:nvPr/>
        </p:nvSpPr>
        <p:spPr bwMode="auto">
          <a:xfrm>
            <a:off x="1584443" y="6015039"/>
            <a:ext cx="349166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err="1" smtClean="0">
                <a:latin typeface="Arial" charset="0"/>
              </a:rPr>
              <a:t>Adlewyrchu</a:t>
            </a:r>
            <a:r>
              <a:rPr lang="en-GB" altLang="en-US" sz="2000" dirty="0" smtClean="0">
                <a:latin typeface="Arial" charset="0"/>
              </a:rPr>
              <a:t> </a:t>
            </a:r>
            <a:r>
              <a:rPr lang="en-GB" altLang="en-US" sz="2000" dirty="0">
                <a:latin typeface="Arial" charset="0"/>
              </a:rPr>
              <a:t>– </a:t>
            </a:r>
            <a:r>
              <a:rPr lang="en-GB" altLang="en-US" sz="2000" dirty="0" smtClean="0">
                <a:latin typeface="Arial" charset="0"/>
              </a:rPr>
              <a:t>amser </a:t>
            </a:r>
            <a:r>
              <a:rPr lang="en-GB" altLang="en-US" sz="2000" dirty="0" err="1" smtClean="0">
                <a:latin typeface="Arial" charset="0"/>
              </a:rPr>
              <a:t>penodol</a:t>
            </a:r>
            <a:endParaRPr lang="en-GB" altLang="en-US" sz="2000" dirty="0">
              <a:latin typeface="Arial" charset="0"/>
            </a:endParaRPr>
          </a:p>
        </p:txBody>
      </p:sp>
      <p:sp>
        <p:nvSpPr>
          <p:cNvPr id="146466" name="Rectangle 34"/>
          <p:cNvSpPr>
            <a:spLocks noChangeArrowheads="1"/>
          </p:cNvSpPr>
          <p:nvPr/>
        </p:nvSpPr>
        <p:spPr bwMode="auto">
          <a:xfrm>
            <a:off x="8182333" y="2382750"/>
            <a:ext cx="136928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smtClean="0">
                <a:latin typeface="Arial" charset="0"/>
              </a:rPr>
              <a:t>Cael hwyl!</a:t>
            </a:r>
            <a:endParaRPr lang="en-GB" altLang="en-US" sz="2000" dirty="0">
              <a:latin typeface="Arial" charset="0"/>
            </a:endParaRPr>
          </a:p>
        </p:txBody>
      </p:sp>
      <p:sp>
        <p:nvSpPr>
          <p:cNvPr id="146467" name="Rectangle 35"/>
          <p:cNvSpPr>
            <a:spLocks noChangeArrowheads="1"/>
          </p:cNvSpPr>
          <p:nvPr/>
        </p:nvSpPr>
        <p:spPr bwMode="auto">
          <a:xfrm>
            <a:off x="5697133" y="6253890"/>
            <a:ext cx="5446881"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err="1" smtClean="0">
                <a:latin typeface="Arial" charset="0"/>
              </a:rPr>
              <a:t>Llwyddo</a:t>
            </a:r>
            <a:r>
              <a:rPr lang="en-GB" altLang="en-US" sz="2000" dirty="0" smtClean="0">
                <a:latin typeface="Arial" charset="0"/>
              </a:rPr>
              <a:t>/ </a:t>
            </a:r>
            <a:r>
              <a:rPr lang="en-GB" altLang="en-US" sz="2000" dirty="0" err="1" smtClean="0">
                <a:latin typeface="Arial" charset="0"/>
              </a:rPr>
              <a:t>derbyn</a:t>
            </a:r>
            <a:r>
              <a:rPr lang="en-GB" altLang="en-US" sz="2000" dirty="0" smtClean="0">
                <a:latin typeface="Arial" charset="0"/>
              </a:rPr>
              <a:t> </a:t>
            </a:r>
            <a:r>
              <a:rPr lang="en-GB" altLang="en-US" sz="2000" dirty="0" err="1" smtClean="0">
                <a:latin typeface="Arial" charset="0"/>
              </a:rPr>
              <a:t>canmoliaeth</a:t>
            </a:r>
            <a:endParaRPr lang="en-GB" altLang="en-US" sz="2000" dirty="0">
              <a:latin typeface="Arial" charset="0"/>
            </a:endParaRPr>
          </a:p>
        </p:txBody>
      </p:sp>
      <p:pic>
        <p:nvPicPr>
          <p:cNvPr id="30756" name="Picture 3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3276" y="260352"/>
            <a:ext cx="2016659"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57" name="Picture 3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39411" y="188915"/>
            <a:ext cx="194047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133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146466"/>
                                        </p:tgtEl>
                                        <p:attrNameLst>
                                          <p:attrName>style.visibility</p:attrName>
                                        </p:attrNameLst>
                                      </p:cBhvr>
                                      <p:to>
                                        <p:strVal val="visible"/>
                                      </p:to>
                                    </p:set>
                                    <p:anim calcmode="lin" valueType="num">
                                      <p:cBhvr>
                                        <p:cTn id="7" dur="1000" fill="hold"/>
                                        <p:tgtEl>
                                          <p:spTgt spid="146466"/>
                                        </p:tgtEl>
                                        <p:attrNameLst>
                                          <p:attrName>ppt_w</p:attrName>
                                        </p:attrNameLst>
                                      </p:cBhvr>
                                      <p:tavLst>
                                        <p:tav tm="0">
                                          <p:val>
                                            <p:fltVal val="0"/>
                                          </p:val>
                                        </p:tav>
                                        <p:tav tm="100000">
                                          <p:val>
                                            <p:strVal val="#ppt_w"/>
                                          </p:val>
                                        </p:tav>
                                      </p:tavLst>
                                    </p:anim>
                                    <p:anim calcmode="lin" valueType="num">
                                      <p:cBhvr>
                                        <p:cTn id="8" dur="1000" fill="hold"/>
                                        <p:tgtEl>
                                          <p:spTgt spid="146466"/>
                                        </p:tgtEl>
                                        <p:attrNameLst>
                                          <p:attrName>ppt_h</p:attrName>
                                        </p:attrNameLst>
                                      </p:cBhvr>
                                      <p:tavLst>
                                        <p:tav tm="0">
                                          <p:val>
                                            <p:fltVal val="0"/>
                                          </p:val>
                                        </p:tav>
                                        <p:tav tm="100000">
                                          <p:val>
                                            <p:strVal val="#ppt_h"/>
                                          </p:val>
                                        </p:tav>
                                      </p:tavLst>
                                    </p:anim>
                                    <p:anim calcmode="lin" valueType="num">
                                      <p:cBhvr>
                                        <p:cTn id="9" dur="1000" fill="hold"/>
                                        <p:tgtEl>
                                          <p:spTgt spid="146466"/>
                                        </p:tgtEl>
                                        <p:attrNameLst>
                                          <p:attrName>style.rotation</p:attrName>
                                        </p:attrNameLst>
                                      </p:cBhvr>
                                      <p:tavLst>
                                        <p:tav tm="0">
                                          <p:val>
                                            <p:fltVal val="360"/>
                                          </p:val>
                                        </p:tav>
                                        <p:tav tm="100000">
                                          <p:val>
                                            <p:fltVal val="0"/>
                                          </p:val>
                                        </p:tav>
                                      </p:tavLst>
                                    </p:anim>
                                    <p:animEffect transition="in" filter="fade">
                                      <p:cBhvr>
                                        <p:cTn id="10" dur="1000"/>
                                        <p:tgtEl>
                                          <p:spTgt spid="146466"/>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146451"/>
                                        </p:tgtEl>
                                        <p:attrNameLst>
                                          <p:attrName>style.visibility</p:attrName>
                                        </p:attrNameLst>
                                      </p:cBhvr>
                                      <p:to>
                                        <p:strVal val="visible"/>
                                      </p:to>
                                    </p:set>
                                    <p:anim calcmode="lin" valueType="num">
                                      <p:cBhvr>
                                        <p:cTn id="13" dur="1000" fill="hold"/>
                                        <p:tgtEl>
                                          <p:spTgt spid="146451"/>
                                        </p:tgtEl>
                                        <p:attrNameLst>
                                          <p:attrName>ppt_w</p:attrName>
                                        </p:attrNameLst>
                                      </p:cBhvr>
                                      <p:tavLst>
                                        <p:tav tm="0">
                                          <p:val>
                                            <p:fltVal val="0"/>
                                          </p:val>
                                        </p:tav>
                                        <p:tav tm="100000">
                                          <p:val>
                                            <p:strVal val="#ppt_w"/>
                                          </p:val>
                                        </p:tav>
                                      </p:tavLst>
                                    </p:anim>
                                    <p:anim calcmode="lin" valueType="num">
                                      <p:cBhvr>
                                        <p:cTn id="14" dur="1000" fill="hold"/>
                                        <p:tgtEl>
                                          <p:spTgt spid="146451"/>
                                        </p:tgtEl>
                                        <p:attrNameLst>
                                          <p:attrName>ppt_h</p:attrName>
                                        </p:attrNameLst>
                                      </p:cBhvr>
                                      <p:tavLst>
                                        <p:tav tm="0">
                                          <p:val>
                                            <p:fltVal val="0"/>
                                          </p:val>
                                        </p:tav>
                                        <p:tav tm="100000">
                                          <p:val>
                                            <p:strVal val="#ppt_h"/>
                                          </p:val>
                                        </p:tav>
                                      </p:tavLst>
                                    </p:anim>
                                    <p:anim calcmode="lin" valueType="num">
                                      <p:cBhvr>
                                        <p:cTn id="15" dur="1000" fill="hold"/>
                                        <p:tgtEl>
                                          <p:spTgt spid="146451"/>
                                        </p:tgtEl>
                                        <p:attrNameLst>
                                          <p:attrName>style.rotation</p:attrName>
                                        </p:attrNameLst>
                                      </p:cBhvr>
                                      <p:tavLst>
                                        <p:tav tm="0">
                                          <p:val>
                                            <p:fltVal val="360"/>
                                          </p:val>
                                        </p:tav>
                                        <p:tav tm="100000">
                                          <p:val>
                                            <p:fltVal val="0"/>
                                          </p:val>
                                        </p:tav>
                                      </p:tavLst>
                                    </p:anim>
                                    <p:animEffect transition="in" filter="fade">
                                      <p:cBhvr>
                                        <p:cTn id="16" dur="1000"/>
                                        <p:tgtEl>
                                          <p:spTgt spid="146451"/>
                                        </p:tgtEl>
                                      </p:cBhvr>
                                    </p:animEffect>
                                  </p:childTnLst>
                                </p:cTn>
                              </p:par>
                              <p:par>
                                <p:cTn id="17" presetID="49" presetClass="entr" presetSubtype="0" decel="100000" fill="hold" nodeType="withEffect">
                                  <p:stCondLst>
                                    <p:cond delay="0"/>
                                  </p:stCondLst>
                                  <p:childTnLst>
                                    <p:set>
                                      <p:cBhvr>
                                        <p:cTn id="18" dur="1" fill="hold">
                                          <p:stCondLst>
                                            <p:cond delay="0"/>
                                          </p:stCondLst>
                                        </p:cTn>
                                        <p:tgtEl>
                                          <p:spTgt spid="146458">
                                            <p:txEl>
                                              <p:pRg st="0" end="0"/>
                                            </p:txEl>
                                          </p:spTgt>
                                        </p:tgtEl>
                                        <p:attrNameLst>
                                          <p:attrName>style.visibility</p:attrName>
                                        </p:attrNameLst>
                                      </p:cBhvr>
                                      <p:to>
                                        <p:strVal val="visible"/>
                                      </p:to>
                                    </p:set>
                                    <p:anim calcmode="lin" valueType="num">
                                      <p:cBhvr>
                                        <p:cTn id="19" dur="1000" fill="hold"/>
                                        <p:tgtEl>
                                          <p:spTgt spid="146458">
                                            <p:txEl>
                                              <p:pRg st="0" end="0"/>
                                            </p:txEl>
                                          </p:spTgt>
                                        </p:tgtEl>
                                        <p:attrNameLst>
                                          <p:attrName>ppt_w</p:attrName>
                                        </p:attrNameLst>
                                      </p:cBhvr>
                                      <p:tavLst>
                                        <p:tav tm="0">
                                          <p:val>
                                            <p:fltVal val="0"/>
                                          </p:val>
                                        </p:tav>
                                        <p:tav tm="100000">
                                          <p:val>
                                            <p:strVal val="#ppt_w"/>
                                          </p:val>
                                        </p:tav>
                                      </p:tavLst>
                                    </p:anim>
                                    <p:anim calcmode="lin" valueType="num">
                                      <p:cBhvr>
                                        <p:cTn id="20" dur="1000" fill="hold"/>
                                        <p:tgtEl>
                                          <p:spTgt spid="146458">
                                            <p:txEl>
                                              <p:pRg st="0" end="0"/>
                                            </p:txEl>
                                          </p:spTgt>
                                        </p:tgtEl>
                                        <p:attrNameLst>
                                          <p:attrName>ppt_h</p:attrName>
                                        </p:attrNameLst>
                                      </p:cBhvr>
                                      <p:tavLst>
                                        <p:tav tm="0">
                                          <p:val>
                                            <p:fltVal val="0"/>
                                          </p:val>
                                        </p:tav>
                                        <p:tav tm="100000">
                                          <p:val>
                                            <p:strVal val="#ppt_h"/>
                                          </p:val>
                                        </p:tav>
                                      </p:tavLst>
                                    </p:anim>
                                    <p:anim calcmode="lin" valueType="num">
                                      <p:cBhvr>
                                        <p:cTn id="21" dur="1000" fill="hold"/>
                                        <p:tgtEl>
                                          <p:spTgt spid="146458">
                                            <p:txEl>
                                              <p:pRg st="0" end="0"/>
                                            </p:txEl>
                                          </p:spTgt>
                                        </p:tgtEl>
                                        <p:attrNameLst>
                                          <p:attrName>style.rotation</p:attrName>
                                        </p:attrNameLst>
                                      </p:cBhvr>
                                      <p:tavLst>
                                        <p:tav tm="0">
                                          <p:val>
                                            <p:fltVal val="360"/>
                                          </p:val>
                                        </p:tav>
                                        <p:tav tm="100000">
                                          <p:val>
                                            <p:fltVal val="0"/>
                                          </p:val>
                                        </p:tav>
                                      </p:tavLst>
                                    </p:anim>
                                    <p:animEffect transition="in" filter="fade">
                                      <p:cBhvr>
                                        <p:cTn id="22" dur="1000"/>
                                        <p:tgtEl>
                                          <p:spTgt spid="146458">
                                            <p:txEl>
                                              <p:pRg st="0" end="0"/>
                                            </p:txEl>
                                          </p:spTgt>
                                        </p:tgtEl>
                                      </p:cBhvr>
                                    </p:animEffect>
                                  </p:childTnLst>
                                </p:cTn>
                              </p:par>
                              <p:par>
                                <p:cTn id="23" presetID="49" presetClass="entr" presetSubtype="0" decel="100000" fill="hold" grpId="0" nodeType="withEffect">
                                  <p:stCondLst>
                                    <p:cond delay="0"/>
                                  </p:stCondLst>
                                  <p:childTnLst>
                                    <p:set>
                                      <p:cBhvr>
                                        <p:cTn id="24" dur="1" fill="hold">
                                          <p:stCondLst>
                                            <p:cond delay="0"/>
                                          </p:stCondLst>
                                        </p:cTn>
                                        <p:tgtEl>
                                          <p:spTgt spid="146454"/>
                                        </p:tgtEl>
                                        <p:attrNameLst>
                                          <p:attrName>style.visibility</p:attrName>
                                        </p:attrNameLst>
                                      </p:cBhvr>
                                      <p:to>
                                        <p:strVal val="visible"/>
                                      </p:to>
                                    </p:set>
                                    <p:anim calcmode="lin" valueType="num">
                                      <p:cBhvr>
                                        <p:cTn id="25" dur="1000" fill="hold"/>
                                        <p:tgtEl>
                                          <p:spTgt spid="146454"/>
                                        </p:tgtEl>
                                        <p:attrNameLst>
                                          <p:attrName>ppt_w</p:attrName>
                                        </p:attrNameLst>
                                      </p:cBhvr>
                                      <p:tavLst>
                                        <p:tav tm="0">
                                          <p:val>
                                            <p:fltVal val="0"/>
                                          </p:val>
                                        </p:tav>
                                        <p:tav tm="100000">
                                          <p:val>
                                            <p:strVal val="#ppt_w"/>
                                          </p:val>
                                        </p:tav>
                                      </p:tavLst>
                                    </p:anim>
                                    <p:anim calcmode="lin" valueType="num">
                                      <p:cBhvr>
                                        <p:cTn id="26" dur="1000" fill="hold"/>
                                        <p:tgtEl>
                                          <p:spTgt spid="146454"/>
                                        </p:tgtEl>
                                        <p:attrNameLst>
                                          <p:attrName>ppt_h</p:attrName>
                                        </p:attrNameLst>
                                      </p:cBhvr>
                                      <p:tavLst>
                                        <p:tav tm="0">
                                          <p:val>
                                            <p:fltVal val="0"/>
                                          </p:val>
                                        </p:tav>
                                        <p:tav tm="100000">
                                          <p:val>
                                            <p:strVal val="#ppt_h"/>
                                          </p:val>
                                        </p:tav>
                                      </p:tavLst>
                                    </p:anim>
                                    <p:anim calcmode="lin" valueType="num">
                                      <p:cBhvr>
                                        <p:cTn id="27" dur="1000" fill="hold"/>
                                        <p:tgtEl>
                                          <p:spTgt spid="146454"/>
                                        </p:tgtEl>
                                        <p:attrNameLst>
                                          <p:attrName>style.rotation</p:attrName>
                                        </p:attrNameLst>
                                      </p:cBhvr>
                                      <p:tavLst>
                                        <p:tav tm="0">
                                          <p:val>
                                            <p:fltVal val="360"/>
                                          </p:val>
                                        </p:tav>
                                        <p:tav tm="100000">
                                          <p:val>
                                            <p:fltVal val="0"/>
                                          </p:val>
                                        </p:tav>
                                      </p:tavLst>
                                    </p:anim>
                                    <p:animEffect transition="in" filter="fade">
                                      <p:cBhvr>
                                        <p:cTn id="28" dur="1000"/>
                                        <p:tgtEl>
                                          <p:spTgt spid="146454"/>
                                        </p:tgtEl>
                                      </p:cBhvr>
                                    </p:animEffect>
                                  </p:childTnLst>
                                </p:cTn>
                              </p:par>
                            </p:childTnLst>
                          </p:cTn>
                        </p:par>
                        <p:par>
                          <p:cTn id="29" fill="hold" nodeType="afterGroup">
                            <p:stCondLst>
                              <p:cond delay="1000"/>
                            </p:stCondLst>
                            <p:childTnLst>
                              <p:par>
                                <p:cTn id="30" presetID="23" presetClass="entr" presetSubtype="16" fill="hold" nodeType="afterEffect">
                                  <p:stCondLst>
                                    <p:cond delay="0"/>
                                  </p:stCondLst>
                                  <p:childTnLst>
                                    <p:set>
                                      <p:cBhvr>
                                        <p:cTn id="31" dur="1" fill="hold">
                                          <p:stCondLst>
                                            <p:cond delay="0"/>
                                          </p:stCondLst>
                                        </p:cTn>
                                        <p:tgtEl>
                                          <p:spTgt spid="146453">
                                            <p:txEl>
                                              <p:pRg st="0" end="0"/>
                                            </p:txEl>
                                          </p:spTgt>
                                        </p:tgtEl>
                                        <p:attrNameLst>
                                          <p:attrName>style.visibility</p:attrName>
                                        </p:attrNameLst>
                                      </p:cBhvr>
                                      <p:to>
                                        <p:strVal val="visible"/>
                                      </p:to>
                                    </p:set>
                                    <p:anim calcmode="lin" valueType="num">
                                      <p:cBhvr>
                                        <p:cTn id="32" dur="1000" fill="hold"/>
                                        <p:tgtEl>
                                          <p:spTgt spid="146453">
                                            <p:txEl>
                                              <p:pRg st="0" end="0"/>
                                            </p:txEl>
                                          </p:spTgt>
                                        </p:tgtEl>
                                        <p:attrNameLst>
                                          <p:attrName>ppt_w</p:attrName>
                                        </p:attrNameLst>
                                      </p:cBhvr>
                                      <p:tavLst>
                                        <p:tav tm="0">
                                          <p:val>
                                            <p:fltVal val="0"/>
                                          </p:val>
                                        </p:tav>
                                        <p:tav tm="100000">
                                          <p:val>
                                            <p:strVal val="#ppt_w"/>
                                          </p:val>
                                        </p:tav>
                                      </p:tavLst>
                                    </p:anim>
                                    <p:anim calcmode="lin" valueType="num">
                                      <p:cBhvr>
                                        <p:cTn id="33" dur="1000" fill="hold"/>
                                        <p:tgtEl>
                                          <p:spTgt spid="146453">
                                            <p:txEl>
                                              <p:pRg st="0" end="0"/>
                                            </p:txEl>
                                          </p:spTgt>
                                        </p:tgtEl>
                                        <p:attrNameLst>
                                          <p:attrName>ppt_h</p:attrName>
                                        </p:attrNameLst>
                                      </p:cBhvr>
                                      <p:tavLst>
                                        <p:tav tm="0">
                                          <p:val>
                                            <p:fltVal val="0"/>
                                          </p:val>
                                        </p:tav>
                                        <p:tav tm="100000">
                                          <p:val>
                                            <p:strVal val="#ppt_h"/>
                                          </p:val>
                                        </p:tav>
                                      </p:tavLst>
                                    </p:anim>
                                  </p:childTnLst>
                                </p:cTn>
                              </p:par>
                              <p:par>
                                <p:cTn id="34" presetID="23" presetClass="entr" presetSubtype="16" fill="hold" grpId="0" nodeType="withEffect">
                                  <p:stCondLst>
                                    <p:cond delay="0"/>
                                  </p:stCondLst>
                                  <p:childTnLst>
                                    <p:set>
                                      <p:cBhvr>
                                        <p:cTn id="35" dur="1" fill="hold">
                                          <p:stCondLst>
                                            <p:cond delay="0"/>
                                          </p:stCondLst>
                                        </p:cTn>
                                        <p:tgtEl>
                                          <p:spTgt spid="146464"/>
                                        </p:tgtEl>
                                        <p:attrNameLst>
                                          <p:attrName>style.visibility</p:attrName>
                                        </p:attrNameLst>
                                      </p:cBhvr>
                                      <p:to>
                                        <p:strVal val="visible"/>
                                      </p:to>
                                    </p:set>
                                    <p:anim calcmode="lin" valueType="num">
                                      <p:cBhvr>
                                        <p:cTn id="36" dur="1000" fill="hold"/>
                                        <p:tgtEl>
                                          <p:spTgt spid="146464"/>
                                        </p:tgtEl>
                                        <p:attrNameLst>
                                          <p:attrName>ppt_w</p:attrName>
                                        </p:attrNameLst>
                                      </p:cBhvr>
                                      <p:tavLst>
                                        <p:tav tm="0">
                                          <p:val>
                                            <p:fltVal val="0"/>
                                          </p:val>
                                        </p:tav>
                                        <p:tav tm="100000">
                                          <p:val>
                                            <p:strVal val="#ppt_w"/>
                                          </p:val>
                                        </p:tav>
                                      </p:tavLst>
                                    </p:anim>
                                    <p:anim calcmode="lin" valueType="num">
                                      <p:cBhvr>
                                        <p:cTn id="37" dur="1000" fill="hold"/>
                                        <p:tgtEl>
                                          <p:spTgt spid="146464"/>
                                        </p:tgtEl>
                                        <p:attrNameLst>
                                          <p:attrName>ppt_h</p:attrName>
                                        </p:attrNameLst>
                                      </p:cBhvr>
                                      <p:tavLst>
                                        <p:tav tm="0">
                                          <p:val>
                                            <p:fltVal val="0"/>
                                          </p:val>
                                        </p:tav>
                                        <p:tav tm="100000">
                                          <p:val>
                                            <p:strVal val="#ppt_h"/>
                                          </p:val>
                                        </p:tav>
                                      </p:tavLst>
                                    </p:anim>
                                  </p:childTnLst>
                                </p:cTn>
                              </p:par>
                              <p:par>
                                <p:cTn id="38" presetID="23" presetClass="entr" presetSubtype="16" fill="hold" grpId="0" nodeType="withEffect">
                                  <p:stCondLst>
                                    <p:cond delay="0"/>
                                  </p:stCondLst>
                                  <p:childTnLst>
                                    <p:set>
                                      <p:cBhvr>
                                        <p:cTn id="39" dur="1" fill="hold">
                                          <p:stCondLst>
                                            <p:cond delay="0"/>
                                          </p:stCondLst>
                                        </p:cTn>
                                        <p:tgtEl>
                                          <p:spTgt spid="146456"/>
                                        </p:tgtEl>
                                        <p:attrNameLst>
                                          <p:attrName>style.visibility</p:attrName>
                                        </p:attrNameLst>
                                      </p:cBhvr>
                                      <p:to>
                                        <p:strVal val="visible"/>
                                      </p:to>
                                    </p:set>
                                    <p:anim calcmode="lin" valueType="num">
                                      <p:cBhvr>
                                        <p:cTn id="40" dur="1000" fill="hold"/>
                                        <p:tgtEl>
                                          <p:spTgt spid="146456"/>
                                        </p:tgtEl>
                                        <p:attrNameLst>
                                          <p:attrName>ppt_w</p:attrName>
                                        </p:attrNameLst>
                                      </p:cBhvr>
                                      <p:tavLst>
                                        <p:tav tm="0">
                                          <p:val>
                                            <p:fltVal val="0"/>
                                          </p:val>
                                        </p:tav>
                                        <p:tav tm="100000">
                                          <p:val>
                                            <p:strVal val="#ppt_w"/>
                                          </p:val>
                                        </p:tav>
                                      </p:tavLst>
                                    </p:anim>
                                    <p:anim calcmode="lin" valueType="num">
                                      <p:cBhvr>
                                        <p:cTn id="41" dur="1000" fill="hold"/>
                                        <p:tgtEl>
                                          <p:spTgt spid="146456"/>
                                        </p:tgtEl>
                                        <p:attrNameLst>
                                          <p:attrName>ppt_h</p:attrName>
                                        </p:attrNameLst>
                                      </p:cBhvr>
                                      <p:tavLst>
                                        <p:tav tm="0">
                                          <p:val>
                                            <p:fltVal val="0"/>
                                          </p:val>
                                        </p:tav>
                                        <p:tav tm="100000">
                                          <p:val>
                                            <p:strVal val="#ppt_h"/>
                                          </p:val>
                                        </p:tav>
                                      </p:tavLst>
                                    </p:anim>
                                  </p:childTnLst>
                                </p:cTn>
                              </p:par>
                            </p:childTnLst>
                          </p:cTn>
                        </p:par>
                        <p:par>
                          <p:cTn id="42" fill="hold" nodeType="afterGroup">
                            <p:stCondLst>
                              <p:cond delay="2000"/>
                            </p:stCondLst>
                            <p:childTnLst>
                              <p:par>
                                <p:cTn id="43" presetID="9" presetClass="entr" presetSubtype="0" fill="hold" grpId="0" nodeType="afterEffect">
                                  <p:stCondLst>
                                    <p:cond delay="0"/>
                                  </p:stCondLst>
                                  <p:childTnLst>
                                    <p:set>
                                      <p:cBhvr>
                                        <p:cTn id="44" dur="1" fill="hold">
                                          <p:stCondLst>
                                            <p:cond delay="0"/>
                                          </p:stCondLst>
                                        </p:cTn>
                                        <p:tgtEl>
                                          <p:spTgt spid="146461"/>
                                        </p:tgtEl>
                                        <p:attrNameLst>
                                          <p:attrName>style.visibility</p:attrName>
                                        </p:attrNameLst>
                                      </p:cBhvr>
                                      <p:to>
                                        <p:strVal val="visible"/>
                                      </p:to>
                                    </p:set>
                                    <p:animEffect transition="in" filter="dissolve">
                                      <p:cBhvr>
                                        <p:cTn id="45" dur="1000"/>
                                        <p:tgtEl>
                                          <p:spTgt spid="146461"/>
                                        </p:tgtEl>
                                      </p:cBhvr>
                                    </p:animEffect>
                                  </p:childTnLst>
                                </p:cTn>
                              </p:par>
                              <p:par>
                                <p:cTn id="46" presetID="9" presetClass="entr" presetSubtype="0" fill="hold" grpId="0" nodeType="withEffect">
                                  <p:stCondLst>
                                    <p:cond delay="0"/>
                                  </p:stCondLst>
                                  <p:childTnLst>
                                    <p:set>
                                      <p:cBhvr>
                                        <p:cTn id="47" dur="1" fill="hold">
                                          <p:stCondLst>
                                            <p:cond delay="0"/>
                                          </p:stCondLst>
                                        </p:cTn>
                                        <p:tgtEl>
                                          <p:spTgt spid="146463"/>
                                        </p:tgtEl>
                                        <p:attrNameLst>
                                          <p:attrName>style.visibility</p:attrName>
                                        </p:attrNameLst>
                                      </p:cBhvr>
                                      <p:to>
                                        <p:strVal val="visible"/>
                                      </p:to>
                                    </p:set>
                                    <p:animEffect transition="in" filter="dissolve">
                                      <p:cBhvr>
                                        <p:cTn id="48" dur="1000"/>
                                        <p:tgtEl>
                                          <p:spTgt spid="146463"/>
                                        </p:tgtEl>
                                      </p:cBhvr>
                                    </p:animEffect>
                                  </p:childTnLst>
                                </p:cTn>
                              </p:par>
                              <p:par>
                                <p:cTn id="49" presetID="9" presetClass="entr" presetSubtype="0" fill="hold" grpId="0" nodeType="withEffect">
                                  <p:stCondLst>
                                    <p:cond delay="0"/>
                                  </p:stCondLst>
                                  <p:childTnLst>
                                    <p:set>
                                      <p:cBhvr>
                                        <p:cTn id="50" dur="1" fill="hold">
                                          <p:stCondLst>
                                            <p:cond delay="0"/>
                                          </p:stCondLst>
                                        </p:cTn>
                                        <p:tgtEl>
                                          <p:spTgt spid="146465"/>
                                        </p:tgtEl>
                                        <p:attrNameLst>
                                          <p:attrName>style.visibility</p:attrName>
                                        </p:attrNameLst>
                                      </p:cBhvr>
                                      <p:to>
                                        <p:strVal val="visible"/>
                                      </p:to>
                                    </p:set>
                                    <p:animEffect transition="in" filter="dissolve">
                                      <p:cBhvr>
                                        <p:cTn id="51" dur="1000"/>
                                        <p:tgtEl>
                                          <p:spTgt spid="146465"/>
                                        </p:tgtEl>
                                      </p:cBhvr>
                                    </p:animEffect>
                                  </p:childTnLst>
                                </p:cTn>
                              </p:par>
                              <p:par>
                                <p:cTn id="52" presetID="9" presetClass="entr" presetSubtype="0" fill="hold" grpId="0" nodeType="withEffect">
                                  <p:stCondLst>
                                    <p:cond delay="0"/>
                                  </p:stCondLst>
                                  <p:childTnLst>
                                    <p:set>
                                      <p:cBhvr>
                                        <p:cTn id="53" dur="1" fill="hold">
                                          <p:stCondLst>
                                            <p:cond delay="0"/>
                                          </p:stCondLst>
                                        </p:cTn>
                                        <p:tgtEl>
                                          <p:spTgt spid="146455"/>
                                        </p:tgtEl>
                                        <p:attrNameLst>
                                          <p:attrName>style.visibility</p:attrName>
                                        </p:attrNameLst>
                                      </p:cBhvr>
                                      <p:to>
                                        <p:strVal val="visible"/>
                                      </p:to>
                                    </p:set>
                                    <p:animEffect transition="in" filter="dissolve">
                                      <p:cBhvr>
                                        <p:cTn id="54" dur="1000"/>
                                        <p:tgtEl>
                                          <p:spTgt spid="146455"/>
                                        </p:tgtEl>
                                      </p:cBhvr>
                                    </p:animEffect>
                                  </p:childTnLst>
                                </p:cTn>
                              </p:par>
                            </p:childTnLst>
                          </p:cTn>
                        </p:par>
                        <p:par>
                          <p:cTn id="55" fill="hold" nodeType="afterGroup">
                            <p:stCondLst>
                              <p:cond delay="3000"/>
                            </p:stCondLst>
                            <p:childTnLst>
                              <p:par>
                                <p:cTn id="56" presetID="5" presetClass="entr" presetSubtype="10" fill="hold" grpId="0" nodeType="afterEffect">
                                  <p:stCondLst>
                                    <p:cond delay="0"/>
                                  </p:stCondLst>
                                  <p:childTnLst>
                                    <p:set>
                                      <p:cBhvr>
                                        <p:cTn id="57" dur="1" fill="hold">
                                          <p:stCondLst>
                                            <p:cond delay="0"/>
                                          </p:stCondLst>
                                        </p:cTn>
                                        <p:tgtEl>
                                          <p:spTgt spid="146460"/>
                                        </p:tgtEl>
                                        <p:attrNameLst>
                                          <p:attrName>style.visibility</p:attrName>
                                        </p:attrNameLst>
                                      </p:cBhvr>
                                      <p:to>
                                        <p:strVal val="visible"/>
                                      </p:to>
                                    </p:set>
                                    <p:animEffect transition="in" filter="checkerboard(across)">
                                      <p:cBhvr>
                                        <p:cTn id="58" dur="1000"/>
                                        <p:tgtEl>
                                          <p:spTgt spid="146460"/>
                                        </p:tgtEl>
                                      </p:cBhvr>
                                    </p:animEffect>
                                  </p:childTnLst>
                                </p:cTn>
                              </p:par>
                              <p:par>
                                <p:cTn id="59" presetID="5" presetClass="entr" presetSubtype="10" fill="hold" grpId="0" nodeType="withEffect">
                                  <p:stCondLst>
                                    <p:cond delay="0"/>
                                  </p:stCondLst>
                                  <p:childTnLst>
                                    <p:set>
                                      <p:cBhvr>
                                        <p:cTn id="60" dur="1" fill="hold">
                                          <p:stCondLst>
                                            <p:cond delay="0"/>
                                          </p:stCondLst>
                                        </p:cTn>
                                        <p:tgtEl>
                                          <p:spTgt spid="146462"/>
                                        </p:tgtEl>
                                        <p:attrNameLst>
                                          <p:attrName>style.visibility</p:attrName>
                                        </p:attrNameLst>
                                      </p:cBhvr>
                                      <p:to>
                                        <p:strVal val="visible"/>
                                      </p:to>
                                    </p:set>
                                    <p:animEffect transition="in" filter="checkerboard(across)">
                                      <p:cBhvr>
                                        <p:cTn id="61" dur="1000"/>
                                        <p:tgtEl>
                                          <p:spTgt spid="146462"/>
                                        </p:tgtEl>
                                      </p:cBhvr>
                                    </p:animEffect>
                                  </p:childTnLst>
                                </p:cTn>
                              </p:par>
                            </p:childTnLst>
                          </p:cTn>
                        </p:par>
                        <p:par>
                          <p:cTn id="62" fill="hold" nodeType="afterGroup">
                            <p:stCondLst>
                              <p:cond delay="4000"/>
                            </p:stCondLst>
                            <p:childTnLst>
                              <p:par>
                                <p:cTn id="63" presetID="3" presetClass="entr" presetSubtype="10" fill="hold" grpId="0" nodeType="afterEffect">
                                  <p:stCondLst>
                                    <p:cond delay="0"/>
                                  </p:stCondLst>
                                  <p:childTnLst>
                                    <p:set>
                                      <p:cBhvr>
                                        <p:cTn id="64" dur="1" fill="hold">
                                          <p:stCondLst>
                                            <p:cond delay="0"/>
                                          </p:stCondLst>
                                        </p:cTn>
                                        <p:tgtEl>
                                          <p:spTgt spid="146457"/>
                                        </p:tgtEl>
                                        <p:attrNameLst>
                                          <p:attrName>style.visibility</p:attrName>
                                        </p:attrNameLst>
                                      </p:cBhvr>
                                      <p:to>
                                        <p:strVal val="visible"/>
                                      </p:to>
                                    </p:set>
                                    <p:animEffect transition="in" filter="blinds(horizontal)">
                                      <p:cBhvr>
                                        <p:cTn id="65" dur="1000"/>
                                        <p:tgtEl>
                                          <p:spTgt spid="146457"/>
                                        </p:tgtEl>
                                      </p:cBhvr>
                                    </p:animEffect>
                                  </p:childTnLst>
                                </p:cTn>
                              </p:par>
                              <p:par>
                                <p:cTn id="66" presetID="3" presetClass="entr" presetSubtype="10" fill="hold" grpId="0" nodeType="withEffect">
                                  <p:stCondLst>
                                    <p:cond delay="0"/>
                                  </p:stCondLst>
                                  <p:childTnLst>
                                    <p:set>
                                      <p:cBhvr>
                                        <p:cTn id="67" dur="1" fill="hold">
                                          <p:stCondLst>
                                            <p:cond delay="0"/>
                                          </p:stCondLst>
                                        </p:cTn>
                                        <p:tgtEl>
                                          <p:spTgt spid="146459"/>
                                        </p:tgtEl>
                                        <p:attrNameLst>
                                          <p:attrName>style.visibility</p:attrName>
                                        </p:attrNameLst>
                                      </p:cBhvr>
                                      <p:to>
                                        <p:strVal val="visible"/>
                                      </p:to>
                                    </p:set>
                                    <p:animEffect transition="in" filter="blinds(horizontal)">
                                      <p:cBhvr>
                                        <p:cTn id="68" dur="1000"/>
                                        <p:tgtEl>
                                          <p:spTgt spid="146459"/>
                                        </p:tgtEl>
                                      </p:cBhvr>
                                    </p:animEffect>
                                  </p:childTnLst>
                                </p:cTn>
                              </p:par>
                              <p:par>
                                <p:cTn id="69" presetID="3" presetClass="entr" presetSubtype="10" fill="hold" grpId="0" nodeType="withEffect">
                                  <p:stCondLst>
                                    <p:cond delay="0"/>
                                  </p:stCondLst>
                                  <p:childTnLst>
                                    <p:set>
                                      <p:cBhvr>
                                        <p:cTn id="70" dur="1" fill="hold">
                                          <p:stCondLst>
                                            <p:cond delay="0"/>
                                          </p:stCondLst>
                                        </p:cTn>
                                        <p:tgtEl>
                                          <p:spTgt spid="146452"/>
                                        </p:tgtEl>
                                        <p:attrNameLst>
                                          <p:attrName>style.visibility</p:attrName>
                                        </p:attrNameLst>
                                      </p:cBhvr>
                                      <p:to>
                                        <p:strVal val="visible"/>
                                      </p:to>
                                    </p:set>
                                    <p:animEffect transition="in" filter="blinds(horizontal)">
                                      <p:cBhvr>
                                        <p:cTn id="71" dur="1000"/>
                                        <p:tgtEl>
                                          <p:spTgt spid="146452"/>
                                        </p:tgtEl>
                                      </p:cBhvr>
                                    </p:animEffect>
                                  </p:childTnLst>
                                </p:cTn>
                              </p:par>
                              <p:par>
                                <p:cTn id="72" presetID="5" presetClass="entr" presetSubtype="10" fill="hold" grpId="0" nodeType="withEffect">
                                  <p:stCondLst>
                                    <p:cond delay="0"/>
                                  </p:stCondLst>
                                  <p:childTnLst>
                                    <p:set>
                                      <p:cBhvr>
                                        <p:cTn id="73" dur="1" fill="hold">
                                          <p:stCondLst>
                                            <p:cond delay="0"/>
                                          </p:stCondLst>
                                        </p:cTn>
                                        <p:tgtEl>
                                          <p:spTgt spid="146467"/>
                                        </p:tgtEl>
                                        <p:attrNameLst>
                                          <p:attrName>style.visibility</p:attrName>
                                        </p:attrNameLst>
                                      </p:cBhvr>
                                      <p:to>
                                        <p:strVal val="visible"/>
                                      </p:to>
                                    </p:set>
                                    <p:animEffect transition="in" filter="checkerboard(across)">
                                      <p:cBhvr>
                                        <p:cTn id="74" dur="1000"/>
                                        <p:tgtEl>
                                          <p:spTgt spid="1464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451" grpId="0"/>
      <p:bldP spid="146452" grpId="0"/>
      <p:bldP spid="146454" grpId="0"/>
      <p:bldP spid="146455" grpId="0"/>
      <p:bldP spid="146456" grpId="0"/>
      <p:bldP spid="146457" grpId="0"/>
      <p:bldP spid="146459" grpId="0"/>
      <p:bldP spid="146460" grpId="0"/>
      <p:bldP spid="146461" grpId="0"/>
      <p:bldP spid="146462" grpId="0"/>
      <p:bldP spid="146463" grpId="0"/>
      <p:bldP spid="146464" grpId="0"/>
      <p:bldP spid="146465" grpId="0"/>
      <p:bldP spid="146466" grpId="0"/>
      <p:bldP spid="14646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2447819" y="404815"/>
            <a:ext cx="691123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algn="ctr" eaLnBrk="1" hangingPunct="1">
              <a:spcBef>
                <a:spcPct val="50000"/>
              </a:spcBef>
            </a:pPr>
            <a:r>
              <a:rPr lang="en-GB" altLang="en-US" sz="2000" b="1" dirty="0">
                <a:solidFill>
                  <a:srgbClr val="0066FF"/>
                </a:solidFill>
                <a:latin typeface="Arial" charset="0"/>
              </a:rPr>
              <a:t>Y </a:t>
            </a:r>
            <a:r>
              <a:rPr lang="en-GB" altLang="en-US" sz="2000" b="1" dirty="0" err="1">
                <a:solidFill>
                  <a:srgbClr val="0066FF"/>
                </a:solidFill>
                <a:latin typeface="Arial" charset="0"/>
              </a:rPr>
              <a:t>Cyfnod</a:t>
            </a:r>
            <a:r>
              <a:rPr lang="en-GB" altLang="en-US" sz="2000" b="1" dirty="0">
                <a:solidFill>
                  <a:srgbClr val="0066FF"/>
                </a:solidFill>
                <a:latin typeface="Arial" charset="0"/>
              </a:rPr>
              <a:t> Sylfaen</a:t>
            </a:r>
            <a:r>
              <a:rPr lang="en-GB" altLang="en-US" sz="1800" b="1" dirty="0">
                <a:solidFill>
                  <a:srgbClr val="0066FF"/>
                </a:solidFill>
                <a:latin typeface="Arial" charset="0"/>
              </a:rPr>
              <a:t>                            </a:t>
            </a:r>
            <a:r>
              <a:rPr lang="en-GB" altLang="en-US" sz="2000" b="1" dirty="0" smtClean="0">
                <a:solidFill>
                  <a:srgbClr val="0066FF"/>
                </a:solidFill>
                <a:latin typeface="Arial" charset="0"/>
              </a:rPr>
              <a:t>The </a:t>
            </a:r>
            <a:r>
              <a:rPr lang="en-GB" altLang="en-US" sz="2000" b="1" dirty="0">
                <a:solidFill>
                  <a:srgbClr val="0066FF"/>
                </a:solidFill>
                <a:latin typeface="Arial" charset="0"/>
              </a:rPr>
              <a:t>Foundation Phase</a:t>
            </a:r>
          </a:p>
        </p:txBody>
      </p:sp>
      <p:sp>
        <p:nvSpPr>
          <p:cNvPr id="30723" name="Line 3"/>
          <p:cNvSpPr>
            <a:spLocks noChangeShapeType="1"/>
          </p:cNvSpPr>
          <p:nvPr/>
        </p:nvSpPr>
        <p:spPr bwMode="auto">
          <a:xfrm>
            <a:off x="1589" y="1557338"/>
            <a:ext cx="912046"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4" name="Line 4"/>
          <p:cNvSpPr>
            <a:spLocks noChangeShapeType="1"/>
          </p:cNvSpPr>
          <p:nvPr/>
        </p:nvSpPr>
        <p:spPr bwMode="auto">
          <a:xfrm>
            <a:off x="913635" y="1557338"/>
            <a:ext cx="912045"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5" name="Line 5"/>
          <p:cNvSpPr>
            <a:spLocks noChangeShapeType="1"/>
          </p:cNvSpPr>
          <p:nvPr/>
        </p:nvSpPr>
        <p:spPr bwMode="auto">
          <a:xfrm>
            <a:off x="1777011" y="1557338"/>
            <a:ext cx="912045"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6" name="Line 6"/>
          <p:cNvSpPr>
            <a:spLocks noChangeShapeType="1"/>
          </p:cNvSpPr>
          <p:nvPr/>
        </p:nvSpPr>
        <p:spPr bwMode="auto">
          <a:xfrm>
            <a:off x="2640386" y="1557338"/>
            <a:ext cx="912045"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7" name="Line 7"/>
          <p:cNvSpPr>
            <a:spLocks noChangeShapeType="1"/>
          </p:cNvSpPr>
          <p:nvPr/>
        </p:nvSpPr>
        <p:spPr bwMode="auto">
          <a:xfrm>
            <a:off x="3503761" y="1557338"/>
            <a:ext cx="912045"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8" name="Line 8"/>
          <p:cNvSpPr>
            <a:spLocks noChangeShapeType="1"/>
          </p:cNvSpPr>
          <p:nvPr/>
        </p:nvSpPr>
        <p:spPr bwMode="auto">
          <a:xfrm>
            <a:off x="4369251" y="1557338"/>
            <a:ext cx="912046"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9" name="Line 9"/>
          <p:cNvSpPr>
            <a:spLocks noChangeShapeType="1"/>
          </p:cNvSpPr>
          <p:nvPr/>
        </p:nvSpPr>
        <p:spPr bwMode="auto">
          <a:xfrm>
            <a:off x="5232626" y="1557338"/>
            <a:ext cx="912046"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0" name="Line 10"/>
          <p:cNvSpPr>
            <a:spLocks noChangeShapeType="1"/>
          </p:cNvSpPr>
          <p:nvPr/>
        </p:nvSpPr>
        <p:spPr bwMode="auto">
          <a:xfrm>
            <a:off x="6959376" y="1557338"/>
            <a:ext cx="912046"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1" name="Line 11"/>
          <p:cNvSpPr>
            <a:spLocks noChangeShapeType="1"/>
          </p:cNvSpPr>
          <p:nvPr/>
        </p:nvSpPr>
        <p:spPr bwMode="auto">
          <a:xfrm>
            <a:off x="8688244" y="1557338"/>
            <a:ext cx="912045"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2" name="Line 12"/>
          <p:cNvSpPr>
            <a:spLocks noChangeShapeType="1"/>
          </p:cNvSpPr>
          <p:nvPr/>
        </p:nvSpPr>
        <p:spPr bwMode="auto">
          <a:xfrm>
            <a:off x="10414994" y="1557338"/>
            <a:ext cx="912045"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3" name="Line 13"/>
          <p:cNvSpPr>
            <a:spLocks noChangeShapeType="1"/>
          </p:cNvSpPr>
          <p:nvPr/>
        </p:nvSpPr>
        <p:spPr bwMode="auto">
          <a:xfrm>
            <a:off x="6096001" y="1557338"/>
            <a:ext cx="912046"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4" name="Line 14"/>
          <p:cNvSpPr>
            <a:spLocks noChangeShapeType="1"/>
          </p:cNvSpPr>
          <p:nvPr/>
        </p:nvSpPr>
        <p:spPr bwMode="auto">
          <a:xfrm>
            <a:off x="7822752" y="1557338"/>
            <a:ext cx="912046"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5" name="Line 15"/>
          <p:cNvSpPr>
            <a:spLocks noChangeShapeType="1"/>
          </p:cNvSpPr>
          <p:nvPr/>
        </p:nvSpPr>
        <p:spPr bwMode="auto">
          <a:xfrm>
            <a:off x="9551619" y="1557338"/>
            <a:ext cx="912045"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6" name="Line 16"/>
          <p:cNvSpPr>
            <a:spLocks noChangeShapeType="1"/>
          </p:cNvSpPr>
          <p:nvPr/>
        </p:nvSpPr>
        <p:spPr bwMode="auto">
          <a:xfrm>
            <a:off x="11278369" y="1557338"/>
            <a:ext cx="912045"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7" name="Rectangle 17"/>
          <p:cNvSpPr>
            <a:spLocks noChangeArrowheads="1"/>
          </p:cNvSpPr>
          <p:nvPr/>
        </p:nvSpPr>
        <p:spPr bwMode="auto">
          <a:xfrm>
            <a:off x="816294" y="1622426"/>
            <a:ext cx="549701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b="1">
                <a:solidFill>
                  <a:srgbClr val="0066FF"/>
                </a:solidFill>
                <a:latin typeface="Arial" charset="0"/>
              </a:rPr>
              <a:t>Can play offer opportunities to be….</a:t>
            </a:r>
          </a:p>
        </p:txBody>
      </p:sp>
      <p:sp>
        <p:nvSpPr>
          <p:cNvPr id="30738" name="Text Box 18"/>
          <p:cNvSpPr txBox="1">
            <a:spLocks noChangeArrowheads="1"/>
          </p:cNvSpPr>
          <p:nvPr/>
        </p:nvSpPr>
        <p:spPr bwMode="auto">
          <a:xfrm>
            <a:off x="1008859" y="2528888"/>
            <a:ext cx="2497016"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spcBef>
                <a:spcPct val="50000"/>
              </a:spcBef>
            </a:pPr>
            <a:endParaRPr lang="en-US" altLang="en-US" sz="1800">
              <a:latin typeface="Arial" charset="0"/>
            </a:endParaRPr>
          </a:p>
        </p:txBody>
      </p:sp>
      <p:sp>
        <p:nvSpPr>
          <p:cNvPr id="146451" name="Text Box 19"/>
          <p:cNvSpPr txBox="1">
            <a:spLocks noChangeArrowheads="1"/>
          </p:cNvSpPr>
          <p:nvPr/>
        </p:nvSpPr>
        <p:spPr bwMode="auto">
          <a:xfrm>
            <a:off x="625843" y="2457452"/>
            <a:ext cx="2497016" cy="85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algn="ctr" eaLnBrk="1" hangingPunct="1"/>
            <a:r>
              <a:rPr lang="en-GB" altLang="en-US" sz="2000">
                <a:latin typeface="Arial" charset="0"/>
              </a:rPr>
              <a:t>Doing</a:t>
            </a:r>
          </a:p>
          <a:p>
            <a:pPr eaLnBrk="1" hangingPunct="1">
              <a:spcBef>
                <a:spcPct val="50000"/>
              </a:spcBef>
            </a:pPr>
            <a:endParaRPr lang="en-GB" altLang="en-US" sz="2000">
              <a:latin typeface="Arial" charset="0"/>
            </a:endParaRPr>
          </a:p>
        </p:txBody>
      </p:sp>
      <p:sp>
        <p:nvSpPr>
          <p:cNvPr id="146452" name="Rectangle 20"/>
          <p:cNvSpPr>
            <a:spLocks noChangeArrowheads="1"/>
          </p:cNvSpPr>
          <p:nvPr/>
        </p:nvSpPr>
        <p:spPr bwMode="auto">
          <a:xfrm>
            <a:off x="3984117" y="2097090"/>
            <a:ext cx="47993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spcBef>
                <a:spcPct val="50000"/>
              </a:spcBef>
            </a:pPr>
            <a:r>
              <a:rPr lang="en-GB" altLang="en-US" sz="2000">
                <a:latin typeface="Arial" charset="0"/>
              </a:rPr>
              <a:t>Watching – using my senses</a:t>
            </a:r>
            <a:endParaRPr lang="en-GB" altLang="en-US" sz="1800">
              <a:latin typeface="Arial" charset="0"/>
            </a:endParaRPr>
          </a:p>
        </p:txBody>
      </p:sp>
      <p:sp>
        <p:nvSpPr>
          <p:cNvPr id="146453" name="Rectangle 21"/>
          <p:cNvSpPr>
            <a:spLocks noChangeArrowheads="1"/>
          </p:cNvSpPr>
          <p:nvPr/>
        </p:nvSpPr>
        <p:spPr bwMode="auto">
          <a:xfrm>
            <a:off x="3120743" y="2701926"/>
            <a:ext cx="300755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Experimenting, exploring</a:t>
            </a:r>
          </a:p>
        </p:txBody>
      </p:sp>
      <p:sp>
        <p:nvSpPr>
          <p:cNvPr id="146454" name="Rectangle 22"/>
          <p:cNvSpPr>
            <a:spLocks noChangeArrowheads="1"/>
          </p:cNvSpPr>
          <p:nvPr/>
        </p:nvSpPr>
        <p:spPr bwMode="auto">
          <a:xfrm>
            <a:off x="528502" y="3278188"/>
            <a:ext cx="222368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a:latin typeface="Arial" charset="0"/>
              </a:rPr>
              <a:t>Copying/ imitating</a:t>
            </a:r>
          </a:p>
        </p:txBody>
      </p:sp>
      <p:sp>
        <p:nvSpPr>
          <p:cNvPr id="146455" name="Rectangle 23"/>
          <p:cNvSpPr>
            <a:spLocks noChangeArrowheads="1"/>
          </p:cNvSpPr>
          <p:nvPr/>
        </p:nvSpPr>
        <p:spPr bwMode="auto">
          <a:xfrm>
            <a:off x="8112659" y="4076702"/>
            <a:ext cx="284194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Making mistakes</a:t>
            </a:r>
          </a:p>
        </p:txBody>
      </p:sp>
      <p:sp>
        <p:nvSpPr>
          <p:cNvPr id="146456" name="Rectangle 24"/>
          <p:cNvSpPr>
            <a:spLocks noChangeArrowheads="1"/>
          </p:cNvSpPr>
          <p:nvPr/>
        </p:nvSpPr>
        <p:spPr bwMode="auto">
          <a:xfrm>
            <a:off x="3888893" y="3860801"/>
            <a:ext cx="1292946"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Asking</a:t>
            </a:r>
          </a:p>
        </p:txBody>
      </p:sp>
      <p:sp>
        <p:nvSpPr>
          <p:cNvPr id="146457" name="Rectangle 25"/>
          <p:cNvSpPr>
            <a:spLocks noChangeArrowheads="1"/>
          </p:cNvSpPr>
          <p:nvPr/>
        </p:nvSpPr>
        <p:spPr bwMode="auto">
          <a:xfrm>
            <a:off x="2640385" y="4862514"/>
            <a:ext cx="152522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Taking risks</a:t>
            </a:r>
          </a:p>
        </p:txBody>
      </p:sp>
      <p:sp>
        <p:nvSpPr>
          <p:cNvPr id="146458" name="Rectangle 26"/>
          <p:cNvSpPr>
            <a:spLocks noChangeArrowheads="1"/>
          </p:cNvSpPr>
          <p:nvPr/>
        </p:nvSpPr>
        <p:spPr bwMode="auto">
          <a:xfrm>
            <a:off x="721069" y="5294314"/>
            <a:ext cx="166904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Experiencing</a:t>
            </a:r>
          </a:p>
        </p:txBody>
      </p:sp>
      <p:sp>
        <p:nvSpPr>
          <p:cNvPr id="146459" name="Rectangle 27"/>
          <p:cNvSpPr>
            <a:spLocks noChangeArrowheads="1"/>
          </p:cNvSpPr>
          <p:nvPr/>
        </p:nvSpPr>
        <p:spPr bwMode="auto">
          <a:xfrm>
            <a:off x="5232627" y="5445127"/>
            <a:ext cx="2111883" cy="85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spcBef>
                <a:spcPct val="50000"/>
              </a:spcBef>
            </a:pPr>
            <a:r>
              <a:rPr lang="en-GB" altLang="en-US" sz="2000">
                <a:latin typeface="Arial" charset="0"/>
              </a:rPr>
              <a:t>Repetition</a:t>
            </a:r>
          </a:p>
          <a:p>
            <a:pPr eaLnBrk="1" hangingPunct="1">
              <a:spcBef>
                <a:spcPct val="50000"/>
              </a:spcBef>
            </a:pPr>
            <a:endParaRPr lang="en-GB" altLang="en-US" sz="2000">
              <a:latin typeface="Arial" charset="0"/>
            </a:endParaRPr>
          </a:p>
        </p:txBody>
      </p:sp>
      <p:sp>
        <p:nvSpPr>
          <p:cNvPr id="146460" name="Rectangle 28"/>
          <p:cNvSpPr>
            <a:spLocks noChangeArrowheads="1"/>
          </p:cNvSpPr>
          <p:nvPr/>
        </p:nvSpPr>
        <p:spPr bwMode="auto">
          <a:xfrm>
            <a:off x="9263828" y="5006976"/>
            <a:ext cx="121219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Listening</a:t>
            </a:r>
          </a:p>
        </p:txBody>
      </p:sp>
      <p:sp>
        <p:nvSpPr>
          <p:cNvPr id="146461" name="Rectangle 29"/>
          <p:cNvSpPr>
            <a:spLocks noChangeArrowheads="1"/>
          </p:cNvSpPr>
          <p:nvPr/>
        </p:nvSpPr>
        <p:spPr bwMode="auto">
          <a:xfrm>
            <a:off x="5712985" y="4646614"/>
            <a:ext cx="203773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Communicating </a:t>
            </a:r>
          </a:p>
          <a:p>
            <a:pPr eaLnBrk="1" hangingPunct="1"/>
            <a:endParaRPr lang="en-GB" altLang="en-US" sz="2000">
              <a:latin typeface="Arial" charset="0"/>
            </a:endParaRPr>
          </a:p>
        </p:txBody>
      </p:sp>
      <p:sp>
        <p:nvSpPr>
          <p:cNvPr id="146462" name="Rectangle 30"/>
          <p:cNvSpPr>
            <a:spLocks noChangeArrowheads="1"/>
          </p:cNvSpPr>
          <p:nvPr/>
        </p:nvSpPr>
        <p:spPr bwMode="auto">
          <a:xfrm>
            <a:off x="335936" y="4286251"/>
            <a:ext cx="28797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Teaching someone else</a:t>
            </a:r>
          </a:p>
        </p:txBody>
      </p:sp>
      <p:sp>
        <p:nvSpPr>
          <p:cNvPr id="146463" name="Rectangle 31"/>
          <p:cNvSpPr>
            <a:spLocks noChangeArrowheads="1"/>
          </p:cNvSpPr>
          <p:nvPr/>
        </p:nvSpPr>
        <p:spPr bwMode="auto">
          <a:xfrm>
            <a:off x="5808211" y="3530600"/>
            <a:ext cx="424186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Be alone/ in a group / with a partner</a:t>
            </a:r>
          </a:p>
        </p:txBody>
      </p:sp>
      <p:sp>
        <p:nvSpPr>
          <p:cNvPr id="146464" name="Rectangle 32"/>
          <p:cNvSpPr>
            <a:spLocks noChangeArrowheads="1"/>
          </p:cNvSpPr>
          <p:nvPr/>
        </p:nvSpPr>
        <p:spPr bwMode="auto">
          <a:xfrm>
            <a:off x="7437620" y="5589590"/>
            <a:ext cx="475279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Using appropriate equipment</a:t>
            </a:r>
          </a:p>
        </p:txBody>
      </p:sp>
      <p:sp>
        <p:nvSpPr>
          <p:cNvPr id="146465" name="Rectangle 33"/>
          <p:cNvSpPr>
            <a:spLocks noChangeArrowheads="1"/>
          </p:cNvSpPr>
          <p:nvPr/>
        </p:nvSpPr>
        <p:spPr bwMode="auto">
          <a:xfrm>
            <a:off x="1584443" y="6015039"/>
            <a:ext cx="347723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Reflecting – being given time</a:t>
            </a:r>
          </a:p>
        </p:txBody>
      </p:sp>
      <p:sp>
        <p:nvSpPr>
          <p:cNvPr id="146466" name="Rectangle 34"/>
          <p:cNvSpPr>
            <a:spLocks noChangeArrowheads="1"/>
          </p:cNvSpPr>
          <p:nvPr/>
        </p:nvSpPr>
        <p:spPr bwMode="auto">
          <a:xfrm>
            <a:off x="8400452" y="2738439"/>
            <a:ext cx="148149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Having fun!</a:t>
            </a:r>
          </a:p>
        </p:txBody>
      </p:sp>
      <p:sp>
        <p:nvSpPr>
          <p:cNvPr id="146467" name="Rectangle 35"/>
          <p:cNvSpPr>
            <a:spLocks noChangeArrowheads="1"/>
          </p:cNvSpPr>
          <p:nvPr/>
        </p:nvSpPr>
        <p:spPr bwMode="auto">
          <a:xfrm>
            <a:off x="6479020" y="6308727"/>
            <a:ext cx="5446881"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Achieving success/ being praised</a:t>
            </a:r>
          </a:p>
        </p:txBody>
      </p:sp>
      <p:pic>
        <p:nvPicPr>
          <p:cNvPr id="30756" name="Picture 3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3276" y="260352"/>
            <a:ext cx="2016659"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57" name="Picture 3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39411" y="188915"/>
            <a:ext cx="194047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58" name="Text Box 38"/>
          <p:cNvSpPr txBox="1">
            <a:spLocks noChangeArrowheads="1"/>
          </p:cNvSpPr>
          <p:nvPr/>
        </p:nvSpPr>
        <p:spPr bwMode="auto">
          <a:xfrm>
            <a:off x="981351" y="1581150"/>
            <a:ext cx="540244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endParaRPr lang="en-US" altLang="en-US"/>
          </a:p>
        </p:txBody>
      </p:sp>
    </p:spTree>
    <p:extLst>
      <p:ext uri="{BB962C8B-B14F-4D97-AF65-F5344CB8AC3E}">
        <p14:creationId xmlns:p14="http://schemas.microsoft.com/office/powerpoint/2010/main" val="1233282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146466"/>
                                        </p:tgtEl>
                                        <p:attrNameLst>
                                          <p:attrName>style.visibility</p:attrName>
                                        </p:attrNameLst>
                                      </p:cBhvr>
                                      <p:to>
                                        <p:strVal val="visible"/>
                                      </p:to>
                                    </p:set>
                                    <p:anim calcmode="lin" valueType="num">
                                      <p:cBhvr>
                                        <p:cTn id="7" dur="1000" fill="hold"/>
                                        <p:tgtEl>
                                          <p:spTgt spid="146466"/>
                                        </p:tgtEl>
                                        <p:attrNameLst>
                                          <p:attrName>ppt_w</p:attrName>
                                        </p:attrNameLst>
                                      </p:cBhvr>
                                      <p:tavLst>
                                        <p:tav tm="0">
                                          <p:val>
                                            <p:fltVal val="0"/>
                                          </p:val>
                                        </p:tav>
                                        <p:tav tm="100000">
                                          <p:val>
                                            <p:strVal val="#ppt_w"/>
                                          </p:val>
                                        </p:tav>
                                      </p:tavLst>
                                    </p:anim>
                                    <p:anim calcmode="lin" valueType="num">
                                      <p:cBhvr>
                                        <p:cTn id="8" dur="1000" fill="hold"/>
                                        <p:tgtEl>
                                          <p:spTgt spid="146466"/>
                                        </p:tgtEl>
                                        <p:attrNameLst>
                                          <p:attrName>ppt_h</p:attrName>
                                        </p:attrNameLst>
                                      </p:cBhvr>
                                      <p:tavLst>
                                        <p:tav tm="0">
                                          <p:val>
                                            <p:fltVal val="0"/>
                                          </p:val>
                                        </p:tav>
                                        <p:tav tm="100000">
                                          <p:val>
                                            <p:strVal val="#ppt_h"/>
                                          </p:val>
                                        </p:tav>
                                      </p:tavLst>
                                    </p:anim>
                                    <p:anim calcmode="lin" valueType="num">
                                      <p:cBhvr>
                                        <p:cTn id="9" dur="1000" fill="hold"/>
                                        <p:tgtEl>
                                          <p:spTgt spid="146466"/>
                                        </p:tgtEl>
                                        <p:attrNameLst>
                                          <p:attrName>style.rotation</p:attrName>
                                        </p:attrNameLst>
                                      </p:cBhvr>
                                      <p:tavLst>
                                        <p:tav tm="0">
                                          <p:val>
                                            <p:fltVal val="360"/>
                                          </p:val>
                                        </p:tav>
                                        <p:tav tm="100000">
                                          <p:val>
                                            <p:fltVal val="0"/>
                                          </p:val>
                                        </p:tav>
                                      </p:tavLst>
                                    </p:anim>
                                    <p:animEffect transition="in" filter="fade">
                                      <p:cBhvr>
                                        <p:cTn id="10" dur="1000"/>
                                        <p:tgtEl>
                                          <p:spTgt spid="146466"/>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146451"/>
                                        </p:tgtEl>
                                        <p:attrNameLst>
                                          <p:attrName>style.visibility</p:attrName>
                                        </p:attrNameLst>
                                      </p:cBhvr>
                                      <p:to>
                                        <p:strVal val="visible"/>
                                      </p:to>
                                    </p:set>
                                    <p:anim calcmode="lin" valueType="num">
                                      <p:cBhvr>
                                        <p:cTn id="13" dur="1000" fill="hold"/>
                                        <p:tgtEl>
                                          <p:spTgt spid="146451"/>
                                        </p:tgtEl>
                                        <p:attrNameLst>
                                          <p:attrName>ppt_w</p:attrName>
                                        </p:attrNameLst>
                                      </p:cBhvr>
                                      <p:tavLst>
                                        <p:tav tm="0">
                                          <p:val>
                                            <p:fltVal val="0"/>
                                          </p:val>
                                        </p:tav>
                                        <p:tav tm="100000">
                                          <p:val>
                                            <p:strVal val="#ppt_w"/>
                                          </p:val>
                                        </p:tav>
                                      </p:tavLst>
                                    </p:anim>
                                    <p:anim calcmode="lin" valueType="num">
                                      <p:cBhvr>
                                        <p:cTn id="14" dur="1000" fill="hold"/>
                                        <p:tgtEl>
                                          <p:spTgt spid="146451"/>
                                        </p:tgtEl>
                                        <p:attrNameLst>
                                          <p:attrName>ppt_h</p:attrName>
                                        </p:attrNameLst>
                                      </p:cBhvr>
                                      <p:tavLst>
                                        <p:tav tm="0">
                                          <p:val>
                                            <p:fltVal val="0"/>
                                          </p:val>
                                        </p:tav>
                                        <p:tav tm="100000">
                                          <p:val>
                                            <p:strVal val="#ppt_h"/>
                                          </p:val>
                                        </p:tav>
                                      </p:tavLst>
                                    </p:anim>
                                    <p:anim calcmode="lin" valueType="num">
                                      <p:cBhvr>
                                        <p:cTn id="15" dur="1000" fill="hold"/>
                                        <p:tgtEl>
                                          <p:spTgt spid="146451"/>
                                        </p:tgtEl>
                                        <p:attrNameLst>
                                          <p:attrName>style.rotation</p:attrName>
                                        </p:attrNameLst>
                                      </p:cBhvr>
                                      <p:tavLst>
                                        <p:tav tm="0">
                                          <p:val>
                                            <p:fltVal val="360"/>
                                          </p:val>
                                        </p:tav>
                                        <p:tav tm="100000">
                                          <p:val>
                                            <p:fltVal val="0"/>
                                          </p:val>
                                        </p:tav>
                                      </p:tavLst>
                                    </p:anim>
                                    <p:animEffect transition="in" filter="fade">
                                      <p:cBhvr>
                                        <p:cTn id="16" dur="1000"/>
                                        <p:tgtEl>
                                          <p:spTgt spid="146451"/>
                                        </p:tgtEl>
                                      </p:cBhvr>
                                    </p:animEffect>
                                  </p:childTnLst>
                                </p:cTn>
                              </p:par>
                              <p:par>
                                <p:cTn id="17" presetID="49" presetClass="entr" presetSubtype="0" decel="100000" fill="hold" nodeType="withEffect">
                                  <p:stCondLst>
                                    <p:cond delay="0"/>
                                  </p:stCondLst>
                                  <p:childTnLst>
                                    <p:set>
                                      <p:cBhvr>
                                        <p:cTn id="18" dur="1" fill="hold">
                                          <p:stCondLst>
                                            <p:cond delay="0"/>
                                          </p:stCondLst>
                                        </p:cTn>
                                        <p:tgtEl>
                                          <p:spTgt spid="146458">
                                            <p:txEl>
                                              <p:pRg st="0" end="0"/>
                                            </p:txEl>
                                          </p:spTgt>
                                        </p:tgtEl>
                                        <p:attrNameLst>
                                          <p:attrName>style.visibility</p:attrName>
                                        </p:attrNameLst>
                                      </p:cBhvr>
                                      <p:to>
                                        <p:strVal val="visible"/>
                                      </p:to>
                                    </p:set>
                                    <p:anim calcmode="lin" valueType="num">
                                      <p:cBhvr>
                                        <p:cTn id="19" dur="1000" fill="hold"/>
                                        <p:tgtEl>
                                          <p:spTgt spid="146458">
                                            <p:txEl>
                                              <p:pRg st="0" end="0"/>
                                            </p:txEl>
                                          </p:spTgt>
                                        </p:tgtEl>
                                        <p:attrNameLst>
                                          <p:attrName>ppt_w</p:attrName>
                                        </p:attrNameLst>
                                      </p:cBhvr>
                                      <p:tavLst>
                                        <p:tav tm="0">
                                          <p:val>
                                            <p:fltVal val="0"/>
                                          </p:val>
                                        </p:tav>
                                        <p:tav tm="100000">
                                          <p:val>
                                            <p:strVal val="#ppt_w"/>
                                          </p:val>
                                        </p:tav>
                                      </p:tavLst>
                                    </p:anim>
                                    <p:anim calcmode="lin" valueType="num">
                                      <p:cBhvr>
                                        <p:cTn id="20" dur="1000" fill="hold"/>
                                        <p:tgtEl>
                                          <p:spTgt spid="146458">
                                            <p:txEl>
                                              <p:pRg st="0" end="0"/>
                                            </p:txEl>
                                          </p:spTgt>
                                        </p:tgtEl>
                                        <p:attrNameLst>
                                          <p:attrName>ppt_h</p:attrName>
                                        </p:attrNameLst>
                                      </p:cBhvr>
                                      <p:tavLst>
                                        <p:tav tm="0">
                                          <p:val>
                                            <p:fltVal val="0"/>
                                          </p:val>
                                        </p:tav>
                                        <p:tav tm="100000">
                                          <p:val>
                                            <p:strVal val="#ppt_h"/>
                                          </p:val>
                                        </p:tav>
                                      </p:tavLst>
                                    </p:anim>
                                    <p:anim calcmode="lin" valueType="num">
                                      <p:cBhvr>
                                        <p:cTn id="21" dur="1000" fill="hold"/>
                                        <p:tgtEl>
                                          <p:spTgt spid="146458">
                                            <p:txEl>
                                              <p:pRg st="0" end="0"/>
                                            </p:txEl>
                                          </p:spTgt>
                                        </p:tgtEl>
                                        <p:attrNameLst>
                                          <p:attrName>style.rotation</p:attrName>
                                        </p:attrNameLst>
                                      </p:cBhvr>
                                      <p:tavLst>
                                        <p:tav tm="0">
                                          <p:val>
                                            <p:fltVal val="360"/>
                                          </p:val>
                                        </p:tav>
                                        <p:tav tm="100000">
                                          <p:val>
                                            <p:fltVal val="0"/>
                                          </p:val>
                                        </p:tav>
                                      </p:tavLst>
                                    </p:anim>
                                    <p:animEffect transition="in" filter="fade">
                                      <p:cBhvr>
                                        <p:cTn id="22" dur="1000"/>
                                        <p:tgtEl>
                                          <p:spTgt spid="146458">
                                            <p:txEl>
                                              <p:pRg st="0" end="0"/>
                                            </p:txEl>
                                          </p:spTgt>
                                        </p:tgtEl>
                                      </p:cBhvr>
                                    </p:animEffect>
                                  </p:childTnLst>
                                </p:cTn>
                              </p:par>
                              <p:par>
                                <p:cTn id="23" presetID="49" presetClass="entr" presetSubtype="0" decel="100000" fill="hold" grpId="0" nodeType="withEffect">
                                  <p:stCondLst>
                                    <p:cond delay="0"/>
                                  </p:stCondLst>
                                  <p:childTnLst>
                                    <p:set>
                                      <p:cBhvr>
                                        <p:cTn id="24" dur="1" fill="hold">
                                          <p:stCondLst>
                                            <p:cond delay="0"/>
                                          </p:stCondLst>
                                        </p:cTn>
                                        <p:tgtEl>
                                          <p:spTgt spid="146454"/>
                                        </p:tgtEl>
                                        <p:attrNameLst>
                                          <p:attrName>style.visibility</p:attrName>
                                        </p:attrNameLst>
                                      </p:cBhvr>
                                      <p:to>
                                        <p:strVal val="visible"/>
                                      </p:to>
                                    </p:set>
                                    <p:anim calcmode="lin" valueType="num">
                                      <p:cBhvr>
                                        <p:cTn id="25" dur="1000" fill="hold"/>
                                        <p:tgtEl>
                                          <p:spTgt spid="146454"/>
                                        </p:tgtEl>
                                        <p:attrNameLst>
                                          <p:attrName>ppt_w</p:attrName>
                                        </p:attrNameLst>
                                      </p:cBhvr>
                                      <p:tavLst>
                                        <p:tav tm="0">
                                          <p:val>
                                            <p:fltVal val="0"/>
                                          </p:val>
                                        </p:tav>
                                        <p:tav tm="100000">
                                          <p:val>
                                            <p:strVal val="#ppt_w"/>
                                          </p:val>
                                        </p:tav>
                                      </p:tavLst>
                                    </p:anim>
                                    <p:anim calcmode="lin" valueType="num">
                                      <p:cBhvr>
                                        <p:cTn id="26" dur="1000" fill="hold"/>
                                        <p:tgtEl>
                                          <p:spTgt spid="146454"/>
                                        </p:tgtEl>
                                        <p:attrNameLst>
                                          <p:attrName>ppt_h</p:attrName>
                                        </p:attrNameLst>
                                      </p:cBhvr>
                                      <p:tavLst>
                                        <p:tav tm="0">
                                          <p:val>
                                            <p:fltVal val="0"/>
                                          </p:val>
                                        </p:tav>
                                        <p:tav tm="100000">
                                          <p:val>
                                            <p:strVal val="#ppt_h"/>
                                          </p:val>
                                        </p:tav>
                                      </p:tavLst>
                                    </p:anim>
                                    <p:anim calcmode="lin" valueType="num">
                                      <p:cBhvr>
                                        <p:cTn id="27" dur="1000" fill="hold"/>
                                        <p:tgtEl>
                                          <p:spTgt spid="146454"/>
                                        </p:tgtEl>
                                        <p:attrNameLst>
                                          <p:attrName>style.rotation</p:attrName>
                                        </p:attrNameLst>
                                      </p:cBhvr>
                                      <p:tavLst>
                                        <p:tav tm="0">
                                          <p:val>
                                            <p:fltVal val="360"/>
                                          </p:val>
                                        </p:tav>
                                        <p:tav tm="100000">
                                          <p:val>
                                            <p:fltVal val="0"/>
                                          </p:val>
                                        </p:tav>
                                      </p:tavLst>
                                    </p:anim>
                                    <p:animEffect transition="in" filter="fade">
                                      <p:cBhvr>
                                        <p:cTn id="28" dur="1000"/>
                                        <p:tgtEl>
                                          <p:spTgt spid="146454"/>
                                        </p:tgtEl>
                                      </p:cBhvr>
                                    </p:animEffect>
                                  </p:childTnLst>
                                </p:cTn>
                              </p:par>
                            </p:childTnLst>
                          </p:cTn>
                        </p:par>
                        <p:par>
                          <p:cTn id="29" fill="hold" nodeType="afterGroup">
                            <p:stCondLst>
                              <p:cond delay="1000"/>
                            </p:stCondLst>
                            <p:childTnLst>
                              <p:par>
                                <p:cTn id="30" presetID="23" presetClass="entr" presetSubtype="16" fill="hold" nodeType="afterEffect">
                                  <p:stCondLst>
                                    <p:cond delay="0"/>
                                  </p:stCondLst>
                                  <p:childTnLst>
                                    <p:set>
                                      <p:cBhvr>
                                        <p:cTn id="31" dur="1" fill="hold">
                                          <p:stCondLst>
                                            <p:cond delay="0"/>
                                          </p:stCondLst>
                                        </p:cTn>
                                        <p:tgtEl>
                                          <p:spTgt spid="146453">
                                            <p:txEl>
                                              <p:pRg st="0" end="0"/>
                                            </p:txEl>
                                          </p:spTgt>
                                        </p:tgtEl>
                                        <p:attrNameLst>
                                          <p:attrName>style.visibility</p:attrName>
                                        </p:attrNameLst>
                                      </p:cBhvr>
                                      <p:to>
                                        <p:strVal val="visible"/>
                                      </p:to>
                                    </p:set>
                                    <p:anim calcmode="lin" valueType="num">
                                      <p:cBhvr>
                                        <p:cTn id="32" dur="1000" fill="hold"/>
                                        <p:tgtEl>
                                          <p:spTgt spid="146453">
                                            <p:txEl>
                                              <p:pRg st="0" end="0"/>
                                            </p:txEl>
                                          </p:spTgt>
                                        </p:tgtEl>
                                        <p:attrNameLst>
                                          <p:attrName>ppt_w</p:attrName>
                                        </p:attrNameLst>
                                      </p:cBhvr>
                                      <p:tavLst>
                                        <p:tav tm="0">
                                          <p:val>
                                            <p:fltVal val="0"/>
                                          </p:val>
                                        </p:tav>
                                        <p:tav tm="100000">
                                          <p:val>
                                            <p:strVal val="#ppt_w"/>
                                          </p:val>
                                        </p:tav>
                                      </p:tavLst>
                                    </p:anim>
                                    <p:anim calcmode="lin" valueType="num">
                                      <p:cBhvr>
                                        <p:cTn id="33" dur="1000" fill="hold"/>
                                        <p:tgtEl>
                                          <p:spTgt spid="146453">
                                            <p:txEl>
                                              <p:pRg st="0" end="0"/>
                                            </p:txEl>
                                          </p:spTgt>
                                        </p:tgtEl>
                                        <p:attrNameLst>
                                          <p:attrName>ppt_h</p:attrName>
                                        </p:attrNameLst>
                                      </p:cBhvr>
                                      <p:tavLst>
                                        <p:tav tm="0">
                                          <p:val>
                                            <p:fltVal val="0"/>
                                          </p:val>
                                        </p:tav>
                                        <p:tav tm="100000">
                                          <p:val>
                                            <p:strVal val="#ppt_h"/>
                                          </p:val>
                                        </p:tav>
                                      </p:tavLst>
                                    </p:anim>
                                  </p:childTnLst>
                                </p:cTn>
                              </p:par>
                              <p:par>
                                <p:cTn id="34" presetID="23" presetClass="entr" presetSubtype="16" fill="hold" grpId="0" nodeType="withEffect">
                                  <p:stCondLst>
                                    <p:cond delay="0"/>
                                  </p:stCondLst>
                                  <p:childTnLst>
                                    <p:set>
                                      <p:cBhvr>
                                        <p:cTn id="35" dur="1" fill="hold">
                                          <p:stCondLst>
                                            <p:cond delay="0"/>
                                          </p:stCondLst>
                                        </p:cTn>
                                        <p:tgtEl>
                                          <p:spTgt spid="146464"/>
                                        </p:tgtEl>
                                        <p:attrNameLst>
                                          <p:attrName>style.visibility</p:attrName>
                                        </p:attrNameLst>
                                      </p:cBhvr>
                                      <p:to>
                                        <p:strVal val="visible"/>
                                      </p:to>
                                    </p:set>
                                    <p:anim calcmode="lin" valueType="num">
                                      <p:cBhvr>
                                        <p:cTn id="36" dur="1000" fill="hold"/>
                                        <p:tgtEl>
                                          <p:spTgt spid="146464"/>
                                        </p:tgtEl>
                                        <p:attrNameLst>
                                          <p:attrName>ppt_w</p:attrName>
                                        </p:attrNameLst>
                                      </p:cBhvr>
                                      <p:tavLst>
                                        <p:tav tm="0">
                                          <p:val>
                                            <p:fltVal val="0"/>
                                          </p:val>
                                        </p:tav>
                                        <p:tav tm="100000">
                                          <p:val>
                                            <p:strVal val="#ppt_w"/>
                                          </p:val>
                                        </p:tav>
                                      </p:tavLst>
                                    </p:anim>
                                    <p:anim calcmode="lin" valueType="num">
                                      <p:cBhvr>
                                        <p:cTn id="37" dur="1000" fill="hold"/>
                                        <p:tgtEl>
                                          <p:spTgt spid="146464"/>
                                        </p:tgtEl>
                                        <p:attrNameLst>
                                          <p:attrName>ppt_h</p:attrName>
                                        </p:attrNameLst>
                                      </p:cBhvr>
                                      <p:tavLst>
                                        <p:tav tm="0">
                                          <p:val>
                                            <p:fltVal val="0"/>
                                          </p:val>
                                        </p:tav>
                                        <p:tav tm="100000">
                                          <p:val>
                                            <p:strVal val="#ppt_h"/>
                                          </p:val>
                                        </p:tav>
                                      </p:tavLst>
                                    </p:anim>
                                  </p:childTnLst>
                                </p:cTn>
                              </p:par>
                              <p:par>
                                <p:cTn id="38" presetID="23" presetClass="entr" presetSubtype="16" fill="hold" grpId="0" nodeType="withEffect">
                                  <p:stCondLst>
                                    <p:cond delay="0"/>
                                  </p:stCondLst>
                                  <p:childTnLst>
                                    <p:set>
                                      <p:cBhvr>
                                        <p:cTn id="39" dur="1" fill="hold">
                                          <p:stCondLst>
                                            <p:cond delay="0"/>
                                          </p:stCondLst>
                                        </p:cTn>
                                        <p:tgtEl>
                                          <p:spTgt spid="146456"/>
                                        </p:tgtEl>
                                        <p:attrNameLst>
                                          <p:attrName>style.visibility</p:attrName>
                                        </p:attrNameLst>
                                      </p:cBhvr>
                                      <p:to>
                                        <p:strVal val="visible"/>
                                      </p:to>
                                    </p:set>
                                    <p:anim calcmode="lin" valueType="num">
                                      <p:cBhvr>
                                        <p:cTn id="40" dur="1000" fill="hold"/>
                                        <p:tgtEl>
                                          <p:spTgt spid="146456"/>
                                        </p:tgtEl>
                                        <p:attrNameLst>
                                          <p:attrName>ppt_w</p:attrName>
                                        </p:attrNameLst>
                                      </p:cBhvr>
                                      <p:tavLst>
                                        <p:tav tm="0">
                                          <p:val>
                                            <p:fltVal val="0"/>
                                          </p:val>
                                        </p:tav>
                                        <p:tav tm="100000">
                                          <p:val>
                                            <p:strVal val="#ppt_w"/>
                                          </p:val>
                                        </p:tav>
                                      </p:tavLst>
                                    </p:anim>
                                    <p:anim calcmode="lin" valueType="num">
                                      <p:cBhvr>
                                        <p:cTn id="41" dur="1000" fill="hold"/>
                                        <p:tgtEl>
                                          <p:spTgt spid="146456"/>
                                        </p:tgtEl>
                                        <p:attrNameLst>
                                          <p:attrName>ppt_h</p:attrName>
                                        </p:attrNameLst>
                                      </p:cBhvr>
                                      <p:tavLst>
                                        <p:tav tm="0">
                                          <p:val>
                                            <p:fltVal val="0"/>
                                          </p:val>
                                        </p:tav>
                                        <p:tav tm="100000">
                                          <p:val>
                                            <p:strVal val="#ppt_h"/>
                                          </p:val>
                                        </p:tav>
                                      </p:tavLst>
                                    </p:anim>
                                  </p:childTnLst>
                                </p:cTn>
                              </p:par>
                            </p:childTnLst>
                          </p:cTn>
                        </p:par>
                        <p:par>
                          <p:cTn id="42" fill="hold" nodeType="afterGroup">
                            <p:stCondLst>
                              <p:cond delay="2000"/>
                            </p:stCondLst>
                            <p:childTnLst>
                              <p:par>
                                <p:cTn id="43" presetID="9" presetClass="entr" presetSubtype="0" fill="hold" grpId="0" nodeType="afterEffect">
                                  <p:stCondLst>
                                    <p:cond delay="0"/>
                                  </p:stCondLst>
                                  <p:childTnLst>
                                    <p:set>
                                      <p:cBhvr>
                                        <p:cTn id="44" dur="1" fill="hold">
                                          <p:stCondLst>
                                            <p:cond delay="0"/>
                                          </p:stCondLst>
                                        </p:cTn>
                                        <p:tgtEl>
                                          <p:spTgt spid="146461"/>
                                        </p:tgtEl>
                                        <p:attrNameLst>
                                          <p:attrName>style.visibility</p:attrName>
                                        </p:attrNameLst>
                                      </p:cBhvr>
                                      <p:to>
                                        <p:strVal val="visible"/>
                                      </p:to>
                                    </p:set>
                                    <p:animEffect transition="in" filter="dissolve">
                                      <p:cBhvr>
                                        <p:cTn id="45" dur="1000"/>
                                        <p:tgtEl>
                                          <p:spTgt spid="146461"/>
                                        </p:tgtEl>
                                      </p:cBhvr>
                                    </p:animEffect>
                                  </p:childTnLst>
                                </p:cTn>
                              </p:par>
                              <p:par>
                                <p:cTn id="46" presetID="9" presetClass="entr" presetSubtype="0" fill="hold" grpId="0" nodeType="withEffect">
                                  <p:stCondLst>
                                    <p:cond delay="0"/>
                                  </p:stCondLst>
                                  <p:childTnLst>
                                    <p:set>
                                      <p:cBhvr>
                                        <p:cTn id="47" dur="1" fill="hold">
                                          <p:stCondLst>
                                            <p:cond delay="0"/>
                                          </p:stCondLst>
                                        </p:cTn>
                                        <p:tgtEl>
                                          <p:spTgt spid="146463"/>
                                        </p:tgtEl>
                                        <p:attrNameLst>
                                          <p:attrName>style.visibility</p:attrName>
                                        </p:attrNameLst>
                                      </p:cBhvr>
                                      <p:to>
                                        <p:strVal val="visible"/>
                                      </p:to>
                                    </p:set>
                                    <p:animEffect transition="in" filter="dissolve">
                                      <p:cBhvr>
                                        <p:cTn id="48" dur="1000"/>
                                        <p:tgtEl>
                                          <p:spTgt spid="146463"/>
                                        </p:tgtEl>
                                      </p:cBhvr>
                                    </p:animEffect>
                                  </p:childTnLst>
                                </p:cTn>
                              </p:par>
                              <p:par>
                                <p:cTn id="49" presetID="9" presetClass="entr" presetSubtype="0" fill="hold" grpId="0" nodeType="withEffect">
                                  <p:stCondLst>
                                    <p:cond delay="0"/>
                                  </p:stCondLst>
                                  <p:childTnLst>
                                    <p:set>
                                      <p:cBhvr>
                                        <p:cTn id="50" dur="1" fill="hold">
                                          <p:stCondLst>
                                            <p:cond delay="0"/>
                                          </p:stCondLst>
                                        </p:cTn>
                                        <p:tgtEl>
                                          <p:spTgt spid="146465"/>
                                        </p:tgtEl>
                                        <p:attrNameLst>
                                          <p:attrName>style.visibility</p:attrName>
                                        </p:attrNameLst>
                                      </p:cBhvr>
                                      <p:to>
                                        <p:strVal val="visible"/>
                                      </p:to>
                                    </p:set>
                                    <p:animEffect transition="in" filter="dissolve">
                                      <p:cBhvr>
                                        <p:cTn id="51" dur="1000"/>
                                        <p:tgtEl>
                                          <p:spTgt spid="146465"/>
                                        </p:tgtEl>
                                      </p:cBhvr>
                                    </p:animEffect>
                                  </p:childTnLst>
                                </p:cTn>
                              </p:par>
                              <p:par>
                                <p:cTn id="52" presetID="9" presetClass="entr" presetSubtype="0" fill="hold" grpId="0" nodeType="withEffect">
                                  <p:stCondLst>
                                    <p:cond delay="0"/>
                                  </p:stCondLst>
                                  <p:childTnLst>
                                    <p:set>
                                      <p:cBhvr>
                                        <p:cTn id="53" dur="1" fill="hold">
                                          <p:stCondLst>
                                            <p:cond delay="0"/>
                                          </p:stCondLst>
                                        </p:cTn>
                                        <p:tgtEl>
                                          <p:spTgt spid="146455"/>
                                        </p:tgtEl>
                                        <p:attrNameLst>
                                          <p:attrName>style.visibility</p:attrName>
                                        </p:attrNameLst>
                                      </p:cBhvr>
                                      <p:to>
                                        <p:strVal val="visible"/>
                                      </p:to>
                                    </p:set>
                                    <p:animEffect transition="in" filter="dissolve">
                                      <p:cBhvr>
                                        <p:cTn id="54" dur="1000"/>
                                        <p:tgtEl>
                                          <p:spTgt spid="146455"/>
                                        </p:tgtEl>
                                      </p:cBhvr>
                                    </p:animEffect>
                                  </p:childTnLst>
                                </p:cTn>
                              </p:par>
                            </p:childTnLst>
                          </p:cTn>
                        </p:par>
                        <p:par>
                          <p:cTn id="55" fill="hold" nodeType="afterGroup">
                            <p:stCondLst>
                              <p:cond delay="3000"/>
                            </p:stCondLst>
                            <p:childTnLst>
                              <p:par>
                                <p:cTn id="56" presetID="5" presetClass="entr" presetSubtype="10" fill="hold" grpId="0" nodeType="afterEffect">
                                  <p:stCondLst>
                                    <p:cond delay="0"/>
                                  </p:stCondLst>
                                  <p:childTnLst>
                                    <p:set>
                                      <p:cBhvr>
                                        <p:cTn id="57" dur="1" fill="hold">
                                          <p:stCondLst>
                                            <p:cond delay="0"/>
                                          </p:stCondLst>
                                        </p:cTn>
                                        <p:tgtEl>
                                          <p:spTgt spid="146460"/>
                                        </p:tgtEl>
                                        <p:attrNameLst>
                                          <p:attrName>style.visibility</p:attrName>
                                        </p:attrNameLst>
                                      </p:cBhvr>
                                      <p:to>
                                        <p:strVal val="visible"/>
                                      </p:to>
                                    </p:set>
                                    <p:animEffect transition="in" filter="checkerboard(across)">
                                      <p:cBhvr>
                                        <p:cTn id="58" dur="1000"/>
                                        <p:tgtEl>
                                          <p:spTgt spid="146460"/>
                                        </p:tgtEl>
                                      </p:cBhvr>
                                    </p:animEffect>
                                  </p:childTnLst>
                                </p:cTn>
                              </p:par>
                              <p:par>
                                <p:cTn id="59" presetID="5" presetClass="entr" presetSubtype="10" fill="hold" grpId="0" nodeType="withEffect">
                                  <p:stCondLst>
                                    <p:cond delay="0"/>
                                  </p:stCondLst>
                                  <p:childTnLst>
                                    <p:set>
                                      <p:cBhvr>
                                        <p:cTn id="60" dur="1" fill="hold">
                                          <p:stCondLst>
                                            <p:cond delay="0"/>
                                          </p:stCondLst>
                                        </p:cTn>
                                        <p:tgtEl>
                                          <p:spTgt spid="146462"/>
                                        </p:tgtEl>
                                        <p:attrNameLst>
                                          <p:attrName>style.visibility</p:attrName>
                                        </p:attrNameLst>
                                      </p:cBhvr>
                                      <p:to>
                                        <p:strVal val="visible"/>
                                      </p:to>
                                    </p:set>
                                    <p:animEffect transition="in" filter="checkerboard(across)">
                                      <p:cBhvr>
                                        <p:cTn id="61" dur="1000"/>
                                        <p:tgtEl>
                                          <p:spTgt spid="146462"/>
                                        </p:tgtEl>
                                      </p:cBhvr>
                                    </p:animEffect>
                                  </p:childTnLst>
                                </p:cTn>
                              </p:par>
                            </p:childTnLst>
                          </p:cTn>
                        </p:par>
                        <p:par>
                          <p:cTn id="62" fill="hold" nodeType="afterGroup">
                            <p:stCondLst>
                              <p:cond delay="4000"/>
                            </p:stCondLst>
                            <p:childTnLst>
                              <p:par>
                                <p:cTn id="63" presetID="3" presetClass="entr" presetSubtype="10" fill="hold" grpId="0" nodeType="afterEffect">
                                  <p:stCondLst>
                                    <p:cond delay="0"/>
                                  </p:stCondLst>
                                  <p:childTnLst>
                                    <p:set>
                                      <p:cBhvr>
                                        <p:cTn id="64" dur="1" fill="hold">
                                          <p:stCondLst>
                                            <p:cond delay="0"/>
                                          </p:stCondLst>
                                        </p:cTn>
                                        <p:tgtEl>
                                          <p:spTgt spid="146457"/>
                                        </p:tgtEl>
                                        <p:attrNameLst>
                                          <p:attrName>style.visibility</p:attrName>
                                        </p:attrNameLst>
                                      </p:cBhvr>
                                      <p:to>
                                        <p:strVal val="visible"/>
                                      </p:to>
                                    </p:set>
                                    <p:animEffect transition="in" filter="blinds(horizontal)">
                                      <p:cBhvr>
                                        <p:cTn id="65" dur="1000"/>
                                        <p:tgtEl>
                                          <p:spTgt spid="146457"/>
                                        </p:tgtEl>
                                      </p:cBhvr>
                                    </p:animEffect>
                                  </p:childTnLst>
                                </p:cTn>
                              </p:par>
                              <p:par>
                                <p:cTn id="66" presetID="3" presetClass="entr" presetSubtype="10" fill="hold" grpId="0" nodeType="withEffect">
                                  <p:stCondLst>
                                    <p:cond delay="0"/>
                                  </p:stCondLst>
                                  <p:childTnLst>
                                    <p:set>
                                      <p:cBhvr>
                                        <p:cTn id="67" dur="1" fill="hold">
                                          <p:stCondLst>
                                            <p:cond delay="0"/>
                                          </p:stCondLst>
                                        </p:cTn>
                                        <p:tgtEl>
                                          <p:spTgt spid="146459"/>
                                        </p:tgtEl>
                                        <p:attrNameLst>
                                          <p:attrName>style.visibility</p:attrName>
                                        </p:attrNameLst>
                                      </p:cBhvr>
                                      <p:to>
                                        <p:strVal val="visible"/>
                                      </p:to>
                                    </p:set>
                                    <p:animEffect transition="in" filter="blinds(horizontal)">
                                      <p:cBhvr>
                                        <p:cTn id="68" dur="1000"/>
                                        <p:tgtEl>
                                          <p:spTgt spid="146459"/>
                                        </p:tgtEl>
                                      </p:cBhvr>
                                    </p:animEffect>
                                  </p:childTnLst>
                                </p:cTn>
                              </p:par>
                              <p:par>
                                <p:cTn id="69" presetID="3" presetClass="entr" presetSubtype="10" fill="hold" grpId="0" nodeType="withEffect">
                                  <p:stCondLst>
                                    <p:cond delay="0"/>
                                  </p:stCondLst>
                                  <p:childTnLst>
                                    <p:set>
                                      <p:cBhvr>
                                        <p:cTn id="70" dur="1" fill="hold">
                                          <p:stCondLst>
                                            <p:cond delay="0"/>
                                          </p:stCondLst>
                                        </p:cTn>
                                        <p:tgtEl>
                                          <p:spTgt spid="146452"/>
                                        </p:tgtEl>
                                        <p:attrNameLst>
                                          <p:attrName>style.visibility</p:attrName>
                                        </p:attrNameLst>
                                      </p:cBhvr>
                                      <p:to>
                                        <p:strVal val="visible"/>
                                      </p:to>
                                    </p:set>
                                    <p:animEffect transition="in" filter="blinds(horizontal)">
                                      <p:cBhvr>
                                        <p:cTn id="71" dur="1000"/>
                                        <p:tgtEl>
                                          <p:spTgt spid="146452"/>
                                        </p:tgtEl>
                                      </p:cBhvr>
                                    </p:animEffect>
                                  </p:childTnLst>
                                </p:cTn>
                              </p:par>
                              <p:par>
                                <p:cTn id="72" presetID="5" presetClass="entr" presetSubtype="10" fill="hold" grpId="0" nodeType="withEffect">
                                  <p:stCondLst>
                                    <p:cond delay="0"/>
                                  </p:stCondLst>
                                  <p:childTnLst>
                                    <p:set>
                                      <p:cBhvr>
                                        <p:cTn id="73" dur="1" fill="hold">
                                          <p:stCondLst>
                                            <p:cond delay="0"/>
                                          </p:stCondLst>
                                        </p:cTn>
                                        <p:tgtEl>
                                          <p:spTgt spid="146467"/>
                                        </p:tgtEl>
                                        <p:attrNameLst>
                                          <p:attrName>style.visibility</p:attrName>
                                        </p:attrNameLst>
                                      </p:cBhvr>
                                      <p:to>
                                        <p:strVal val="visible"/>
                                      </p:to>
                                    </p:set>
                                    <p:animEffect transition="in" filter="checkerboard(across)">
                                      <p:cBhvr>
                                        <p:cTn id="74" dur="1000"/>
                                        <p:tgtEl>
                                          <p:spTgt spid="1464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451" grpId="0"/>
      <p:bldP spid="146452" grpId="0"/>
      <p:bldP spid="146454" grpId="0"/>
      <p:bldP spid="146455" grpId="0"/>
      <p:bldP spid="146456" grpId="0"/>
      <p:bldP spid="146457" grpId="0"/>
      <p:bldP spid="146459" grpId="0"/>
      <p:bldP spid="146460" grpId="0"/>
      <p:bldP spid="146461" grpId="0"/>
      <p:bldP spid="146462" grpId="0"/>
      <p:bldP spid="146463" grpId="0"/>
      <p:bldP spid="146464" grpId="0"/>
      <p:bldP spid="146465" grpId="0"/>
      <p:bldP spid="146466" grpId="0"/>
      <p:bldP spid="14646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Title 2"/>
          <p:cNvSpPr>
            <a:spLocks noGrp="1"/>
          </p:cNvSpPr>
          <p:nvPr>
            <p:ph type="title"/>
          </p:nvPr>
        </p:nvSpPr>
        <p:spPr>
          <a:xfrm>
            <a:off x="149013" y="1002454"/>
            <a:ext cx="9956799" cy="1320800"/>
          </a:xfrm>
        </p:spPr>
        <p:txBody>
          <a:bodyPr>
            <a:normAutofit fontScale="90000"/>
          </a:bodyPr>
          <a:lstStyle/>
          <a:p>
            <a:r>
              <a:rPr lang="en-GB" altLang="en-US" dirty="0"/>
              <a:t>Ymchwil ac </a:t>
            </a:r>
            <a:r>
              <a:rPr lang="en-GB" altLang="en-US" dirty="0" err="1" smtClean="0"/>
              <a:t>Athroniaeth</a:t>
            </a:r>
            <a:r>
              <a:rPr lang="en-GB" altLang="en-US" dirty="0" smtClean="0"/>
              <a:t> / Research and Philosophy</a:t>
            </a:r>
            <a:br>
              <a:rPr lang="en-GB" altLang="en-US" dirty="0" smtClean="0"/>
            </a:br>
            <a:endParaRPr lang="en-GB" altLang="en-US" dirty="0" smtClean="0"/>
          </a:p>
        </p:txBody>
      </p:sp>
      <p:sp>
        <p:nvSpPr>
          <p:cNvPr id="24578" name="Content Placeholder 1"/>
          <p:cNvSpPr>
            <a:spLocks noGrp="1"/>
          </p:cNvSpPr>
          <p:nvPr>
            <p:ph idx="1"/>
          </p:nvPr>
        </p:nvSpPr>
        <p:spPr>
          <a:xfrm>
            <a:off x="413205" y="2262083"/>
            <a:ext cx="9875910" cy="3451225"/>
          </a:xfrm>
        </p:spPr>
        <p:txBody>
          <a:bodyPr>
            <a:normAutofit lnSpcReduction="10000"/>
          </a:bodyPr>
          <a:lstStyle/>
          <a:p>
            <a:r>
              <a:rPr lang="en-GB" altLang="en-US" sz="2800" dirty="0"/>
              <a:t>The wider the range of possibilities we offer children, the more intense will be their motivations and the richer their experiences. We must widen the range of topics and goals, the types of situations we offer and their degree of structure, the kinds and combinations of resources and materials, and the possible interactions with things, peers and adults.</a:t>
            </a:r>
          </a:p>
          <a:p>
            <a:pPr marL="0" indent="0" algn="r">
              <a:buNone/>
            </a:pPr>
            <a:r>
              <a:rPr lang="en-GB" altLang="en-US" dirty="0" err="1" smtClean="0"/>
              <a:t>Malaguzzi</a:t>
            </a:r>
            <a:r>
              <a:rPr lang="en-GB" altLang="en-US" dirty="0" smtClean="0"/>
              <a:t> (1993) </a:t>
            </a:r>
            <a:r>
              <a:rPr lang="en-GB" altLang="en-US" i="1" dirty="0" smtClean="0"/>
              <a:t>cited in </a:t>
            </a:r>
            <a:r>
              <a:rPr lang="en-GB" altLang="en-US" dirty="0" smtClean="0"/>
              <a:t>Edwards et al (2011)</a:t>
            </a:r>
            <a:endParaRPr lang="en-GB" altLang="en-US" i="1" dirty="0" smtClean="0"/>
          </a:p>
        </p:txBody>
      </p:sp>
    </p:spTree>
    <p:extLst>
      <p:ext uri="{BB962C8B-B14F-4D97-AF65-F5344CB8AC3E}">
        <p14:creationId xmlns:p14="http://schemas.microsoft.com/office/powerpoint/2010/main" val="1539449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5731" y="-205739"/>
            <a:ext cx="10157354" cy="1143000"/>
          </a:xfrm>
        </p:spPr>
        <p:txBody>
          <a:bodyPr>
            <a:noAutofit/>
          </a:bodyPr>
          <a:lstStyle/>
          <a:p>
            <a:r>
              <a:rPr lang="en-GB" sz="5400" dirty="0" smtClean="0"/>
              <a:t>                                                                    </a:t>
            </a:r>
            <a:r>
              <a:rPr lang="en-GB" sz="4000" dirty="0" err="1" smtClean="0"/>
              <a:t>Chwarae</a:t>
            </a:r>
            <a:r>
              <a:rPr lang="en-GB" sz="4000" dirty="0" smtClean="0"/>
              <a:t> / Play</a:t>
            </a:r>
            <a:endParaRPr lang="en-US" sz="4000" dirty="0"/>
          </a:p>
        </p:txBody>
      </p:sp>
      <p:sp>
        <p:nvSpPr>
          <p:cNvPr id="3" name="Content Placeholder 2"/>
          <p:cNvSpPr>
            <a:spLocks noGrp="1"/>
          </p:cNvSpPr>
          <p:nvPr>
            <p:ph sz="half" idx="1"/>
          </p:nvPr>
        </p:nvSpPr>
        <p:spPr>
          <a:xfrm>
            <a:off x="479376" y="1844824"/>
            <a:ext cx="4875530" cy="4590288"/>
          </a:xfrm>
        </p:spPr>
        <p:txBody>
          <a:bodyPr>
            <a:normAutofit/>
          </a:bodyPr>
          <a:lstStyle/>
          <a:p>
            <a:r>
              <a:rPr lang="en-US" sz="2000" dirty="0" smtClean="0"/>
              <a:t>Proses </a:t>
            </a:r>
            <a:r>
              <a:rPr lang="en-US" sz="2000" dirty="0" err="1" smtClean="0"/>
              <a:t>yw</a:t>
            </a:r>
            <a:r>
              <a:rPr lang="en-US" sz="2000" dirty="0" smtClean="0"/>
              <a:t> </a:t>
            </a:r>
            <a:r>
              <a:rPr lang="en-US" sz="2000" dirty="0" err="1" smtClean="0"/>
              <a:t>chwarae</a:t>
            </a:r>
            <a:endParaRPr lang="en-US" sz="2000" dirty="0" smtClean="0"/>
          </a:p>
          <a:p>
            <a:r>
              <a:rPr lang="en-US" sz="2000" dirty="0" smtClean="0"/>
              <a:t>Mae </a:t>
            </a:r>
            <a:r>
              <a:rPr lang="en-US" sz="2000" dirty="0" err="1" smtClean="0"/>
              <a:t>chwarae</a:t>
            </a:r>
            <a:r>
              <a:rPr lang="en-US" sz="2000" dirty="0" smtClean="0"/>
              <a:t> </a:t>
            </a:r>
            <a:r>
              <a:rPr lang="en-US" sz="2000" dirty="0" err="1" smtClean="0"/>
              <a:t>yn</a:t>
            </a:r>
            <a:r>
              <a:rPr lang="en-US" sz="2000" dirty="0" smtClean="0"/>
              <a:t> </a:t>
            </a:r>
            <a:r>
              <a:rPr lang="en-US" sz="2000" dirty="0" err="1" smtClean="0"/>
              <a:t>datblygu</a:t>
            </a:r>
            <a:r>
              <a:rPr lang="en-US" sz="2000" dirty="0" smtClean="0"/>
              <a:t> </a:t>
            </a:r>
            <a:r>
              <a:rPr lang="en-US" sz="2000" dirty="0" err="1" smtClean="0"/>
              <a:t>deallusrwydd</a:t>
            </a:r>
            <a:endParaRPr lang="en-US" sz="2000" dirty="0" smtClean="0"/>
          </a:p>
          <a:p>
            <a:r>
              <a:rPr lang="en-US" sz="2000" dirty="0" smtClean="0"/>
              <a:t>Mae</a:t>
            </a:r>
            <a:r>
              <a:rPr lang="en-US" sz="2000" dirty="0"/>
              <a:t> </a:t>
            </a:r>
            <a:r>
              <a:rPr lang="en-US" sz="2000" dirty="0" err="1" smtClean="0"/>
              <a:t>chwarae</a:t>
            </a:r>
            <a:r>
              <a:rPr lang="en-US" sz="2000" dirty="0" smtClean="0"/>
              <a:t> </a:t>
            </a:r>
            <a:r>
              <a:rPr lang="en-US" sz="2000" dirty="0" err="1" smtClean="0"/>
              <a:t>yn</a:t>
            </a:r>
            <a:r>
              <a:rPr lang="en-US" sz="2000" dirty="0" smtClean="0"/>
              <a:t> </a:t>
            </a:r>
            <a:r>
              <a:rPr lang="en-US" sz="2000" dirty="0" err="1" smtClean="0"/>
              <a:t>datblygu</a:t>
            </a:r>
            <a:r>
              <a:rPr lang="en-US" sz="2000" dirty="0" smtClean="0"/>
              <a:t> </a:t>
            </a:r>
            <a:r>
              <a:rPr lang="en-US" sz="2000" dirty="0" err="1" smtClean="0"/>
              <a:t>meddwl</a:t>
            </a:r>
            <a:r>
              <a:rPr lang="en-US" sz="2000" dirty="0" smtClean="0"/>
              <a:t> </a:t>
            </a:r>
            <a:r>
              <a:rPr lang="en-US" sz="2000" dirty="0" err="1" smtClean="0"/>
              <a:t>haniaethol</a:t>
            </a:r>
            <a:endParaRPr lang="en-US" sz="2000" dirty="0" smtClean="0"/>
          </a:p>
          <a:p>
            <a:r>
              <a:rPr lang="en-US" sz="2000" dirty="0" smtClean="0"/>
              <a:t>Cael </a:t>
            </a:r>
            <a:r>
              <a:rPr lang="en-US" sz="2000" dirty="0" err="1" smtClean="0"/>
              <a:t>ei</a:t>
            </a:r>
            <a:r>
              <a:rPr lang="en-US" sz="2000" dirty="0" smtClean="0"/>
              <a:t> </a:t>
            </a:r>
            <a:r>
              <a:rPr lang="en-US" sz="2000" dirty="0" err="1" smtClean="0"/>
              <a:t>ddylanwadu</a:t>
            </a:r>
            <a:r>
              <a:rPr lang="en-US" sz="2000" dirty="0" smtClean="0"/>
              <a:t> </a:t>
            </a:r>
            <a:r>
              <a:rPr lang="en-US" sz="2000" dirty="0" err="1" smtClean="0"/>
              <a:t>gan</a:t>
            </a:r>
            <a:r>
              <a:rPr lang="en-US" sz="2000" dirty="0" smtClean="0"/>
              <a:t> </a:t>
            </a:r>
            <a:r>
              <a:rPr lang="en-US" sz="2000" dirty="0" err="1" smtClean="0"/>
              <a:t>ffactorau</a:t>
            </a:r>
            <a:r>
              <a:rPr lang="en-US" sz="2000" dirty="0" smtClean="0"/>
              <a:t> </a:t>
            </a:r>
            <a:r>
              <a:rPr lang="en-US" sz="2000" dirty="0" err="1" smtClean="0"/>
              <a:t>biolegol</a:t>
            </a:r>
            <a:r>
              <a:rPr lang="en-US" sz="2000" dirty="0" smtClean="0"/>
              <a:t> a </a:t>
            </a:r>
            <a:r>
              <a:rPr lang="en-US" sz="2000" dirty="0" err="1" smtClean="0"/>
              <a:t>chymdeithasol</a:t>
            </a:r>
            <a:r>
              <a:rPr lang="en-US" sz="2000" dirty="0"/>
              <a:t>-</a:t>
            </a:r>
            <a:r>
              <a:rPr lang="en-US" sz="2000" dirty="0" smtClean="0"/>
              <a:t> </a:t>
            </a:r>
            <a:r>
              <a:rPr lang="en-US" sz="2000" dirty="0" err="1" smtClean="0"/>
              <a:t>ddiwylliannol</a:t>
            </a:r>
            <a:endParaRPr lang="en-US" sz="2000" dirty="0" smtClean="0"/>
          </a:p>
          <a:p>
            <a:r>
              <a:rPr lang="en-US" sz="2000" dirty="0" err="1"/>
              <a:t>C</a:t>
            </a:r>
            <a:r>
              <a:rPr lang="en-US" sz="2000" dirty="0" err="1" smtClean="0"/>
              <a:t>hwarae</a:t>
            </a:r>
            <a:r>
              <a:rPr lang="en-US" sz="2000" dirty="0" smtClean="0"/>
              <a:t> </a:t>
            </a:r>
            <a:r>
              <a:rPr lang="en-US" sz="2000" dirty="0" err="1" smtClean="0"/>
              <a:t>yn</a:t>
            </a:r>
            <a:r>
              <a:rPr lang="en-US" sz="2000" dirty="0" smtClean="0"/>
              <a:t> </a:t>
            </a:r>
            <a:r>
              <a:rPr lang="en-US" sz="2000" dirty="0" err="1" smtClean="0"/>
              <a:t>greadigol</a:t>
            </a:r>
            <a:r>
              <a:rPr lang="en-US" sz="2000" dirty="0" smtClean="0"/>
              <a:t> ac </a:t>
            </a:r>
            <a:r>
              <a:rPr lang="en-US" sz="2000" dirty="0" err="1" smtClean="0"/>
              <a:t>yn</a:t>
            </a:r>
            <a:r>
              <a:rPr lang="en-US" sz="2000" dirty="0" smtClean="0"/>
              <a:t> </a:t>
            </a:r>
            <a:r>
              <a:rPr lang="en-US" sz="2000" dirty="0" err="1" smtClean="0"/>
              <a:t>hyblyg</a:t>
            </a:r>
            <a:endParaRPr lang="en-US" sz="2000" dirty="0"/>
          </a:p>
        </p:txBody>
      </p:sp>
      <p:sp>
        <p:nvSpPr>
          <p:cNvPr id="4" name="Content Placeholder 3"/>
          <p:cNvSpPr>
            <a:spLocks noGrp="1"/>
          </p:cNvSpPr>
          <p:nvPr>
            <p:ph sz="half" idx="2"/>
          </p:nvPr>
        </p:nvSpPr>
        <p:spPr>
          <a:xfrm>
            <a:off x="5263603" y="1854075"/>
            <a:ext cx="4875530" cy="4590288"/>
          </a:xfrm>
        </p:spPr>
        <p:txBody>
          <a:bodyPr>
            <a:normAutofit/>
          </a:bodyPr>
          <a:lstStyle/>
          <a:p>
            <a:r>
              <a:rPr lang="en-GB" altLang="en-US" sz="2400" dirty="0"/>
              <a:t>Play is a process</a:t>
            </a:r>
          </a:p>
          <a:p>
            <a:r>
              <a:rPr lang="en-GB" altLang="en-US" sz="2400" dirty="0"/>
              <a:t>Play helps develop intelligence</a:t>
            </a:r>
          </a:p>
          <a:p>
            <a:r>
              <a:rPr lang="en-GB" altLang="en-US" sz="2400" dirty="0"/>
              <a:t>Play helps develop abstract thinking</a:t>
            </a:r>
          </a:p>
          <a:p>
            <a:r>
              <a:rPr lang="en-GB" altLang="en-US" sz="2400" dirty="0"/>
              <a:t>Influenced by biological and socio-cultural factors</a:t>
            </a:r>
          </a:p>
          <a:p>
            <a:r>
              <a:rPr lang="en-GB" altLang="en-US" sz="2400" dirty="0"/>
              <a:t>Play is creative and flexible</a:t>
            </a:r>
            <a:endParaRPr lang="en-US" altLang="en-US" sz="2400" dirty="0"/>
          </a:p>
          <a:p>
            <a:endParaRPr lang="en-US" dirty="0"/>
          </a:p>
        </p:txBody>
      </p:sp>
      <p:pic>
        <p:nvPicPr>
          <p:cNvPr id="4098" name="Picture 2" descr="C:\Users\s.ainsworth\AppData\Local\Microsoft\Windows\Temporary Internet Files\Content.IE5\KDSCESFD\Lets-Play-Logo[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6191" y="86973"/>
            <a:ext cx="3606800" cy="15995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7388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153" y="686108"/>
            <a:ext cx="11783043" cy="1168400"/>
          </a:xfrm>
        </p:spPr>
        <p:txBody>
          <a:bodyPr>
            <a:normAutofit/>
          </a:bodyPr>
          <a:lstStyle/>
          <a:p>
            <a:pPr algn="ctr"/>
            <a:r>
              <a:rPr lang="en-GB" sz="3200" dirty="0" err="1"/>
              <a:t>Confensiwn</a:t>
            </a:r>
            <a:r>
              <a:rPr lang="en-GB" sz="3200" dirty="0"/>
              <a:t> y </a:t>
            </a:r>
            <a:r>
              <a:rPr lang="en-GB" sz="3200" dirty="0" err="1"/>
              <a:t>Cenhedloedd</a:t>
            </a:r>
            <a:r>
              <a:rPr lang="en-GB" sz="3200" dirty="0"/>
              <a:t> </a:t>
            </a:r>
            <a:r>
              <a:rPr lang="en-GB" sz="3200" dirty="0" err="1"/>
              <a:t>Unedig</a:t>
            </a:r>
            <a:r>
              <a:rPr lang="en-GB" sz="3200" dirty="0"/>
              <a:t> </a:t>
            </a:r>
            <a:r>
              <a:rPr lang="en-GB" sz="3200" dirty="0" err="1"/>
              <a:t>ar</a:t>
            </a:r>
            <a:r>
              <a:rPr lang="en-GB" sz="3200" dirty="0"/>
              <a:t> </a:t>
            </a:r>
            <a:r>
              <a:rPr lang="en-GB" sz="3200" dirty="0" err="1"/>
              <a:t>Hawliau</a:t>
            </a:r>
            <a:r>
              <a:rPr lang="en-GB" sz="3200" dirty="0"/>
              <a:t> Plant</a:t>
            </a:r>
            <a:br>
              <a:rPr lang="en-GB" sz="3200" dirty="0"/>
            </a:br>
            <a:r>
              <a:rPr lang="en-GB" sz="3200" dirty="0"/>
              <a:t>United Nations Convention on the Rights of the Child</a:t>
            </a:r>
            <a:endParaRPr lang="en-US" sz="3200" dirty="0"/>
          </a:p>
        </p:txBody>
      </p:sp>
      <p:sp>
        <p:nvSpPr>
          <p:cNvPr id="6" name="Content Placeholder 3"/>
          <p:cNvSpPr>
            <a:spLocks noGrp="1"/>
          </p:cNvSpPr>
          <p:nvPr>
            <p:ph sz="half" idx="1"/>
          </p:nvPr>
        </p:nvSpPr>
        <p:spPr>
          <a:xfrm>
            <a:off x="677333" y="2248643"/>
            <a:ext cx="4184035" cy="3880772"/>
          </a:xfrm>
        </p:spPr>
        <p:txBody>
          <a:bodyPr>
            <a:noAutofit/>
          </a:bodyPr>
          <a:lstStyle/>
          <a:p>
            <a:r>
              <a:rPr lang="en-GB" sz="3200" dirty="0" err="1"/>
              <a:t>Erthygl</a:t>
            </a:r>
            <a:r>
              <a:rPr lang="en-GB" sz="3200" dirty="0"/>
              <a:t> 31:</a:t>
            </a:r>
          </a:p>
          <a:p>
            <a:pPr marL="0" indent="0">
              <a:buNone/>
            </a:pPr>
            <a:r>
              <a:rPr lang="en-GB" sz="3200" dirty="0" err="1"/>
              <a:t>Hawl</a:t>
            </a:r>
            <a:r>
              <a:rPr lang="en-GB" sz="3200" dirty="0"/>
              <a:t> gan bob </a:t>
            </a:r>
            <a:r>
              <a:rPr lang="en-GB" sz="3200" dirty="0" err="1"/>
              <a:t>plentyn</a:t>
            </a:r>
            <a:r>
              <a:rPr lang="en-GB" sz="3200" dirty="0"/>
              <a:t> </a:t>
            </a:r>
            <a:r>
              <a:rPr lang="en-GB" sz="3200" dirty="0" err="1" smtClean="0"/>
              <a:t>i</a:t>
            </a:r>
            <a:r>
              <a:rPr lang="en-GB" sz="3200" dirty="0" smtClean="0"/>
              <a:t> </a:t>
            </a:r>
            <a:r>
              <a:rPr lang="en-GB" sz="3200" dirty="0" err="1"/>
              <a:t>ymlacio</a:t>
            </a:r>
            <a:r>
              <a:rPr lang="en-GB" sz="3200" dirty="0"/>
              <a:t> a </a:t>
            </a:r>
            <a:r>
              <a:rPr lang="en-GB" sz="3200" dirty="0" err="1"/>
              <a:t>chwarae</a:t>
            </a:r>
            <a:r>
              <a:rPr lang="en-GB" sz="3200" dirty="0"/>
              <a:t> ac </a:t>
            </a:r>
            <a:r>
              <a:rPr lang="en-GB" sz="3200" dirty="0" err="1" smtClean="0"/>
              <a:t>i</a:t>
            </a:r>
            <a:r>
              <a:rPr lang="en-GB" sz="3200" dirty="0" smtClean="0"/>
              <a:t> </a:t>
            </a:r>
            <a:r>
              <a:rPr lang="en-GB" sz="3200" dirty="0" err="1"/>
              <a:t>ymuno</a:t>
            </a:r>
            <a:r>
              <a:rPr lang="en-GB" sz="3200" dirty="0"/>
              <a:t> gydag </a:t>
            </a:r>
            <a:r>
              <a:rPr lang="en-GB" sz="3200" dirty="0" err="1"/>
              <a:t>amrediad</a:t>
            </a:r>
            <a:r>
              <a:rPr lang="en-GB" sz="3200" dirty="0"/>
              <a:t> </a:t>
            </a:r>
            <a:r>
              <a:rPr lang="en-GB" sz="3200" dirty="0" smtClean="0"/>
              <a:t>eang o </a:t>
            </a:r>
            <a:r>
              <a:rPr lang="en-GB" sz="3200" dirty="0" err="1"/>
              <a:t>weithgareddau</a:t>
            </a:r>
            <a:r>
              <a:rPr lang="en-GB" sz="3200" i="1" dirty="0" smtClean="0"/>
              <a:t>.</a:t>
            </a:r>
            <a:r>
              <a:rPr lang="en-GB" sz="3200" i="1" dirty="0"/>
              <a:t> </a:t>
            </a:r>
            <a:r>
              <a:rPr lang="en-GB" sz="2000" i="1" dirty="0"/>
              <a:t>(1991)</a:t>
            </a:r>
            <a:endParaRPr lang="en-US" sz="2000" i="1" dirty="0"/>
          </a:p>
        </p:txBody>
      </p:sp>
      <p:sp>
        <p:nvSpPr>
          <p:cNvPr id="4" name="Content Placeholder 3"/>
          <p:cNvSpPr>
            <a:spLocks noGrp="1"/>
          </p:cNvSpPr>
          <p:nvPr>
            <p:ph sz="half" idx="2"/>
          </p:nvPr>
        </p:nvSpPr>
        <p:spPr/>
        <p:txBody>
          <a:bodyPr>
            <a:normAutofit/>
          </a:bodyPr>
          <a:lstStyle/>
          <a:p>
            <a:r>
              <a:rPr lang="en-GB" sz="3200" dirty="0"/>
              <a:t>Article 31:</a:t>
            </a:r>
          </a:p>
          <a:p>
            <a:pPr marL="0" indent="0">
              <a:buNone/>
            </a:pPr>
            <a:r>
              <a:rPr lang="en-GB" sz="3200" dirty="0"/>
              <a:t>All children have a right to relax and play and to join in a wide range of activities</a:t>
            </a:r>
            <a:r>
              <a:rPr lang="en-GB" sz="3200" dirty="0" smtClean="0"/>
              <a:t>.</a:t>
            </a:r>
            <a:r>
              <a:rPr lang="en-GB" sz="3200" dirty="0"/>
              <a:t> </a:t>
            </a:r>
            <a:r>
              <a:rPr lang="en-GB" sz="2200" i="1" dirty="0"/>
              <a:t>(1991)</a:t>
            </a:r>
            <a:endParaRPr lang="en-US" sz="2200" i="1" dirty="0"/>
          </a:p>
        </p:txBody>
      </p:sp>
    </p:spTree>
    <p:extLst>
      <p:ext uri="{BB962C8B-B14F-4D97-AF65-F5344CB8AC3E}">
        <p14:creationId xmlns:p14="http://schemas.microsoft.com/office/powerpoint/2010/main" val="3392794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19946" y="839789"/>
            <a:ext cx="9089813" cy="1320800"/>
          </a:xfrm>
        </p:spPr>
        <p:txBody>
          <a:bodyPr/>
          <a:lstStyle/>
          <a:p>
            <a:r>
              <a:rPr lang="en-GB" altLang="en-US" dirty="0" smtClean="0"/>
              <a:t>Tina Bruce:  12 </a:t>
            </a:r>
            <a:r>
              <a:rPr lang="en-GB" altLang="en-US" dirty="0" err="1" smtClean="0"/>
              <a:t>nodwedd</a:t>
            </a:r>
            <a:r>
              <a:rPr lang="en-GB" altLang="en-US" dirty="0" smtClean="0"/>
              <a:t> o </a:t>
            </a:r>
            <a:r>
              <a:rPr lang="en-GB" altLang="en-US" dirty="0" err="1" smtClean="0"/>
              <a:t>chwarae</a:t>
            </a:r>
            <a:r>
              <a:rPr lang="en-GB" altLang="en-US" dirty="0" smtClean="0"/>
              <a:t> (1987)</a:t>
            </a:r>
            <a:endParaRPr lang="en-GB" altLang="en-US" dirty="0"/>
          </a:p>
        </p:txBody>
      </p:sp>
      <p:sp>
        <p:nvSpPr>
          <p:cNvPr id="26627" name="Rectangle 3"/>
          <p:cNvSpPr>
            <a:spLocks noGrp="1" noChangeArrowheads="1"/>
          </p:cNvSpPr>
          <p:nvPr>
            <p:ph sz="half" idx="1"/>
          </p:nvPr>
        </p:nvSpPr>
        <p:spPr/>
        <p:txBody>
          <a:bodyPr/>
          <a:lstStyle/>
          <a:p>
            <a:r>
              <a:rPr lang="en-GB" altLang="en-US" dirty="0" err="1" smtClean="0"/>
              <a:t>Chwarae</a:t>
            </a:r>
            <a:r>
              <a:rPr lang="en-GB" altLang="en-US" dirty="0" smtClean="0"/>
              <a:t> o </a:t>
            </a:r>
            <a:r>
              <a:rPr lang="en-GB" altLang="en-US" dirty="0" err="1" smtClean="0"/>
              <a:t>brofiad</a:t>
            </a:r>
            <a:r>
              <a:rPr lang="en-GB" altLang="en-US" dirty="0" smtClean="0"/>
              <a:t>.</a:t>
            </a:r>
          </a:p>
          <a:p>
            <a:r>
              <a:rPr lang="en-GB" altLang="en-US" dirty="0" err="1" smtClean="0"/>
              <a:t>Gwneud</a:t>
            </a:r>
            <a:r>
              <a:rPr lang="en-GB" altLang="en-US" dirty="0" smtClean="0"/>
              <a:t> </a:t>
            </a:r>
            <a:r>
              <a:rPr lang="en-GB" altLang="en-US" dirty="0" err="1" smtClean="0"/>
              <a:t>rheolau</a:t>
            </a:r>
            <a:r>
              <a:rPr lang="en-GB" altLang="en-US" dirty="0" smtClean="0"/>
              <a:t> </a:t>
            </a:r>
            <a:r>
              <a:rPr lang="en-GB" altLang="en-US" dirty="0" err="1" smtClean="0"/>
              <a:t>i</a:t>
            </a:r>
            <a:r>
              <a:rPr lang="en-GB" altLang="en-US" dirty="0" smtClean="0"/>
              <a:t> </a:t>
            </a:r>
            <a:r>
              <a:rPr lang="en-GB" altLang="en-US" dirty="0" err="1" smtClean="0"/>
              <a:t>fyny</a:t>
            </a:r>
            <a:r>
              <a:rPr lang="en-GB" altLang="en-US" dirty="0" smtClean="0"/>
              <a:t>.</a:t>
            </a:r>
          </a:p>
          <a:p>
            <a:r>
              <a:rPr lang="en-GB" altLang="en-US" dirty="0" err="1" smtClean="0"/>
              <a:t>Gwneud</a:t>
            </a:r>
            <a:r>
              <a:rPr lang="en-GB" altLang="en-US" dirty="0" smtClean="0"/>
              <a:t> props.</a:t>
            </a:r>
          </a:p>
          <a:p>
            <a:r>
              <a:rPr lang="en-GB" altLang="en-US" dirty="0" err="1" smtClean="0"/>
              <a:t>Dewis</a:t>
            </a:r>
            <a:r>
              <a:rPr lang="en-GB" altLang="en-US" dirty="0" smtClean="0"/>
              <a:t> </a:t>
            </a:r>
            <a:r>
              <a:rPr lang="en-GB" altLang="en-US" dirty="0" err="1" smtClean="0"/>
              <a:t>chwarae</a:t>
            </a:r>
            <a:r>
              <a:rPr lang="en-GB" altLang="en-US" dirty="0" smtClean="0"/>
              <a:t>.</a:t>
            </a:r>
          </a:p>
          <a:p>
            <a:r>
              <a:rPr lang="en-GB" altLang="en-US" dirty="0" err="1" smtClean="0"/>
              <a:t>Ymarfer</a:t>
            </a:r>
            <a:r>
              <a:rPr lang="en-GB" altLang="en-US" dirty="0" smtClean="0"/>
              <a:t> y </a:t>
            </a:r>
            <a:r>
              <a:rPr lang="en-GB" altLang="en-US" dirty="0" err="1" smtClean="0"/>
              <a:t>dyfodol</a:t>
            </a:r>
            <a:r>
              <a:rPr lang="en-GB" altLang="en-US" dirty="0" smtClean="0"/>
              <a:t>.</a:t>
            </a:r>
          </a:p>
          <a:p>
            <a:r>
              <a:rPr lang="en-GB" altLang="en-US" dirty="0" err="1" smtClean="0"/>
              <a:t>Esgus</a:t>
            </a:r>
            <a:r>
              <a:rPr lang="en-GB" altLang="en-US" dirty="0" smtClean="0"/>
              <a:t>. </a:t>
            </a:r>
          </a:p>
          <a:p>
            <a:r>
              <a:rPr lang="en-GB" altLang="en-US" dirty="0" err="1" smtClean="0"/>
              <a:t>Chwarae’n</a:t>
            </a:r>
            <a:r>
              <a:rPr lang="en-GB" altLang="en-US" dirty="0" smtClean="0"/>
              <a:t> </a:t>
            </a:r>
            <a:r>
              <a:rPr lang="en-GB" altLang="en-US" dirty="0" err="1" smtClean="0"/>
              <a:t>unigol</a:t>
            </a:r>
            <a:r>
              <a:rPr lang="en-GB" altLang="en-US" dirty="0" smtClean="0"/>
              <a:t>.</a:t>
            </a:r>
          </a:p>
          <a:p>
            <a:r>
              <a:rPr lang="en-GB" altLang="en-US" dirty="0" err="1" smtClean="0"/>
              <a:t>Chwarae</a:t>
            </a:r>
            <a:r>
              <a:rPr lang="en-GB" altLang="en-US" dirty="0" smtClean="0"/>
              <a:t> </a:t>
            </a:r>
            <a:r>
              <a:rPr lang="en-GB" altLang="en-US" dirty="0" err="1" smtClean="0"/>
              <a:t>gyda’i</a:t>
            </a:r>
            <a:r>
              <a:rPr lang="en-GB" altLang="en-US" dirty="0" smtClean="0"/>
              <a:t> </a:t>
            </a:r>
            <a:r>
              <a:rPr lang="en-GB" altLang="en-US" dirty="0" err="1" smtClean="0"/>
              <a:t>gilydd</a:t>
            </a:r>
            <a:r>
              <a:rPr lang="en-GB" altLang="en-US" dirty="0" smtClean="0"/>
              <a:t>.</a:t>
            </a:r>
          </a:p>
          <a:p>
            <a:endParaRPr lang="en-GB" altLang="en-US" dirty="0" smtClean="0"/>
          </a:p>
        </p:txBody>
      </p:sp>
      <p:sp>
        <p:nvSpPr>
          <p:cNvPr id="26628" name="Rectangle 4"/>
          <p:cNvSpPr>
            <a:spLocks noGrp="1" noChangeArrowheads="1"/>
          </p:cNvSpPr>
          <p:nvPr>
            <p:ph sz="half" idx="2"/>
          </p:nvPr>
        </p:nvSpPr>
        <p:spPr/>
        <p:txBody>
          <a:bodyPr/>
          <a:lstStyle/>
          <a:p>
            <a:r>
              <a:rPr lang="en-GB" altLang="en-US" smtClean="0"/>
              <a:t>Cael agenda personol.</a:t>
            </a:r>
          </a:p>
          <a:p>
            <a:r>
              <a:rPr lang="en-GB" altLang="en-US" smtClean="0"/>
              <a:t>Bod ynghlwm yn y chwarae.</a:t>
            </a:r>
          </a:p>
          <a:p>
            <a:r>
              <a:rPr lang="en-GB" altLang="en-US" smtClean="0"/>
              <a:t>Ymarfer rhywbeth sydd wedi ei ddysgu’n ddiweddar.</a:t>
            </a:r>
          </a:p>
          <a:p>
            <a:r>
              <a:rPr lang="en-GB" altLang="en-US" smtClean="0"/>
              <a:t>Rhoi trefn ar syniadau, teimladau a pherthnasau trwy chwarae rhydd</a:t>
            </a:r>
            <a:endParaRPr lang="en-GB" altLang="en-US" dirty="0" smtClean="0"/>
          </a:p>
        </p:txBody>
      </p:sp>
      <p:pic>
        <p:nvPicPr>
          <p:cNvPr id="5" name="Picture 3" descr="C:\Users\s.ainsworth\AppData\Local\Microsoft\Windows\Temporary Internet Files\Content.IE5\237NACTQ\kids-having-fu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0293" y="4758484"/>
            <a:ext cx="2771307" cy="1453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7071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dirty="0" smtClean="0"/>
              <a:t>Tina Bruce:  12 features of play (1987)</a:t>
            </a:r>
            <a:endParaRPr lang="en-GB" altLang="en-US" dirty="0"/>
          </a:p>
        </p:txBody>
      </p:sp>
      <p:sp>
        <p:nvSpPr>
          <p:cNvPr id="26627" name="Rectangle 3"/>
          <p:cNvSpPr>
            <a:spLocks noGrp="1" noChangeArrowheads="1"/>
          </p:cNvSpPr>
          <p:nvPr>
            <p:ph sz="half" idx="1"/>
          </p:nvPr>
        </p:nvSpPr>
        <p:spPr/>
        <p:txBody>
          <a:bodyPr/>
          <a:lstStyle/>
          <a:p>
            <a:r>
              <a:rPr lang="en-GB" altLang="en-US" smtClean="0"/>
              <a:t>Using first hand experiences.</a:t>
            </a:r>
          </a:p>
          <a:p>
            <a:r>
              <a:rPr lang="en-GB" altLang="en-US" smtClean="0"/>
              <a:t>Making up rules.</a:t>
            </a:r>
          </a:p>
          <a:p>
            <a:r>
              <a:rPr lang="en-GB" altLang="en-US" smtClean="0"/>
              <a:t>Making props.</a:t>
            </a:r>
          </a:p>
          <a:p>
            <a:r>
              <a:rPr lang="en-GB" altLang="en-US" smtClean="0"/>
              <a:t>Choosing to play.</a:t>
            </a:r>
          </a:p>
          <a:p>
            <a:r>
              <a:rPr lang="en-GB" altLang="en-US" smtClean="0"/>
              <a:t>Rehearsing the future.</a:t>
            </a:r>
          </a:p>
          <a:p>
            <a:r>
              <a:rPr lang="en-GB" altLang="en-US" smtClean="0"/>
              <a:t>Pretending. </a:t>
            </a:r>
          </a:p>
          <a:p>
            <a:r>
              <a:rPr lang="en-GB" altLang="en-US" smtClean="0"/>
              <a:t>Playing alone.</a:t>
            </a:r>
          </a:p>
          <a:p>
            <a:r>
              <a:rPr lang="en-GB" altLang="en-US" smtClean="0"/>
              <a:t>Playing together.</a:t>
            </a:r>
          </a:p>
          <a:p>
            <a:endParaRPr lang="en-GB" altLang="en-US" dirty="0" smtClean="0"/>
          </a:p>
        </p:txBody>
      </p:sp>
      <p:sp>
        <p:nvSpPr>
          <p:cNvPr id="26628" name="Rectangle 4"/>
          <p:cNvSpPr>
            <a:spLocks noGrp="1" noChangeArrowheads="1"/>
          </p:cNvSpPr>
          <p:nvPr>
            <p:ph sz="half" idx="2"/>
          </p:nvPr>
        </p:nvSpPr>
        <p:spPr/>
        <p:txBody>
          <a:bodyPr/>
          <a:lstStyle/>
          <a:p>
            <a:r>
              <a:rPr lang="en-GB" altLang="en-US" smtClean="0"/>
              <a:t>Having a personal agenda.</a:t>
            </a:r>
          </a:p>
          <a:p>
            <a:r>
              <a:rPr lang="en-GB" altLang="en-US" smtClean="0"/>
              <a:t>Being deeply involved.</a:t>
            </a:r>
          </a:p>
          <a:p>
            <a:r>
              <a:rPr lang="en-GB" altLang="en-US" smtClean="0"/>
              <a:t>Trying out recent learning.</a:t>
            </a:r>
          </a:p>
          <a:p>
            <a:r>
              <a:rPr lang="en-GB" altLang="en-US" smtClean="0"/>
              <a:t>Co-ordinating ideas, feelings and relationships for free-flow play.</a:t>
            </a:r>
            <a:endParaRPr lang="en-GB" altLang="en-US" dirty="0" smtClean="0"/>
          </a:p>
        </p:txBody>
      </p:sp>
      <p:pic>
        <p:nvPicPr>
          <p:cNvPr id="7171" name="Picture 3" descr="C:\Users\s.ainsworth\AppData\Local\Microsoft\Windows\Temporary Internet Files\Content.IE5\237NACTQ\kids-having-fu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0293" y="4758484"/>
            <a:ext cx="2771307" cy="1453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2517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99254" y="885971"/>
            <a:ext cx="4184035" cy="3880772"/>
          </a:xfrm>
        </p:spPr>
        <p:txBody>
          <a:bodyPr>
            <a:normAutofit/>
          </a:bodyPr>
          <a:lstStyle/>
          <a:p>
            <a:r>
              <a:rPr lang="en-GB" sz="3200" dirty="0"/>
              <a:t>Beth </a:t>
            </a:r>
            <a:r>
              <a:rPr lang="en-GB" sz="3200" dirty="0" err="1"/>
              <a:t>yw</a:t>
            </a:r>
            <a:r>
              <a:rPr lang="en-GB" sz="3200" dirty="0"/>
              <a:t> </a:t>
            </a:r>
            <a:r>
              <a:rPr lang="en-GB" sz="3200" dirty="0" err="1"/>
              <a:t>manteision</a:t>
            </a:r>
            <a:r>
              <a:rPr lang="en-GB" sz="3200" dirty="0"/>
              <a:t> </a:t>
            </a:r>
            <a:r>
              <a:rPr lang="en-GB" sz="3200" dirty="0" err="1"/>
              <a:t>dysgu</a:t>
            </a:r>
            <a:r>
              <a:rPr lang="en-GB" sz="3200" dirty="0"/>
              <a:t> </a:t>
            </a:r>
            <a:r>
              <a:rPr lang="en-GB" sz="3200" dirty="0" err="1"/>
              <a:t>tu</a:t>
            </a:r>
            <a:r>
              <a:rPr lang="en-GB" sz="3200" dirty="0"/>
              <a:t> </a:t>
            </a:r>
            <a:r>
              <a:rPr lang="en-GB" sz="3200" dirty="0" err="1"/>
              <a:t>allan</a:t>
            </a:r>
            <a:r>
              <a:rPr lang="en-GB" sz="3200" dirty="0"/>
              <a:t>?</a:t>
            </a:r>
            <a:endParaRPr lang="en-US" sz="3200" dirty="0"/>
          </a:p>
          <a:p>
            <a:endParaRPr lang="en-US" dirty="0"/>
          </a:p>
        </p:txBody>
      </p:sp>
      <p:sp>
        <p:nvSpPr>
          <p:cNvPr id="4" name="Content Placeholder 3"/>
          <p:cNvSpPr>
            <a:spLocks noGrp="1"/>
          </p:cNvSpPr>
          <p:nvPr>
            <p:ph sz="half" idx="2"/>
          </p:nvPr>
        </p:nvSpPr>
        <p:spPr>
          <a:xfrm>
            <a:off x="6106835" y="2921824"/>
            <a:ext cx="4184034" cy="3880773"/>
          </a:xfrm>
        </p:spPr>
        <p:txBody>
          <a:bodyPr>
            <a:normAutofit/>
          </a:bodyPr>
          <a:lstStyle/>
          <a:p>
            <a:endParaRPr lang="en-GB" sz="4400" i="1" dirty="0"/>
          </a:p>
          <a:p>
            <a:r>
              <a:rPr lang="en-GB" sz="3200" dirty="0"/>
              <a:t>What are the benefits of outdoor learning?</a:t>
            </a:r>
            <a:endParaRPr lang="en-US" sz="3200" dirty="0"/>
          </a:p>
        </p:txBody>
      </p:sp>
      <p:pic>
        <p:nvPicPr>
          <p:cNvPr id="9219" name="Picture 3" descr="C:\Users\s.ainsworth\AppData\Local\Microsoft\Windows\Temporary Internet Files\Content.IE5\BMIHAV5B\outdoor_play_new_l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612" y="3588613"/>
            <a:ext cx="5040560" cy="2088232"/>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Users\s.ainsworth\AppData\Local\Microsoft\Windows\Temporary Internet Files\Content.IE5\KDSCESFD\4646570761_4f979dcb0c_z[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9952" y="1253108"/>
            <a:ext cx="4162048" cy="1668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90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p:cNvSpPr>
            <a:spLocks noGrp="1"/>
          </p:cNvSpPr>
          <p:nvPr>
            <p:ph idx="1"/>
          </p:nvPr>
        </p:nvSpPr>
        <p:spPr>
          <a:xfrm>
            <a:off x="534616" y="786078"/>
            <a:ext cx="9875910" cy="3600053"/>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altLang="en-US" sz="3200" dirty="0"/>
              <a:t>Learning within four walls is surely an adult concept that has more to do with control than with children’s well-being.  It is therefore, such a relief and so refreshing, to see that practitioners are embracing the outdoor environment as a welcome alternative, and much needed supplement, to the indoor classroom.</a:t>
            </a:r>
          </a:p>
          <a:p>
            <a:pPr marL="0" indent="0">
              <a:buNone/>
            </a:pPr>
            <a:r>
              <a:rPr lang="en-GB" altLang="en-US" sz="3200" dirty="0"/>
              <a:t>                         Harriman (2006) </a:t>
            </a:r>
            <a:r>
              <a:rPr lang="en-GB" altLang="en-US" sz="3200" i="1" dirty="0"/>
              <a:t>cited in </a:t>
            </a:r>
            <a:r>
              <a:rPr lang="en-GB" altLang="en-US" sz="3200" dirty="0"/>
              <a:t>Pound (2009)</a:t>
            </a:r>
            <a:endParaRPr lang="en-GB" altLang="en-US" sz="3200" i="1" dirty="0"/>
          </a:p>
        </p:txBody>
      </p:sp>
      <p:sp>
        <p:nvSpPr>
          <p:cNvPr id="2" name="TextBox 1"/>
          <p:cNvSpPr txBox="1"/>
          <p:nvPr/>
        </p:nvSpPr>
        <p:spPr>
          <a:xfrm>
            <a:off x="5682827" y="4566319"/>
            <a:ext cx="3569362" cy="1938992"/>
          </a:xfrm>
          <a:prstGeom prst="rect">
            <a:avLst/>
          </a:prstGeom>
          <a:noFill/>
        </p:spPr>
        <p:txBody>
          <a:bodyPr wrap="square" rtlCol="0">
            <a:spAutoFit/>
          </a:bodyPr>
          <a:lstStyle/>
          <a:p>
            <a:r>
              <a:rPr lang="en-GB" sz="2400" dirty="0"/>
              <a:t>Watch the </a:t>
            </a:r>
            <a:r>
              <a:rPr lang="en-GB" sz="2400" dirty="0">
                <a:hlinkClick r:id="rId2"/>
              </a:rPr>
              <a:t>following clip </a:t>
            </a:r>
            <a:r>
              <a:rPr lang="en-GB" sz="2400" dirty="0"/>
              <a:t>and note down how the outdoors supports learning in this example.</a:t>
            </a:r>
          </a:p>
        </p:txBody>
      </p:sp>
      <p:sp>
        <p:nvSpPr>
          <p:cNvPr id="3" name="TextBox 2"/>
          <p:cNvSpPr txBox="1"/>
          <p:nvPr/>
        </p:nvSpPr>
        <p:spPr>
          <a:xfrm>
            <a:off x="534616" y="4566319"/>
            <a:ext cx="4213491" cy="1569660"/>
          </a:xfrm>
          <a:prstGeom prst="rect">
            <a:avLst/>
          </a:prstGeom>
          <a:noFill/>
        </p:spPr>
        <p:txBody>
          <a:bodyPr wrap="square" rtlCol="0">
            <a:spAutoFit/>
          </a:bodyPr>
          <a:lstStyle/>
          <a:p>
            <a:r>
              <a:rPr lang="en-GB" sz="2400" dirty="0" err="1"/>
              <a:t>Gwyliwch</a:t>
            </a:r>
            <a:r>
              <a:rPr lang="en-GB" sz="2400" dirty="0"/>
              <a:t> y clip </a:t>
            </a:r>
            <a:r>
              <a:rPr lang="en-GB" sz="2400" dirty="0" err="1"/>
              <a:t>canlynol</a:t>
            </a:r>
            <a:r>
              <a:rPr lang="en-GB" sz="2400" dirty="0"/>
              <a:t> a </a:t>
            </a:r>
            <a:r>
              <a:rPr lang="en-GB" sz="2400" dirty="0" err="1"/>
              <a:t>nodi</a:t>
            </a:r>
            <a:r>
              <a:rPr lang="en-GB" sz="2400" dirty="0"/>
              <a:t> </a:t>
            </a:r>
            <a:r>
              <a:rPr lang="en-GB" sz="2400" dirty="0" err="1"/>
              <a:t>sut</a:t>
            </a:r>
            <a:r>
              <a:rPr lang="en-GB" sz="2400" dirty="0"/>
              <a:t> </a:t>
            </a:r>
            <a:r>
              <a:rPr lang="en-GB" sz="2400" dirty="0" err="1"/>
              <a:t>mae’r</a:t>
            </a:r>
            <a:r>
              <a:rPr lang="en-GB" sz="2400" dirty="0"/>
              <a:t> </a:t>
            </a:r>
            <a:r>
              <a:rPr lang="en-GB" sz="2400" dirty="0" err="1"/>
              <a:t>tu</a:t>
            </a:r>
            <a:r>
              <a:rPr lang="en-GB" sz="2400" dirty="0"/>
              <a:t> </a:t>
            </a:r>
            <a:r>
              <a:rPr lang="en-GB" sz="2400" dirty="0" err="1"/>
              <a:t>allan</a:t>
            </a:r>
            <a:r>
              <a:rPr lang="en-GB" sz="2400" dirty="0"/>
              <a:t> </a:t>
            </a:r>
            <a:r>
              <a:rPr lang="en-GB" sz="2400" dirty="0" err="1"/>
              <a:t>yn</a:t>
            </a:r>
            <a:r>
              <a:rPr lang="en-GB" sz="2400" dirty="0"/>
              <a:t> </a:t>
            </a:r>
            <a:r>
              <a:rPr lang="en-GB" sz="2400" dirty="0" err="1"/>
              <a:t>cefnogi</a:t>
            </a:r>
            <a:r>
              <a:rPr lang="en-GB" sz="2400" dirty="0"/>
              <a:t> </a:t>
            </a:r>
            <a:r>
              <a:rPr lang="en-GB" sz="2400" dirty="0" err="1"/>
              <a:t>dysgu</a:t>
            </a:r>
            <a:r>
              <a:rPr lang="en-GB" sz="2400" dirty="0"/>
              <a:t> </a:t>
            </a:r>
            <a:r>
              <a:rPr lang="en-GB" sz="2400" dirty="0" err="1"/>
              <a:t>yn</a:t>
            </a:r>
            <a:r>
              <a:rPr lang="en-GB" sz="2400" dirty="0"/>
              <a:t> </a:t>
            </a:r>
            <a:r>
              <a:rPr lang="en-GB" sz="2400" dirty="0" err="1"/>
              <a:t>yr</a:t>
            </a:r>
            <a:r>
              <a:rPr lang="en-GB" sz="2400" dirty="0"/>
              <a:t> </a:t>
            </a:r>
            <a:r>
              <a:rPr lang="en-GB" sz="2400" dirty="0" err="1"/>
              <a:t>enghraifft</a:t>
            </a:r>
            <a:r>
              <a:rPr lang="en-GB" sz="2400" dirty="0"/>
              <a:t> </a:t>
            </a:r>
            <a:r>
              <a:rPr lang="en-GB" sz="2400" dirty="0" err="1"/>
              <a:t>hyn</a:t>
            </a:r>
            <a:r>
              <a:rPr lang="en-GB" sz="2400" dirty="0"/>
              <a:t>.</a:t>
            </a:r>
          </a:p>
        </p:txBody>
      </p:sp>
    </p:spTree>
    <p:extLst>
      <p:ext uri="{BB962C8B-B14F-4D97-AF65-F5344CB8AC3E}">
        <p14:creationId xmlns:p14="http://schemas.microsoft.com/office/powerpoint/2010/main" val="4105847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1835" y="345855"/>
            <a:ext cx="4299467" cy="1168400"/>
          </a:xfrm>
        </p:spPr>
        <p:txBody>
          <a:bodyPr>
            <a:normAutofit fontScale="90000"/>
          </a:bodyPr>
          <a:lstStyle/>
          <a:p>
            <a:pPr algn="r"/>
            <a:r>
              <a:rPr lang="en-GB" sz="4800" dirty="0">
                <a:solidFill>
                  <a:schemeClr val="accent2"/>
                </a:solidFill>
              </a:rPr>
              <a:t>Outdoor </a:t>
            </a:r>
            <a:br>
              <a:rPr lang="en-GB" sz="4800" dirty="0">
                <a:solidFill>
                  <a:schemeClr val="accent2"/>
                </a:solidFill>
              </a:rPr>
            </a:br>
            <a:r>
              <a:rPr lang="en-GB" sz="4800" dirty="0">
                <a:solidFill>
                  <a:schemeClr val="accent2"/>
                </a:solidFill>
              </a:rPr>
              <a:t>learning</a:t>
            </a:r>
            <a:endParaRPr lang="en-US" sz="4800" dirty="0">
              <a:solidFill>
                <a:schemeClr val="accent2"/>
              </a:solidFill>
            </a:endParaRPr>
          </a:p>
        </p:txBody>
      </p:sp>
      <p:sp>
        <p:nvSpPr>
          <p:cNvPr id="3" name="Content Placeholder 2"/>
          <p:cNvSpPr>
            <a:spLocks noGrp="1"/>
          </p:cNvSpPr>
          <p:nvPr>
            <p:ph sz="half" idx="1"/>
          </p:nvPr>
        </p:nvSpPr>
        <p:spPr>
          <a:xfrm>
            <a:off x="164251" y="2028427"/>
            <a:ext cx="5760640" cy="5040560"/>
          </a:xfrm>
        </p:spPr>
        <p:txBody>
          <a:bodyPr>
            <a:noAutofit/>
          </a:bodyPr>
          <a:lstStyle/>
          <a:p>
            <a:r>
              <a:rPr lang="en-US" sz="2800" dirty="0" err="1"/>
              <a:t>d</a:t>
            </a:r>
            <a:r>
              <a:rPr lang="en-US" sz="2800" dirty="0" err="1" smtClean="0"/>
              <a:t>atblygu</a:t>
            </a:r>
            <a:r>
              <a:rPr lang="en-US" sz="2800" dirty="0" smtClean="0"/>
              <a:t> </a:t>
            </a:r>
            <a:r>
              <a:rPr lang="en-US" sz="2800" dirty="0" err="1"/>
              <a:t>sgiliau</a:t>
            </a:r>
            <a:r>
              <a:rPr lang="en-US" sz="2800" dirty="0"/>
              <a:t> </a:t>
            </a:r>
            <a:r>
              <a:rPr lang="en-US" sz="2800" dirty="0" err="1"/>
              <a:t>cyfathrebu</a:t>
            </a:r>
            <a:r>
              <a:rPr lang="en-US" sz="2800" dirty="0"/>
              <a:t> </a:t>
            </a:r>
            <a:r>
              <a:rPr lang="en-US" sz="2800" dirty="0" err="1" smtClean="0"/>
              <a:t>cymdeithasol</a:t>
            </a:r>
            <a:r>
              <a:rPr lang="en-US" sz="2800" dirty="0" smtClean="0"/>
              <a:t> </a:t>
            </a:r>
            <a:r>
              <a:rPr lang="en-US" sz="2800" dirty="0"/>
              <a:t>a </a:t>
            </a:r>
            <a:r>
              <a:rPr lang="en-US" sz="2800" dirty="0" err="1"/>
              <a:t>phersonol</a:t>
            </a:r>
            <a:r>
              <a:rPr lang="en-US" sz="2800" dirty="0"/>
              <a:t>  – </a:t>
            </a:r>
            <a:r>
              <a:rPr lang="en-US" sz="2800" dirty="0" err="1"/>
              <a:t>cyfrifoldeb</a:t>
            </a:r>
            <a:r>
              <a:rPr lang="en-US" sz="2800" dirty="0"/>
              <a:t>, </a:t>
            </a:r>
            <a:r>
              <a:rPr lang="en-US" sz="2800" dirty="0" err="1" smtClean="0"/>
              <a:t>cyd</a:t>
            </a:r>
            <a:r>
              <a:rPr lang="en-US" sz="2800" dirty="0" smtClean="0"/>
              <a:t>–</a:t>
            </a:r>
            <a:r>
              <a:rPr lang="en-US" sz="2800" dirty="0" err="1" smtClean="0"/>
              <a:t>weithio</a:t>
            </a:r>
            <a:r>
              <a:rPr lang="en-US" sz="2800" dirty="0"/>
              <a:t>, </a:t>
            </a:r>
            <a:r>
              <a:rPr lang="en-US" sz="2800" dirty="0" err="1"/>
              <a:t>arweinyddiaeth</a:t>
            </a:r>
            <a:r>
              <a:rPr lang="en-US" sz="2800" dirty="0"/>
              <a:t>, </a:t>
            </a:r>
            <a:r>
              <a:rPr lang="en-US" sz="2800" dirty="0" err="1"/>
              <a:t>gwaith</a:t>
            </a:r>
            <a:r>
              <a:rPr lang="en-US" sz="2800" dirty="0"/>
              <a:t> </a:t>
            </a:r>
            <a:r>
              <a:rPr lang="en-US" sz="2800" dirty="0" err="1" smtClean="0"/>
              <a:t>t</a:t>
            </a:r>
            <a:r>
              <a:rPr lang="en-US" sz="2800" dirty="0" err="1" smtClean="0">
                <a:latin typeface="Arial" panose="020B0604020202020204" pitchFamily="34" charset="0"/>
                <a:cs typeface="Arial" panose="020B0604020202020204" pitchFamily="34" charset="0"/>
              </a:rPr>
              <a:t>î</a:t>
            </a:r>
            <a:r>
              <a:rPr lang="en-US" sz="2800" dirty="0" err="1" smtClean="0"/>
              <a:t>m</a:t>
            </a:r>
            <a:r>
              <a:rPr lang="en-US" sz="2800" dirty="0" smtClean="0"/>
              <a:t> </a:t>
            </a:r>
            <a:r>
              <a:rPr lang="en-US" sz="2800" dirty="0"/>
              <a:t>a </a:t>
            </a:r>
            <a:r>
              <a:rPr lang="en-US" sz="2800" dirty="0" err="1"/>
              <a:t>datrys</a:t>
            </a:r>
            <a:r>
              <a:rPr lang="en-US" sz="2800" dirty="0"/>
              <a:t> problem</a:t>
            </a:r>
          </a:p>
          <a:p>
            <a:r>
              <a:rPr lang="en-GB" sz="2800" dirty="0" err="1" smtClean="0"/>
              <a:t>cynydd</a:t>
            </a:r>
            <a:r>
              <a:rPr lang="en-GB" sz="2800" dirty="0" smtClean="0"/>
              <a:t> mewn ymwybyddiaeth </a:t>
            </a:r>
            <a:r>
              <a:rPr lang="en-GB" sz="2800" dirty="0" err="1" smtClean="0"/>
              <a:t>amgylcheddol</a:t>
            </a:r>
            <a:r>
              <a:rPr lang="en-GB" sz="2800" dirty="0" smtClean="0"/>
              <a:t> </a:t>
            </a:r>
            <a:r>
              <a:rPr lang="en-GB" sz="2800" dirty="0"/>
              <a:t>– </a:t>
            </a:r>
            <a:r>
              <a:rPr lang="en-GB" sz="2800" dirty="0" err="1"/>
              <a:t>deall</a:t>
            </a:r>
            <a:r>
              <a:rPr lang="en-GB" sz="2800" dirty="0"/>
              <a:t> </a:t>
            </a:r>
            <a:r>
              <a:rPr lang="en-GB" sz="2800" dirty="0" err="1"/>
              <a:t>yr</a:t>
            </a:r>
            <a:r>
              <a:rPr lang="en-GB" sz="2800" dirty="0"/>
              <a:t> angen am </a:t>
            </a:r>
            <a:r>
              <a:rPr lang="en-GB" sz="2800" dirty="0" err="1"/>
              <a:t>berthynas</a:t>
            </a:r>
            <a:r>
              <a:rPr lang="en-GB" sz="2800" dirty="0"/>
              <a:t> </a:t>
            </a:r>
            <a:r>
              <a:rPr lang="en-GB" sz="2800" dirty="0" err="1" smtClean="0"/>
              <a:t>cynaliadwy</a:t>
            </a:r>
            <a:r>
              <a:rPr lang="en-GB" sz="2800" dirty="0" smtClean="0"/>
              <a:t> </a:t>
            </a:r>
            <a:r>
              <a:rPr lang="en-GB" sz="2800" dirty="0"/>
              <a:t>rhwng </a:t>
            </a:r>
            <a:r>
              <a:rPr lang="en-GB" sz="2800" dirty="0" err="1"/>
              <a:t>pobl</a:t>
            </a:r>
            <a:r>
              <a:rPr lang="en-GB" sz="2800" dirty="0"/>
              <a:t> </a:t>
            </a:r>
            <a:r>
              <a:rPr lang="en-GB" sz="2800" dirty="0" err="1" smtClean="0"/>
              <a:t>a’u</a:t>
            </a:r>
            <a:r>
              <a:rPr lang="en-GB" sz="2800" dirty="0" smtClean="0"/>
              <a:t> </a:t>
            </a:r>
            <a:r>
              <a:rPr lang="en-GB" sz="2800" dirty="0" err="1" smtClean="0"/>
              <a:t>hamgylcheddau</a:t>
            </a:r>
            <a:r>
              <a:rPr lang="en-GB" sz="2800" dirty="0" smtClean="0"/>
              <a:t>. </a:t>
            </a:r>
            <a:endParaRPr lang="en-GB" sz="2800" dirty="0"/>
          </a:p>
        </p:txBody>
      </p:sp>
      <p:sp>
        <p:nvSpPr>
          <p:cNvPr id="4" name="Content Placeholder 3"/>
          <p:cNvSpPr>
            <a:spLocks noGrp="1"/>
          </p:cNvSpPr>
          <p:nvPr>
            <p:ph sz="half" idx="2"/>
          </p:nvPr>
        </p:nvSpPr>
        <p:spPr>
          <a:xfrm>
            <a:off x="5924891" y="2052814"/>
            <a:ext cx="4875530" cy="4590288"/>
          </a:xfrm>
        </p:spPr>
        <p:txBody>
          <a:bodyPr>
            <a:normAutofit fontScale="25000" lnSpcReduction="20000"/>
          </a:bodyPr>
          <a:lstStyle/>
          <a:p>
            <a:r>
              <a:rPr lang="en-US" sz="11200" dirty="0"/>
              <a:t>enhanced personal and social communication skills – responsibility, </a:t>
            </a:r>
            <a:r>
              <a:rPr lang="en-US" sz="11200" dirty="0" smtClean="0"/>
              <a:t>co-operation</a:t>
            </a:r>
            <a:r>
              <a:rPr lang="en-US" sz="11200" dirty="0"/>
              <a:t>, leadership, teamwork, problem-solving</a:t>
            </a:r>
          </a:p>
          <a:p>
            <a:r>
              <a:rPr lang="en-GB" sz="11200" dirty="0"/>
              <a:t>enhanced environmental awareness -</a:t>
            </a:r>
            <a:r>
              <a:rPr lang="en-US" sz="11200" dirty="0"/>
              <a:t>understand the need for sustainable relationships between people and their environment</a:t>
            </a:r>
          </a:p>
          <a:p>
            <a:pPr marL="0" indent="0">
              <a:buNone/>
            </a:pPr>
            <a:endParaRPr lang="en-US" sz="8000" i="1" dirty="0"/>
          </a:p>
          <a:p>
            <a:pPr marL="0" indent="0">
              <a:buNone/>
            </a:pPr>
            <a:endParaRPr lang="en-US" sz="8000" i="1" dirty="0"/>
          </a:p>
          <a:p>
            <a:pPr marL="0" indent="0">
              <a:buNone/>
            </a:pPr>
            <a:endParaRPr lang="en-US" sz="1500" i="1" dirty="0"/>
          </a:p>
          <a:p>
            <a:pPr marL="0" indent="0">
              <a:buNone/>
            </a:pPr>
            <a:endParaRPr lang="en-US" sz="1500" i="1" dirty="0"/>
          </a:p>
          <a:p>
            <a:pPr marL="0" indent="0">
              <a:buNone/>
            </a:pPr>
            <a:endParaRPr lang="en-US" sz="1500" dirty="0"/>
          </a:p>
          <a:p>
            <a:pPr marL="0" indent="0">
              <a:buNone/>
            </a:pPr>
            <a:endParaRPr lang="en-US" sz="1500" i="1" dirty="0"/>
          </a:p>
          <a:p>
            <a:pPr marL="0" indent="0">
              <a:buNone/>
            </a:pPr>
            <a:endParaRPr lang="en-US" sz="1500" i="1" dirty="0"/>
          </a:p>
          <a:p>
            <a:pPr marL="0" indent="0">
              <a:buNone/>
            </a:pPr>
            <a:r>
              <a:rPr lang="en-US" sz="1500" i="1" dirty="0"/>
              <a:t/>
            </a:r>
            <a:br>
              <a:rPr lang="en-US" sz="1500" i="1" dirty="0"/>
            </a:br>
            <a:r>
              <a:rPr lang="en-US" sz="1500" i="1" dirty="0"/>
              <a:t/>
            </a:r>
            <a:br>
              <a:rPr lang="en-US" sz="1500" i="1" dirty="0"/>
            </a:br>
            <a:r>
              <a:rPr lang="en-US" sz="1500" b="1" dirty="0"/>
              <a:t/>
            </a:r>
            <a:br>
              <a:rPr lang="en-US" sz="1500" b="1" dirty="0"/>
            </a:br>
            <a:endParaRPr lang="en-US" sz="1500" dirty="0"/>
          </a:p>
        </p:txBody>
      </p:sp>
      <p:pic>
        <p:nvPicPr>
          <p:cNvPr id="9219" name="Picture 3" descr="C:\Users\s.ainsworth\AppData\Local\Microsoft\Windows\Temporary Internet Files\Content.IE5\BMIHAV5B\outdoor_play_new_l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0159" y="360054"/>
            <a:ext cx="4231010" cy="1477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991652" y="465710"/>
            <a:ext cx="4299467" cy="1385543"/>
          </a:xfrm>
          <a:prstGeom prst="rect">
            <a:avLst/>
          </a:prstGeom>
        </p:spPr>
        <p:txBody>
          <a:bodyPr vert="horz" lIns="91440" tIns="45720" rIns="91440" bIns="45720" rtlCol="0" anchor="b">
            <a:normAutofit fontScale="52500" lnSpcReduction="20000"/>
          </a:bodyPr>
          <a:lstStyle>
            <a:lvl1pPr algn="l" defTabSz="914400" rtl="0" eaLnBrk="1" latinLnBrk="0" hangingPunct="1">
              <a:spcBef>
                <a:spcPct val="0"/>
              </a:spcBef>
              <a:buNone/>
              <a:defRPr sz="3200" kern="1200">
                <a:solidFill>
                  <a:schemeClr val="tx1"/>
                </a:solidFill>
                <a:latin typeface="+mj-lt"/>
                <a:ea typeface="+mj-ea"/>
                <a:cs typeface="+mj-cs"/>
              </a:defRPr>
            </a:lvl1pPr>
          </a:lstStyle>
          <a:p>
            <a:pPr algn="r"/>
            <a:endParaRPr lang="en-GB" sz="4800" dirty="0"/>
          </a:p>
          <a:p>
            <a:r>
              <a:rPr lang="en-GB" sz="7300" dirty="0" err="1">
                <a:solidFill>
                  <a:schemeClr val="accent2"/>
                </a:solidFill>
              </a:rPr>
              <a:t>Chwarae</a:t>
            </a:r>
            <a:r>
              <a:rPr lang="en-GB" sz="7300" dirty="0">
                <a:solidFill>
                  <a:schemeClr val="accent2"/>
                </a:solidFill>
              </a:rPr>
              <a:t> </a:t>
            </a:r>
            <a:endParaRPr lang="en-GB" sz="7300" dirty="0" smtClean="0">
              <a:solidFill>
                <a:schemeClr val="accent2"/>
              </a:solidFill>
            </a:endParaRPr>
          </a:p>
          <a:p>
            <a:r>
              <a:rPr lang="en-GB" sz="7300" dirty="0" err="1" smtClean="0">
                <a:solidFill>
                  <a:schemeClr val="accent2"/>
                </a:solidFill>
              </a:rPr>
              <a:t>tu</a:t>
            </a:r>
            <a:r>
              <a:rPr lang="en-GB" sz="7300" dirty="0" smtClean="0">
                <a:solidFill>
                  <a:schemeClr val="accent2"/>
                </a:solidFill>
              </a:rPr>
              <a:t> </a:t>
            </a:r>
            <a:r>
              <a:rPr lang="en-GB" sz="7300" dirty="0" err="1" smtClean="0">
                <a:solidFill>
                  <a:schemeClr val="accent2"/>
                </a:solidFill>
              </a:rPr>
              <a:t>allan</a:t>
            </a:r>
            <a:endParaRPr lang="en-GB" sz="7300" dirty="0">
              <a:solidFill>
                <a:schemeClr val="accent2"/>
              </a:solidFill>
            </a:endParaRPr>
          </a:p>
          <a:p>
            <a:endParaRPr lang="en-US" sz="6000" dirty="0"/>
          </a:p>
        </p:txBody>
      </p:sp>
    </p:spTree>
    <p:extLst>
      <p:ext uri="{BB962C8B-B14F-4D97-AF65-F5344CB8AC3E}">
        <p14:creationId xmlns:p14="http://schemas.microsoft.com/office/powerpoint/2010/main" val="721366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2347" y="204641"/>
            <a:ext cx="4299467" cy="1168400"/>
          </a:xfrm>
        </p:spPr>
        <p:txBody>
          <a:bodyPr>
            <a:normAutofit fontScale="90000"/>
          </a:bodyPr>
          <a:lstStyle/>
          <a:p>
            <a:pPr algn="r"/>
            <a:r>
              <a:rPr lang="en-GB" sz="4800" dirty="0">
                <a:solidFill>
                  <a:schemeClr val="accent2"/>
                </a:solidFill>
              </a:rPr>
              <a:t>Outdoor </a:t>
            </a:r>
            <a:br>
              <a:rPr lang="en-GB" sz="4800" dirty="0">
                <a:solidFill>
                  <a:schemeClr val="accent2"/>
                </a:solidFill>
              </a:rPr>
            </a:br>
            <a:r>
              <a:rPr lang="en-GB" sz="4800" dirty="0">
                <a:solidFill>
                  <a:schemeClr val="accent2"/>
                </a:solidFill>
              </a:rPr>
              <a:t>learning</a:t>
            </a:r>
            <a:endParaRPr lang="en-US" sz="4800" dirty="0">
              <a:solidFill>
                <a:schemeClr val="accent2"/>
              </a:solidFill>
            </a:endParaRPr>
          </a:p>
        </p:txBody>
      </p:sp>
      <p:sp>
        <p:nvSpPr>
          <p:cNvPr id="3" name="Content Placeholder 2"/>
          <p:cNvSpPr>
            <a:spLocks noGrp="1"/>
          </p:cNvSpPr>
          <p:nvPr>
            <p:ph sz="half" idx="1"/>
          </p:nvPr>
        </p:nvSpPr>
        <p:spPr>
          <a:xfrm>
            <a:off x="224595" y="1817440"/>
            <a:ext cx="5126338" cy="5040560"/>
          </a:xfrm>
        </p:spPr>
        <p:txBody>
          <a:bodyPr>
            <a:noAutofit/>
          </a:bodyPr>
          <a:lstStyle/>
          <a:p>
            <a:r>
              <a:rPr lang="en-GB" sz="2400" dirty="0"/>
              <a:t>y</a:t>
            </a:r>
            <a:r>
              <a:rPr lang="en-GB" sz="2400" dirty="0" smtClean="0"/>
              <a:t>mestyn </a:t>
            </a:r>
            <a:r>
              <a:rPr lang="en-GB" sz="2400" dirty="0" err="1"/>
              <a:t>gorwelion</a:t>
            </a:r>
            <a:r>
              <a:rPr lang="en-GB" sz="2400" dirty="0"/>
              <a:t> </a:t>
            </a:r>
            <a:r>
              <a:rPr lang="en-GB" sz="2400" dirty="0" err="1"/>
              <a:t>personol</a:t>
            </a:r>
            <a:r>
              <a:rPr lang="en-GB" sz="2400" dirty="0"/>
              <a:t> </a:t>
            </a:r>
            <a:r>
              <a:rPr lang="en-GB" sz="2400" dirty="0" err="1"/>
              <a:t>trwy</a:t>
            </a:r>
            <a:r>
              <a:rPr lang="en-GB" sz="2400" dirty="0"/>
              <a:t> </a:t>
            </a:r>
            <a:r>
              <a:rPr lang="en-GB" sz="2400" dirty="0" smtClean="0"/>
              <a:t>well </a:t>
            </a:r>
            <a:r>
              <a:rPr lang="en-GB" sz="2400" dirty="0" err="1" smtClean="0"/>
              <a:t>ddealltwriaeth</a:t>
            </a:r>
            <a:r>
              <a:rPr lang="en-GB" sz="2400" dirty="0" smtClean="0"/>
              <a:t> </a:t>
            </a:r>
            <a:r>
              <a:rPr lang="en-GB" sz="2400" dirty="0"/>
              <a:t>a </a:t>
            </a:r>
            <a:r>
              <a:rPr lang="en-GB" sz="2400" dirty="0" err="1"/>
              <a:t>gwerthfawrogiad</a:t>
            </a:r>
            <a:r>
              <a:rPr lang="en-GB" sz="2400" dirty="0"/>
              <a:t> o’r </a:t>
            </a:r>
            <a:r>
              <a:rPr lang="en-GB" sz="2400" dirty="0" err="1"/>
              <a:t>byd</a:t>
            </a:r>
            <a:r>
              <a:rPr lang="en-GB" sz="2400" dirty="0"/>
              <a:t> </a:t>
            </a:r>
            <a:r>
              <a:rPr lang="en-GB" sz="2400" dirty="0" err="1"/>
              <a:t>a’i</a:t>
            </a:r>
            <a:r>
              <a:rPr lang="en-GB" sz="2400" dirty="0"/>
              <a:t> </a:t>
            </a:r>
            <a:r>
              <a:rPr lang="en-GB" sz="2400" dirty="0" err="1" smtClean="0"/>
              <a:t>bobl</a:t>
            </a:r>
            <a:r>
              <a:rPr lang="en-GB" sz="2400" dirty="0" smtClean="0"/>
              <a:t> </a:t>
            </a:r>
            <a:endParaRPr lang="en-GB" sz="2400" dirty="0"/>
          </a:p>
          <a:p>
            <a:r>
              <a:rPr lang="en-US" sz="2400" dirty="0" err="1"/>
              <a:t>g</a:t>
            </a:r>
            <a:r>
              <a:rPr lang="en-US" sz="2400" dirty="0" err="1" smtClean="0"/>
              <a:t>well</a:t>
            </a:r>
            <a:r>
              <a:rPr lang="en-US" sz="2400" dirty="0" smtClean="0"/>
              <a:t> </a:t>
            </a:r>
            <a:r>
              <a:rPr lang="en-US" sz="2400" dirty="0" err="1"/>
              <a:t>iechyd</a:t>
            </a:r>
            <a:r>
              <a:rPr lang="en-US" sz="2400" dirty="0"/>
              <a:t> </a:t>
            </a:r>
            <a:r>
              <a:rPr lang="en-US" sz="2400" dirty="0" err="1"/>
              <a:t>corfforol</a:t>
            </a:r>
            <a:r>
              <a:rPr lang="en-US" sz="2400" dirty="0"/>
              <a:t> </a:t>
            </a:r>
          </a:p>
          <a:p>
            <a:r>
              <a:rPr lang="en-US" sz="2400" dirty="0" err="1"/>
              <a:t>y</a:t>
            </a:r>
            <a:r>
              <a:rPr lang="en-US" sz="2400" dirty="0" err="1" smtClean="0"/>
              <a:t>n</a:t>
            </a:r>
            <a:r>
              <a:rPr lang="en-US" sz="2400" dirty="0" smtClean="0"/>
              <a:t> </a:t>
            </a:r>
            <a:r>
              <a:rPr lang="en-US" sz="2400" dirty="0" err="1" smtClean="0"/>
              <a:t>annog</a:t>
            </a:r>
            <a:r>
              <a:rPr lang="en-US" sz="2400" dirty="0" smtClean="0"/>
              <a:t> </a:t>
            </a:r>
            <a:r>
              <a:rPr lang="en-US" sz="2400" dirty="0" err="1"/>
              <a:t>ymateb</a:t>
            </a:r>
            <a:r>
              <a:rPr lang="en-US" sz="2400" dirty="0"/>
              <a:t> </a:t>
            </a:r>
            <a:r>
              <a:rPr lang="en-US" sz="2400" dirty="0" err="1"/>
              <a:t>cadarnhaol</a:t>
            </a:r>
            <a:r>
              <a:rPr lang="en-US" sz="2400" dirty="0"/>
              <a:t> a </a:t>
            </a:r>
            <a:r>
              <a:rPr lang="en-US" sz="2400" dirty="0" err="1" smtClean="0"/>
              <a:t>gwybodus</a:t>
            </a:r>
            <a:r>
              <a:rPr lang="en-US" sz="2400" dirty="0" smtClean="0"/>
              <a:t> </a:t>
            </a:r>
            <a:r>
              <a:rPr lang="en-US" sz="2400" dirty="0" err="1"/>
              <a:t>tuag</a:t>
            </a:r>
            <a:r>
              <a:rPr lang="en-US" sz="2400" dirty="0"/>
              <a:t> at </a:t>
            </a:r>
            <a:r>
              <a:rPr lang="en-US" sz="2400" dirty="0" err="1"/>
              <a:t>iechyd</a:t>
            </a:r>
            <a:r>
              <a:rPr lang="en-US" sz="2400" dirty="0"/>
              <a:t> </a:t>
            </a:r>
            <a:r>
              <a:rPr lang="en-US" sz="2400" dirty="0" err="1"/>
              <a:t>personol</a:t>
            </a:r>
            <a:r>
              <a:rPr lang="en-US" sz="2400" dirty="0"/>
              <a:t> a </a:t>
            </a:r>
            <a:r>
              <a:rPr lang="en-US" sz="2400" dirty="0" err="1"/>
              <a:t>lles</a:t>
            </a:r>
            <a:r>
              <a:rPr lang="en-US" sz="2400" dirty="0"/>
              <a:t>. </a:t>
            </a:r>
          </a:p>
          <a:p>
            <a:r>
              <a:rPr lang="en-US" sz="2400" dirty="0" err="1"/>
              <a:t>g</a:t>
            </a:r>
            <a:r>
              <a:rPr lang="en-US" sz="2400" dirty="0" err="1" smtClean="0"/>
              <a:t>well</a:t>
            </a:r>
            <a:r>
              <a:rPr lang="en-US" sz="2400" dirty="0" smtClean="0"/>
              <a:t> </a:t>
            </a:r>
            <a:r>
              <a:rPr lang="en-US" sz="2400" dirty="0" err="1"/>
              <a:t>ymwybyddiaeth</a:t>
            </a:r>
            <a:r>
              <a:rPr lang="en-US" sz="2400" dirty="0"/>
              <a:t> </a:t>
            </a:r>
            <a:r>
              <a:rPr lang="en-US" sz="2400" dirty="0" err="1" smtClean="0"/>
              <a:t>synhwyraidd</a:t>
            </a:r>
            <a:endParaRPr lang="en-US" sz="2400" dirty="0"/>
          </a:p>
        </p:txBody>
      </p:sp>
      <p:sp>
        <p:nvSpPr>
          <p:cNvPr id="4" name="Content Placeholder 3"/>
          <p:cNvSpPr>
            <a:spLocks noGrp="1"/>
          </p:cNvSpPr>
          <p:nvPr>
            <p:ph sz="half" idx="2"/>
          </p:nvPr>
        </p:nvSpPr>
        <p:spPr>
          <a:xfrm>
            <a:off x="6165083" y="1733869"/>
            <a:ext cx="4184034" cy="3880773"/>
          </a:xfrm>
        </p:spPr>
        <p:txBody>
          <a:bodyPr>
            <a:noAutofit/>
          </a:bodyPr>
          <a:lstStyle/>
          <a:p>
            <a:r>
              <a:rPr lang="en-US" sz="2400" dirty="0"/>
              <a:t>extend personal horizons through greater appreciation and understanding of the world and its peoples</a:t>
            </a:r>
          </a:p>
          <a:p>
            <a:r>
              <a:rPr lang="en-US" sz="2400" dirty="0"/>
              <a:t>increased physical health</a:t>
            </a:r>
          </a:p>
          <a:p>
            <a:r>
              <a:rPr lang="en-US" sz="2400" dirty="0"/>
              <a:t>promote a positive and knowledgeable response towards personal health and well being.</a:t>
            </a:r>
          </a:p>
          <a:p>
            <a:r>
              <a:rPr lang="en-US" sz="2400" dirty="0"/>
              <a:t>enhanced sensory awareness</a:t>
            </a:r>
          </a:p>
          <a:p>
            <a:pPr marL="0" indent="0">
              <a:buNone/>
            </a:pPr>
            <a:endParaRPr lang="en-US" sz="2400" dirty="0"/>
          </a:p>
          <a:p>
            <a:pPr marL="0" indent="0">
              <a:buNone/>
            </a:pPr>
            <a:endParaRPr lang="en-US" sz="1600" dirty="0"/>
          </a:p>
          <a:p>
            <a:pPr marL="0" indent="0">
              <a:buNone/>
            </a:pPr>
            <a:endParaRPr lang="en-US" sz="200" dirty="0"/>
          </a:p>
          <a:p>
            <a:pPr marL="0" indent="0">
              <a:buNone/>
            </a:pPr>
            <a:endParaRPr lang="en-US" sz="200" dirty="0"/>
          </a:p>
          <a:p>
            <a:pPr marL="0" indent="0">
              <a:buNone/>
            </a:pPr>
            <a:endParaRPr lang="en-US" sz="200" dirty="0"/>
          </a:p>
          <a:p>
            <a:pPr marL="0" indent="0">
              <a:buNone/>
            </a:pPr>
            <a:endParaRPr lang="en-US" sz="200" dirty="0"/>
          </a:p>
          <a:p>
            <a:pPr marL="0" indent="0">
              <a:buNone/>
            </a:pPr>
            <a:endParaRPr lang="en-US" sz="200" dirty="0"/>
          </a:p>
          <a:p>
            <a:pPr marL="0" indent="0">
              <a:buNone/>
            </a:pPr>
            <a:r>
              <a:rPr lang="en-US" sz="200" dirty="0"/>
              <a:t/>
            </a:r>
            <a:br>
              <a:rPr lang="en-US" sz="200" dirty="0"/>
            </a:br>
            <a:r>
              <a:rPr lang="en-US" sz="200" dirty="0"/>
              <a:t/>
            </a:r>
            <a:br>
              <a:rPr lang="en-US" sz="200" dirty="0"/>
            </a:br>
            <a:r>
              <a:rPr lang="en-US" sz="200" b="1" dirty="0"/>
              <a:t/>
            </a:r>
            <a:br>
              <a:rPr lang="en-US" sz="200" b="1" dirty="0"/>
            </a:br>
            <a:endParaRPr lang="en-US" sz="200" dirty="0"/>
          </a:p>
        </p:txBody>
      </p:sp>
      <p:pic>
        <p:nvPicPr>
          <p:cNvPr id="9219" name="Picture 3" descr="C:\Users\s.ainsworth\AppData\Local\Microsoft\Windows\Temporary Internet Files\Content.IE5\BMIHAV5B\outdoor_play_new_l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4853" y="230755"/>
            <a:ext cx="4231010" cy="1477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955181" y="467950"/>
            <a:ext cx="4299467" cy="1385543"/>
          </a:xfrm>
          <a:prstGeom prst="rect">
            <a:avLst/>
          </a:prstGeom>
        </p:spPr>
        <p:txBody>
          <a:bodyPr vert="horz" lIns="91440" tIns="45720" rIns="91440" bIns="45720" rtlCol="0" anchor="b">
            <a:normAutofit fontScale="52500" lnSpcReduction="20000"/>
          </a:bodyPr>
          <a:lstStyle>
            <a:lvl1pPr algn="l" defTabSz="914400" rtl="0" eaLnBrk="1" latinLnBrk="0" hangingPunct="1">
              <a:spcBef>
                <a:spcPct val="0"/>
              </a:spcBef>
              <a:buNone/>
              <a:defRPr sz="3200" kern="1200">
                <a:solidFill>
                  <a:schemeClr val="tx1"/>
                </a:solidFill>
                <a:latin typeface="+mj-lt"/>
                <a:ea typeface="+mj-ea"/>
                <a:cs typeface="+mj-cs"/>
              </a:defRPr>
            </a:lvl1pPr>
          </a:lstStyle>
          <a:p>
            <a:pPr algn="r"/>
            <a:endParaRPr lang="en-GB" sz="4800" dirty="0"/>
          </a:p>
          <a:p>
            <a:r>
              <a:rPr lang="en-GB" sz="7300" dirty="0" err="1">
                <a:solidFill>
                  <a:schemeClr val="accent2"/>
                </a:solidFill>
              </a:rPr>
              <a:t>Chwarae</a:t>
            </a:r>
            <a:r>
              <a:rPr lang="en-GB" sz="7300" dirty="0">
                <a:solidFill>
                  <a:schemeClr val="accent2"/>
                </a:solidFill>
              </a:rPr>
              <a:t> </a:t>
            </a:r>
            <a:endParaRPr lang="en-GB" sz="7300" dirty="0" smtClean="0">
              <a:solidFill>
                <a:schemeClr val="accent2"/>
              </a:solidFill>
            </a:endParaRPr>
          </a:p>
          <a:p>
            <a:r>
              <a:rPr lang="en-GB" sz="7300" dirty="0" err="1">
                <a:solidFill>
                  <a:schemeClr val="accent2"/>
                </a:solidFill>
              </a:rPr>
              <a:t>t</a:t>
            </a:r>
            <a:r>
              <a:rPr lang="en-GB" sz="7300" dirty="0" err="1" smtClean="0">
                <a:solidFill>
                  <a:schemeClr val="accent2"/>
                </a:solidFill>
              </a:rPr>
              <a:t>u</a:t>
            </a:r>
            <a:r>
              <a:rPr lang="en-GB" sz="7300" dirty="0" smtClean="0">
                <a:solidFill>
                  <a:schemeClr val="accent2"/>
                </a:solidFill>
              </a:rPr>
              <a:t> </a:t>
            </a:r>
            <a:r>
              <a:rPr lang="en-GB" sz="7300" dirty="0" err="1" smtClean="0">
                <a:solidFill>
                  <a:schemeClr val="accent2"/>
                </a:solidFill>
              </a:rPr>
              <a:t>allan</a:t>
            </a:r>
            <a:endParaRPr lang="en-GB" sz="7300" dirty="0">
              <a:solidFill>
                <a:schemeClr val="accent2"/>
              </a:solidFill>
            </a:endParaRPr>
          </a:p>
          <a:p>
            <a:endParaRPr lang="en-US" sz="6000" dirty="0"/>
          </a:p>
        </p:txBody>
      </p:sp>
    </p:spTree>
    <p:extLst>
      <p:ext uri="{BB962C8B-B14F-4D97-AF65-F5344CB8AC3E}">
        <p14:creationId xmlns:p14="http://schemas.microsoft.com/office/powerpoint/2010/main" val="3255579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Y Fframwaith </a:t>
            </a:r>
            <a:r>
              <a:rPr lang="en-GB" dirty="0" err="1"/>
              <a:t>Cyfnod</a:t>
            </a:r>
            <a:r>
              <a:rPr lang="en-GB" dirty="0"/>
              <a:t> Sylfaen - </a:t>
            </a:r>
            <a:r>
              <a:rPr lang="en-GB" dirty="0" err="1"/>
              <a:t>Cymru</a:t>
            </a:r>
            <a:r>
              <a:rPr lang="en-GB" dirty="0"/>
              <a:t/>
            </a:r>
            <a:br>
              <a:rPr lang="en-GB" dirty="0"/>
            </a:br>
            <a:r>
              <a:rPr lang="en-GB" dirty="0"/>
              <a:t>The </a:t>
            </a:r>
            <a:r>
              <a:rPr lang="en-GB" dirty="0" smtClean="0"/>
              <a:t>Foundation Phase Framework- Wales</a:t>
            </a:r>
            <a:br>
              <a:rPr lang="en-GB" dirty="0" smtClean="0"/>
            </a:br>
            <a:endParaRPr lang="en-GB" dirty="0"/>
          </a:p>
        </p:txBody>
      </p:sp>
      <p:sp>
        <p:nvSpPr>
          <p:cNvPr id="3" name="Content Placeholder 2"/>
          <p:cNvSpPr>
            <a:spLocks noGrp="1"/>
          </p:cNvSpPr>
          <p:nvPr>
            <p:ph sz="half" idx="1"/>
          </p:nvPr>
        </p:nvSpPr>
        <p:spPr>
          <a:xfrm>
            <a:off x="526790" y="2267712"/>
            <a:ext cx="4875530" cy="4590288"/>
          </a:xfrm>
        </p:spPr>
        <p:txBody>
          <a:bodyPr>
            <a:normAutofit/>
          </a:bodyPr>
          <a:lstStyle/>
          <a:p>
            <a:r>
              <a:rPr lang="en-GB" dirty="0" smtClean="0"/>
              <a:t>Y </a:t>
            </a:r>
            <a:r>
              <a:rPr lang="en-GB" dirty="0" err="1" smtClean="0"/>
              <a:t>Cyfnod</a:t>
            </a:r>
            <a:r>
              <a:rPr lang="en-GB" dirty="0" smtClean="0"/>
              <a:t> Sylfaen </a:t>
            </a:r>
            <a:r>
              <a:rPr lang="en-GB" dirty="0" err="1" smtClean="0"/>
              <a:t>a’r</a:t>
            </a:r>
            <a:r>
              <a:rPr lang="en-GB" dirty="0" smtClean="0"/>
              <a:t> </a:t>
            </a:r>
            <a:r>
              <a:rPr lang="en-GB" dirty="0" err="1" smtClean="0"/>
              <a:t>amgylchedd</a:t>
            </a:r>
            <a:endParaRPr lang="en-GB" dirty="0" smtClean="0"/>
          </a:p>
          <a:p>
            <a:r>
              <a:rPr lang="en-GB" dirty="0" smtClean="0"/>
              <a:t>‘</a:t>
            </a:r>
            <a:r>
              <a:rPr lang="en-GB" dirty="0" err="1" smtClean="0"/>
              <a:t>Dylai</a:t>
            </a:r>
            <a:r>
              <a:rPr lang="en-GB" dirty="0" smtClean="0"/>
              <a:t> </a:t>
            </a:r>
            <a:r>
              <a:rPr lang="en-GB" dirty="0" err="1"/>
              <a:t>amgylchedd</a:t>
            </a:r>
            <a:r>
              <a:rPr lang="en-GB" dirty="0"/>
              <a:t> y </a:t>
            </a:r>
            <a:r>
              <a:rPr lang="en-GB" dirty="0" err="1"/>
              <a:t>Cyfnod</a:t>
            </a:r>
            <a:r>
              <a:rPr lang="en-GB" dirty="0"/>
              <a:t> Sylfaen </a:t>
            </a:r>
            <a:r>
              <a:rPr lang="en-GB" dirty="0" err="1"/>
              <a:t>hyrwyddo’r</a:t>
            </a:r>
            <a:r>
              <a:rPr lang="en-GB" dirty="0"/>
              <a:t> broses o </a:t>
            </a:r>
            <a:r>
              <a:rPr lang="en-GB" dirty="0" err="1"/>
              <a:t>ddarganfod</a:t>
            </a:r>
            <a:r>
              <a:rPr lang="en-GB" dirty="0"/>
              <a:t> a </a:t>
            </a:r>
            <a:r>
              <a:rPr lang="en-GB" dirty="0" err="1"/>
              <a:t>hybu</a:t>
            </a:r>
            <a:r>
              <a:rPr lang="en-GB" dirty="0"/>
              <a:t> </a:t>
            </a:r>
            <a:r>
              <a:rPr lang="en-GB" dirty="0" err="1"/>
              <a:t>annibyniaeth</a:t>
            </a:r>
            <a:r>
              <a:rPr lang="en-GB" dirty="0"/>
              <a:t> gan </a:t>
            </a:r>
            <a:r>
              <a:rPr lang="en-GB" dirty="0" err="1"/>
              <a:t>roi</a:t>
            </a:r>
            <a:r>
              <a:rPr lang="en-GB" dirty="0"/>
              <a:t> mwy o </a:t>
            </a:r>
            <a:r>
              <a:rPr lang="en-GB" dirty="0" err="1"/>
              <a:t>bwyslais</a:t>
            </a:r>
            <a:r>
              <a:rPr lang="en-GB" dirty="0"/>
              <a:t> </a:t>
            </a:r>
            <a:r>
              <a:rPr lang="en-GB" dirty="0" err="1"/>
              <a:t>ar</a:t>
            </a:r>
            <a:r>
              <a:rPr lang="en-GB" dirty="0"/>
              <a:t> </a:t>
            </a:r>
            <a:r>
              <a:rPr lang="en-GB" dirty="0" err="1"/>
              <a:t>ddefnyddio</a:t>
            </a:r>
            <a:r>
              <a:rPr lang="en-GB" dirty="0"/>
              <a:t> </a:t>
            </a:r>
            <a:r>
              <a:rPr lang="en-GB" dirty="0" err="1"/>
              <a:t>amgylchedd</a:t>
            </a:r>
            <a:r>
              <a:rPr lang="en-GB" dirty="0"/>
              <a:t> </a:t>
            </a:r>
            <a:r>
              <a:rPr lang="en-GB" dirty="0" err="1"/>
              <a:t>yr</a:t>
            </a:r>
            <a:r>
              <a:rPr lang="en-GB" dirty="0"/>
              <a:t> </a:t>
            </a:r>
            <a:r>
              <a:rPr lang="en-GB" dirty="0" err="1"/>
              <a:t>awyr</a:t>
            </a:r>
            <a:r>
              <a:rPr lang="en-GB" dirty="0"/>
              <a:t> </a:t>
            </a:r>
            <a:r>
              <a:rPr lang="en-GB" dirty="0" err="1"/>
              <a:t>agored</a:t>
            </a:r>
            <a:r>
              <a:rPr lang="en-GB" dirty="0"/>
              <a:t> fel </a:t>
            </a:r>
            <a:r>
              <a:rPr lang="en-GB" dirty="0" err="1"/>
              <a:t>adnodd</a:t>
            </a:r>
            <a:r>
              <a:rPr lang="en-GB" dirty="0"/>
              <a:t> </a:t>
            </a:r>
            <a:r>
              <a:rPr lang="en-GB" dirty="0" err="1"/>
              <a:t>ar</a:t>
            </a:r>
            <a:r>
              <a:rPr lang="en-GB" dirty="0"/>
              <a:t> gyfer dysgu </a:t>
            </a:r>
            <a:r>
              <a:rPr lang="en-GB" dirty="0" smtClean="0"/>
              <a:t>plant’ </a:t>
            </a:r>
            <a:r>
              <a:rPr lang="en-GB" sz="1900" dirty="0"/>
              <a:t>(</a:t>
            </a:r>
            <a:r>
              <a:rPr lang="en-GB" sz="1900" dirty="0" err="1"/>
              <a:t>Adran</a:t>
            </a:r>
            <a:r>
              <a:rPr lang="en-GB" sz="1900" dirty="0"/>
              <a:t> Plant, </a:t>
            </a:r>
            <a:r>
              <a:rPr lang="en-GB" sz="1900" dirty="0" err="1"/>
              <a:t>Addysg</a:t>
            </a:r>
            <a:r>
              <a:rPr lang="en-GB" sz="1900" dirty="0"/>
              <a:t>, Dysgu </a:t>
            </a:r>
            <a:r>
              <a:rPr lang="en-GB" sz="1900" dirty="0" err="1"/>
              <a:t>Gydol</a:t>
            </a:r>
            <a:r>
              <a:rPr lang="en-GB" sz="1900" dirty="0"/>
              <a:t> oes a Sgiliau (</a:t>
            </a:r>
            <a:r>
              <a:rPr lang="en-GB" sz="1900" dirty="0" smtClean="0"/>
              <a:t>APADGOS</a:t>
            </a:r>
            <a:r>
              <a:rPr lang="en-GB" sz="1900" dirty="0"/>
              <a:t>) 2007) </a:t>
            </a:r>
            <a:endParaRPr lang="en-GB" sz="1900" dirty="0" smtClean="0"/>
          </a:p>
          <a:p>
            <a:pPr marL="0" indent="0">
              <a:buNone/>
            </a:pPr>
            <a:r>
              <a:rPr lang="en-GB" sz="1900" dirty="0" smtClean="0">
                <a:hlinkClick r:id="rId2"/>
              </a:rPr>
              <a:t>Y </a:t>
            </a:r>
            <a:r>
              <a:rPr lang="en-GB" sz="1900" dirty="0" err="1" smtClean="0">
                <a:hlinkClick r:id="rId2"/>
              </a:rPr>
              <a:t>Cyfnod</a:t>
            </a:r>
            <a:r>
              <a:rPr lang="en-GB" sz="1900" dirty="0" smtClean="0">
                <a:hlinkClick r:id="rId2"/>
              </a:rPr>
              <a:t> Sylfaen: Y </a:t>
            </a:r>
            <a:r>
              <a:rPr lang="en-GB" sz="1900" dirty="0" err="1" smtClean="0">
                <a:hlinkClick r:id="rId2"/>
              </a:rPr>
              <a:t>Llawlyfr</a:t>
            </a:r>
            <a:r>
              <a:rPr lang="en-GB" sz="1900" dirty="0" smtClean="0">
                <a:hlinkClick r:id="rId2"/>
              </a:rPr>
              <a:t> Dysgu yn </a:t>
            </a:r>
            <a:r>
              <a:rPr lang="en-GB" sz="1900" dirty="0" err="1" smtClean="0">
                <a:hlinkClick r:id="rId2"/>
              </a:rPr>
              <a:t>yr</a:t>
            </a:r>
            <a:r>
              <a:rPr lang="en-GB" sz="1900" dirty="0" smtClean="0">
                <a:hlinkClick r:id="rId2"/>
              </a:rPr>
              <a:t> </a:t>
            </a:r>
            <a:r>
              <a:rPr lang="en-GB" sz="1900" dirty="0" err="1" smtClean="0">
                <a:hlinkClick r:id="rId2"/>
              </a:rPr>
              <a:t>Awyr</a:t>
            </a:r>
            <a:r>
              <a:rPr lang="en-GB" sz="1900" dirty="0" smtClean="0">
                <a:hlinkClick r:id="rId2"/>
              </a:rPr>
              <a:t> </a:t>
            </a:r>
            <a:r>
              <a:rPr lang="en-GB" sz="1900" dirty="0" err="1" smtClean="0">
                <a:hlinkClick r:id="rId2"/>
              </a:rPr>
              <a:t>Agored</a:t>
            </a:r>
            <a:endParaRPr lang="en-GB" sz="1900" dirty="0"/>
          </a:p>
        </p:txBody>
      </p:sp>
      <p:sp>
        <p:nvSpPr>
          <p:cNvPr id="4" name="Content Placeholder 3"/>
          <p:cNvSpPr>
            <a:spLocks noGrp="1"/>
          </p:cNvSpPr>
          <p:nvPr>
            <p:ph sz="half" idx="2"/>
          </p:nvPr>
        </p:nvSpPr>
        <p:spPr>
          <a:xfrm>
            <a:off x="5557355" y="2267712"/>
            <a:ext cx="4875530" cy="4590288"/>
          </a:xfrm>
        </p:spPr>
        <p:txBody>
          <a:bodyPr>
            <a:normAutofit/>
          </a:bodyPr>
          <a:lstStyle/>
          <a:p>
            <a:r>
              <a:rPr lang="en-GB" dirty="0" smtClean="0"/>
              <a:t>Foundation Phase and the environment</a:t>
            </a:r>
          </a:p>
          <a:p>
            <a:r>
              <a:rPr lang="en-GB" dirty="0"/>
              <a:t>‘The Foundation Phase environment should promote discovery and independence and a greater emphasis on using the outdoor environment as a resource for children’s </a:t>
            </a:r>
            <a:r>
              <a:rPr lang="en-GB" dirty="0" smtClean="0"/>
              <a:t>learning’</a:t>
            </a:r>
          </a:p>
          <a:p>
            <a:r>
              <a:rPr lang="en-GB" sz="1900" dirty="0"/>
              <a:t>(Department for Children, Education, Learning and Lifelong Skills (DCELLS) 2007</a:t>
            </a:r>
            <a:r>
              <a:rPr lang="en-GB" sz="1900" dirty="0" smtClean="0"/>
              <a:t>)</a:t>
            </a:r>
          </a:p>
          <a:p>
            <a:r>
              <a:rPr lang="en-GB" sz="1900" dirty="0" smtClean="0">
                <a:hlinkClick r:id="rId3"/>
              </a:rPr>
              <a:t>Foundation Phase Outdoor Learning Handbook</a:t>
            </a:r>
            <a:endParaRPr lang="en-GB" sz="1900" dirty="0"/>
          </a:p>
        </p:txBody>
      </p:sp>
    </p:spTree>
    <p:extLst>
      <p:ext uri="{BB962C8B-B14F-4D97-AF65-F5344CB8AC3E}">
        <p14:creationId xmlns:p14="http://schemas.microsoft.com/office/powerpoint/2010/main" val="1649130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Cwricwlwm</a:t>
            </a:r>
            <a:r>
              <a:rPr lang="en-GB" dirty="0"/>
              <a:t> </a:t>
            </a:r>
            <a:r>
              <a:rPr lang="en-GB" dirty="0" err="1"/>
              <a:t>wedi</a:t>
            </a:r>
            <a:r>
              <a:rPr lang="en-GB" dirty="0"/>
              <a:t> </a:t>
            </a:r>
            <a:r>
              <a:rPr lang="en-GB" dirty="0" err="1"/>
              <a:t>ei</a:t>
            </a:r>
            <a:r>
              <a:rPr lang="en-GB" dirty="0"/>
              <a:t> </a:t>
            </a:r>
            <a:r>
              <a:rPr lang="en-GB" dirty="0" err="1"/>
              <a:t>gynllunio</a:t>
            </a:r>
            <a:r>
              <a:rPr lang="en-GB" dirty="0"/>
              <a:t> - Wales</a:t>
            </a:r>
            <a:br>
              <a:rPr lang="en-GB" dirty="0"/>
            </a:br>
            <a:r>
              <a:rPr lang="en-GB" dirty="0"/>
              <a:t>Planned Curriculum - </a:t>
            </a:r>
            <a:r>
              <a:rPr lang="en-GB" dirty="0" err="1"/>
              <a:t>Cymru</a:t>
            </a:r>
            <a:endParaRPr lang="en-GB" dirty="0"/>
          </a:p>
        </p:txBody>
      </p:sp>
      <p:sp>
        <p:nvSpPr>
          <p:cNvPr id="3" name="Content Placeholder 2"/>
          <p:cNvSpPr>
            <a:spLocks noGrp="1"/>
          </p:cNvSpPr>
          <p:nvPr>
            <p:ph sz="half" idx="1"/>
          </p:nvPr>
        </p:nvSpPr>
        <p:spPr>
          <a:xfrm>
            <a:off x="591221" y="1988840"/>
            <a:ext cx="4875530" cy="4590288"/>
          </a:xfrm>
        </p:spPr>
        <p:txBody>
          <a:bodyPr>
            <a:normAutofit/>
          </a:bodyPr>
          <a:lstStyle/>
          <a:p>
            <a:r>
              <a:rPr lang="en-GB" dirty="0" err="1" smtClean="0"/>
              <a:t>Gwnewch</a:t>
            </a:r>
            <a:r>
              <a:rPr lang="en-GB" dirty="0" smtClean="0"/>
              <a:t> </a:t>
            </a:r>
            <a:r>
              <a:rPr lang="en-GB" dirty="0" err="1" smtClean="0"/>
              <a:t>restr</a:t>
            </a:r>
            <a:r>
              <a:rPr lang="en-GB" dirty="0" smtClean="0"/>
              <a:t> o sut mae’r ysgol yn </a:t>
            </a:r>
            <a:r>
              <a:rPr lang="en-GB" dirty="0" err="1" smtClean="0"/>
              <a:t>yr</a:t>
            </a:r>
            <a:r>
              <a:rPr lang="en-GB" dirty="0" smtClean="0"/>
              <a:t> </a:t>
            </a:r>
            <a:r>
              <a:rPr lang="en-GB" dirty="0" err="1" smtClean="0"/>
              <a:t>enghraifft</a:t>
            </a:r>
            <a:r>
              <a:rPr lang="en-GB" dirty="0" smtClean="0"/>
              <a:t> </a:t>
            </a:r>
            <a:r>
              <a:rPr lang="en-GB" dirty="0" err="1" smtClean="0"/>
              <a:t>canlynol</a:t>
            </a:r>
            <a:r>
              <a:rPr lang="en-GB" dirty="0" smtClean="0"/>
              <a:t> yn </a:t>
            </a:r>
            <a:r>
              <a:rPr lang="en-GB" dirty="0" err="1" smtClean="0"/>
              <a:t>defnyddio’r</a:t>
            </a:r>
            <a:r>
              <a:rPr lang="en-GB" dirty="0" smtClean="0"/>
              <a:t> </a:t>
            </a:r>
            <a:r>
              <a:rPr lang="en-GB" dirty="0" err="1" smtClean="0"/>
              <a:t>tu</a:t>
            </a:r>
            <a:r>
              <a:rPr lang="en-GB" dirty="0" smtClean="0"/>
              <a:t> </a:t>
            </a:r>
            <a:r>
              <a:rPr lang="en-GB" dirty="0" err="1" smtClean="0"/>
              <a:t>allan</a:t>
            </a:r>
            <a:r>
              <a:rPr lang="en-GB" dirty="0" smtClean="0"/>
              <a:t> / </a:t>
            </a:r>
            <a:r>
              <a:rPr lang="en-GB" dirty="0" err="1" smtClean="0"/>
              <a:t>cyd-destun</a:t>
            </a:r>
            <a:r>
              <a:rPr lang="en-GB" dirty="0" smtClean="0"/>
              <a:t> </a:t>
            </a:r>
            <a:r>
              <a:rPr lang="en-GB" dirty="0" err="1" smtClean="0"/>
              <a:t>tu</a:t>
            </a:r>
            <a:r>
              <a:rPr lang="en-GB" dirty="0" smtClean="0"/>
              <a:t> </a:t>
            </a:r>
            <a:r>
              <a:rPr lang="en-GB" dirty="0" err="1" smtClean="0"/>
              <a:t>allan</a:t>
            </a:r>
            <a:r>
              <a:rPr lang="en-GB" dirty="0" smtClean="0"/>
              <a:t> i’r ysgol </a:t>
            </a:r>
            <a:r>
              <a:rPr lang="en-GB" dirty="0" err="1" smtClean="0"/>
              <a:t>i</a:t>
            </a:r>
            <a:r>
              <a:rPr lang="en-GB" dirty="0" smtClean="0"/>
              <a:t> </a:t>
            </a:r>
            <a:r>
              <a:rPr lang="en-GB" dirty="0" err="1" smtClean="0"/>
              <a:t>ddatblygu</a:t>
            </a:r>
            <a:r>
              <a:rPr lang="en-GB" dirty="0" smtClean="0"/>
              <a:t> dysgu</a:t>
            </a:r>
          </a:p>
          <a:p>
            <a:r>
              <a:rPr lang="en-GB" dirty="0" smtClean="0"/>
              <a:t>Pam fod </a:t>
            </a:r>
            <a:r>
              <a:rPr lang="en-GB" dirty="0" err="1" smtClean="0"/>
              <a:t>yr</a:t>
            </a:r>
            <a:r>
              <a:rPr lang="en-GB" dirty="0" smtClean="0"/>
              <a:t> </a:t>
            </a:r>
            <a:r>
              <a:rPr lang="en-GB" dirty="0" err="1" smtClean="0"/>
              <a:t>ymagwedd</a:t>
            </a:r>
            <a:r>
              <a:rPr lang="en-GB" dirty="0" smtClean="0"/>
              <a:t> hyn yn </a:t>
            </a:r>
            <a:r>
              <a:rPr lang="en-GB" dirty="0" err="1" smtClean="0"/>
              <a:t>cael</a:t>
            </a:r>
            <a:r>
              <a:rPr lang="en-GB" dirty="0" smtClean="0"/>
              <a:t> ei weld fel arfer dda? </a:t>
            </a:r>
            <a:r>
              <a:rPr lang="en-GB" dirty="0" err="1" smtClean="0"/>
              <a:t>Ymchwiliwch</a:t>
            </a:r>
            <a:r>
              <a:rPr lang="en-GB" dirty="0" smtClean="0"/>
              <a:t> am dystiolaeth </a:t>
            </a:r>
            <a:r>
              <a:rPr lang="en-GB" dirty="0" err="1" smtClean="0"/>
              <a:t>ar</a:t>
            </a:r>
            <a:r>
              <a:rPr lang="en-GB" dirty="0" smtClean="0"/>
              <a:t> gyfer eich </a:t>
            </a:r>
            <a:r>
              <a:rPr lang="en-GB" dirty="0" err="1" smtClean="0"/>
              <a:t>ateb</a:t>
            </a:r>
            <a:r>
              <a:rPr lang="en-GB" dirty="0" smtClean="0"/>
              <a:t>.</a:t>
            </a:r>
          </a:p>
          <a:p>
            <a:r>
              <a:rPr lang="en-GB" dirty="0">
                <a:hlinkClick r:id="rId2"/>
              </a:rPr>
              <a:t>https://www.bbc.co.uk/news/av/education-48154487</a:t>
            </a:r>
            <a:endParaRPr lang="en-GB" dirty="0"/>
          </a:p>
          <a:p>
            <a:endParaRPr lang="en-GB" dirty="0"/>
          </a:p>
        </p:txBody>
      </p:sp>
      <p:sp>
        <p:nvSpPr>
          <p:cNvPr id="4" name="Content Placeholder 3"/>
          <p:cNvSpPr>
            <a:spLocks noGrp="1"/>
          </p:cNvSpPr>
          <p:nvPr>
            <p:ph sz="half" idx="2"/>
          </p:nvPr>
        </p:nvSpPr>
        <p:spPr>
          <a:xfrm>
            <a:off x="5889559" y="1999819"/>
            <a:ext cx="4875530" cy="4590288"/>
          </a:xfrm>
        </p:spPr>
        <p:txBody>
          <a:bodyPr>
            <a:normAutofit/>
          </a:bodyPr>
          <a:lstStyle/>
          <a:p>
            <a:r>
              <a:rPr lang="en-GB" dirty="0" smtClean="0"/>
              <a:t>Make a list of how the school in the following example used the outdoors / out of school context to develop learning</a:t>
            </a:r>
          </a:p>
          <a:p>
            <a:r>
              <a:rPr lang="en-GB" dirty="0" smtClean="0"/>
              <a:t>Why is this approach recognised as being effective? Research to find support for your answer.</a:t>
            </a:r>
          </a:p>
          <a:p>
            <a:r>
              <a:rPr lang="en-GB" dirty="0">
                <a:hlinkClick r:id="rId2"/>
              </a:rPr>
              <a:t>https://</a:t>
            </a:r>
            <a:r>
              <a:rPr lang="en-GB" dirty="0" smtClean="0">
                <a:hlinkClick r:id="rId2"/>
              </a:rPr>
              <a:t>www.bbc.co.uk/news/av/education-48154487</a:t>
            </a:r>
            <a:endParaRPr lang="en-GB" dirty="0" smtClean="0"/>
          </a:p>
        </p:txBody>
      </p:sp>
      <p:pic>
        <p:nvPicPr>
          <p:cNvPr id="5" name="Picture 4" descr="Seaside Beach Holiday Clipart Free Stock Photo - Public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17319" y="4849705"/>
            <a:ext cx="1672240" cy="1669627"/>
          </a:xfrm>
          <a:prstGeom prst="rect">
            <a:avLst/>
          </a:prstGeom>
        </p:spPr>
      </p:pic>
    </p:spTree>
    <p:extLst>
      <p:ext uri="{BB962C8B-B14F-4D97-AF65-F5344CB8AC3E}">
        <p14:creationId xmlns:p14="http://schemas.microsoft.com/office/powerpoint/2010/main" val="1993665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3392" y="1934337"/>
            <a:ext cx="4875530" cy="4590288"/>
          </a:xfrm>
        </p:spPr>
        <p:txBody>
          <a:bodyPr/>
          <a:lstStyle/>
          <a:p>
            <a:r>
              <a:rPr lang="en-US" dirty="0" err="1" smtClean="0"/>
              <a:t>Lleoliadau</a:t>
            </a:r>
            <a:endParaRPr lang="en-US" dirty="0" smtClean="0"/>
          </a:p>
          <a:p>
            <a:r>
              <a:rPr lang="en-US" dirty="0" err="1" smtClean="0"/>
              <a:t>Deunyddiau</a:t>
            </a:r>
            <a:endParaRPr lang="en-US" dirty="0" smtClean="0"/>
          </a:p>
          <a:p>
            <a:r>
              <a:rPr lang="en-US" dirty="0" err="1" smtClean="0"/>
              <a:t>Amser</a:t>
            </a:r>
            <a:endParaRPr lang="en-US" dirty="0"/>
          </a:p>
        </p:txBody>
      </p:sp>
      <p:sp>
        <p:nvSpPr>
          <p:cNvPr id="4" name="Content Placeholder 3"/>
          <p:cNvSpPr>
            <a:spLocks noGrp="1"/>
          </p:cNvSpPr>
          <p:nvPr>
            <p:ph sz="half" idx="2"/>
          </p:nvPr>
        </p:nvSpPr>
        <p:spPr>
          <a:xfrm>
            <a:off x="6828003" y="1988840"/>
            <a:ext cx="4773956" cy="4267200"/>
          </a:xfrm>
        </p:spPr>
        <p:txBody>
          <a:bodyPr/>
          <a:lstStyle/>
          <a:p>
            <a:r>
              <a:rPr lang="en-GB" altLang="en-US" dirty="0" smtClean="0"/>
              <a:t>Places </a:t>
            </a:r>
            <a:endParaRPr lang="en-GB" altLang="en-US" dirty="0"/>
          </a:p>
          <a:p>
            <a:r>
              <a:rPr lang="en-GB" altLang="en-US" dirty="0" smtClean="0"/>
              <a:t>Materials</a:t>
            </a:r>
          </a:p>
          <a:p>
            <a:r>
              <a:rPr lang="en-GB" altLang="en-US" dirty="0" smtClean="0"/>
              <a:t>Time </a:t>
            </a:r>
            <a:endParaRPr lang="en-GB" altLang="en-US" dirty="0"/>
          </a:p>
          <a:p>
            <a:endParaRPr lang="en-US" dirty="0"/>
          </a:p>
        </p:txBody>
      </p:sp>
      <p:pic>
        <p:nvPicPr>
          <p:cNvPr id="8194" name="Picture 2" descr="C:\Users\s.ainsworth\AppData\Local\Microsoft\Windows\Temporary Internet Files\Content.IE5\237NACTQ\great_teachers_inspire_card-p1374475980071346877gqe_32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9776" y="3429001"/>
            <a:ext cx="4896544" cy="3095625"/>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466174" y="395113"/>
            <a:ext cx="6336704" cy="1168400"/>
          </a:xfrm>
          <a:prstGeom prst="rect">
            <a:avLst/>
          </a:prstGeom>
        </p:spPr>
        <p:txBody>
          <a:bodyPr vert="horz" lIns="91440" tIns="45720" rIns="91440" bIns="45720" rtlCol="0" anchor="b">
            <a:noAutofit/>
          </a:bodyPr>
          <a:lstStyle>
            <a:lvl1pPr algn="l" defTabSz="914400" rtl="0" eaLnBrk="1" latinLnBrk="0" hangingPunct="1">
              <a:spcBef>
                <a:spcPct val="0"/>
              </a:spcBef>
              <a:buNone/>
              <a:defRPr sz="3200" kern="1200">
                <a:solidFill>
                  <a:schemeClr val="tx1"/>
                </a:solidFill>
                <a:latin typeface="+mj-lt"/>
                <a:ea typeface="+mj-ea"/>
                <a:cs typeface="+mj-cs"/>
              </a:defRPr>
            </a:lvl1pPr>
          </a:lstStyle>
          <a:p>
            <a:r>
              <a:rPr lang="en-GB" sz="5400" dirty="0"/>
              <a:t>                                                                    </a:t>
            </a:r>
            <a:r>
              <a:rPr lang="en-GB" sz="4400" dirty="0"/>
              <a:t>Mae angen </a:t>
            </a:r>
            <a:r>
              <a:rPr lang="en-GB" sz="4400" dirty="0" err="1"/>
              <a:t>i</a:t>
            </a:r>
            <a:r>
              <a:rPr lang="en-GB" sz="4400" dirty="0"/>
              <a:t> </a:t>
            </a:r>
            <a:r>
              <a:rPr lang="en-GB" sz="4400" dirty="0" err="1"/>
              <a:t>ni</a:t>
            </a:r>
            <a:r>
              <a:rPr lang="en-GB" sz="4400" dirty="0"/>
              <a:t> </a:t>
            </a:r>
            <a:r>
              <a:rPr lang="en-GB" sz="4400" dirty="0" err="1"/>
              <a:t>ddarparu</a:t>
            </a:r>
            <a:endParaRPr lang="en-US" sz="4400" dirty="0"/>
          </a:p>
          <a:p>
            <a:r>
              <a:rPr lang="en-GB" sz="4400" dirty="0" smtClean="0"/>
              <a:t>We </a:t>
            </a:r>
            <a:r>
              <a:rPr lang="en-GB" sz="4400" dirty="0"/>
              <a:t>need to </a:t>
            </a:r>
            <a:r>
              <a:rPr lang="en-GB" sz="4400" dirty="0" smtClean="0"/>
              <a:t>provide</a:t>
            </a:r>
            <a:endParaRPr lang="en-US" sz="4400" dirty="0"/>
          </a:p>
        </p:txBody>
      </p:sp>
    </p:spTree>
    <p:extLst>
      <p:ext uri="{BB962C8B-B14F-4D97-AF65-F5344CB8AC3E}">
        <p14:creationId xmlns:p14="http://schemas.microsoft.com/office/powerpoint/2010/main" val="953282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69" y="571914"/>
            <a:ext cx="4587499" cy="1168400"/>
          </a:xfrm>
        </p:spPr>
        <p:txBody>
          <a:bodyPr>
            <a:normAutofit fontScale="90000"/>
          </a:bodyPr>
          <a:lstStyle/>
          <a:p>
            <a:pPr algn="r"/>
            <a:r>
              <a:rPr lang="en-GB" dirty="0" smtClean="0"/>
              <a:t>15 minute task</a:t>
            </a:r>
            <a:br>
              <a:rPr lang="en-GB" dirty="0" smtClean="0"/>
            </a:br>
            <a:r>
              <a:rPr lang="en-GB" dirty="0" err="1"/>
              <a:t>T</a:t>
            </a:r>
            <a:r>
              <a:rPr lang="en-GB" dirty="0" err="1" smtClean="0"/>
              <a:t>asg</a:t>
            </a:r>
            <a:r>
              <a:rPr lang="en-GB" smtClean="0"/>
              <a:t> 15 </a:t>
            </a:r>
            <a:r>
              <a:rPr lang="en-GB" dirty="0" err="1"/>
              <a:t>munud</a:t>
            </a:r>
            <a:r>
              <a:rPr lang="en-US" dirty="0"/>
              <a:t/>
            </a:r>
            <a:br>
              <a:rPr lang="en-US" dirty="0"/>
            </a:br>
            <a:endParaRPr lang="en-US" dirty="0"/>
          </a:p>
        </p:txBody>
      </p:sp>
      <p:sp>
        <p:nvSpPr>
          <p:cNvPr id="3" name="Content Placeholder 2"/>
          <p:cNvSpPr>
            <a:spLocks noGrp="1"/>
          </p:cNvSpPr>
          <p:nvPr>
            <p:ph sz="half" idx="1"/>
          </p:nvPr>
        </p:nvSpPr>
        <p:spPr>
          <a:xfrm>
            <a:off x="540803" y="2204864"/>
            <a:ext cx="4875530" cy="4590288"/>
          </a:xfrm>
        </p:spPr>
        <p:txBody>
          <a:bodyPr>
            <a:normAutofit/>
          </a:bodyPr>
          <a:lstStyle/>
          <a:p>
            <a:r>
              <a:rPr lang="en-US" sz="2000" dirty="0" err="1" smtClean="0"/>
              <a:t>Amgylchedd</a:t>
            </a:r>
            <a:r>
              <a:rPr lang="en-US" sz="2000" dirty="0" smtClean="0"/>
              <a:t> </a:t>
            </a:r>
            <a:r>
              <a:rPr lang="en-US" sz="2000" dirty="0" err="1" smtClean="0"/>
              <a:t>tu</a:t>
            </a:r>
            <a:r>
              <a:rPr lang="en-US" sz="2000" dirty="0" smtClean="0"/>
              <a:t> </a:t>
            </a:r>
            <a:r>
              <a:rPr lang="en-US" sz="2000" dirty="0" err="1" smtClean="0"/>
              <a:t>allan</a:t>
            </a:r>
            <a:endParaRPr lang="en-US" sz="2000" dirty="0" smtClean="0"/>
          </a:p>
          <a:p>
            <a:r>
              <a:rPr lang="en-US" sz="2000" dirty="0" err="1" smtClean="0"/>
              <a:t>Chwiliwch</a:t>
            </a:r>
            <a:r>
              <a:rPr lang="en-US" sz="2000" dirty="0" smtClean="0"/>
              <a:t> am le </a:t>
            </a:r>
            <a:r>
              <a:rPr lang="en-US" sz="2000" dirty="0" err="1" smtClean="0"/>
              <a:t>rydych</a:t>
            </a:r>
            <a:r>
              <a:rPr lang="en-US" sz="2000" dirty="0" smtClean="0"/>
              <a:t> </a:t>
            </a:r>
            <a:r>
              <a:rPr lang="en-US" sz="2000" dirty="0" err="1" smtClean="0"/>
              <a:t>chi’n</a:t>
            </a:r>
            <a:r>
              <a:rPr lang="en-US" sz="2000" dirty="0" smtClean="0"/>
              <a:t> </a:t>
            </a:r>
            <a:r>
              <a:rPr lang="en-US" sz="2000" dirty="0" err="1" smtClean="0"/>
              <a:t>meddwl</a:t>
            </a:r>
            <a:r>
              <a:rPr lang="en-US" sz="2000" dirty="0" smtClean="0"/>
              <a:t> </a:t>
            </a:r>
            <a:r>
              <a:rPr lang="en-US" sz="2000" dirty="0" err="1" smtClean="0"/>
              <a:t>byddai</a:t>
            </a:r>
            <a:r>
              <a:rPr lang="en-US" sz="2000" dirty="0" smtClean="0"/>
              <a:t> </a:t>
            </a:r>
            <a:r>
              <a:rPr lang="en-US" sz="2000" dirty="0" err="1" smtClean="0"/>
              <a:t>plentyn</a:t>
            </a:r>
            <a:r>
              <a:rPr lang="en-US" sz="2000" dirty="0" smtClean="0"/>
              <a:t> </a:t>
            </a:r>
            <a:r>
              <a:rPr lang="en-US" sz="2000" dirty="0" err="1" smtClean="0"/>
              <a:t>yn</a:t>
            </a:r>
            <a:r>
              <a:rPr lang="en-US" sz="2000" dirty="0" smtClean="0"/>
              <a:t> </a:t>
            </a:r>
            <a:r>
              <a:rPr lang="en-US" sz="2000" dirty="0" err="1" smtClean="0"/>
              <a:t>gweld</a:t>
            </a:r>
            <a:r>
              <a:rPr lang="en-US" sz="2000" dirty="0" smtClean="0"/>
              <a:t> </a:t>
            </a:r>
            <a:r>
              <a:rPr lang="en-US" sz="2000" dirty="0" err="1" smtClean="0"/>
              <a:t>fel</a:t>
            </a:r>
            <a:r>
              <a:rPr lang="en-US" sz="2000" dirty="0" smtClean="0"/>
              <a:t> man </a:t>
            </a:r>
            <a:r>
              <a:rPr lang="en-US" sz="2000" dirty="0" err="1" smtClean="0"/>
              <a:t>cychwyn</a:t>
            </a:r>
            <a:r>
              <a:rPr lang="en-US" sz="2000" dirty="0" smtClean="0"/>
              <a:t> </a:t>
            </a:r>
            <a:r>
              <a:rPr lang="en-US" sz="2000" dirty="0" err="1" smtClean="0"/>
              <a:t>diddorol</a:t>
            </a:r>
            <a:r>
              <a:rPr lang="en-US" sz="2000" dirty="0" smtClean="0"/>
              <a:t> </a:t>
            </a:r>
            <a:r>
              <a:rPr lang="en-US" sz="2000" dirty="0" err="1" smtClean="0"/>
              <a:t>ar</a:t>
            </a:r>
            <a:r>
              <a:rPr lang="en-US" sz="2000" dirty="0" smtClean="0"/>
              <a:t> </a:t>
            </a:r>
            <a:r>
              <a:rPr lang="en-US" sz="2000" dirty="0" err="1" smtClean="0"/>
              <a:t>gyfer</a:t>
            </a:r>
            <a:r>
              <a:rPr lang="en-US" sz="2000" dirty="0" smtClean="0"/>
              <a:t> </a:t>
            </a:r>
            <a:r>
              <a:rPr lang="en-US" sz="2000" dirty="0" err="1" smtClean="0"/>
              <a:t>dysgu</a:t>
            </a:r>
            <a:r>
              <a:rPr lang="en-US" sz="2000" dirty="0" smtClean="0"/>
              <a:t>. </a:t>
            </a:r>
            <a:r>
              <a:rPr lang="en-US" sz="2000" dirty="0" err="1" smtClean="0"/>
              <a:t>Cefnogwch</a:t>
            </a:r>
            <a:r>
              <a:rPr lang="en-US" sz="2000" dirty="0" smtClean="0"/>
              <a:t> </a:t>
            </a:r>
            <a:r>
              <a:rPr lang="en-US" sz="2000" dirty="0" err="1" smtClean="0"/>
              <a:t>eich</a:t>
            </a:r>
            <a:r>
              <a:rPr lang="en-US" sz="2000" dirty="0" smtClean="0"/>
              <a:t> </a:t>
            </a:r>
            <a:r>
              <a:rPr lang="en-US" sz="2000" dirty="0" err="1" smtClean="0"/>
              <a:t>rheswm</a:t>
            </a:r>
            <a:r>
              <a:rPr lang="en-US" sz="2000" dirty="0" smtClean="0"/>
              <a:t> </a:t>
            </a:r>
            <a:r>
              <a:rPr lang="en-US" sz="2000" dirty="0" err="1" smtClean="0"/>
              <a:t>gyda</a:t>
            </a:r>
            <a:r>
              <a:rPr lang="en-US" sz="2000" dirty="0" smtClean="0"/>
              <a:t> </a:t>
            </a:r>
            <a:r>
              <a:rPr lang="en-US" sz="2000" dirty="0" err="1" smtClean="0"/>
              <a:t>damcaniaeth</a:t>
            </a:r>
            <a:r>
              <a:rPr lang="en-US" sz="2000" dirty="0" smtClean="0"/>
              <a:t>.</a:t>
            </a:r>
          </a:p>
          <a:p>
            <a:r>
              <a:rPr lang="en-US" sz="2000" dirty="0" err="1" smtClean="0"/>
              <a:t>Dewch</a:t>
            </a:r>
            <a:r>
              <a:rPr lang="en-US" sz="2000" dirty="0" smtClean="0"/>
              <a:t> o </a:t>
            </a:r>
            <a:r>
              <a:rPr lang="en-US" sz="2000" dirty="0" err="1" smtClean="0"/>
              <a:t>hyd</a:t>
            </a:r>
            <a:r>
              <a:rPr lang="en-US" sz="2000" dirty="0" smtClean="0"/>
              <a:t> </a:t>
            </a:r>
            <a:r>
              <a:rPr lang="en-US" sz="2000" dirty="0" err="1" smtClean="0"/>
              <a:t>i</a:t>
            </a:r>
            <a:r>
              <a:rPr lang="en-US" sz="2000" dirty="0" smtClean="0"/>
              <a:t> </a:t>
            </a:r>
            <a:r>
              <a:rPr lang="en-US" sz="2000" dirty="0" err="1" smtClean="0"/>
              <a:t>adnodd</a:t>
            </a:r>
            <a:r>
              <a:rPr lang="en-US" sz="2000" dirty="0" smtClean="0"/>
              <a:t> </a:t>
            </a:r>
            <a:r>
              <a:rPr lang="en-US" sz="2000" dirty="0" err="1" smtClean="0"/>
              <a:t>naturiol</a:t>
            </a:r>
            <a:r>
              <a:rPr lang="en-US" sz="2000" dirty="0" smtClean="0"/>
              <a:t> </a:t>
            </a:r>
            <a:r>
              <a:rPr lang="en-US" sz="2000" dirty="0" err="1" smtClean="0"/>
              <a:t>rydych</a:t>
            </a:r>
            <a:r>
              <a:rPr lang="en-US" sz="2000" dirty="0" smtClean="0"/>
              <a:t> </a:t>
            </a:r>
            <a:r>
              <a:rPr lang="en-US" sz="2000" dirty="0" err="1" smtClean="0"/>
              <a:t>chi’n</a:t>
            </a:r>
            <a:r>
              <a:rPr lang="en-US" sz="2000" dirty="0" smtClean="0"/>
              <a:t> </a:t>
            </a:r>
            <a:r>
              <a:rPr lang="en-US" sz="2000" dirty="0" err="1" smtClean="0"/>
              <a:t>meddwl</a:t>
            </a:r>
            <a:r>
              <a:rPr lang="en-US" sz="2000" dirty="0" smtClean="0"/>
              <a:t> </a:t>
            </a:r>
            <a:r>
              <a:rPr lang="en-US" sz="2000" dirty="0" err="1" smtClean="0"/>
              <a:t>byddai</a:t>
            </a:r>
            <a:r>
              <a:rPr lang="en-US" sz="2000" dirty="0" smtClean="0"/>
              <a:t> </a:t>
            </a:r>
            <a:r>
              <a:rPr lang="en-US" sz="2000" dirty="0" err="1" smtClean="0"/>
              <a:t>plentyn</a:t>
            </a:r>
            <a:r>
              <a:rPr lang="en-US" sz="2000" dirty="0" smtClean="0"/>
              <a:t> </a:t>
            </a:r>
            <a:r>
              <a:rPr lang="en-US" sz="2000" dirty="0" err="1" smtClean="0"/>
              <a:t>yn</a:t>
            </a:r>
            <a:r>
              <a:rPr lang="en-US" sz="2000" dirty="0" smtClean="0"/>
              <a:t> </a:t>
            </a:r>
            <a:r>
              <a:rPr lang="en-US" sz="2000" dirty="0" err="1" smtClean="0"/>
              <a:t>gweld</a:t>
            </a:r>
            <a:r>
              <a:rPr lang="en-US" sz="2000" dirty="0" smtClean="0"/>
              <a:t> </a:t>
            </a:r>
            <a:r>
              <a:rPr lang="en-US" sz="2000" dirty="0" err="1" smtClean="0"/>
              <a:t>yn</a:t>
            </a:r>
            <a:r>
              <a:rPr lang="en-US" sz="2000" dirty="0" smtClean="0"/>
              <a:t> </a:t>
            </a:r>
            <a:r>
              <a:rPr lang="en-US" sz="2000" dirty="0" err="1" smtClean="0"/>
              <a:t>ddiddorol</a:t>
            </a:r>
            <a:r>
              <a:rPr lang="en-US" sz="2000" dirty="0" smtClean="0"/>
              <a:t>.</a:t>
            </a:r>
          </a:p>
          <a:p>
            <a:r>
              <a:rPr lang="en-US" sz="2000" dirty="0" err="1" smtClean="0"/>
              <a:t>Ystyriwch</a:t>
            </a:r>
            <a:r>
              <a:rPr lang="en-US" sz="2000" dirty="0" smtClean="0"/>
              <a:t> </a:t>
            </a:r>
            <a:r>
              <a:rPr lang="en-US" sz="2000" dirty="0" err="1" smtClean="0"/>
              <a:t>os</a:t>
            </a:r>
            <a:r>
              <a:rPr lang="en-US" sz="2000" dirty="0" smtClean="0"/>
              <a:t> </a:t>
            </a:r>
            <a:r>
              <a:rPr lang="en-US" sz="2000" dirty="0" err="1" smtClean="0"/>
              <a:t>oes</a:t>
            </a:r>
            <a:r>
              <a:rPr lang="en-US" sz="2000" dirty="0" smtClean="0"/>
              <a:t> </a:t>
            </a:r>
            <a:r>
              <a:rPr lang="en-US" sz="2000" dirty="0" err="1" smtClean="0"/>
              <a:t>yna</a:t>
            </a:r>
            <a:r>
              <a:rPr lang="en-US" sz="2000" dirty="0" smtClean="0"/>
              <a:t> </a:t>
            </a:r>
            <a:r>
              <a:rPr lang="en-US" sz="2000" dirty="0" err="1" smtClean="0"/>
              <a:t>rwystrau</a:t>
            </a:r>
            <a:r>
              <a:rPr lang="en-US" sz="2000" dirty="0" smtClean="0"/>
              <a:t> </a:t>
            </a:r>
            <a:r>
              <a:rPr lang="en-US" sz="2000" dirty="0" err="1" smtClean="0"/>
              <a:t>allai</a:t>
            </a:r>
            <a:r>
              <a:rPr lang="en-US" sz="2000" dirty="0" smtClean="0"/>
              <a:t> </a:t>
            </a:r>
            <a:r>
              <a:rPr lang="en-US" sz="2000" dirty="0" err="1" smtClean="0"/>
              <a:t>effeithio</a:t>
            </a:r>
            <a:r>
              <a:rPr lang="en-US" sz="2000" dirty="0" smtClean="0"/>
              <a:t> </a:t>
            </a:r>
            <a:r>
              <a:rPr lang="en-US" sz="2000" dirty="0" err="1" smtClean="0"/>
              <a:t>ar</a:t>
            </a:r>
            <a:r>
              <a:rPr lang="en-US" sz="2000" dirty="0" smtClean="0"/>
              <a:t> </a:t>
            </a:r>
            <a:r>
              <a:rPr lang="en-US" sz="2000" dirty="0" err="1" smtClean="0"/>
              <a:t>eich</a:t>
            </a:r>
            <a:r>
              <a:rPr lang="en-US" sz="2000" dirty="0" smtClean="0"/>
              <a:t> </a:t>
            </a:r>
            <a:r>
              <a:rPr lang="en-US" sz="2000" dirty="0" err="1" smtClean="0"/>
              <a:t>defnydd</a:t>
            </a:r>
            <a:r>
              <a:rPr lang="en-US" sz="2000" dirty="0" smtClean="0"/>
              <a:t> </a:t>
            </a:r>
            <a:r>
              <a:rPr lang="en-US" sz="2000" dirty="0" err="1" smtClean="0"/>
              <a:t>o’r</a:t>
            </a:r>
            <a:r>
              <a:rPr lang="en-US" sz="2000" dirty="0" smtClean="0"/>
              <a:t> </a:t>
            </a:r>
            <a:r>
              <a:rPr lang="en-US" sz="2000" dirty="0" err="1" smtClean="0"/>
              <a:t>adnodd</a:t>
            </a:r>
            <a:r>
              <a:rPr lang="en-US" sz="2000" dirty="0" smtClean="0"/>
              <a:t> </a:t>
            </a:r>
            <a:r>
              <a:rPr lang="en-US" sz="2000" dirty="0" err="1" smtClean="0"/>
              <a:t>allanol</a:t>
            </a:r>
            <a:r>
              <a:rPr lang="en-US" sz="2000" dirty="0" smtClean="0"/>
              <a:t> </a:t>
            </a:r>
            <a:r>
              <a:rPr lang="en-US" sz="2000" dirty="0" err="1" smtClean="0"/>
              <a:t>yma</a:t>
            </a:r>
            <a:r>
              <a:rPr lang="en-US" sz="2000" dirty="0" smtClean="0"/>
              <a:t>?</a:t>
            </a:r>
            <a:endParaRPr lang="en-US" sz="2000" dirty="0"/>
          </a:p>
        </p:txBody>
      </p:sp>
      <p:sp>
        <p:nvSpPr>
          <p:cNvPr id="4" name="Content Placeholder 3"/>
          <p:cNvSpPr>
            <a:spLocks noGrp="1"/>
          </p:cNvSpPr>
          <p:nvPr>
            <p:ph sz="half" idx="2"/>
          </p:nvPr>
        </p:nvSpPr>
        <p:spPr>
          <a:xfrm>
            <a:off x="5663952" y="2204864"/>
            <a:ext cx="4875530" cy="4590288"/>
          </a:xfrm>
        </p:spPr>
        <p:txBody>
          <a:bodyPr>
            <a:normAutofit/>
          </a:bodyPr>
          <a:lstStyle/>
          <a:p>
            <a:r>
              <a:rPr lang="en-GB" altLang="en-US" sz="2000" dirty="0" smtClean="0"/>
              <a:t>Outdoor </a:t>
            </a:r>
            <a:r>
              <a:rPr lang="en-GB" altLang="en-US" sz="2000" dirty="0"/>
              <a:t>environment</a:t>
            </a:r>
          </a:p>
          <a:p>
            <a:r>
              <a:rPr lang="en-GB" altLang="en-US" sz="2000" dirty="0"/>
              <a:t>Find a place where you think children could find an engaging starting point for learning</a:t>
            </a:r>
            <a:r>
              <a:rPr lang="en-GB" altLang="en-US" sz="2000" dirty="0" smtClean="0"/>
              <a:t>. Support your reason with theory.</a:t>
            </a:r>
            <a:endParaRPr lang="en-GB" altLang="en-US" sz="2000" dirty="0"/>
          </a:p>
          <a:p>
            <a:r>
              <a:rPr lang="en-GB" altLang="en-US" sz="2000" dirty="0"/>
              <a:t>Find a natural resource that you think children would find interesting.</a:t>
            </a:r>
          </a:p>
          <a:p>
            <a:r>
              <a:rPr lang="en-GB" altLang="en-US" sz="2000" dirty="0" smtClean="0"/>
              <a:t>Consider if there are any issues that may </a:t>
            </a:r>
            <a:r>
              <a:rPr lang="en-GB" altLang="en-US" sz="2000" dirty="0"/>
              <a:t>affect your use of </a:t>
            </a:r>
            <a:r>
              <a:rPr lang="en-GB" altLang="en-US" sz="2000" dirty="0" smtClean="0"/>
              <a:t>this outdoor </a:t>
            </a:r>
            <a:r>
              <a:rPr lang="en-GB" altLang="en-US" sz="2000" dirty="0"/>
              <a:t>provision?</a:t>
            </a:r>
            <a:endParaRPr lang="en-US" altLang="en-US" sz="2000" dirty="0"/>
          </a:p>
          <a:p>
            <a:endParaRPr lang="en-US" i="1" dirty="0"/>
          </a:p>
        </p:txBody>
      </p:sp>
      <p:pic>
        <p:nvPicPr>
          <p:cNvPr id="6146" name="Picture 2" descr="C:\Users\s.ainsworth\AppData\Local\Microsoft\Windows\Temporary Internet Files\Content.IE5\ONCMXCPX\stopwatch[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99550" y="332656"/>
            <a:ext cx="2055956" cy="122072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803493" y="504540"/>
            <a:ext cx="4587499" cy="1168400"/>
          </a:xfrm>
          <a:prstGeom prst="rect">
            <a:avLst/>
          </a:prstGeom>
        </p:spPr>
        <p:txBody>
          <a:bodyPr vert="horz" lIns="91440" tIns="45720" rIns="91440" bIns="45720" rtlCol="0" anchor="b">
            <a:normAutofit/>
          </a:bodyPr>
          <a:lstStyle>
            <a:lvl1pPr algn="l" defTabSz="914400" rtl="0" eaLnBrk="1" latinLnBrk="0" hangingPunct="1">
              <a:spcBef>
                <a:spcPct val="0"/>
              </a:spcBef>
              <a:buNone/>
              <a:defRPr sz="3200" kern="1200">
                <a:solidFill>
                  <a:schemeClr val="tx1"/>
                </a:solidFill>
                <a:latin typeface="+mj-lt"/>
                <a:ea typeface="+mj-ea"/>
                <a:cs typeface="+mj-cs"/>
              </a:defRPr>
            </a:lvl1pPr>
          </a:lstStyle>
          <a:p>
            <a:pPr algn="r"/>
            <a:endParaRPr lang="en-US" dirty="0"/>
          </a:p>
        </p:txBody>
      </p:sp>
    </p:spTree>
    <p:extLst>
      <p:ext uri="{BB962C8B-B14F-4D97-AF65-F5344CB8AC3E}">
        <p14:creationId xmlns:p14="http://schemas.microsoft.com/office/powerpoint/2010/main" val="798664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Rhestr</a:t>
            </a:r>
            <a:r>
              <a:rPr lang="en-GB" dirty="0" smtClean="0"/>
              <a:t> </a:t>
            </a:r>
            <a:r>
              <a:rPr lang="en-GB" dirty="0" err="1" smtClean="0"/>
              <a:t>gyfeirnodi</a:t>
            </a:r>
            <a:r>
              <a:rPr lang="en-GB" dirty="0" smtClean="0"/>
              <a:t>                   </a:t>
            </a:r>
            <a:br>
              <a:rPr lang="en-GB" dirty="0" smtClean="0"/>
            </a:br>
            <a:r>
              <a:rPr lang="en-GB" dirty="0" smtClean="0"/>
              <a:t>Reference list</a:t>
            </a:r>
            <a:endParaRPr lang="en-GB" dirty="0"/>
          </a:p>
        </p:txBody>
      </p:sp>
      <p:sp>
        <p:nvSpPr>
          <p:cNvPr id="5" name="Content Placeholder 4"/>
          <p:cNvSpPr>
            <a:spLocks noGrp="1"/>
          </p:cNvSpPr>
          <p:nvPr>
            <p:ph idx="1"/>
          </p:nvPr>
        </p:nvSpPr>
        <p:spPr>
          <a:xfrm>
            <a:off x="677333" y="2160589"/>
            <a:ext cx="9536237" cy="4605971"/>
          </a:xfrm>
        </p:spPr>
        <p:txBody>
          <a:bodyPr>
            <a:normAutofit fontScale="85000" lnSpcReduction="20000"/>
          </a:bodyPr>
          <a:lstStyle/>
          <a:p>
            <a:r>
              <a:rPr lang="en-GB" sz="1900" dirty="0"/>
              <a:t>Bruce, T. (1987) </a:t>
            </a:r>
            <a:r>
              <a:rPr lang="en-GB" sz="1900" i="1" dirty="0"/>
              <a:t>Early Childhood Education,  </a:t>
            </a:r>
            <a:r>
              <a:rPr lang="en-GB" sz="1900" dirty="0"/>
              <a:t>London: Hodder and </a:t>
            </a:r>
            <a:r>
              <a:rPr lang="en-GB" sz="1900" dirty="0" err="1"/>
              <a:t>Stroughton</a:t>
            </a:r>
            <a:endParaRPr lang="en-GB" sz="1900" dirty="0"/>
          </a:p>
          <a:p>
            <a:r>
              <a:rPr lang="en-GB" sz="1900" dirty="0"/>
              <a:t>Doyle, G. (2008) ‘Key to Learning – The </a:t>
            </a:r>
            <a:r>
              <a:rPr lang="en-GB" sz="1900" dirty="0" err="1"/>
              <a:t>Vygotskyian</a:t>
            </a:r>
            <a:r>
              <a:rPr lang="en-GB" sz="1900" dirty="0"/>
              <a:t>  Approach to Early Years Education’  </a:t>
            </a:r>
            <a:r>
              <a:rPr lang="en-GB" sz="1900" i="1" dirty="0"/>
              <a:t>Foundation Phase Conference . </a:t>
            </a:r>
            <a:r>
              <a:rPr lang="en-GB" sz="1900" dirty="0" err="1"/>
              <a:t>Stradey</a:t>
            </a:r>
            <a:r>
              <a:rPr lang="en-GB" sz="1900" dirty="0"/>
              <a:t> Park Hotel Llanelli.</a:t>
            </a:r>
            <a:r>
              <a:rPr lang="en-GB" sz="1900" i="1" dirty="0"/>
              <a:t>  </a:t>
            </a:r>
            <a:r>
              <a:rPr lang="en-GB" sz="1900" dirty="0"/>
              <a:t>20.11.08.</a:t>
            </a:r>
          </a:p>
          <a:p>
            <a:r>
              <a:rPr lang="en-US" sz="1900" dirty="0"/>
              <a:t>Edwards, C. , </a:t>
            </a:r>
            <a:r>
              <a:rPr lang="en-US" sz="1900" dirty="0" err="1"/>
              <a:t>Gandini</a:t>
            </a:r>
            <a:r>
              <a:rPr lang="en-US" sz="1900" dirty="0"/>
              <a:t> , L.. and  Forman, G. (Eds.) (2011) </a:t>
            </a:r>
            <a:r>
              <a:rPr lang="en-US" sz="1900" i="1" dirty="0"/>
              <a:t>The Hundred Languages of Children: The Reggio Emilia Experience in Transformation, </a:t>
            </a:r>
            <a:r>
              <a:rPr lang="en-US" sz="1900" dirty="0"/>
              <a:t>California: Greenwood Press</a:t>
            </a:r>
          </a:p>
          <a:p>
            <a:r>
              <a:rPr lang="en-US" sz="1900" dirty="0"/>
              <a:t>English Outdoor Council- Benefits of Outdoor Learning. Available at </a:t>
            </a:r>
            <a:r>
              <a:rPr lang="en-US" sz="1900" dirty="0">
                <a:hlinkClick r:id="rId2"/>
              </a:rPr>
              <a:t>http://www.englishoutdoorcouncil.org/benefits.of.outdoor.learning.html</a:t>
            </a:r>
            <a:r>
              <a:rPr lang="en-US" sz="1900" dirty="0"/>
              <a:t> [Accessed 22.06.17]</a:t>
            </a:r>
          </a:p>
          <a:p>
            <a:r>
              <a:rPr lang="en-GB" sz="1900" dirty="0"/>
              <a:t>Isaacs, S. (1929) </a:t>
            </a:r>
            <a:r>
              <a:rPr lang="en-GB" sz="1900" i="1" dirty="0"/>
              <a:t>The Nursery Years </a:t>
            </a:r>
            <a:r>
              <a:rPr lang="en-GB" sz="1900" dirty="0"/>
              <a:t>Routledge: London</a:t>
            </a:r>
          </a:p>
          <a:p>
            <a:r>
              <a:rPr lang="en-GB" sz="1900" dirty="0"/>
              <a:t>Piaget, J. (2001) </a:t>
            </a:r>
            <a:r>
              <a:rPr lang="en-GB" sz="1900" i="1" dirty="0"/>
              <a:t>The Language and Thought of the Child  </a:t>
            </a:r>
            <a:r>
              <a:rPr lang="en-GB" sz="1900" dirty="0"/>
              <a:t>Routledge: London</a:t>
            </a:r>
          </a:p>
          <a:p>
            <a:r>
              <a:rPr lang="en-GB" altLang="en-US" sz="1900" dirty="0"/>
              <a:t>Pound, L.</a:t>
            </a:r>
            <a:r>
              <a:rPr lang="en-GB" altLang="en-US" sz="1900" i="1" dirty="0"/>
              <a:t> </a:t>
            </a:r>
            <a:r>
              <a:rPr lang="en-GB" altLang="en-US" sz="1900" dirty="0"/>
              <a:t>(2005) </a:t>
            </a:r>
            <a:r>
              <a:rPr lang="en-GB" altLang="en-US" sz="1900" i="1" dirty="0"/>
              <a:t>How Children Learn: From Montessori to Vygotsky – Educational Theories and Approaches Made Easy, </a:t>
            </a:r>
            <a:r>
              <a:rPr lang="en-GB" altLang="en-US" sz="1900" dirty="0"/>
              <a:t>England: Step Forward Publishing. </a:t>
            </a:r>
          </a:p>
          <a:p>
            <a:r>
              <a:rPr lang="en-GB" altLang="en-US" sz="1900" dirty="0"/>
              <a:t>Pound, L. (2009)</a:t>
            </a:r>
            <a:r>
              <a:rPr lang="en-GB" altLang="en-US" sz="1900" i="1" dirty="0"/>
              <a:t> How Children Learn 3: Contemporary Thinking and theorists,</a:t>
            </a:r>
            <a:r>
              <a:rPr lang="en-GB" altLang="en-US" sz="1900" dirty="0"/>
              <a:t> England: Step Forward P </a:t>
            </a:r>
            <a:r>
              <a:rPr lang="en-GB" altLang="en-US" sz="1900" dirty="0" err="1"/>
              <a:t>ublishing</a:t>
            </a:r>
            <a:r>
              <a:rPr lang="en-GB" altLang="en-US" sz="1900" dirty="0"/>
              <a:t>. </a:t>
            </a:r>
            <a:endParaRPr lang="en-GB" sz="1900" dirty="0"/>
          </a:p>
          <a:p>
            <a:r>
              <a:rPr lang="en-GB" sz="1900" dirty="0"/>
              <a:t>United Nations Convention of the Rights of the Child. Available at </a:t>
            </a:r>
            <a:r>
              <a:rPr lang="en-GB" sz="1900" dirty="0">
                <a:hlinkClick r:id="rId3"/>
              </a:rPr>
              <a:t>http://www.childrensrightswales.org.uk/uncrc-rights.aspx</a:t>
            </a:r>
            <a:r>
              <a:rPr lang="en-GB" sz="1900" dirty="0"/>
              <a:t> [Accessed 22.06.17]</a:t>
            </a:r>
          </a:p>
          <a:p>
            <a:r>
              <a:rPr lang="en-GB" sz="1900" dirty="0"/>
              <a:t>Wales Department for  Children, Education, Lifelong Learning Skills (2008) </a:t>
            </a:r>
            <a:r>
              <a:rPr lang="en-GB" sz="1900" i="1" dirty="0"/>
              <a:t>Play and Active Learning </a:t>
            </a:r>
            <a:r>
              <a:rPr lang="en-GB" sz="1900" dirty="0"/>
              <a:t>Cardiff: Welsh Assembly Government</a:t>
            </a:r>
          </a:p>
          <a:p>
            <a:pPr marL="0" indent="0">
              <a:buNone/>
            </a:pPr>
            <a:endParaRPr lang="en-GB" sz="2000" dirty="0"/>
          </a:p>
          <a:p>
            <a:endParaRPr lang="en-GB" sz="2000" i="1" dirty="0"/>
          </a:p>
        </p:txBody>
      </p:sp>
    </p:spTree>
    <p:extLst>
      <p:ext uri="{BB962C8B-B14F-4D97-AF65-F5344CB8AC3E}">
        <p14:creationId xmlns:p14="http://schemas.microsoft.com/office/powerpoint/2010/main" val="4055402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Lluniau</a:t>
            </a:r>
            <a:r>
              <a:rPr lang="en-GB" dirty="0" smtClean="0"/>
              <a:t/>
            </a:r>
            <a:br>
              <a:rPr lang="en-GB" dirty="0" smtClean="0"/>
            </a:br>
            <a:r>
              <a:rPr lang="en-GB" dirty="0" smtClean="0"/>
              <a:t>images</a:t>
            </a:r>
            <a:endParaRPr lang="en-GB" dirty="0"/>
          </a:p>
        </p:txBody>
      </p:sp>
      <p:sp>
        <p:nvSpPr>
          <p:cNvPr id="3" name="Content Placeholder 2"/>
          <p:cNvSpPr>
            <a:spLocks noGrp="1"/>
          </p:cNvSpPr>
          <p:nvPr>
            <p:ph idx="1"/>
          </p:nvPr>
        </p:nvSpPr>
        <p:spPr/>
        <p:txBody>
          <a:bodyPr/>
          <a:lstStyle/>
          <a:p>
            <a:r>
              <a:rPr lang="en-GB" dirty="0">
                <a:hlinkClick r:id="rId2"/>
              </a:rPr>
              <a:t>https://www.fascol.com/scooter-foster-the-childrens-social-skills/13024763-two-children-are-playing-on-the-floor-together-isolated-on-the-white-background-stock-photo/</a:t>
            </a:r>
            <a:endParaRPr lang="en-GB" dirty="0"/>
          </a:p>
          <a:p>
            <a:r>
              <a:rPr lang="en-GB" dirty="0">
                <a:hlinkClick r:id="rId3"/>
              </a:rPr>
              <a:t>https://ithacachildrensgarden.org/visit-the-garden/about-the-garden/hands-on-nature-anarchy-zone/</a:t>
            </a:r>
            <a:endParaRPr lang="en-GB" dirty="0"/>
          </a:p>
          <a:p>
            <a:r>
              <a:rPr lang="en-GB" dirty="0">
                <a:hlinkClick r:id="rId4"/>
              </a:rPr>
              <a:t>https://lovehaswon.org/archeia-charity-the-importance-of-play/</a:t>
            </a:r>
            <a:endParaRPr lang="en-GB" dirty="0"/>
          </a:p>
          <a:p>
            <a:r>
              <a:rPr lang="en-GB" dirty="0" smtClean="0">
                <a:hlinkClick r:id="rId5"/>
              </a:rPr>
              <a:t>https</a:t>
            </a:r>
            <a:r>
              <a:rPr lang="en-GB" dirty="0">
                <a:hlinkClick r:id="rId5"/>
              </a:rPr>
              <a:t>://</a:t>
            </a:r>
            <a:r>
              <a:rPr lang="en-GB" dirty="0" smtClean="0">
                <a:hlinkClick r:id="rId5"/>
              </a:rPr>
              <a:t>www.nytimes.com/2008/12/05/world/asia/05canals.html</a:t>
            </a:r>
            <a:endParaRPr lang="en-GB" dirty="0" smtClean="0"/>
          </a:p>
          <a:p>
            <a:r>
              <a:rPr lang="en-GB" dirty="0">
                <a:hlinkClick r:id="rId6"/>
              </a:rPr>
              <a:t>https://www.sciencenews.org/article/kids-play-fantasy-reality</a:t>
            </a:r>
            <a:endParaRPr lang="en-GB" dirty="0"/>
          </a:p>
          <a:p>
            <a:r>
              <a:rPr lang="en-GB" dirty="0" smtClean="0">
                <a:hlinkClick r:id="rId7"/>
              </a:rPr>
              <a:t>https</a:t>
            </a:r>
            <a:r>
              <a:rPr lang="en-GB" dirty="0">
                <a:hlinkClick r:id="rId7"/>
              </a:rPr>
              <a:t>://sonocarina.wordpress.com/2012/07/02/children-at-play-morroco-happy-monday-happy-new-week</a:t>
            </a:r>
            <a:r>
              <a:rPr lang="en-GB" dirty="0" smtClean="0">
                <a:hlinkClick r:id="rId7"/>
              </a:rPr>
              <a:t>/</a:t>
            </a:r>
            <a:endParaRPr lang="en-GB" dirty="0" smtClean="0"/>
          </a:p>
        </p:txBody>
      </p:sp>
    </p:spTree>
    <p:extLst>
      <p:ext uri="{BB962C8B-B14F-4D97-AF65-F5344CB8AC3E}">
        <p14:creationId xmlns:p14="http://schemas.microsoft.com/office/powerpoint/2010/main" val="100514169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633</TotalTime>
  <Words>2095</Words>
  <Application>Microsoft Office PowerPoint</Application>
  <PresentationFormat>Widescreen</PresentationFormat>
  <Paragraphs>260</Paragraphs>
  <Slides>33</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ＭＳ Ｐゴシック</vt:lpstr>
      <vt:lpstr>Arial</vt:lpstr>
      <vt:lpstr>Calibri</vt:lpstr>
      <vt:lpstr>Comic Sans MS</vt:lpstr>
      <vt:lpstr>Trebuchet MS</vt:lpstr>
      <vt:lpstr>Wingdings 3</vt:lpstr>
      <vt:lpstr>Facet</vt:lpstr>
      <vt:lpstr>Dysgu yn yr 21ain Ganrif 21st Century Learning  </vt:lpstr>
      <vt:lpstr>Deilliannau Dysgu Learning Outcomes </vt:lpstr>
      <vt:lpstr>Deilliannau Dysgu Learning Outcomes</vt:lpstr>
      <vt:lpstr>Deilliannau Dysgu Learning Outcomes</vt:lpstr>
      <vt:lpstr>Deilliannau Dysgu Learning Outcomes</vt:lpstr>
      <vt:lpstr>      Heddiw                         Today</vt:lpstr>
      <vt:lpstr>Delweddau chwarae / Images of play</vt:lpstr>
      <vt:lpstr>PowerPoint Presentation</vt:lpstr>
      <vt:lpstr>PowerPoint Presentation</vt:lpstr>
      <vt:lpstr>PowerPoint Presentation</vt:lpstr>
      <vt:lpstr>PowerPoint Presentation</vt:lpstr>
      <vt:lpstr>PowerPoint Presentation</vt:lpstr>
      <vt:lpstr>PowerPoint Presentation</vt:lpstr>
      <vt:lpstr>Tasg 5 munud/ 5 minute Task</vt:lpstr>
      <vt:lpstr>Beth yw chwarae?  / What is play?</vt:lpstr>
      <vt:lpstr>Ymchwil ac Athroniaeth / Research and Philosophy </vt:lpstr>
      <vt:lpstr>PowerPoint Presentation</vt:lpstr>
      <vt:lpstr>PowerPoint Presentation</vt:lpstr>
      <vt:lpstr>Ymchwil ac Athroniaeth / Research and Philosophy </vt:lpstr>
      <vt:lpstr>                                                                    Chwarae / Play</vt:lpstr>
      <vt:lpstr>Confensiwn y Cenhedloedd Unedig ar Hawliau Plant United Nations Convention on the Rights of the Child</vt:lpstr>
      <vt:lpstr>Tina Bruce:  12 nodwedd o chwarae (1987)</vt:lpstr>
      <vt:lpstr>Tina Bruce:  12 features of play (1987)</vt:lpstr>
      <vt:lpstr>PowerPoint Presentation</vt:lpstr>
      <vt:lpstr>PowerPoint Presentation</vt:lpstr>
      <vt:lpstr>Outdoor  learning</vt:lpstr>
      <vt:lpstr>Outdoor  learning</vt:lpstr>
      <vt:lpstr>Y Fframwaith Cyfnod Sylfaen - Cymru The Foundation Phase Framework- Wales </vt:lpstr>
      <vt:lpstr>Cwricwlwm wedi ei gynllunio - Wales Planned Curriculum - Cymru</vt:lpstr>
      <vt:lpstr>PowerPoint Presentation</vt:lpstr>
      <vt:lpstr>15 minute task Tasg 15 munud </vt:lpstr>
      <vt:lpstr>Rhestr gyfeirnodi                    Reference list</vt:lpstr>
      <vt:lpstr>Lluniau images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Baggott</dc:creator>
  <cp:lastModifiedBy>Helen A Griffiths</cp:lastModifiedBy>
  <cp:revision>20</cp:revision>
  <dcterms:created xsi:type="dcterms:W3CDTF">2019-07-09T09:55:30Z</dcterms:created>
  <dcterms:modified xsi:type="dcterms:W3CDTF">2020-12-11T14:52:16Z</dcterms:modified>
</cp:coreProperties>
</file>