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256" r:id="rId2"/>
    <p:sldId id="257" r:id="rId3"/>
    <p:sldId id="264" r:id="rId4"/>
    <p:sldId id="263" r:id="rId5"/>
    <p:sldId id="262" r:id="rId6"/>
    <p:sldId id="261" r:id="rId7"/>
    <p:sldId id="260" r:id="rId8"/>
    <p:sldId id="259" r:id="rId9"/>
    <p:sldId id="258"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6667" autoAdjust="0"/>
  </p:normalViewPr>
  <p:slideViewPr>
    <p:cSldViewPr snapToGrid="0">
      <p:cViewPr varScale="1">
        <p:scale>
          <a:sx n="48" d="100"/>
          <a:sy n="48" d="100"/>
        </p:scale>
        <p:origin x="1554"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talina dragoi" userId="e9cc1b2cb8b37fc6" providerId="LiveId" clId="{35570CA5-22C6-4818-983B-E4B0C05CD952}"/>
    <pc:docChg chg="custSel modSld">
      <pc:chgData name="catalina dragoi" userId="e9cc1b2cb8b37fc6" providerId="LiveId" clId="{35570CA5-22C6-4818-983B-E4B0C05CD952}" dt="2021-04-05T10:03:21.269" v="72" actId="20577"/>
      <pc:docMkLst>
        <pc:docMk/>
      </pc:docMkLst>
      <pc:sldChg chg="modSp mod">
        <pc:chgData name="catalina dragoi" userId="e9cc1b2cb8b37fc6" providerId="LiveId" clId="{35570CA5-22C6-4818-983B-E4B0C05CD952}" dt="2021-04-05T10:03:21.269" v="72" actId="20577"/>
        <pc:sldMkLst>
          <pc:docMk/>
          <pc:sldMk cId="852259893" sldId="256"/>
        </pc:sldMkLst>
        <pc:spChg chg="mod">
          <ac:chgData name="catalina dragoi" userId="e9cc1b2cb8b37fc6" providerId="LiveId" clId="{35570CA5-22C6-4818-983B-E4B0C05CD952}" dt="2021-04-05T10:03:21.269" v="72" actId="20577"/>
          <ac:spMkLst>
            <pc:docMk/>
            <pc:sldMk cId="852259893" sldId="256"/>
            <ac:spMk id="3" creationId="{00000000-0000-0000-0000-000000000000}"/>
          </ac:spMkLst>
        </pc:spChg>
      </pc:sldChg>
      <pc:sldChg chg="modNotesTx">
        <pc:chgData name="catalina dragoi" userId="e9cc1b2cb8b37fc6" providerId="LiveId" clId="{35570CA5-22C6-4818-983B-E4B0C05CD952}" dt="2021-04-05T08:32:32.383" v="64" actId="20577"/>
        <pc:sldMkLst>
          <pc:docMk/>
          <pc:sldMk cId="215080451" sldId="258"/>
        </pc:sldMkLst>
      </pc:sldChg>
      <pc:sldChg chg="modNotesTx">
        <pc:chgData name="catalina dragoi" userId="e9cc1b2cb8b37fc6" providerId="LiveId" clId="{35570CA5-22C6-4818-983B-E4B0C05CD952}" dt="2021-04-05T08:31:39.578" v="62" actId="20577"/>
        <pc:sldMkLst>
          <pc:docMk/>
          <pc:sldMk cId="1514724626" sldId="263"/>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B4C2793-250D-44FC-9A59-90AA3F13A4FD}" type="datetimeFigureOut">
              <a:rPr lang="en-US" smtClean="0"/>
              <a:t>4/5/2021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96BC32-FE1A-47D0-A535-90BF64C4CD00}" type="slidenum">
              <a:rPr lang="en-US" smtClean="0"/>
              <a:t>‹#›</a:t>
            </a:fld>
            <a:endParaRPr lang="en-US"/>
          </a:p>
        </p:txBody>
      </p:sp>
    </p:spTree>
    <p:extLst>
      <p:ext uri="{BB962C8B-B14F-4D97-AF65-F5344CB8AC3E}">
        <p14:creationId xmlns:p14="http://schemas.microsoft.com/office/powerpoint/2010/main" val="9211343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Employers are must look for certain academic and employability skills before they hire an individual. Academic skills include the expertise and techniques that one gains in school that would enable them do certain jobs in various organizations (</a:t>
            </a:r>
            <a:r>
              <a:rPr lang="en-US" sz="1200" kern="1200" dirty="0" err="1">
                <a:solidFill>
                  <a:schemeClr val="tx1"/>
                </a:solidFill>
                <a:effectLst/>
                <a:latin typeface="+mn-lt"/>
                <a:ea typeface="+mn-ea"/>
                <a:cs typeface="+mn-cs"/>
              </a:rPr>
              <a:t>Sharifi</a:t>
            </a:r>
            <a:r>
              <a:rPr lang="en-US" sz="1200" kern="1200" dirty="0">
                <a:solidFill>
                  <a:schemeClr val="tx1"/>
                </a:solidFill>
                <a:effectLst/>
                <a:latin typeface="+mn-lt"/>
                <a:ea typeface="+mn-ea"/>
                <a:cs typeface="+mn-cs"/>
              </a:rPr>
              <a:t>, et al., 2019). Some of the academic skills that are crucial for employment include letter writing, writing memos, research, report writing and presentation, handling data, and many other depending on the job one is applying for. On the other hand, employability skills are the skills that help in dealing with employees and clients in the job. Some of these skills include leadership, communication, networking, teamwork, problem-solving, and self-management. </a:t>
            </a:r>
          </a:p>
          <a:p>
            <a:endParaRPr lang="en-US" dirty="0"/>
          </a:p>
        </p:txBody>
      </p:sp>
      <p:sp>
        <p:nvSpPr>
          <p:cNvPr id="4" name="Slide Number Placeholder 3"/>
          <p:cNvSpPr>
            <a:spLocks noGrp="1"/>
          </p:cNvSpPr>
          <p:nvPr>
            <p:ph type="sldNum" sz="quarter" idx="10"/>
          </p:nvPr>
        </p:nvSpPr>
        <p:spPr/>
        <p:txBody>
          <a:bodyPr/>
          <a:lstStyle/>
          <a:p>
            <a:fld id="{D296BC32-FE1A-47D0-A535-90BF64C4CD00}" type="slidenum">
              <a:rPr lang="en-US" smtClean="0"/>
              <a:t>2</a:t>
            </a:fld>
            <a:endParaRPr lang="en-US"/>
          </a:p>
        </p:txBody>
      </p:sp>
    </p:spTree>
    <p:extLst>
      <p:ext uri="{BB962C8B-B14F-4D97-AF65-F5344CB8AC3E}">
        <p14:creationId xmlns:p14="http://schemas.microsoft.com/office/powerpoint/2010/main" val="7271173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Communication is a crucial employability skill that one must possess for them to qualify for a job. Communication process has five elements which include the sender, receiver, message, medium, and feedback. Any job seeker must understand these elements fully for them to be effective in their communication. Employees are required to make these elements to work together for the message being delivered to be efficient and well understood (Rowe and </a:t>
            </a:r>
            <a:r>
              <a:rPr lang="en-US" sz="1200" kern="1200" dirty="0" err="1">
                <a:solidFill>
                  <a:schemeClr val="tx1"/>
                </a:solidFill>
                <a:effectLst/>
                <a:latin typeface="+mn-lt"/>
                <a:ea typeface="+mn-ea"/>
                <a:cs typeface="+mn-cs"/>
              </a:rPr>
              <a:t>Zegwaard</a:t>
            </a:r>
            <a:r>
              <a:rPr lang="en-US" sz="1200" kern="1200" dirty="0">
                <a:solidFill>
                  <a:schemeClr val="tx1"/>
                </a:solidFill>
                <a:effectLst/>
                <a:latin typeface="+mn-lt"/>
                <a:ea typeface="+mn-ea"/>
                <a:cs typeface="+mn-cs"/>
              </a:rPr>
              <a:t>,</a:t>
            </a:r>
            <a:r>
              <a:rPr lang="en-US" sz="1200" kern="1200" baseline="0" dirty="0">
                <a:solidFill>
                  <a:schemeClr val="tx1"/>
                </a:solidFill>
                <a:effectLst/>
                <a:latin typeface="+mn-lt"/>
                <a:ea typeface="+mn-ea"/>
                <a:cs typeface="+mn-cs"/>
              </a:rPr>
              <a:t> 2017)</a:t>
            </a:r>
            <a:r>
              <a:rPr lang="en-US" sz="1200" kern="1200" dirty="0">
                <a:solidFill>
                  <a:schemeClr val="tx1"/>
                </a:solidFill>
                <a:effectLst/>
                <a:latin typeface="+mn-lt"/>
                <a:ea typeface="+mn-ea"/>
                <a:cs typeface="+mn-cs"/>
              </a:rPr>
              <a:t>. This also eliminates misunderstandings, errors, and distortion of information. Possessing excellent communication skills positions one as a top preferred candidate since communication enhance the productivity of any organization, its efficiency, and it prevents the wastage of valuable resources and time. For one to be an effective communicator, they must convey their thoughts and ideas clearly to achieve certain outcomes. Another key factor in communication is listening which helps one to solve problems effectively and make those complaining feel that their issues have been noted. </a:t>
            </a:r>
          </a:p>
          <a:p>
            <a:endParaRPr lang="en-US" dirty="0"/>
          </a:p>
        </p:txBody>
      </p:sp>
      <p:sp>
        <p:nvSpPr>
          <p:cNvPr id="4" name="Slide Number Placeholder 3"/>
          <p:cNvSpPr>
            <a:spLocks noGrp="1"/>
          </p:cNvSpPr>
          <p:nvPr>
            <p:ph type="sldNum" sz="quarter" idx="10"/>
          </p:nvPr>
        </p:nvSpPr>
        <p:spPr/>
        <p:txBody>
          <a:bodyPr/>
          <a:lstStyle/>
          <a:p>
            <a:fld id="{D296BC32-FE1A-47D0-A535-90BF64C4CD00}" type="slidenum">
              <a:rPr lang="en-US" smtClean="0"/>
              <a:t>3</a:t>
            </a:fld>
            <a:endParaRPr lang="en-US"/>
          </a:p>
        </p:txBody>
      </p:sp>
    </p:spTree>
    <p:extLst>
      <p:ext uri="{BB962C8B-B14F-4D97-AF65-F5344CB8AC3E}">
        <p14:creationId xmlns:p14="http://schemas.microsoft.com/office/powerpoint/2010/main" val="37519609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Teamwork skills can be described as the ability to work at peace and in harmony with other employees and achieve the set goals and objectives. Team  work skills such as collaboration and the ability to organize others can significantly increase one’s chances of getting hired (</a:t>
            </a:r>
            <a:r>
              <a:rPr lang="en-US" sz="1200" kern="1200" dirty="0" err="1">
                <a:solidFill>
                  <a:schemeClr val="tx1"/>
                </a:solidFill>
                <a:effectLst/>
                <a:latin typeface="+mn-lt"/>
                <a:ea typeface="+mn-ea"/>
                <a:cs typeface="+mn-cs"/>
              </a:rPr>
              <a:t>Husam</a:t>
            </a:r>
            <a:r>
              <a:rPr lang="en-US" sz="1200" kern="1200" dirty="0">
                <a:solidFill>
                  <a:schemeClr val="tx1"/>
                </a:solidFill>
                <a:effectLst/>
                <a:latin typeface="+mn-lt"/>
                <a:ea typeface="+mn-ea"/>
                <a:cs typeface="+mn-cs"/>
              </a:rPr>
              <a:t>,  and Abraham, 2019). Organizations wants people who have excellent teamwork skills since teamwork enables them to realize their goals and attain the set targets. Teamwork skills also promote positivity in work as they create a conducive environment where employees feel at peace with each other and therefore no negative energy channeled to unnecessary quarrels. To be a team player, one must know how to deal with different people, understand one’s feelings, be empathetic, and relate with others especially when they are passing through hard times. Team players take responsibility for their share of work and are always willing to contribute and even sacrifice for the team to attain its goals. </a:t>
            </a:r>
          </a:p>
          <a:p>
            <a:endParaRPr lang="en-US" dirty="0"/>
          </a:p>
        </p:txBody>
      </p:sp>
      <p:sp>
        <p:nvSpPr>
          <p:cNvPr id="4" name="Slide Number Placeholder 3"/>
          <p:cNvSpPr>
            <a:spLocks noGrp="1"/>
          </p:cNvSpPr>
          <p:nvPr>
            <p:ph type="sldNum" sz="quarter" idx="10"/>
          </p:nvPr>
        </p:nvSpPr>
        <p:spPr/>
        <p:txBody>
          <a:bodyPr/>
          <a:lstStyle/>
          <a:p>
            <a:fld id="{D296BC32-FE1A-47D0-A535-90BF64C4CD00}" type="slidenum">
              <a:rPr lang="en-US" smtClean="0"/>
              <a:t>4</a:t>
            </a:fld>
            <a:endParaRPr lang="en-US"/>
          </a:p>
        </p:txBody>
      </p:sp>
    </p:spTree>
    <p:extLst>
      <p:ext uri="{BB962C8B-B14F-4D97-AF65-F5344CB8AC3E}">
        <p14:creationId xmlns:p14="http://schemas.microsoft.com/office/powerpoint/2010/main" val="36007057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Self-management is the ability to work and perform duties to satisfactory levels with little or no supervision. For employees at high level, it can also be described as the ability to delegate tasks in order to complete them before the deadline (</a:t>
            </a:r>
            <a:r>
              <a:rPr lang="en-US" sz="1200" kern="1200" dirty="0" err="1">
                <a:solidFill>
                  <a:schemeClr val="tx1"/>
                </a:solidFill>
                <a:effectLst/>
                <a:latin typeface="+mn-lt"/>
                <a:ea typeface="+mn-ea"/>
                <a:cs typeface="+mn-cs"/>
              </a:rPr>
              <a:t>Suarta</a:t>
            </a:r>
            <a:r>
              <a:rPr lang="en-US" sz="1200" kern="1200" dirty="0">
                <a:solidFill>
                  <a:schemeClr val="tx1"/>
                </a:solidFill>
                <a:effectLst/>
                <a:latin typeface="+mn-lt"/>
                <a:ea typeface="+mn-ea"/>
                <a:cs typeface="+mn-cs"/>
              </a:rPr>
              <a:t> et al., 2018). Self-managed employees generate the drive to work from inside, the do not need any external motivation, and they rejoice in excellence. It has been noted that employees with self-management skills do help their managers and supervisors save time and effort because they do not need their attention. Supervisors and managers are therefore able to channel their strength and efforts to other employees who must be supervised for them to work. A self-motivated employee is likely to be productive as their desire is to see the work they have been assigned completed and done to satisfactory levels. To develop self-management skills one can ask for more responsibilities at work or participate in volunteer works.</a:t>
            </a:r>
          </a:p>
          <a:p>
            <a:endParaRPr lang="en-US" dirty="0"/>
          </a:p>
        </p:txBody>
      </p:sp>
      <p:sp>
        <p:nvSpPr>
          <p:cNvPr id="4" name="Slide Number Placeholder 3"/>
          <p:cNvSpPr>
            <a:spLocks noGrp="1"/>
          </p:cNvSpPr>
          <p:nvPr>
            <p:ph type="sldNum" sz="quarter" idx="10"/>
          </p:nvPr>
        </p:nvSpPr>
        <p:spPr/>
        <p:txBody>
          <a:bodyPr/>
          <a:lstStyle/>
          <a:p>
            <a:fld id="{D296BC32-FE1A-47D0-A535-90BF64C4CD00}" type="slidenum">
              <a:rPr lang="en-US" smtClean="0"/>
              <a:t>5</a:t>
            </a:fld>
            <a:endParaRPr lang="en-US"/>
          </a:p>
        </p:txBody>
      </p:sp>
    </p:spTree>
    <p:extLst>
      <p:ext uri="{BB962C8B-B14F-4D97-AF65-F5344CB8AC3E}">
        <p14:creationId xmlns:p14="http://schemas.microsoft.com/office/powerpoint/2010/main" val="4274222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Leadership is the ability to offer guidance to a group of people. It calls for skills, knowledge and expertise in the said field since leaders act as role model. A leaders must possess all the employability and academic skills and show excellence in their work in order to motivate other employees to follow suit. They must also be ready to answer all questions both related and unrelated to the field of work they are in (Rowe and </a:t>
            </a:r>
            <a:r>
              <a:rPr lang="en-US" sz="1200" kern="1200" dirty="0" err="1">
                <a:solidFill>
                  <a:schemeClr val="tx1"/>
                </a:solidFill>
                <a:effectLst/>
                <a:latin typeface="+mn-lt"/>
                <a:ea typeface="+mn-ea"/>
                <a:cs typeface="+mn-cs"/>
              </a:rPr>
              <a:t>Zegwaard</a:t>
            </a:r>
            <a:r>
              <a:rPr lang="en-US" sz="1200" kern="1200" dirty="0">
                <a:solidFill>
                  <a:schemeClr val="tx1"/>
                </a:solidFill>
                <a:effectLst/>
                <a:latin typeface="+mn-lt"/>
                <a:ea typeface="+mn-ea"/>
                <a:cs typeface="+mn-cs"/>
              </a:rPr>
              <a:t>,</a:t>
            </a:r>
            <a:r>
              <a:rPr lang="en-US" sz="1200" kern="1200" baseline="0" dirty="0">
                <a:solidFill>
                  <a:schemeClr val="tx1"/>
                </a:solidFill>
                <a:effectLst/>
                <a:latin typeface="+mn-lt"/>
                <a:ea typeface="+mn-ea"/>
                <a:cs typeface="+mn-cs"/>
              </a:rPr>
              <a:t> 2017)</a:t>
            </a:r>
            <a:r>
              <a:rPr lang="en-US" sz="1200" kern="1200" dirty="0">
                <a:solidFill>
                  <a:schemeClr val="tx1"/>
                </a:solidFill>
                <a:effectLst/>
                <a:latin typeface="+mn-lt"/>
                <a:ea typeface="+mn-ea"/>
                <a:cs typeface="+mn-cs"/>
              </a:rPr>
              <a:t>. Employers prefers people with excellent leadership skills since they know they are highly beneficial in an organization. A leader plays an important role in making sure that all team members are moving in the same direction and that they share the same vision as the company. It is also the role of leaders to make sure employees are working in unison with other departments and sectors to achieve a common goal. To be an effective leader, one ought to attend leadership programs, start a local group, or read about successful leaders. </a:t>
            </a:r>
          </a:p>
          <a:p>
            <a:endParaRPr lang="en-US" dirty="0"/>
          </a:p>
        </p:txBody>
      </p:sp>
      <p:sp>
        <p:nvSpPr>
          <p:cNvPr id="4" name="Slide Number Placeholder 3"/>
          <p:cNvSpPr>
            <a:spLocks noGrp="1"/>
          </p:cNvSpPr>
          <p:nvPr>
            <p:ph type="sldNum" sz="quarter" idx="10"/>
          </p:nvPr>
        </p:nvSpPr>
        <p:spPr/>
        <p:txBody>
          <a:bodyPr/>
          <a:lstStyle/>
          <a:p>
            <a:fld id="{D296BC32-FE1A-47D0-A535-90BF64C4CD00}" type="slidenum">
              <a:rPr lang="en-US" smtClean="0"/>
              <a:t>6</a:t>
            </a:fld>
            <a:endParaRPr lang="en-US"/>
          </a:p>
        </p:txBody>
      </p:sp>
    </p:spTree>
    <p:extLst>
      <p:ext uri="{BB962C8B-B14F-4D97-AF65-F5344CB8AC3E}">
        <p14:creationId xmlns:p14="http://schemas.microsoft.com/office/powerpoint/2010/main" val="35900679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Problem-solving is the ability to identify key challenging issues and their implications and therefore coming up with effective methods and techniques on how to solve the problems. For the complex challenges, employees endowed with problem-solving techniques will break them down into small bits and address them bits by bits (</a:t>
            </a:r>
            <a:r>
              <a:rPr lang="en-US" sz="1200" kern="1200" dirty="0" err="1">
                <a:solidFill>
                  <a:schemeClr val="tx1"/>
                </a:solidFill>
                <a:effectLst/>
                <a:latin typeface="+mn-lt"/>
                <a:ea typeface="+mn-ea"/>
                <a:cs typeface="+mn-cs"/>
              </a:rPr>
              <a:t>Husam</a:t>
            </a:r>
            <a:r>
              <a:rPr lang="en-US" sz="1200" kern="1200" dirty="0">
                <a:solidFill>
                  <a:schemeClr val="tx1"/>
                </a:solidFill>
                <a:effectLst/>
                <a:latin typeface="+mn-lt"/>
                <a:ea typeface="+mn-ea"/>
                <a:cs typeface="+mn-cs"/>
              </a:rPr>
              <a:t>,  and Abraham, 2019). They are also confident enough to highlight certain challenges and admit that they need more engagements to derive the best solution. Problem-solving skills positions one at a better position when applying for a job since employers want a person who will help them maintain an efficient operational process and achieve objectives more effectively. An excellent problem solver can be given the role of troubleshooting issues hence enabling the team to overcome certain obstacles and solve complex challenges. To be a better problem solver, one should undertake research assignments and participate in brainstorming sessions. </a:t>
            </a:r>
          </a:p>
          <a:p>
            <a:endParaRPr lang="en-US" dirty="0"/>
          </a:p>
        </p:txBody>
      </p:sp>
      <p:sp>
        <p:nvSpPr>
          <p:cNvPr id="4" name="Slide Number Placeholder 3"/>
          <p:cNvSpPr>
            <a:spLocks noGrp="1"/>
          </p:cNvSpPr>
          <p:nvPr>
            <p:ph type="sldNum" sz="quarter" idx="10"/>
          </p:nvPr>
        </p:nvSpPr>
        <p:spPr/>
        <p:txBody>
          <a:bodyPr/>
          <a:lstStyle/>
          <a:p>
            <a:fld id="{D296BC32-FE1A-47D0-A535-90BF64C4CD00}" type="slidenum">
              <a:rPr lang="en-US" smtClean="0"/>
              <a:t>7</a:t>
            </a:fld>
            <a:endParaRPr lang="en-US"/>
          </a:p>
        </p:txBody>
      </p:sp>
    </p:spTree>
    <p:extLst>
      <p:ext uri="{BB962C8B-B14F-4D97-AF65-F5344CB8AC3E}">
        <p14:creationId xmlns:p14="http://schemas.microsoft.com/office/powerpoint/2010/main" val="15654475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Technology is currently the most reliable asset in this era. The technical knowhow falls in the academic skills since it is acquired in class but effected in the field as one practice the knowledge they acquired at school. Companies are looking for individuals with technical skills to help them put into use the most recent technology in order to stay ahead of the competitors (</a:t>
            </a:r>
            <a:r>
              <a:rPr lang="en-US" sz="1200" kern="1200" dirty="0" err="1">
                <a:solidFill>
                  <a:schemeClr val="tx1"/>
                </a:solidFill>
                <a:effectLst/>
                <a:latin typeface="+mn-lt"/>
                <a:ea typeface="+mn-ea"/>
                <a:cs typeface="+mn-cs"/>
              </a:rPr>
              <a:t>Suarta</a:t>
            </a:r>
            <a:r>
              <a:rPr lang="en-US" sz="1200" kern="1200" dirty="0">
                <a:solidFill>
                  <a:schemeClr val="tx1"/>
                </a:solidFill>
                <a:effectLst/>
                <a:latin typeface="+mn-lt"/>
                <a:ea typeface="+mn-ea"/>
                <a:cs typeface="+mn-cs"/>
              </a:rPr>
              <a:t> et al., 2018). Depending on the company and the kind of job one is doing, the technological skills one has may vary greatly from the use of Microsoft word, internet and browsing, to more sophisticated programs and software such as java, R, and SAS. Some of the ways to acquire, develop, and improve technological skills include enrolling in a technological course, making use of new apps and technology, and ensuring one is updated on the most recent technology in the industry they are working. </a:t>
            </a:r>
          </a:p>
          <a:p>
            <a:endParaRPr lang="en-US" dirty="0"/>
          </a:p>
        </p:txBody>
      </p:sp>
      <p:sp>
        <p:nvSpPr>
          <p:cNvPr id="4" name="Slide Number Placeholder 3"/>
          <p:cNvSpPr>
            <a:spLocks noGrp="1"/>
          </p:cNvSpPr>
          <p:nvPr>
            <p:ph type="sldNum" sz="quarter" idx="10"/>
          </p:nvPr>
        </p:nvSpPr>
        <p:spPr/>
        <p:txBody>
          <a:bodyPr/>
          <a:lstStyle/>
          <a:p>
            <a:fld id="{D296BC32-FE1A-47D0-A535-90BF64C4CD00}" type="slidenum">
              <a:rPr lang="en-US" smtClean="0"/>
              <a:t>8</a:t>
            </a:fld>
            <a:endParaRPr lang="en-US"/>
          </a:p>
        </p:txBody>
      </p:sp>
    </p:spTree>
    <p:extLst>
      <p:ext uri="{BB962C8B-B14F-4D97-AF65-F5344CB8AC3E}">
        <p14:creationId xmlns:p14="http://schemas.microsoft.com/office/powerpoint/2010/main" val="25840892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Academic and employability skills are crucial for one to get hired in any organization. Academic skills are acquired in class where one gets the theoretical knowledge on how to behave and conduct themselves in the </a:t>
            </a:r>
            <a:r>
              <a:rPr lang="en-US" sz="1200" kern="1200">
                <a:solidFill>
                  <a:schemeClr val="tx1"/>
                </a:solidFill>
                <a:effectLst/>
                <a:latin typeface="+mn-lt"/>
                <a:ea typeface="+mn-ea"/>
                <a:cs typeface="+mn-cs"/>
              </a:rPr>
              <a:t>work   place</a:t>
            </a:r>
            <a:r>
              <a:rPr lang="en-US" sz="1200" kern="1200" dirty="0">
                <a:solidFill>
                  <a:schemeClr val="tx1"/>
                </a:solidFill>
                <a:effectLst/>
                <a:latin typeface="+mn-lt"/>
                <a:ea typeface="+mn-ea"/>
                <a:cs typeface="+mn-cs"/>
              </a:rPr>
              <a:t>. On the other hand, employability skills are acquired through experiences that one gets in school as well as during volunteer programs or even when one is already employed (</a:t>
            </a:r>
            <a:r>
              <a:rPr lang="en-US" sz="1200" kern="1200" dirty="0" err="1">
                <a:solidFill>
                  <a:schemeClr val="tx1"/>
                </a:solidFill>
                <a:effectLst/>
                <a:latin typeface="+mn-lt"/>
                <a:ea typeface="+mn-ea"/>
                <a:cs typeface="+mn-cs"/>
              </a:rPr>
              <a:t>Sharifi</a:t>
            </a:r>
            <a:r>
              <a:rPr lang="en-US" sz="1200" kern="1200" dirty="0">
                <a:solidFill>
                  <a:schemeClr val="tx1"/>
                </a:solidFill>
                <a:effectLst/>
                <a:latin typeface="+mn-lt"/>
                <a:ea typeface="+mn-ea"/>
                <a:cs typeface="+mn-cs"/>
              </a:rPr>
              <a:t>, et al., 2019). They are a sum of the experience and expertise in handling issues when they arise in the job place. Without these skills, one will not be able to work smoothly and attain the goals and objectives of the company they are working for. In any case, it is very hard for one to get hired without the minimum employability and academic skills required for certain jobs. </a:t>
            </a:r>
          </a:p>
          <a:p>
            <a:endParaRPr lang="en-US" dirty="0"/>
          </a:p>
        </p:txBody>
      </p:sp>
      <p:sp>
        <p:nvSpPr>
          <p:cNvPr id="4" name="Slide Number Placeholder 3"/>
          <p:cNvSpPr>
            <a:spLocks noGrp="1"/>
          </p:cNvSpPr>
          <p:nvPr>
            <p:ph type="sldNum" sz="quarter" idx="10"/>
          </p:nvPr>
        </p:nvSpPr>
        <p:spPr/>
        <p:txBody>
          <a:bodyPr/>
          <a:lstStyle/>
          <a:p>
            <a:fld id="{D296BC32-FE1A-47D0-A535-90BF64C4CD00}" type="slidenum">
              <a:rPr lang="en-US" smtClean="0"/>
              <a:t>9</a:t>
            </a:fld>
            <a:endParaRPr lang="en-US"/>
          </a:p>
        </p:txBody>
      </p:sp>
    </p:spTree>
    <p:extLst>
      <p:ext uri="{BB962C8B-B14F-4D97-AF65-F5344CB8AC3E}">
        <p14:creationId xmlns:p14="http://schemas.microsoft.com/office/powerpoint/2010/main" val="6161379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296BC32-FE1A-47D0-A535-90BF64C4CD00}" type="slidenum">
              <a:rPr lang="en-US" smtClean="0"/>
              <a:t>10</a:t>
            </a:fld>
            <a:endParaRPr lang="en-US"/>
          </a:p>
        </p:txBody>
      </p:sp>
    </p:spTree>
    <p:extLst>
      <p:ext uri="{BB962C8B-B14F-4D97-AF65-F5344CB8AC3E}">
        <p14:creationId xmlns:p14="http://schemas.microsoft.com/office/powerpoint/2010/main" val="10488399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2C99BD9-5D24-4E3F-A07C-1B6EA45A21FC}" type="datetimeFigureOut">
              <a:rPr lang="en-US" smtClean="0"/>
              <a:t>4/5/2021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50EB7E-1449-427C-AFF3-DB18CF9A13F8}" type="slidenum">
              <a:rPr lang="en-US" smtClean="0"/>
              <a:t>‹#›</a:t>
            </a:fld>
            <a:endParaRPr lang="en-US"/>
          </a:p>
        </p:txBody>
      </p:sp>
    </p:spTree>
    <p:extLst>
      <p:ext uri="{BB962C8B-B14F-4D97-AF65-F5344CB8AC3E}">
        <p14:creationId xmlns:p14="http://schemas.microsoft.com/office/powerpoint/2010/main" val="21613684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2C99BD9-5D24-4E3F-A07C-1B6EA45A21FC}" type="datetimeFigureOut">
              <a:rPr lang="en-US" smtClean="0"/>
              <a:t>4/5/2021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50EB7E-1449-427C-AFF3-DB18CF9A13F8}" type="slidenum">
              <a:rPr lang="en-US" smtClean="0"/>
              <a:t>‹#›</a:t>
            </a:fld>
            <a:endParaRPr lang="en-US"/>
          </a:p>
        </p:txBody>
      </p:sp>
    </p:spTree>
    <p:extLst>
      <p:ext uri="{BB962C8B-B14F-4D97-AF65-F5344CB8AC3E}">
        <p14:creationId xmlns:p14="http://schemas.microsoft.com/office/powerpoint/2010/main" val="40224243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2C99BD9-5D24-4E3F-A07C-1B6EA45A21FC}" type="datetimeFigureOut">
              <a:rPr lang="en-US" smtClean="0"/>
              <a:t>4/5/2021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50EB7E-1449-427C-AFF3-DB18CF9A13F8}" type="slidenum">
              <a:rPr lang="en-US" smtClean="0"/>
              <a:t>‹#›</a:t>
            </a:fld>
            <a:endParaRPr lang="en-US"/>
          </a:p>
        </p:txBody>
      </p:sp>
    </p:spTree>
    <p:extLst>
      <p:ext uri="{BB962C8B-B14F-4D97-AF65-F5344CB8AC3E}">
        <p14:creationId xmlns:p14="http://schemas.microsoft.com/office/powerpoint/2010/main" val="21780608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2C99BD9-5D24-4E3F-A07C-1B6EA45A21FC}" type="datetimeFigureOut">
              <a:rPr lang="en-US" smtClean="0"/>
              <a:t>4/5/2021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B50EB7E-1449-427C-AFF3-DB18CF9A13F8}" type="slidenum">
              <a:rPr lang="en-US" smtClean="0"/>
              <a:t>‹#›</a:t>
            </a:fld>
            <a:endParaRPr lang="en-US"/>
          </a:p>
        </p:txBody>
      </p:sp>
    </p:spTree>
    <p:extLst>
      <p:ext uri="{BB962C8B-B14F-4D97-AF65-F5344CB8AC3E}">
        <p14:creationId xmlns:p14="http://schemas.microsoft.com/office/powerpoint/2010/main" val="12194694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2C99BD9-5D24-4E3F-A07C-1B6EA45A21FC}" type="datetimeFigureOut">
              <a:rPr lang="en-US" smtClean="0"/>
              <a:t>4/5/2021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B50EB7E-1449-427C-AFF3-DB18CF9A13F8}" type="slidenum">
              <a:rPr lang="en-US" smtClean="0"/>
              <a:t>‹#›</a:t>
            </a:fld>
            <a:endParaRPr lang="en-US"/>
          </a:p>
        </p:txBody>
      </p:sp>
    </p:spTree>
    <p:extLst>
      <p:ext uri="{BB962C8B-B14F-4D97-AF65-F5344CB8AC3E}">
        <p14:creationId xmlns:p14="http://schemas.microsoft.com/office/powerpoint/2010/main" val="30519230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2C99BD9-5D24-4E3F-A07C-1B6EA45A21FC}" type="datetimeFigureOut">
              <a:rPr lang="en-US" smtClean="0"/>
              <a:t>4/5/2021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B50EB7E-1449-427C-AFF3-DB18CF9A13F8}" type="slidenum">
              <a:rPr lang="en-US" smtClean="0"/>
              <a:t>‹#›</a:t>
            </a:fld>
            <a:endParaRPr lang="en-US"/>
          </a:p>
        </p:txBody>
      </p:sp>
    </p:spTree>
    <p:extLst>
      <p:ext uri="{BB962C8B-B14F-4D97-AF65-F5344CB8AC3E}">
        <p14:creationId xmlns:p14="http://schemas.microsoft.com/office/powerpoint/2010/main" val="6883653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C99BD9-5D24-4E3F-A07C-1B6EA45A21FC}" type="datetimeFigureOut">
              <a:rPr lang="en-US" smtClean="0"/>
              <a:t>4/5/2021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B50EB7E-1449-427C-AFF3-DB18CF9A13F8}" type="slidenum">
              <a:rPr lang="en-US" smtClean="0"/>
              <a:t>‹#›</a:t>
            </a:fld>
            <a:endParaRPr lang="en-US"/>
          </a:p>
        </p:txBody>
      </p:sp>
    </p:spTree>
    <p:extLst>
      <p:ext uri="{BB962C8B-B14F-4D97-AF65-F5344CB8AC3E}">
        <p14:creationId xmlns:p14="http://schemas.microsoft.com/office/powerpoint/2010/main" val="35679510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2C99BD9-5D24-4E3F-A07C-1B6EA45A21FC}" type="datetimeFigureOut">
              <a:rPr lang="en-US" smtClean="0"/>
              <a:t>4/5/2021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B50EB7E-1449-427C-AFF3-DB18CF9A13F8}" type="slidenum">
              <a:rPr lang="en-US" smtClean="0"/>
              <a:t>‹#›</a:t>
            </a:fld>
            <a:endParaRPr lang="en-US"/>
          </a:p>
        </p:txBody>
      </p:sp>
    </p:spTree>
    <p:extLst>
      <p:ext uri="{BB962C8B-B14F-4D97-AF65-F5344CB8AC3E}">
        <p14:creationId xmlns:p14="http://schemas.microsoft.com/office/powerpoint/2010/main" val="40620666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2C99BD9-5D24-4E3F-A07C-1B6EA45A21FC}" type="datetimeFigureOut">
              <a:rPr lang="en-US" smtClean="0"/>
              <a:t>4/5/2021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B50EB7E-1449-427C-AFF3-DB18CF9A13F8}" type="slidenum">
              <a:rPr lang="en-US" smtClean="0"/>
              <a:t>‹#›</a:t>
            </a:fld>
            <a:endParaRPr lang="en-US"/>
          </a:p>
        </p:txBody>
      </p:sp>
    </p:spTree>
    <p:extLst>
      <p:ext uri="{BB962C8B-B14F-4D97-AF65-F5344CB8AC3E}">
        <p14:creationId xmlns:p14="http://schemas.microsoft.com/office/powerpoint/2010/main" val="22271591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2C99BD9-5D24-4E3F-A07C-1B6EA45A21FC}" type="datetimeFigureOut">
              <a:rPr lang="en-US" smtClean="0"/>
              <a:t>4/5/2021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50EB7E-1449-427C-AFF3-DB18CF9A13F8}" type="slidenum">
              <a:rPr lang="en-US" smtClean="0"/>
              <a:t>‹#›</a:t>
            </a:fld>
            <a:endParaRPr lang="en-US"/>
          </a:p>
        </p:txBody>
      </p:sp>
    </p:spTree>
    <p:extLst>
      <p:ext uri="{BB962C8B-B14F-4D97-AF65-F5344CB8AC3E}">
        <p14:creationId xmlns:p14="http://schemas.microsoft.com/office/powerpoint/2010/main" val="35218546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2C99BD9-5D24-4E3F-A07C-1B6EA45A21FC}" type="datetimeFigureOut">
              <a:rPr lang="en-US" smtClean="0"/>
              <a:t>4/5/2021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50EB7E-1449-427C-AFF3-DB18CF9A13F8}"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2070219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2C99BD9-5D24-4E3F-A07C-1B6EA45A21FC}" type="datetimeFigureOut">
              <a:rPr lang="en-US" smtClean="0"/>
              <a:t>4/5/2021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50EB7E-1449-427C-AFF3-DB18CF9A13F8}" type="slidenum">
              <a:rPr lang="en-US" smtClean="0"/>
              <a:t>‹#›</a:t>
            </a:fld>
            <a:endParaRPr lang="en-US"/>
          </a:p>
        </p:txBody>
      </p:sp>
    </p:spTree>
    <p:extLst>
      <p:ext uri="{BB962C8B-B14F-4D97-AF65-F5344CB8AC3E}">
        <p14:creationId xmlns:p14="http://schemas.microsoft.com/office/powerpoint/2010/main" val="10376030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2C99BD9-5D24-4E3F-A07C-1B6EA45A21FC}" type="datetimeFigureOut">
              <a:rPr lang="en-US" smtClean="0"/>
              <a:t>4/5/2021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50EB7E-1449-427C-AFF3-DB18CF9A13F8}"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475777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2C99BD9-5D24-4E3F-A07C-1B6EA45A21FC}" type="datetimeFigureOut">
              <a:rPr lang="en-US" smtClean="0"/>
              <a:t>4/5/2021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50EB7E-1449-427C-AFF3-DB18CF9A13F8}" type="slidenum">
              <a:rPr lang="en-US" smtClean="0"/>
              <a:t>‹#›</a:t>
            </a:fld>
            <a:endParaRPr lang="en-US"/>
          </a:p>
        </p:txBody>
      </p:sp>
    </p:spTree>
    <p:extLst>
      <p:ext uri="{BB962C8B-B14F-4D97-AF65-F5344CB8AC3E}">
        <p14:creationId xmlns:p14="http://schemas.microsoft.com/office/powerpoint/2010/main" val="40418690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2C99BD9-5D24-4E3F-A07C-1B6EA45A21FC}" type="datetimeFigureOut">
              <a:rPr lang="en-US" smtClean="0"/>
              <a:t>4/5/2021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50EB7E-1449-427C-AFF3-DB18CF9A13F8}" type="slidenum">
              <a:rPr lang="en-US" smtClean="0"/>
              <a:t>‹#›</a:t>
            </a:fld>
            <a:endParaRPr lang="en-US"/>
          </a:p>
        </p:txBody>
      </p:sp>
    </p:spTree>
    <p:extLst>
      <p:ext uri="{BB962C8B-B14F-4D97-AF65-F5344CB8AC3E}">
        <p14:creationId xmlns:p14="http://schemas.microsoft.com/office/powerpoint/2010/main" val="3861516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2C99BD9-5D24-4E3F-A07C-1B6EA45A21FC}" type="datetimeFigureOut">
              <a:rPr lang="en-US" smtClean="0"/>
              <a:t>4/5/2021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50EB7E-1449-427C-AFF3-DB18CF9A13F8}" type="slidenum">
              <a:rPr lang="en-US" smtClean="0"/>
              <a:t>‹#›</a:t>
            </a:fld>
            <a:endParaRPr lang="en-US"/>
          </a:p>
        </p:txBody>
      </p:sp>
    </p:spTree>
    <p:extLst>
      <p:ext uri="{BB962C8B-B14F-4D97-AF65-F5344CB8AC3E}">
        <p14:creationId xmlns:p14="http://schemas.microsoft.com/office/powerpoint/2010/main" val="28104615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2C99BD9-5D24-4E3F-A07C-1B6EA45A21FC}" type="datetimeFigureOut">
              <a:rPr lang="en-US" smtClean="0"/>
              <a:t>4/5/2021</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BB50EB7E-1449-427C-AFF3-DB18CF9A13F8}" type="slidenum">
              <a:rPr lang="en-US" smtClean="0"/>
              <a:t>‹#›</a:t>
            </a:fld>
            <a:endParaRPr lang="en-US"/>
          </a:p>
        </p:txBody>
      </p:sp>
    </p:spTree>
    <p:extLst>
      <p:ext uri="{BB962C8B-B14F-4D97-AF65-F5344CB8AC3E}">
        <p14:creationId xmlns:p14="http://schemas.microsoft.com/office/powerpoint/2010/main" val="58440386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Academic and Employability Skills </a:t>
            </a:r>
          </a:p>
        </p:txBody>
      </p:sp>
      <p:sp>
        <p:nvSpPr>
          <p:cNvPr id="3" name="Subtitle 2"/>
          <p:cNvSpPr>
            <a:spLocks noGrp="1"/>
          </p:cNvSpPr>
          <p:nvPr>
            <p:ph type="subTitle" idx="1"/>
          </p:nvPr>
        </p:nvSpPr>
        <p:spPr/>
        <p:txBody>
          <a:bodyPr/>
          <a:lstStyle/>
          <a:p>
            <a:r>
              <a:rPr lang="en-US" dirty="0"/>
              <a:t>Presented by [</a:t>
            </a:r>
            <a:r>
              <a:rPr lang="en-US"/>
              <a:t>Catalina Dragoi 2022850]</a:t>
            </a:r>
            <a:endParaRPr lang="en-US" dirty="0"/>
          </a:p>
          <a:p>
            <a:r>
              <a:rPr lang="en-US" dirty="0"/>
              <a:t>Academic and Employability Skills</a:t>
            </a:r>
          </a:p>
        </p:txBody>
      </p:sp>
    </p:spTree>
    <p:extLst>
      <p:ext uri="{BB962C8B-B14F-4D97-AF65-F5344CB8AC3E}">
        <p14:creationId xmlns:p14="http://schemas.microsoft.com/office/powerpoint/2010/main" val="8522598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Introduction </a:t>
            </a:r>
          </a:p>
        </p:txBody>
      </p:sp>
      <p:sp>
        <p:nvSpPr>
          <p:cNvPr id="3" name="Content Placeholder 2"/>
          <p:cNvSpPr>
            <a:spLocks noGrp="1"/>
          </p:cNvSpPr>
          <p:nvPr>
            <p:ph idx="1"/>
          </p:nvPr>
        </p:nvSpPr>
        <p:spPr/>
        <p:txBody>
          <a:bodyPr>
            <a:normAutofit lnSpcReduction="10000"/>
          </a:bodyPr>
          <a:lstStyle/>
          <a:p>
            <a:r>
              <a:rPr lang="en-US" dirty="0"/>
              <a:t>Employers are keen to look for academic and employability skills</a:t>
            </a:r>
          </a:p>
          <a:p>
            <a:r>
              <a:rPr lang="en-US" dirty="0"/>
              <a:t>Academic skills include:</a:t>
            </a:r>
          </a:p>
          <a:p>
            <a:pPr lvl="1">
              <a:buFont typeface="Wingdings" panose="05000000000000000000" pitchFamily="2" charset="2"/>
              <a:buChar char="v"/>
            </a:pPr>
            <a:r>
              <a:rPr lang="en-US" dirty="0"/>
              <a:t>Letter writing</a:t>
            </a:r>
          </a:p>
          <a:p>
            <a:pPr lvl="1">
              <a:buFont typeface="Wingdings" panose="05000000000000000000" pitchFamily="2" charset="2"/>
              <a:buChar char="v"/>
            </a:pPr>
            <a:r>
              <a:rPr lang="en-US" dirty="0"/>
              <a:t>Research </a:t>
            </a:r>
          </a:p>
          <a:p>
            <a:pPr lvl="1">
              <a:buFont typeface="Wingdings" panose="05000000000000000000" pitchFamily="2" charset="2"/>
              <a:buChar char="v"/>
            </a:pPr>
            <a:r>
              <a:rPr lang="en-US" dirty="0"/>
              <a:t>Writing memos and </a:t>
            </a:r>
          </a:p>
          <a:p>
            <a:pPr lvl="1">
              <a:buFont typeface="Wingdings" panose="05000000000000000000" pitchFamily="2" charset="2"/>
              <a:buChar char="v"/>
            </a:pPr>
            <a:r>
              <a:rPr lang="en-US" dirty="0"/>
              <a:t>Report writing </a:t>
            </a:r>
          </a:p>
          <a:p>
            <a:r>
              <a:rPr lang="en-US" dirty="0"/>
              <a:t>Employability skills include skills such as:</a:t>
            </a:r>
          </a:p>
          <a:p>
            <a:pPr lvl="1">
              <a:buFont typeface="Wingdings" panose="05000000000000000000" pitchFamily="2" charset="2"/>
              <a:buChar char="v"/>
            </a:pPr>
            <a:r>
              <a:rPr lang="en-US" dirty="0"/>
              <a:t>Communication</a:t>
            </a:r>
          </a:p>
          <a:p>
            <a:pPr lvl="1">
              <a:buFont typeface="Wingdings" panose="05000000000000000000" pitchFamily="2" charset="2"/>
              <a:buChar char="v"/>
            </a:pPr>
            <a:r>
              <a:rPr lang="en-US" dirty="0"/>
              <a:t>Leadership</a:t>
            </a:r>
          </a:p>
          <a:p>
            <a:pPr lvl="1">
              <a:buFont typeface="Wingdings" panose="05000000000000000000" pitchFamily="2" charset="2"/>
              <a:buChar char="v"/>
            </a:pPr>
            <a:r>
              <a:rPr lang="en-US" dirty="0"/>
              <a:t>Self-management </a:t>
            </a:r>
          </a:p>
          <a:p>
            <a:pPr lvl="1">
              <a:buFont typeface="Wingdings" panose="05000000000000000000" pitchFamily="2" charset="2"/>
              <a:buChar char="v"/>
            </a:pPr>
            <a:r>
              <a:rPr lang="en-US" dirty="0"/>
              <a:t>Problem-solving </a:t>
            </a:r>
          </a:p>
        </p:txBody>
      </p:sp>
    </p:spTree>
    <p:extLst>
      <p:ext uri="{BB962C8B-B14F-4D97-AF65-F5344CB8AC3E}">
        <p14:creationId xmlns:p14="http://schemas.microsoft.com/office/powerpoint/2010/main" val="41866474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Communication </a:t>
            </a:r>
          </a:p>
        </p:txBody>
      </p:sp>
      <p:sp>
        <p:nvSpPr>
          <p:cNvPr id="3" name="Content Placeholder 2"/>
          <p:cNvSpPr>
            <a:spLocks noGrp="1"/>
          </p:cNvSpPr>
          <p:nvPr>
            <p:ph idx="1"/>
          </p:nvPr>
        </p:nvSpPr>
        <p:spPr/>
        <p:txBody>
          <a:bodyPr>
            <a:normAutofit/>
          </a:bodyPr>
          <a:lstStyle/>
          <a:p>
            <a:r>
              <a:rPr lang="en-US" dirty="0"/>
              <a:t>Communication skills is crucial in any organization</a:t>
            </a:r>
          </a:p>
          <a:p>
            <a:r>
              <a:rPr lang="en-US" dirty="0"/>
              <a:t>It has five key elements:</a:t>
            </a:r>
          </a:p>
          <a:p>
            <a:r>
              <a:rPr lang="en-US" dirty="0"/>
              <a:t>Sender</a:t>
            </a:r>
          </a:p>
          <a:p>
            <a:r>
              <a:rPr lang="en-US" dirty="0"/>
              <a:t>Receiver</a:t>
            </a:r>
          </a:p>
          <a:p>
            <a:r>
              <a:rPr lang="en-US" dirty="0"/>
              <a:t>Message</a:t>
            </a:r>
          </a:p>
          <a:p>
            <a:r>
              <a:rPr lang="en-US" dirty="0"/>
              <a:t>Medium</a:t>
            </a:r>
          </a:p>
          <a:p>
            <a:r>
              <a:rPr lang="en-US" dirty="0"/>
              <a:t>Feedback</a:t>
            </a:r>
          </a:p>
          <a:p>
            <a:r>
              <a:rPr lang="en-US" dirty="0"/>
              <a:t>Effective communication eliminates errors and misunderstandings</a:t>
            </a:r>
          </a:p>
          <a:p>
            <a:r>
              <a:rPr lang="en-US" dirty="0"/>
              <a:t>It also enhances productivity </a:t>
            </a:r>
          </a:p>
        </p:txBody>
      </p:sp>
    </p:spTree>
    <p:extLst>
      <p:ext uri="{BB962C8B-B14F-4D97-AF65-F5344CB8AC3E}">
        <p14:creationId xmlns:p14="http://schemas.microsoft.com/office/powerpoint/2010/main" val="39277467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Team-Work</a:t>
            </a:r>
          </a:p>
        </p:txBody>
      </p:sp>
      <p:sp>
        <p:nvSpPr>
          <p:cNvPr id="3" name="Content Placeholder 2"/>
          <p:cNvSpPr>
            <a:spLocks noGrp="1"/>
          </p:cNvSpPr>
          <p:nvPr>
            <p:ph idx="1"/>
          </p:nvPr>
        </p:nvSpPr>
        <p:spPr/>
        <p:txBody>
          <a:bodyPr/>
          <a:lstStyle/>
          <a:p>
            <a:r>
              <a:rPr lang="en-US" dirty="0"/>
              <a:t>Teamwork is the ability to work at peace and in harmony with colleagues </a:t>
            </a:r>
          </a:p>
          <a:p>
            <a:r>
              <a:rPr lang="en-US" dirty="0"/>
              <a:t>One of the most crucial teamwork skill is collaboration</a:t>
            </a:r>
          </a:p>
          <a:p>
            <a:r>
              <a:rPr lang="en-US" dirty="0"/>
              <a:t>Teamwork promotes positivity in the work </a:t>
            </a:r>
          </a:p>
          <a:p>
            <a:r>
              <a:rPr lang="en-US" dirty="0"/>
              <a:t>To be a team player, one must:</a:t>
            </a:r>
          </a:p>
          <a:p>
            <a:pPr lvl="1">
              <a:buFont typeface="Wingdings" panose="05000000000000000000" pitchFamily="2" charset="2"/>
              <a:buChar char="v"/>
            </a:pPr>
            <a:r>
              <a:rPr lang="en-US" dirty="0"/>
              <a:t>Have empathy</a:t>
            </a:r>
          </a:p>
          <a:p>
            <a:pPr lvl="1">
              <a:buFont typeface="Wingdings" panose="05000000000000000000" pitchFamily="2" charset="2"/>
              <a:buChar char="v"/>
            </a:pPr>
            <a:r>
              <a:rPr lang="en-US" dirty="0"/>
              <a:t>Relate with the feelings of others and</a:t>
            </a:r>
          </a:p>
          <a:p>
            <a:pPr lvl="1">
              <a:buFont typeface="Wingdings" panose="05000000000000000000" pitchFamily="2" charset="2"/>
              <a:buChar char="v"/>
            </a:pPr>
            <a:r>
              <a:rPr lang="en-US" dirty="0"/>
              <a:t>Know how to deal with people of different characters </a:t>
            </a:r>
          </a:p>
        </p:txBody>
      </p:sp>
    </p:spTree>
    <p:extLst>
      <p:ext uri="{BB962C8B-B14F-4D97-AF65-F5344CB8AC3E}">
        <p14:creationId xmlns:p14="http://schemas.microsoft.com/office/powerpoint/2010/main" val="15147246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Self-Management </a:t>
            </a:r>
          </a:p>
        </p:txBody>
      </p:sp>
      <p:sp>
        <p:nvSpPr>
          <p:cNvPr id="3" name="Content Placeholder 2"/>
          <p:cNvSpPr>
            <a:spLocks noGrp="1"/>
          </p:cNvSpPr>
          <p:nvPr>
            <p:ph idx="1"/>
          </p:nvPr>
        </p:nvSpPr>
        <p:spPr/>
        <p:txBody>
          <a:bodyPr/>
          <a:lstStyle/>
          <a:p>
            <a:r>
              <a:rPr lang="en-US" dirty="0"/>
              <a:t>Self-management is the ability to work without supervision</a:t>
            </a:r>
          </a:p>
          <a:p>
            <a:r>
              <a:rPr lang="en-US" dirty="0"/>
              <a:t>Self-managed persons have an inner drive that makes them to be productive</a:t>
            </a:r>
          </a:p>
          <a:p>
            <a:r>
              <a:rPr lang="en-US" dirty="0"/>
              <a:t>This skills save supervisors a lot of time and effort</a:t>
            </a:r>
          </a:p>
          <a:p>
            <a:r>
              <a:rPr lang="en-US" dirty="0"/>
              <a:t>Self-managed people are highly productive</a:t>
            </a:r>
          </a:p>
          <a:p>
            <a:r>
              <a:rPr lang="en-US" dirty="0"/>
              <a:t>The skill can be developed by:</a:t>
            </a:r>
          </a:p>
          <a:p>
            <a:pPr lvl="1">
              <a:buFont typeface="Wingdings" panose="05000000000000000000" pitchFamily="2" charset="2"/>
              <a:buChar char="v"/>
            </a:pPr>
            <a:r>
              <a:rPr lang="en-US" dirty="0"/>
              <a:t>Asking for more responsibilities </a:t>
            </a:r>
          </a:p>
          <a:p>
            <a:pPr lvl="1">
              <a:buFont typeface="Wingdings" panose="05000000000000000000" pitchFamily="2" charset="2"/>
              <a:buChar char="v"/>
            </a:pPr>
            <a:r>
              <a:rPr lang="en-US" dirty="0"/>
              <a:t>Participating in voluntary works </a:t>
            </a:r>
          </a:p>
        </p:txBody>
      </p:sp>
    </p:spTree>
    <p:extLst>
      <p:ext uri="{BB962C8B-B14F-4D97-AF65-F5344CB8AC3E}">
        <p14:creationId xmlns:p14="http://schemas.microsoft.com/office/powerpoint/2010/main" val="1149505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Leadership </a:t>
            </a:r>
          </a:p>
        </p:txBody>
      </p:sp>
      <p:sp>
        <p:nvSpPr>
          <p:cNvPr id="3" name="Content Placeholder 2"/>
          <p:cNvSpPr>
            <a:spLocks noGrp="1"/>
          </p:cNvSpPr>
          <p:nvPr>
            <p:ph idx="1"/>
          </p:nvPr>
        </p:nvSpPr>
        <p:spPr/>
        <p:txBody>
          <a:bodyPr/>
          <a:lstStyle/>
          <a:p>
            <a:r>
              <a:rPr lang="en-US" dirty="0"/>
              <a:t>Leadership is the ability to offer guidance</a:t>
            </a:r>
          </a:p>
          <a:p>
            <a:r>
              <a:rPr lang="en-US" dirty="0"/>
              <a:t>It calls for skills, knowledge and expertise</a:t>
            </a:r>
          </a:p>
          <a:p>
            <a:r>
              <a:rPr lang="en-US" dirty="0"/>
              <a:t>Leaders must possess all the other employability skills</a:t>
            </a:r>
          </a:p>
          <a:p>
            <a:r>
              <a:rPr lang="en-US" dirty="0"/>
              <a:t>They act as role models to the other employees </a:t>
            </a:r>
          </a:p>
          <a:p>
            <a:r>
              <a:rPr lang="en-US" dirty="0"/>
              <a:t>They make sure all employees are aligned in one direction</a:t>
            </a:r>
          </a:p>
          <a:p>
            <a:endParaRPr lang="en-US" dirty="0"/>
          </a:p>
        </p:txBody>
      </p:sp>
    </p:spTree>
    <p:extLst>
      <p:ext uri="{BB962C8B-B14F-4D97-AF65-F5344CB8AC3E}">
        <p14:creationId xmlns:p14="http://schemas.microsoft.com/office/powerpoint/2010/main" val="12898505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Problem-Solving </a:t>
            </a:r>
          </a:p>
        </p:txBody>
      </p:sp>
      <p:sp>
        <p:nvSpPr>
          <p:cNvPr id="3" name="Content Placeholder 2"/>
          <p:cNvSpPr>
            <a:spLocks noGrp="1"/>
          </p:cNvSpPr>
          <p:nvPr>
            <p:ph idx="1"/>
          </p:nvPr>
        </p:nvSpPr>
        <p:spPr/>
        <p:txBody>
          <a:bodyPr/>
          <a:lstStyle/>
          <a:p>
            <a:r>
              <a:rPr lang="en-US" dirty="0"/>
              <a:t>Problem solving is the ability to identify challenges and offer solutions</a:t>
            </a:r>
          </a:p>
          <a:p>
            <a:r>
              <a:rPr lang="en-US" dirty="0"/>
              <a:t>To solve complex problems, one breaks them into smaller problems</a:t>
            </a:r>
          </a:p>
          <a:p>
            <a:r>
              <a:rPr lang="en-US" dirty="0"/>
              <a:t>Problem solvers are never shy to consult</a:t>
            </a:r>
          </a:p>
          <a:p>
            <a:r>
              <a:rPr lang="en-US" dirty="0"/>
              <a:t>They also encourage team work in solving complex challenges </a:t>
            </a:r>
          </a:p>
          <a:p>
            <a:r>
              <a:rPr lang="en-US" dirty="0"/>
              <a:t>They help the team to be effective and productive </a:t>
            </a:r>
          </a:p>
        </p:txBody>
      </p:sp>
    </p:spTree>
    <p:extLst>
      <p:ext uri="{BB962C8B-B14F-4D97-AF65-F5344CB8AC3E}">
        <p14:creationId xmlns:p14="http://schemas.microsoft.com/office/powerpoint/2010/main" val="12197682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Technology </a:t>
            </a:r>
          </a:p>
        </p:txBody>
      </p:sp>
      <p:sp>
        <p:nvSpPr>
          <p:cNvPr id="3" name="Content Placeholder 2"/>
          <p:cNvSpPr>
            <a:spLocks noGrp="1"/>
          </p:cNvSpPr>
          <p:nvPr>
            <p:ph idx="1"/>
          </p:nvPr>
        </p:nvSpPr>
        <p:spPr/>
        <p:txBody>
          <a:bodyPr/>
          <a:lstStyle/>
          <a:p>
            <a:r>
              <a:rPr lang="en-US" dirty="0"/>
              <a:t>Technology is the most reliable asset today</a:t>
            </a:r>
          </a:p>
          <a:p>
            <a:r>
              <a:rPr lang="en-US" dirty="0"/>
              <a:t>It is acquired in class hence an academic skill</a:t>
            </a:r>
          </a:p>
          <a:p>
            <a:r>
              <a:rPr lang="en-US" dirty="0"/>
              <a:t>Technical know-how help companies to attain competitive advantage</a:t>
            </a:r>
          </a:p>
          <a:p>
            <a:r>
              <a:rPr lang="en-US" dirty="0"/>
              <a:t>Technological knowledge varies from using MS word to handling sophisticated programming language such as java</a:t>
            </a:r>
          </a:p>
          <a:p>
            <a:r>
              <a:rPr lang="en-US" dirty="0"/>
              <a:t> </a:t>
            </a:r>
          </a:p>
        </p:txBody>
      </p:sp>
    </p:spTree>
    <p:extLst>
      <p:ext uri="{BB962C8B-B14F-4D97-AF65-F5344CB8AC3E}">
        <p14:creationId xmlns:p14="http://schemas.microsoft.com/office/powerpoint/2010/main" val="6170364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Conclusion </a:t>
            </a:r>
          </a:p>
        </p:txBody>
      </p:sp>
      <p:sp>
        <p:nvSpPr>
          <p:cNvPr id="3" name="Content Placeholder 2"/>
          <p:cNvSpPr>
            <a:spLocks noGrp="1"/>
          </p:cNvSpPr>
          <p:nvPr>
            <p:ph idx="1"/>
          </p:nvPr>
        </p:nvSpPr>
        <p:spPr/>
        <p:txBody>
          <a:bodyPr/>
          <a:lstStyle/>
          <a:p>
            <a:r>
              <a:rPr lang="en-US" dirty="0"/>
              <a:t>Academic and employability skill are essential when seeking for a jib</a:t>
            </a:r>
          </a:p>
          <a:p>
            <a:r>
              <a:rPr lang="en-US" dirty="0"/>
              <a:t>Academic skills are acquired in class</a:t>
            </a:r>
          </a:p>
          <a:p>
            <a:r>
              <a:rPr lang="en-US" dirty="0"/>
              <a:t>Employability skill skills are acquired through exposure and experiences </a:t>
            </a:r>
          </a:p>
          <a:p>
            <a:endParaRPr lang="en-US" dirty="0"/>
          </a:p>
        </p:txBody>
      </p:sp>
    </p:spTree>
    <p:extLst>
      <p:ext uri="{BB962C8B-B14F-4D97-AF65-F5344CB8AC3E}">
        <p14:creationId xmlns:p14="http://schemas.microsoft.com/office/powerpoint/2010/main" val="2150804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lstStyle/>
          <a:p>
            <a:pPr algn="ctr"/>
            <a:r>
              <a:rPr lang="en-US" dirty="0"/>
              <a:t>References </a:t>
            </a:r>
          </a:p>
        </p:txBody>
      </p:sp>
      <p:sp>
        <p:nvSpPr>
          <p:cNvPr id="3" name="Content Placeholder 2"/>
          <p:cNvSpPr>
            <a:spLocks noGrp="1"/>
          </p:cNvSpPr>
          <p:nvPr>
            <p:ph idx="1"/>
          </p:nvPr>
        </p:nvSpPr>
        <p:spPr>
          <a:xfrm>
            <a:off x="838200" y="1325563"/>
            <a:ext cx="10515600" cy="5347086"/>
          </a:xfrm>
        </p:spPr>
        <p:txBody>
          <a:bodyPr>
            <a:normAutofit/>
          </a:bodyPr>
          <a:lstStyle/>
          <a:p>
            <a:r>
              <a:rPr lang="en-US" dirty="0" err="1"/>
              <a:t>Suarta</a:t>
            </a:r>
            <a:r>
              <a:rPr lang="en-US" dirty="0"/>
              <a:t>, I.M., </a:t>
            </a:r>
            <a:r>
              <a:rPr lang="en-US" dirty="0" err="1"/>
              <a:t>Suwintana</a:t>
            </a:r>
            <a:r>
              <a:rPr lang="en-US" dirty="0"/>
              <a:t>, I.K., </a:t>
            </a:r>
            <a:r>
              <a:rPr lang="en-US" dirty="0" err="1"/>
              <a:t>Sudhana</a:t>
            </a:r>
            <a:r>
              <a:rPr lang="en-US" dirty="0"/>
              <a:t>, I.F.P. and </a:t>
            </a:r>
            <a:r>
              <a:rPr lang="en-US" dirty="0" err="1"/>
              <a:t>Hariyanti</a:t>
            </a:r>
            <a:r>
              <a:rPr lang="en-US" dirty="0"/>
              <a:t>, N.K.D., 2018. Employability skills for entry level workers: a content analysis of job advertisements in Indonesia. </a:t>
            </a:r>
            <a:r>
              <a:rPr lang="en-US" i="1" dirty="0"/>
              <a:t>Journal of Technical Education and Training</a:t>
            </a:r>
            <a:r>
              <a:rPr lang="en-US" dirty="0"/>
              <a:t>, </a:t>
            </a:r>
            <a:r>
              <a:rPr lang="en-US" i="1" dirty="0"/>
              <a:t>10</a:t>
            </a:r>
            <a:r>
              <a:rPr lang="en-US" dirty="0"/>
              <a:t>(2).</a:t>
            </a:r>
          </a:p>
          <a:p>
            <a:r>
              <a:rPr lang="en-US" dirty="0"/>
              <a:t>Rowe, A.D. and </a:t>
            </a:r>
            <a:r>
              <a:rPr lang="en-US" dirty="0" err="1"/>
              <a:t>Zegwaard</a:t>
            </a:r>
            <a:r>
              <a:rPr lang="en-US" dirty="0"/>
              <a:t>, K.E., 2017. Developing graduate employability skills and attributes: Curriculum enhancement through work-integrated learning.</a:t>
            </a:r>
          </a:p>
          <a:p>
            <a:r>
              <a:rPr lang="en-US" dirty="0" err="1"/>
              <a:t>Husam</a:t>
            </a:r>
            <a:r>
              <a:rPr lang="en-US" dirty="0"/>
              <a:t>, H.A. and Abraham, P., 2019. Employability skills development through assessment in higher education: Students’ voices on reflective assessments. </a:t>
            </a:r>
            <a:r>
              <a:rPr lang="en-US" i="1" dirty="0"/>
              <a:t>Glob </a:t>
            </a:r>
            <a:r>
              <a:rPr lang="en-US" i="1" dirty="0" err="1"/>
              <a:t>Acad</a:t>
            </a:r>
            <a:r>
              <a:rPr lang="en-US" i="1" dirty="0"/>
              <a:t> J Econ Buss</a:t>
            </a:r>
            <a:r>
              <a:rPr lang="en-US" dirty="0"/>
              <a:t>, </a:t>
            </a:r>
            <a:r>
              <a:rPr lang="en-US" i="1" dirty="0"/>
              <a:t>1</a:t>
            </a:r>
            <a:r>
              <a:rPr lang="en-US" dirty="0"/>
              <a:t>, pp.36-42.</a:t>
            </a:r>
          </a:p>
          <a:p>
            <a:r>
              <a:rPr lang="en-US" dirty="0" err="1"/>
              <a:t>Sharifi</a:t>
            </a:r>
            <a:r>
              <a:rPr lang="en-US" dirty="0"/>
              <a:t>, A.M.F., </a:t>
            </a:r>
            <a:r>
              <a:rPr lang="en-US" dirty="0" err="1"/>
              <a:t>Khorasani</a:t>
            </a:r>
            <a:r>
              <a:rPr lang="en-US" dirty="0"/>
              <a:t>, A., FATHI, V.K. and SALEHI, O.E., 2019. Employability skills of Academic Graduates: an Exploratory Mixed Approach.</a:t>
            </a:r>
          </a:p>
        </p:txBody>
      </p:sp>
    </p:spTree>
    <p:extLst>
      <p:ext uri="{BB962C8B-B14F-4D97-AF65-F5344CB8AC3E}">
        <p14:creationId xmlns:p14="http://schemas.microsoft.com/office/powerpoint/2010/main" val="295089646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245</TotalTime>
  <Words>1809</Words>
  <Application>Microsoft Office PowerPoint</Application>
  <PresentationFormat>Widescreen</PresentationFormat>
  <Paragraphs>85</Paragraphs>
  <Slides>10</Slides>
  <Notes>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Trebuchet MS</vt:lpstr>
      <vt:lpstr>Wingdings</vt:lpstr>
      <vt:lpstr>Wingdings 3</vt:lpstr>
      <vt:lpstr>Facet</vt:lpstr>
      <vt:lpstr>Academic and Employability Skills </vt:lpstr>
      <vt:lpstr>Introduction </vt:lpstr>
      <vt:lpstr>Communication </vt:lpstr>
      <vt:lpstr>Team-Work</vt:lpstr>
      <vt:lpstr>Self-Management </vt:lpstr>
      <vt:lpstr>Leadership </vt:lpstr>
      <vt:lpstr>Problem-Solving </vt:lpstr>
      <vt:lpstr>Technology </vt:lpstr>
      <vt:lpstr>Conclusion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Jurgen</dc:creator>
  <cp:lastModifiedBy>catalina dragoi</cp:lastModifiedBy>
  <cp:revision>7</cp:revision>
  <dcterms:created xsi:type="dcterms:W3CDTF">2021-03-21T17:01:19Z</dcterms:created>
  <dcterms:modified xsi:type="dcterms:W3CDTF">2021-04-05T10:03:31Z</dcterms:modified>
</cp:coreProperties>
</file>