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2" r:id="rId1"/>
  </p:sldMasterIdLst>
  <p:notesMasterIdLst>
    <p:notesMasterId r:id="rId33"/>
  </p:notesMasterIdLst>
  <p:sldIdLst>
    <p:sldId id="284" r:id="rId2"/>
    <p:sldId id="259" r:id="rId3"/>
    <p:sldId id="334" r:id="rId4"/>
    <p:sldId id="306" r:id="rId5"/>
    <p:sldId id="307" r:id="rId6"/>
    <p:sldId id="308" r:id="rId7"/>
    <p:sldId id="309" r:id="rId8"/>
    <p:sldId id="310" r:id="rId9"/>
    <p:sldId id="311" r:id="rId10"/>
    <p:sldId id="312" r:id="rId11"/>
    <p:sldId id="335" r:id="rId12"/>
    <p:sldId id="336" r:id="rId13"/>
    <p:sldId id="341" r:id="rId14"/>
    <p:sldId id="343" r:id="rId15"/>
    <p:sldId id="344" r:id="rId16"/>
    <p:sldId id="342" r:id="rId17"/>
    <p:sldId id="345" r:id="rId18"/>
    <p:sldId id="321" r:id="rId19"/>
    <p:sldId id="347" r:id="rId20"/>
    <p:sldId id="348" r:id="rId21"/>
    <p:sldId id="324" r:id="rId22"/>
    <p:sldId id="325" r:id="rId23"/>
    <p:sldId id="350" r:id="rId24"/>
    <p:sldId id="351" r:id="rId25"/>
    <p:sldId id="328" r:id="rId26"/>
    <p:sldId id="329" r:id="rId27"/>
    <p:sldId id="330" r:id="rId28"/>
    <p:sldId id="331" r:id="rId29"/>
    <p:sldId id="332" r:id="rId30"/>
    <p:sldId id="333" r:id="rId31"/>
    <p:sldId id="29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008000"/>
    <a:srgbClr val="000000"/>
    <a:srgbClr val="993366"/>
    <a:srgbClr val="339966"/>
    <a:srgbClr val="D7AE85"/>
    <a:srgbClr val="FFD757"/>
    <a:srgbClr val="E7B7CF"/>
    <a:srgbClr val="B2DE82"/>
    <a:srgbClr val="94B8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167" autoAdjust="0"/>
    <p:restoredTop sz="98046" autoAdjust="0"/>
  </p:normalViewPr>
  <p:slideViewPr>
    <p:cSldViewPr>
      <p:cViewPr>
        <p:scale>
          <a:sx n="77" d="100"/>
          <a:sy n="77" d="100"/>
        </p:scale>
        <p:origin x="2400" y="924"/>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70B9FE-332B-4AD6-BC0D-1999B42DA1C7}" type="doc">
      <dgm:prSet loTypeId="urn:microsoft.com/office/officeart/2005/8/layout/radial4" loCatId="relationship" qsTypeId="urn:microsoft.com/office/officeart/2005/8/quickstyle/simple1" qsCatId="simple" csTypeId="urn:microsoft.com/office/officeart/2005/8/colors/accent2_2" csCatId="accent2" phldr="1"/>
      <dgm:spPr/>
      <dgm:t>
        <a:bodyPr/>
        <a:lstStyle/>
        <a:p>
          <a:endParaRPr lang="en-US"/>
        </a:p>
      </dgm:t>
    </dgm:pt>
    <dgm:pt modelId="{6E626E68-82A4-4972-BACA-6E57746C8AF4}">
      <dgm:prSet phldrT="[Text]"/>
      <dgm:spPr>
        <a:solidFill>
          <a:srgbClr val="5A2781">
            <a:alpha val="65000"/>
          </a:srgb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b="1" dirty="0">
              <a:latin typeface="Constantia" panose="02030602050306030303" pitchFamily="18" charset="0"/>
            </a:rPr>
            <a:t>Site Selection</a:t>
          </a:r>
        </a:p>
      </dgm:t>
    </dgm:pt>
    <dgm:pt modelId="{EAD681B7-C516-4EC5-A198-4BC3ADA398F6}" type="parTrans" cxnId="{CF045BC3-2827-4D03-BDC6-2865D03E8097}">
      <dgm:prSet/>
      <dgm:spPr/>
      <dgm:t>
        <a:bodyPr/>
        <a:lstStyle/>
        <a:p>
          <a:endParaRPr lang="en-US">
            <a:latin typeface="Constantia" panose="02030602050306030303" pitchFamily="18" charset="0"/>
          </a:endParaRPr>
        </a:p>
      </dgm:t>
    </dgm:pt>
    <dgm:pt modelId="{96421C67-779E-4409-B5BF-EE8FFB3F7914}" type="sibTrans" cxnId="{CF045BC3-2827-4D03-BDC6-2865D03E8097}">
      <dgm:prSet/>
      <dgm:spPr/>
      <dgm:t>
        <a:bodyPr/>
        <a:lstStyle/>
        <a:p>
          <a:endParaRPr lang="en-US">
            <a:latin typeface="Constantia" panose="02030602050306030303" pitchFamily="18" charset="0"/>
          </a:endParaRPr>
        </a:p>
      </dgm:t>
    </dgm:pt>
    <dgm:pt modelId="{0F679507-6C8B-4516-A788-0DAC3DE5C7CF}">
      <dgm:prSet phldrT="[Text]"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sz="1800" dirty="0">
              <a:latin typeface="Constantia" panose="02030602050306030303" pitchFamily="18" charset="0"/>
            </a:rPr>
            <a:t>Strategic positioning of inventories </a:t>
          </a:r>
        </a:p>
        <a:p>
          <a:r>
            <a:rPr lang="en-US" sz="1800" dirty="0">
              <a:latin typeface="Constantia" panose="02030602050306030303" pitchFamily="18" charset="0"/>
            </a:rPr>
            <a:t>(fast-moving, profitable items vs. slower-moving, less-profitable items)</a:t>
          </a:r>
        </a:p>
      </dgm:t>
    </dgm:pt>
    <dgm:pt modelId="{ED980B11-6F41-42BE-A13C-97A1A23EE4B6}" type="parTrans" cxnId="{BCCA9E2B-0BF4-4DD1-9B95-81D47A0BADED}">
      <dgm:prSet/>
      <dgm:spPr>
        <a:solidFill>
          <a:srgbClr val="993366"/>
        </a:solidFill>
        <a:ln>
          <a:noFill/>
        </a:ln>
        <a:effectLst>
          <a:outerShdw blurRad="149987" dist="250190" dir="8460000" algn="ctr">
            <a:srgbClr val="000000">
              <a:alpha val="28000"/>
            </a:srgbClr>
          </a:outerShdw>
        </a:effectLst>
      </dgm:spPr>
      <dgm:t>
        <a:bodyPr/>
        <a:lstStyle/>
        <a:p>
          <a:endParaRPr lang="en-US">
            <a:latin typeface="Constantia" panose="02030602050306030303" pitchFamily="18" charset="0"/>
          </a:endParaRPr>
        </a:p>
      </dgm:t>
    </dgm:pt>
    <dgm:pt modelId="{5E50EB8B-DE15-4856-B391-CACCA6FFC19B}" type="sibTrans" cxnId="{BCCA9E2B-0BF4-4DD1-9B95-81D47A0BADED}">
      <dgm:prSet/>
      <dgm:spPr/>
      <dgm:t>
        <a:bodyPr/>
        <a:lstStyle/>
        <a:p>
          <a:endParaRPr lang="en-US">
            <a:latin typeface="Constantia" panose="02030602050306030303" pitchFamily="18" charset="0"/>
          </a:endParaRPr>
        </a:p>
      </dgm:t>
    </dgm:pt>
    <dgm:pt modelId="{FDC15CFE-D323-424B-8C6E-B1BFDCBA902D}">
      <dgm:prSet phldrT="[Text]"/>
      <dgm:spPr/>
      <dgm:t>
        <a:bodyPr/>
        <a:lstStyle/>
        <a:p>
          <a:endParaRPr lang="en-US" dirty="0">
            <a:latin typeface="Constantia" panose="02030602050306030303" pitchFamily="18" charset="0"/>
          </a:endParaRPr>
        </a:p>
      </dgm:t>
    </dgm:pt>
    <dgm:pt modelId="{264640B7-1F3F-43B1-862C-9566D073EDD7}" type="parTrans" cxnId="{A8C98BD1-0840-4B5A-81A0-FDAD499A8BAF}">
      <dgm:prSet/>
      <dgm:spPr/>
      <dgm:t>
        <a:bodyPr/>
        <a:lstStyle/>
        <a:p>
          <a:endParaRPr lang="en-US">
            <a:latin typeface="Constantia" panose="02030602050306030303" pitchFamily="18" charset="0"/>
          </a:endParaRPr>
        </a:p>
      </dgm:t>
    </dgm:pt>
    <dgm:pt modelId="{C1022C6C-A275-4095-9DF0-0F488E4D0165}" type="sibTrans" cxnId="{A8C98BD1-0840-4B5A-81A0-FDAD499A8BAF}">
      <dgm:prSet/>
      <dgm:spPr/>
      <dgm:t>
        <a:bodyPr/>
        <a:lstStyle/>
        <a:p>
          <a:endParaRPr lang="en-US">
            <a:latin typeface="Constantia" panose="02030602050306030303" pitchFamily="18" charset="0"/>
          </a:endParaRPr>
        </a:p>
      </dgm:t>
    </dgm:pt>
    <dgm:pt modelId="{6635BEA7-A460-4CD9-B994-F56319E1B800}">
      <dgm:prSet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sz="1800" dirty="0">
              <a:latin typeface="Constantia" panose="02030602050306030303" pitchFamily="18" charset="0"/>
            </a:rPr>
            <a:t>Greater use of “Customer-direct” delivery from manufacturing </a:t>
          </a:r>
        </a:p>
      </dgm:t>
    </dgm:pt>
    <dgm:pt modelId="{F433C228-D96B-4912-8133-CFCABBE415D5}" type="parTrans" cxnId="{1066D5CA-92B5-4325-A3DA-A44036675F24}">
      <dgm:prSet/>
      <dgm:spPr>
        <a:solidFill>
          <a:srgbClr val="993366"/>
        </a:solidFill>
        <a:ln>
          <a:noFill/>
        </a:ln>
        <a:effectLst>
          <a:outerShdw blurRad="149987" dist="250190" dir="8460000" algn="ctr">
            <a:srgbClr val="000000">
              <a:alpha val="28000"/>
            </a:srgbClr>
          </a:outerShdw>
        </a:effectLst>
      </dgm:spPr>
      <dgm:t>
        <a:bodyPr/>
        <a:lstStyle/>
        <a:p>
          <a:endParaRPr lang="en-US">
            <a:latin typeface="Constantia" panose="02030602050306030303" pitchFamily="18" charset="0"/>
          </a:endParaRPr>
        </a:p>
      </dgm:t>
    </dgm:pt>
    <dgm:pt modelId="{D28E07B6-B178-4175-A0A7-2B523A8E1FBD}" type="sibTrans" cxnId="{1066D5CA-92B5-4325-A3DA-A44036675F24}">
      <dgm:prSet/>
      <dgm:spPr/>
      <dgm:t>
        <a:bodyPr/>
        <a:lstStyle/>
        <a:p>
          <a:endParaRPr lang="en-US">
            <a:latin typeface="Constantia" panose="02030602050306030303" pitchFamily="18" charset="0"/>
          </a:endParaRPr>
        </a:p>
      </dgm:t>
    </dgm:pt>
    <dgm:pt modelId="{665870F8-B980-4787-8527-7F7DBACF1FB6}">
      <dgm:prSet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sz="1800" dirty="0">
              <a:latin typeface="Constantia" panose="02030602050306030303" pitchFamily="18" charset="0"/>
            </a:rPr>
            <a:t>Growing use of and need for strategically located cross-docking facilities</a:t>
          </a:r>
        </a:p>
      </dgm:t>
    </dgm:pt>
    <dgm:pt modelId="{7956F254-C45B-414C-A20B-1E44853DD221}" type="parTrans" cxnId="{9E7C2D01-EEE7-4009-B332-AC2E330284BC}">
      <dgm:prSet/>
      <dgm:spPr>
        <a:solidFill>
          <a:srgbClr val="993366"/>
        </a:solidFill>
        <a:ln>
          <a:noFill/>
        </a:ln>
        <a:effectLst>
          <a:outerShdw blurRad="149987" dist="250190" dir="8460000" algn="ctr">
            <a:srgbClr val="000000">
              <a:alpha val="28000"/>
            </a:srgbClr>
          </a:outerShdw>
        </a:effectLst>
      </dgm:spPr>
      <dgm:t>
        <a:bodyPr/>
        <a:lstStyle/>
        <a:p>
          <a:endParaRPr lang="en-US">
            <a:latin typeface="Constantia" panose="02030602050306030303" pitchFamily="18" charset="0"/>
          </a:endParaRPr>
        </a:p>
      </dgm:t>
    </dgm:pt>
    <dgm:pt modelId="{1292F286-57E2-4C9B-8D92-D2E0E1D37FCB}" type="sibTrans" cxnId="{9E7C2D01-EEE7-4009-B332-AC2E330284BC}">
      <dgm:prSet/>
      <dgm:spPr/>
      <dgm:t>
        <a:bodyPr/>
        <a:lstStyle/>
        <a:p>
          <a:endParaRPr lang="en-US">
            <a:latin typeface="Constantia" panose="02030602050306030303" pitchFamily="18" charset="0"/>
          </a:endParaRPr>
        </a:p>
      </dgm:t>
    </dgm:pt>
    <dgm:pt modelId="{51DE48B6-A45A-44D0-820B-4B516AA68B25}">
      <dgm:prSet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sz="1800" dirty="0">
              <a:latin typeface="Constantia" panose="02030602050306030303" pitchFamily="18" charset="0"/>
            </a:rPr>
            <a:t>Greater emphasis on access to major airports and/or ocean ports for import and export shipments</a:t>
          </a:r>
        </a:p>
      </dgm:t>
    </dgm:pt>
    <dgm:pt modelId="{FD24C38E-6C2D-472F-8A2E-9B9FAADDC7BF}" type="parTrans" cxnId="{4BCD1296-7929-46FF-9E17-64342062CB9D}">
      <dgm:prSet/>
      <dgm:spPr>
        <a:solidFill>
          <a:srgbClr val="993366"/>
        </a:solidFill>
        <a:ln>
          <a:noFill/>
        </a:ln>
        <a:effectLst>
          <a:outerShdw blurRad="149987" dist="250190" dir="8460000" algn="ctr">
            <a:srgbClr val="000000">
              <a:alpha val="28000"/>
            </a:srgbClr>
          </a:outerShdw>
        </a:effectLst>
      </dgm:spPr>
      <dgm:t>
        <a:bodyPr/>
        <a:lstStyle/>
        <a:p>
          <a:endParaRPr lang="en-US">
            <a:latin typeface="Constantia" panose="02030602050306030303" pitchFamily="18" charset="0"/>
          </a:endParaRPr>
        </a:p>
      </dgm:t>
    </dgm:pt>
    <dgm:pt modelId="{5ADF3A25-391C-4A9F-93E8-12E09ACF0E02}" type="sibTrans" cxnId="{4BCD1296-7929-46FF-9E17-64342062CB9D}">
      <dgm:prSet/>
      <dgm:spPr/>
      <dgm:t>
        <a:bodyPr/>
        <a:lstStyle/>
        <a:p>
          <a:endParaRPr lang="en-US">
            <a:latin typeface="Constantia" panose="02030602050306030303" pitchFamily="18" charset="0"/>
          </a:endParaRPr>
        </a:p>
      </dgm:t>
    </dgm:pt>
    <dgm:pt modelId="{0F3D3011-BC81-4686-B0E7-CFCF1279A76C}">
      <dgm:prSet cust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US" sz="1800">
              <a:latin typeface="Constantia" panose="02030602050306030303" pitchFamily="18" charset="0"/>
            </a:rPr>
            <a:t>Greater use of providers of third-party-logistics services</a:t>
          </a:r>
          <a:endParaRPr lang="en-US" sz="1800" dirty="0">
            <a:latin typeface="Constantia" panose="02030602050306030303" pitchFamily="18" charset="0"/>
          </a:endParaRPr>
        </a:p>
      </dgm:t>
    </dgm:pt>
    <dgm:pt modelId="{D51544BD-A3CF-40C8-92EC-D283C2B4BF37}" type="parTrans" cxnId="{9689EA07-6BA2-4ACD-9A7B-3BAD9D7F5983}">
      <dgm:prSet/>
      <dgm:spPr>
        <a:solidFill>
          <a:srgbClr val="993366"/>
        </a:solidFill>
        <a:ln>
          <a:noFill/>
        </a:ln>
        <a:effectLst>
          <a:outerShdw blurRad="149987" dist="250190" dir="8460000" algn="ctr">
            <a:srgbClr val="000000">
              <a:alpha val="28000"/>
            </a:srgbClr>
          </a:outerShdw>
        </a:effectLst>
      </dgm:spPr>
      <dgm:t>
        <a:bodyPr/>
        <a:lstStyle/>
        <a:p>
          <a:endParaRPr lang="en-US">
            <a:latin typeface="Constantia" panose="02030602050306030303" pitchFamily="18" charset="0"/>
          </a:endParaRPr>
        </a:p>
      </dgm:t>
    </dgm:pt>
    <dgm:pt modelId="{478C0A09-5B26-46EE-9EFF-3B73122E256F}" type="sibTrans" cxnId="{9689EA07-6BA2-4ACD-9A7B-3BAD9D7F5983}">
      <dgm:prSet/>
      <dgm:spPr/>
      <dgm:t>
        <a:bodyPr/>
        <a:lstStyle/>
        <a:p>
          <a:endParaRPr lang="en-US">
            <a:latin typeface="Constantia" panose="02030602050306030303" pitchFamily="18" charset="0"/>
          </a:endParaRPr>
        </a:p>
      </dgm:t>
    </dgm:pt>
    <dgm:pt modelId="{031A32BC-D092-446E-98B6-9C0EAAE001F8}" type="pres">
      <dgm:prSet presAssocID="{5170B9FE-332B-4AD6-BC0D-1999B42DA1C7}" presName="cycle" presStyleCnt="0">
        <dgm:presLayoutVars>
          <dgm:chMax val="1"/>
          <dgm:dir/>
          <dgm:animLvl val="ctr"/>
          <dgm:resizeHandles val="exact"/>
        </dgm:presLayoutVars>
      </dgm:prSet>
      <dgm:spPr/>
    </dgm:pt>
    <dgm:pt modelId="{D51D068D-1A3A-4D3A-BD5C-8F4176F3307F}" type="pres">
      <dgm:prSet presAssocID="{6E626E68-82A4-4972-BACA-6E57746C8AF4}" presName="centerShape" presStyleLbl="node0" presStyleIdx="0" presStyleCnt="1"/>
      <dgm:spPr/>
    </dgm:pt>
    <dgm:pt modelId="{2C03B5C7-F51C-4DFD-8F67-EA921129A293}" type="pres">
      <dgm:prSet presAssocID="{ED980B11-6F41-42BE-A13C-97A1A23EE4B6}" presName="parTrans" presStyleLbl="bgSibTrans2D1" presStyleIdx="0" presStyleCnt="5"/>
      <dgm:spPr/>
    </dgm:pt>
    <dgm:pt modelId="{E02E7A26-3FF4-4188-8073-4F917A1E8112}" type="pres">
      <dgm:prSet presAssocID="{0F679507-6C8B-4516-A788-0DAC3DE5C7CF}" presName="node" presStyleLbl="node1" presStyleIdx="0" presStyleCnt="5" custScaleY="146477" custRadScaleRad="100137" custRadScaleInc="7700">
        <dgm:presLayoutVars>
          <dgm:bulletEnabled val="1"/>
        </dgm:presLayoutVars>
      </dgm:prSet>
      <dgm:spPr/>
    </dgm:pt>
    <dgm:pt modelId="{D1EA0030-2DD3-4880-A8F4-BEB04480771F}" type="pres">
      <dgm:prSet presAssocID="{F433C228-D96B-4912-8133-CFCABBE415D5}" presName="parTrans" presStyleLbl="bgSibTrans2D1" presStyleIdx="1" presStyleCnt="5"/>
      <dgm:spPr/>
    </dgm:pt>
    <dgm:pt modelId="{74769789-DE3B-4155-9A20-0FB42093873B}" type="pres">
      <dgm:prSet presAssocID="{6635BEA7-A460-4CD9-B994-F56319E1B800}" presName="node" presStyleLbl="node1" presStyleIdx="1" presStyleCnt="5" custScaleX="130517" custScaleY="77015" custRadScaleRad="116235" custRadScaleInc="-11091">
        <dgm:presLayoutVars>
          <dgm:bulletEnabled val="1"/>
        </dgm:presLayoutVars>
      </dgm:prSet>
      <dgm:spPr/>
    </dgm:pt>
    <dgm:pt modelId="{32A052F1-B9A1-4067-BF26-A1168323FA42}" type="pres">
      <dgm:prSet presAssocID="{7956F254-C45B-414C-A20B-1E44853DD221}" presName="parTrans" presStyleLbl="bgSibTrans2D1" presStyleIdx="2" presStyleCnt="5"/>
      <dgm:spPr/>
    </dgm:pt>
    <dgm:pt modelId="{47B0475D-8768-4DC6-947F-FCD8912D2231}" type="pres">
      <dgm:prSet presAssocID="{665870F8-B980-4787-8527-7F7DBACF1FB6}" presName="node" presStyleLbl="node1" presStyleIdx="2" presStyleCnt="5">
        <dgm:presLayoutVars>
          <dgm:bulletEnabled val="1"/>
        </dgm:presLayoutVars>
      </dgm:prSet>
      <dgm:spPr/>
    </dgm:pt>
    <dgm:pt modelId="{6E16E0A3-6A0D-4B9F-925D-424241B2FFB1}" type="pres">
      <dgm:prSet presAssocID="{FD24C38E-6C2D-472F-8A2E-9B9FAADDC7BF}" presName="parTrans" presStyleLbl="bgSibTrans2D1" presStyleIdx="3" presStyleCnt="5"/>
      <dgm:spPr/>
    </dgm:pt>
    <dgm:pt modelId="{C0DDAA91-37D9-4572-82FA-C662F8C1E2F0}" type="pres">
      <dgm:prSet presAssocID="{51DE48B6-A45A-44D0-820B-4B516AA68B25}" presName="node" presStyleLbl="node1" presStyleIdx="3" presStyleCnt="5" custScaleX="123012" custRadScaleRad="108730" custRadScaleInc="11698">
        <dgm:presLayoutVars>
          <dgm:bulletEnabled val="1"/>
        </dgm:presLayoutVars>
      </dgm:prSet>
      <dgm:spPr/>
    </dgm:pt>
    <dgm:pt modelId="{0F070080-3C18-487C-9EDD-22411C9E661C}" type="pres">
      <dgm:prSet presAssocID="{D51544BD-A3CF-40C8-92EC-D283C2B4BF37}" presName="parTrans" presStyleLbl="bgSibTrans2D1" presStyleIdx="4" presStyleCnt="5"/>
      <dgm:spPr/>
    </dgm:pt>
    <dgm:pt modelId="{7A0DD4D3-2FB7-4D4C-8B84-31356EF15D85}" type="pres">
      <dgm:prSet presAssocID="{0F3D3011-BC81-4686-B0E7-CFCF1279A76C}" presName="node" presStyleLbl="node1" presStyleIdx="4" presStyleCnt="5">
        <dgm:presLayoutVars>
          <dgm:bulletEnabled val="1"/>
        </dgm:presLayoutVars>
      </dgm:prSet>
      <dgm:spPr/>
    </dgm:pt>
  </dgm:ptLst>
  <dgm:cxnLst>
    <dgm:cxn modelId="{9E7C2D01-EEE7-4009-B332-AC2E330284BC}" srcId="{6E626E68-82A4-4972-BACA-6E57746C8AF4}" destId="{665870F8-B980-4787-8527-7F7DBACF1FB6}" srcOrd="2" destOrd="0" parTransId="{7956F254-C45B-414C-A20B-1E44853DD221}" sibTransId="{1292F286-57E2-4C9B-8D92-D2E0E1D37FCB}"/>
    <dgm:cxn modelId="{9689EA07-6BA2-4ACD-9A7B-3BAD9D7F5983}" srcId="{6E626E68-82A4-4972-BACA-6E57746C8AF4}" destId="{0F3D3011-BC81-4686-B0E7-CFCF1279A76C}" srcOrd="4" destOrd="0" parTransId="{D51544BD-A3CF-40C8-92EC-D283C2B4BF37}" sibTransId="{478C0A09-5B26-46EE-9EFF-3B73122E256F}"/>
    <dgm:cxn modelId="{10DCBA29-5CA3-4255-AD2E-A742274D19AB}" type="presOf" srcId="{665870F8-B980-4787-8527-7F7DBACF1FB6}" destId="{47B0475D-8768-4DC6-947F-FCD8912D2231}" srcOrd="0" destOrd="0" presId="urn:microsoft.com/office/officeart/2005/8/layout/radial4"/>
    <dgm:cxn modelId="{BCCA9E2B-0BF4-4DD1-9B95-81D47A0BADED}" srcId="{6E626E68-82A4-4972-BACA-6E57746C8AF4}" destId="{0F679507-6C8B-4516-A788-0DAC3DE5C7CF}" srcOrd="0" destOrd="0" parTransId="{ED980B11-6F41-42BE-A13C-97A1A23EE4B6}" sibTransId="{5E50EB8B-DE15-4856-B391-CACCA6FFC19B}"/>
    <dgm:cxn modelId="{53918335-DCD8-4E6D-90DF-16847AEBDCAF}" type="presOf" srcId="{F433C228-D96B-4912-8133-CFCABBE415D5}" destId="{D1EA0030-2DD3-4880-A8F4-BEB04480771F}" srcOrd="0" destOrd="0" presId="urn:microsoft.com/office/officeart/2005/8/layout/radial4"/>
    <dgm:cxn modelId="{1BA1E03A-3238-4485-B95A-DE9268FD3C46}" type="presOf" srcId="{6E626E68-82A4-4972-BACA-6E57746C8AF4}" destId="{D51D068D-1A3A-4D3A-BD5C-8F4176F3307F}" srcOrd="0" destOrd="0" presId="urn:microsoft.com/office/officeart/2005/8/layout/radial4"/>
    <dgm:cxn modelId="{C3F3823E-4A38-440F-BD13-295A74FEAF43}" type="presOf" srcId="{D51544BD-A3CF-40C8-92EC-D283C2B4BF37}" destId="{0F070080-3C18-487C-9EDD-22411C9E661C}" srcOrd="0" destOrd="0" presId="urn:microsoft.com/office/officeart/2005/8/layout/radial4"/>
    <dgm:cxn modelId="{A9D96060-2D1D-413E-8D40-905950C2C99D}" type="presOf" srcId="{7956F254-C45B-414C-A20B-1E44853DD221}" destId="{32A052F1-B9A1-4067-BF26-A1168323FA42}" srcOrd="0" destOrd="0" presId="urn:microsoft.com/office/officeart/2005/8/layout/radial4"/>
    <dgm:cxn modelId="{E2671D61-0FCA-467C-9337-A9945C683C3B}" type="presOf" srcId="{0F679507-6C8B-4516-A788-0DAC3DE5C7CF}" destId="{E02E7A26-3FF4-4188-8073-4F917A1E8112}" srcOrd="0" destOrd="0" presId="urn:microsoft.com/office/officeart/2005/8/layout/radial4"/>
    <dgm:cxn modelId="{29C57247-B817-43E6-8892-79E769A2643A}" type="presOf" srcId="{5170B9FE-332B-4AD6-BC0D-1999B42DA1C7}" destId="{031A32BC-D092-446E-98B6-9C0EAAE001F8}" srcOrd="0" destOrd="0" presId="urn:microsoft.com/office/officeart/2005/8/layout/radial4"/>
    <dgm:cxn modelId="{8DD75078-5BBA-4569-B4D0-CEBE03132812}" type="presOf" srcId="{6635BEA7-A460-4CD9-B994-F56319E1B800}" destId="{74769789-DE3B-4155-9A20-0FB42093873B}" srcOrd="0" destOrd="0" presId="urn:microsoft.com/office/officeart/2005/8/layout/radial4"/>
    <dgm:cxn modelId="{4BCD1296-7929-46FF-9E17-64342062CB9D}" srcId="{6E626E68-82A4-4972-BACA-6E57746C8AF4}" destId="{51DE48B6-A45A-44D0-820B-4B516AA68B25}" srcOrd="3" destOrd="0" parTransId="{FD24C38E-6C2D-472F-8A2E-9B9FAADDC7BF}" sibTransId="{5ADF3A25-391C-4A9F-93E8-12E09ACF0E02}"/>
    <dgm:cxn modelId="{31C1549C-C13A-420D-B3AF-F0A7B9B011DE}" type="presOf" srcId="{FD24C38E-6C2D-472F-8A2E-9B9FAADDC7BF}" destId="{6E16E0A3-6A0D-4B9F-925D-424241B2FFB1}" srcOrd="0" destOrd="0" presId="urn:microsoft.com/office/officeart/2005/8/layout/radial4"/>
    <dgm:cxn modelId="{15EDF9AA-9944-4D7A-BFB9-520307203504}" type="presOf" srcId="{51DE48B6-A45A-44D0-820B-4B516AA68B25}" destId="{C0DDAA91-37D9-4572-82FA-C662F8C1E2F0}" srcOrd="0" destOrd="0" presId="urn:microsoft.com/office/officeart/2005/8/layout/radial4"/>
    <dgm:cxn modelId="{CF045BC3-2827-4D03-BDC6-2865D03E8097}" srcId="{5170B9FE-332B-4AD6-BC0D-1999B42DA1C7}" destId="{6E626E68-82A4-4972-BACA-6E57746C8AF4}" srcOrd="0" destOrd="0" parTransId="{EAD681B7-C516-4EC5-A198-4BC3ADA398F6}" sibTransId="{96421C67-779E-4409-B5BF-EE8FFB3F7914}"/>
    <dgm:cxn modelId="{9BEDAFCA-1420-4A1A-A815-C15F3DEC5303}" type="presOf" srcId="{0F3D3011-BC81-4686-B0E7-CFCF1279A76C}" destId="{7A0DD4D3-2FB7-4D4C-8B84-31356EF15D85}" srcOrd="0" destOrd="0" presId="urn:microsoft.com/office/officeart/2005/8/layout/radial4"/>
    <dgm:cxn modelId="{1066D5CA-92B5-4325-A3DA-A44036675F24}" srcId="{6E626E68-82A4-4972-BACA-6E57746C8AF4}" destId="{6635BEA7-A460-4CD9-B994-F56319E1B800}" srcOrd="1" destOrd="0" parTransId="{F433C228-D96B-4912-8133-CFCABBE415D5}" sibTransId="{D28E07B6-B178-4175-A0A7-2B523A8E1FBD}"/>
    <dgm:cxn modelId="{BE6168CE-826A-4D51-9A75-E82B4F4CA700}" type="presOf" srcId="{ED980B11-6F41-42BE-A13C-97A1A23EE4B6}" destId="{2C03B5C7-F51C-4DFD-8F67-EA921129A293}" srcOrd="0" destOrd="0" presId="urn:microsoft.com/office/officeart/2005/8/layout/radial4"/>
    <dgm:cxn modelId="{A8C98BD1-0840-4B5A-81A0-FDAD499A8BAF}" srcId="{5170B9FE-332B-4AD6-BC0D-1999B42DA1C7}" destId="{FDC15CFE-D323-424B-8C6E-B1BFDCBA902D}" srcOrd="1" destOrd="0" parTransId="{264640B7-1F3F-43B1-862C-9566D073EDD7}" sibTransId="{C1022C6C-A275-4095-9DF0-0F488E4D0165}"/>
    <dgm:cxn modelId="{768ED800-26C3-4913-84AB-B8C80CB7858E}" type="presParOf" srcId="{031A32BC-D092-446E-98B6-9C0EAAE001F8}" destId="{D51D068D-1A3A-4D3A-BD5C-8F4176F3307F}" srcOrd="0" destOrd="0" presId="urn:microsoft.com/office/officeart/2005/8/layout/radial4"/>
    <dgm:cxn modelId="{5C6733EA-A0EB-438E-80AD-58AB44455C23}" type="presParOf" srcId="{031A32BC-D092-446E-98B6-9C0EAAE001F8}" destId="{2C03B5C7-F51C-4DFD-8F67-EA921129A293}" srcOrd="1" destOrd="0" presId="urn:microsoft.com/office/officeart/2005/8/layout/radial4"/>
    <dgm:cxn modelId="{DE8CCDBD-0E46-4429-8CE6-24CD06B21161}" type="presParOf" srcId="{031A32BC-D092-446E-98B6-9C0EAAE001F8}" destId="{E02E7A26-3FF4-4188-8073-4F917A1E8112}" srcOrd="2" destOrd="0" presId="urn:microsoft.com/office/officeart/2005/8/layout/radial4"/>
    <dgm:cxn modelId="{2432CB03-1C57-436C-9FC9-418EDE9A12FF}" type="presParOf" srcId="{031A32BC-D092-446E-98B6-9C0EAAE001F8}" destId="{D1EA0030-2DD3-4880-A8F4-BEB04480771F}" srcOrd="3" destOrd="0" presId="urn:microsoft.com/office/officeart/2005/8/layout/radial4"/>
    <dgm:cxn modelId="{A0C9CB08-360F-43BF-BB11-C10B70A2A37F}" type="presParOf" srcId="{031A32BC-D092-446E-98B6-9C0EAAE001F8}" destId="{74769789-DE3B-4155-9A20-0FB42093873B}" srcOrd="4" destOrd="0" presId="urn:microsoft.com/office/officeart/2005/8/layout/radial4"/>
    <dgm:cxn modelId="{23F5EC8C-4664-43ED-B651-4AA081B31C30}" type="presParOf" srcId="{031A32BC-D092-446E-98B6-9C0EAAE001F8}" destId="{32A052F1-B9A1-4067-BF26-A1168323FA42}" srcOrd="5" destOrd="0" presId="urn:microsoft.com/office/officeart/2005/8/layout/radial4"/>
    <dgm:cxn modelId="{D027F075-28C8-471F-8810-30BEAE94B693}" type="presParOf" srcId="{031A32BC-D092-446E-98B6-9C0EAAE001F8}" destId="{47B0475D-8768-4DC6-947F-FCD8912D2231}" srcOrd="6" destOrd="0" presId="urn:microsoft.com/office/officeart/2005/8/layout/radial4"/>
    <dgm:cxn modelId="{AFB0260C-7461-40E7-8384-4857161086EF}" type="presParOf" srcId="{031A32BC-D092-446E-98B6-9C0EAAE001F8}" destId="{6E16E0A3-6A0D-4B9F-925D-424241B2FFB1}" srcOrd="7" destOrd="0" presId="urn:microsoft.com/office/officeart/2005/8/layout/radial4"/>
    <dgm:cxn modelId="{4D1E22BD-32F2-4A2A-B588-0BFFD2C8F80F}" type="presParOf" srcId="{031A32BC-D092-446E-98B6-9C0EAAE001F8}" destId="{C0DDAA91-37D9-4572-82FA-C662F8C1E2F0}" srcOrd="8" destOrd="0" presId="urn:microsoft.com/office/officeart/2005/8/layout/radial4"/>
    <dgm:cxn modelId="{9DD4C8D3-94D5-410C-8735-8399EA2C7593}" type="presParOf" srcId="{031A32BC-D092-446E-98B6-9C0EAAE001F8}" destId="{0F070080-3C18-487C-9EDD-22411C9E661C}" srcOrd="9" destOrd="0" presId="urn:microsoft.com/office/officeart/2005/8/layout/radial4"/>
    <dgm:cxn modelId="{9A293C55-D0CD-42B3-8575-C71069353C0D}" type="presParOf" srcId="{031A32BC-D092-446E-98B6-9C0EAAE001F8}" destId="{7A0DD4D3-2FB7-4D4C-8B84-31356EF15D85}"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1D068D-1A3A-4D3A-BD5C-8F4176F3307F}">
      <dsp:nvSpPr>
        <dsp:cNvPr id="0" name=""/>
        <dsp:cNvSpPr/>
      </dsp:nvSpPr>
      <dsp:spPr>
        <a:xfrm>
          <a:off x="3084177" y="2825615"/>
          <a:ext cx="2137445" cy="2137445"/>
        </a:xfrm>
        <a:prstGeom prst="ellipse">
          <a:avLst/>
        </a:prstGeom>
        <a:solidFill>
          <a:srgbClr val="5A2781">
            <a:alpha val="65000"/>
          </a:srgb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b="1" kern="1200" dirty="0">
              <a:latin typeface="Constantia" panose="02030602050306030303" pitchFamily="18" charset="0"/>
            </a:rPr>
            <a:t>Site Selection</a:t>
          </a:r>
        </a:p>
      </dsp:txBody>
      <dsp:txXfrm>
        <a:off x="3397199" y="3138637"/>
        <a:ext cx="1511401" cy="1511401"/>
      </dsp:txXfrm>
    </dsp:sp>
    <dsp:sp modelId="{2C03B5C7-F51C-4DFD-8F67-EA921129A293}">
      <dsp:nvSpPr>
        <dsp:cNvPr id="0" name=""/>
        <dsp:cNvSpPr/>
      </dsp:nvSpPr>
      <dsp:spPr>
        <a:xfrm rot="10966320">
          <a:off x="1014154" y="3485195"/>
          <a:ext cx="1958561" cy="609172"/>
        </a:xfrm>
        <a:prstGeom prst="leftArrow">
          <a:avLst>
            <a:gd name="adj1" fmla="val 60000"/>
            <a:gd name="adj2" fmla="val 50000"/>
          </a:avLst>
        </a:prstGeom>
        <a:solidFill>
          <a:srgbClr val="993366"/>
        </a:solidFill>
        <a:ln>
          <a:noFill/>
        </a:ln>
        <a:effectLst>
          <a:outerShdw blurRad="149987" dist="250190" dir="8460000" algn="ctr" rotWithShape="0">
            <a:srgbClr val="000000">
              <a:alpha val="28000"/>
            </a:srgbClr>
          </a:outerShdw>
        </a:effectLst>
      </dsp:spPr>
      <dsp:style>
        <a:lnRef idx="0">
          <a:scrgbClr r="0" g="0" b="0"/>
        </a:lnRef>
        <a:fillRef idx="1">
          <a:scrgbClr r="0" g="0" b="0"/>
        </a:fillRef>
        <a:effectRef idx="0">
          <a:scrgbClr r="0" g="0" b="0"/>
        </a:effectRef>
        <a:fontRef idx="minor">
          <a:schemeClr val="lt1"/>
        </a:fontRef>
      </dsp:style>
    </dsp:sp>
    <dsp:sp modelId="{E02E7A26-3FF4-4188-8073-4F917A1E8112}">
      <dsp:nvSpPr>
        <dsp:cNvPr id="0" name=""/>
        <dsp:cNvSpPr/>
      </dsp:nvSpPr>
      <dsp:spPr>
        <a:xfrm>
          <a:off x="13" y="2552692"/>
          <a:ext cx="2030573" cy="2379458"/>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onstantia" panose="02030602050306030303" pitchFamily="18" charset="0"/>
            </a:rPr>
            <a:t>Strategic positioning of inventories </a:t>
          </a:r>
        </a:p>
        <a:p>
          <a:pPr marL="0" lvl="0" indent="0" algn="ctr" defTabSz="800100">
            <a:lnSpc>
              <a:spcPct val="90000"/>
            </a:lnSpc>
            <a:spcBef>
              <a:spcPct val="0"/>
            </a:spcBef>
            <a:spcAft>
              <a:spcPct val="35000"/>
            </a:spcAft>
            <a:buNone/>
          </a:pPr>
          <a:r>
            <a:rPr lang="en-US" sz="1800" kern="1200" dirty="0">
              <a:latin typeface="Constantia" panose="02030602050306030303" pitchFamily="18" charset="0"/>
            </a:rPr>
            <a:t>(fast-moving, profitable items vs. slower-moving, less-profitable items)</a:t>
          </a:r>
        </a:p>
      </dsp:txBody>
      <dsp:txXfrm>
        <a:off x="59486" y="2612165"/>
        <a:ext cx="1911627" cy="2260512"/>
      </dsp:txXfrm>
    </dsp:sp>
    <dsp:sp modelId="{D1EA0030-2DD3-4880-A8F4-BEB04480771F}">
      <dsp:nvSpPr>
        <dsp:cNvPr id="0" name=""/>
        <dsp:cNvSpPr/>
      </dsp:nvSpPr>
      <dsp:spPr>
        <a:xfrm rot="13260434">
          <a:off x="1102493" y="1996362"/>
          <a:ext cx="2435777" cy="609172"/>
        </a:xfrm>
        <a:prstGeom prst="leftArrow">
          <a:avLst>
            <a:gd name="adj1" fmla="val 60000"/>
            <a:gd name="adj2" fmla="val 50000"/>
          </a:avLst>
        </a:prstGeom>
        <a:solidFill>
          <a:srgbClr val="993366"/>
        </a:solidFill>
        <a:ln>
          <a:noFill/>
        </a:ln>
        <a:effectLst>
          <a:outerShdw blurRad="149987" dist="250190" dir="8460000" algn="ctr" rotWithShape="0">
            <a:srgbClr val="000000">
              <a:alpha val="28000"/>
            </a:srgbClr>
          </a:outerShdw>
        </a:effectLst>
      </dsp:spPr>
      <dsp:style>
        <a:lnRef idx="0">
          <a:scrgbClr r="0" g="0" b="0"/>
        </a:lnRef>
        <a:fillRef idx="1">
          <a:scrgbClr r="0" g="0" b="0"/>
        </a:fillRef>
        <a:effectRef idx="0">
          <a:scrgbClr r="0" g="0" b="0"/>
        </a:effectRef>
        <a:fontRef idx="minor">
          <a:schemeClr val="lt1"/>
        </a:fontRef>
      </dsp:style>
    </dsp:sp>
    <dsp:sp modelId="{74769789-DE3B-4155-9A20-0FB42093873B}">
      <dsp:nvSpPr>
        <dsp:cNvPr id="0" name=""/>
        <dsp:cNvSpPr/>
      </dsp:nvSpPr>
      <dsp:spPr>
        <a:xfrm>
          <a:off x="76208" y="876287"/>
          <a:ext cx="2650243" cy="1251076"/>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onstantia" panose="02030602050306030303" pitchFamily="18" charset="0"/>
            </a:rPr>
            <a:t>Greater use of “Customer-direct” delivery from manufacturing </a:t>
          </a:r>
        </a:p>
      </dsp:txBody>
      <dsp:txXfrm>
        <a:off x="112851" y="912930"/>
        <a:ext cx="2576957" cy="1177790"/>
      </dsp:txXfrm>
    </dsp:sp>
    <dsp:sp modelId="{32A052F1-B9A1-4067-BF26-A1168323FA42}">
      <dsp:nvSpPr>
        <dsp:cNvPr id="0" name=""/>
        <dsp:cNvSpPr/>
      </dsp:nvSpPr>
      <dsp:spPr>
        <a:xfrm rot="16200000">
          <a:off x="3175649" y="1430025"/>
          <a:ext cx="1954500" cy="609172"/>
        </a:xfrm>
        <a:prstGeom prst="leftArrow">
          <a:avLst>
            <a:gd name="adj1" fmla="val 60000"/>
            <a:gd name="adj2" fmla="val 50000"/>
          </a:avLst>
        </a:prstGeom>
        <a:solidFill>
          <a:srgbClr val="993366"/>
        </a:solidFill>
        <a:ln>
          <a:noFill/>
        </a:ln>
        <a:effectLst>
          <a:outerShdw blurRad="149987" dist="250190" dir="8460000" algn="ctr" rotWithShape="0">
            <a:srgbClr val="000000">
              <a:alpha val="28000"/>
            </a:srgbClr>
          </a:outerShdw>
        </a:effectLst>
      </dsp:spPr>
      <dsp:style>
        <a:lnRef idx="0">
          <a:scrgbClr r="0" g="0" b="0"/>
        </a:lnRef>
        <a:fillRef idx="1">
          <a:scrgbClr r="0" g="0" b="0"/>
        </a:fillRef>
        <a:effectRef idx="0">
          <a:scrgbClr r="0" g="0" b="0"/>
        </a:effectRef>
        <a:fontRef idx="minor">
          <a:schemeClr val="lt1"/>
        </a:fontRef>
      </dsp:style>
    </dsp:sp>
    <dsp:sp modelId="{47B0475D-8768-4DC6-947F-FCD8912D2231}">
      <dsp:nvSpPr>
        <dsp:cNvPr id="0" name=""/>
        <dsp:cNvSpPr/>
      </dsp:nvSpPr>
      <dsp:spPr>
        <a:xfrm>
          <a:off x="3137613" y="-54868"/>
          <a:ext cx="2030573" cy="1624458"/>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onstantia" panose="02030602050306030303" pitchFamily="18" charset="0"/>
            </a:rPr>
            <a:t>Growing use of and need for strategically located cross-docking facilities</a:t>
          </a:r>
        </a:p>
      </dsp:txBody>
      <dsp:txXfrm>
        <a:off x="3185192" y="-7289"/>
        <a:ext cx="1935415" cy="1529300"/>
      </dsp:txXfrm>
    </dsp:sp>
    <dsp:sp modelId="{6E16E0A3-6A0D-4B9F-925D-424241B2FFB1}">
      <dsp:nvSpPr>
        <dsp:cNvPr id="0" name=""/>
        <dsp:cNvSpPr/>
      </dsp:nvSpPr>
      <dsp:spPr>
        <a:xfrm rot="19152677">
          <a:off x="4790806" y="2084492"/>
          <a:ext cx="2213296" cy="609172"/>
        </a:xfrm>
        <a:prstGeom prst="leftArrow">
          <a:avLst>
            <a:gd name="adj1" fmla="val 60000"/>
            <a:gd name="adj2" fmla="val 50000"/>
          </a:avLst>
        </a:prstGeom>
        <a:solidFill>
          <a:srgbClr val="993366"/>
        </a:solidFill>
        <a:ln>
          <a:noFill/>
        </a:ln>
        <a:effectLst>
          <a:outerShdw blurRad="149987" dist="250190" dir="8460000" algn="ctr" rotWithShape="0">
            <a:srgbClr val="000000">
              <a:alpha val="28000"/>
            </a:srgbClr>
          </a:outerShdw>
        </a:effectLst>
      </dsp:spPr>
      <dsp:style>
        <a:lnRef idx="0">
          <a:scrgbClr r="0" g="0" b="0"/>
        </a:lnRef>
        <a:fillRef idx="1">
          <a:scrgbClr r="0" g="0" b="0"/>
        </a:fillRef>
        <a:effectRef idx="0">
          <a:scrgbClr r="0" g="0" b="0"/>
        </a:effectRef>
        <a:fontRef idx="minor">
          <a:schemeClr val="lt1"/>
        </a:fontRef>
      </dsp:style>
    </dsp:sp>
    <dsp:sp modelId="{C0DDAA91-37D9-4572-82FA-C662F8C1E2F0}">
      <dsp:nvSpPr>
        <dsp:cNvPr id="0" name=""/>
        <dsp:cNvSpPr/>
      </dsp:nvSpPr>
      <dsp:spPr>
        <a:xfrm>
          <a:off x="5486399" y="853907"/>
          <a:ext cx="2497848" cy="1624458"/>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onstantia" panose="02030602050306030303" pitchFamily="18" charset="0"/>
            </a:rPr>
            <a:t>Greater emphasis on access to major airports and/or ocean ports for import and export shipments</a:t>
          </a:r>
        </a:p>
      </dsp:txBody>
      <dsp:txXfrm>
        <a:off x="5533978" y="901486"/>
        <a:ext cx="2402690" cy="1529300"/>
      </dsp:txXfrm>
    </dsp:sp>
    <dsp:sp modelId="{0F070080-3C18-487C-9EDD-22411C9E661C}">
      <dsp:nvSpPr>
        <dsp:cNvPr id="0" name=""/>
        <dsp:cNvSpPr/>
      </dsp:nvSpPr>
      <dsp:spPr>
        <a:xfrm>
          <a:off x="5335376" y="3589752"/>
          <a:ext cx="1954500" cy="609172"/>
        </a:xfrm>
        <a:prstGeom prst="leftArrow">
          <a:avLst>
            <a:gd name="adj1" fmla="val 60000"/>
            <a:gd name="adj2" fmla="val 50000"/>
          </a:avLst>
        </a:prstGeom>
        <a:solidFill>
          <a:srgbClr val="993366"/>
        </a:solidFill>
        <a:ln>
          <a:noFill/>
        </a:ln>
        <a:effectLst>
          <a:outerShdw blurRad="149987" dist="250190" dir="8460000" algn="ctr" rotWithShape="0">
            <a:srgbClr val="000000">
              <a:alpha val="28000"/>
            </a:srgbClr>
          </a:outerShdw>
        </a:effectLst>
      </dsp:spPr>
      <dsp:style>
        <a:lnRef idx="0">
          <a:scrgbClr r="0" g="0" b="0"/>
        </a:lnRef>
        <a:fillRef idx="1">
          <a:scrgbClr r="0" g="0" b="0"/>
        </a:fillRef>
        <a:effectRef idx="0">
          <a:scrgbClr r="0" g="0" b="0"/>
        </a:effectRef>
        <a:fontRef idx="minor">
          <a:schemeClr val="lt1"/>
        </a:fontRef>
      </dsp:style>
    </dsp:sp>
    <dsp:sp modelId="{7A0DD4D3-2FB7-4D4C-8B84-31356EF15D85}">
      <dsp:nvSpPr>
        <dsp:cNvPr id="0" name=""/>
        <dsp:cNvSpPr/>
      </dsp:nvSpPr>
      <dsp:spPr>
        <a:xfrm>
          <a:off x="6274590" y="3082109"/>
          <a:ext cx="2030573" cy="1624458"/>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US" sz="1800" kern="1200">
              <a:latin typeface="Constantia" panose="02030602050306030303" pitchFamily="18" charset="0"/>
            </a:rPr>
            <a:t>Greater use of providers of third-party-logistics services</a:t>
          </a:r>
          <a:endParaRPr lang="en-US" sz="1800" kern="1200" dirty="0">
            <a:latin typeface="Constantia" panose="02030602050306030303" pitchFamily="18" charset="0"/>
          </a:endParaRPr>
        </a:p>
      </dsp:txBody>
      <dsp:txXfrm>
        <a:off x="6322169" y="3129688"/>
        <a:ext cx="1935415" cy="1529300"/>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D7B5F1-D0D0-49F8-9A1C-6AFE93604869}" type="datetimeFigureOut">
              <a:rPr lang="en-US" smtClean="0"/>
              <a:pPr/>
              <a:t>2/11/2020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E59C40-8A52-4801-A432-BAC6F785205A}" type="slidenum">
              <a:rPr lang="en-US" smtClean="0"/>
              <a:pPr/>
              <a:t>‹#›</a:t>
            </a:fld>
            <a:endParaRPr lang="en-US"/>
          </a:p>
        </p:txBody>
      </p:sp>
    </p:spTree>
    <p:extLst>
      <p:ext uri="{BB962C8B-B14F-4D97-AF65-F5344CB8AC3E}">
        <p14:creationId xmlns:p14="http://schemas.microsoft.com/office/powerpoint/2010/main" val="570806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userDrawn="1">
  <p:cSld name="Text and Picture Fade on Path">
    <p:bg>
      <p:bgPr>
        <a:gradFill>
          <a:gsLst>
            <a:gs pos="0">
              <a:srgbClr val="FFFFFF"/>
            </a:gs>
            <a:gs pos="28000">
              <a:srgbClr val="FEFEFE"/>
            </a:gs>
            <a:gs pos="100000">
              <a:srgbClr val="E8E3D8"/>
            </a:gs>
          </a:gsLst>
          <a:path path="circle">
            <a:fillToRect l="50000" t="-80000" r="50000" b="180000"/>
          </a:path>
        </a:gradFill>
        <a:effectLst/>
      </p:bgPr>
    </p:bg>
    <p:spTree>
      <p:nvGrpSpPr>
        <p:cNvPr id="1" name=""/>
        <p:cNvGrpSpPr/>
        <p:nvPr/>
      </p:nvGrpSpPr>
      <p:grpSpPr>
        <a:xfrm>
          <a:off x="0" y="0"/>
          <a:ext cx="0" cy="0"/>
          <a:chOff x="0" y="0"/>
          <a:chExt cx="0" cy="0"/>
        </a:xfrm>
      </p:grpSpPr>
      <p:sp>
        <p:nvSpPr>
          <p:cNvPr id="10" name="Rectangle 9"/>
          <p:cNvSpPr/>
          <p:nvPr userDrawn="1"/>
        </p:nvSpPr>
        <p:spPr>
          <a:xfrm>
            <a:off x="0" y="1512125"/>
            <a:ext cx="8839200" cy="2895600"/>
          </a:xfrm>
          <a:prstGeom prst="rect">
            <a:avLst/>
          </a:prstGeom>
          <a:gradFill flip="none" rotWithShape="1">
            <a:gsLst>
              <a:gs pos="36000">
                <a:schemeClr val="accent2">
                  <a:lumMod val="85000"/>
                </a:schemeClr>
              </a:gs>
              <a:gs pos="0">
                <a:schemeClr val="accent2">
                  <a:lumMod val="50000"/>
                </a:schemeClr>
              </a:gs>
              <a:gs pos="100000">
                <a:schemeClr val="accent2">
                  <a:lumMod val="85000"/>
                </a:schemeClr>
              </a:gs>
            </a:gsLst>
            <a:lin ang="0" scaled="1"/>
            <a:tileRect/>
          </a:gradFill>
          <a:ln w="25400" cap="flat" cmpd="sng" algn="ctr">
            <a:noFill/>
            <a:prstDash val="solid"/>
          </a:ln>
          <a:effectLst/>
        </p:spPr>
        <p:txBody>
          <a:bodyPr rtlCol="0" anchor="ctr"/>
          <a:lstStyle/>
          <a:p>
            <a:pPr algn="ctr">
              <a:defRPr/>
            </a:pPr>
            <a:endParaRPr lang="en-US" kern="0" dirty="0">
              <a:solidFill>
                <a:prstClr val="white"/>
              </a:solidFill>
              <a:latin typeface="Calibri"/>
            </a:endParaRPr>
          </a:p>
        </p:txBody>
      </p:sp>
      <p:sp>
        <p:nvSpPr>
          <p:cNvPr id="2" name="Title 1"/>
          <p:cNvSpPr>
            <a:spLocks noGrp="1"/>
          </p:cNvSpPr>
          <p:nvPr>
            <p:ph type="title"/>
          </p:nvPr>
        </p:nvSpPr>
        <p:spPr>
          <a:xfrm>
            <a:off x="3048000" y="914400"/>
            <a:ext cx="5562600" cy="761775"/>
          </a:xfrm>
        </p:spPr>
        <p:txBody>
          <a:bodyPr anchor="ctr">
            <a:noAutofit/>
          </a:bodyPr>
          <a:lstStyle>
            <a:lvl1pPr>
              <a:defRPr sz="3800" b="0">
                <a:solidFill>
                  <a:schemeClr val="accent3"/>
                </a:solidFill>
                <a:latin typeface="Rockwell" pitchFamily="18" charset="0"/>
              </a:defRPr>
            </a:lvl1pPr>
          </a:lstStyle>
          <a:p>
            <a:r>
              <a:rPr lang="en-US" dirty="0"/>
              <a:t>Click to edit Master title style</a:t>
            </a:r>
          </a:p>
        </p:txBody>
      </p:sp>
      <p:sp>
        <p:nvSpPr>
          <p:cNvPr id="12" name="Text Placeholder 11"/>
          <p:cNvSpPr>
            <a:spLocks noGrp="1"/>
          </p:cNvSpPr>
          <p:nvPr>
            <p:ph type="body" sz="quarter" idx="14"/>
          </p:nvPr>
        </p:nvSpPr>
        <p:spPr>
          <a:xfrm>
            <a:off x="3048000" y="1981200"/>
            <a:ext cx="5562600" cy="2321858"/>
          </a:xfrm>
          <a:prstGeom prst="rect">
            <a:avLst/>
          </a:prstGeom>
        </p:spPr>
        <p:txBody>
          <a:bodyPr>
            <a:noAutofit/>
          </a:bodyPr>
          <a:lstStyle>
            <a:lvl1pPr marL="0" indent="0">
              <a:lnSpc>
                <a:spcPct val="100000"/>
              </a:lnSpc>
              <a:spcBef>
                <a:spcPts val="1200"/>
              </a:spcBef>
              <a:buNone/>
              <a:defRPr sz="2800">
                <a:solidFill>
                  <a:schemeClr val="bg1"/>
                </a:solidFill>
                <a:latin typeface="Constantia" pitchFamily="18" charset="0"/>
              </a:defRPr>
            </a:lvl1pPr>
            <a:lvl2pPr marL="0" indent="0">
              <a:lnSpc>
                <a:spcPct val="100000"/>
              </a:lnSpc>
              <a:spcBef>
                <a:spcPts val="1200"/>
              </a:spcBef>
              <a:buNone/>
              <a:defRPr sz="2800">
                <a:solidFill>
                  <a:schemeClr val="bg1"/>
                </a:solidFill>
              </a:defRPr>
            </a:lvl2pPr>
            <a:lvl3pPr marL="0" indent="0">
              <a:lnSpc>
                <a:spcPct val="100000"/>
              </a:lnSpc>
              <a:spcBef>
                <a:spcPts val="1200"/>
              </a:spcBef>
              <a:buNone/>
              <a:defRPr sz="2800">
                <a:solidFill>
                  <a:schemeClr val="bg1"/>
                </a:solidFill>
              </a:defRPr>
            </a:lvl3pPr>
            <a:lvl4pPr marL="0" indent="0">
              <a:lnSpc>
                <a:spcPct val="100000"/>
              </a:lnSpc>
              <a:spcBef>
                <a:spcPts val="1200"/>
              </a:spcBef>
              <a:buNone/>
              <a:defRPr sz="2800">
                <a:solidFill>
                  <a:schemeClr val="bg1"/>
                </a:solidFill>
              </a:defRPr>
            </a:lvl4pPr>
            <a:lvl5pPr marL="0" indent="0">
              <a:lnSpc>
                <a:spcPct val="100000"/>
              </a:lnSpc>
              <a:spcBef>
                <a:spcPts val="1200"/>
              </a:spcBef>
              <a:buNone/>
              <a:defRPr sz="2800">
                <a:solidFill>
                  <a:schemeClr val="bg1"/>
                </a:solidFill>
              </a:defRPr>
            </a:lvl5pPr>
            <a:lvl6pPr marL="0" indent="0">
              <a:lnSpc>
                <a:spcPct val="100000"/>
              </a:lnSpc>
              <a:spcBef>
                <a:spcPts val="1200"/>
              </a:spcBef>
              <a:buNone/>
              <a:defRPr sz="2800">
                <a:solidFill>
                  <a:schemeClr val="bg1"/>
                </a:solidFill>
              </a:defRPr>
            </a:lvl6pPr>
            <a:lvl7pPr marL="0" indent="0">
              <a:lnSpc>
                <a:spcPct val="100000"/>
              </a:lnSpc>
              <a:spcBef>
                <a:spcPts val="1200"/>
              </a:spcBef>
              <a:buNone/>
              <a:defRPr sz="2800">
                <a:solidFill>
                  <a:schemeClr val="bg1"/>
                </a:solidFill>
              </a:defRPr>
            </a:lvl7pPr>
            <a:lvl8pPr marL="0" indent="0">
              <a:lnSpc>
                <a:spcPct val="100000"/>
              </a:lnSpc>
              <a:spcBef>
                <a:spcPts val="1200"/>
              </a:spcBef>
              <a:buNone/>
              <a:defRPr sz="2800">
                <a:solidFill>
                  <a:schemeClr val="bg1"/>
                </a:solidFill>
              </a:defRPr>
            </a:lvl8pPr>
            <a:lvl9pPr marL="0" indent="0">
              <a:lnSpc>
                <a:spcPct val="100000"/>
              </a:lnSpc>
              <a:spcBef>
                <a:spcPts val="1200"/>
              </a:spcBef>
              <a:buNone/>
              <a:defRPr sz="2800">
                <a:solidFill>
                  <a:schemeClr val="bg1"/>
                </a:solidFill>
              </a:defRPr>
            </a:lvl9pPr>
          </a:lstStyle>
          <a:p>
            <a:pPr lvl="0"/>
            <a:r>
              <a:rPr lang="en-US" dirty="0"/>
              <a:t>Click to edit Master text styles</a:t>
            </a:r>
          </a:p>
        </p:txBody>
      </p:sp>
      <p:sp>
        <p:nvSpPr>
          <p:cNvPr id="8" name="Picture Placeholder 7"/>
          <p:cNvSpPr>
            <a:spLocks noGrp="1"/>
          </p:cNvSpPr>
          <p:nvPr>
            <p:ph type="pic" sz="quarter" idx="13"/>
          </p:nvPr>
        </p:nvSpPr>
        <p:spPr>
          <a:xfrm>
            <a:off x="304800" y="0"/>
            <a:ext cx="2438400" cy="4645152"/>
          </a:xfrm>
          <a:prstGeom prst="rect">
            <a:avLst/>
          </a:prstGeom>
          <a:effectLst>
            <a:glow rad="101600">
              <a:srgbClr val="FFFFFF">
                <a:alpha val="40000"/>
              </a:srgbClr>
            </a:glow>
            <a:reflection blurRad="6350" stA="50000" endA="300" endPos="55000" dir="5400000" sy="-100000" algn="bl" rotWithShape="0"/>
          </a:effectLst>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182276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1600" y="1143000"/>
            <a:ext cx="7772400" cy="685800"/>
          </a:xfrm>
        </p:spPr>
        <p:txBody>
          <a:bodyPr/>
          <a:lstStyle>
            <a:lvl1pPr>
              <a:defRPr sz="4000">
                <a:latin typeface="Rockwell" pitchFamily="18" charset="0"/>
              </a:defRPr>
            </a:lvl1pPr>
          </a:lstStyle>
          <a:p>
            <a:r>
              <a:rPr lang="en-US" dirty="0"/>
              <a:t>Click to edit Master title style</a:t>
            </a:r>
            <a:endParaRPr lang="en-GB" dirty="0"/>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6" name="Content Placeholder 2"/>
          <p:cNvSpPr>
            <a:spLocks noGrp="1"/>
          </p:cNvSpPr>
          <p:nvPr>
            <p:ph idx="1"/>
          </p:nvPr>
        </p:nvSpPr>
        <p:spPr>
          <a:xfrm>
            <a:off x="1371600" y="1981200"/>
            <a:ext cx="7467600" cy="42672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US" dirty="0"/>
          </a:p>
        </p:txBody>
      </p:sp>
    </p:spTree>
    <p:extLst>
      <p:ext uri="{BB962C8B-B14F-4D97-AF65-F5344CB8AC3E}">
        <p14:creationId xmlns:p14="http://schemas.microsoft.com/office/powerpoint/2010/main" val="227837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4000" y="1709738"/>
            <a:ext cx="6986588"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1524000" y="4589463"/>
            <a:ext cx="6986588" cy="1500187"/>
          </a:xfrm>
          <a:prstGeom prst="rect">
            <a:avLst/>
          </a:prstGeom>
        </p:spPr>
        <p:txBody>
          <a:bodyPr/>
          <a:lstStyle>
            <a:lvl1pPr marL="0" indent="0">
              <a:buNone/>
              <a:defRPr sz="2400">
                <a:solidFill>
                  <a:srgbClr val="000000"/>
                </a:solidFill>
                <a:latin typeface="Constantia" pitchFamily="18" charset="0"/>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a:solidFill>
                  <a:srgbClr val="FFFFFF"/>
                </a:solidFill>
              </a:rPr>
              <a:t>© 2016 </a:t>
            </a:r>
            <a:r>
              <a:rPr lang="en-US" dirty="0" err="1">
                <a:solidFill>
                  <a:srgbClr val="FFFFFF"/>
                </a:solidFill>
              </a:rPr>
              <a:t>Cengage</a:t>
            </a:r>
            <a:r>
              <a:rPr lang="en-US" dirty="0">
                <a:solidFill>
                  <a:srgbClr val="FFFFFF"/>
                </a:solidFill>
              </a:rPr>
              <a:t> Learning. All Rights Reserved. May not be scanned, copied  or duplicated, or posted to a publicly accessible website, in whole or in part. </a:t>
            </a:r>
          </a:p>
        </p:txBody>
      </p:sp>
      <p:sp>
        <p:nvSpPr>
          <p:cNvPr id="5"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2627238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5" name="Rectangle 4"/>
          <p:cNvSpPr/>
          <p:nvPr userDrawn="1"/>
        </p:nvSpPr>
        <p:spPr bwMode="auto">
          <a:xfrm>
            <a:off x="0" y="0"/>
            <a:ext cx="9144000" cy="3657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a:solidFill>
                <a:srgbClr val="FFFFFF"/>
              </a:solidFill>
            </a:endParaRPr>
          </a:p>
        </p:txBody>
      </p:sp>
      <p:sp>
        <p:nvSpPr>
          <p:cNvPr id="6" name="Title 1"/>
          <p:cNvSpPr>
            <a:spLocks noGrp="1"/>
          </p:cNvSpPr>
          <p:nvPr>
            <p:ph type="title"/>
          </p:nvPr>
        </p:nvSpPr>
        <p:spPr>
          <a:xfrm>
            <a:off x="0" y="0"/>
            <a:ext cx="9144000" cy="1219200"/>
          </a:xfrm>
        </p:spPr>
        <p:txBody>
          <a:bodyPr/>
          <a:lstStyle>
            <a:lvl1pPr algn="ctr">
              <a:defRPr sz="4000">
                <a:latin typeface="Rockwell" pitchFamily="18" charset="0"/>
              </a:defRPr>
            </a:lvl1pPr>
          </a:lstStyle>
          <a:p>
            <a:r>
              <a:rPr lang="en-US" dirty="0"/>
              <a:t>Click to edit Master title style</a:t>
            </a:r>
            <a:endParaRPr lang="en-GB" dirty="0"/>
          </a:p>
        </p:txBody>
      </p:sp>
      <p:sp>
        <p:nvSpPr>
          <p:cNvPr id="9" name="Content Placeholder 2"/>
          <p:cNvSpPr>
            <a:spLocks noGrp="1"/>
          </p:cNvSpPr>
          <p:nvPr>
            <p:ph idx="1"/>
          </p:nvPr>
        </p:nvSpPr>
        <p:spPr>
          <a:xfrm>
            <a:off x="381000" y="1371600"/>
            <a:ext cx="8458200" cy="48768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US" dirty="0"/>
          </a:p>
        </p:txBody>
      </p:sp>
      <p:sp>
        <p:nvSpPr>
          <p:cNvPr id="11"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10"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a:solidFill>
                  <a:srgbClr val="FFFFFF"/>
                </a:solidFill>
              </a:rPr>
              <a:t>© 2016 </a:t>
            </a:r>
            <a:r>
              <a:rPr lang="en-US" dirty="0" err="1">
                <a:solidFill>
                  <a:srgbClr val="FFFFFF"/>
                </a:solidFill>
              </a:rPr>
              <a:t>Cengage</a:t>
            </a:r>
            <a:r>
              <a:rPr lang="en-US" dirty="0">
                <a:solidFill>
                  <a:srgbClr val="FFFFFF"/>
                </a:solidFill>
              </a:rPr>
              <a:t> Learning. All Rights Reserved. May not be scanned, copied  or duplicated, or posted to a publicly accessible website, in whole or in part. </a:t>
            </a:r>
          </a:p>
        </p:txBody>
      </p:sp>
    </p:spTree>
  </p:cSld>
  <p:clrMapOvr>
    <a:masterClrMapping/>
  </p:clrMapOvr>
  <p:hf hd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9"/>
          <p:cNvSpPr>
            <a:spLocks noChangeArrowheads="1"/>
          </p:cNvSpPr>
          <p:nvPr userDrawn="1"/>
        </p:nvSpPr>
        <p:spPr bwMode="auto">
          <a:xfrm>
            <a:off x="0" y="6477000"/>
            <a:ext cx="9144000" cy="400110"/>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oAutofit/>
          </a:bodyPr>
          <a:lstStyle>
            <a:lvl1pPr algn="r">
              <a:defRPr sz="1000" b="1">
                <a:solidFill>
                  <a:schemeClr val="bg1"/>
                </a:solidFill>
                <a:latin typeface="Arial" panose="020B0604020202020204" pitchFamily="34" charset="0"/>
              </a:defRPr>
            </a:lvl1pPr>
            <a:lvl2pPr marL="742950" indent="-285750" algn="r">
              <a:defRPr sz="1000" b="1">
                <a:solidFill>
                  <a:schemeClr val="bg1"/>
                </a:solidFill>
                <a:latin typeface="Arial" panose="020B0604020202020204" pitchFamily="34" charset="0"/>
              </a:defRPr>
            </a:lvl2pPr>
            <a:lvl3pPr marL="1143000" indent="-228600" algn="r">
              <a:defRPr sz="1000" b="1">
                <a:solidFill>
                  <a:schemeClr val="bg1"/>
                </a:solidFill>
                <a:latin typeface="Arial" panose="020B0604020202020204" pitchFamily="34" charset="0"/>
              </a:defRPr>
            </a:lvl3pPr>
            <a:lvl4pPr marL="1600200" indent="-228600" algn="r">
              <a:defRPr sz="1000" b="1">
                <a:solidFill>
                  <a:schemeClr val="bg1"/>
                </a:solidFill>
                <a:latin typeface="Arial" panose="020B0604020202020204" pitchFamily="34" charset="0"/>
              </a:defRPr>
            </a:lvl4pPr>
            <a:lvl5pPr marL="2057400" indent="-228600" algn="r">
              <a:defRPr sz="1000" b="1">
                <a:solidFill>
                  <a:schemeClr val="bg1"/>
                </a:solidFill>
                <a:latin typeface="Arial" panose="020B0604020202020204" pitchFamily="34" charset="0"/>
              </a:defRPr>
            </a:lvl5pPr>
            <a:lvl6pPr marL="2514600" indent="-228600" algn="r" eaLnBrk="0" fontAlgn="base" hangingPunct="0">
              <a:spcBef>
                <a:spcPct val="0"/>
              </a:spcBef>
              <a:spcAft>
                <a:spcPct val="0"/>
              </a:spcAft>
              <a:defRPr sz="1000" b="1">
                <a:solidFill>
                  <a:schemeClr val="bg1"/>
                </a:solidFill>
                <a:latin typeface="Arial" panose="020B0604020202020204" pitchFamily="34" charset="0"/>
              </a:defRPr>
            </a:lvl6pPr>
            <a:lvl7pPr marL="2971800" indent="-228600" algn="r" eaLnBrk="0" fontAlgn="base" hangingPunct="0">
              <a:spcBef>
                <a:spcPct val="0"/>
              </a:spcBef>
              <a:spcAft>
                <a:spcPct val="0"/>
              </a:spcAft>
              <a:defRPr sz="1000" b="1">
                <a:solidFill>
                  <a:schemeClr val="bg1"/>
                </a:solidFill>
                <a:latin typeface="Arial" panose="020B0604020202020204" pitchFamily="34" charset="0"/>
              </a:defRPr>
            </a:lvl7pPr>
            <a:lvl8pPr marL="3429000" indent="-228600" algn="r" eaLnBrk="0" fontAlgn="base" hangingPunct="0">
              <a:spcBef>
                <a:spcPct val="0"/>
              </a:spcBef>
              <a:spcAft>
                <a:spcPct val="0"/>
              </a:spcAft>
              <a:defRPr sz="1000" b="1">
                <a:solidFill>
                  <a:schemeClr val="bg1"/>
                </a:solidFill>
                <a:latin typeface="Arial" panose="020B0604020202020204" pitchFamily="34" charset="0"/>
              </a:defRPr>
            </a:lvl8pPr>
            <a:lvl9pPr marL="3886200" indent="-228600" algn="r" eaLnBrk="0" fontAlgn="base" hangingPunct="0">
              <a:spcBef>
                <a:spcPct val="0"/>
              </a:spcBef>
              <a:spcAft>
                <a:spcPct val="0"/>
              </a:spcAft>
              <a:defRPr sz="1000" b="1">
                <a:solidFill>
                  <a:schemeClr val="bg1"/>
                </a:solidFill>
                <a:latin typeface="Arial" panose="020B0604020202020204" pitchFamily="34" charset="0"/>
              </a:defRPr>
            </a:lvl9pPr>
          </a:lstStyle>
          <a:p>
            <a:pPr fontAlgn="base">
              <a:spcBef>
                <a:spcPct val="0"/>
              </a:spcBef>
              <a:spcAft>
                <a:spcPct val="0"/>
              </a:spcAft>
              <a:defRPr/>
            </a:pPr>
            <a:r>
              <a:rPr lang="en-US" dirty="0">
                <a:solidFill>
                  <a:srgbClr val="FFFFFF"/>
                </a:solidFill>
              </a:rPr>
              <a:t> </a:t>
            </a:r>
          </a:p>
        </p:txBody>
      </p:sp>
      <p:grpSp>
        <p:nvGrpSpPr>
          <p:cNvPr id="2" name="Group 12"/>
          <p:cNvGrpSpPr/>
          <p:nvPr userDrawn="1"/>
        </p:nvGrpSpPr>
        <p:grpSpPr>
          <a:xfrm>
            <a:off x="0" y="1"/>
            <a:ext cx="9144000" cy="3962399"/>
            <a:chOff x="0" y="1"/>
            <a:chExt cx="9144000" cy="3962399"/>
          </a:xfrm>
        </p:grpSpPr>
        <p:pic>
          <p:nvPicPr>
            <p:cNvPr id="1026" name="Picture 20" descr="stuff"/>
            <p:cNvPicPr>
              <a:picLocks noChangeAspect="1" noChangeArrowheads="1"/>
            </p:cNvPicPr>
            <p:nvPr userDrawn="1"/>
          </p:nvPicPr>
          <p:blipFill>
            <a:blip r:embed="rId6" cstate="print">
              <a:extLst>
                <a:ext uri="{28A0092B-C50C-407E-A947-70E740481C1C}">
                  <a14:useLocalDpi xmlns:a14="http://schemas.microsoft.com/office/drawing/2010/main" val="0"/>
                </a:ext>
              </a:extLst>
            </a:blip>
            <a:srcRect/>
            <a:stretch>
              <a:fillRect/>
            </a:stretch>
          </p:blipFill>
          <p:spPr bwMode="auto">
            <a:xfrm>
              <a:off x="0" y="1"/>
              <a:ext cx="9144000" cy="3962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p:cNvSpPr/>
            <p:nvPr userDrawn="1"/>
          </p:nvSpPr>
          <p:spPr bwMode="auto">
            <a:xfrm>
              <a:off x="1371600" y="1295400"/>
              <a:ext cx="7772400" cy="2133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a:solidFill>
                  <a:srgbClr val="FFFFFF"/>
                </a:solidFill>
              </a:endParaRPr>
            </a:p>
          </p:txBody>
        </p:sp>
      </p:grpSp>
      <p:sp>
        <p:nvSpPr>
          <p:cNvPr id="1028" name="Rectangle 2"/>
          <p:cNvSpPr>
            <a:spLocks noGrp="1" noChangeArrowheads="1"/>
          </p:cNvSpPr>
          <p:nvPr>
            <p:ph type="title"/>
          </p:nvPr>
        </p:nvSpPr>
        <p:spPr bwMode="auto">
          <a:xfrm>
            <a:off x="1371600" y="1143000"/>
            <a:ext cx="7772400" cy="581025"/>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8000" tIns="45720" rIns="91440" bIns="45720" numCol="1" anchor="ctr" anchorCtr="0" compatLnSpc="1">
            <a:prstTxWarp prst="textNoShape">
              <a:avLst/>
            </a:prstTxWarp>
          </a:bodyPr>
          <a:lstStyle/>
          <a:p>
            <a:pPr lvl="0"/>
            <a:r>
              <a:rPr lang="fr-FR" altLang="en-US" dirty="0"/>
              <a:t>Click to </a:t>
            </a:r>
            <a:r>
              <a:rPr lang="fr-FR" altLang="en-US" dirty="0" err="1"/>
              <a:t>edit</a:t>
            </a:r>
            <a:r>
              <a:rPr lang="fr-FR" altLang="en-US" dirty="0"/>
              <a:t> Master </a:t>
            </a:r>
            <a:r>
              <a:rPr lang="fr-FR" altLang="en-US" dirty="0" err="1"/>
              <a:t>title</a:t>
            </a:r>
            <a:r>
              <a:rPr lang="fr-FR" altLang="en-US" dirty="0"/>
              <a:t> style</a:t>
            </a:r>
          </a:p>
        </p:txBody>
      </p:sp>
      <p:sp>
        <p:nvSpPr>
          <p:cNvPr id="18"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a:solidFill>
                  <a:srgbClr val="FFFFFF"/>
                </a:solidFill>
              </a:rPr>
              <a:t>© 2016 </a:t>
            </a:r>
            <a:r>
              <a:rPr lang="en-US" dirty="0" err="1">
                <a:solidFill>
                  <a:srgbClr val="FFFFFF"/>
                </a:solidFill>
              </a:rPr>
              <a:t>Cengage</a:t>
            </a:r>
            <a:r>
              <a:rPr lang="en-US" dirty="0">
                <a:solidFill>
                  <a:srgbClr val="FFFFFF"/>
                </a:solidFill>
              </a:rPr>
              <a:t> Learning. All Rights Reserved. May not be scanned, copied  or duplicated, or posted to a publicly accessible website, in whole or in part. </a:t>
            </a:r>
          </a:p>
        </p:txBody>
      </p:sp>
      <p:sp>
        <p:nvSpPr>
          <p:cNvPr id="19"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rgbClr val="FFFFFF"/>
                </a:solidFill>
                <a:latin typeface="Rockwell" pitchFamily="18" charset="0"/>
              </a:defRPr>
            </a:lvl1pPr>
          </a:lstStyle>
          <a:p>
            <a:fld id="{52713451-F6E1-4628-A8E3-1405590B0C3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Lst>
  <p:txStyles>
    <p:titleStyle>
      <a:lvl1pPr algn="l" rtl="0" eaLnBrk="0" fontAlgn="base" hangingPunct="0">
        <a:spcBef>
          <a:spcPct val="0"/>
        </a:spcBef>
        <a:spcAft>
          <a:spcPct val="0"/>
        </a:spcAft>
        <a:defRPr sz="3600" kern="1200">
          <a:solidFill>
            <a:schemeClr val="bg1"/>
          </a:solidFill>
          <a:latin typeface="Rockwell" pitchFamily="18" charset="0"/>
          <a:ea typeface="+mj-ea"/>
          <a:cs typeface="+mj-cs"/>
        </a:defRPr>
      </a:lvl1pPr>
      <a:lvl2pPr algn="l" rtl="0" eaLnBrk="0" fontAlgn="base" hangingPunct="0">
        <a:spcBef>
          <a:spcPct val="0"/>
        </a:spcBef>
        <a:spcAft>
          <a:spcPct val="0"/>
        </a:spcAft>
        <a:defRPr sz="3600">
          <a:solidFill>
            <a:schemeClr val="bg1"/>
          </a:solidFill>
          <a:latin typeface="Arial" panose="020B0604020202020204" pitchFamily="34" charset="0"/>
        </a:defRPr>
      </a:lvl2pPr>
      <a:lvl3pPr algn="l" rtl="0" eaLnBrk="0" fontAlgn="base" hangingPunct="0">
        <a:spcBef>
          <a:spcPct val="0"/>
        </a:spcBef>
        <a:spcAft>
          <a:spcPct val="0"/>
        </a:spcAft>
        <a:defRPr sz="3600">
          <a:solidFill>
            <a:schemeClr val="bg1"/>
          </a:solidFill>
          <a:latin typeface="Arial" panose="020B0604020202020204" pitchFamily="34" charset="0"/>
        </a:defRPr>
      </a:lvl3pPr>
      <a:lvl4pPr algn="l" rtl="0" eaLnBrk="0" fontAlgn="base" hangingPunct="0">
        <a:spcBef>
          <a:spcPct val="0"/>
        </a:spcBef>
        <a:spcAft>
          <a:spcPct val="0"/>
        </a:spcAft>
        <a:defRPr sz="3600">
          <a:solidFill>
            <a:schemeClr val="bg1"/>
          </a:solidFill>
          <a:latin typeface="Arial" panose="020B0604020202020204" pitchFamily="34" charset="0"/>
        </a:defRPr>
      </a:lvl4pPr>
      <a:lvl5pPr algn="l" rtl="0" eaLnBrk="0" fontAlgn="base" hangingPunct="0">
        <a:spcBef>
          <a:spcPct val="0"/>
        </a:spcBef>
        <a:spcAft>
          <a:spcPct val="0"/>
        </a:spcAft>
        <a:defRPr sz="3600">
          <a:solidFill>
            <a:schemeClr val="bg1"/>
          </a:solidFill>
          <a:latin typeface="Arial" panose="020B0604020202020204" pitchFamily="34" charset="0"/>
        </a:defRPr>
      </a:lvl5pPr>
      <a:lvl6pPr marL="457200" algn="l" rtl="0" fontAlgn="base">
        <a:spcBef>
          <a:spcPct val="0"/>
        </a:spcBef>
        <a:spcAft>
          <a:spcPct val="0"/>
        </a:spcAft>
        <a:defRPr sz="3600">
          <a:solidFill>
            <a:schemeClr val="bg1"/>
          </a:solidFill>
          <a:latin typeface="Arial" panose="020B0604020202020204" pitchFamily="34" charset="0"/>
        </a:defRPr>
      </a:lvl6pPr>
      <a:lvl7pPr marL="914400" algn="l" rtl="0" fontAlgn="base">
        <a:spcBef>
          <a:spcPct val="0"/>
        </a:spcBef>
        <a:spcAft>
          <a:spcPct val="0"/>
        </a:spcAft>
        <a:defRPr sz="3600">
          <a:solidFill>
            <a:schemeClr val="bg1"/>
          </a:solidFill>
          <a:latin typeface="Arial" panose="020B0604020202020204" pitchFamily="34" charset="0"/>
        </a:defRPr>
      </a:lvl7pPr>
      <a:lvl8pPr marL="1371600" algn="l" rtl="0" fontAlgn="base">
        <a:spcBef>
          <a:spcPct val="0"/>
        </a:spcBef>
        <a:spcAft>
          <a:spcPct val="0"/>
        </a:spcAft>
        <a:defRPr sz="3600">
          <a:solidFill>
            <a:schemeClr val="bg1"/>
          </a:solidFill>
          <a:latin typeface="Arial" panose="020B0604020202020204" pitchFamily="34" charset="0"/>
        </a:defRPr>
      </a:lvl8pPr>
      <a:lvl9pPr marL="1828800" algn="l" rtl="0" fontAlgn="base">
        <a:spcBef>
          <a:spcPct val="0"/>
        </a:spcBef>
        <a:spcAft>
          <a:spcPct val="0"/>
        </a:spcAft>
        <a:defRPr sz="3600">
          <a:solidFill>
            <a:schemeClr val="bg1"/>
          </a:solidFill>
          <a:latin typeface="Arial" panose="020B0604020202020204" pitchFamily="34" charset="0"/>
        </a:defRPr>
      </a:lvl9pPr>
    </p:titleStyle>
    <p:bodyStyle>
      <a:lvl1pPr marL="342900" indent="-342900" algn="l" rtl="0" eaLnBrk="0" fontAlgn="base" hangingPunct="0">
        <a:spcBef>
          <a:spcPct val="20000"/>
        </a:spcBef>
        <a:spcAft>
          <a:spcPct val="0"/>
        </a:spcAft>
        <a:buClr>
          <a:srgbClr val="B4CCE2"/>
        </a:buClr>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Clr>
          <a:srgbClr val="B4CCE2"/>
        </a:buClr>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B4CCE2"/>
        </a:buClr>
        <a:buChar char="•"/>
        <a:defRPr kern="1200">
          <a:solidFill>
            <a:schemeClr val="tx1"/>
          </a:solidFill>
          <a:latin typeface="+mn-lt"/>
          <a:ea typeface="+mn-ea"/>
          <a:cs typeface="+mn-cs"/>
        </a:defRPr>
      </a:lvl3pPr>
      <a:lvl4pPr marL="16002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tags" Target="../tags/tag3.xml"/><Relationship Id="rId7" Type="http://schemas.openxmlformats.org/officeDocument/2006/relationships/slideLayout" Target="../slideLayouts/slideLayout4.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1.jpeg"/><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4.xml"/><Relationship Id="rId6" Type="http://schemas.openxmlformats.org/officeDocument/2006/relationships/image" Target="../media/image26.jpeg"/><Relationship Id="rId5" Type="http://schemas.openxmlformats.org/officeDocument/2006/relationships/image" Target="../media/image19.png"/><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7.jpeg"/><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28.jpeg"/></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28.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914400"/>
            <a:ext cx="5772150" cy="761775"/>
          </a:xfrm>
        </p:spPr>
        <p:txBody>
          <a:bodyPr/>
          <a:lstStyle/>
          <a:p>
            <a:r>
              <a:rPr lang="en-US" dirty="0">
                <a:solidFill>
                  <a:schemeClr val="accent3"/>
                </a:solidFill>
              </a:rPr>
              <a:t>CHAPTER 4	</a:t>
            </a:r>
          </a:p>
        </p:txBody>
      </p:sp>
      <p:sp>
        <p:nvSpPr>
          <p:cNvPr id="3" name="Text Placeholder 2"/>
          <p:cNvSpPr>
            <a:spLocks noGrp="1"/>
          </p:cNvSpPr>
          <p:nvPr>
            <p:ph type="body" sz="quarter" idx="14"/>
          </p:nvPr>
        </p:nvSpPr>
        <p:spPr>
          <a:xfrm>
            <a:off x="2743200" y="1828800"/>
            <a:ext cx="5943600" cy="2474258"/>
          </a:xfrm>
        </p:spPr>
        <p:txBody>
          <a:bodyPr/>
          <a:lstStyle/>
          <a:p>
            <a:pPr>
              <a:spcAft>
                <a:spcPts val="0"/>
              </a:spcAft>
            </a:pPr>
            <a:r>
              <a:rPr lang="en-US" sz="4500" dirty="0"/>
              <a:t>Distribution and </a:t>
            </a:r>
          </a:p>
          <a:p>
            <a:pPr>
              <a:spcAft>
                <a:spcPts val="0"/>
              </a:spcAft>
            </a:pPr>
            <a:r>
              <a:rPr lang="en-US" sz="4500" dirty="0"/>
              <a:t>Omni-Channel Network Design</a:t>
            </a:r>
          </a:p>
        </p:txBody>
      </p:sp>
      <p:pic>
        <p:nvPicPr>
          <p:cNvPr id="7" name="Picture Placeholder 6" descr="Untitled.png"/>
          <p:cNvPicPr>
            <a:picLocks noGrp="1" noChangeAspect="1"/>
          </p:cNvPicPr>
          <p:nvPr>
            <p:ph type="pic" sz="quarter" idx="13"/>
          </p:nvPr>
        </p:nvPicPr>
        <p:blipFill>
          <a:blip r:embed="rId2" cstate="print"/>
          <a:srcRect l="33310" r="33310"/>
          <a:stretch>
            <a:fillRect/>
          </a:stretch>
        </p:blipFill>
        <p:spPr>
          <a:xfrm>
            <a:off x="228600" y="0"/>
            <a:ext cx="2209800" cy="4645152"/>
          </a:xfrm>
        </p:spPr>
      </p:pic>
      <p:sp>
        <p:nvSpPr>
          <p:cNvPr id="5" name="TextBox 4"/>
          <p:cNvSpPr txBox="1"/>
          <p:nvPr/>
        </p:nvSpPr>
        <p:spPr>
          <a:xfrm>
            <a:off x="2362200" y="5867401"/>
            <a:ext cx="6781800" cy="869469"/>
          </a:xfrm>
          <a:prstGeom prst="rect">
            <a:avLst/>
          </a:prstGeom>
          <a:noFill/>
        </p:spPr>
        <p:txBody>
          <a:bodyPr wrap="square" rtlCol="0">
            <a:spAutoFit/>
          </a:bodyPr>
          <a:lstStyle/>
          <a:p>
            <a:pPr algn="ctr"/>
            <a:r>
              <a:rPr lang="en-US" sz="1200" b="1" dirty="0">
                <a:solidFill>
                  <a:srgbClr val="002060"/>
                </a:solidFill>
                <a:latin typeface="Rockwell" pitchFamily="18" charset="0"/>
              </a:rPr>
              <a:t>Supply Chain Management: A Logistics Perspective (10e) </a:t>
            </a:r>
          </a:p>
          <a:p>
            <a:pPr algn="ctr"/>
            <a:r>
              <a:rPr lang="en-US" sz="1200" dirty="0">
                <a:solidFill>
                  <a:srgbClr val="002060"/>
                </a:solidFill>
                <a:latin typeface="Rockwell" pitchFamily="18" charset="0"/>
              </a:rPr>
              <a:t>Coyle, Langley,  </a:t>
            </a:r>
            <a:r>
              <a:rPr lang="en-US" sz="1200" dirty="0" err="1">
                <a:solidFill>
                  <a:srgbClr val="002060"/>
                </a:solidFill>
                <a:latin typeface="Rockwell" pitchFamily="18" charset="0"/>
              </a:rPr>
              <a:t>Novack</a:t>
            </a:r>
            <a:r>
              <a:rPr lang="en-US" sz="1200" dirty="0">
                <a:solidFill>
                  <a:srgbClr val="002060"/>
                </a:solidFill>
                <a:latin typeface="Rockwell" pitchFamily="18" charset="0"/>
              </a:rPr>
              <a:t>, and Gibson</a:t>
            </a:r>
          </a:p>
          <a:p>
            <a:pPr algn="ctr"/>
            <a:endParaRPr lang="en-US" sz="500" dirty="0">
              <a:solidFill>
                <a:srgbClr val="002060"/>
              </a:solidFill>
              <a:latin typeface="Rockwell" pitchFamily="18" charset="0"/>
            </a:endParaRPr>
          </a:p>
          <a:p>
            <a:pPr algn="ctr"/>
            <a:r>
              <a:rPr lang="en-US" sz="1100" dirty="0">
                <a:solidFill>
                  <a:srgbClr val="002060"/>
                </a:solidFill>
                <a:latin typeface="Rockwell" pitchFamily="18" charset="0"/>
              </a:rPr>
              <a:t>© 2016 </a:t>
            </a:r>
            <a:r>
              <a:rPr lang="en-US" sz="1100" dirty="0" err="1">
                <a:solidFill>
                  <a:srgbClr val="002060"/>
                </a:solidFill>
                <a:latin typeface="Rockwell" pitchFamily="18" charset="0"/>
              </a:rPr>
              <a:t>Cengage</a:t>
            </a:r>
            <a:r>
              <a:rPr lang="en-US" sz="1100" dirty="0">
                <a:solidFill>
                  <a:srgbClr val="002060"/>
                </a:solidFill>
                <a:latin typeface="Rockwell" pitchFamily="18" charset="0"/>
              </a:rPr>
              <a:t> Learning. All Rights Reserved. </a:t>
            </a:r>
          </a:p>
          <a:p>
            <a:pPr algn="ctr"/>
            <a:r>
              <a:rPr lang="en-US" sz="1050" dirty="0">
                <a:solidFill>
                  <a:srgbClr val="002060"/>
                </a:solidFill>
                <a:latin typeface="Rockwell" pitchFamily="18" charset="0"/>
              </a:rPr>
              <a:t>May not be scanned, copied  or duplicated, or posted to a publicly accessible website, in whole or in part. </a:t>
            </a:r>
          </a:p>
        </p:txBody>
      </p:sp>
    </p:spTree>
    <p:extLst>
      <p:ext uri="{BB962C8B-B14F-4D97-AF65-F5344CB8AC3E}">
        <p14:creationId xmlns:p14="http://schemas.microsoft.com/office/powerpoint/2010/main" val="3000410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Discussion Outline</a:t>
            </a:r>
          </a:p>
        </p:txBody>
      </p:sp>
      <p:sp>
        <p:nvSpPr>
          <p:cNvPr id="4" name="Footer Placeholder 3"/>
          <p:cNvSpPr>
            <a:spLocks noGrp="1"/>
          </p:cNvSpPr>
          <p:nvPr>
            <p:ph type="ftr" sz="quarter" idx="3"/>
          </p:nvPr>
        </p:nvSpPr>
        <p:spPr/>
        <p:txBody>
          <a:bodyPr/>
          <a:lstStyle/>
          <a:p>
            <a:r>
              <a:rPr lang="en-US"/>
              <a:t>© 2016 Cengage Learning. All Rights Reserved. May not be scanned, copied  or duplicated, or posted to a publicly accessible website, in whole or in part. </a:t>
            </a:r>
            <a:endParaRPr lang="en-US" dirty="0"/>
          </a:p>
        </p:txBody>
      </p:sp>
      <p:sp>
        <p:nvSpPr>
          <p:cNvPr id="5" name="Slide Number Placeholder 4"/>
          <p:cNvSpPr>
            <a:spLocks noGrp="1"/>
          </p:cNvSpPr>
          <p:nvPr>
            <p:ph type="sldNum" sz="quarter" idx="4"/>
          </p:nvPr>
        </p:nvSpPr>
        <p:spPr/>
        <p:txBody>
          <a:bodyPr/>
          <a:lstStyle/>
          <a:p>
            <a:fld id="{52713451-F6E1-4628-A8E3-1405590B0C33}" type="slidenum">
              <a:rPr lang="en-US" smtClean="0"/>
              <a:pPr/>
              <a:t>2</a:t>
            </a:fld>
            <a:endParaRPr lang="en-US" dirty="0"/>
          </a:p>
        </p:txBody>
      </p:sp>
      <p:sp>
        <p:nvSpPr>
          <p:cNvPr id="6" name="Content Placeholder 5"/>
          <p:cNvSpPr>
            <a:spLocks noGrp="1"/>
          </p:cNvSpPr>
          <p:nvPr>
            <p:ph idx="1"/>
          </p:nvPr>
        </p:nvSpPr>
        <p:spPr/>
        <p:txBody>
          <a:bodyPr/>
          <a:lstStyle/>
          <a:p>
            <a:pPr>
              <a:spcAft>
                <a:spcPts val="1500"/>
              </a:spcAft>
            </a:pPr>
            <a:r>
              <a:rPr lang="en-US" dirty="0"/>
              <a:t>Drivers of supply chain network redesign</a:t>
            </a:r>
          </a:p>
          <a:p>
            <a:pPr>
              <a:spcAft>
                <a:spcPts val="1500"/>
              </a:spcAft>
            </a:pPr>
            <a:r>
              <a:rPr lang="en-US" dirty="0"/>
              <a:t>Process of comprehensive supply chain network design </a:t>
            </a:r>
          </a:p>
          <a:p>
            <a:pPr>
              <a:spcAft>
                <a:spcPts val="1500"/>
              </a:spcAft>
            </a:pPr>
            <a:r>
              <a:rPr lang="en-US" dirty="0"/>
              <a:t>Major locational determinants</a:t>
            </a:r>
          </a:p>
          <a:p>
            <a:pPr>
              <a:spcAft>
                <a:spcPts val="1500"/>
              </a:spcAft>
            </a:pPr>
            <a:r>
              <a:rPr lang="en-US" dirty="0"/>
              <a:t>Modeling approaches for supply chain network design </a:t>
            </a:r>
          </a:p>
          <a:p>
            <a:pPr>
              <a:spcAft>
                <a:spcPts val="1500"/>
              </a:spcAft>
            </a:pPr>
            <a:r>
              <a:rPr lang="en-US" dirty="0"/>
              <a:t>Omni-channel network design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lstStyle/>
          <a:p>
            <a:r>
              <a:rPr lang="en-US" sz="3300" dirty="0"/>
              <a:t>Drivers of Supply Chain Network Redesign</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72" name="Group 71"/>
          <p:cNvGrpSpPr/>
          <p:nvPr/>
        </p:nvGrpSpPr>
        <p:grpSpPr>
          <a:xfrm>
            <a:off x="48974" y="1014866"/>
            <a:ext cx="8858599" cy="5230813"/>
            <a:chOff x="48974" y="1014866"/>
            <a:chExt cx="8858599" cy="5230813"/>
          </a:xfrm>
        </p:grpSpPr>
        <p:sp>
          <p:nvSpPr>
            <p:cNvPr id="8" name="Block Arc 7"/>
            <p:cNvSpPr/>
            <p:nvPr/>
          </p:nvSpPr>
          <p:spPr>
            <a:xfrm>
              <a:off x="1974858" y="1563837"/>
              <a:ext cx="4423864" cy="3644932"/>
            </a:xfrm>
            <a:prstGeom prst="blockArc">
              <a:avLst>
                <a:gd name="adj1" fmla="val 16509444"/>
                <a:gd name="adj2" fmla="val 5088054"/>
                <a:gd name="adj3" fmla="val 5240"/>
              </a:avLst>
            </a:prstGeom>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45" name="Block Arc 44"/>
            <p:cNvSpPr/>
            <p:nvPr/>
          </p:nvSpPr>
          <p:spPr>
            <a:xfrm flipH="1">
              <a:off x="2495721" y="1563837"/>
              <a:ext cx="4139780" cy="3644932"/>
            </a:xfrm>
            <a:prstGeom prst="blockArc">
              <a:avLst>
                <a:gd name="adj1" fmla="val 16509444"/>
                <a:gd name="adj2" fmla="val 5088054"/>
                <a:gd name="adj3" fmla="val 5240"/>
              </a:avLst>
            </a:prstGeom>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grpSp>
          <p:nvGrpSpPr>
            <p:cNvPr id="7" name="Group 6"/>
            <p:cNvGrpSpPr/>
            <p:nvPr/>
          </p:nvGrpSpPr>
          <p:grpSpPr>
            <a:xfrm>
              <a:off x="3358810" y="2400808"/>
              <a:ext cx="2161416" cy="1951938"/>
              <a:chOff x="1353641" y="1135887"/>
              <a:chExt cx="1778971" cy="1778812"/>
            </a:xfrm>
          </p:grpSpPr>
          <p:sp>
            <p:nvSpPr>
              <p:cNvPr id="25" name="Oval 24"/>
              <p:cNvSpPr/>
              <p:nvPr/>
            </p:nvSpPr>
            <p:spPr>
              <a:xfrm>
                <a:off x="1353641" y="1135887"/>
                <a:ext cx="1778971" cy="1778812"/>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26" name="Oval 4"/>
              <p:cNvSpPr txBox="1"/>
              <p:nvPr/>
            </p:nvSpPr>
            <p:spPr>
              <a:xfrm>
                <a:off x="1614165" y="1396388"/>
                <a:ext cx="1257923" cy="125781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a:latin typeface="Constantia" panose="02030602050306030303" pitchFamily="18" charset="0"/>
                  </a:rPr>
                  <a:t>Supply Chain Network Redesign</a:t>
                </a:r>
              </a:p>
            </p:txBody>
          </p:sp>
        </p:grpSp>
        <p:sp>
          <p:nvSpPr>
            <p:cNvPr id="9" name="Oval 8"/>
            <p:cNvSpPr/>
            <p:nvPr/>
          </p:nvSpPr>
          <p:spPr>
            <a:xfrm>
              <a:off x="5144232" y="1630365"/>
              <a:ext cx="1011170" cy="953008"/>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grpSp>
          <p:nvGrpSpPr>
            <p:cNvPr id="10" name="Group 9"/>
            <p:cNvGrpSpPr/>
            <p:nvPr/>
          </p:nvGrpSpPr>
          <p:grpSpPr>
            <a:xfrm>
              <a:off x="6221958" y="1331815"/>
              <a:ext cx="2277765" cy="1274600"/>
              <a:chOff x="3670427" y="-339881"/>
              <a:chExt cx="2147198" cy="1274600"/>
            </a:xfrm>
          </p:grpSpPr>
          <p:sp>
            <p:nvSpPr>
              <p:cNvPr id="23" name="Rectangle 22"/>
              <p:cNvSpPr/>
              <p:nvPr/>
            </p:nvSpPr>
            <p:spPr>
              <a:xfrm>
                <a:off x="3682078" y="12191"/>
                <a:ext cx="127599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4" name="TextBox 23"/>
              <p:cNvSpPr txBox="1"/>
              <p:nvPr/>
            </p:nvSpPr>
            <p:spPr>
              <a:xfrm>
                <a:off x="3670427" y="-339881"/>
                <a:ext cx="2147198" cy="92252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970" tIns="13970" rIns="13970" bIns="13970" numCol="1" spcCol="1270" anchor="ctr" anchorCtr="0">
                <a:noAutofit/>
              </a:bodyPr>
              <a:lstStyle/>
              <a:p>
                <a:pPr lvl="0" algn="l" defTabSz="488950">
                  <a:lnSpc>
                    <a:spcPct val="90000"/>
                  </a:lnSpc>
                  <a:spcBef>
                    <a:spcPct val="0"/>
                  </a:spcBef>
                  <a:spcAft>
                    <a:spcPct val="10000"/>
                  </a:spcAft>
                </a:pPr>
                <a:r>
                  <a:rPr lang="en-US" sz="2000" b="1" kern="1200" dirty="0">
                    <a:solidFill>
                      <a:srgbClr val="000000"/>
                    </a:solidFill>
                    <a:latin typeface="Constantia" panose="02030602050306030303" pitchFamily="18" charset="0"/>
                  </a:rPr>
                  <a:t>Changes in global trade patterns</a:t>
                </a:r>
              </a:p>
            </p:txBody>
          </p:sp>
        </p:grpSp>
        <p:sp>
          <p:nvSpPr>
            <p:cNvPr id="11" name="Oval 10"/>
            <p:cNvSpPr/>
            <p:nvPr/>
          </p:nvSpPr>
          <p:spPr>
            <a:xfrm>
              <a:off x="5736836" y="2885564"/>
              <a:ext cx="1011170" cy="953008"/>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grpSp>
          <p:nvGrpSpPr>
            <p:cNvPr id="12" name="Group 11"/>
            <p:cNvGrpSpPr/>
            <p:nvPr/>
          </p:nvGrpSpPr>
          <p:grpSpPr>
            <a:xfrm>
              <a:off x="6789627" y="2686662"/>
              <a:ext cx="2117946" cy="1380229"/>
              <a:chOff x="4383534" y="649374"/>
              <a:chExt cx="1996539" cy="1380229"/>
            </a:xfrm>
          </p:grpSpPr>
          <p:sp>
            <p:nvSpPr>
              <p:cNvPr id="21" name="Rectangle 20"/>
              <p:cNvSpPr/>
              <p:nvPr/>
            </p:nvSpPr>
            <p:spPr>
              <a:xfrm>
                <a:off x="4383534" y="904239"/>
                <a:ext cx="127599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2" name="TextBox 21"/>
              <p:cNvSpPr txBox="1"/>
              <p:nvPr/>
            </p:nvSpPr>
            <p:spPr>
              <a:xfrm>
                <a:off x="4383534" y="649374"/>
                <a:ext cx="1996539" cy="138022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970" tIns="13970" rIns="13970" bIns="13970" numCol="1" spcCol="1270" anchor="ctr" anchorCtr="0">
                <a:noAutofit/>
              </a:bodyPr>
              <a:lstStyle/>
              <a:p>
                <a:pPr lvl="0" algn="l" defTabSz="488950">
                  <a:lnSpc>
                    <a:spcPct val="90000"/>
                  </a:lnSpc>
                  <a:spcBef>
                    <a:spcPct val="0"/>
                  </a:spcBef>
                  <a:spcAft>
                    <a:spcPct val="10000"/>
                  </a:spcAft>
                </a:pPr>
                <a:r>
                  <a:rPr lang="en-US" sz="2000" b="1" kern="1200" dirty="0">
                    <a:solidFill>
                      <a:srgbClr val="000000"/>
                    </a:solidFill>
                    <a:latin typeface="Constantia" panose="02030602050306030303" pitchFamily="18" charset="0"/>
                  </a:rPr>
                  <a:t>Changes in customer service requirements – The emergence of </a:t>
                </a:r>
                <a:r>
                  <a:rPr lang="en-US" sz="2000" b="1" kern="1200" dirty="0" err="1">
                    <a:solidFill>
                      <a:srgbClr val="000000"/>
                    </a:solidFill>
                    <a:latin typeface="Constantia" panose="02030602050306030303" pitchFamily="18" charset="0"/>
                  </a:rPr>
                  <a:t>omni</a:t>
                </a:r>
                <a:r>
                  <a:rPr lang="en-US" sz="2000" b="1" kern="1200" dirty="0">
                    <a:solidFill>
                      <a:srgbClr val="000000"/>
                    </a:solidFill>
                    <a:latin typeface="Constantia" panose="02030602050306030303" pitchFamily="18" charset="0"/>
                  </a:rPr>
                  <a:t>-channel supply chains</a:t>
                </a:r>
              </a:p>
            </p:txBody>
          </p:sp>
        </p:grpSp>
        <p:sp>
          <p:nvSpPr>
            <p:cNvPr id="13" name="Oval 12"/>
            <p:cNvSpPr/>
            <p:nvPr/>
          </p:nvSpPr>
          <p:spPr>
            <a:xfrm>
              <a:off x="5144232" y="4208860"/>
              <a:ext cx="1011170" cy="953008"/>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grpSp>
          <p:nvGrpSpPr>
            <p:cNvPr id="14" name="Group 13"/>
            <p:cNvGrpSpPr/>
            <p:nvPr/>
          </p:nvGrpSpPr>
          <p:grpSpPr>
            <a:xfrm>
              <a:off x="6315550" y="4629859"/>
              <a:ext cx="2488365" cy="922528"/>
              <a:chOff x="4383534" y="2207971"/>
              <a:chExt cx="1610624" cy="922528"/>
            </a:xfrm>
          </p:grpSpPr>
          <p:sp>
            <p:nvSpPr>
              <p:cNvPr id="19" name="Rectangle 18"/>
              <p:cNvSpPr/>
              <p:nvPr/>
            </p:nvSpPr>
            <p:spPr>
              <a:xfrm>
                <a:off x="4383534" y="2207971"/>
                <a:ext cx="127599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TextBox 19"/>
              <p:cNvSpPr txBox="1"/>
              <p:nvPr/>
            </p:nvSpPr>
            <p:spPr>
              <a:xfrm>
                <a:off x="4383534" y="2207971"/>
                <a:ext cx="1610624" cy="92252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970" tIns="13970" rIns="13970" bIns="13970" numCol="1" spcCol="1270" anchor="ctr" anchorCtr="0">
                <a:noAutofit/>
              </a:bodyPr>
              <a:lstStyle/>
              <a:p>
                <a:pPr lvl="0" algn="l" defTabSz="488950">
                  <a:lnSpc>
                    <a:spcPct val="90000"/>
                  </a:lnSpc>
                  <a:spcBef>
                    <a:spcPct val="0"/>
                  </a:spcBef>
                  <a:spcAft>
                    <a:spcPct val="10000"/>
                  </a:spcAft>
                </a:pPr>
                <a:r>
                  <a:rPr lang="en-US" sz="2000" b="1" kern="1200" dirty="0">
                    <a:solidFill>
                      <a:srgbClr val="000000"/>
                    </a:solidFill>
                    <a:latin typeface="Constantia" panose="02030602050306030303" pitchFamily="18" charset="0"/>
                  </a:rPr>
                  <a:t>Shifts in customer and/or supply market locations</a:t>
                </a:r>
              </a:p>
            </p:txBody>
          </p:sp>
        </p:grpSp>
        <p:grpSp>
          <p:nvGrpSpPr>
            <p:cNvPr id="16" name="Group 15"/>
            <p:cNvGrpSpPr/>
            <p:nvPr/>
          </p:nvGrpSpPr>
          <p:grpSpPr>
            <a:xfrm>
              <a:off x="543819" y="5267199"/>
              <a:ext cx="5473970" cy="978480"/>
              <a:chOff x="3289866" y="2749080"/>
              <a:chExt cx="1668203" cy="1303947"/>
            </a:xfrm>
          </p:grpSpPr>
          <p:sp>
            <p:nvSpPr>
              <p:cNvPr id="17" name="Rectangle 16"/>
              <p:cNvSpPr/>
              <p:nvPr/>
            </p:nvSpPr>
            <p:spPr>
              <a:xfrm>
                <a:off x="3682078" y="3130499"/>
                <a:ext cx="127599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TextBox 17"/>
              <p:cNvSpPr txBox="1"/>
              <p:nvPr/>
            </p:nvSpPr>
            <p:spPr>
              <a:xfrm>
                <a:off x="3289866" y="2749080"/>
                <a:ext cx="924479" cy="92252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970" tIns="13970" rIns="13970" bIns="13970" numCol="1" spcCol="1270" anchor="ctr" anchorCtr="0">
                <a:noAutofit/>
              </a:bodyPr>
              <a:lstStyle/>
              <a:p>
                <a:pPr lvl="0" algn="r" defTabSz="488950">
                  <a:lnSpc>
                    <a:spcPct val="90000"/>
                  </a:lnSpc>
                  <a:spcBef>
                    <a:spcPct val="0"/>
                  </a:spcBef>
                  <a:spcAft>
                    <a:spcPct val="10000"/>
                  </a:spcAft>
                </a:pPr>
                <a:r>
                  <a:rPr lang="en-US" sz="2000" b="1" kern="1200" dirty="0">
                    <a:solidFill>
                      <a:srgbClr val="000000"/>
                    </a:solidFill>
                    <a:latin typeface="Constantia" panose="02030602050306030303" pitchFamily="18" charset="0"/>
                  </a:rPr>
                  <a:t>Changes in corporate ownership/merger and acquisition activity</a:t>
                </a:r>
              </a:p>
            </p:txBody>
          </p:sp>
        </p:grpSp>
        <p:sp>
          <p:nvSpPr>
            <p:cNvPr id="15" name="Oval 14"/>
            <p:cNvSpPr/>
            <p:nvPr/>
          </p:nvSpPr>
          <p:spPr>
            <a:xfrm>
              <a:off x="3657846" y="4586160"/>
              <a:ext cx="1011170" cy="953008"/>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46" name="Oval 45"/>
            <p:cNvSpPr/>
            <p:nvPr/>
          </p:nvSpPr>
          <p:spPr>
            <a:xfrm flipH="1">
              <a:off x="3673196" y="1250568"/>
              <a:ext cx="989869" cy="953008"/>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grpSp>
          <p:nvGrpSpPr>
            <p:cNvPr id="47" name="Group 46"/>
            <p:cNvGrpSpPr/>
            <p:nvPr/>
          </p:nvGrpSpPr>
          <p:grpSpPr>
            <a:xfrm flipH="1">
              <a:off x="1258043" y="1014866"/>
              <a:ext cx="2272557" cy="1024590"/>
              <a:chOff x="3682078" y="-89871"/>
              <a:chExt cx="2188389" cy="1024590"/>
            </a:xfrm>
          </p:grpSpPr>
          <p:sp>
            <p:nvSpPr>
              <p:cNvPr id="48" name="Rectangle 47"/>
              <p:cNvSpPr/>
              <p:nvPr/>
            </p:nvSpPr>
            <p:spPr>
              <a:xfrm>
                <a:off x="3682078" y="12191"/>
                <a:ext cx="127599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9" name="TextBox 48"/>
              <p:cNvSpPr txBox="1"/>
              <p:nvPr/>
            </p:nvSpPr>
            <p:spPr>
              <a:xfrm>
                <a:off x="3723269" y="-89871"/>
                <a:ext cx="2147198" cy="92252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970" tIns="13970" rIns="13970" bIns="13970" numCol="1" spcCol="1270" anchor="ctr" anchorCtr="0">
                <a:noAutofit/>
              </a:bodyPr>
              <a:lstStyle/>
              <a:p>
                <a:pPr lvl="0" algn="r" defTabSz="488950">
                  <a:lnSpc>
                    <a:spcPct val="90000"/>
                  </a:lnSpc>
                  <a:spcBef>
                    <a:spcPct val="0"/>
                  </a:spcBef>
                  <a:spcAft>
                    <a:spcPct val="10000"/>
                  </a:spcAft>
                </a:pPr>
                <a:r>
                  <a:rPr lang="en-US" sz="2000" b="1" dirty="0">
                    <a:solidFill>
                      <a:srgbClr val="000000"/>
                    </a:solidFill>
                    <a:latin typeface="Constantia" panose="02030602050306030303" pitchFamily="18" charset="0"/>
                  </a:rPr>
                  <a:t>Competitive capabilities</a:t>
                </a:r>
              </a:p>
            </p:txBody>
          </p:sp>
        </p:grpSp>
        <p:sp>
          <p:nvSpPr>
            <p:cNvPr id="50" name="Oval 49"/>
            <p:cNvSpPr/>
            <p:nvPr/>
          </p:nvSpPr>
          <p:spPr>
            <a:xfrm flipH="1">
              <a:off x="2283644" y="2112832"/>
              <a:ext cx="989869" cy="953008"/>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grpSp>
          <p:nvGrpSpPr>
            <p:cNvPr id="51" name="Group 50"/>
            <p:cNvGrpSpPr/>
            <p:nvPr/>
          </p:nvGrpSpPr>
          <p:grpSpPr>
            <a:xfrm flipH="1">
              <a:off x="48974" y="2112832"/>
              <a:ext cx="2073330" cy="922528"/>
              <a:chOff x="4383534" y="904239"/>
              <a:chExt cx="1996539" cy="922528"/>
            </a:xfrm>
          </p:grpSpPr>
          <p:sp>
            <p:nvSpPr>
              <p:cNvPr id="52" name="Rectangle 51"/>
              <p:cNvSpPr/>
              <p:nvPr/>
            </p:nvSpPr>
            <p:spPr>
              <a:xfrm>
                <a:off x="4383534" y="904239"/>
                <a:ext cx="127599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53" name="TextBox 52"/>
              <p:cNvSpPr txBox="1"/>
              <p:nvPr/>
            </p:nvSpPr>
            <p:spPr>
              <a:xfrm>
                <a:off x="4383534" y="904239"/>
                <a:ext cx="1996539" cy="92252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970" tIns="13970" rIns="13970" bIns="13970" numCol="1" spcCol="1270" anchor="ctr" anchorCtr="0">
                <a:noAutofit/>
              </a:bodyPr>
              <a:lstStyle/>
              <a:p>
                <a:pPr lvl="0" algn="r" defTabSz="488950">
                  <a:lnSpc>
                    <a:spcPct val="90000"/>
                  </a:lnSpc>
                  <a:spcBef>
                    <a:spcPct val="0"/>
                  </a:spcBef>
                  <a:spcAft>
                    <a:spcPct val="10000"/>
                  </a:spcAft>
                </a:pPr>
                <a:r>
                  <a:rPr lang="en-US" sz="2000" b="1" dirty="0">
                    <a:solidFill>
                      <a:srgbClr val="000000"/>
                    </a:solidFill>
                    <a:latin typeface="Constantia" panose="02030602050306030303" pitchFamily="18" charset="0"/>
                  </a:rPr>
                  <a:t>Cost pressures</a:t>
                </a:r>
              </a:p>
            </p:txBody>
          </p:sp>
        </p:grpSp>
        <p:sp>
          <p:nvSpPr>
            <p:cNvPr id="54" name="Oval 53"/>
            <p:cNvSpPr/>
            <p:nvPr/>
          </p:nvSpPr>
          <p:spPr>
            <a:xfrm flipH="1">
              <a:off x="2275065" y="3602598"/>
              <a:ext cx="989869" cy="953008"/>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grpSp>
          <p:nvGrpSpPr>
            <p:cNvPr id="55" name="Group 54"/>
            <p:cNvGrpSpPr/>
            <p:nvPr/>
          </p:nvGrpSpPr>
          <p:grpSpPr>
            <a:xfrm flipH="1">
              <a:off x="229613" y="3726139"/>
              <a:ext cx="1929839" cy="922528"/>
              <a:chOff x="4383534" y="2207971"/>
              <a:chExt cx="1275991" cy="922528"/>
            </a:xfrm>
          </p:grpSpPr>
          <p:sp>
            <p:nvSpPr>
              <p:cNvPr id="56" name="Rectangle 55"/>
              <p:cNvSpPr/>
              <p:nvPr/>
            </p:nvSpPr>
            <p:spPr>
              <a:xfrm>
                <a:off x="4383534" y="2207971"/>
                <a:ext cx="127599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57" name="TextBox 56"/>
              <p:cNvSpPr txBox="1"/>
              <p:nvPr/>
            </p:nvSpPr>
            <p:spPr>
              <a:xfrm>
                <a:off x="4383534" y="2207971"/>
                <a:ext cx="1275991" cy="922528"/>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970" tIns="13970" rIns="13970" bIns="13970" numCol="1" spcCol="1270" anchor="ctr" anchorCtr="0">
                <a:noAutofit/>
              </a:bodyPr>
              <a:lstStyle/>
              <a:p>
                <a:pPr lvl="0" algn="r" defTabSz="488950">
                  <a:lnSpc>
                    <a:spcPct val="90000"/>
                  </a:lnSpc>
                  <a:spcBef>
                    <a:spcPct val="0"/>
                  </a:spcBef>
                  <a:spcAft>
                    <a:spcPct val="10000"/>
                  </a:spcAft>
                </a:pPr>
                <a:r>
                  <a:rPr lang="en-US" sz="2000" b="1" dirty="0">
                    <a:solidFill>
                      <a:srgbClr val="000000"/>
                    </a:solidFill>
                    <a:latin typeface="Constantia" panose="02030602050306030303" pitchFamily="18" charset="0"/>
                  </a:rPr>
                  <a:t>Corporate organizational change</a:t>
                </a:r>
              </a:p>
            </p:txBody>
          </p:sp>
        </p:grpSp>
        <p:sp>
          <p:nvSpPr>
            <p:cNvPr id="60" name="Rectangle 59"/>
            <p:cNvSpPr/>
            <p:nvPr/>
          </p:nvSpPr>
          <p:spPr>
            <a:xfrm flipH="1">
              <a:off x="426044" y="4779060"/>
              <a:ext cx="2406111" cy="92252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65" name="Rectangle 64"/>
            <p:cNvSpPr/>
            <p:nvPr/>
          </p:nvSpPr>
          <p:spPr bwMode="auto">
            <a:xfrm>
              <a:off x="5363132" y="18041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4000" b="1" i="0" u="none" strike="noStrike" cap="none" normalizeH="0" baseline="0" dirty="0">
                  <a:ln>
                    <a:noFill/>
                  </a:ln>
                  <a:solidFill>
                    <a:srgbClr val="993366"/>
                  </a:solidFill>
                  <a:effectLst/>
                  <a:latin typeface="Constantia" panose="02030602050306030303" pitchFamily="18" charset="0"/>
                </a:rPr>
                <a:t>1</a:t>
              </a:r>
            </a:p>
          </p:txBody>
        </p:sp>
        <p:sp>
          <p:nvSpPr>
            <p:cNvPr id="66" name="Rectangle 65"/>
            <p:cNvSpPr/>
            <p:nvPr/>
          </p:nvSpPr>
          <p:spPr bwMode="auto">
            <a:xfrm>
              <a:off x="5976233" y="303847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4000" b="1" i="0" u="none" strike="noStrike" cap="none" normalizeH="0" baseline="0" dirty="0">
                  <a:ln>
                    <a:noFill/>
                  </a:ln>
                  <a:solidFill>
                    <a:srgbClr val="993366"/>
                  </a:solidFill>
                  <a:effectLst/>
                  <a:latin typeface="Constantia" panose="02030602050306030303" pitchFamily="18" charset="0"/>
                </a:rPr>
                <a:t>2</a:t>
              </a:r>
            </a:p>
          </p:txBody>
        </p:sp>
        <p:sp>
          <p:nvSpPr>
            <p:cNvPr id="67" name="Rectangle 66"/>
            <p:cNvSpPr/>
            <p:nvPr/>
          </p:nvSpPr>
          <p:spPr bwMode="auto">
            <a:xfrm>
              <a:off x="5356722" y="4338890"/>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4000" b="1" i="0" u="none" strike="noStrike" cap="none" normalizeH="0" baseline="0" dirty="0">
                  <a:ln>
                    <a:noFill/>
                  </a:ln>
                  <a:solidFill>
                    <a:srgbClr val="993366"/>
                  </a:solidFill>
                  <a:effectLst/>
                  <a:latin typeface="Constantia" panose="02030602050306030303" pitchFamily="18" charset="0"/>
                </a:rPr>
                <a:t>3</a:t>
              </a:r>
            </a:p>
          </p:txBody>
        </p:sp>
        <p:sp>
          <p:nvSpPr>
            <p:cNvPr id="68" name="Rectangle 67"/>
            <p:cNvSpPr/>
            <p:nvPr/>
          </p:nvSpPr>
          <p:spPr bwMode="auto">
            <a:xfrm>
              <a:off x="3867499" y="4734971"/>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4000" b="1" i="0" u="none" strike="noStrike" cap="none" normalizeH="0" baseline="0" dirty="0">
                  <a:ln>
                    <a:noFill/>
                  </a:ln>
                  <a:solidFill>
                    <a:srgbClr val="993366"/>
                  </a:solidFill>
                  <a:effectLst/>
                  <a:latin typeface="Constantia" panose="02030602050306030303" pitchFamily="18" charset="0"/>
                </a:rPr>
                <a:t>4</a:t>
              </a:r>
            </a:p>
          </p:txBody>
        </p:sp>
        <p:sp>
          <p:nvSpPr>
            <p:cNvPr id="69" name="Rectangle 68"/>
            <p:cNvSpPr/>
            <p:nvPr/>
          </p:nvSpPr>
          <p:spPr bwMode="auto">
            <a:xfrm>
              <a:off x="2445443" y="3775439"/>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4000" b="1" i="0" u="none" strike="noStrike" cap="none" normalizeH="0" baseline="0" dirty="0">
                  <a:ln>
                    <a:noFill/>
                  </a:ln>
                  <a:solidFill>
                    <a:srgbClr val="993366"/>
                  </a:solidFill>
                  <a:effectLst/>
                  <a:latin typeface="Constantia" panose="02030602050306030303" pitchFamily="18" charset="0"/>
                </a:rPr>
                <a:t>5</a:t>
              </a:r>
            </a:p>
          </p:txBody>
        </p:sp>
        <p:sp>
          <p:nvSpPr>
            <p:cNvPr id="70" name="Rectangle 69"/>
            <p:cNvSpPr/>
            <p:nvPr/>
          </p:nvSpPr>
          <p:spPr bwMode="auto">
            <a:xfrm>
              <a:off x="2459244" y="2265390"/>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4000" b="1" i="0" u="none" strike="noStrike" cap="none" normalizeH="0" baseline="0" dirty="0">
                  <a:ln>
                    <a:noFill/>
                  </a:ln>
                  <a:solidFill>
                    <a:srgbClr val="993366"/>
                  </a:solidFill>
                  <a:effectLst/>
                  <a:latin typeface="Constantia" panose="02030602050306030303" pitchFamily="18" charset="0"/>
                </a:rPr>
                <a:t>6</a:t>
              </a:r>
            </a:p>
          </p:txBody>
        </p:sp>
        <p:sp>
          <p:nvSpPr>
            <p:cNvPr id="71" name="Rectangle 70"/>
            <p:cNvSpPr/>
            <p:nvPr/>
          </p:nvSpPr>
          <p:spPr bwMode="auto">
            <a:xfrm>
              <a:off x="3852707" y="1391473"/>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4000" b="1" i="0" u="none" strike="noStrike" cap="none" normalizeH="0" baseline="0" dirty="0">
                  <a:ln>
                    <a:noFill/>
                  </a:ln>
                  <a:solidFill>
                    <a:srgbClr val="993366"/>
                  </a:solidFill>
                  <a:effectLst/>
                  <a:latin typeface="Constantia" panose="02030602050306030303" pitchFamily="18" charset="0"/>
                </a:rPr>
                <a:t>7</a:t>
              </a:r>
            </a:p>
          </p:txBody>
        </p:sp>
      </p:grpSp>
    </p:spTree>
    <p:extLst>
      <p:ext uri="{BB962C8B-B14F-4D97-AF65-F5344CB8AC3E}">
        <p14:creationId xmlns:p14="http://schemas.microsoft.com/office/powerpoint/2010/main" val="77607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77041"/>
          </a:xfrm>
        </p:spPr>
        <p:txBody>
          <a:bodyPr/>
          <a:lstStyle/>
          <a:p>
            <a:r>
              <a:rPr lang="en-US" sz="3700" dirty="0"/>
              <a:t>Supply Chain Network Design Process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4</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08" name="Group 107"/>
          <p:cNvGrpSpPr/>
          <p:nvPr/>
        </p:nvGrpSpPr>
        <p:grpSpPr>
          <a:xfrm>
            <a:off x="355582" y="1295400"/>
            <a:ext cx="8626359" cy="4679718"/>
            <a:chOff x="309093" y="1406803"/>
            <a:chExt cx="8626359" cy="4679718"/>
          </a:xfrm>
        </p:grpSpPr>
        <p:cxnSp>
          <p:nvCxnSpPr>
            <p:cNvPr id="45" name="Straight Connector 44"/>
            <p:cNvCxnSpPr/>
            <p:nvPr/>
          </p:nvCxnSpPr>
          <p:spPr>
            <a:xfrm flipH="1" flipV="1">
              <a:off x="6167979" y="3201567"/>
              <a:ext cx="20526" cy="1511108"/>
            </a:xfrm>
            <a:prstGeom prst="line">
              <a:avLst/>
            </a:prstGeom>
            <a:noFill/>
            <a:ln w="57150" cap="flat" cmpd="sng" algn="ctr">
              <a:solidFill>
                <a:srgbClr val="993366"/>
              </a:solidFill>
              <a:prstDash val="sysDot"/>
              <a:tailEnd type="none" w="med" len="lg"/>
            </a:ln>
            <a:effectLst/>
          </p:spPr>
        </p:cxnSp>
        <p:cxnSp>
          <p:nvCxnSpPr>
            <p:cNvPr id="49" name="Straight Connector 48"/>
            <p:cNvCxnSpPr/>
            <p:nvPr/>
          </p:nvCxnSpPr>
          <p:spPr>
            <a:xfrm flipH="1" flipV="1">
              <a:off x="6377697" y="1921596"/>
              <a:ext cx="22078" cy="2829364"/>
            </a:xfrm>
            <a:prstGeom prst="line">
              <a:avLst/>
            </a:prstGeom>
            <a:noFill/>
            <a:ln w="57150" cap="flat" cmpd="sng" algn="ctr">
              <a:solidFill>
                <a:srgbClr val="993366"/>
              </a:solidFill>
              <a:prstDash val="sysDot"/>
              <a:tailEnd type="none" w="med" len="lg"/>
            </a:ln>
            <a:effectLst/>
          </p:spPr>
        </p:cxnSp>
        <p:sp>
          <p:nvSpPr>
            <p:cNvPr id="71" name="Bent-Up Arrow 70"/>
            <p:cNvSpPr/>
            <p:nvPr/>
          </p:nvSpPr>
          <p:spPr>
            <a:xfrm rot="5400000">
              <a:off x="547480" y="2013485"/>
              <a:ext cx="624869" cy="682393"/>
            </a:xfrm>
            <a:prstGeom prst="bentUpArrow">
              <a:avLst>
                <a:gd name="adj1" fmla="val 32840"/>
                <a:gd name="adj2" fmla="val 25000"/>
                <a:gd name="adj3" fmla="val 35780"/>
              </a:avLst>
            </a:prstGeom>
            <a:solidFill>
              <a:srgbClr val="99336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hueOff val="0"/>
                <a:satOff val="0"/>
                <a:lumOff val="0"/>
                <a:alphaOff val="0"/>
              </a:schemeClr>
            </a:fontRef>
          </p:style>
        </p:sp>
        <p:sp>
          <p:nvSpPr>
            <p:cNvPr id="72" name="Freeform 71"/>
            <p:cNvSpPr/>
            <p:nvPr/>
          </p:nvSpPr>
          <p:spPr>
            <a:xfrm>
              <a:off x="309093" y="1406803"/>
              <a:ext cx="1983617" cy="706290"/>
            </a:xfrm>
            <a:custGeom>
              <a:avLst/>
              <a:gdLst>
                <a:gd name="connsiteX0" fmla="*/ 0 w 1983617"/>
                <a:gd name="connsiteY0" fmla="*/ 117739 h 706290"/>
                <a:gd name="connsiteX1" fmla="*/ 117739 w 1983617"/>
                <a:gd name="connsiteY1" fmla="*/ 0 h 706290"/>
                <a:gd name="connsiteX2" fmla="*/ 1865878 w 1983617"/>
                <a:gd name="connsiteY2" fmla="*/ 0 h 706290"/>
                <a:gd name="connsiteX3" fmla="*/ 1983617 w 1983617"/>
                <a:gd name="connsiteY3" fmla="*/ 117739 h 706290"/>
                <a:gd name="connsiteX4" fmla="*/ 1983617 w 1983617"/>
                <a:gd name="connsiteY4" fmla="*/ 588551 h 706290"/>
                <a:gd name="connsiteX5" fmla="*/ 1865878 w 1983617"/>
                <a:gd name="connsiteY5" fmla="*/ 706290 h 706290"/>
                <a:gd name="connsiteX6" fmla="*/ 117739 w 1983617"/>
                <a:gd name="connsiteY6" fmla="*/ 706290 h 706290"/>
                <a:gd name="connsiteX7" fmla="*/ 0 w 1983617"/>
                <a:gd name="connsiteY7" fmla="*/ 588551 h 706290"/>
                <a:gd name="connsiteX8" fmla="*/ 0 w 1983617"/>
                <a:gd name="connsiteY8" fmla="*/ 117739 h 706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3617" h="706290">
                  <a:moveTo>
                    <a:pt x="0" y="117739"/>
                  </a:moveTo>
                  <a:cubicBezTo>
                    <a:pt x="0" y="52714"/>
                    <a:pt x="52714" y="0"/>
                    <a:pt x="117739" y="0"/>
                  </a:cubicBezTo>
                  <a:lnTo>
                    <a:pt x="1865878" y="0"/>
                  </a:lnTo>
                  <a:cubicBezTo>
                    <a:pt x="1930903" y="0"/>
                    <a:pt x="1983617" y="52714"/>
                    <a:pt x="1983617" y="117739"/>
                  </a:cubicBezTo>
                  <a:lnTo>
                    <a:pt x="1983617" y="588551"/>
                  </a:lnTo>
                  <a:cubicBezTo>
                    <a:pt x="1983617" y="653576"/>
                    <a:pt x="1930903" y="706290"/>
                    <a:pt x="1865878" y="706290"/>
                  </a:cubicBezTo>
                  <a:lnTo>
                    <a:pt x="117739" y="706290"/>
                  </a:lnTo>
                  <a:cubicBezTo>
                    <a:pt x="52714" y="706290"/>
                    <a:pt x="0" y="653576"/>
                    <a:pt x="0" y="588551"/>
                  </a:cubicBezTo>
                  <a:lnTo>
                    <a:pt x="0" y="117739"/>
                  </a:lnTo>
                  <a:close/>
                </a:path>
              </a:pathLst>
            </a:cu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fontRef>
          </p:style>
          <p:txBody>
            <a:bodyPr spcFirstLastPara="0" vert="horz" wrap="square" lIns="80204" tIns="80204" rIns="80204" bIns="80204" numCol="1" spcCol="1270" anchor="ctr" anchorCtr="0">
              <a:noAutofit/>
            </a:bodyPr>
            <a:lstStyle/>
            <a:p>
              <a:pPr lvl="0" algn="ctr" defTabSz="533400">
                <a:lnSpc>
                  <a:spcPct val="90000"/>
                </a:lnSpc>
                <a:spcBef>
                  <a:spcPct val="0"/>
                </a:spcBef>
                <a:spcAft>
                  <a:spcPct val="35000"/>
                </a:spcAft>
              </a:pPr>
              <a:r>
                <a:rPr lang="en-US" kern="1200" dirty="0">
                  <a:solidFill>
                    <a:sysClr val="window" lastClr="FFFFFF"/>
                  </a:solidFill>
                  <a:latin typeface="Constantia" panose="02030602050306030303" pitchFamily="18" charset="0"/>
                </a:rPr>
                <a:t>1. Define Process Steps</a:t>
              </a:r>
            </a:p>
          </p:txBody>
        </p:sp>
        <p:sp>
          <p:nvSpPr>
            <p:cNvPr id="73" name="Rectangle 72"/>
            <p:cNvSpPr/>
            <p:nvPr/>
          </p:nvSpPr>
          <p:spPr>
            <a:xfrm>
              <a:off x="2312888" y="1484024"/>
              <a:ext cx="733874" cy="570855"/>
            </a:xfrm>
            <a:prstGeom prst="rect">
              <a:avLst/>
            </a:pr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sp>
        <p:sp>
          <p:nvSpPr>
            <p:cNvPr id="74" name="Bent-Up Arrow 73"/>
            <p:cNvSpPr/>
            <p:nvPr/>
          </p:nvSpPr>
          <p:spPr>
            <a:xfrm rot="5400000">
              <a:off x="1790866" y="2761759"/>
              <a:ext cx="568164" cy="848385"/>
            </a:xfrm>
            <a:prstGeom prst="bentUpArrow">
              <a:avLst>
                <a:gd name="adj1" fmla="val 32840"/>
                <a:gd name="adj2" fmla="val 25000"/>
                <a:gd name="adj3" fmla="val 35780"/>
              </a:avLst>
            </a:prstGeom>
            <a:solidFill>
              <a:srgbClr val="99336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hueOff val="0"/>
                <a:satOff val="0"/>
                <a:lumOff val="0"/>
                <a:alphaOff val="0"/>
              </a:schemeClr>
            </a:fontRef>
          </p:style>
        </p:sp>
        <p:sp>
          <p:nvSpPr>
            <p:cNvPr id="75" name="Freeform 74"/>
            <p:cNvSpPr/>
            <p:nvPr/>
          </p:nvSpPr>
          <p:spPr>
            <a:xfrm>
              <a:off x="1221289" y="2205215"/>
              <a:ext cx="2217309" cy="706290"/>
            </a:xfrm>
            <a:custGeom>
              <a:avLst/>
              <a:gdLst>
                <a:gd name="connsiteX0" fmla="*/ 0 w 2217309"/>
                <a:gd name="connsiteY0" fmla="*/ 117739 h 706290"/>
                <a:gd name="connsiteX1" fmla="*/ 117739 w 2217309"/>
                <a:gd name="connsiteY1" fmla="*/ 0 h 706290"/>
                <a:gd name="connsiteX2" fmla="*/ 2099570 w 2217309"/>
                <a:gd name="connsiteY2" fmla="*/ 0 h 706290"/>
                <a:gd name="connsiteX3" fmla="*/ 2217309 w 2217309"/>
                <a:gd name="connsiteY3" fmla="*/ 117739 h 706290"/>
                <a:gd name="connsiteX4" fmla="*/ 2217309 w 2217309"/>
                <a:gd name="connsiteY4" fmla="*/ 588551 h 706290"/>
                <a:gd name="connsiteX5" fmla="*/ 2099570 w 2217309"/>
                <a:gd name="connsiteY5" fmla="*/ 706290 h 706290"/>
                <a:gd name="connsiteX6" fmla="*/ 117739 w 2217309"/>
                <a:gd name="connsiteY6" fmla="*/ 706290 h 706290"/>
                <a:gd name="connsiteX7" fmla="*/ 0 w 2217309"/>
                <a:gd name="connsiteY7" fmla="*/ 588551 h 706290"/>
                <a:gd name="connsiteX8" fmla="*/ 0 w 2217309"/>
                <a:gd name="connsiteY8" fmla="*/ 117739 h 706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7309" h="706290">
                  <a:moveTo>
                    <a:pt x="0" y="117739"/>
                  </a:moveTo>
                  <a:cubicBezTo>
                    <a:pt x="0" y="52714"/>
                    <a:pt x="52714" y="0"/>
                    <a:pt x="117739" y="0"/>
                  </a:cubicBezTo>
                  <a:lnTo>
                    <a:pt x="2099570" y="0"/>
                  </a:lnTo>
                  <a:cubicBezTo>
                    <a:pt x="2164595" y="0"/>
                    <a:pt x="2217309" y="52714"/>
                    <a:pt x="2217309" y="117739"/>
                  </a:cubicBezTo>
                  <a:lnTo>
                    <a:pt x="2217309" y="588551"/>
                  </a:lnTo>
                  <a:cubicBezTo>
                    <a:pt x="2217309" y="653576"/>
                    <a:pt x="2164595" y="706290"/>
                    <a:pt x="2099570" y="706290"/>
                  </a:cubicBezTo>
                  <a:lnTo>
                    <a:pt x="117739" y="706290"/>
                  </a:lnTo>
                  <a:cubicBezTo>
                    <a:pt x="52714" y="706290"/>
                    <a:pt x="0" y="653576"/>
                    <a:pt x="0" y="588551"/>
                  </a:cubicBezTo>
                  <a:lnTo>
                    <a:pt x="0" y="117739"/>
                  </a:lnTo>
                  <a:close/>
                </a:path>
              </a:pathLst>
            </a:cu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fontRef>
          </p:style>
          <p:txBody>
            <a:bodyPr spcFirstLastPara="0" vert="horz" wrap="square" lIns="80204" tIns="80204" rIns="80204" bIns="80204" numCol="1" spcCol="1270" anchor="ctr" anchorCtr="0">
              <a:noAutofit/>
            </a:bodyPr>
            <a:lstStyle/>
            <a:p>
              <a:pPr lvl="0" algn="ctr" defTabSz="533400">
                <a:lnSpc>
                  <a:spcPct val="90000"/>
                </a:lnSpc>
                <a:spcBef>
                  <a:spcPct val="0"/>
                </a:spcBef>
                <a:spcAft>
                  <a:spcPct val="35000"/>
                </a:spcAft>
              </a:pPr>
              <a:r>
                <a:rPr lang="en-US" kern="1200" dirty="0">
                  <a:solidFill>
                    <a:sysClr val="window" lastClr="FFFFFF"/>
                  </a:solidFill>
                  <a:latin typeface="Constantia" panose="02030602050306030303" pitchFamily="18" charset="0"/>
                </a:rPr>
                <a:t>2. Perform Supply Chain Audit</a:t>
              </a:r>
            </a:p>
          </p:txBody>
        </p:sp>
        <p:sp>
          <p:nvSpPr>
            <p:cNvPr id="76" name="Rectangle 75"/>
            <p:cNvSpPr/>
            <p:nvPr/>
          </p:nvSpPr>
          <p:spPr>
            <a:xfrm>
              <a:off x="3500230" y="2277421"/>
              <a:ext cx="733874" cy="570855"/>
            </a:xfrm>
            <a:prstGeom prst="rect">
              <a:avLst/>
            </a:pr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sp>
        <p:sp>
          <p:nvSpPr>
            <p:cNvPr id="77" name="Bent-Up Arrow 76"/>
            <p:cNvSpPr/>
            <p:nvPr/>
          </p:nvSpPr>
          <p:spPr>
            <a:xfrm rot="5400000">
              <a:off x="3311171" y="3585307"/>
              <a:ext cx="589921" cy="843837"/>
            </a:xfrm>
            <a:prstGeom prst="bentUpArrow">
              <a:avLst>
                <a:gd name="adj1" fmla="val 32840"/>
                <a:gd name="adj2" fmla="val 25000"/>
                <a:gd name="adj3" fmla="val 35780"/>
              </a:avLst>
            </a:prstGeom>
            <a:solidFill>
              <a:srgbClr val="99336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hueOff val="0"/>
                <a:satOff val="0"/>
                <a:lumOff val="0"/>
                <a:alphaOff val="0"/>
              </a:schemeClr>
            </a:fontRef>
          </p:style>
        </p:sp>
        <p:sp>
          <p:nvSpPr>
            <p:cNvPr id="78" name="Freeform 77"/>
            <p:cNvSpPr/>
            <p:nvPr/>
          </p:nvSpPr>
          <p:spPr>
            <a:xfrm>
              <a:off x="2499141" y="3029343"/>
              <a:ext cx="2182876" cy="706290"/>
            </a:xfrm>
            <a:custGeom>
              <a:avLst/>
              <a:gdLst>
                <a:gd name="connsiteX0" fmla="*/ 0 w 1772003"/>
                <a:gd name="connsiteY0" fmla="*/ 117739 h 706290"/>
                <a:gd name="connsiteX1" fmla="*/ 117739 w 1772003"/>
                <a:gd name="connsiteY1" fmla="*/ 0 h 706290"/>
                <a:gd name="connsiteX2" fmla="*/ 1654264 w 1772003"/>
                <a:gd name="connsiteY2" fmla="*/ 0 h 706290"/>
                <a:gd name="connsiteX3" fmla="*/ 1772003 w 1772003"/>
                <a:gd name="connsiteY3" fmla="*/ 117739 h 706290"/>
                <a:gd name="connsiteX4" fmla="*/ 1772003 w 1772003"/>
                <a:gd name="connsiteY4" fmla="*/ 588551 h 706290"/>
                <a:gd name="connsiteX5" fmla="*/ 1654264 w 1772003"/>
                <a:gd name="connsiteY5" fmla="*/ 706290 h 706290"/>
                <a:gd name="connsiteX6" fmla="*/ 117739 w 1772003"/>
                <a:gd name="connsiteY6" fmla="*/ 706290 h 706290"/>
                <a:gd name="connsiteX7" fmla="*/ 0 w 1772003"/>
                <a:gd name="connsiteY7" fmla="*/ 588551 h 706290"/>
                <a:gd name="connsiteX8" fmla="*/ 0 w 1772003"/>
                <a:gd name="connsiteY8" fmla="*/ 117739 h 706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003" h="706290">
                  <a:moveTo>
                    <a:pt x="0" y="117739"/>
                  </a:moveTo>
                  <a:cubicBezTo>
                    <a:pt x="0" y="52714"/>
                    <a:pt x="52714" y="0"/>
                    <a:pt x="117739" y="0"/>
                  </a:cubicBezTo>
                  <a:lnTo>
                    <a:pt x="1654264" y="0"/>
                  </a:lnTo>
                  <a:cubicBezTo>
                    <a:pt x="1719289" y="0"/>
                    <a:pt x="1772003" y="52714"/>
                    <a:pt x="1772003" y="117739"/>
                  </a:cubicBezTo>
                  <a:lnTo>
                    <a:pt x="1772003" y="588551"/>
                  </a:lnTo>
                  <a:cubicBezTo>
                    <a:pt x="1772003" y="653576"/>
                    <a:pt x="1719289" y="706290"/>
                    <a:pt x="1654264" y="706290"/>
                  </a:cubicBezTo>
                  <a:lnTo>
                    <a:pt x="117739" y="706290"/>
                  </a:lnTo>
                  <a:cubicBezTo>
                    <a:pt x="52714" y="706290"/>
                    <a:pt x="0" y="653576"/>
                    <a:pt x="0" y="588551"/>
                  </a:cubicBezTo>
                  <a:lnTo>
                    <a:pt x="0" y="117739"/>
                  </a:lnTo>
                  <a:close/>
                </a:path>
              </a:pathLst>
            </a:cu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fontRef>
          </p:style>
          <p:txBody>
            <a:bodyPr spcFirstLastPara="0" vert="horz" wrap="square" lIns="80204" tIns="80204" rIns="80204" bIns="80204" numCol="1" spcCol="1270" anchor="ctr" anchorCtr="0">
              <a:noAutofit/>
            </a:bodyPr>
            <a:lstStyle/>
            <a:p>
              <a:pPr lvl="0" algn="ctr" defTabSz="533400">
                <a:lnSpc>
                  <a:spcPct val="90000"/>
                </a:lnSpc>
                <a:spcBef>
                  <a:spcPct val="0"/>
                </a:spcBef>
                <a:spcAft>
                  <a:spcPct val="35000"/>
                </a:spcAft>
              </a:pPr>
              <a:r>
                <a:rPr lang="en-US" kern="1200" dirty="0">
                  <a:solidFill>
                    <a:sysClr val="window" lastClr="FFFFFF"/>
                  </a:solidFill>
                  <a:latin typeface="Constantia" panose="02030602050306030303" pitchFamily="18" charset="0"/>
                </a:rPr>
                <a:t>3. Examine Network Alternatives</a:t>
              </a:r>
            </a:p>
          </p:txBody>
        </p:sp>
        <p:sp>
          <p:nvSpPr>
            <p:cNvPr id="79" name="Rectangle 78"/>
            <p:cNvSpPr/>
            <p:nvPr/>
          </p:nvSpPr>
          <p:spPr>
            <a:xfrm>
              <a:off x="4348073" y="3070819"/>
              <a:ext cx="733874" cy="570855"/>
            </a:xfrm>
            <a:prstGeom prst="rect">
              <a:avLst/>
            </a:pr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sp>
        <p:sp>
          <p:nvSpPr>
            <p:cNvPr id="80" name="Bent-Up Arrow 79"/>
            <p:cNvSpPr/>
            <p:nvPr/>
          </p:nvSpPr>
          <p:spPr>
            <a:xfrm rot="5400000">
              <a:off x="4367262" y="4481442"/>
              <a:ext cx="593063" cy="635774"/>
            </a:xfrm>
            <a:prstGeom prst="bentUpArrow">
              <a:avLst>
                <a:gd name="adj1" fmla="val 32840"/>
                <a:gd name="adj2" fmla="val 25000"/>
                <a:gd name="adj3" fmla="val 35780"/>
              </a:avLst>
            </a:prstGeom>
            <a:solidFill>
              <a:srgbClr val="99336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hueOff val="0"/>
                <a:satOff val="0"/>
                <a:lumOff val="0"/>
                <a:alphaOff val="0"/>
              </a:schemeClr>
            </a:fontRef>
          </p:style>
        </p:sp>
        <p:sp>
          <p:nvSpPr>
            <p:cNvPr id="81" name="Freeform 80"/>
            <p:cNvSpPr/>
            <p:nvPr/>
          </p:nvSpPr>
          <p:spPr>
            <a:xfrm>
              <a:off x="4028051" y="3796855"/>
              <a:ext cx="2031789" cy="706290"/>
            </a:xfrm>
            <a:custGeom>
              <a:avLst/>
              <a:gdLst>
                <a:gd name="connsiteX0" fmla="*/ 0 w 1410133"/>
                <a:gd name="connsiteY0" fmla="*/ 117739 h 706290"/>
                <a:gd name="connsiteX1" fmla="*/ 117739 w 1410133"/>
                <a:gd name="connsiteY1" fmla="*/ 0 h 706290"/>
                <a:gd name="connsiteX2" fmla="*/ 1292394 w 1410133"/>
                <a:gd name="connsiteY2" fmla="*/ 0 h 706290"/>
                <a:gd name="connsiteX3" fmla="*/ 1410133 w 1410133"/>
                <a:gd name="connsiteY3" fmla="*/ 117739 h 706290"/>
                <a:gd name="connsiteX4" fmla="*/ 1410133 w 1410133"/>
                <a:gd name="connsiteY4" fmla="*/ 588551 h 706290"/>
                <a:gd name="connsiteX5" fmla="*/ 1292394 w 1410133"/>
                <a:gd name="connsiteY5" fmla="*/ 706290 h 706290"/>
                <a:gd name="connsiteX6" fmla="*/ 117739 w 1410133"/>
                <a:gd name="connsiteY6" fmla="*/ 706290 h 706290"/>
                <a:gd name="connsiteX7" fmla="*/ 0 w 1410133"/>
                <a:gd name="connsiteY7" fmla="*/ 588551 h 706290"/>
                <a:gd name="connsiteX8" fmla="*/ 0 w 1410133"/>
                <a:gd name="connsiteY8" fmla="*/ 117739 h 706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0133" h="706290">
                  <a:moveTo>
                    <a:pt x="0" y="117739"/>
                  </a:moveTo>
                  <a:cubicBezTo>
                    <a:pt x="0" y="52714"/>
                    <a:pt x="52714" y="0"/>
                    <a:pt x="117739" y="0"/>
                  </a:cubicBezTo>
                  <a:lnTo>
                    <a:pt x="1292394" y="0"/>
                  </a:lnTo>
                  <a:cubicBezTo>
                    <a:pt x="1357419" y="0"/>
                    <a:pt x="1410133" y="52714"/>
                    <a:pt x="1410133" y="117739"/>
                  </a:cubicBezTo>
                  <a:lnTo>
                    <a:pt x="1410133" y="588551"/>
                  </a:lnTo>
                  <a:cubicBezTo>
                    <a:pt x="1410133" y="653576"/>
                    <a:pt x="1357419" y="706290"/>
                    <a:pt x="1292394" y="706290"/>
                  </a:cubicBezTo>
                  <a:lnTo>
                    <a:pt x="117739" y="706290"/>
                  </a:lnTo>
                  <a:cubicBezTo>
                    <a:pt x="52714" y="706290"/>
                    <a:pt x="0" y="653576"/>
                    <a:pt x="0" y="588551"/>
                  </a:cubicBezTo>
                  <a:lnTo>
                    <a:pt x="0" y="117739"/>
                  </a:lnTo>
                  <a:close/>
                </a:path>
              </a:pathLst>
            </a:cu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fontRef>
          </p:style>
          <p:txBody>
            <a:bodyPr spcFirstLastPara="0" vert="horz" wrap="square" lIns="80204" tIns="80204" rIns="80204" bIns="80204" numCol="1" spcCol="1270" anchor="ctr" anchorCtr="0">
              <a:noAutofit/>
            </a:bodyPr>
            <a:lstStyle/>
            <a:p>
              <a:pPr lvl="0" algn="ctr" defTabSz="533400">
                <a:lnSpc>
                  <a:spcPct val="90000"/>
                </a:lnSpc>
                <a:spcBef>
                  <a:spcPct val="0"/>
                </a:spcBef>
                <a:spcAft>
                  <a:spcPct val="35000"/>
                </a:spcAft>
              </a:pPr>
              <a:r>
                <a:rPr lang="en-US" kern="1200" dirty="0">
                  <a:solidFill>
                    <a:sysClr val="window" lastClr="FFFFFF"/>
                  </a:solidFill>
                  <a:latin typeface="Constantia" panose="02030602050306030303" pitchFamily="18" charset="0"/>
                </a:rPr>
                <a:t>4. Facility Location Analysis</a:t>
              </a:r>
            </a:p>
          </p:txBody>
        </p:sp>
        <p:sp>
          <p:nvSpPr>
            <p:cNvPr id="82" name="Rectangle 81"/>
            <p:cNvSpPr/>
            <p:nvPr/>
          </p:nvSpPr>
          <p:spPr>
            <a:xfrm>
              <a:off x="5237634" y="3864216"/>
              <a:ext cx="733874" cy="570855"/>
            </a:xfrm>
            <a:prstGeom prst="rect">
              <a:avLst/>
            </a:pr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sp>
        <p:sp>
          <p:nvSpPr>
            <p:cNvPr id="83" name="Bent-Up Arrow 82"/>
            <p:cNvSpPr/>
            <p:nvPr/>
          </p:nvSpPr>
          <p:spPr>
            <a:xfrm rot="5400000">
              <a:off x="5373536" y="5177308"/>
              <a:ext cx="627527" cy="796371"/>
            </a:xfrm>
            <a:prstGeom prst="bentUpArrow">
              <a:avLst>
                <a:gd name="adj1" fmla="val 32840"/>
                <a:gd name="adj2" fmla="val 25000"/>
                <a:gd name="adj3" fmla="val 35780"/>
              </a:avLst>
            </a:prstGeom>
            <a:solidFill>
              <a:srgbClr val="99336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hueOff val="0"/>
                <a:satOff val="0"/>
                <a:lumOff val="0"/>
                <a:alphaOff val="0"/>
              </a:schemeClr>
            </a:fontRef>
          </p:style>
        </p:sp>
        <p:sp>
          <p:nvSpPr>
            <p:cNvPr id="84" name="Freeform 83"/>
            <p:cNvSpPr/>
            <p:nvPr/>
          </p:nvSpPr>
          <p:spPr>
            <a:xfrm>
              <a:off x="4981681" y="4678856"/>
              <a:ext cx="2314607" cy="641170"/>
            </a:xfrm>
            <a:custGeom>
              <a:avLst/>
              <a:gdLst>
                <a:gd name="connsiteX0" fmla="*/ 0 w 1729159"/>
                <a:gd name="connsiteY0" fmla="*/ 106883 h 641170"/>
                <a:gd name="connsiteX1" fmla="*/ 106883 w 1729159"/>
                <a:gd name="connsiteY1" fmla="*/ 0 h 641170"/>
                <a:gd name="connsiteX2" fmla="*/ 1622276 w 1729159"/>
                <a:gd name="connsiteY2" fmla="*/ 0 h 641170"/>
                <a:gd name="connsiteX3" fmla="*/ 1729159 w 1729159"/>
                <a:gd name="connsiteY3" fmla="*/ 106883 h 641170"/>
                <a:gd name="connsiteX4" fmla="*/ 1729159 w 1729159"/>
                <a:gd name="connsiteY4" fmla="*/ 534287 h 641170"/>
                <a:gd name="connsiteX5" fmla="*/ 1622276 w 1729159"/>
                <a:gd name="connsiteY5" fmla="*/ 641170 h 641170"/>
                <a:gd name="connsiteX6" fmla="*/ 106883 w 1729159"/>
                <a:gd name="connsiteY6" fmla="*/ 641170 h 641170"/>
                <a:gd name="connsiteX7" fmla="*/ 0 w 1729159"/>
                <a:gd name="connsiteY7" fmla="*/ 534287 h 641170"/>
                <a:gd name="connsiteX8" fmla="*/ 0 w 1729159"/>
                <a:gd name="connsiteY8" fmla="*/ 106883 h 641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9159" h="641170">
                  <a:moveTo>
                    <a:pt x="0" y="106883"/>
                  </a:moveTo>
                  <a:cubicBezTo>
                    <a:pt x="0" y="47853"/>
                    <a:pt x="47853" y="0"/>
                    <a:pt x="106883" y="0"/>
                  </a:cubicBezTo>
                  <a:lnTo>
                    <a:pt x="1622276" y="0"/>
                  </a:lnTo>
                  <a:cubicBezTo>
                    <a:pt x="1681306" y="0"/>
                    <a:pt x="1729159" y="47853"/>
                    <a:pt x="1729159" y="106883"/>
                  </a:cubicBezTo>
                  <a:lnTo>
                    <a:pt x="1729159" y="534287"/>
                  </a:lnTo>
                  <a:cubicBezTo>
                    <a:pt x="1729159" y="593317"/>
                    <a:pt x="1681306" y="641170"/>
                    <a:pt x="1622276" y="641170"/>
                  </a:cubicBezTo>
                  <a:lnTo>
                    <a:pt x="106883" y="641170"/>
                  </a:lnTo>
                  <a:cubicBezTo>
                    <a:pt x="47853" y="641170"/>
                    <a:pt x="0" y="593317"/>
                    <a:pt x="0" y="534287"/>
                  </a:cubicBezTo>
                  <a:lnTo>
                    <a:pt x="0" y="106883"/>
                  </a:lnTo>
                  <a:close/>
                </a:path>
              </a:pathLst>
            </a:cu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fontRef>
          </p:style>
          <p:txBody>
            <a:bodyPr spcFirstLastPara="0" vert="horz" wrap="square" lIns="77025" tIns="77025" rIns="77025" bIns="77025" numCol="1" spcCol="1270" anchor="ctr" anchorCtr="0">
              <a:noAutofit/>
            </a:bodyPr>
            <a:lstStyle/>
            <a:p>
              <a:pPr lvl="0" algn="ctr" defTabSz="533400">
                <a:lnSpc>
                  <a:spcPct val="90000"/>
                </a:lnSpc>
                <a:spcBef>
                  <a:spcPct val="0"/>
                </a:spcBef>
                <a:spcAft>
                  <a:spcPct val="35000"/>
                </a:spcAft>
              </a:pPr>
              <a:r>
                <a:rPr lang="en-US" kern="1200" dirty="0">
                  <a:solidFill>
                    <a:sysClr val="window" lastClr="FFFFFF"/>
                  </a:solidFill>
                  <a:latin typeface="Constantia" panose="02030602050306030303" pitchFamily="18" charset="0"/>
                </a:rPr>
                <a:t>5. Network Decision-Making</a:t>
              </a:r>
            </a:p>
          </p:txBody>
        </p:sp>
        <p:sp>
          <p:nvSpPr>
            <p:cNvPr id="85" name="Rectangle 84"/>
            <p:cNvSpPr/>
            <p:nvPr/>
          </p:nvSpPr>
          <p:spPr>
            <a:xfrm>
              <a:off x="6467643" y="4625053"/>
              <a:ext cx="733874" cy="570855"/>
            </a:xfrm>
            <a:prstGeom prst="rect">
              <a:avLst/>
            </a:prstGeom>
            <a:noFill/>
            <a:ln>
              <a:noFill/>
            </a:ln>
            <a:effectLst/>
          </p:spPr>
          <p:style>
            <a:lnRef idx="0">
              <a:scrgbClr r="0" g="0" b="0"/>
            </a:lnRef>
            <a:fillRef idx="0">
              <a:scrgbClr r="0" g="0" b="0"/>
            </a:fillRef>
            <a:effectRef idx="0">
              <a:scrgbClr r="0" g="0" b="0"/>
            </a:effectRef>
            <a:fontRef idx="minor">
              <a:schemeClr val="tx1">
                <a:hueOff val="0"/>
                <a:satOff val="0"/>
                <a:lumOff val="0"/>
                <a:alphaOff val="0"/>
              </a:schemeClr>
            </a:fontRef>
          </p:style>
        </p:sp>
        <p:sp>
          <p:nvSpPr>
            <p:cNvPr id="86" name="Freeform 85"/>
            <p:cNvSpPr/>
            <p:nvPr/>
          </p:nvSpPr>
          <p:spPr>
            <a:xfrm>
              <a:off x="6152081" y="5380231"/>
              <a:ext cx="2359866" cy="706290"/>
            </a:xfrm>
            <a:custGeom>
              <a:avLst/>
              <a:gdLst>
                <a:gd name="connsiteX0" fmla="*/ 0 w 2166979"/>
                <a:gd name="connsiteY0" fmla="*/ 117739 h 706290"/>
                <a:gd name="connsiteX1" fmla="*/ 117739 w 2166979"/>
                <a:gd name="connsiteY1" fmla="*/ 0 h 706290"/>
                <a:gd name="connsiteX2" fmla="*/ 2049240 w 2166979"/>
                <a:gd name="connsiteY2" fmla="*/ 0 h 706290"/>
                <a:gd name="connsiteX3" fmla="*/ 2166979 w 2166979"/>
                <a:gd name="connsiteY3" fmla="*/ 117739 h 706290"/>
                <a:gd name="connsiteX4" fmla="*/ 2166979 w 2166979"/>
                <a:gd name="connsiteY4" fmla="*/ 588551 h 706290"/>
                <a:gd name="connsiteX5" fmla="*/ 2049240 w 2166979"/>
                <a:gd name="connsiteY5" fmla="*/ 706290 h 706290"/>
                <a:gd name="connsiteX6" fmla="*/ 117739 w 2166979"/>
                <a:gd name="connsiteY6" fmla="*/ 706290 h 706290"/>
                <a:gd name="connsiteX7" fmla="*/ 0 w 2166979"/>
                <a:gd name="connsiteY7" fmla="*/ 588551 h 706290"/>
                <a:gd name="connsiteX8" fmla="*/ 0 w 2166979"/>
                <a:gd name="connsiteY8" fmla="*/ 117739 h 706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6979" h="706290">
                  <a:moveTo>
                    <a:pt x="0" y="117739"/>
                  </a:moveTo>
                  <a:cubicBezTo>
                    <a:pt x="0" y="52714"/>
                    <a:pt x="52714" y="0"/>
                    <a:pt x="117739" y="0"/>
                  </a:cubicBezTo>
                  <a:lnTo>
                    <a:pt x="2049240" y="0"/>
                  </a:lnTo>
                  <a:cubicBezTo>
                    <a:pt x="2114265" y="0"/>
                    <a:pt x="2166979" y="52714"/>
                    <a:pt x="2166979" y="117739"/>
                  </a:cubicBezTo>
                  <a:lnTo>
                    <a:pt x="2166979" y="588551"/>
                  </a:lnTo>
                  <a:cubicBezTo>
                    <a:pt x="2166979" y="653576"/>
                    <a:pt x="2114265" y="706290"/>
                    <a:pt x="2049240" y="706290"/>
                  </a:cubicBezTo>
                  <a:lnTo>
                    <a:pt x="117739" y="706290"/>
                  </a:lnTo>
                  <a:cubicBezTo>
                    <a:pt x="52714" y="706290"/>
                    <a:pt x="0" y="653576"/>
                    <a:pt x="0" y="588551"/>
                  </a:cubicBezTo>
                  <a:lnTo>
                    <a:pt x="0" y="117739"/>
                  </a:lnTo>
                  <a:close/>
                </a:path>
              </a:pathLst>
            </a:cu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rgbClr r="0" g="0" b="0"/>
            </a:lnRef>
            <a:fillRef idx="1">
              <a:scrgbClr r="0" g="0" b="0"/>
            </a:fillRef>
            <a:effectRef idx="0">
              <a:scrgbClr r="0" g="0" b="0"/>
            </a:effectRef>
            <a:fontRef idx="minor">
              <a:schemeClr val="lt1"/>
            </a:fontRef>
          </p:style>
          <p:txBody>
            <a:bodyPr spcFirstLastPara="0" vert="horz" wrap="square" lIns="80204" tIns="80204" rIns="80204" bIns="80204" numCol="1" spcCol="1270" anchor="ctr" anchorCtr="0">
              <a:noAutofit/>
            </a:bodyPr>
            <a:lstStyle/>
            <a:p>
              <a:pPr lvl="0" algn="ctr" defTabSz="533400">
                <a:lnSpc>
                  <a:spcPct val="90000"/>
                </a:lnSpc>
                <a:spcBef>
                  <a:spcPct val="0"/>
                </a:spcBef>
                <a:spcAft>
                  <a:spcPct val="35000"/>
                </a:spcAft>
              </a:pPr>
              <a:r>
                <a:rPr lang="en-US" kern="1200" dirty="0">
                  <a:solidFill>
                    <a:sysClr val="window" lastClr="FFFFFF"/>
                  </a:solidFill>
                  <a:latin typeface="Constantia" panose="02030602050306030303" pitchFamily="18" charset="0"/>
                </a:rPr>
                <a:t>6. Develop Implementation Plan</a:t>
              </a:r>
            </a:p>
          </p:txBody>
        </p:sp>
        <p:sp>
          <p:nvSpPr>
            <p:cNvPr id="32" name="Rounded Rectangle 31"/>
            <p:cNvSpPr/>
            <p:nvPr/>
          </p:nvSpPr>
          <p:spPr>
            <a:xfrm>
              <a:off x="772084" y="4857441"/>
              <a:ext cx="1948559" cy="812387"/>
            </a:xfrm>
            <a:prstGeom prst="roundRect">
              <a:avLst>
                <a:gd name="adj" fmla="val 16670"/>
              </a:avLst>
            </a:pr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p>
        <p:sp>
          <p:nvSpPr>
            <p:cNvPr id="33" name="Rounded Rectangle 4"/>
            <p:cNvSpPr/>
            <p:nvPr/>
          </p:nvSpPr>
          <p:spPr>
            <a:xfrm>
              <a:off x="838678" y="4897106"/>
              <a:ext cx="1815370" cy="733057"/>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0" vert="horz" wrap="square" lIns="26670" tIns="26670" rIns="26670" bIns="26670" numCol="1" spcCol="1270" anchor="ctr" anchorCtr="0">
              <a:noAutofit/>
            </a:bodyPr>
            <a:lstStyle/>
            <a:p>
              <a:pPr marL="0" marR="0" lvl="0" indent="0" algn="ctr" defTabSz="311150" eaLnBrk="1" fontAlgn="auto" latinLnBrk="0" hangingPunct="1">
                <a:lnSpc>
                  <a:spcPct val="90000"/>
                </a:lnSpc>
                <a:spcBef>
                  <a:spcPct val="0"/>
                </a:spcBef>
                <a:spcAft>
                  <a:spcPct val="35000"/>
                </a:spcAft>
                <a:buClrTx/>
                <a:buSzTx/>
                <a:buFontTx/>
                <a:buNone/>
                <a:tabLst/>
                <a:defRPr/>
              </a:pPr>
              <a:r>
                <a:rPr kumimoji="0" lang="en-US" b="0" i="0" u="none" strike="noStrike" kern="0" cap="none" spc="0" normalizeH="0" baseline="0" noProof="0" dirty="0">
                  <a:ln>
                    <a:noFill/>
                  </a:ln>
                  <a:solidFill>
                    <a:prstClr val="white"/>
                  </a:solidFill>
                  <a:effectLst/>
                  <a:uLnTx/>
                  <a:uFillTx/>
                  <a:latin typeface="Constantia" panose="02030602050306030303" pitchFamily="18" charset="0"/>
                </a:rPr>
                <a:t>Location Selection Team</a:t>
              </a:r>
            </a:p>
          </p:txBody>
        </p:sp>
        <p:sp>
          <p:nvSpPr>
            <p:cNvPr id="35" name="Rounded Rectangle 34"/>
            <p:cNvSpPr/>
            <p:nvPr/>
          </p:nvSpPr>
          <p:spPr>
            <a:xfrm>
              <a:off x="6850991" y="2301685"/>
              <a:ext cx="1660956" cy="717408"/>
            </a:xfrm>
            <a:prstGeom prst="roundRect">
              <a:avLst>
                <a:gd name="adj" fmla="val 16670"/>
              </a:avLst>
            </a:pr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p>
        <p:sp>
          <p:nvSpPr>
            <p:cNvPr id="36" name="Rounded Rectangle 4"/>
            <p:cNvSpPr/>
            <p:nvPr/>
          </p:nvSpPr>
          <p:spPr>
            <a:xfrm>
              <a:off x="6903165" y="2274104"/>
              <a:ext cx="1547426" cy="686834"/>
            </a:xfrm>
            <a:prstGeom prst="rect">
              <a:avLst/>
            </a:prstGeom>
            <a:noFill/>
            <a:ln>
              <a:noFill/>
            </a:ln>
            <a:effectLst/>
          </p:spPr>
          <p:txBody>
            <a:bodyPr spcFirstLastPara="0" vert="horz" wrap="square" lIns="26670" tIns="26670" rIns="26670" bIns="26670" numCol="1" spcCol="1270" anchor="ctr" anchorCtr="0">
              <a:noAutofit/>
            </a:bodyPr>
            <a:lstStyle/>
            <a:p>
              <a:pPr marL="0" marR="0" lvl="0" indent="0" algn="ctr" defTabSz="311150" eaLnBrk="1" fontAlgn="auto" latinLnBrk="0" hangingPunct="1">
                <a:lnSpc>
                  <a:spcPct val="90000"/>
                </a:lnSpc>
                <a:spcBef>
                  <a:spcPct val="0"/>
                </a:spcBef>
                <a:spcAft>
                  <a:spcPct val="35000"/>
                </a:spcAft>
                <a:buClrTx/>
                <a:buSzTx/>
                <a:buFontTx/>
                <a:buNone/>
                <a:tabLst/>
                <a:defRPr/>
              </a:pPr>
              <a:r>
                <a:rPr kumimoji="0" lang="en-US" b="0" i="0" u="none" strike="noStrike" kern="0" cap="none" spc="0" normalizeH="0" baseline="0" noProof="0" dirty="0">
                  <a:ln>
                    <a:noFill/>
                  </a:ln>
                  <a:solidFill>
                    <a:prstClr val="white"/>
                  </a:solidFill>
                  <a:effectLst/>
                  <a:uLnTx/>
                  <a:uFillTx/>
                  <a:latin typeface="Constantia" panose="02030602050306030303" pitchFamily="18" charset="0"/>
                </a:rPr>
                <a:t>Continuous Improvement</a:t>
              </a:r>
            </a:p>
          </p:txBody>
        </p:sp>
        <p:sp>
          <p:nvSpPr>
            <p:cNvPr id="38" name="Rounded Rectangle 37"/>
            <p:cNvSpPr/>
            <p:nvPr/>
          </p:nvSpPr>
          <p:spPr>
            <a:xfrm>
              <a:off x="6523820" y="3203416"/>
              <a:ext cx="2411632" cy="968457"/>
            </a:xfrm>
            <a:prstGeom prst="roundRect">
              <a:avLst>
                <a:gd name="adj" fmla="val 16670"/>
              </a:avLst>
            </a:pr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p>
        <p:sp>
          <p:nvSpPr>
            <p:cNvPr id="39" name="Rounded Rectangle 4"/>
            <p:cNvSpPr/>
            <p:nvPr/>
          </p:nvSpPr>
          <p:spPr>
            <a:xfrm>
              <a:off x="6550879" y="3343032"/>
              <a:ext cx="2288322" cy="731352"/>
            </a:xfrm>
            <a:prstGeom prst="rect">
              <a:avLst/>
            </a:prstGeom>
            <a:noFill/>
            <a:ln>
              <a:noFill/>
            </a:ln>
            <a:effectLst/>
          </p:spPr>
          <p:txBody>
            <a:bodyPr spcFirstLastPara="0" vert="horz" wrap="square" lIns="26670" tIns="26670" rIns="26670" bIns="26670" numCol="1" spcCol="1270" anchor="ctr" anchorCtr="0">
              <a:noAutofit/>
            </a:bodyPr>
            <a:lstStyle/>
            <a:p>
              <a:pPr marL="0" marR="0" lvl="0" indent="0" algn="ctr" defTabSz="311150" eaLnBrk="1" fontAlgn="auto" latinLnBrk="0" hangingPunct="1">
                <a:lnSpc>
                  <a:spcPct val="90000"/>
                </a:lnSpc>
                <a:spcBef>
                  <a:spcPct val="0"/>
                </a:spcBef>
                <a:spcAft>
                  <a:spcPct val="35000"/>
                </a:spcAft>
                <a:buClrTx/>
                <a:buSzTx/>
                <a:buFontTx/>
                <a:buNone/>
                <a:tabLst/>
                <a:defRPr/>
              </a:pPr>
              <a:r>
                <a:rPr kumimoji="0" lang="en-US" b="0" i="0" u="none" strike="noStrike" kern="0" cap="none" spc="0" normalizeH="0" baseline="0" noProof="0" dirty="0">
                  <a:ln>
                    <a:noFill/>
                  </a:ln>
                  <a:solidFill>
                    <a:prstClr val="white"/>
                  </a:solidFill>
                  <a:effectLst/>
                  <a:uLnTx/>
                  <a:uFillTx/>
                  <a:latin typeface="Constantia" panose="02030602050306030303" pitchFamily="18" charset="0"/>
                </a:rPr>
                <a:t>Network Transformation Team Involved in All Steps</a:t>
              </a:r>
            </a:p>
          </p:txBody>
        </p:sp>
        <p:cxnSp>
          <p:nvCxnSpPr>
            <p:cNvPr id="40" name="Straight Arrow Connector 39"/>
            <p:cNvCxnSpPr/>
            <p:nvPr/>
          </p:nvCxnSpPr>
          <p:spPr>
            <a:xfrm flipH="1">
              <a:off x="2312888" y="1600200"/>
              <a:ext cx="5520672" cy="0"/>
            </a:xfrm>
            <a:prstGeom prst="straightConnector1">
              <a:avLst/>
            </a:prstGeom>
            <a:noFill/>
            <a:ln w="57150" cap="flat" cmpd="sng" algn="ctr">
              <a:solidFill>
                <a:srgbClr val="993366"/>
              </a:solidFill>
              <a:prstDash val="sysDot"/>
              <a:tailEnd type="triangle" w="med" len="lg"/>
            </a:ln>
            <a:effectLst/>
          </p:spPr>
        </p:cxnSp>
        <p:cxnSp>
          <p:nvCxnSpPr>
            <p:cNvPr id="41" name="Straight Arrow Connector 40"/>
            <p:cNvCxnSpPr/>
            <p:nvPr/>
          </p:nvCxnSpPr>
          <p:spPr>
            <a:xfrm flipV="1">
              <a:off x="2832835" y="4442162"/>
              <a:ext cx="1118481" cy="472525"/>
            </a:xfrm>
            <a:prstGeom prst="straightConnector1">
              <a:avLst/>
            </a:prstGeom>
            <a:noFill/>
            <a:ln w="57150" cap="flat" cmpd="sng" algn="ctr">
              <a:solidFill>
                <a:srgbClr val="993366"/>
              </a:solidFill>
              <a:prstDash val="sysDot"/>
              <a:tailEnd type="triangle" w="med" len="lg"/>
            </a:ln>
            <a:effectLst/>
          </p:spPr>
        </p:cxnSp>
        <p:cxnSp>
          <p:nvCxnSpPr>
            <p:cNvPr id="42" name="Straight Arrow Connector 41"/>
            <p:cNvCxnSpPr/>
            <p:nvPr/>
          </p:nvCxnSpPr>
          <p:spPr>
            <a:xfrm flipV="1">
              <a:off x="3020291" y="5229705"/>
              <a:ext cx="1396538" cy="236262"/>
            </a:xfrm>
            <a:prstGeom prst="straightConnector1">
              <a:avLst/>
            </a:prstGeom>
            <a:noFill/>
            <a:ln w="57150" cap="flat" cmpd="sng" algn="ctr">
              <a:solidFill>
                <a:srgbClr val="993366"/>
              </a:solidFill>
              <a:prstDash val="sysDot"/>
              <a:tailEnd type="triangle" w="med" len="lg"/>
            </a:ln>
            <a:effectLst/>
          </p:spPr>
        </p:cxnSp>
        <p:cxnSp>
          <p:nvCxnSpPr>
            <p:cNvPr id="43" name="Straight Connector 42"/>
            <p:cNvCxnSpPr/>
            <p:nvPr/>
          </p:nvCxnSpPr>
          <p:spPr>
            <a:xfrm>
              <a:off x="7833560" y="1600200"/>
              <a:ext cx="15040" cy="756948"/>
            </a:xfrm>
            <a:prstGeom prst="line">
              <a:avLst/>
            </a:prstGeom>
            <a:noFill/>
            <a:ln w="57150" cap="flat" cmpd="sng" algn="ctr">
              <a:solidFill>
                <a:srgbClr val="993366"/>
              </a:solidFill>
              <a:prstDash val="sysDot"/>
              <a:tailEnd type="none" w="med" len="lg"/>
            </a:ln>
            <a:effectLst/>
          </p:spPr>
        </p:cxnSp>
        <p:cxnSp>
          <p:nvCxnSpPr>
            <p:cNvPr id="44" name="Straight Arrow Connector 43"/>
            <p:cNvCxnSpPr/>
            <p:nvPr/>
          </p:nvCxnSpPr>
          <p:spPr>
            <a:xfrm flipH="1" flipV="1">
              <a:off x="7841080" y="4169296"/>
              <a:ext cx="7524" cy="1200305"/>
            </a:xfrm>
            <a:prstGeom prst="straightConnector1">
              <a:avLst/>
            </a:prstGeom>
            <a:noFill/>
            <a:ln w="57150" cap="flat" cmpd="sng" algn="ctr">
              <a:solidFill>
                <a:srgbClr val="993366"/>
              </a:solidFill>
              <a:prstDash val="sysDot"/>
              <a:tailEnd type="triangle" w="med" len="lg"/>
            </a:ln>
            <a:effectLst/>
          </p:spPr>
        </p:cxnSp>
        <p:cxnSp>
          <p:nvCxnSpPr>
            <p:cNvPr id="46" name="Straight Connector 45"/>
            <p:cNvCxnSpPr/>
            <p:nvPr/>
          </p:nvCxnSpPr>
          <p:spPr>
            <a:xfrm flipV="1">
              <a:off x="5715000" y="3493879"/>
              <a:ext cx="0" cy="295590"/>
            </a:xfrm>
            <a:prstGeom prst="line">
              <a:avLst/>
            </a:prstGeom>
            <a:noFill/>
            <a:ln w="57150" cap="flat" cmpd="sng" algn="ctr">
              <a:solidFill>
                <a:srgbClr val="993366"/>
              </a:solidFill>
              <a:prstDash val="sysDot"/>
              <a:tailEnd type="none" w="med" len="lg"/>
            </a:ln>
            <a:effectLst/>
          </p:spPr>
        </p:cxnSp>
        <p:cxnSp>
          <p:nvCxnSpPr>
            <p:cNvPr id="47" name="Straight Arrow Connector 46"/>
            <p:cNvCxnSpPr/>
            <p:nvPr/>
          </p:nvCxnSpPr>
          <p:spPr>
            <a:xfrm flipH="1">
              <a:off x="4678406" y="3215521"/>
              <a:ext cx="1460578" cy="9149"/>
            </a:xfrm>
            <a:prstGeom prst="straightConnector1">
              <a:avLst/>
            </a:prstGeom>
            <a:noFill/>
            <a:ln w="57150" cap="flat" cmpd="sng" algn="ctr">
              <a:solidFill>
                <a:srgbClr val="993366"/>
              </a:solidFill>
              <a:prstDash val="sysDot"/>
              <a:tailEnd type="triangle" w="med" len="lg"/>
            </a:ln>
            <a:effectLst/>
          </p:spPr>
        </p:cxnSp>
        <p:cxnSp>
          <p:nvCxnSpPr>
            <p:cNvPr id="48" name="Straight Arrow Connector 47"/>
            <p:cNvCxnSpPr/>
            <p:nvPr/>
          </p:nvCxnSpPr>
          <p:spPr>
            <a:xfrm flipH="1" flipV="1">
              <a:off x="4681451" y="3470033"/>
              <a:ext cx="1033549" cy="1"/>
            </a:xfrm>
            <a:prstGeom prst="straightConnector1">
              <a:avLst/>
            </a:prstGeom>
            <a:noFill/>
            <a:ln w="57150" cap="flat" cmpd="sng" algn="ctr">
              <a:solidFill>
                <a:srgbClr val="993366"/>
              </a:solidFill>
              <a:prstDash val="sysDot"/>
              <a:tailEnd type="triangle" w="med" len="lg"/>
            </a:ln>
            <a:effectLst/>
          </p:spPr>
        </p:cxnSp>
        <p:cxnSp>
          <p:nvCxnSpPr>
            <p:cNvPr id="50" name="Straight Arrow Connector 49"/>
            <p:cNvCxnSpPr/>
            <p:nvPr/>
          </p:nvCxnSpPr>
          <p:spPr>
            <a:xfrm flipH="1" flipV="1">
              <a:off x="2312888" y="1912550"/>
              <a:ext cx="4060906" cy="16482"/>
            </a:xfrm>
            <a:prstGeom prst="straightConnector1">
              <a:avLst/>
            </a:prstGeom>
            <a:noFill/>
            <a:ln w="57150" cap="flat" cmpd="sng" algn="ctr">
              <a:solidFill>
                <a:srgbClr val="993366"/>
              </a:solidFill>
              <a:prstDash val="sysDot"/>
              <a:tailEnd type="triangle" w="med" len="lg"/>
            </a:ln>
            <a:effectLst/>
          </p:spPr>
        </p:cxnSp>
      </p:grpSp>
      <p:sp>
        <p:nvSpPr>
          <p:cNvPr id="52" name="TextBox 51"/>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4-1</a:t>
            </a:r>
          </a:p>
        </p:txBody>
      </p:sp>
    </p:spTree>
    <p:extLst>
      <p:ext uri="{BB962C8B-B14F-4D97-AF65-F5344CB8AC3E}">
        <p14:creationId xmlns:p14="http://schemas.microsoft.com/office/powerpoint/2010/main" val="2364460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2600" y="2133600"/>
            <a:ext cx="3276600" cy="2819800"/>
          </a:xfrm>
          <a:prstGeom prst="cube">
            <a:avLst/>
          </a:prstGeom>
          <a:effectLst>
            <a:reflection blurRad="6350" stA="52000" endA="300" endPos="35000" dir="5400000" sy="-100000" algn="bl" rotWithShape="0"/>
          </a:effectLst>
        </p:spPr>
      </p:pic>
      <p:sp>
        <p:nvSpPr>
          <p:cNvPr id="2" name="Title 1"/>
          <p:cNvSpPr>
            <a:spLocks noGrp="1"/>
          </p:cNvSpPr>
          <p:nvPr>
            <p:ph type="title"/>
          </p:nvPr>
        </p:nvSpPr>
        <p:spPr/>
        <p:txBody>
          <a:bodyPr/>
          <a:lstStyle/>
          <a:p>
            <a:r>
              <a:rPr lang="en-US" sz="3600" dirty="0"/>
              <a:t>Supply Chain Network Design Process</a:t>
            </a:r>
            <a:br>
              <a:rPr lang="en-US" sz="2800" dirty="0"/>
            </a:br>
            <a:r>
              <a:rPr lang="en-US" sz="2500" dirty="0">
                <a:solidFill>
                  <a:schemeClr val="accent2">
                    <a:lumMod val="40000"/>
                    <a:lumOff val="60000"/>
                  </a:schemeClr>
                </a:solidFill>
              </a:rPr>
              <a:t>Step 1: Define the Supply Chain Network Design Process</a:t>
            </a:r>
          </a:p>
        </p:txBody>
      </p:sp>
      <p:sp>
        <p:nvSpPr>
          <p:cNvPr id="3" name="Content Placeholder 2"/>
          <p:cNvSpPr>
            <a:spLocks noGrp="1"/>
          </p:cNvSpPr>
          <p:nvPr>
            <p:ph idx="1"/>
          </p:nvPr>
        </p:nvSpPr>
        <p:spPr>
          <a:xfrm>
            <a:off x="381000" y="1524000"/>
            <a:ext cx="5029200" cy="4724400"/>
          </a:xfrm>
        </p:spPr>
        <p:txBody>
          <a:bodyPr/>
          <a:lstStyle/>
          <a:p>
            <a:pPr>
              <a:spcAft>
                <a:spcPts val="1800"/>
              </a:spcAft>
            </a:pPr>
            <a:r>
              <a:rPr lang="en-US" dirty="0"/>
              <a:t>Form a supply chain network transformation team.</a:t>
            </a:r>
          </a:p>
          <a:p>
            <a:pPr>
              <a:spcAft>
                <a:spcPts val="1800"/>
              </a:spcAft>
            </a:pPr>
            <a:r>
              <a:rPr lang="en-US" dirty="0"/>
              <a:t>Establish the parameters and objectives of the network design or redesign process.</a:t>
            </a:r>
          </a:p>
          <a:p>
            <a:pPr>
              <a:spcAft>
                <a:spcPts val="1800"/>
              </a:spcAft>
            </a:pPr>
            <a:r>
              <a:rPr lang="en-US" dirty="0"/>
              <a:t>Evaluate the potential involvement of third-party suppliers of logistics services. </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6" name="TextBox 5"/>
          <p:cNvSpPr txBox="1"/>
          <p:nvPr/>
        </p:nvSpPr>
        <p:spPr>
          <a:xfrm>
            <a:off x="4267200" y="6001306"/>
            <a:ext cx="4648200" cy="246221"/>
          </a:xfrm>
          <a:prstGeom prst="rect">
            <a:avLst/>
          </a:prstGeom>
          <a:noFill/>
        </p:spPr>
        <p:txBody>
          <a:bodyPr wrap="square" rtlCol="0">
            <a:spAutoFit/>
          </a:bodyPr>
          <a:lstStyle/>
          <a:p>
            <a:pPr algn="r"/>
            <a:r>
              <a:rPr lang="en-US" sz="1000" dirty="0">
                <a:solidFill>
                  <a:schemeClr val="bg2">
                    <a:lumMod val="75000"/>
                  </a:schemeClr>
                </a:solidFill>
                <a:latin typeface="Rockwell" pitchFamily="18" charset="0"/>
              </a:rPr>
              <a:t>Image courtesy of </a:t>
            </a:r>
            <a:r>
              <a:rPr lang="en-US" sz="1000" dirty="0" err="1">
                <a:solidFill>
                  <a:schemeClr val="bg2">
                    <a:lumMod val="75000"/>
                  </a:schemeClr>
                </a:solidFill>
                <a:latin typeface="Rockwell" pitchFamily="18" charset="0"/>
              </a:rPr>
              <a:t>DynamicCIO</a:t>
            </a:r>
            <a:endParaRPr lang="en-US" sz="1000" dirty="0">
              <a:solidFill>
                <a:schemeClr val="bg2">
                  <a:lumMod val="75000"/>
                </a:schemeClr>
              </a:solidFill>
              <a:latin typeface="Rockwell" pitchFamily="18" charset="0"/>
            </a:endParaRPr>
          </a:p>
        </p:txBody>
      </p:sp>
    </p:spTree>
    <p:extLst>
      <p:ext uri="{BB962C8B-B14F-4D97-AF65-F5344CB8AC3E}">
        <p14:creationId xmlns:p14="http://schemas.microsoft.com/office/powerpoint/2010/main" val="855378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97" y="0"/>
            <a:ext cx="9144000" cy="1219200"/>
          </a:xfrm>
        </p:spPr>
        <p:txBody>
          <a:bodyPr/>
          <a:lstStyle/>
          <a:p>
            <a:r>
              <a:rPr lang="en-US" sz="3600" dirty="0">
                <a:solidFill>
                  <a:srgbClr val="FFFFFF"/>
                </a:solidFill>
              </a:rPr>
              <a:t>Supply Chain Network Design Process</a:t>
            </a:r>
            <a:br>
              <a:rPr lang="en-US" dirty="0"/>
            </a:br>
            <a:r>
              <a:rPr lang="en-US" sz="3200" dirty="0">
                <a:solidFill>
                  <a:schemeClr val="accent2">
                    <a:lumMod val="40000"/>
                    <a:lumOff val="60000"/>
                  </a:schemeClr>
                </a:solidFill>
              </a:rPr>
              <a:t>Step 2: Perform a Supply Chain Audit</a:t>
            </a:r>
            <a:endParaRPr lang="en-US"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49" name="Group 48"/>
          <p:cNvGrpSpPr/>
          <p:nvPr/>
        </p:nvGrpSpPr>
        <p:grpSpPr>
          <a:xfrm>
            <a:off x="533428" y="1381226"/>
            <a:ext cx="8147469" cy="4638574"/>
            <a:chOff x="533428" y="1381226"/>
            <a:chExt cx="8147469" cy="4638574"/>
          </a:xfrm>
        </p:grpSpPr>
        <p:grpSp>
          <p:nvGrpSpPr>
            <p:cNvPr id="22" name="Group 21"/>
            <p:cNvGrpSpPr/>
            <p:nvPr/>
          </p:nvGrpSpPr>
          <p:grpSpPr>
            <a:xfrm>
              <a:off x="533428" y="1381226"/>
              <a:ext cx="5984748" cy="690324"/>
              <a:chOff x="0" y="0"/>
              <a:chExt cx="5984748" cy="690324"/>
            </a:xfrm>
            <a:solidFill>
              <a:schemeClr val="accent6">
                <a:lumMod val="75000"/>
              </a:schemeClr>
            </a:solidFill>
            <a:scene3d>
              <a:camera prst="orthographicFront">
                <a:rot lat="0" lon="0" rev="0"/>
              </a:camera>
              <a:lightRig rig="contrasting" dir="t">
                <a:rot lat="0" lon="0" rev="1500000"/>
              </a:lightRig>
            </a:scene3d>
          </p:grpSpPr>
          <p:sp>
            <p:nvSpPr>
              <p:cNvPr id="47" name="Rounded Rectangle 46"/>
              <p:cNvSpPr/>
              <p:nvPr/>
            </p:nvSpPr>
            <p:spPr>
              <a:xfrm>
                <a:off x="0" y="0"/>
                <a:ext cx="5984748" cy="690324"/>
              </a:xfrm>
              <a:prstGeom prst="roundRect">
                <a:avLst>
                  <a:gd name="adj" fmla="val 10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lt1"/>
              </a:fontRef>
            </p:style>
          </p:sp>
          <p:sp>
            <p:nvSpPr>
              <p:cNvPr id="48" name="Rounded Rectangle 4"/>
              <p:cNvSpPr txBox="1"/>
              <p:nvPr/>
            </p:nvSpPr>
            <p:spPr>
              <a:xfrm>
                <a:off x="20219" y="20219"/>
                <a:ext cx="5159065" cy="649886"/>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200" kern="1200" dirty="0">
                    <a:solidFill>
                      <a:sysClr val="window" lastClr="FFFFFF"/>
                    </a:solidFill>
                    <a:latin typeface="Constantia" panose="02030602050306030303" pitchFamily="18" charset="0"/>
                  </a:rPr>
                  <a:t>1. Fundamental Business Information</a:t>
                </a:r>
              </a:p>
            </p:txBody>
          </p:sp>
        </p:grpSp>
        <p:grpSp>
          <p:nvGrpSpPr>
            <p:cNvPr id="23" name="Group 22"/>
            <p:cNvGrpSpPr/>
            <p:nvPr/>
          </p:nvGrpSpPr>
          <p:grpSpPr>
            <a:xfrm>
              <a:off x="980341" y="2167428"/>
              <a:ext cx="5984748" cy="690324"/>
              <a:chOff x="446913" y="786202"/>
              <a:chExt cx="5984748" cy="690324"/>
            </a:xfrm>
            <a:solidFill>
              <a:schemeClr val="accent6">
                <a:lumMod val="75000"/>
              </a:schemeClr>
            </a:solidFill>
            <a:scene3d>
              <a:camera prst="orthographicFront">
                <a:rot lat="0" lon="0" rev="0"/>
              </a:camera>
              <a:lightRig rig="contrasting" dir="t">
                <a:rot lat="0" lon="0" rev="1500000"/>
              </a:lightRig>
            </a:scene3d>
          </p:grpSpPr>
          <p:sp>
            <p:nvSpPr>
              <p:cNvPr id="45" name="Rounded Rectangle 44"/>
              <p:cNvSpPr/>
              <p:nvPr/>
            </p:nvSpPr>
            <p:spPr>
              <a:xfrm>
                <a:off x="446913" y="786202"/>
                <a:ext cx="5984748" cy="690324"/>
              </a:xfrm>
              <a:prstGeom prst="roundRect">
                <a:avLst>
                  <a:gd name="adj" fmla="val 10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lt1"/>
              </a:fontRef>
            </p:style>
          </p:sp>
          <p:sp>
            <p:nvSpPr>
              <p:cNvPr id="46" name="Rounded Rectangle 6"/>
              <p:cNvSpPr txBox="1"/>
              <p:nvPr/>
            </p:nvSpPr>
            <p:spPr>
              <a:xfrm>
                <a:off x="467132" y="806421"/>
                <a:ext cx="5048686" cy="649886"/>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200" kern="1200" dirty="0">
                    <a:solidFill>
                      <a:sysClr val="window" lastClr="FFFFFF"/>
                    </a:solidFill>
                    <a:latin typeface="Constantia" panose="02030602050306030303" pitchFamily="18" charset="0"/>
                  </a:rPr>
                  <a:t>2. Logistics/Supply Chain System</a:t>
                </a:r>
              </a:p>
            </p:txBody>
          </p:sp>
        </p:grpSp>
        <p:grpSp>
          <p:nvGrpSpPr>
            <p:cNvPr id="24" name="Group 23"/>
            <p:cNvGrpSpPr/>
            <p:nvPr/>
          </p:nvGrpSpPr>
          <p:grpSpPr>
            <a:xfrm>
              <a:off x="1427254" y="2953631"/>
              <a:ext cx="5984748" cy="690324"/>
              <a:chOff x="893826" y="1572405"/>
              <a:chExt cx="5984748" cy="690324"/>
            </a:xfrm>
            <a:solidFill>
              <a:schemeClr val="accent6">
                <a:lumMod val="75000"/>
              </a:schemeClr>
            </a:solidFill>
            <a:scene3d>
              <a:camera prst="orthographicFront">
                <a:rot lat="0" lon="0" rev="0"/>
              </a:camera>
              <a:lightRig rig="contrasting" dir="t">
                <a:rot lat="0" lon="0" rev="1500000"/>
              </a:lightRig>
            </a:scene3d>
          </p:grpSpPr>
          <p:sp>
            <p:nvSpPr>
              <p:cNvPr id="43" name="Rounded Rectangle 42"/>
              <p:cNvSpPr/>
              <p:nvPr/>
            </p:nvSpPr>
            <p:spPr>
              <a:xfrm>
                <a:off x="893826" y="1572405"/>
                <a:ext cx="5984748" cy="690324"/>
              </a:xfrm>
              <a:prstGeom prst="roundRect">
                <a:avLst>
                  <a:gd name="adj" fmla="val 10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lt1"/>
              </a:fontRef>
            </p:style>
          </p:sp>
          <p:sp>
            <p:nvSpPr>
              <p:cNvPr id="44" name="Rounded Rectangle 8"/>
              <p:cNvSpPr txBox="1"/>
              <p:nvPr/>
            </p:nvSpPr>
            <p:spPr>
              <a:xfrm>
                <a:off x="914045" y="1592624"/>
                <a:ext cx="5048686" cy="649886"/>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200" kern="1200" dirty="0">
                    <a:solidFill>
                      <a:sysClr val="window" lastClr="FFFFFF"/>
                    </a:solidFill>
                    <a:latin typeface="Constantia" panose="02030602050306030303" pitchFamily="18" charset="0"/>
                  </a:rPr>
                  <a:t>3. Key Logistics/Supply Chain Activities</a:t>
                </a:r>
              </a:p>
            </p:txBody>
          </p:sp>
        </p:grpSp>
        <p:grpSp>
          <p:nvGrpSpPr>
            <p:cNvPr id="25" name="Group 24"/>
            <p:cNvGrpSpPr/>
            <p:nvPr/>
          </p:nvGrpSpPr>
          <p:grpSpPr>
            <a:xfrm>
              <a:off x="1874167" y="3739834"/>
              <a:ext cx="5984748" cy="690324"/>
              <a:chOff x="1340739" y="2358608"/>
              <a:chExt cx="5984748" cy="690324"/>
            </a:xfrm>
            <a:solidFill>
              <a:schemeClr val="accent6">
                <a:lumMod val="75000"/>
              </a:schemeClr>
            </a:solidFill>
            <a:scene3d>
              <a:camera prst="orthographicFront">
                <a:rot lat="0" lon="0" rev="0"/>
              </a:camera>
              <a:lightRig rig="contrasting" dir="t">
                <a:rot lat="0" lon="0" rev="1500000"/>
              </a:lightRig>
            </a:scene3d>
          </p:grpSpPr>
          <p:sp>
            <p:nvSpPr>
              <p:cNvPr id="41" name="Rounded Rectangle 40"/>
              <p:cNvSpPr/>
              <p:nvPr/>
            </p:nvSpPr>
            <p:spPr>
              <a:xfrm>
                <a:off x="1340739" y="2358608"/>
                <a:ext cx="5984748" cy="690324"/>
              </a:xfrm>
              <a:prstGeom prst="roundRect">
                <a:avLst>
                  <a:gd name="adj" fmla="val 10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lt1"/>
              </a:fontRef>
            </p:style>
          </p:sp>
          <p:sp>
            <p:nvSpPr>
              <p:cNvPr id="42" name="Rounded Rectangle 10"/>
              <p:cNvSpPr txBox="1"/>
              <p:nvPr/>
            </p:nvSpPr>
            <p:spPr>
              <a:xfrm>
                <a:off x="1360958" y="2378827"/>
                <a:ext cx="5048686" cy="649886"/>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200" kern="1200" dirty="0">
                    <a:solidFill>
                      <a:sysClr val="window" lastClr="FFFFFF"/>
                    </a:solidFill>
                    <a:latin typeface="Constantia" panose="02030602050306030303" pitchFamily="18" charset="0"/>
                  </a:rPr>
                  <a:t>4. Measurement and Evaluation</a:t>
                </a:r>
              </a:p>
            </p:txBody>
          </p:sp>
        </p:grpSp>
        <p:grpSp>
          <p:nvGrpSpPr>
            <p:cNvPr id="26" name="Group 25"/>
            <p:cNvGrpSpPr/>
            <p:nvPr/>
          </p:nvGrpSpPr>
          <p:grpSpPr>
            <a:xfrm>
              <a:off x="2321080" y="4526037"/>
              <a:ext cx="5984748" cy="690324"/>
              <a:chOff x="1787652" y="3144811"/>
              <a:chExt cx="5984748" cy="690324"/>
            </a:xfrm>
            <a:solidFill>
              <a:schemeClr val="accent6">
                <a:lumMod val="75000"/>
              </a:schemeClr>
            </a:solidFill>
            <a:scene3d>
              <a:camera prst="orthographicFront">
                <a:rot lat="0" lon="0" rev="0"/>
              </a:camera>
              <a:lightRig rig="contrasting" dir="t">
                <a:rot lat="0" lon="0" rev="1500000"/>
              </a:lightRig>
            </a:scene3d>
          </p:grpSpPr>
          <p:sp>
            <p:nvSpPr>
              <p:cNvPr id="39" name="Rounded Rectangle 38"/>
              <p:cNvSpPr/>
              <p:nvPr/>
            </p:nvSpPr>
            <p:spPr>
              <a:xfrm>
                <a:off x="1787652" y="3144811"/>
                <a:ext cx="5984748" cy="690324"/>
              </a:xfrm>
              <a:prstGeom prst="roundRect">
                <a:avLst>
                  <a:gd name="adj" fmla="val 10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lt1"/>
              </a:fontRef>
            </p:style>
          </p:sp>
          <p:sp>
            <p:nvSpPr>
              <p:cNvPr id="40" name="Rounded Rectangle 12"/>
              <p:cNvSpPr txBox="1"/>
              <p:nvPr/>
            </p:nvSpPr>
            <p:spPr>
              <a:xfrm>
                <a:off x="1807870" y="3165030"/>
                <a:ext cx="5869901" cy="649886"/>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200" kern="1200" dirty="0">
                    <a:solidFill>
                      <a:sysClr val="window" lastClr="FFFFFF"/>
                    </a:solidFill>
                    <a:latin typeface="Constantia" panose="02030602050306030303" pitchFamily="18" charset="0"/>
                  </a:rPr>
                  <a:t>5. Strategic Logistics/Supply Chain Issues</a:t>
                </a:r>
              </a:p>
            </p:txBody>
          </p:sp>
        </p:grpSp>
        <p:grpSp>
          <p:nvGrpSpPr>
            <p:cNvPr id="27" name="Group 26"/>
            <p:cNvGrpSpPr/>
            <p:nvPr/>
          </p:nvGrpSpPr>
          <p:grpSpPr>
            <a:xfrm>
              <a:off x="5931218" y="1885545"/>
              <a:ext cx="586957" cy="571071"/>
              <a:chOff x="5536037" y="504320"/>
              <a:chExt cx="448710" cy="448710"/>
            </a:xfrm>
            <a:solidFill>
              <a:srgbClr val="993366"/>
            </a:solidFill>
            <a:scene3d>
              <a:camera prst="orthographicFront">
                <a:rot lat="0" lon="0" rev="0"/>
              </a:camera>
              <a:lightRig rig="contrasting" dir="t">
                <a:rot lat="0" lon="0" rev="1500000"/>
              </a:lightRig>
            </a:scene3d>
          </p:grpSpPr>
          <p:sp>
            <p:nvSpPr>
              <p:cNvPr id="37" name="Down Arrow 36"/>
              <p:cNvSpPr/>
              <p:nvPr/>
            </p:nvSpPr>
            <p:spPr>
              <a:xfrm>
                <a:off x="5536037" y="504320"/>
                <a:ext cx="448710" cy="448710"/>
              </a:xfrm>
              <a:prstGeom prst="downArrow">
                <a:avLst>
                  <a:gd name="adj1" fmla="val 55000"/>
                  <a:gd name="adj2" fmla="val 45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38" name="Down Arrow 14"/>
              <p:cNvSpPr txBox="1"/>
              <p:nvPr/>
            </p:nvSpPr>
            <p:spPr>
              <a:xfrm>
                <a:off x="5636997" y="504320"/>
                <a:ext cx="246790" cy="337654"/>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US" sz="2200" kern="1200" dirty="0">
                  <a:solidFill>
                    <a:sysClr val="windowText" lastClr="000000">
                      <a:hueOff val="0"/>
                      <a:satOff val="0"/>
                      <a:lumOff val="0"/>
                      <a:alphaOff val="0"/>
                    </a:sysClr>
                  </a:solidFill>
                  <a:latin typeface="Constantia" panose="02030602050306030303" pitchFamily="18" charset="0"/>
                </a:endParaRPr>
              </a:p>
            </p:txBody>
          </p:sp>
        </p:grpSp>
        <p:grpSp>
          <p:nvGrpSpPr>
            <p:cNvPr id="28" name="Group 27"/>
            <p:cNvGrpSpPr/>
            <p:nvPr/>
          </p:nvGrpSpPr>
          <p:grpSpPr>
            <a:xfrm>
              <a:off x="6378131" y="2671748"/>
              <a:ext cx="586957" cy="571071"/>
              <a:chOff x="5982950" y="1290523"/>
              <a:chExt cx="448710" cy="448710"/>
            </a:xfrm>
            <a:solidFill>
              <a:srgbClr val="993366"/>
            </a:solidFill>
            <a:scene3d>
              <a:camera prst="orthographicFront">
                <a:rot lat="0" lon="0" rev="0"/>
              </a:camera>
              <a:lightRig rig="contrasting" dir="t">
                <a:rot lat="0" lon="0" rev="1500000"/>
              </a:lightRig>
            </a:scene3d>
          </p:grpSpPr>
          <p:sp>
            <p:nvSpPr>
              <p:cNvPr id="35" name="Down Arrow 34"/>
              <p:cNvSpPr/>
              <p:nvPr/>
            </p:nvSpPr>
            <p:spPr>
              <a:xfrm>
                <a:off x="5982950" y="1290523"/>
                <a:ext cx="448710" cy="448710"/>
              </a:xfrm>
              <a:prstGeom prst="downArrow">
                <a:avLst>
                  <a:gd name="adj1" fmla="val 55000"/>
                  <a:gd name="adj2" fmla="val 45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36" name="Down Arrow 16"/>
              <p:cNvSpPr txBox="1"/>
              <p:nvPr/>
            </p:nvSpPr>
            <p:spPr>
              <a:xfrm>
                <a:off x="6083910" y="1290523"/>
                <a:ext cx="246790" cy="337654"/>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US" sz="2200" kern="1200">
                  <a:solidFill>
                    <a:sysClr val="windowText" lastClr="000000">
                      <a:hueOff val="0"/>
                      <a:satOff val="0"/>
                      <a:lumOff val="0"/>
                      <a:alphaOff val="0"/>
                    </a:sysClr>
                  </a:solidFill>
                  <a:latin typeface="Constantia" panose="02030602050306030303" pitchFamily="18" charset="0"/>
                </a:endParaRPr>
              </a:p>
            </p:txBody>
          </p:sp>
        </p:grpSp>
        <p:grpSp>
          <p:nvGrpSpPr>
            <p:cNvPr id="29" name="Group 28"/>
            <p:cNvGrpSpPr/>
            <p:nvPr/>
          </p:nvGrpSpPr>
          <p:grpSpPr>
            <a:xfrm>
              <a:off x="6825044" y="3446445"/>
              <a:ext cx="586957" cy="571071"/>
              <a:chOff x="6429863" y="2065220"/>
              <a:chExt cx="448710" cy="448710"/>
            </a:xfrm>
            <a:solidFill>
              <a:srgbClr val="993366"/>
            </a:solidFill>
            <a:scene3d>
              <a:camera prst="orthographicFront">
                <a:rot lat="0" lon="0" rev="0"/>
              </a:camera>
              <a:lightRig rig="contrasting" dir="t">
                <a:rot lat="0" lon="0" rev="1500000"/>
              </a:lightRig>
            </a:scene3d>
          </p:grpSpPr>
          <p:sp>
            <p:nvSpPr>
              <p:cNvPr id="33" name="Down Arrow 32"/>
              <p:cNvSpPr/>
              <p:nvPr/>
            </p:nvSpPr>
            <p:spPr>
              <a:xfrm>
                <a:off x="6429863" y="2065220"/>
                <a:ext cx="448710" cy="448710"/>
              </a:xfrm>
              <a:prstGeom prst="downArrow">
                <a:avLst>
                  <a:gd name="adj1" fmla="val 55000"/>
                  <a:gd name="adj2" fmla="val 45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34" name="Down Arrow 18"/>
              <p:cNvSpPr txBox="1"/>
              <p:nvPr/>
            </p:nvSpPr>
            <p:spPr>
              <a:xfrm>
                <a:off x="6530823" y="2065220"/>
                <a:ext cx="246790" cy="337654"/>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US" sz="2200" kern="1200">
                  <a:solidFill>
                    <a:sysClr val="windowText" lastClr="000000">
                      <a:hueOff val="0"/>
                      <a:satOff val="0"/>
                      <a:lumOff val="0"/>
                      <a:alphaOff val="0"/>
                    </a:sysClr>
                  </a:solidFill>
                  <a:latin typeface="Constantia" panose="02030602050306030303" pitchFamily="18" charset="0"/>
                </a:endParaRPr>
              </a:p>
            </p:txBody>
          </p:sp>
        </p:grpSp>
        <p:grpSp>
          <p:nvGrpSpPr>
            <p:cNvPr id="30" name="Group 29"/>
            <p:cNvGrpSpPr/>
            <p:nvPr/>
          </p:nvGrpSpPr>
          <p:grpSpPr>
            <a:xfrm>
              <a:off x="7271957" y="4240318"/>
              <a:ext cx="586957" cy="571071"/>
              <a:chOff x="6876776" y="2859093"/>
              <a:chExt cx="448710" cy="448710"/>
            </a:xfrm>
            <a:solidFill>
              <a:srgbClr val="993366"/>
            </a:solidFill>
            <a:scene3d>
              <a:camera prst="orthographicFront">
                <a:rot lat="0" lon="0" rev="0"/>
              </a:camera>
              <a:lightRig rig="contrasting" dir="t">
                <a:rot lat="0" lon="0" rev="1500000"/>
              </a:lightRig>
            </a:scene3d>
          </p:grpSpPr>
          <p:sp>
            <p:nvSpPr>
              <p:cNvPr id="31" name="Down Arrow 30"/>
              <p:cNvSpPr/>
              <p:nvPr/>
            </p:nvSpPr>
            <p:spPr>
              <a:xfrm>
                <a:off x="6876776" y="2859093"/>
                <a:ext cx="448710" cy="448710"/>
              </a:xfrm>
              <a:prstGeom prst="downArrow">
                <a:avLst>
                  <a:gd name="adj1" fmla="val 55000"/>
                  <a:gd name="adj2" fmla="val 45000"/>
                </a:avLst>
              </a:prstGeom>
              <a:grpFill/>
              <a:ln w="25400" cap="flat" cmpd="sng" algn="ctr">
                <a:noFill/>
                <a:prstDash val="solid"/>
              </a:ln>
              <a:effectLst>
                <a:outerShdw blurRad="149987" dist="250190" dir="8460000" algn="ctr">
                  <a:srgbClr val="000000">
                    <a:alpha val="28000"/>
                  </a:srgbClr>
                </a:outerShdw>
              </a:effectLst>
              <a:sp3d prstMaterial="metal">
                <a:bevelT w="88900" h="88900"/>
              </a:sp3d>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32" name="Down Arrow 20"/>
              <p:cNvSpPr txBox="1"/>
              <p:nvPr/>
            </p:nvSpPr>
            <p:spPr>
              <a:xfrm>
                <a:off x="6977736" y="2859093"/>
                <a:ext cx="246790" cy="337654"/>
              </a:xfrm>
              <a:prstGeom prst="rect">
                <a:avLst/>
              </a:prstGeom>
              <a:grpFill/>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US" sz="2200" kern="1200">
                  <a:solidFill>
                    <a:sysClr val="windowText" lastClr="000000">
                      <a:hueOff val="0"/>
                      <a:satOff val="0"/>
                      <a:lumOff val="0"/>
                      <a:alphaOff val="0"/>
                    </a:sysClr>
                  </a:solidFill>
                  <a:latin typeface="Constantia" panose="02030602050306030303" pitchFamily="18" charset="0"/>
                </a:endParaRPr>
              </a:p>
            </p:txBody>
          </p:sp>
        </p:grpSp>
        <p:sp>
          <p:nvSpPr>
            <p:cNvPr id="15" name="Rounded Rectangle 14"/>
            <p:cNvSpPr/>
            <p:nvPr/>
          </p:nvSpPr>
          <p:spPr>
            <a:xfrm>
              <a:off x="2696149" y="5329476"/>
              <a:ext cx="5984748" cy="690324"/>
            </a:xfrm>
            <a:prstGeom prst="roundRect">
              <a:avLst>
                <a:gd name="adj" fmla="val 10000"/>
              </a:avLst>
            </a:prstGeom>
            <a:solidFill>
              <a:schemeClr val="accent6">
                <a:lumMod val="75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p>
        <p:sp>
          <p:nvSpPr>
            <p:cNvPr id="16" name="Rounded Rectangle 4"/>
            <p:cNvSpPr/>
            <p:nvPr/>
          </p:nvSpPr>
          <p:spPr>
            <a:xfrm>
              <a:off x="2717573" y="5349694"/>
              <a:ext cx="5600611" cy="649886"/>
            </a:xfrm>
            <a:prstGeom prst="rect">
              <a:avLst/>
            </a:prstGeom>
            <a:noFill/>
            <a:ln>
              <a:noFill/>
            </a:ln>
            <a:effectLst/>
          </p:spPr>
          <p:txBody>
            <a:bodyPr spcFirstLastPara="0" vert="horz" wrap="square" lIns="87630" tIns="87630" rIns="87630" bIns="87630" numCol="1" spcCol="1270" anchor="ctr" anchorCtr="0">
              <a:noAutofit/>
            </a:bodyPr>
            <a:lstStyle/>
            <a:p>
              <a:pPr marL="0" marR="0" lvl="0" indent="0" defTabSz="1022350" eaLnBrk="1" fontAlgn="auto" latinLnBrk="0" hangingPunct="1">
                <a:lnSpc>
                  <a:spcPct val="90000"/>
                </a:lnSpc>
                <a:spcBef>
                  <a:spcPct val="0"/>
                </a:spcBef>
                <a:spcAft>
                  <a:spcPct val="35000"/>
                </a:spcAft>
                <a:buClrTx/>
                <a:buSzTx/>
                <a:buFontTx/>
                <a:buNone/>
                <a:tabLst/>
                <a:defRPr/>
              </a:pPr>
              <a:r>
                <a:rPr kumimoji="0" lang="en-US" sz="2200" b="0" i="0" u="none" strike="noStrike" kern="0" cap="none" spc="0" normalizeH="0" baseline="0" noProof="0" dirty="0">
                  <a:ln>
                    <a:noFill/>
                  </a:ln>
                  <a:solidFill>
                    <a:prstClr val="white"/>
                  </a:solidFill>
                  <a:effectLst/>
                  <a:uLnTx/>
                  <a:uFillTx/>
                  <a:latin typeface="Constantia" panose="02030602050306030303" pitchFamily="18" charset="0"/>
                </a:rPr>
                <a:t>6. Logistics/Supply  Chain Strategic Plan</a:t>
              </a:r>
            </a:p>
          </p:txBody>
        </p:sp>
        <p:sp>
          <p:nvSpPr>
            <p:cNvPr id="18" name="Down Arrow 17"/>
            <p:cNvSpPr/>
            <p:nvPr/>
          </p:nvSpPr>
          <p:spPr>
            <a:xfrm>
              <a:off x="7696200" y="5067728"/>
              <a:ext cx="621985" cy="571072"/>
            </a:xfrm>
            <a:prstGeom prst="downArrow">
              <a:avLst>
                <a:gd name="adj1" fmla="val 55000"/>
                <a:gd name="adj2" fmla="val 45000"/>
              </a:avLst>
            </a:prstGeom>
            <a:solidFill>
              <a:srgbClr val="99336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p>
        <p:sp>
          <p:nvSpPr>
            <p:cNvPr id="19" name="Down Arrow 4"/>
            <p:cNvSpPr/>
            <p:nvPr/>
          </p:nvSpPr>
          <p:spPr>
            <a:xfrm>
              <a:off x="7949682" y="5067728"/>
              <a:ext cx="261518" cy="33765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0" vert="horz" wrap="square" lIns="26670" tIns="26670" rIns="26670" bIns="26670" numCol="1" spcCol="1270" anchor="ctr" anchorCtr="0">
              <a:noAutofit/>
            </a:bodyPr>
            <a:lstStyle/>
            <a:p>
              <a:pPr marL="0" marR="0" lvl="0" indent="0" algn="ctr" defTabSz="933450" eaLnBrk="1" fontAlgn="auto" latinLnBrk="0" hangingPunct="1">
                <a:lnSpc>
                  <a:spcPct val="90000"/>
                </a:lnSpc>
                <a:spcBef>
                  <a:spcPct val="0"/>
                </a:spcBef>
                <a:spcAft>
                  <a:spcPct val="35000"/>
                </a:spcAft>
                <a:buClrTx/>
                <a:buSzTx/>
                <a:buFontTx/>
                <a:buNone/>
                <a:tabLst/>
                <a:defRPr/>
              </a:pPr>
              <a:endParaRPr kumimoji="0" lang="en-US" sz="2200" b="0" i="0" u="none" strike="noStrike" kern="0" cap="none" spc="0" normalizeH="0" baseline="0" noProof="0">
                <a:ln>
                  <a:noFill/>
                </a:ln>
                <a:solidFill>
                  <a:prstClr val="black">
                    <a:hueOff val="0"/>
                    <a:satOff val="0"/>
                    <a:lumOff val="0"/>
                    <a:alphaOff val="0"/>
                  </a:prstClr>
                </a:solidFill>
                <a:effectLst/>
                <a:uLnTx/>
                <a:uFillTx/>
                <a:latin typeface="Constantia" panose="02030602050306030303" pitchFamily="18" charset="0"/>
              </a:endParaRPr>
            </a:p>
          </p:txBody>
        </p:sp>
      </p:grpSp>
      <p:sp>
        <p:nvSpPr>
          <p:cNvPr id="21" name="TextBox 20"/>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4-2</a:t>
            </a:r>
          </a:p>
        </p:txBody>
      </p:sp>
    </p:spTree>
    <p:extLst>
      <p:ext uri="{BB962C8B-B14F-4D97-AF65-F5344CB8AC3E}">
        <p14:creationId xmlns:p14="http://schemas.microsoft.com/office/powerpoint/2010/main" val="2496351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80894" y="1676400"/>
            <a:ext cx="2758306" cy="3565527"/>
          </a:xfrm>
          <a:prstGeom prst="can">
            <a:avLst/>
          </a:prstGeom>
          <a:effectLst>
            <a:reflection blurRad="6350" stA="52000" endA="300" endPos="35000" dir="5400000" sy="-100000" algn="bl" rotWithShape="0"/>
          </a:effectLst>
        </p:spPr>
      </p:pic>
      <p:sp>
        <p:nvSpPr>
          <p:cNvPr id="2" name="Title 1"/>
          <p:cNvSpPr>
            <a:spLocks noGrp="1"/>
          </p:cNvSpPr>
          <p:nvPr>
            <p:ph type="title"/>
          </p:nvPr>
        </p:nvSpPr>
        <p:spPr/>
        <p:txBody>
          <a:bodyPr/>
          <a:lstStyle/>
          <a:p>
            <a:r>
              <a:rPr lang="en-US" sz="3600" dirty="0">
                <a:solidFill>
                  <a:srgbClr val="FFFFFF"/>
                </a:solidFill>
              </a:rPr>
              <a:t>Supply Chain Network Design Process</a:t>
            </a:r>
            <a:br>
              <a:rPr lang="en-US" dirty="0"/>
            </a:br>
            <a:r>
              <a:rPr lang="en-US" sz="2700" dirty="0">
                <a:solidFill>
                  <a:schemeClr val="accent2">
                    <a:lumMod val="40000"/>
                    <a:lumOff val="60000"/>
                  </a:schemeClr>
                </a:solidFill>
              </a:rPr>
              <a:t>Step 3: Examine the Supply Chain Network Alternatives</a:t>
            </a:r>
          </a:p>
        </p:txBody>
      </p:sp>
      <p:sp>
        <p:nvSpPr>
          <p:cNvPr id="3" name="Content Placeholder 2"/>
          <p:cNvSpPr>
            <a:spLocks noGrp="1"/>
          </p:cNvSpPr>
          <p:nvPr>
            <p:ph idx="1"/>
          </p:nvPr>
        </p:nvSpPr>
        <p:spPr>
          <a:xfrm>
            <a:off x="304800" y="1464548"/>
            <a:ext cx="5410200" cy="4783852"/>
          </a:xfrm>
        </p:spPr>
        <p:txBody>
          <a:bodyPr/>
          <a:lstStyle/>
          <a:p>
            <a:r>
              <a:rPr lang="en-US" sz="2400" dirty="0"/>
              <a:t>Apply suitable quantitative models to the current logistics system and to the alternatives under consideration. </a:t>
            </a:r>
          </a:p>
          <a:p>
            <a:r>
              <a:rPr lang="en-US" sz="2400" dirty="0"/>
              <a:t>Identify preliminary supply chain network design solutions consistent with the key objectives identified during the audit phase. </a:t>
            </a:r>
          </a:p>
          <a:p>
            <a:r>
              <a:rPr lang="en-US" sz="2400" dirty="0"/>
              <a:t>Conduct “what-if” analysis to test the sensitivity of recommended network designs to changes in key variables.</a:t>
            </a:r>
          </a:p>
          <a:p>
            <a:endParaRPr lang="en-US" sz="2400"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6" name="TextBox 5"/>
          <p:cNvSpPr txBox="1"/>
          <p:nvPr/>
        </p:nvSpPr>
        <p:spPr>
          <a:xfrm>
            <a:off x="4267200" y="6001306"/>
            <a:ext cx="4648200" cy="246221"/>
          </a:xfrm>
          <a:prstGeom prst="rect">
            <a:avLst/>
          </a:prstGeom>
          <a:noFill/>
        </p:spPr>
        <p:txBody>
          <a:bodyPr wrap="square" rtlCol="0">
            <a:spAutoFit/>
          </a:bodyPr>
          <a:lstStyle/>
          <a:p>
            <a:pPr algn="r"/>
            <a:r>
              <a:rPr lang="en-US" sz="1000" dirty="0">
                <a:solidFill>
                  <a:schemeClr val="bg2">
                    <a:lumMod val="75000"/>
                  </a:schemeClr>
                </a:solidFill>
                <a:latin typeface="Rockwell" pitchFamily="18" charset="0"/>
              </a:rPr>
              <a:t>Image courtesy of line-of-sight</a:t>
            </a:r>
          </a:p>
        </p:txBody>
      </p:sp>
    </p:spTree>
    <p:extLst>
      <p:ext uri="{BB962C8B-B14F-4D97-AF65-F5344CB8AC3E}">
        <p14:creationId xmlns:p14="http://schemas.microsoft.com/office/powerpoint/2010/main" val="1383967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solidFill>
                  <a:srgbClr val="FFFFFF"/>
                </a:solidFill>
              </a:rPr>
              <a:t>Supply Chain Network Design Process</a:t>
            </a:r>
            <a:br>
              <a:rPr lang="en-US" dirty="0"/>
            </a:br>
            <a:r>
              <a:rPr lang="en-US" sz="3000" dirty="0">
                <a:solidFill>
                  <a:schemeClr val="accent2">
                    <a:lumMod val="40000"/>
                    <a:lumOff val="60000"/>
                  </a:schemeClr>
                </a:solidFill>
              </a:rPr>
              <a:t>Step 4: Conduct a Facility Location Analysis</a:t>
            </a:r>
          </a:p>
        </p:txBody>
      </p:sp>
      <p:sp>
        <p:nvSpPr>
          <p:cNvPr id="3" name="Content Placeholder 2"/>
          <p:cNvSpPr>
            <a:spLocks noGrp="1"/>
          </p:cNvSpPr>
          <p:nvPr>
            <p:ph idx="1"/>
          </p:nvPr>
        </p:nvSpPr>
        <p:spPr>
          <a:xfrm>
            <a:off x="381000" y="1600200"/>
            <a:ext cx="5334000" cy="4648200"/>
          </a:xfrm>
        </p:spPr>
        <p:txBody>
          <a:bodyPr/>
          <a:lstStyle/>
          <a:p>
            <a:pPr>
              <a:spcAft>
                <a:spcPts val="1800"/>
              </a:spcAft>
            </a:pPr>
            <a:r>
              <a:rPr lang="en-US" dirty="0"/>
              <a:t>Form a location selection team. </a:t>
            </a:r>
          </a:p>
          <a:p>
            <a:pPr>
              <a:spcAft>
                <a:spcPts val="1800"/>
              </a:spcAft>
            </a:pPr>
            <a:r>
              <a:rPr lang="en-US" dirty="0"/>
              <a:t>Qualitatively and quantitatively analyze the attributes of specific regions and locales. </a:t>
            </a:r>
          </a:p>
          <a:p>
            <a:pPr>
              <a:spcAft>
                <a:spcPts val="1800"/>
              </a:spcAft>
            </a:pPr>
            <a:r>
              <a:rPr lang="en-US" dirty="0"/>
              <a:t>Identify recommended specific sites for logistics facilities.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5000" y="2209800"/>
            <a:ext cx="3142735" cy="2438400"/>
          </a:xfrm>
          <a:prstGeom prst="flowChartMagneticDrum">
            <a:avLst/>
          </a:prstGeom>
          <a:effectLst>
            <a:reflection blurRad="6350" stA="52000" endA="300" endPos="35000" dir="5400000" sy="-100000" algn="bl" rotWithShape="0"/>
          </a:effectLst>
        </p:spPr>
      </p:pic>
    </p:spTree>
    <p:extLst>
      <p:ext uri="{BB962C8B-B14F-4D97-AF65-F5344CB8AC3E}">
        <p14:creationId xmlns:p14="http://schemas.microsoft.com/office/powerpoint/2010/main" val="1902689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4600" y="1456310"/>
            <a:ext cx="4191000" cy="2500449"/>
          </a:xfrm>
          <a:prstGeom prst="flowChartMagneticDrum">
            <a:avLst/>
          </a:prstGeom>
          <a:effectLst>
            <a:reflection blurRad="6350" stA="52000" endA="300" endPos="35000" dir="5400000" sy="-100000" algn="bl" rotWithShape="0"/>
          </a:effectLst>
        </p:spPr>
      </p:pic>
      <p:sp>
        <p:nvSpPr>
          <p:cNvPr id="2" name="Title 1"/>
          <p:cNvSpPr>
            <a:spLocks noGrp="1"/>
          </p:cNvSpPr>
          <p:nvPr>
            <p:ph type="title"/>
          </p:nvPr>
        </p:nvSpPr>
        <p:spPr/>
        <p:txBody>
          <a:bodyPr/>
          <a:lstStyle/>
          <a:p>
            <a:r>
              <a:rPr lang="en-US" sz="3600" dirty="0">
                <a:solidFill>
                  <a:srgbClr val="FFFFFF"/>
                </a:solidFill>
              </a:rPr>
              <a:t>Supply Chain Network Design Process</a:t>
            </a:r>
            <a:br>
              <a:rPr lang="en-US" dirty="0"/>
            </a:br>
            <a:r>
              <a:rPr lang="en-US" sz="2300" dirty="0">
                <a:solidFill>
                  <a:schemeClr val="accent2">
                    <a:lumMod val="40000"/>
                    <a:lumOff val="60000"/>
                  </a:schemeClr>
                </a:solidFill>
              </a:rPr>
              <a:t>Step 5: Make Decisions Regarding Network and Facility Location</a:t>
            </a:r>
          </a:p>
        </p:txBody>
      </p:sp>
      <p:sp>
        <p:nvSpPr>
          <p:cNvPr id="3" name="Content Placeholder 2"/>
          <p:cNvSpPr>
            <a:spLocks noGrp="1"/>
          </p:cNvSpPr>
          <p:nvPr>
            <p:ph idx="1"/>
          </p:nvPr>
        </p:nvSpPr>
        <p:spPr>
          <a:xfrm>
            <a:off x="381000" y="4114800"/>
            <a:ext cx="8458200" cy="1763830"/>
          </a:xfrm>
        </p:spPr>
        <p:txBody>
          <a:bodyPr/>
          <a:lstStyle/>
          <a:p>
            <a:pPr marL="0" indent="0" algn="ctr">
              <a:lnSpc>
                <a:spcPct val="125000"/>
              </a:lnSpc>
              <a:buNone/>
            </a:pPr>
            <a:r>
              <a:rPr lang="en-US" dirty="0"/>
              <a:t>Evaluate the recommended network and specific sites for logistics facilities (Steps 3 and 4) for consistency with the design criteria identified in Step 1. </a:t>
            </a:r>
          </a:p>
          <a:p>
            <a:pPr marL="0" indent="0" algn="ctr">
              <a:lnSpc>
                <a:spcPct val="125000"/>
              </a:lnSpc>
              <a:buNone/>
            </a:pPr>
            <a:endParaRPr lang="en-US"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9</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TextBox 6"/>
          <p:cNvSpPr txBox="1"/>
          <p:nvPr/>
        </p:nvSpPr>
        <p:spPr>
          <a:xfrm>
            <a:off x="4267200" y="6001306"/>
            <a:ext cx="4648200" cy="246221"/>
          </a:xfrm>
          <a:prstGeom prst="rect">
            <a:avLst/>
          </a:prstGeom>
          <a:noFill/>
        </p:spPr>
        <p:txBody>
          <a:bodyPr wrap="square" rtlCol="0">
            <a:spAutoFit/>
          </a:bodyPr>
          <a:lstStyle/>
          <a:p>
            <a:pPr algn="r"/>
            <a:r>
              <a:rPr lang="en-US" sz="1000" dirty="0">
                <a:solidFill>
                  <a:schemeClr val="bg2">
                    <a:lumMod val="75000"/>
                  </a:schemeClr>
                </a:solidFill>
                <a:latin typeface="Rockwell" pitchFamily="18" charset="0"/>
              </a:rPr>
              <a:t>Image courtesy of decisionnel.info</a:t>
            </a:r>
          </a:p>
        </p:txBody>
      </p:sp>
    </p:spTree>
    <p:extLst>
      <p:ext uri="{BB962C8B-B14F-4D97-AF65-F5344CB8AC3E}">
        <p14:creationId xmlns:p14="http://schemas.microsoft.com/office/powerpoint/2010/main" val="2019086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solidFill>
                  <a:srgbClr val="FFFFFF"/>
                </a:solidFill>
              </a:rPr>
              <a:t>Supply Chain Network Design Process</a:t>
            </a:r>
            <a:br>
              <a:rPr lang="en-US" dirty="0"/>
            </a:br>
            <a:r>
              <a:rPr lang="en-US" sz="3200" dirty="0">
                <a:solidFill>
                  <a:schemeClr val="accent2">
                    <a:lumMod val="40000"/>
                    <a:lumOff val="60000"/>
                  </a:schemeClr>
                </a:solidFill>
              </a:rPr>
              <a:t>Step 6: Develop an Implementation Plan</a:t>
            </a:r>
          </a:p>
        </p:txBody>
      </p:sp>
      <p:sp>
        <p:nvSpPr>
          <p:cNvPr id="3" name="Content Placeholder 2"/>
          <p:cNvSpPr>
            <a:spLocks noGrp="1"/>
          </p:cNvSpPr>
          <p:nvPr>
            <p:ph idx="1"/>
          </p:nvPr>
        </p:nvSpPr>
        <p:spPr>
          <a:xfrm>
            <a:off x="4343400" y="1524000"/>
            <a:ext cx="4495800" cy="4876800"/>
          </a:xfrm>
        </p:spPr>
        <p:txBody>
          <a:bodyPr/>
          <a:lstStyle/>
          <a:p>
            <a:r>
              <a:rPr lang="en-US" sz="2500" dirty="0"/>
              <a:t>Develop a “blueprint for change” as a road map for moving from the current supply chain network to the desired new one. </a:t>
            </a:r>
          </a:p>
          <a:p>
            <a:r>
              <a:rPr lang="en-US" sz="2500" dirty="0"/>
              <a:t>Commit the resources necessary to assure a smooth, timely implementation, and the continuous improvement of the network decisions.</a:t>
            </a:r>
          </a:p>
          <a:p>
            <a:endParaRPr lang="en-US" sz="2500"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1" y="1828800"/>
            <a:ext cx="3733800" cy="3505200"/>
          </a:xfrm>
          <a:prstGeom prst="cube">
            <a:avLst/>
          </a:prstGeom>
          <a:effectLst>
            <a:reflection blurRad="6350" stA="52000" endA="300" endPos="35000" dir="5400000" sy="-100000" algn="bl" rotWithShape="0"/>
          </a:effectLst>
        </p:spPr>
      </p:pic>
    </p:spTree>
    <p:extLst>
      <p:ext uri="{BB962C8B-B14F-4D97-AF65-F5344CB8AC3E}">
        <p14:creationId xmlns:p14="http://schemas.microsoft.com/office/powerpoint/2010/main" val="2441587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pPr algn="ctr"/>
            <a:r>
              <a:rPr lang="en-US" sz="6200" dirty="0"/>
              <a:t>Major Locational Determinants</a:t>
            </a:r>
          </a:p>
        </p:txBody>
      </p:sp>
    </p:spTree>
    <p:extLst>
      <p:ext uri="{BB962C8B-B14F-4D97-AF65-F5344CB8AC3E}">
        <p14:creationId xmlns:p14="http://schemas.microsoft.com/office/powerpoint/2010/main" val="3378611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Broad Geographic and Site-Specific Locational Determinants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16" name="Content Placeholder 2"/>
          <p:cNvSpPr>
            <a:spLocks noGrp="1"/>
          </p:cNvSpPr>
          <p:nvPr>
            <p:ph idx="1"/>
          </p:nvPr>
        </p:nvSpPr>
        <p:spPr>
          <a:xfrm>
            <a:off x="5442560" y="2293892"/>
            <a:ext cx="3320440" cy="4030708"/>
          </a:xfrm>
        </p:spPr>
        <p:txBody>
          <a:bodyPr/>
          <a:lstStyle/>
          <a:p>
            <a:pPr>
              <a:spcAft>
                <a:spcPts val="300"/>
              </a:spcAft>
              <a:buClr>
                <a:schemeClr val="accent6"/>
              </a:buClr>
            </a:pPr>
            <a:r>
              <a:rPr lang="en-US" sz="2000" dirty="0"/>
              <a:t>Transportation access</a:t>
            </a:r>
            <a:endParaRPr lang="en-US" sz="2000" dirty="0">
              <a:latin typeface="Arial" panose="020B0604020202020204" pitchFamily="34" charset="0"/>
            </a:endParaRPr>
          </a:p>
          <a:p>
            <a:pPr marL="640080" indent="-182880" eaLnBrk="1" fontAlgn="t" hangingPunct="1">
              <a:spcAft>
                <a:spcPts val="300"/>
              </a:spcAft>
              <a:buClr>
                <a:schemeClr val="accent2">
                  <a:lumMod val="60000"/>
                  <a:lumOff val="40000"/>
                </a:schemeClr>
              </a:buClr>
              <a:buSzPct val="100000"/>
              <a:buFont typeface="Wingdings" panose="05000000000000000000" pitchFamily="2" charset="2"/>
              <a:buChar char="§"/>
            </a:pPr>
            <a:r>
              <a:rPr lang="en-US" sz="2000" dirty="0"/>
              <a:t>Truck</a:t>
            </a:r>
            <a:endParaRPr lang="en-US" dirty="0">
              <a:latin typeface="Arial" panose="020B0604020202020204" pitchFamily="34" charset="0"/>
            </a:endParaRPr>
          </a:p>
          <a:p>
            <a:pPr marL="640080" indent="-182880" eaLnBrk="1" fontAlgn="t" hangingPunct="1">
              <a:spcAft>
                <a:spcPts val="300"/>
              </a:spcAft>
              <a:buClr>
                <a:schemeClr val="accent2">
                  <a:lumMod val="60000"/>
                  <a:lumOff val="40000"/>
                </a:schemeClr>
              </a:buClr>
              <a:buSzPct val="100000"/>
              <a:buFont typeface="Wingdings" panose="05000000000000000000" pitchFamily="2" charset="2"/>
              <a:buChar char="§"/>
            </a:pPr>
            <a:r>
              <a:rPr lang="en-US" sz="2000" dirty="0"/>
              <a:t>Air</a:t>
            </a:r>
            <a:endParaRPr lang="en-US" dirty="0">
              <a:latin typeface="Arial" panose="020B0604020202020204" pitchFamily="34" charset="0"/>
            </a:endParaRPr>
          </a:p>
          <a:p>
            <a:pPr marL="640080" indent="-182880" eaLnBrk="1" fontAlgn="t" hangingPunct="1">
              <a:spcAft>
                <a:spcPts val="300"/>
              </a:spcAft>
              <a:buClr>
                <a:schemeClr val="accent2">
                  <a:lumMod val="60000"/>
                  <a:lumOff val="40000"/>
                </a:schemeClr>
              </a:buClr>
              <a:buSzPct val="100000"/>
              <a:buFont typeface="Wingdings" panose="05000000000000000000" pitchFamily="2" charset="2"/>
              <a:buChar char="§"/>
            </a:pPr>
            <a:r>
              <a:rPr lang="en-US" sz="2000" dirty="0"/>
              <a:t>Rail</a:t>
            </a:r>
            <a:endParaRPr lang="en-US" dirty="0">
              <a:latin typeface="Arial" panose="020B0604020202020204" pitchFamily="34" charset="0"/>
            </a:endParaRPr>
          </a:p>
          <a:p>
            <a:pPr marL="640080" indent="-182880" eaLnBrk="1" fontAlgn="t" hangingPunct="1">
              <a:spcAft>
                <a:spcPts val="300"/>
              </a:spcAft>
              <a:buClr>
                <a:schemeClr val="accent2">
                  <a:lumMod val="60000"/>
                  <a:lumOff val="40000"/>
                </a:schemeClr>
              </a:buClr>
              <a:buSzPct val="100000"/>
              <a:buFont typeface="Wingdings" panose="05000000000000000000" pitchFamily="2" charset="2"/>
              <a:buChar char="§"/>
            </a:pPr>
            <a:r>
              <a:rPr lang="en-US" sz="2000" dirty="0"/>
              <a:t>Water</a:t>
            </a:r>
            <a:endParaRPr lang="en-US" dirty="0">
              <a:latin typeface="Arial" panose="020B0604020202020204" pitchFamily="34" charset="0"/>
            </a:endParaRPr>
          </a:p>
          <a:p>
            <a:pPr marL="283464" indent="-283464" eaLnBrk="1" fontAlgn="t" hangingPunct="1">
              <a:spcAft>
                <a:spcPts val="300"/>
              </a:spcAft>
            </a:pPr>
            <a:r>
              <a:rPr lang="en-US" sz="2000" dirty="0"/>
              <a:t>Inside/outside metropolitan area</a:t>
            </a:r>
            <a:endParaRPr lang="en-US" dirty="0">
              <a:latin typeface="Arial" panose="020B0604020202020204" pitchFamily="34" charset="0"/>
            </a:endParaRPr>
          </a:p>
          <a:p>
            <a:pPr marL="283464" indent="-283464" eaLnBrk="1" fontAlgn="t" hangingPunct="1">
              <a:spcAft>
                <a:spcPts val="300"/>
              </a:spcAft>
            </a:pPr>
            <a:r>
              <a:rPr lang="en-US" sz="2000" dirty="0"/>
              <a:t>Availability of workforce and needed skill sets</a:t>
            </a:r>
            <a:endParaRPr lang="en-US" dirty="0">
              <a:latin typeface="Arial" panose="020B0604020202020204" pitchFamily="34" charset="0"/>
            </a:endParaRPr>
          </a:p>
          <a:p>
            <a:pPr marL="283464" indent="-283464" eaLnBrk="1" fontAlgn="t" hangingPunct="1">
              <a:spcAft>
                <a:spcPts val="300"/>
              </a:spcAft>
            </a:pPr>
            <a:r>
              <a:rPr lang="en-US" sz="2000" dirty="0"/>
              <a:t>Land costs and taxes</a:t>
            </a:r>
            <a:endParaRPr lang="en-US" dirty="0">
              <a:latin typeface="Arial" panose="020B0604020202020204" pitchFamily="34" charset="0"/>
            </a:endParaRPr>
          </a:p>
          <a:p>
            <a:pPr marL="283464" indent="-283464" eaLnBrk="1" fontAlgn="t" hangingPunct="1">
              <a:spcAft>
                <a:spcPts val="300"/>
              </a:spcAft>
            </a:pPr>
            <a:r>
              <a:rPr lang="en-US" sz="2000" dirty="0"/>
              <a:t>Utilities</a:t>
            </a:r>
            <a:endParaRPr lang="en-US" dirty="0">
              <a:latin typeface="Arial" panose="020B0604020202020204" pitchFamily="34" charset="0"/>
            </a:endParaRPr>
          </a:p>
        </p:txBody>
      </p:sp>
      <p:grpSp>
        <p:nvGrpSpPr>
          <p:cNvPr id="24" name="Group 23"/>
          <p:cNvGrpSpPr/>
          <p:nvPr/>
        </p:nvGrpSpPr>
        <p:grpSpPr>
          <a:xfrm>
            <a:off x="152400" y="1152643"/>
            <a:ext cx="8741080" cy="5073836"/>
            <a:chOff x="21920" y="1174564"/>
            <a:chExt cx="8741080" cy="5073836"/>
          </a:xfrm>
        </p:grpSpPr>
        <p:grpSp>
          <p:nvGrpSpPr>
            <p:cNvPr id="6" name="Group 5"/>
            <p:cNvGrpSpPr/>
            <p:nvPr/>
          </p:nvGrpSpPr>
          <p:grpSpPr>
            <a:xfrm>
              <a:off x="381000" y="1387475"/>
              <a:ext cx="8382000" cy="4860925"/>
              <a:chOff x="381000" y="1387475"/>
              <a:chExt cx="8382000" cy="4860925"/>
            </a:xfrm>
          </p:grpSpPr>
          <p:sp>
            <p:nvSpPr>
              <p:cNvPr id="21" name="Title 1"/>
              <p:cNvSpPr txBox="1">
                <a:spLocks/>
              </p:cNvSpPr>
              <p:nvPr/>
            </p:nvSpPr>
            <p:spPr bwMode="auto">
              <a:xfrm>
                <a:off x="381000" y="1387475"/>
                <a:ext cx="4114800" cy="781984"/>
              </a:xfrm>
              <a:prstGeom prst="rect">
                <a:avLst/>
              </a:prstGeom>
              <a:solidFill>
                <a:schemeClr val="accent6">
                  <a:lumMod val="40000"/>
                  <a:lumOff val="6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chemeClr val="tx1"/>
                    </a:solidFill>
                    <a:miter lim="800000"/>
                    <a:headEnd/>
                    <a:tailEnd/>
                  </a14:hiddenLine>
                </a:ext>
              </a:extLst>
            </p:spPr>
            <p:txBody>
              <a:bodyPr vert="horz" wrap="square" lIns="198000" tIns="45720" rIns="274320" bIns="45720" numCol="1" anchor="ctr" anchorCtr="0" compatLnSpc="1">
                <a:prstTxWarp prst="textNoShape">
                  <a:avLst/>
                </a:prstTxWarp>
              </a:bodyPr>
              <a:lstStyle/>
              <a:p>
                <a:pPr lvl="0" algn="r" eaLnBrk="0" fontAlgn="base" hangingPunct="0">
                  <a:spcBef>
                    <a:spcPct val="0"/>
                  </a:spcBef>
                  <a:spcAft>
                    <a:spcPct val="0"/>
                  </a:spcAft>
                  <a:defRPr/>
                </a:pPr>
                <a:r>
                  <a:rPr lang="en-US" sz="2000" b="1" dirty="0">
                    <a:solidFill>
                      <a:srgbClr val="000000"/>
                    </a:solidFill>
                    <a:latin typeface="Constantia" pitchFamily="18" charset="0"/>
                    <a:ea typeface="+mj-ea"/>
                    <a:cs typeface="+mj-cs"/>
                  </a:rPr>
                  <a:t>           Global/National/ Regional Determinants</a:t>
                </a:r>
              </a:p>
            </p:txBody>
          </p:sp>
          <p:sp>
            <p:nvSpPr>
              <p:cNvPr id="22" name="Title 1"/>
              <p:cNvSpPr txBox="1">
                <a:spLocks/>
              </p:cNvSpPr>
              <p:nvPr/>
            </p:nvSpPr>
            <p:spPr bwMode="auto">
              <a:xfrm>
                <a:off x="4724400" y="1387475"/>
                <a:ext cx="4038600" cy="781984"/>
              </a:xfrm>
              <a:prstGeom prst="rect">
                <a:avLst/>
              </a:prstGeom>
              <a:solidFill>
                <a:schemeClr val="accent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chemeClr val="tx1"/>
                    </a:solidFill>
                    <a:miter lim="800000"/>
                    <a:headEnd/>
                    <a:tailEnd/>
                  </a14:hiddenLine>
                </a:ext>
              </a:extLst>
            </p:spPr>
            <p:txBody>
              <a:bodyPr vert="horz" wrap="square" lIns="19800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Constantia" pitchFamily="18" charset="0"/>
                    <a:ea typeface="+mj-ea"/>
                    <a:cs typeface="+mj-cs"/>
                  </a:rPr>
                  <a:t>               Site-Specific</a:t>
                </a:r>
                <a:r>
                  <a:rPr kumimoji="0" lang="en-US" sz="2000" b="1" i="0" u="none" strike="noStrike" kern="1200" cap="none" spc="0" normalizeH="0" noProof="0" dirty="0">
                    <a:ln>
                      <a:noFill/>
                    </a:ln>
                    <a:solidFill>
                      <a:schemeClr val="bg1"/>
                    </a:solidFill>
                    <a:effectLst/>
                    <a:uLnTx/>
                    <a:uFillTx/>
                    <a:latin typeface="Constantia" pitchFamily="18" charset="0"/>
                    <a:ea typeface="+mj-ea"/>
                    <a:cs typeface="+mj-cs"/>
                  </a:rPr>
                  <a:t>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schemeClr val="bg1"/>
                    </a:solidFill>
                    <a:effectLst/>
                    <a:uLnTx/>
                    <a:uFillTx/>
                    <a:latin typeface="Constantia" pitchFamily="18" charset="0"/>
                    <a:ea typeface="+mj-ea"/>
                    <a:cs typeface="+mj-cs"/>
                  </a:rPr>
                  <a:t>                 Determinants</a:t>
                </a:r>
              </a:p>
            </p:txBody>
          </p:sp>
          <p:sp>
            <p:nvSpPr>
              <p:cNvPr id="23" name="Content Placeholder 2"/>
              <p:cNvSpPr txBox="1">
                <a:spLocks/>
              </p:cNvSpPr>
              <p:nvPr/>
            </p:nvSpPr>
            <p:spPr>
              <a:xfrm>
                <a:off x="381000" y="2362200"/>
                <a:ext cx="4572000" cy="3886200"/>
              </a:xfrm>
              <a:prstGeom prst="rect">
                <a:avLst/>
              </a:prstGeom>
            </p:spPr>
            <p:txBody>
              <a:bodyPr>
                <a:noAutofit/>
              </a:bodyPr>
              <a:lstStyle/>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Labor climate</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Transportation services and infrastructure</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Proximity to markets and customers</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Quality of life</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Taxes and industrial development incentives</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Supplier networks</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Land costs and utilities</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IT infrastructure</a:t>
                </a:r>
                <a:endParaRPr lang="en-US" sz="2000" dirty="0">
                  <a:latin typeface="Arial" panose="020B0604020202020204" pitchFamily="34" charset="0"/>
                </a:endParaRPr>
              </a:p>
              <a:p>
                <a:pPr marL="285750" indent="-285750" eaLnBrk="0" fontAlgn="base" hangingPunct="0">
                  <a:spcAft>
                    <a:spcPts val="300"/>
                  </a:spcAft>
                  <a:buClr>
                    <a:schemeClr val="accent6">
                      <a:lumMod val="60000"/>
                      <a:lumOff val="40000"/>
                    </a:schemeClr>
                  </a:buClr>
                  <a:buSzPct val="80000"/>
                  <a:buFont typeface="Wingdings 2" pitchFamily="18" charset="2"/>
                  <a:buChar char="Ù"/>
                </a:pPr>
                <a:r>
                  <a:rPr lang="en-US" sz="2000" dirty="0">
                    <a:solidFill>
                      <a:srgbClr val="000000"/>
                    </a:solidFill>
                    <a:latin typeface="Constantia" panose="02030602050306030303" pitchFamily="18" charset="0"/>
                  </a:rPr>
                  <a:t>Company preference</a:t>
                </a:r>
                <a:endParaRPr lang="en-US" sz="2000" b="0" i="0" u="none" strike="noStrike" dirty="0">
                  <a:effectLst/>
                  <a:latin typeface="Arial" panose="020B0604020202020204" pitchFamily="34" charset="0"/>
                </a:endParaRPr>
              </a:p>
            </p:txBody>
          </p:sp>
        </p:grpSp>
        <p:pic>
          <p:nvPicPr>
            <p:cNvPr id="1026" name="Picture 2" descr="https://cdn4.iconfinder.com/data/icons/we-re-the-best/512/world-known-famous-global-offices-internet-connection-chain-globalization-map-address-planet-earth-international-regional-network-planet-communication-continent-worldwide-support-broad-space-moon-flight-station-air-51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20" y="1195410"/>
              <a:ext cx="1273480" cy="116679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st-clair.net/Data/Sites/1/media/public/Images/iStock%20Purchased%20Illustrations/17481027XSmall%20street%20map%20search%20locati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174564"/>
              <a:ext cx="1718073" cy="125419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362091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lstStyle/>
          <a:p>
            <a:r>
              <a:rPr lang="en-US" sz="3600" dirty="0"/>
              <a:t>Current Trends Governing Site Selection</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aphicFrame>
        <p:nvGraphicFramePr>
          <p:cNvPr id="7" name="Diagram 6"/>
          <p:cNvGraphicFramePr/>
          <p:nvPr>
            <p:extLst>
              <p:ext uri="{D42A27DB-BD31-4B8C-83A1-F6EECF244321}">
                <p14:modId xmlns:p14="http://schemas.microsoft.com/office/powerpoint/2010/main" val="3921620691"/>
              </p:ext>
            </p:extLst>
          </p:nvPr>
        </p:nvGraphicFramePr>
        <p:xfrm>
          <a:off x="533400" y="1066800"/>
          <a:ext cx="8305800"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440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1709738"/>
            <a:ext cx="7062788" cy="3319462"/>
          </a:xfrm>
        </p:spPr>
        <p:txBody>
          <a:bodyPr anchor="ctr"/>
          <a:lstStyle/>
          <a:p>
            <a:pPr algn="ctr"/>
            <a:r>
              <a:rPr lang="en-US" sz="4500" dirty="0"/>
              <a:t>Modeling Approaches for Supply Chain Network Design</a:t>
            </a:r>
          </a:p>
        </p:txBody>
      </p:sp>
    </p:spTree>
    <p:extLst>
      <p:ext uri="{BB962C8B-B14F-4D97-AF65-F5344CB8AC3E}">
        <p14:creationId xmlns:p14="http://schemas.microsoft.com/office/powerpoint/2010/main" val="1195456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 Network Design Model</a:t>
            </a:r>
            <a:br>
              <a:rPr lang="en-US" sz="3600" dirty="0"/>
            </a:br>
            <a:r>
              <a:rPr lang="en-US" sz="3200" dirty="0">
                <a:solidFill>
                  <a:schemeClr val="accent2">
                    <a:lumMod val="40000"/>
                    <a:lumOff val="60000"/>
                  </a:schemeClr>
                </a:solidFill>
              </a:rPr>
              <a:t>The Challenge of Supply Chain Complexity</a:t>
            </a:r>
            <a:endParaRPr lang="en-US" sz="36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7"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3050" t="15283" r="23266" b="12681"/>
          <a:stretch/>
        </p:blipFill>
        <p:spPr bwMode="auto">
          <a:xfrm>
            <a:off x="762000" y="1219200"/>
            <a:ext cx="7848600"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5866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 Network Design Model</a:t>
            </a:r>
            <a:br>
              <a:rPr lang="en-US" sz="3600" dirty="0"/>
            </a:br>
            <a:r>
              <a:rPr lang="en-US" sz="3200" dirty="0">
                <a:solidFill>
                  <a:schemeClr val="accent2">
                    <a:lumMod val="40000"/>
                    <a:lumOff val="60000"/>
                  </a:schemeClr>
                </a:solidFill>
              </a:rPr>
              <a:t>Objective and Need for Decision Support Tools</a:t>
            </a:r>
            <a:endParaRPr lang="en-US" sz="36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6" name="Content Placeholder 2"/>
          <p:cNvSpPr>
            <a:spLocks noGrp="1"/>
          </p:cNvSpPr>
          <p:nvPr>
            <p:ph idx="1"/>
          </p:nvPr>
        </p:nvSpPr>
        <p:spPr>
          <a:xfrm>
            <a:off x="152400" y="5003734"/>
            <a:ext cx="8708520" cy="1117056"/>
          </a:xfrm>
        </p:spPr>
        <p:txBody>
          <a:bodyPr/>
          <a:lstStyle/>
          <a:p>
            <a:pPr marL="0" indent="0" algn="ctr">
              <a:buNone/>
            </a:pPr>
            <a:r>
              <a:rPr lang="en-US" sz="2400" b="1" i="1" dirty="0">
                <a:solidFill>
                  <a:schemeClr val="accent2">
                    <a:lumMod val="50000"/>
                  </a:schemeClr>
                </a:solidFill>
              </a:rPr>
              <a:t>Answering network design questions today is virtually impossible without the help of very powerful decision support tools. </a:t>
            </a:r>
          </a:p>
        </p:txBody>
      </p:sp>
      <p:grpSp>
        <p:nvGrpSpPr>
          <p:cNvPr id="50" name="Group 49"/>
          <p:cNvGrpSpPr/>
          <p:nvPr/>
        </p:nvGrpSpPr>
        <p:grpSpPr>
          <a:xfrm>
            <a:off x="-838200" y="1371600"/>
            <a:ext cx="9851525" cy="4035037"/>
            <a:chOff x="-859921" y="1161403"/>
            <a:chExt cx="9851525" cy="4035037"/>
          </a:xfrm>
        </p:grpSpPr>
        <p:sp>
          <p:nvSpPr>
            <p:cNvPr id="9" name="Block Arc 8"/>
            <p:cNvSpPr/>
            <p:nvPr/>
          </p:nvSpPr>
          <p:spPr>
            <a:xfrm rot="5400000">
              <a:off x="-726935" y="1634767"/>
              <a:ext cx="2465901" cy="2731874"/>
            </a:xfrm>
            <a:prstGeom prst="blockArc">
              <a:avLst>
                <a:gd name="adj1" fmla="val 13500000"/>
                <a:gd name="adj2" fmla="val 18900000"/>
                <a:gd name="adj3" fmla="val 496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sp>
        <p:grpSp>
          <p:nvGrpSpPr>
            <p:cNvPr id="13" name="Group 12"/>
            <p:cNvGrpSpPr/>
            <p:nvPr/>
          </p:nvGrpSpPr>
          <p:grpSpPr>
            <a:xfrm>
              <a:off x="3282429" y="1161403"/>
              <a:ext cx="5215473" cy="4035037"/>
              <a:chOff x="4172712" y="185341"/>
              <a:chExt cx="4810642" cy="2923081"/>
            </a:xfrm>
          </p:grpSpPr>
          <p:sp>
            <p:nvSpPr>
              <p:cNvPr id="40" name="Rectangle 39"/>
              <p:cNvSpPr/>
              <p:nvPr/>
            </p:nvSpPr>
            <p:spPr>
              <a:xfrm>
                <a:off x="4172712" y="2705410"/>
                <a:ext cx="1529486" cy="40301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1" name="TextBox 40"/>
              <p:cNvSpPr txBox="1"/>
              <p:nvPr/>
            </p:nvSpPr>
            <p:spPr>
              <a:xfrm>
                <a:off x="5908981" y="185341"/>
                <a:ext cx="3074373" cy="40301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2000" b="1" kern="1200" dirty="0">
                    <a:solidFill>
                      <a:srgbClr val="000000"/>
                    </a:solidFill>
                    <a:latin typeface="Constantia" panose="02030602050306030303" pitchFamily="18" charset="0"/>
                  </a:rPr>
                  <a:t>Today’s Objective</a:t>
                </a:r>
              </a:p>
            </p:txBody>
          </p:sp>
        </p:grpSp>
        <p:sp>
          <p:nvSpPr>
            <p:cNvPr id="10" name="Block Arc 9"/>
            <p:cNvSpPr/>
            <p:nvPr/>
          </p:nvSpPr>
          <p:spPr>
            <a:xfrm rot="16200000">
              <a:off x="2049280" y="1674301"/>
              <a:ext cx="2557286" cy="2678454"/>
            </a:xfrm>
            <a:prstGeom prst="blockArc">
              <a:avLst>
                <a:gd name="adj1" fmla="val 13500000"/>
                <a:gd name="adj2" fmla="val 18900000"/>
                <a:gd name="adj3" fmla="val 496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267464"/>
                <a:satOff val="-21800"/>
                <a:lumOff val="12686"/>
                <a:alphaOff val="0"/>
              </a:schemeClr>
            </a:fillRef>
            <a:effectRef idx="0">
              <a:schemeClr val="accent2">
                <a:shade val="80000"/>
                <a:hueOff val="267464"/>
                <a:satOff val="-21800"/>
                <a:lumOff val="12686"/>
                <a:alphaOff val="0"/>
              </a:schemeClr>
            </a:effectRef>
            <a:fontRef idx="minor">
              <a:schemeClr val="lt1"/>
            </a:fontRef>
          </p:style>
        </p:sp>
        <p:sp>
          <p:nvSpPr>
            <p:cNvPr id="12" name="Block Arc 11"/>
            <p:cNvSpPr/>
            <p:nvPr/>
          </p:nvSpPr>
          <p:spPr>
            <a:xfrm rot="16200000">
              <a:off x="4804918" y="1650857"/>
              <a:ext cx="2557286" cy="2678454"/>
            </a:xfrm>
            <a:prstGeom prst="blockArc">
              <a:avLst>
                <a:gd name="adj1" fmla="val 13500000"/>
                <a:gd name="adj2" fmla="val 18900000"/>
                <a:gd name="adj3" fmla="val 496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802392"/>
                <a:satOff val="-65401"/>
                <a:lumOff val="38058"/>
                <a:alphaOff val="0"/>
              </a:schemeClr>
            </a:fillRef>
            <a:effectRef idx="0">
              <a:schemeClr val="accent2">
                <a:shade val="80000"/>
                <a:hueOff val="802392"/>
                <a:satOff val="-65401"/>
                <a:lumOff val="38058"/>
                <a:alphaOff val="0"/>
              </a:schemeClr>
            </a:effectRef>
            <a:fontRef idx="minor">
              <a:schemeClr val="lt1"/>
            </a:fontRef>
          </p:style>
        </p:sp>
        <p:grpSp>
          <p:nvGrpSpPr>
            <p:cNvPr id="14" name="Group 13"/>
            <p:cNvGrpSpPr/>
            <p:nvPr/>
          </p:nvGrpSpPr>
          <p:grpSpPr>
            <a:xfrm>
              <a:off x="2285221" y="1999604"/>
              <a:ext cx="2064928" cy="1952307"/>
              <a:chOff x="1488500" y="1194760"/>
              <a:chExt cx="1553235" cy="1537866"/>
            </a:xfrm>
          </p:grpSpPr>
          <p:sp>
            <p:nvSpPr>
              <p:cNvPr id="38" name="Oval 37"/>
              <p:cNvSpPr/>
              <p:nvPr/>
            </p:nvSpPr>
            <p:spPr>
              <a:xfrm>
                <a:off x="1488500" y="1194760"/>
                <a:ext cx="1553235" cy="1537866"/>
              </a:xfrm>
              <a:prstGeom prst="ellipse">
                <a:avLst/>
              </a:prstGeom>
              <a:solidFill>
                <a:srgbClr val="993366">
                  <a:alpha val="79000"/>
                </a:srgb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0"/>
                  <a:satOff val="0"/>
                  <a:lumOff val="0"/>
                  <a:alphaOff val="0"/>
                </a:schemeClr>
              </a:fillRef>
              <a:effectRef idx="0">
                <a:schemeClr val="accent2">
                  <a:shade val="80000"/>
                  <a:alpha val="50000"/>
                  <a:hueOff val="0"/>
                  <a:satOff val="0"/>
                  <a:lumOff val="0"/>
                  <a:alphaOff val="0"/>
                </a:schemeClr>
              </a:effectRef>
              <a:fontRef idx="minor">
                <a:schemeClr val="tx1"/>
              </a:fontRef>
            </p:style>
          </p:sp>
          <p:sp>
            <p:nvSpPr>
              <p:cNvPr id="39" name="Oval 11"/>
              <p:cNvSpPr txBox="1"/>
              <p:nvPr/>
            </p:nvSpPr>
            <p:spPr>
              <a:xfrm>
                <a:off x="1639241" y="1312016"/>
                <a:ext cx="1267652" cy="1173398"/>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r>
                  <a:rPr lang="en-US" b="1" kern="1200" dirty="0">
                    <a:solidFill>
                      <a:schemeClr val="bg1"/>
                    </a:solidFill>
                    <a:latin typeface="Constantia" panose="02030602050306030303" pitchFamily="18" charset="0"/>
                  </a:rPr>
                  <a:t>Expanded Scope &amp; Complexity of Network Design Model</a:t>
                </a:r>
              </a:p>
            </p:txBody>
          </p:sp>
        </p:grpSp>
        <p:grpSp>
          <p:nvGrpSpPr>
            <p:cNvPr id="45" name="Group 44"/>
            <p:cNvGrpSpPr/>
            <p:nvPr/>
          </p:nvGrpSpPr>
          <p:grpSpPr>
            <a:xfrm>
              <a:off x="5164812" y="1642857"/>
              <a:ext cx="3826792" cy="2960257"/>
              <a:chOff x="5073721" y="1546797"/>
              <a:chExt cx="2333248" cy="1928991"/>
            </a:xfrm>
          </p:grpSpPr>
          <p:grpSp>
            <p:nvGrpSpPr>
              <p:cNvPr id="15" name="Group 14"/>
              <p:cNvGrpSpPr/>
              <p:nvPr/>
            </p:nvGrpSpPr>
            <p:grpSpPr>
              <a:xfrm>
                <a:off x="5171126" y="1546797"/>
                <a:ext cx="1041914" cy="658928"/>
                <a:chOff x="4427994" y="1091432"/>
                <a:chExt cx="744224" cy="477344"/>
              </a:xfrm>
            </p:grpSpPr>
            <p:sp>
              <p:nvSpPr>
                <p:cNvPr id="36" name="Oval 35"/>
                <p:cNvSpPr/>
                <p:nvPr/>
              </p:nvSpPr>
              <p:spPr>
                <a:xfrm>
                  <a:off x="4427994" y="1091432"/>
                  <a:ext cx="744224" cy="477344"/>
                </a:xfrm>
                <a:prstGeom prst="ellipse">
                  <a:avLst/>
                </a:prstGeom>
                <a:solidFill>
                  <a:srgbClr val="00B050">
                    <a:alpha val="50000"/>
                  </a:srgb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89155"/>
                    <a:satOff val="-7267"/>
                    <a:lumOff val="4229"/>
                    <a:alphaOff val="0"/>
                  </a:schemeClr>
                </a:fillRef>
                <a:effectRef idx="0">
                  <a:schemeClr val="accent2">
                    <a:shade val="80000"/>
                    <a:alpha val="50000"/>
                    <a:hueOff val="89155"/>
                    <a:satOff val="-7267"/>
                    <a:lumOff val="4229"/>
                    <a:alphaOff val="0"/>
                  </a:schemeClr>
                </a:effectRef>
                <a:fontRef idx="minor">
                  <a:schemeClr val="tx1"/>
                </a:fontRef>
              </p:style>
            </p:sp>
            <p:sp>
              <p:nvSpPr>
                <p:cNvPr id="37" name="Oval 13"/>
                <p:cNvSpPr txBox="1"/>
                <p:nvPr/>
              </p:nvSpPr>
              <p:spPr>
                <a:xfrm>
                  <a:off x="4467289" y="1178350"/>
                  <a:ext cx="655752" cy="337532"/>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9050" tIns="19050" rIns="19050" bIns="19050" numCol="1" spcCol="1270" anchor="ctr" anchorCtr="0">
                  <a:noAutofit/>
                </a:bodyPr>
                <a:lstStyle/>
                <a:p>
                  <a:pPr lvl="0" algn="ctr" defTabSz="222250">
                    <a:lnSpc>
                      <a:spcPct val="90000"/>
                    </a:lnSpc>
                    <a:spcBef>
                      <a:spcPct val="0"/>
                    </a:spcBef>
                    <a:spcAft>
                      <a:spcPct val="35000"/>
                    </a:spcAft>
                  </a:pPr>
                  <a:r>
                    <a:rPr lang="en-US" b="1" kern="1200" dirty="0">
                      <a:solidFill>
                        <a:srgbClr val="000000"/>
                      </a:solidFill>
                      <a:latin typeface="Constantia" panose="02030602050306030303" pitchFamily="18" charset="0"/>
                    </a:rPr>
                    <a:t>Procurement</a:t>
                  </a:r>
                </a:p>
              </p:txBody>
            </p:sp>
          </p:grpSp>
          <p:sp>
            <p:nvSpPr>
              <p:cNvPr id="16" name="Oval 15"/>
              <p:cNvSpPr/>
              <p:nvPr/>
            </p:nvSpPr>
            <p:spPr>
              <a:xfrm>
                <a:off x="5321553" y="2305273"/>
                <a:ext cx="237402" cy="234110"/>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178309"/>
                  <a:satOff val="-14534"/>
                  <a:lumOff val="8457"/>
                  <a:alphaOff val="0"/>
                </a:schemeClr>
              </a:fillRef>
              <a:effectRef idx="0">
                <a:schemeClr val="accent2">
                  <a:shade val="80000"/>
                  <a:alpha val="50000"/>
                  <a:hueOff val="178309"/>
                  <a:satOff val="-14534"/>
                  <a:lumOff val="8457"/>
                  <a:alphaOff val="0"/>
                </a:schemeClr>
              </a:effectRef>
              <a:fontRef idx="minor">
                <a:schemeClr val="tx1"/>
              </a:fontRef>
            </p:style>
          </p:sp>
          <p:sp>
            <p:nvSpPr>
              <p:cNvPr id="17" name="Oval 16"/>
              <p:cNvSpPr/>
              <p:nvPr/>
            </p:nvSpPr>
            <p:spPr>
              <a:xfrm>
                <a:off x="6311462" y="1632440"/>
                <a:ext cx="237402" cy="234110"/>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267464"/>
                  <a:satOff val="-21800"/>
                  <a:lumOff val="12686"/>
                  <a:alphaOff val="0"/>
                </a:schemeClr>
              </a:fillRef>
              <a:effectRef idx="0">
                <a:schemeClr val="accent2">
                  <a:shade val="80000"/>
                  <a:alpha val="50000"/>
                  <a:hueOff val="267464"/>
                  <a:satOff val="-21800"/>
                  <a:lumOff val="12686"/>
                  <a:alphaOff val="0"/>
                </a:schemeClr>
              </a:effectRef>
              <a:fontRef idx="minor">
                <a:schemeClr val="tx1"/>
              </a:fontRef>
            </p:style>
          </p:sp>
          <p:grpSp>
            <p:nvGrpSpPr>
              <p:cNvPr id="18" name="Group 17"/>
              <p:cNvGrpSpPr/>
              <p:nvPr/>
            </p:nvGrpSpPr>
            <p:grpSpPr>
              <a:xfrm>
                <a:off x="6073661" y="1876262"/>
                <a:ext cx="1333308" cy="819284"/>
                <a:chOff x="5072659" y="1330105"/>
                <a:chExt cx="952362" cy="593510"/>
              </a:xfrm>
            </p:grpSpPr>
            <p:sp>
              <p:nvSpPr>
                <p:cNvPr id="34" name="Oval 33"/>
                <p:cNvSpPr/>
                <p:nvPr/>
              </p:nvSpPr>
              <p:spPr>
                <a:xfrm>
                  <a:off x="5072659" y="1330105"/>
                  <a:ext cx="952362" cy="593510"/>
                </a:xfrm>
                <a:prstGeom prst="ellipse">
                  <a:avLst/>
                </a:prstGeom>
                <a:solidFill>
                  <a:srgbClr val="E7B7CF">
                    <a:alpha val="50000"/>
                  </a:srgb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356619"/>
                    <a:satOff val="-29067"/>
                    <a:lumOff val="16915"/>
                    <a:alphaOff val="0"/>
                  </a:schemeClr>
                </a:fillRef>
                <a:effectRef idx="0">
                  <a:schemeClr val="accent2">
                    <a:shade val="80000"/>
                    <a:alpha val="50000"/>
                    <a:hueOff val="356619"/>
                    <a:satOff val="-29067"/>
                    <a:lumOff val="16915"/>
                    <a:alphaOff val="0"/>
                  </a:schemeClr>
                </a:effectRef>
                <a:fontRef idx="minor">
                  <a:schemeClr val="tx1"/>
                </a:fontRef>
              </p:style>
            </p:sp>
            <p:sp>
              <p:nvSpPr>
                <p:cNvPr id="35" name="Oval 17"/>
                <p:cNvSpPr txBox="1"/>
                <p:nvPr/>
              </p:nvSpPr>
              <p:spPr>
                <a:xfrm>
                  <a:off x="5144487" y="1417023"/>
                  <a:ext cx="814160" cy="419674"/>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9050" tIns="19050" rIns="19050" bIns="19050" numCol="1" spcCol="1270" anchor="ctr" anchorCtr="0">
                  <a:noAutofit/>
                </a:bodyPr>
                <a:lstStyle/>
                <a:p>
                  <a:pPr lvl="0" algn="ctr" defTabSz="222250">
                    <a:lnSpc>
                      <a:spcPct val="90000"/>
                    </a:lnSpc>
                    <a:spcBef>
                      <a:spcPct val="0"/>
                    </a:spcBef>
                    <a:spcAft>
                      <a:spcPct val="35000"/>
                    </a:spcAft>
                  </a:pPr>
                  <a:r>
                    <a:rPr lang="en-US" b="1" kern="1200" dirty="0">
                      <a:solidFill>
                        <a:srgbClr val="000000"/>
                      </a:solidFill>
                      <a:latin typeface="Constantia" panose="02030602050306030303" pitchFamily="18" charset="0"/>
                    </a:rPr>
                    <a:t>Various Stages of Manufacturing</a:t>
                  </a:r>
                </a:p>
              </p:txBody>
            </p:sp>
          </p:grpSp>
          <p:sp>
            <p:nvSpPr>
              <p:cNvPr id="19" name="Oval 18"/>
              <p:cNvSpPr/>
              <p:nvPr/>
            </p:nvSpPr>
            <p:spPr>
              <a:xfrm>
                <a:off x="7050578" y="2656326"/>
                <a:ext cx="237402" cy="234110"/>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445773"/>
                  <a:satOff val="-36334"/>
                  <a:lumOff val="21143"/>
                  <a:alphaOff val="0"/>
                </a:schemeClr>
              </a:fillRef>
              <a:effectRef idx="0">
                <a:schemeClr val="accent2">
                  <a:shade val="80000"/>
                  <a:alpha val="50000"/>
                  <a:hueOff val="445773"/>
                  <a:satOff val="-36334"/>
                  <a:lumOff val="21143"/>
                  <a:alphaOff val="0"/>
                </a:schemeClr>
              </a:effectRef>
              <a:fontRef idx="minor">
                <a:schemeClr val="tx1"/>
              </a:fontRef>
            </p:style>
          </p:sp>
          <p:grpSp>
            <p:nvGrpSpPr>
              <p:cNvPr id="20" name="Group 19"/>
              <p:cNvGrpSpPr/>
              <p:nvPr/>
            </p:nvGrpSpPr>
            <p:grpSpPr>
              <a:xfrm>
                <a:off x="5202830" y="2668549"/>
                <a:ext cx="750901" cy="722943"/>
                <a:chOff x="4450643" y="1904056"/>
                <a:chExt cx="536358" cy="523718"/>
              </a:xfrm>
            </p:grpSpPr>
            <p:sp>
              <p:nvSpPr>
                <p:cNvPr id="32" name="Oval 31"/>
                <p:cNvSpPr/>
                <p:nvPr/>
              </p:nvSpPr>
              <p:spPr>
                <a:xfrm>
                  <a:off x="4450643" y="1904056"/>
                  <a:ext cx="536358" cy="523718"/>
                </a:xfrm>
                <a:prstGeom prst="ellipse">
                  <a:avLst/>
                </a:prstGeom>
                <a:solidFill>
                  <a:srgbClr val="CCCC00">
                    <a:alpha val="49804"/>
                  </a:srgb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534928"/>
                    <a:satOff val="-43601"/>
                    <a:lumOff val="25372"/>
                    <a:alphaOff val="0"/>
                  </a:schemeClr>
                </a:fillRef>
                <a:effectRef idx="0">
                  <a:schemeClr val="accent2">
                    <a:shade val="80000"/>
                    <a:alpha val="50000"/>
                    <a:hueOff val="534928"/>
                    <a:satOff val="-43601"/>
                    <a:lumOff val="25372"/>
                    <a:alphaOff val="0"/>
                  </a:schemeClr>
                </a:effectRef>
                <a:fontRef idx="minor">
                  <a:schemeClr val="tx1"/>
                </a:fontRef>
              </p:style>
            </p:sp>
            <p:sp>
              <p:nvSpPr>
                <p:cNvPr id="33" name="Oval 20"/>
                <p:cNvSpPr txBox="1"/>
                <p:nvPr/>
              </p:nvSpPr>
              <p:spPr>
                <a:xfrm>
                  <a:off x="4520824" y="1990974"/>
                  <a:ext cx="379263" cy="370324"/>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9050" tIns="19050" rIns="19050" bIns="19050" numCol="1" spcCol="1270" anchor="ctr" anchorCtr="0">
                  <a:noAutofit/>
                </a:bodyPr>
                <a:lstStyle/>
                <a:p>
                  <a:pPr lvl="0" algn="ctr" defTabSz="222250">
                    <a:lnSpc>
                      <a:spcPct val="90000"/>
                    </a:lnSpc>
                    <a:spcBef>
                      <a:spcPct val="0"/>
                    </a:spcBef>
                    <a:spcAft>
                      <a:spcPct val="35000"/>
                    </a:spcAft>
                  </a:pPr>
                  <a:r>
                    <a:rPr lang="en-US" b="1" kern="1200" dirty="0">
                      <a:solidFill>
                        <a:srgbClr val="000000"/>
                      </a:solidFill>
                      <a:latin typeface="Constantia" panose="02030602050306030303" pitchFamily="18" charset="0"/>
                    </a:rPr>
                    <a:t>DCs</a:t>
                  </a:r>
                </a:p>
              </p:txBody>
            </p:sp>
          </p:grpSp>
          <p:grpSp>
            <p:nvGrpSpPr>
              <p:cNvPr id="21" name="Group 20"/>
              <p:cNvGrpSpPr/>
              <p:nvPr/>
            </p:nvGrpSpPr>
            <p:grpSpPr>
              <a:xfrm>
                <a:off x="6002045" y="2705259"/>
                <a:ext cx="831372" cy="770529"/>
                <a:chOff x="5021508" y="1930652"/>
                <a:chExt cx="593837" cy="558191"/>
              </a:xfrm>
            </p:grpSpPr>
            <p:sp>
              <p:nvSpPr>
                <p:cNvPr id="30" name="Oval 29"/>
                <p:cNvSpPr/>
                <p:nvPr/>
              </p:nvSpPr>
              <p:spPr>
                <a:xfrm>
                  <a:off x="5021508" y="1930652"/>
                  <a:ext cx="590283" cy="558191"/>
                </a:xfrm>
                <a:prstGeom prst="ellipse">
                  <a:avLst/>
                </a:prstGeom>
                <a:solidFill>
                  <a:srgbClr val="FF9900">
                    <a:alpha val="49804"/>
                  </a:srgb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624083"/>
                    <a:satOff val="-50867"/>
                    <a:lumOff val="29601"/>
                    <a:alphaOff val="0"/>
                  </a:schemeClr>
                </a:fillRef>
                <a:effectRef idx="0">
                  <a:schemeClr val="accent2">
                    <a:shade val="80000"/>
                    <a:alpha val="50000"/>
                    <a:hueOff val="624083"/>
                    <a:satOff val="-50867"/>
                    <a:lumOff val="29601"/>
                    <a:alphaOff val="0"/>
                  </a:schemeClr>
                </a:effectRef>
                <a:fontRef idx="minor">
                  <a:schemeClr val="tx1"/>
                </a:fontRef>
              </p:style>
            </p:sp>
            <p:sp>
              <p:nvSpPr>
                <p:cNvPr id="31" name="Oval 22"/>
                <p:cNvSpPr txBox="1"/>
                <p:nvPr/>
              </p:nvSpPr>
              <p:spPr>
                <a:xfrm>
                  <a:off x="5036990" y="2017570"/>
                  <a:ext cx="578355" cy="394700"/>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9050" tIns="19050" rIns="19050" bIns="19050" numCol="1" spcCol="1270" anchor="ctr" anchorCtr="0">
                  <a:noAutofit/>
                </a:bodyPr>
                <a:lstStyle/>
                <a:p>
                  <a:pPr lvl="0" algn="ctr" defTabSz="222250">
                    <a:lnSpc>
                      <a:spcPct val="90000"/>
                    </a:lnSpc>
                    <a:spcBef>
                      <a:spcPct val="0"/>
                    </a:spcBef>
                    <a:spcAft>
                      <a:spcPct val="35000"/>
                    </a:spcAft>
                  </a:pPr>
                  <a:r>
                    <a:rPr lang="en-US" b="1" kern="1200" dirty="0">
                      <a:solidFill>
                        <a:srgbClr val="000000"/>
                      </a:solidFill>
                      <a:latin typeface="Constantia" panose="02030602050306030303" pitchFamily="18" charset="0"/>
                    </a:rPr>
                    <a:t>Transport Flows</a:t>
                  </a:r>
                </a:p>
              </p:txBody>
            </p:sp>
          </p:grpSp>
          <p:sp>
            <p:nvSpPr>
              <p:cNvPr id="22" name="Oval 21"/>
              <p:cNvSpPr/>
              <p:nvPr/>
            </p:nvSpPr>
            <p:spPr>
              <a:xfrm>
                <a:off x="5665550" y="2249482"/>
                <a:ext cx="408110" cy="402307"/>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713237"/>
                  <a:satOff val="-58134"/>
                  <a:lumOff val="33829"/>
                  <a:alphaOff val="0"/>
                </a:schemeClr>
              </a:fillRef>
              <a:effectRef idx="0">
                <a:schemeClr val="accent2">
                  <a:shade val="80000"/>
                  <a:alpha val="50000"/>
                  <a:hueOff val="713237"/>
                  <a:satOff val="-58134"/>
                  <a:lumOff val="33829"/>
                  <a:alphaOff val="0"/>
                </a:schemeClr>
              </a:effectRef>
              <a:fontRef idx="minor">
                <a:schemeClr val="tx1"/>
              </a:fontRef>
            </p:style>
          </p:sp>
          <p:sp>
            <p:nvSpPr>
              <p:cNvPr id="23" name="Oval 22"/>
              <p:cNvSpPr/>
              <p:nvPr/>
            </p:nvSpPr>
            <p:spPr>
              <a:xfrm>
                <a:off x="5073721" y="2446373"/>
                <a:ext cx="178448" cy="175840"/>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alpha val="50000"/>
                  <a:hueOff val="802392"/>
                  <a:satOff val="-65401"/>
                  <a:lumOff val="38058"/>
                  <a:alphaOff val="0"/>
                </a:schemeClr>
              </a:fillRef>
              <a:effectRef idx="0">
                <a:schemeClr val="accent2">
                  <a:shade val="80000"/>
                  <a:alpha val="50000"/>
                  <a:hueOff val="802392"/>
                  <a:satOff val="-65401"/>
                  <a:lumOff val="38058"/>
                  <a:alphaOff val="0"/>
                </a:schemeClr>
              </a:effectRef>
              <a:fontRef idx="minor">
                <a:schemeClr val="tx1"/>
              </a:fontRef>
            </p:style>
          </p:sp>
        </p:grpSp>
        <p:sp>
          <p:nvSpPr>
            <p:cNvPr id="28" name="Oval 27"/>
            <p:cNvSpPr/>
            <p:nvPr/>
          </p:nvSpPr>
          <p:spPr>
            <a:xfrm>
              <a:off x="282221" y="2378382"/>
              <a:ext cx="1297777" cy="1259695"/>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99000"/>
                <a:hueOff val="0"/>
                <a:satOff val="0"/>
                <a:lumOff val="0"/>
                <a:alphaOff val="0"/>
              </a:schemeClr>
            </a:fillRef>
            <a:effectRef idx="0">
              <a:schemeClr val="accent2">
                <a:tint val="99000"/>
                <a:hueOff val="0"/>
                <a:satOff val="0"/>
                <a:lumOff val="0"/>
                <a:alphaOff val="0"/>
              </a:schemeClr>
            </a:effectRef>
            <a:fontRef idx="minor">
              <a:schemeClr val="lt1"/>
            </a:fontRef>
          </p:style>
        </p:sp>
        <p:grpSp>
          <p:nvGrpSpPr>
            <p:cNvPr id="25" name="Group 24"/>
            <p:cNvGrpSpPr/>
            <p:nvPr/>
          </p:nvGrpSpPr>
          <p:grpSpPr>
            <a:xfrm>
              <a:off x="19855" y="1367000"/>
              <a:ext cx="2090538" cy="3048386"/>
              <a:chOff x="36146" y="707157"/>
              <a:chExt cx="1871901" cy="2401265"/>
            </a:xfrm>
          </p:grpSpPr>
          <p:sp>
            <p:nvSpPr>
              <p:cNvPr id="26" name="Rectangle 25"/>
              <p:cNvSpPr/>
              <p:nvPr/>
            </p:nvSpPr>
            <p:spPr>
              <a:xfrm>
                <a:off x="378561" y="2705410"/>
                <a:ext cx="1529486" cy="40301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7" name="TextBox 26"/>
              <p:cNvSpPr txBox="1"/>
              <p:nvPr/>
            </p:nvSpPr>
            <p:spPr>
              <a:xfrm>
                <a:off x="36146" y="707157"/>
                <a:ext cx="1378421" cy="40301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2000" b="1" kern="1200" dirty="0">
                    <a:solidFill>
                      <a:srgbClr val="000000"/>
                    </a:solidFill>
                    <a:latin typeface="Constantia" panose="02030602050306030303" pitchFamily="18" charset="0"/>
                  </a:rPr>
                  <a:t>Classic Objective</a:t>
                </a:r>
              </a:p>
            </p:txBody>
          </p:sp>
        </p:grpSp>
        <p:sp>
          <p:nvSpPr>
            <p:cNvPr id="46" name="Oval 20"/>
            <p:cNvSpPr txBox="1"/>
            <p:nvPr/>
          </p:nvSpPr>
          <p:spPr>
            <a:xfrm>
              <a:off x="376746" y="2634988"/>
              <a:ext cx="1131302" cy="872234"/>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19050" tIns="19050" rIns="19050" bIns="19050" numCol="1" spcCol="1270" anchor="ctr" anchorCtr="0">
              <a:noAutofit/>
            </a:bodyPr>
            <a:lstStyle/>
            <a:p>
              <a:pPr lvl="0" algn="ctr" defTabSz="222250">
                <a:lnSpc>
                  <a:spcPct val="90000"/>
                </a:lnSpc>
                <a:spcBef>
                  <a:spcPct val="0"/>
                </a:spcBef>
                <a:spcAft>
                  <a:spcPct val="35000"/>
                </a:spcAft>
              </a:pPr>
              <a:r>
                <a:rPr lang="en-US" b="1" kern="1200" dirty="0">
                  <a:solidFill>
                    <a:schemeClr val="bg1"/>
                  </a:solidFill>
                  <a:latin typeface="Constantia" panose="02030602050306030303" pitchFamily="18" charset="0"/>
                </a:rPr>
                <a:t>Finished Goods DCs</a:t>
              </a:r>
            </a:p>
          </p:txBody>
        </p:sp>
        <p:sp>
          <p:nvSpPr>
            <p:cNvPr id="48" name="Block Arc 47"/>
            <p:cNvSpPr/>
            <p:nvPr/>
          </p:nvSpPr>
          <p:spPr>
            <a:xfrm rot="5400000">
              <a:off x="1995087" y="1674301"/>
              <a:ext cx="2557286" cy="2678454"/>
            </a:xfrm>
            <a:prstGeom prst="blockArc">
              <a:avLst>
                <a:gd name="adj1" fmla="val 13500000"/>
                <a:gd name="adj2" fmla="val 18900000"/>
                <a:gd name="adj3" fmla="val 496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sp>
      </p:grpSp>
    </p:spTree>
    <p:extLst>
      <p:ext uri="{BB962C8B-B14F-4D97-AF65-F5344CB8AC3E}">
        <p14:creationId xmlns:p14="http://schemas.microsoft.com/office/powerpoint/2010/main" val="4103942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994"/>
            <a:ext cx="9144000" cy="899889"/>
          </a:xfrm>
        </p:spPr>
        <p:txBody>
          <a:bodyPr/>
          <a:lstStyle/>
          <a:p>
            <a:r>
              <a:rPr lang="en-US" dirty="0"/>
              <a:t>Types of Modeling Approaches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48" name="Group 47"/>
          <p:cNvGrpSpPr/>
          <p:nvPr/>
        </p:nvGrpSpPr>
        <p:grpSpPr>
          <a:xfrm>
            <a:off x="511069" y="1066800"/>
            <a:ext cx="8328131" cy="4982209"/>
            <a:chOff x="533400" y="1172412"/>
            <a:chExt cx="8328131" cy="5152187"/>
          </a:xfrm>
        </p:grpSpPr>
        <p:grpSp>
          <p:nvGrpSpPr>
            <p:cNvPr id="8" name="Group 7"/>
            <p:cNvGrpSpPr/>
            <p:nvPr/>
          </p:nvGrpSpPr>
          <p:grpSpPr>
            <a:xfrm>
              <a:off x="4839935" y="4820886"/>
              <a:ext cx="602865" cy="564071"/>
              <a:chOff x="3219801" y="2879422"/>
              <a:chExt cx="450639" cy="424825"/>
            </a:xfrm>
            <a:noFill/>
          </p:grpSpPr>
          <p:sp>
            <p:nvSpPr>
              <p:cNvPr id="42" name="Straight Connector 3"/>
              <p:cNvSpPr/>
              <p:nvPr/>
            </p:nvSpPr>
            <p:spPr>
              <a:xfrm>
                <a:off x="3219801" y="3247262"/>
                <a:ext cx="450639" cy="56985"/>
              </a:xfrm>
              <a:custGeom>
                <a:avLst/>
                <a:gdLst/>
                <a:ahLst/>
                <a:cxnLst/>
                <a:rect l="0" t="0" r="0" b="0"/>
                <a:pathLst>
                  <a:path>
                    <a:moveTo>
                      <a:pt x="0" y="45720"/>
                    </a:moveTo>
                    <a:lnTo>
                      <a:pt x="450639" y="45720"/>
                    </a:lnTo>
                  </a:path>
                </a:pathLst>
              </a:custGeom>
              <a:grpFill/>
              <a:ln w="66675">
                <a:solidFill>
                  <a:srgbClr val="993366"/>
                </a:solidFill>
              </a:ln>
            </p:spPr>
            <p:style>
              <a:lnRef idx="2">
                <a:schemeClr val="accent2">
                  <a:tint val="70000"/>
                  <a:hueOff val="0"/>
                  <a:satOff val="0"/>
                  <a:lumOff val="0"/>
                  <a:alphaOff val="0"/>
                </a:schemeClr>
              </a:lnRef>
              <a:fillRef idx="0">
                <a:scrgbClr r="0" g="0" b="0"/>
              </a:fillRef>
              <a:effectRef idx="0">
                <a:schemeClr val="accent2">
                  <a:tint val="70000"/>
                  <a:hueOff val="0"/>
                  <a:satOff val="0"/>
                  <a:lumOff val="0"/>
                  <a:alphaOff val="0"/>
                </a:schemeClr>
              </a:effectRef>
              <a:fontRef idx="minor">
                <a:schemeClr val="tx1">
                  <a:hueOff val="0"/>
                  <a:satOff val="0"/>
                  <a:lumOff val="0"/>
                  <a:alphaOff val="0"/>
                </a:schemeClr>
              </a:fontRef>
            </p:style>
          </p:sp>
          <p:sp>
            <p:nvSpPr>
              <p:cNvPr id="43" name="Straight Connector 4"/>
              <p:cNvSpPr txBox="1"/>
              <p:nvPr/>
            </p:nvSpPr>
            <p:spPr>
              <a:xfrm>
                <a:off x="3605529" y="2879422"/>
                <a:ext cx="22531" cy="22531"/>
              </a:xfrm>
              <a:prstGeom prst="rect">
                <a:avLst/>
              </a:prstGeom>
              <a:grpFill/>
              <a:ln w="66675">
                <a:solidFill>
                  <a:srgbClr val="993366"/>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1100" kern="1200">
                  <a:latin typeface="Constantia" panose="02030602050306030303" pitchFamily="18" charset="0"/>
                </a:endParaRPr>
              </a:p>
            </p:txBody>
          </p:sp>
        </p:grpSp>
        <p:sp>
          <p:nvSpPr>
            <p:cNvPr id="40" name="Straight Connector 5"/>
            <p:cNvSpPr/>
            <p:nvPr/>
          </p:nvSpPr>
          <p:spPr>
            <a:xfrm>
              <a:off x="1465841" y="4509109"/>
              <a:ext cx="602865" cy="1140142"/>
            </a:xfrm>
            <a:custGeom>
              <a:avLst/>
              <a:gdLst/>
              <a:ahLst/>
              <a:cxnLst/>
              <a:rect l="0" t="0" r="0" b="0"/>
              <a:pathLst>
                <a:path>
                  <a:moveTo>
                    <a:pt x="0" y="0"/>
                  </a:moveTo>
                  <a:lnTo>
                    <a:pt x="225319" y="0"/>
                  </a:lnTo>
                  <a:lnTo>
                    <a:pt x="225319" y="858688"/>
                  </a:lnTo>
                  <a:lnTo>
                    <a:pt x="450639" y="858688"/>
                  </a:lnTo>
                </a:path>
              </a:pathLst>
            </a:custGeom>
            <a:noFill/>
            <a:ln w="66675">
              <a:solidFill>
                <a:srgbClr val="993366"/>
              </a:solidFill>
            </a:ln>
          </p:spPr>
          <p:style>
            <a:lnRef idx="2">
              <a:schemeClr val="accent2">
                <a:tint val="90000"/>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grpSp>
          <p:nvGrpSpPr>
            <p:cNvPr id="10" name="Group 9"/>
            <p:cNvGrpSpPr/>
            <p:nvPr/>
          </p:nvGrpSpPr>
          <p:grpSpPr>
            <a:xfrm>
              <a:off x="4862180" y="3502982"/>
              <a:ext cx="602865" cy="207678"/>
              <a:chOff x="3236429" y="1886854"/>
              <a:chExt cx="450639" cy="156411"/>
            </a:xfrm>
            <a:noFill/>
          </p:grpSpPr>
          <p:sp>
            <p:nvSpPr>
              <p:cNvPr id="38" name="Straight Connector 7"/>
              <p:cNvSpPr/>
              <p:nvPr/>
            </p:nvSpPr>
            <p:spPr>
              <a:xfrm>
                <a:off x="3236429" y="1886854"/>
                <a:ext cx="450639" cy="56985"/>
              </a:xfrm>
              <a:custGeom>
                <a:avLst/>
                <a:gdLst/>
                <a:ahLst/>
                <a:cxnLst/>
                <a:rect l="0" t="0" r="0" b="0"/>
                <a:pathLst>
                  <a:path>
                    <a:moveTo>
                      <a:pt x="0" y="45720"/>
                    </a:moveTo>
                    <a:lnTo>
                      <a:pt x="450639" y="45720"/>
                    </a:lnTo>
                  </a:path>
                </a:pathLst>
              </a:custGeom>
              <a:grpFill/>
              <a:ln w="66675">
                <a:solidFill>
                  <a:srgbClr val="993366"/>
                </a:solidFill>
              </a:ln>
            </p:spPr>
            <p:style>
              <a:lnRef idx="2">
                <a:schemeClr val="accent2">
                  <a:tint val="70000"/>
                  <a:hueOff val="0"/>
                  <a:satOff val="0"/>
                  <a:lumOff val="0"/>
                  <a:alphaOff val="0"/>
                </a:schemeClr>
              </a:lnRef>
              <a:fillRef idx="0">
                <a:scrgbClr r="0" g="0" b="0"/>
              </a:fillRef>
              <a:effectRef idx="0">
                <a:schemeClr val="accent2">
                  <a:tint val="70000"/>
                  <a:hueOff val="0"/>
                  <a:satOff val="0"/>
                  <a:lumOff val="0"/>
                  <a:alphaOff val="0"/>
                </a:schemeClr>
              </a:effectRef>
              <a:fontRef idx="minor">
                <a:schemeClr val="tx1">
                  <a:hueOff val="0"/>
                  <a:satOff val="0"/>
                  <a:lumOff val="0"/>
                  <a:alphaOff val="0"/>
                </a:schemeClr>
              </a:fontRef>
            </p:style>
          </p:sp>
          <p:sp>
            <p:nvSpPr>
              <p:cNvPr id="39" name="Straight Connector 8"/>
              <p:cNvSpPr txBox="1"/>
              <p:nvPr/>
            </p:nvSpPr>
            <p:spPr>
              <a:xfrm>
                <a:off x="3605529" y="2020734"/>
                <a:ext cx="22531" cy="22531"/>
              </a:xfrm>
              <a:prstGeom prst="rect">
                <a:avLst/>
              </a:prstGeom>
              <a:grpFill/>
              <a:ln w="66675">
                <a:solidFill>
                  <a:srgbClr val="993366"/>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1100" kern="1200">
                  <a:latin typeface="Constantia" panose="02030602050306030303" pitchFamily="18" charset="0"/>
                </a:endParaRPr>
              </a:p>
            </p:txBody>
          </p:sp>
        </p:grpSp>
        <p:sp>
          <p:nvSpPr>
            <p:cNvPr id="36" name="Straight Connector 9"/>
            <p:cNvSpPr/>
            <p:nvPr/>
          </p:nvSpPr>
          <p:spPr>
            <a:xfrm>
              <a:off x="4845713" y="1753486"/>
              <a:ext cx="602865" cy="75663"/>
            </a:xfrm>
            <a:custGeom>
              <a:avLst/>
              <a:gdLst/>
              <a:ahLst/>
              <a:cxnLst/>
              <a:rect l="0" t="0" r="0" b="0"/>
              <a:pathLst>
                <a:path>
                  <a:moveTo>
                    <a:pt x="0" y="45720"/>
                  </a:moveTo>
                  <a:lnTo>
                    <a:pt x="450639" y="45720"/>
                  </a:lnTo>
                </a:path>
              </a:pathLst>
            </a:custGeom>
            <a:noFill/>
            <a:ln w="66675">
              <a:solidFill>
                <a:srgbClr val="993366"/>
              </a:solidFill>
            </a:ln>
          </p:spPr>
          <p:style>
            <a:lnRef idx="2">
              <a:schemeClr val="accent2">
                <a:tint val="70000"/>
                <a:hueOff val="0"/>
                <a:satOff val="0"/>
                <a:lumOff val="0"/>
                <a:alphaOff val="0"/>
              </a:schemeClr>
            </a:lnRef>
            <a:fillRef idx="0">
              <a:scrgbClr r="0" g="0" b="0"/>
            </a:fillRef>
            <a:effectRef idx="0">
              <a:schemeClr val="accent2">
                <a:tint val="70000"/>
                <a:hueOff val="0"/>
                <a:satOff val="0"/>
                <a:lumOff val="0"/>
                <a:alphaOff val="0"/>
              </a:schemeClr>
            </a:effectRef>
            <a:fontRef idx="minor">
              <a:schemeClr val="tx1">
                <a:hueOff val="0"/>
                <a:satOff val="0"/>
                <a:lumOff val="0"/>
                <a:alphaOff val="0"/>
              </a:schemeClr>
            </a:fontRef>
          </p:style>
        </p:sp>
        <p:sp>
          <p:nvSpPr>
            <p:cNvPr id="34" name="Straight Connector 11"/>
            <p:cNvSpPr/>
            <p:nvPr/>
          </p:nvSpPr>
          <p:spPr>
            <a:xfrm>
              <a:off x="1415609" y="1840826"/>
              <a:ext cx="653097" cy="1140141"/>
            </a:xfrm>
            <a:custGeom>
              <a:avLst/>
              <a:gdLst/>
              <a:ahLst/>
              <a:cxnLst/>
              <a:rect l="0" t="0" r="0" b="0"/>
              <a:pathLst>
                <a:path>
                  <a:moveTo>
                    <a:pt x="0" y="858688"/>
                  </a:moveTo>
                  <a:lnTo>
                    <a:pt x="225319" y="858688"/>
                  </a:lnTo>
                  <a:lnTo>
                    <a:pt x="225319" y="0"/>
                  </a:lnTo>
                  <a:lnTo>
                    <a:pt x="450639" y="0"/>
                  </a:lnTo>
                </a:path>
              </a:pathLst>
            </a:custGeom>
            <a:noFill/>
            <a:ln w="66675">
              <a:solidFill>
                <a:srgbClr val="993366"/>
              </a:solidFill>
            </a:ln>
          </p:spPr>
          <p:style>
            <a:lnRef idx="2">
              <a:schemeClr val="accent2">
                <a:tint val="90000"/>
                <a:hueOff val="0"/>
                <a:satOff val="0"/>
                <a:lumOff val="0"/>
                <a:alphaOff val="0"/>
              </a:schemeClr>
            </a:lnRef>
            <a:fillRef idx="0">
              <a:scrgbClr r="0" g="0" b="0"/>
            </a:fillRef>
            <a:effectRef idx="0">
              <a:schemeClr val="accent2">
                <a:tint val="90000"/>
                <a:hueOff val="0"/>
                <a:satOff val="0"/>
                <a:lumOff val="0"/>
                <a:alphaOff val="0"/>
              </a:schemeClr>
            </a:effectRef>
            <a:fontRef idx="minor">
              <a:schemeClr val="tx1">
                <a:hueOff val="0"/>
                <a:satOff val="0"/>
                <a:lumOff val="0"/>
                <a:alphaOff val="0"/>
              </a:schemeClr>
            </a:fontRef>
          </p:style>
        </p:sp>
        <p:grpSp>
          <p:nvGrpSpPr>
            <p:cNvPr id="13" name="Group 12"/>
            <p:cNvGrpSpPr/>
            <p:nvPr/>
          </p:nvGrpSpPr>
          <p:grpSpPr>
            <a:xfrm>
              <a:off x="533400" y="1295401"/>
              <a:ext cx="919003" cy="4800600"/>
              <a:chOff x="687" y="224233"/>
              <a:chExt cx="686950" cy="3615531"/>
            </a:xfrm>
            <a:scene3d>
              <a:camera prst="orthographicFront">
                <a:rot lat="0" lon="0" rev="0"/>
              </a:camera>
              <a:lightRig rig="contrasting" dir="t">
                <a:rot lat="0" lon="0" rev="1500000"/>
              </a:lightRig>
            </a:scene3d>
          </p:grpSpPr>
          <p:sp>
            <p:nvSpPr>
              <p:cNvPr id="32" name="Rectangle 31"/>
              <p:cNvSpPr/>
              <p:nvPr/>
            </p:nvSpPr>
            <p:spPr>
              <a:xfrm rot="16200000">
                <a:off x="-1463604" y="1688524"/>
                <a:ext cx="3615531" cy="686950"/>
              </a:xfrm>
              <a:prstGeom prst="rect">
                <a:avLst/>
              </a:prstGeom>
              <a:ln>
                <a:noFill/>
              </a:ln>
              <a:effectLst>
                <a:outerShdw blurRad="149987" dist="250190" dir="8460000" algn="ctr">
                  <a:srgbClr val="000000">
                    <a:alpha val="28000"/>
                  </a:srgbClr>
                </a:outerShdw>
              </a:effectLst>
              <a:sp3d prstMaterial="metal">
                <a:bevelT w="88900" h="88900"/>
              </a:sp3d>
            </p:spPr>
            <p:style>
              <a:lnRef idx="2">
                <a:schemeClr val="lt1">
                  <a:hueOff val="0"/>
                  <a:satOff val="0"/>
                  <a:lumOff val="0"/>
                  <a:alphaOff val="0"/>
                </a:schemeClr>
              </a:lnRef>
              <a:fillRef idx="1">
                <a:schemeClr val="accent2">
                  <a:shade val="60000"/>
                  <a:hueOff val="0"/>
                  <a:satOff val="0"/>
                  <a:lumOff val="0"/>
                  <a:alphaOff val="0"/>
                </a:schemeClr>
              </a:fillRef>
              <a:effectRef idx="0">
                <a:schemeClr val="accent2">
                  <a:shade val="60000"/>
                  <a:hueOff val="0"/>
                  <a:satOff val="0"/>
                  <a:lumOff val="0"/>
                  <a:alphaOff val="0"/>
                </a:schemeClr>
              </a:effectRef>
              <a:fontRef idx="minor">
                <a:schemeClr val="lt1"/>
              </a:fontRef>
            </p:style>
          </p:sp>
          <p:sp>
            <p:nvSpPr>
              <p:cNvPr id="33" name="TextBox 32"/>
              <p:cNvSpPr txBox="1"/>
              <p:nvPr/>
            </p:nvSpPr>
            <p:spPr>
              <a:xfrm rot="16200000">
                <a:off x="-1463604" y="1688524"/>
                <a:ext cx="3615531" cy="686950"/>
              </a:xfrm>
              <a:prstGeom prst="rect">
                <a:avLst/>
              </a:prstGeom>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US" sz="3200" kern="1200" dirty="0">
                    <a:latin typeface="Constantia" panose="02030602050306030303" pitchFamily="18" charset="0"/>
                  </a:rPr>
                  <a:t>Modeling Approaches</a:t>
                </a:r>
              </a:p>
            </p:txBody>
          </p:sp>
        </p:grpSp>
        <p:grpSp>
          <p:nvGrpSpPr>
            <p:cNvPr id="14" name="Group 13"/>
            <p:cNvGrpSpPr/>
            <p:nvPr/>
          </p:nvGrpSpPr>
          <p:grpSpPr>
            <a:xfrm>
              <a:off x="1845244" y="1364160"/>
              <a:ext cx="3014332" cy="922412"/>
              <a:chOff x="981284" y="276018"/>
              <a:chExt cx="2253199" cy="694707"/>
            </a:xfrm>
            <a:scene3d>
              <a:camera prst="orthographicFront">
                <a:rot lat="0" lon="0" rev="0"/>
              </a:camera>
              <a:lightRig rig="contrasting" dir="t">
                <a:rot lat="0" lon="0" rev="1500000"/>
              </a:lightRig>
            </a:scene3d>
          </p:grpSpPr>
          <p:sp>
            <p:nvSpPr>
              <p:cNvPr id="30" name="Rectangle 29"/>
              <p:cNvSpPr/>
              <p:nvPr/>
            </p:nvSpPr>
            <p:spPr>
              <a:xfrm>
                <a:off x="981284" y="276018"/>
                <a:ext cx="2253199" cy="686950"/>
              </a:xfrm>
              <a:prstGeom prst="rect">
                <a:avLst/>
              </a:prstGeom>
              <a:solidFill>
                <a:srgbClr val="00B050"/>
              </a:solidFill>
              <a:ln>
                <a:noFill/>
              </a:ln>
              <a:effectLst>
                <a:outerShdw blurRad="149987" dist="250190" dir="8460000" algn="ctr">
                  <a:srgbClr val="000000">
                    <a:alpha val="28000"/>
                  </a:srgbClr>
                </a:outerShdw>
              </a:effectLst>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sp>
          <p:sp>
            <p:nvSpPr>
              <p:cNvPr id="31" name="TextBox 30"/>
              <p:cNvSpPr txBox="1"/>
              <p:nvPr/>
            </p:nvSpPr>
            <p:spPr>
              <a:xfrm>
                <a:off x="1083992" y="283775"/>
                <a:ext cx="2059014" cy="686950"/>
              </a:xfrm>
              <a:prstGeom prst="rect">
                <a:avLst/>
              </a:prstGeom>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2000" b="1" kern="1200" dirty="0">
                    <a:latin typeface="Constantia" panose="02030602050306030303" pitchFamily="18" charset="0"/>
                  </a:rPr>
                  <a:t>Optimization Models</a:t>
                </a:r>
              </a:p>
            </p:txBody>
          </p:sp>
        </p:grpSp>
        <p:grpSp>
          <p:nvGrpSpPr>
            <p:cNvPr id="15" name="Group 14"/>
            <p:cNvGrpSpPr/>
            <p:nvPr/>
          </p:nvGrpSpPr>
          <p:grpSpPr>
            <a:xfrm>
              <a:off x="5280632" y="1172412"/>
              <a:ext cx="3558567" cy="1247294"/>
              <a:chOff x="3549220" y="131605"/>
              <a:chExt cx="2660012" cy="939389"/>
            </a:xfrm>
            <a:scene3d>
              <a:camera prst="orthographicFront">
                <a:rot lat="0" lon="0" rev="0"/>
              </a:camera>
              <a:lightRig rig="contrasting" dir="t">
                <a:rot lat="0" lon="0" rev="1500000"/>
              </a:lightRig>
            </a:scene3d>
          </p:grpSpPr>
          <p:sp>
            <p:nvSpPr>
              <p:cNvPr id="28" name="Rectangle 27"/>
              <p:cNvSpPr/>
              <p:nvPr/>
            </p:nvSpPr>
            <p:spPr>
              <a:xfrm>
                <a:off x="3549220" y="142870"/>
                <a:ext cx="2660012" cy="928124"/>
              </a:xfrm>
              <a:prstGeom prst="rect">
                <a:avLst/>
              </a:prstGeom>
              <a:solidFill>
                <a:srgbClr val="B2DE82"/>
              </a:solidFill>
              <a:ln>
                <a:noFill/>
              </a:ln>
              <a:effectLst>
                <a:outerShdw blurRad="149987" dist="250190" dir="8460000" algn="ctr">
                  <a:srgbClr val="000000">
                    <a:alpha val="28000"/>
                  </a:srgbClr>
                </a:outerShdw>
              </a:effectLst>
              <a:sp3d prstMaterial="metal">
                <a:bevelT w="88900" h="88900"/>
              </a:sp3d>
            </p:spPr>
            <p:style>
              <a:lnRef idx="2">
                <a:schemeClr val="lt1">
                  <a:hueOff val="0"/>
                  <a:satOff val="0"/>
                  <a:lumOff val="0"/>
                  <a:alphaOff val="0"/>
                </a:schemeClr>
              </a:lnRef>
              <a:fillRef idx="1">
                <a:schemeClr val="accent2">
                  <a:tint val="99000"/>
                  <a:hueOff val="0"/>
                  <a:satOff val="0"/>
                  <a:lumOff val="0"/>
                  <a:alphaOff val="0"/>
                </a:schemeClr>
              </a:fillRef>
              <a:effectRef idx="0">
                <a:schemeClr val="accent2">
                  <a:tint val="99000"/>
                  <a:hueOff val="0"/>
                  <a:satOff val="0"/>
                  <a:lumOff val="0"/>
                  <a:alphaOff val="0"/>
                </a:schemeClr>
              </a:effectRef>
              <a:fontRef idx="minor">
                <a:schemeClr val="lt1"/>
              </a:fontRef>
            </p:style>
          </p:sp>
          <p:sp>
            <p:nvSpPr>
              <p:cNvPr id="29" name="TextBox 28"/>
              <p:cNvSpPr txBox="1"/>
              <p:nvPr/>
            </p:nvSpPr>
            <p:spPr>
              <a:xfrm>
                <a:off x="3640696" y="131605"/>
                <a:ext cx="2527478" cy="928123"/>
              </a:xfrm>
              <a:prstGeom prst="rect">
                <a:avLst/>
              </a:prstGeom>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b="1" kern="1200" dirty="0">
                    <a:solidFill>
                      <a:srgbClr val="000000"/>
                    </a:solidFill>
                    <a:latin typeface="Constantia" panose="02030602050306030303" pitchFamily="18" charset="0"/>
                  </a:rPr>
                  <a:t>Designed to find the “best,” or optimum solution, while recognizing relevant constraints.</a:t>
                </a:r>
              </a:p>
            </p:txBody>
          </p:sp>
        </p:grpSp>
        <p:grpSp>
          <p:nvGrpSpPr>
            <p:cNvPr id="16" name="Group 15"/>
            <p:cNvGrpSpPr/>
            <p:nvPr/>
          </p:nvGrpSpPr>
          <p:grpSpPr>
            <a:xfrm>
              <a:off x="1912084" y="3122587"/>
              <a:ext cx="3014332" cy="927070"/>
              <a:chOff x="1031247" y="1600363"/>
              <a:chExt cx="2253199" cy="698215"/>
            </a:xfrm>
            <a:scene3d>
              <a:camera prst="orthographicFront">
                <a:rot lat="0" lon="0" rev="0"/>
              </a:camera>
              <a:lightRig rig="contrasting" dir="t">
                <a:rot lat="0" lon="0" rev="1500000"/>
              </a:lightRig>
            </a:scene3d>
          </p:grpSpPr>
          <p:sp>
            <p:nvSpPr>
              <p:cNvPr id="26" name="Rectangle 25"/>
              <p:cNvSpPr/>
              <p:nvPr/>
            </p:nvSpPr>
            <p:spPr>
              <a:xfrm>
                <a:off x="1031247" y="1611628"/>
                <a:ext cx="2253199" cy="686950"/>
              </a:xfrm>
              <a:prstGeom prst="rect">
                <a:avLst/>
              </a:prstGeom>
              <a:solidFill>
                <a:srgbClr val="993366"/>
              </a:solidFill>
              <a:ln>
                <a:noFill/>
              </a:ln>
              <a:effectLst>
                <a:outerShdw blurRad="149987" dist="250190" dir="8460000" algn="ctr">
                  <a:srgbClr val="000000">
                    <a:alpha val="28000"/>
                  </a:srgbClr>
                </a:outerShdw>
              </a:effectLst>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sp>
          <p:sp>
            <p:nvSpPr>
              <p:cNvPr id="27" name="TextBox 26"/>
              <p:cNvSpPr txBox="1"/>
              <p:nvPr/>
            </p:nvSpPr>
            <p:spPr>
              <a:xfrm>
                <a:off x="1138275" y="1600363"/>
                <a:ext cx="2059014" cy="686950"/>
              </a:xfrm>
              <a:prstGeom prst="rect">
                <a:avLst/>
              </a:prstGeom>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2000" b="1" kern="1200" dirty="0">
                    <a:latin typeface="Constantia" panose="02030602050306030303" pitchFamily="18" charset="0"/>
                  </a:rPr>
                  <a:t>Simulation Models</a:t>
                </a:r>
              </a:p>
            </p:txBody>
          </p:sp>
        </p:grpSp>
        <p:grpSp>
          <p:nvGrpSpPr>
            <p:cNvPr id="17" name="Group 16"/>
            <p:cNvGrpSpPr/>
            <p:nvPr/>
          </p:nvGrpSpPr>
          <p:grpSpPr>
            <a:xfrm>
              <a:off x="5302962" y="2624498"/>
              <a:ext cx="3558569" cy="1737896"/>
              <a:chOff x="3565912" y="1225231"/>
              <a:chExt cx="2660013" cy="1221502"/>
            </a:xfrm>
            <a:scene3d>
              <a:camera prst="orthographicFront">
                <a:rot lat="0" lon="0" rev="0"/>
              </a:camera>
              <a:lightRig rig="contrasting" dir="t">
                <a:rot lat="0" lon="0" rev="1500000"/>
              </a:lightRig>
            </a:scene3d>
          </p:grpSpPr>
          <p:sp>
            <p:nvSpPr>
              <p:cNvPr id="24" name="Rectangle 23"/>
              <p:cNvSpPr/>
              <p:nvPr/>
            </p:nvSpPr>
            <p:spPr>
              <a:xfrm>
                <a:off x="3565912" y="1225231"/>
                <a:ext cx="2660013" cy="1221502"/>
              </a:xfrm>
              <a:prstGeom prst="rect">
                <a:avLst/>
              </a:prstGeom>
              <a:solidFill>
                <a:srgbClr val="E7B7CF"/>
              </a:solidFill>
              <a:ln>
                <a:noFill/>
              </a:ln>
              <a:effectLst>
                <a:outerShdw blurRad="149987" dist="250190" dir="8460000" algn="ctr">
                  <a:srgbClr val="000000">
                    <a:alpha val="28000"/>
                  </a:srgbClr>
                </a:outerShdw>
              </a:effectLst>
              <a:sp3d prstMaterial="metal">
                <a:bevelT w="88900" h="88900"/>
              </a:sp3d>
            </p:spPr>
            <p:style>
              <a:lnRef idx="2">
                <a:schemeClr val="lt1">
                  <a:hueOff val="0"/>
                  <a:satOff val="0"/>
                  <a:lumOff val="0"/>
                  <a:alphaOff val="0"/>
                </a:schemeClr>
              </a:lnRef>
              <a:fillRef idx="1">
                <a:schemeClr val="accent2">
                  <a:tint val="99000"/>
                  <a:hueOff val="0"/>
                  <a:satOff val="0"/>
                  <a:lumOff val="0"/>
                  <a:alphaOff val="0"/>
                </a:schemeClr>
              </a:fillRef>
              <a:effectRef idx="0">
                <a:schemeClr val="accent2">
                  <a:tint val="99000"/>
                  <a:hueOff val="0"/>
                  <a:satOff val="0"/>
                  <a:lumOff val="0"/>
                  <a:alphaOff val="0"/>
                </a:schemeClr>
              </a:effectRef>
              <a:fontRef idx="minor">
                <a:schemeClr val="lt1"/>
              </a:fontRef>
            </p:style>
          </p:sp>
          <p:sp>
            <p:nvSpPr>
              <p:cNvPr id="25" name="TextBox 24"/>
              <p:cNvSpPr txBox="1"/>
              <p:nvPr/>
            </p:nvSpPr>
            <p:spPr>
              <a:xfrm>
                <a:off x="3667677" y="1280915"/>
                <a:ext cx="2541554" cy="1154553"/>
              </a:xfrm>
              <a:prstGeom prst="rect">
                <a:avLst/>
              </a:prstGeom>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b="1" kern="1200" dirty="0">
                    <a:solidFill>
                      <a:srgbClr val="000000"/>
                    </a:solidFill>
                    <a:latin typeface="Constantia" panose="02030602050306030303" pitchFamily="18" charset="0"/>
                  </a:rPr>
                  <a:t>Designed to develop a computer representation of supply chain network &amp; observe changes as cost structures, constraints, and other factors are varied. </a:t>
                </a:r>
              </a:p>
            </p:txBody>
          </p:sp>
        </p:grpSp>
        <p:grpSp>
          <p:nvGrpSpPr>
            <p:cNvPr id="18" name="Group 17"/>
            <p:cNvGrpSpPr/>
            <p:nvPr/>
          </p:nvGrpSpPr>
          <p:grpSpPr>
            <a:xfrm>
              <a:off x="1889839" y="4928900"/>
              <a:ext cx="3014332" cy="927070"/>
              <a:chOff x="1014619" y="2960772"/>
              <a:chExt cx="2253199" cy="698215"/>
            </a:xfrm>
            <a:scene3d>
              <a:camera prst="orthographicFront">
                <a:rot lat="0" lon="0" rev="0"/>
              </a:camera>
              <a:lightRig rig="contrasting" dir="t">
                <a:rot lat="0" lon="0" rev="1500000"/>
              </a:lightRig>
            </a:scene3d>
          </p:grpSpPr>
          <p:sp>
            <p:nvSpPr>
              <p:cNvPr id="22" name="Rectangle 21"/>
              <p:cNvSpPr/>
              <p:nvPr/>
            </p:nvSpPr>
            <p:spPr>
              <a:xfrm>
                <a:off x="1014619" y="2972037"/>
                <a:ext cx="2253199" cy="686950"/>
              </a:xfrm>
              <a:prstGeom prst="rect">
                <a:avLst/>
              </a:prstGeom>
              <a:solidFill>
                <a:srgbClr val="E28700"/>
              </a:solidFill>
              <a:ln>
                <a:noFill/>
              </a:ln>
              <a:effectLst>
                <a:outerShdw blurRad="149987" dist="250190" dir="8460000" algn="ctr">
                  <a:srgbClr val="000000">
                    <a:alpha val="28000"/>
                  </a:srgbClr>
                </a:outerShdw>
              </a:effectLst>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sp>
          <p:sp>
            <p:nvSpPr>
              <p:cNvPr id="23" name="TextBox 22"/>
              <p:cNvSpPr txBox="1"/>
              <p:nvPr/>
            </p:nvSpPr>
            <p:spPr>
              <a:xfrm>
                <a:off x="1121647" y="2960772"/>
                <a:ext cx="2059014" cy="686950"/>
              </a:xfrm>
              <a:prstGeom prst="rect">
                <a:avLst/>
              </a:prstGeom>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2000" b="1" kern="1200" dirty="0">
                    <a:latin typeface="Constantia" panose="02030602050306030303" pitchFamily="18" charset="0"/>
                  </a:rPr>
                  <a:t>Heuristic </a:t>
                </a:r>
                <a:r>
                  <a:rPr lang="en-US" sz="2000" b="1" dirty="0">
                    <a:latin typeface="Constantia" panose="02030602050306030303" pitchFamily="18" charset="0"/>
                  </a:rPr>
                  <a:t>M</a:t>
                </a:r>
                <a:r>
                  <a:rPr lang="en-US" sz="2000" b="1" kern="1200" dirty="0">
                    <a:latin typeface="Constantia" panose="02030602050306030303" pitchFamily="18" charset="0"/>
                  </a:rPr>
                  <a:t>odels </a:t>
                </a:r>
              </a:p>
              <a:p>
                <a:pPr lvl="0" algn="ctr" defTabSz="400050">
                  <a:lnSpc>
                    <a:spcPct val="90000"/>
                  </a:lnSpc>
                  <a:spcBef>
                    <a:spcPct val="0"/>
                  </a:spcBef>
                  <a:spcAft>
                    <a:spcPct val="35000"/>
                  </a:spcAft>
                </a:pPr>
                <a:r>
                  <a:rPr lang="en-US" sz="2000" b="1" kern="1200" dirty="0">
                    <a:latin typeface="Constantia" panose="02030602050306030303" pitchFamily="18" charset="0"/>
                  </a:rPr>
                  <a:t>(e.g. grid technique) </a:t>
                </a:r>
              </a:p>
            </p:txBody>
          </p:sp>
        </p:grpSp>
        <p:grpSp>
          <p:nvGrpSpPr>
            <p:cNvPr id="19" name="Group 18"/>
            <p:cNvGrpSpPr/>
            <p:nvPr/>
          </p:nvGrpSpPr>
          <p:grpSpPr>
            <a:xfrm>
              <a:off x="5263931" y="4523580"/>
              <a:ext cx="3558567" cy="1801019"/>
              <a:chOff x="3536736" y="2653540"/>
              <a:chExt cx="2660012" cy="1154553"/>
            </a:xfrm>
            <a:scene3d>
              <a:camera prst="orthographicFront">
                <a:rot lat="0" lon="0" rev="0"/>
              </a:camera>
              <a:lightRig rig="contrasting" dir="t">
                <a:rot lat="0" lon="0" rev="1500000"/>
              </a:lightRig>
            </a:scene3d>
          </p:grpSpPr>
          <p:sp>
            <p:nvSpPr>
              <p:cNvPr id="45" name="Rectangle 44"/>
              <p:cNvSpPr/>
              <p:nvPr/>
            </p:nvSpPr>
            <p:spPr>
              <a:xfrm>
                <a:off x="3536736" y="2653540"/>
                <a:ext cx="2660012" cy="1154553"/>
              </a:xfrm>
              <a:prstGeom prst="rect">
                <a:avLst/>
              </a:prstGeom>
              <a:solidFill>
                <a:srgbClr val="FFD757"/>
              </a:solidFill>
              <a:ln>
                <a:noFill/>
              </a:ln>
              <a:effectLst>
                <a:outerShdw blurRad="149987" dist="250190" dir="8460000" algn="ctr">
                  <a:srgbClr val="000000">
                    <a:alpha val="28000"/>
                  </a:srgbClr>
                </a:outerShdw>
              </a:effectLst>
              <a:sp3d prstMaterial="metal">
                <a:bevelT w="88900" h="88900"/>
              </a:sp3d>
            </p:spPr>
            <p:style>
              <a:lnRef idx="2">
                <a:schemeClr val="lt1">
                  <a:hueOff val="0"/>
                  <a:satOff val="0"/>
                  <a:lumOff val="0"/>
                  <a:alphaOff val="0"/>
                </a:schemeClr>
              </a:lnRef>
              <a:fillRef idx="1">
                <a:schemeClr val="accent2">
                  <a:tint val="99000"/>
                  <a:hueOff val="0"/>
                  <a:satOff val="0"/>
                  <a:lumOff val="0"/>
                  <a:alphaOff val="0"/>
                </a:schemeClr>
              </a:fillRef>
              <a:effectRef idx="0">
                <a:schemeClr val="accent2">
                  <a:tint val="99000"/>
                  <a:hueOff val="0"/>
                  <a:satOff val="0"/>
                  <a:lumOff val="0"/>
                  <a:alphaOff val="0"/>
                </a:schemeClr>
              </a:effectRef>
              <a:fontRef idx="minor">
                <a:schemeClr val="lt1"/>
              </a:fontRef>
            </p:style>
          </p:sp>
          <p:sp>
            <p:nvSpPr>
              <p:cNvPr id="46" name="TextBox 45"/>
              <p:cNvSpPr txBox="1"/>
              <p:nvPr/>
            </p:nvSpPr>
            <p:spPr>
              <a:xfrm>
                <a:off x="3623893" y="2688880"/>
                <a:ext cx="2493024" cy="1107949"/>
              </a:xfrm>
              <a:prstGeom prst="rect">
                <a:avLst/>
              </a:prstGeom>
              <a:ln>
                <a:noFill/>
              </a:ln>
              <a:effectLst>
                <a:outerShdw blurRad="149987" dist="250190" dir="8460000" algn="ctr">
                  <a:srgbClr val="000000">
                    <a:alpha val="28000"/>
                  </a:srgbClr>
                </a:outerShdw>
              </a:effectLst>
              <a:sp3d prstMaterial="metal">
                <a:bevelT w="88900" h="88900"/>
              </a:sp3d>
            </p:spPr>
            <p:style>
              <a:lnRef idx="0">
                <a:scrgbClr r="0" g="0" b="0"/>
              </a:lnRef>
              <a:fillRef idx="0">
                <a:scrgbClr r="0" g="0" b="0"/>
              </a:fillRef>
              <a:effectRef idx="0">
                <a:scrgbClr r="0" g="0" b="0"/>
              </a:effectRef>
              <a:fontRef idx="minor">
                <a:schemeClr val="lt1"/>
              </a:fontRef>
            </p:style>
            <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b="1" kern="1200" dirty="0">
                    <a:solidFill>
                      <a:srgbClr val="000000"/>
                    </a:solidFill>
                    <a:latin typeface="Constantia" panose="02030602050306030303" pitchFamily="18" charset="0"/>
                  </a:rPr>
                  <a:t>Designed to reduce a problem to a manageable size and search automatically through various alternatives in an attempt to find a better solution. </a:t>
                </a:r>
              </a:p>
            </p:txBody>
          </p:sp>
        </p:grpSp>
        <p:sp>
          <p:nvSpPr>
            <p:cNvPr id="47" name="Straight Connector 7"/>
            <p:cNvSpPr/>
            <p:nvPr/>
          </p:nvSpPr>
          <p:spPr>
            <a:xfrm>
              <a:off x="1458274" y="3494766"/>
              <a:ext cx="602865" cy="75663"/>
            </a:xfrm>
            <a:custGeom>
              <a:avLst/>
              <a:gdLst/>
              <a:ahLst/>
              <a:cxnLst/>
              <a:rect l="0" t="0" r="0" b="0"/>
              <a:pathLst>
                <a:path>
                  <a:moveTo>
                    <a:pt x="0" y="45720"/>
                  </a:moveTo>
                  <a:lnTo>
                    <a:pt x="450639" y="45720"/>
                  </a:lnTo>
                </a:path>
              </a:pathLst>
            </a:custGeom>
            <a:noFill/>
            <a:ln w="66675">
              <a:solidFill>
                <a:srgbClr val="993366"/>
              </a:solidFill>
            </a:ln>
          </p:spPr>
          <p:style>
            <a:lnRef idx="2">
              <a:schemeClr val="accent2">
                <a:tint val="70000"/>
                <a:hueOff val="0"/>
                <a:satOff val="0"/>
                <a:lumOff val="0"/>
                <a:alphaOff val="0"/>
              </a:schemeClr>
            </a:lnRef>
            <a:fillRef idx="0">
              <a:scrgbClr r="0" g="0" b="0"/>
            </a:fillRef>
            <a:effectRef idx="0">
              <a:schemeClr val="accent2">
                <a:tint val="70000"/>
                <a:hueOff val="0"/>
                <a:satOff val="0"/>
                <a:lumOff val="0"/>
                <a:alphaOff val="0"/>
              </a:schemeClr>
            </a:effectRef>
            <a:fontRef idx="minor">
              <a:schemeClr val="tx1">
                <a:hueOff val="0"/>
                <a:satOff val="0"/>
                <a:lumOff val="0"/>
                <a:alphaOff val="0"/>
              </a:schemeClr>
            </a:fontRef>
          </p:style>
        </p:sp>
      </p:grpSp>
    </p:spTree>
    <p:extLst>
      <p:ext uri="{BB962C8B-B14F-4D97-AF65-F5344CB8AC3E}">
        <p14:creationId xmlns:p14="http://schemas.microsoft.com/office/powerpoint/2010/main" val="3993084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betterbusinesslodging.com/wp-content/uploads/2014/11/avoid-pitfall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6800" y="1639038"/>
            <a:ext cx="4114800" cy="298247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0"/>
            <a:ext cx="9144000" cy="1371600"/>
          </a:xfrm>
        </p:spPr>
        <p:txBody>
          <a:bodyPr/>
          <a:lstStyle/>
          <a:p>
            <a:r>
              <a:rPr lang="en-US" dirty="0"/>
              <a:t>Potential Supply Chain Modeling Pitfalls to Avoid</a:t>
            </a:r>
          </a:p>
        </p:txBody>
      </p:sp>
      <p:sp>
        <p:nvSpPr>
          <p:cNvPr id="3" name="Content Placeholder 2"/>
          <p:cNvSpPr>
            <a:spLocks noGrp="1"/>
          </p:cNvSpPr>
          <p:nvPr>
            <p:ph idx="1"/>
          </p:nvPr>
        </p:nvSpPr>
        <p:spPr>
          <a:xfrm>
            <a:off x="381000" y="1600200"/>
            <a:ext cx="8458200" cy="4648200"/>
          </a:xfrm>
        </p:spPr>
        <p:txBody>
          <a:bodyPr/>
          <a:lstStyle/>
          <a:p>
            <a:r>
              <a:rPr lang="en-US" sz="2400" dirty="0"/>
              <a:t>Short-term horizon</a:t>
            </a:r>
          </a:p>
          <a:p>
            <a:r>
              <a:rPr lang="en-US" sz="2400" dirty="0"/>
              <a:t>Too little or too much detail</a:t>
            </a:r>
          </a:p>
          <a:p>
            <a:r>
              <a:rPr lang="en-US" sz="2400" dirty="0"/>
              <a:t>Thinking in two dimensions</a:t>
            </a:r>
          </a:p>
          <a:p>
            <a:r>
              <a:rPr lang="en-US" sz="2400" dirty="0"/>
              <a:t>Using published costs</a:t>
            </a:r>
          </a:p>
          <a:p>
            <a:r>
              <a:rPr lang="en-US" sz="2400" dirty="0"/>
              <a:t>Inaccurate or incomplete costs</a:t>
            </a:r>
          </a:p>
          <a:p>
            <a:r>
              <a:rPr lang="en-US" sz="2400" dirty="0"/>
              <a:t>Fluctuating model inputs</a:t>
            </a:r>
          </a:p>
          <a:p>
            <a:r>
              <a:rPr lang="en-US" sz="2400" dirty="0"/>
              <a:t>Use of erroneous analytical techniques</a:t>
            </a:r>
          </a:p>
          <a:p>
            <a:r>
              <a:rPr lang="en-US" sz="2400" dirty="0"/>
              <a:t>Lack of appropriate robustness analysis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Tree>
    <p:extLst>
      <p:ext uri="{BB962C8B-B14F-4D97-AF65-F5344CB8AC3E}">
        <p14:creationId xmlns:p14="http://schemas.microsoft.com/office/powerpoint/2010/main" val="3248703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pPr algn="ctr"/>
            <a:r>
              <a:rPr lang="en-US" sz="6200" dirty="0"/>
              <a:t>Omni-Channel Network Design</a:t>
            </a:r>
          </a:p>
        </p:txBody>
      </p:sp>
    </p:spTree>
    <p:extLst>
      <p:ext uri="{BB962C8B-B14F-4D97-AF65-F5344CB8AC3E}">
        <p14:creationId xmlns:p14="http://schemas.microsoft.com/office/powerpoint/2010/main" val="1565707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lstStyle/>
          <a:p>
            <a:r>
              <a:rPr lang="en-US" dirty="0"/>
              <a:t>Omni-Channel Retailing Defined</a:t>
            </a:r>
          </a:p>
        </p:txBody>
      </p:sp>
      <p:sp>
        <p:nvSpPr>
          <p:cNvPr id="3" name="Content Placeholder 2"/>
          <p:cNvSpPr>
            <a:spLocks noGrp="1"/>
          </p:cNvSpPr>
          <p:nvPr>
            <p:ph idx="1"/>
          </p:nvPr>
        </p:nvSpPr>
        <p:spPr>
          <a:xfrm>
            <a:off x="416490" y="1066800"/>
            <a:ext cx="8458200" cy="1676400"/>
          </a:xfrm>
        </p:spPr>
        <p:txBody>
          <a:bodyPr/>
          <a:lstStyle/>
          <a:p>
            <a:pPr marL="0" indent="0" algn="ctr">
              <a:buNone/>
            </a:pPr>
            <a:r>
              <a:rPr lang="en-US" sz="2000" b="1" i="1" dirty="0">
                <a:solidFill>
                  <a:schemeClr val="accent1">
                    <a:lumMod val="25000"/>
                  </a:schemeClr>
                </a:solidFill>
              </a:rPr>
              <a:t>“A direct to consumer (D2C) business model where all sales channels ranging from online, mobile, telephonic, mail order, self-service, and physical retail establishments are aligned and fulfillment processes integrated to provide consumers with a seamless shopping experience in alignment with the company’s brand proposition.”</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7" name="Group 16"/>
          <p:cNvGrpSpPr/>
          <p:nvPr/>
        </p:nvGrpSpPr>
        <p:grpSpPr>
          <a:xfrm>
            <a:off x="416490" y="3650311"/>
            <a:ext cx="8422710" cy="2044030"/>
            <a:chOff x="416490" y="3650311"/>
            <a:chExt cx="8422710" cy="2044030"/>
          </a:xfrm>
        </p:grpSpPr>
        <p:pic>
          <p:nvPicPr>
            <p:cNvPr id="16" name="Picture 15"/>
            <p:cNvPicPr>
              <a:picLocks noChangeAspect="1"/>
            </p:cNvPicPr>
            <p:nvPr/>
          </p:nvPicPr>
          <p:blipFill>
            <a:blip r:embed="rId2"/>
            <a:stretch>
              <a:fillRect/>
            </a:stretch>
          </p:blipFill>
          <p:spPr>
            <a:xfrm>
              <a:off x="762000" y="3677918"/>
              <a:ext cx="1287677" cy="1183878"/>
            </a:xfrm>
            <a:prstGeom prst="rect">
              <a:avLst/>
            </a:prstGeom>
          </p:spPr>
        </p:pic>
        <p:pic>
          <p:nvPicPr>
            <p:cNvPr id="15" name="Picture 14"/>
            <p:cNvPicPr>
              <a:picLocks noChangeAspect="1"/>
            </p:cNvPicPr>
            <p:nvPr/>
          </p:nvPicPr>
          <p:blipFill>
            <a:blip r:embed="rId3"/>
            <a:stretch>
              <a:fillRect/>
            </a:stretch>
          </p:blipFill>
          <p:spPr>
            <a:xfrm>
              <a:off x="6858000" y="3677917"/>
              <a:ext cx="1244739" cy="1117542"/>
            </a:xfrm>
            <a:prstGeom prst="rect">
              <a:avLst/>
            </a:prstGeom>
          </p:spPr>
        </p:pic>
        <p:pic>
          <p:nvPicPr>
            <p:cNvPr id="14" name="Picture 13"/>
            <p:cNvPicPr>
              <a:picLocks noChangeAspect="1"/>
            </p:cNvPicPr>
            <p:nvPr/>
          </p:nvPicPr>
          <p:blipFill>
            <a:blip r:embed="rId4"/>
            <a:stretch>
              <a:fillRect/>
            </a:stretch>
          </p:blipFill>
          <p:spPr>
            <a:xfrm>
              <a:off x="3733799" y="3650311"/>
              <a:ext cx="1213981" cy="1157310"/>
            </a:xfrm>
            <a:prstGeom prst="rect">
              <a:avLst/>
            </a:prstGeom>
          </p:spPr>
        </p:pic>
        <p:grpSp>
          <p:nvGrpSpPr>
            <p:cNvPr id="7" name="Group 6"/>
            <p:cNvGrpSpPr/>
            <p:nvPr/>
          </p:nvGrpSpPr>
          <p:grpSpPr>
            <a:xfrm>
              <a:off x="416490" y="4856141"/>
              <a:ext cx="8422710" cy="838200"/>
              <a:chOff x="685800" y="5345481"/>
              <a:chExt cx="8422710" cy="838200"/>
            </a:xfrm>
          </p:grpSpPr>
          <p:sp>
            <p:nvSpPr>
              <p:cNvPr id="11" name="Rectangle 10"/>
              <p:cNvSpPr/>
              <p:nvPr/>
            </p:nvSpPr>
            <p:spPr bwMode="auto">
              <a:xfrm>
                <a:off x="685800" y="5345481"/>
                <a:ext cx="2555310" cy="838200"/>
              </a:xfrm>
              <a:prstGeom prst="rect">
                <a:avLst/>
              </a:prstGeom>
              <a:no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b="1" dirty="0">
                    <a:solidFill>
                      <a:srgbClr val="000000"/>
                    </a:solidFill>
                    <a:latin typeface="Constantia" pitchFamily="18" charset="0"/>
                  </a:rPr>
                  <a:t>Omni-channel strategy must align with the firm’s “go to market” strategy.</a:t>
                </a:r>
                <a:endParaRPr kumimoji="0" lang="en-US" b="1" i="0" u="none" strike="noStrike" cap="none" normalizeH="0" baseline="0" dirty="0">
                  <a:ln>
                    <a:noFill/>
                  </a:ln>
                  <a:solidFill>
                    <a:srgbClr val="000000"/>
                  </a:solidFill>
                  <a:effectLst/>
                  <a:latin typeface="Constantia" pitchFamily="18" charset="0"/>
                </a:endParaRPr>
              </a:p>
            </p:txBody>
          </p:sp>
          <p:sp>
            <p:nvSpPr>
              <p:cNvPr id="12" name="Rectangle 11"/>
              <p:cNvSpPr/>
              <p:nvPr/>
            </p:nvSpPr>
            <p:spPr bwMode="auto">
              <a:xfrm>
                <a:off x="3358020" y="5345481"/>
                <a:ext cx="2667000" cy="838200"/>
              </a:xfrm>
              <a:prstGeom prst="rect">
                <a:avLst/>
              </a:prstGeom>
              <a:no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b="1" dirty="0">
                    <a:solidFill>
                      <a:srgbClr val="000000"/>
                    </a:solidFill>
                    <a:latin typeface="Constantia" pitchFamily="18" charset="0"/>
                  </a:rPr>
                  <a:t>The fulfillment processes must be integrated regardless of order entry point. </a:t>
                </a:r>
              </a:p>
            </p:txBody>
          </p:sp>
          <p:sp>
            <p:nvSpPr>
              <p:cNvPr id="13" name="Rectangle 12"/>
              <p:cNvSpPr/>
              <p:nvPr/>
            </p:nvSpPr>
            <p:spPr bwMode="auto">
              <a:xfrm>
                <a:off x="6141930" y="5345481"/>
                <a:ext cx="2966580" cy="838200"/>
              </a:xfrm>
              <a:prstGeom prst="rect">
                <a:avLst/>
              </a:prstGeom>
              <a:no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r>
                  <a:rPr lang="en-US" b="1" dirty="0">
                    <a:solidFill>
                      <a:srgbClr val="000000"/>
                    </a:solidFill>
                    <a:latin typeface="Constantia" pitchFamily="18" charset="0"/>
                  </a:rPr>
                  <a:t>“Ease of shopping” for the consumer is a priority regardless of where or how the order is placed.</a:t>
                </a:r>
              </a:p>
            </p:txBody>
          </p:sp>
        </p:grpSp>
      </p:grpSp>
      <p:sp>
        <p:nvSpPr>
          <p:cNvPr id="6" name="Title 1"/>
          <p:cNvSpPr txBox="1">
            <a:spLocks/>
          </p:cNvSpPr>
          <p:nvPr/>
        </p:nvSpPr>
        <p:spPr bwMode="auto">
          <a:xfrm>
            <a:off x="416490" y="2883075"/>
            <a:ext cx="8422710" cy="622125"/>
          </a:xfrm>
          <a:prstGeom prst="rect">
            <a:avLst/>
          </a:prstGeom>
          <a:solidFill>
            <a:srgbClr val="9933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vert="horz" wrap="square" lIns="198000" tIns="45720" rIns="91440" bIns="45720" numCol="1" anchor="ctr" anchorCtr="0" compatLnSpc="1">
            <a:prstTxWarp prst="textNoShape">
              <a:avLst/>
            </a:prstTxWarp>
          </a:bodyPr>
          <a:lstStyle>
            <a:lvl1pPr algn="ctr" rtl="0" eaLnBrk="0" fontAlgn="base" hangingPunct="0">
              <a:spcBef>
                <a:spcPct val="0"/>
              </a:spcBef>
              <a:spcAft>
                <a:spcPct val="0"/>
              </a:spcAft>
              <a:defRPr sz="4000" kern="1200">
                <a:solidFill>
                  <a:schemeClr val="bg1"/>
                </a:solidFill>
                <a:latin typeface="Rockwell" pitchFamily="18" charset="0"/>
                <a:ea typeface="+mj-ea"/>
                <a:cs typeface="+mj-cs"/>
              </a:defRPr>
            </a:lvl1pPr>
            <a:lvl2pPr algn="l" rtl="0" eaLnBrk="0" fontAlgn="base" hangingPunct="0">
              <a:spcBef>
                <a:spcPct val="0"/>
              </a:spcBef>
              <a:spcAft>
                <a:spcPct val="0"/>
              </a:spcAft>
              <a:defRPr sz="3600">
                <a:solidFill>
                  <a:schemeClr val="bg1"/>
                </a:solidFill>
                <a:latin typeface="Arial" panose="020B0604020202020204" pitchFamily="34" charset="0"/>
              </a:defRPr>
            </a:lvl2pPr>
            <a:lvl3pPr algn="l" rtl="0" eaLnBrk="0" fontAlgn="base" hangingPunct="0">
              <a:spcBef>
                <a:spcPct val="0"/>
              </a:spcBef>
              <a:spcAft>
                <a:spcPct val="0"/>
              </a:spcAft>
              <a:defRPr sz="3600">
                <a:solidFill>
                  <a:schemeClr val="bg1"/>
                </a:solidFill>
                <a:latin typeface="Arial" panose="020B0604020202020204" pitchFamily="34" charset="0"/>
              </a:defRPr>
            </a:lvl3pPr>
            <a:lvl4pPr algn="l" rtl="0" eaLnBrk="0" fontAlgn="base" hangingPunct="0">
              <a:spcBef>
                <a:spcPct val="0"/>
              </a:spcBef>
              <a:spcAft>
                <a:spcPct val="0"/>
              </a:spcAft>
              <a:defRPr sz="3600">
                <a:solidFill>
                  <a:schemeClr val="bg1"/>
                </a:solidFill>
                <a:latin typeface="Arial" panose="020B0604020202020204" pitchFamily="34" charset="0"/>
              </a:defRPr>
            </a:lvl4pPr>
            <a:lvl5pPr algn="l" rtl="0" eaLnBrk="0" fontAlgn="base" hangingPunct="0">
              <a:spcBef>
                <a:spcPct val="0"/>
              </a:spcBef>
              <a:spcAft>
                <a:spcPct val="0"/>
              </a:spcAft>
              <a:defRPr sz="3600">
                <a:solidFill>
                  <a:schemeClr val="bg1"/>
                </a:solidFill>
                <a:latin typeface="Arial" panose="020B0604020202020204" pitchFamily="34" charset="0"/>
              </a:defRPr>
            </a:lvl5pPr>
            <a:lvl6pPr marL="457200" algn="l" rtl="0" fontAlgn="base">
              <a:spcBef>
                <a:spcPct val="0"/>
              </a:spcBef>
              <a:spcAft>
                <a:spcPct val="0"/>
              </a:spcAft>
              <a:defRPr sz="3600">
                <a:solidFill>
                  <a:schemeClr val="bg1"/>
                </a:solidFill>
                <a:latin typeface="Arial" panose="020B0604020202020204" pitchFamily="34" charset="0"/>
              </a:defRPr>
            </a:lvl6pPr>
            <a:lvl7pPr marL="914400" algn="l" rtl="0" fontAlgn="base">
              <a:spcBef>
                <a:spcPct val="0"/>
              </a:spcBef>
              <a:spcAft>
                <a:spcPct val="0"/>
              </a:spcAft>
              <a:defRPr sz="3600">
                <a:solidFill>
                  <a:schemeClr val="bg1"/>
                </a:solidFill>
                <a:latin typeface="Arial" panose="020B0604020202020204" pitchFamily="34" charset="0"/>
              </a:defRPr>
            </a:lvl7pPr>
            <a:lvl8pPr marL="1371600" algn="l" rtl="0" fontAlgn="base">
              <a:spcBef>
                <a:spcPct val="0"/>
              </a:spcBef>
              <a:spcAft>
                <a:spcPct val="0"/>
              </a:spcAft>
              <a:defRPr sz="3600">
                <a:solidFill>
                  <a:schemeClr val="bg1"/>
                </a:solidFill>
                <a:latin typeface="Arial" panose="020B0604020202020204" pitchFamily="34" charset="0"/>
              </a:defRPr>
            </a:lvl8pPr>
            <a:lvl9pPr marL="1828800" algn="l" rtl="0" fontAlgn="base">
              <a:spcBef>
                <a:spcPct val="0"/>
              </a:spcBef>
              <a:spcAft>
                <a:spcPct val="0"/>
              </a:spcAft>
              <a:defRPr sz="3600">
                <a:solidFill>
                  <a:schemeClr val="bg1"/>
                </a:solidFill>
                <a:latin typeface="Arial" panose="020B0604020202020204" pitchFamily="34" charset="0"/>
              </a:defRPr>
            </a:lvl9pPr>
          </a:lstStyle>
          <a:p>
            <a:r>
              <a:rPr lang="en-US" sz="3600" dirty="0"/>
              <a:t>Three Important Elements</a:t>
            </a:r>
          </a:p>
        </p:txBody>
      </p:sp>
    </p:spTree>
    <p:extLst>
      <p:ext uri="{BB962C8B-B14F-4D97-AF65-F5344CB8AC3E}">
        <p14:creationId xmlns:p14="http://schemas.microsoft.com/office/powerpoint/2010/main" val="3521765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Omni-Channel Network Design </a:t>
            </a:r>
            <a:br>
              <a:rPr lang="en-US" sz="3200" dirty="0"/>
            </a:br>
            <a:r>
              <a:rPr lang="en-US" sz="3200" dirty="0">
                <a:solidFill>
                  <a:schemeClr val="accent2">
                    <a:lumMod val="40000"/>
                    <a:lumOff val="60000"/>
                  </a:schemeClr>
                </a:solidFill>
              </a:rPr>
              <a:t>Marketing Channel vs. Logistics Channel</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21</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114" name="TextBox 113"/>
          <p:cNvSpPr txBox="1"/>
          <p:nvPr/>
        </p:nvSpPr>
        <p:spPr>
          <a:xfrm>
            <a:off x="6826116" y="6187832"/>
            <a:ext cx="2272314" cy="276999"/>
          </a:xfrm>
          <a:prstGeom prst="rect">
            <a:avLst/>
          </a:prstGeom>
          <a:noFill/>
        </p:spPr>
        <p:txBody>
          <a:bodyPr wrap="square" rtlCol="0">
            <a:spAutoFit/>
          </a:bodyPr>
          <a:lstStyle/>
          <a:p>
            <a:pPr algn="r"/>
            <a:r>
              <a:rPr lang="en-US" sz="1200" dirty="0">
                <a:solidFill>
                  <a:srgbClr val="000000"/>
                </a:solidFill>
                <a:latin typeface="Constantia" panose="02030602050306030303" pitchFamily="18" charset="0"/>
              </a:rPr>
              <a:t>Source: Figure 4.7</a:t>
            </a:r>
          </a:p>
        </p:txBody>
      </p:sp>
      <p:grpSp>
        <p:nvGrpSpPr>
          <p:cNvPr id="266" name="Group 265"/>
          <p:cNvGrpSpPr/>
          <p:nvPr/>
        </p:nvGrpSpPr>
        <p:grpSpPr>
          <a:xfrm>
            <a:off x="556470" y="1299377"/>
            <a:ext cx="8031060" cy="4840781"/>
            <a:chOff x="414883" y="1291345"/>
            <a:chExt cx="8031060" cy="4840781"/>
          </a:xfrm>
        </p:grpSpPr>
        <p:sp>
          <p:nvSpPr>
            <p:cNvPr id="63" name="TextBox 62"/>
            <p:cNvSpPr txBox="1"/>
            <p:nvPr/>
          </p:nvSpPr>
          <p:spPr>
            <a:xfrm>
              <a:off x="430952" y="1291345"/>
              <a:ext cx="8014991" cy="400110"/>
            </a:xfrm>
            <a:prstGeom prst="rect">
              <a:avLst/>
            </a:prstGeom>
            <a:solidFill>
              <a:srgbClr val="9933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algn="ctr"/>
              <a:r>
                <a:rPr lang="en-US" sz="2000" b="1" dirty="0">
                  <a:solidFill>
                    <a:schemeClr val="bg1"/>
                  </a:solidFill>
                  <a:latin typeface="Constantia" panose="02030602050306030303" pitchFamily="18" charset="0"/>
                </a:rPr>
                <a:t>Typical Retail Logistics and Marketing Channels</a:t>
              </a:r>
            </a:p>
          </p:txBody>
        </p:sp>
        <p:sp>
          <p:nvSpPr>
            <p:cNvPr id="64" name="TextBox 63"/>
            <p:cNvSpPr txBox="1"/>
            <p:nvPr/>
          </p:nvSpPr>
          <p:spPr>
            <a:xfrm>
              <a:off x="1033203" y="1803036"/>
              <a:ext cx="2704106" cy="369332"/>
            </a:xfrm>
            <a:prstGeom prst="rect">
              <a:avLst/>
            </a:prstGeom>
            <a:noFill/>
          </p:spPr>
          <p:txBody>
            <a:bodyPr wrap="square" rtlCol="0">
              <a:spAutoFit/>
            </a:bodyPr>
            <a:lstStyle/>
            <a:p>
              <a:r>
                <a:rPr lang="en-US" b="1" u="sng" dirty="0">
                  <a:solidFill>
                    <a:prstClr val="black"/>
                  </a:solidFill>
                  <a:latin typeface="Constantia" panose="02030602050306030303" pitchFamily="18" charset="0"/>
                </a:rPr>
                <a:t>Logistics Channel</a:t>
              </a:r>
            </a:p>
          </p:txBody>
        </p:sp>
        <p:sp>
          <p:nvSpPr>
            <p:cNvPr id="65" name="TextBox 64"/>
            <p:cNvSpPr txBox="1"/>
            <p:nvPr/>
          </p:nvSpPr>
          <p:spPr>
            <a:xfrm>
              <a:off x="5741837" y="1837730"/>
              <a:ext cx="2704106" cy="369332"/>
            </a:xfrm>
            <a:prstGeom prst="rect">
              <a:avLst/>
            </a:prstGeom>
            <a:noFill/>
          </p:spPr>
          <p:txBody>
            <a:bodyPr wrap="square" rtlCol="0">
              <a:spAutoFit/>
            </a:bodyPr>
            <a:lstStyle/>
            <a:p>
              <a:r>
                <a:rPr lang="en-US" b="1" u="sng" dirty="0">
                  <a:solidFill>
                    <a:prstClr val="black"/>
                  </a:solidFill>
                  <a:latin typeface="Constantia" panose="02030602050306030303" pitchFamily="18" charset="0"/>
                </a:rPr>
                <a:t>Marketing Channel</a:t>
              </a:r>
            </a:p>
          </p:txBody>
        </p:sp>
        <p:sp>
          <p:nvSpPr>
            <p:cNvPr id="66" name="Rectangle 65"/>
            <p:cNvSpPr/>
            <p:nvPr/>
          </p:nvSpPr>
          <p:spPr>
            <a:xfrm>
              <a:off x="2204964" y="2363891"/>
              <a:ext cx="2748036" cy="408265"/>
            </a:xfrm>
            <a:prstGeom prst="rect">
              <a:avLst/>
            </a:prstGeom>
            <a:solidFill>
              <a:srgbClr val="FFD757"/>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67" name="TextBox 66"/>
            <p:cNvSpPr txBox="1"/>
            <p:nvPr/>
          </p:nvSpPr>
          <p:spPr>
            <a:xfrm>
              <a:off x="2284342" y="2375111"/>
              <a:ext cx="2110005"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Supplier</a:t>
              </a:r>
            </a:p>
          </p:txBody>
        </p:sp>
        <p:sp>
          <p:nvSpPr>
            <p:cNvPr id="68" name="Rectangle 67"/>
            <p:cNvSpPr/>
            <p:nvPr/>
          </p:nvSpPr>
          <p:spPr>
            <a:xfrm>
              <a:off x="516937" y="2879927"/>
              <a:ext cx="1450427" cy="408265"/>
            </a:xfrm>
            <a:prstGeom prst="rect">
              <a:avLst/>
            </a:prstGeom>
            <a:solidFill>
              <a:srgbClr val="E28700"/>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schemeClr val="bg1"/>
                </a:solidFill>
                <a:effectLst/>
                <a:uLnTx/>
                <a:uFillTx/>
                <a:latin typeface="Constantia" panose="02030602050306030303" pitchFamily="18" charset="0"/>
              </a:endParaRPr>
            </a:p>
          </p:txBody>
        </p:sp>
        <p:sp>
          <p:nvSpPr>
            <p:cNvPr id="69" name="TextBox 68"/>
            <p:cNvSpPr txBox="1"/>
            <p:nvPr/>
          </p:nvSpPr>
          <p:spPr>
            <a:xfrm>
              <a:off x="500082" y="2914787"/>
              <a:ext cx="1413269" cy="369332"/>
            </a:xfrm>
            <a:prstGeom prst="rect">
              <a:avLst/>
            </a:prstGeom>
            <a:noFill/>
          </p:spPr>
          <p:txBody>
            <a:bodyPr wrap="square" rtlCol="0">
              <a:spAutoFit/>
            </a:bodyPr>
            <a:lstStyle/>
            <a:p>
              <a:pPr algn="ctr"/>
              <a:r>
                <a:rPr lang="en-US" b="1" dirty="0">
                  <a:solidFill>
                    <a:schemeClr val="bg1"/>
                  </a:solidFill>
                  <a:latin typeface="Constantia" panose="02030602050306030303" pitchFamily="18" charset="0"/>
                </a:rPr>
                <a:t>Transport</a:t>
              </a:r>
            </a:p>
          </p:txBody>
        </p:sp>
        <p:sp>
          <p:nvSpPr>
            <p:cNvPr id="70" name="Rectangle 69"/>
            <p:cNvSpPr/>
            <p:nvPr/>
          </p:nvSpPr>
          <p:spPr>
            <a:xfrm>
              <a:off x="2192300" y="3288192"/>
              <a:ext cx="2762609" cy="408265"/>
            </a:xfrm>
            <a:prstGeom prst="rect">
              <a:avLst/>
            </a:prstGeom>
            <a:solidFill>
              <a:srgbClr val="FFD757"/>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71" name="TextBox 70"/>
            <p:cNvSpPr txBox="1"/>
            <p:nvPr/>
          </p:nvSpPr>
          <p:spPr>
            <a:xfrm>
              <a:off x="2284197" y="3298535"/>
              <a:ext cx="2110151"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Manufacturer</a:t>
              </a:r>
            </a:p>
          </p:txBody>
        </p:sp>
        <p:sp>
          <p:nvSpPr>
            <p:cNvPr id="72" name="Rectangle 71"/>
            <p:cNvSpPr/>
            <p:nvPr/>
          </p:nvSpPr>
          <p:spPr>
            <a:xfrm>
              <a:off x="470773" y="3634073"/>
              <a:ext cx="1464928" cy="408265"/>
            </a:xfrm>
            <a:prstGeom prst="rect">
              <a:avLst/>
            </a:prstGeom>
            <a:solidFill>
              <a:srgbClr val="E28700"/>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schemeClr val="bg1"/>
                </a:solidFill>
                <a:effectLst/>
                <a:uLnTx/>
                <a:uFillTx/>
                <a:latin typeface="Constantia" panose="02030602050306030303" pitchFamily="18" charset="0"/>
              </a:endParaRPr>
            </a:p>
          </p:txBody>
        </p:sp>
        <p:sp>
          <p:nvSpPr>
            <p:cNvPr id="73" name="TextBox 72"/>
            <p:cNvSpPr txBox="1"/>
            <p:nvPr/>
          </p:nvSpPr>
          <p:spPr>
            <a:xfrm>
              <a:off x="430952" y="3659284"/>
              <a:ext cx="1464928" cy="369332"/>
            </a:xfrm>
            <a:prstGeom prst="rect">
              <a:avLst/>
            </a:prstGeom>
            <a:noFill/>
          </p:spPr>
          <p:txBody>
            <a:bodyPr wrap="square" rtlCol="0">
              <a:spAutoFit/>
            </a:bodyPr>
            <a:lstStyle/>
            <a:p>
              <a:pPr algn="ctr"/>
              <a:r>
                <a:rPr lang="en-US" b="1" dirty="0">
                  <a:solidFill>
                    <a:schemeClr val="bg1"/>
                  </a:solidFill>
                  <a:latin typeface="Constantia" panose="02030602050306030303" pitchFamily="18" charset="0"/>
                </a:rPr>
                <a:t>Transport</a:t>
              </a:r>
            </a:p>
          </p:txBody>
        </p:sp>
        <p:sp>
          <p:nvSpPr>
            <p:cNvPr id="74" name="Rectangle 73"/>
            <p:cNvSpPr/>
            <p:nvPr/>
          </p:nvSpPr>
          <p:spPr>
            <a:xfrm>
              <a:off x="2143300" y="4104723"/>
              <a:ext cx="2840783" cy="470757"/>
            </a:xfrm>
            <a:prstGeom prst="rect">
              <a:avLst/>
            </a:prstGeom>
            <a:solidFill>
              <a:srgbClr val="FFD757"/>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75" name="TextBox 74"/>
            <p:cNvSpPr txBox="1"/>
            <p:nvPr/>
          </p:nvSpPr>
          <p:spPr>
            <a:xfrm>
              <a:off x="2118001" y="4150129"/>
              <a:ext cx="2792653" cy="335989"/>
            </a:xfrm>
            <a:prstGeom prst="rect">
              <a:avLst/>
            </a:prstGeom>
            <a:noFill/>
          </p:spPr>
          <p:txBody>
            <a:bodyPr wrap="square" rtlCol="0">
              <a:spAutoFit/>
            </a:bodyPr>
            <a:lstStyle/>
            <a:p>
              <a:pPr algn="ctr">
                <a:lnSpc>
                  <a:spcPts val="1920"/>
                </a:lnSpc>
              </a:pPr>
              <a:r>
                <a:rPr lang="en-US" b="1" dirty="0">
                  <a:solidFill>
                    <a:prstClr val="black"/>
                  </a:solidFill>
                  <a:latin typeface="Constantia" panose="02030602050306030303" pitchFamily="18" charset="0"/>
                </a:rPr>
                <a:t>DCs/Fulfillment center</a:t>
              </a:r>
            </a:p>
          </p:txBody>
        </p:sp>
        <p:sp>
          <p:nvSpPr>
            <p:cNvPr id="76" name="Rectangle 75"/>
            <p:cNvSpPr/>
            <p:nvPr/>
          </p:nvSpPr>
          <p:spPr>
            <a:xfrm>
              <a:off x="447242" y="4502695"/>
              <a:ext cx="1464928" cy="408265"/>
            </a:xfrm>
            <a:prstGeom prst="rect">
              <a:avLst/>
            </a:prstGeom>
            <a:solidFill>
              <a:srgbClr val="E28700"/>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i="0" u="none" strike="noStrike" kern="0" cap="none" spc="0" normalizeH="0" baseline="0" noProof="0">
                <a:ln>
                  <a:noFill/>
                </a:ln>
                <a:solidFill>
                  <a:schemeClr val="bg1"/>
                </a:solidFill>
                <a:effectLst/>
                <a:uLnTx/>
                <a:uFillTx/>
                <a:latin typeface="Constantia" panose="02030602050306030303" pitchFamily="18" charset="0"/>
              </a:endParaRPr>
            </a:p>
          </p:txBody>
        </p:sp>
        <p:sp>
          <p:nvSpPr>
            <p:cNvPr id="77" name="TextBox 76"/>
            <p:cNvSpPr txBox="1"/>
            <p:nvPr/>
          </p:nvSpPr>
          <p:spPr>
            <a:xfrm>
              <a:off x="539452" y="4514306"/>
              <a:ext cx="1355262" cy="369332"/>
            </a:xfrm>
            <a:prstGeom prst="rect">
              <a:avLst/>
            </a:prstGeom>
            <a:noFill/>
          </p:spPr>
          <p:txBody>
            <a:bodyPr wrap="square" rtlCol="0">
              <a:spAutoFit/>
            </a:bodyPr>
            <a:lstStyle/>
            <a:p>
              <a:pPr algn="ctr"/>
              <a:r>
                <a:rPr lang="en-US" b="1" dirty="0">
                  <a:solidFill>
                    <a:schemeClr val="bg1"/>
                  </a:solidFill>
                  <a:latin typeface="Constantia" panose="02030602050306030303" pitchFamily="18" charset="0"/>
                </a:rPr>
                <a:t>Transport</a:t>
              </a:r>
            </a:p>
          </p:txBody>
        </p:sp>
        <p:sp>
          <p:nvSpPr>
            <p:cNvPr id="78" name="Rectangle 77"/>
            <p:cNvSpPr/>
            <p:nvPr/>
          </p:nvSpPr>
          <p:spPr>
            <a:xfrm>
              <a:off x="2143300" y="4921254"/>
              <a:ext cx="2852579" cy="408265"/>
            </a:xfrm>
            <a:prstGeom prst="rect">
              <a:avLst/>
            </a:prstGeom>
            <a:solidFill>
              <a:srgbClr val="FFD757"/>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79" name="TextBox 78"/>
            <p:cNvSpPr txBox="1"/>
            <p:nvPr/>
          </p:nvSpPr>
          <p:spPr>
            <a:xfrm>
              <a:off x="2220081" y="4981047"/>
              <a:ext cx="2174267"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store</a:t>
              </a:r>
            </a:p>
          </p:txBody>
        </p:sp>
        <p:sp>
          <p:nvSpPr>
            <p:cNvPr id="80" name="Rectangle 79"/>
            <p:cNvSpPr/>
            <p:nvPr/>
          </p:nvSpPr>
          <p:spPr>
            <a:xfrm>
              <a:off x="447243" y="5660460"/>
              <a:ext cx="7704518" cy="466609"/>
            </a:xfrm>
            <a:prstGeom prst="rect">
              <a:avLst/>
            </a:prstGeom>
            <a:solidFill>
              <a:srgbClr val="B2DE82"/>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latin typeface="Calibri"/>
                <a:ea typeface="+mn-ea"/>
                <a:cs typeface="+mn-cs"/>
              </a:endParaRPr>
            </a:p>
          </p:txBody>
        </p:sp>
        <p:sp>
          <p:nvSpPr>
            <p:cNvPr id="81" name="TextBox 80"/>
            <p:cNvSpPr txBox="1"/>
            <p:nvPr/>
          </p:nvSpPr>
          <p:spPr>
            <a:xfrm>
              <a:off x="414883" y="5670461"/>
              <a:ext cx="7555850" cy="461665"/>
            </a:xfrm>
            <a:prstGeom prst="rect">
              <a:avLst/>
            </a:prstGeom>
            <a:noFill/>
          </p:spPr>
          <p:txBody>
            <a:bodyPr wrap="square" rtlCol="0">
              <a:spAutoFit/>
            </a:bodyPr>
            <a:lstStyle/>
            <a:p>
              <a:pPr algn="ctr"/>
              <a:r>
                <a:rPr lang="en-US" sz="2400" b="1" dirty="0">
                  <a:solidFill>
                    <a:srgbClr val="000000"/>
                  </a:solidFill>
                  <a:latin typeface="Constantia" panose="02030602050306030303" pitchFamily="18" charset="0"/>
                </a:rPr>
                <a:t>Consumer</a:t>
              </a:r>
            </a:p>
          </p:txBody>
        </p:sp>
        <p:sp>
          <p:nvSpPr>
            <p:cNvPr id="82" name="Rectangle 81"/>
            <p:cNvSpPr/>
            <p:nvPr/>
          </p:nvSpPr>
          <p:spPr>
            <a:xfrm>
              <a:off x="5307898" y="2363891"/>
              <a:ext cx="2832206" cy="408265"/>
            </a:xfrm>
            <a:prstGeom prst="rect">
              <a:avLst/>
            </a:prstGeom>
            <a:solidFill>
              <a:schemeClr val="accent5">
                <a:lumMod val="90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83" name="TextBox 82"/>
            <p:cNvSpPr txBox="1"/>
            <p:nvPr/>
          </p:nvSpPr>
          <p:spPr>
            <a:xfrm>
              <a:off x="5398325" y="2392196"/>
              <a:ext cx="2572408"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E-Procurement</a:t>
              </a:r>
            </a:p>
          </p:txBody>
        </p:sp>
        <p:sp>
          <p:nvSpPr>
            <p:cNvPr id="84" name="Rectangle 83"/>
            <p:cNvSpPr/>
            <p:nvPr/>
          </p:nvSpPr>
          <p:spPr>
            <a:xfrm>
              <a:off x="5307898" y="2993191"/>
              <a:ext cx="2832206" cy="408265"/>
            </a:xfrm>
            <a:prstGeom prst="rect">
              <a:avLst/>
            </a:prstGeom>
            <a:solidFill>
              <a:schemeClr val="accent5">
                <a:lumMod val="90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85" name="TextBox 84"/>
            <p:cNvSpPr txBox="1"/>
            <p:nvPr/>
          </p:nvSpPr>
          <p:spPr>
            <a:xfrm>
              <a:off x="5308386" y="2992495"/>
              <a:ext cx="2845390"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National account sales</a:t>
              </a:r>
            </a:p>
          </p:txBody>
        </p:sp>
        <p:sp>
          <p:nvSpPr>
            <p:cNvPr id="86" name="Rectangle 85"/>
            <p:cNvSpPr/>
            <p:nvPr/>
          </p:nvSpPr>
          <p:spPr>
            <a:xfrm>
              <a:off x="5302133" y="3600327"/>
              <a:ext cx="2832206" cy="408265"/>
            </a:xfrm>
            <a:prstGeom prst="rect">
              <a:avLst/>
            </a:prstGeom>
            <a:solidFill>
              <a:schemeClr val="accent5">
                <a:lumMod val="90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87" name="TextBox 86"/>
            <p:cNvSpPr txBox="1"/>
            <p:nvPr/>
          </p:nvSpPr>
          <p:spPr>
            <a:xfrm>
              <a:off x="5392699" y="3632423"/>
              <a:ext cx="2651358"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Wholesale/Distributor</a:t>
              </a:r>
            </a:p>
          </p:txBody>
        </p:sp>
        <p:sp>
          <p:nvSpPr>
            <p:cNvPr id="88" name="Rectangle 87"/>
            <p:cNvSpPr/>
            <p:nvPr/>
          </p:nvSpPr>
          <p:spPr>
            <a:xfrm>
              <a:off x="5302133" y="4255661"/>
              <a:ext cx="2832206" cy="408265"/>
            </a:xfrm>
            <a:prstGeom prst="rect">
              <a:avLst/>
            </a:prstGeom>
            <a:solidFill>
              <a:schemeClr val="accent5">
                <a:lumMod val="90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89" name="TextBox 88"/>
            <p:cNvSpPr txBox="1"/>
            <p:nvPr/>
          </p:nvSpPr>
          <p:spPr>
            <a:xfrm>
              <a:off x="5418106" y="4284948"/>
              <a:ext cx="2625951"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Internet site</a:t>
              </a:r>
            </a:p>
          </p:txBody>
        </p:sp>
        <p:sp>
          <p:nvSpPr>
            <p:cNvPr id="90" name="Rectangle 89"/>
            <p:cNvSpPr/>
            <p:nvPr/>
          </p:nvSpPr>
          <p:spPr>
            <a:xfrm>
              <a:off x="5302134" y="4945030"/>
              <a:ext cx="2832206" cy="408265"/>
            </a:xfrm>
            <a:prstGeom prst="rect">
              <a:avLst/>
            </a:prstGeom>
            <a:solidFill>
              <a:schemeClr val="accent5">
                <a:lumMod val="90000"/>
              </a:schemeClr>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1"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91" name="TextBox 90"/>
            <p:cNvSpPr txBox="1"/>
            <p:nvPr/>
          </p:nvSpPr>
          <p:spPr>
            <a:xfrm>
              <a:off x="5418106" y="4969568"/>
              <a:ext cx="2552627"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customer</a:t>
              </a:r>
            </a:p>
          </p:txBody>
        </p:sp>
        <p:cxnSp>
          <p:nvCxnSpPr>
            <p:cNvPr id="92" name="Straight Arrow Connector 91"/>
            <p:cNvCxnSpPr/>
            <p:nvPr/>
          </p:nvCxnSpPr>
          <p:spPr>
            <a:xfrm>
              <a:off x="1283325" y="2568023"/>
              <a:ext cx="0" cy="311588"/>
            </a:xfrm>
            <a:prstGeom prst="straightConnector1">
              <a:avLst/>
            </a:prstGeom>
            <a:noFill/>
            <a:ln w="38100" cap="flat" cmpd="sng" algn="ctr">
              <a:solidFill>
                <a:srgbClr val="993366"/>
              </a:solidFill>
              <a:prstDash val="solid"/>
              <a:tailEnd type="triangle" w="lg" len="med"/>
            </a:ln>
            <a:effectLst/>
          </p:spPr>
        </p:cxnSp>
        <p:cxnSp>
          <p:nvCxnSpPr>
            <p:cNvPr id="93" name="Straight Connector 92"/>
            <p:cNvCxnSpPr>
              <a:endCxn id="66" idx="1"/>
            </p:cNvCxnSpPr>
            <p:nvPr/>
          </p:nvCxnSpPr>
          <p:spPr>
            <a:xfrm flipV="1">
              <a:off x="1277247" y="2568024"/>
              <a:ext cx="927717" cy="882"/>
            </a:xfrm>
            <a:prstGeom prst="line">
              <a:avLst/>
            </a:prstGeom>
            <a:noFill/>
            <a:ln w="38100" cap="flat" cmpd="sng" algn="ctr">
              <a:solidFill>
                <a:srgbClr val="993366"/>
              </a:solidFill>
              <a:prstDash val="solid"/>
            </a:ln>
            <a:effectLst/>
          </p:spPr>
        </p:cxnSp>
        <p:cxnSp>
          <p:nvCxnSpPr>
            <p:cNvPr id="94" name="Straight Arrow Connector 93"/>
            <p:cNvCxnSpPr/>
            <p:nvPr/>
          </p:nvCxnSpPr>
          <p:spPr>
            <a:xfrm>
              <a:off x="1277247" y="3393454"/>
              <a:ext cx="0" cy="240619"/>
            </a:xfrm>
            <a:prstGeom prst="straightConnector1">
              <a:avLst/>
            </a:prstGeom>
            <a:noFill/>
            <a:ln w="38100" cap="flat" cmpd="sng" algn="ctr">
              <a:solidFill>
                <a:srgbClr val="993366"/>
              </a:solidFill>
              <a:prstDash val="solid"/>
              <a:tailEnd type="triangle" w="lg" len="med"/>
            </a:ln>
            <a:effectLst/>
          </p:spPr>
        </p:cxnSp>
        <p:cxnSp>
          <p:nvCxnSpPr>
            <p:cNvPr id="95" name="Straight Connector 94"/>
            <p:cNvCxnSpPr/>
            <p:nvPr/>
          </p:nvCxnSpPr>
          <p:spPr>
            <a:xfrm flipV="1">
              <a:off x="1277247" y="3393454"/>
              <a:ext cx="910723" cy="2150"/>
            </a:xfrm>
            <a:prstGeom prst="line">
              <a:avLst/>
            </a:prstGeom>
            <a:noFill/>
            <a:ln w="38100" cap="flat" cmpd="sng" algn="ctr">
              <a:solidFill>
                <a:srgbClr val="993366"/>
              </a:solidFill>
              <a:prstDash val="solid"/>
            </a:ln>
            <a:effectLst/>
          </p:spPr>
        </p:cxnSp>
        <p:cxnSp>
          <p:nvCxnSpPr>
            <p:cNvPr id="96" name="Straight Arrow Connector 95"/>
            <p:cNvCxnSpPr/>
            <p:nvPr/>
          </p:nvCxnSpPr>
          <p:spPr>
            <a:xfrm>
              <a:off x="1221066" y="4240586"/>
              <a:ext cx="0" cy="232654"/>
            </a:xfrm>
            <a:prstGeom prst="straightConnector1">
              <a:avLst/>
            </a:prstGeom>
            <a:noFill/>
            <a:ln w="38100" cap="flat" cmpd="sng" algn="ctr">
              <a:solidFill>
                <a:srgbClr val="993366"/>
              </a:solidFill>
              <a:prstDash val="solid"/>
              <a:tailEnd type="arrow"/>
            </a:ln>
            <a:effectLst/>
          </p:spPr>
        </p:cxnSp>
        <p:cxnSp>
          <p:nvCxnSpPr>
            <p:cNvPr id="97" name="Straight Connector 96"/>
            <p:cNvCxnSpPr/>
            <p:nvPr/>
          </p:nvCxnSpPr>
          <p:spPr>
            <a:xfrm>
              <a:off x="1217083" y="4240901"/>
              <a:ext cx="929534" cy="1914"/>
            </a:xfrm>
            <a:prstGeom prst="line">
              <a:avLst/>
            </a:prstGeom>
            <a:noFill/>
            <a:ln w="38100" cap="flat" cmpd="sng" algn="ctr">
              <a:solidFill>
                <a:srgbClr val="993366"/>
              </a:solidFill>
              <a:prstDash val="solid"/>
              <a:tailEnd type="triangle" w="lg" len="med"/>
            </a:ln>
            <a:effectLst/>
          </p:spPr>
        </p:cxnSp>
        <p:cxnSp>
          <p:nvCxnSpPr>
            <p:cNvPr id="98" name="Straight Arrow Connector 97"/>
            <p:cNvCxnSpPr/>
            <p:nvPr/>
          </p:nvCxnSpPr>
          <p:spPr>
            <a:xfrm>
              <a:off x="1246988" y="4890516"/>
              <a:ext cx="0" cy="748669"/>
            </a:xfrm>
            <a:prstGeom prst="straightConnector1">
              <a:avLst/>
            </a:prstGeom>
            <a:noFill/>
            <a:ln w="38100" cap="flat" cmpd="sng" algn="ctr">
              <a:solidFill>
                <a:srgbClr val="993366"/>
              </a:solidFill>
              <a:prstDash val="solid"/>
              <a:tailEnd type="triangle" w="lg" len="med"/>
            </a:ln>
            <a:effectLst/>
          </p:spPr>
        </p:cxnSp>
        <p:cxnSp>
          <p:nvCxnSpPr>
            <p:cNvPr id="99" name="Straight Connector 98"/>
            <p:cNvCxnSpPr/>
            <p:nvPr/>
          </p:nvCxnSpPr>
          <p:spPr>
            <a:xfrm flipV="1">
              <a:off x="1973776" y="3042848"/>
              <a:ext cx="820781" cy="14496"/>
            </a:xfrm>
            <a:prstGeom prst="line">
              <a:avLst/>
            </a:prstGeom>
            <a:noFill/>
            <a:ln w="38100" cap="flat" cmpd="sng" algn="ctr">
              <a:solidFill>
                <a:srgbClr val="993366"/>
              </a:solidFill>
              <a:prstDash val="solid"/>
            </a:ln>
            <a:effectLst/>
          </p:spPr>
        </p:cxnSp>
        <p:cxnSp>
          <p:nvCxnSpPr>
            <p:cNvPr id="100" name="Straight Arrow Connector 99"/>
            <p:cNvCxnSpPr/>
            <p:nvPr/>
          </p:nvCxnSpPr>
          <p:spPr>
            <a:xfrm flipH="1">
              <a:off x="2787768" y="3042990"/>
              <a:ext cx="196" cy="241736"/>
            </a:xfrm>
            <a:prstGeom prst="straightConnector1">
              <a:avLst/>
            </a:prstGeom>
            <a:noFill/>
            <a:ln w="38100" cap="flat" cmpd="sng" algn="ctr">
              <a:solidFill>
                <a:srgbClr val="993366"/>
              </a:solidFill>
              <a:prstDash val="solid"/>
              <a:tailEnd type="triangle" w="lg" len="med"/>
            </a:ln>
            <a:effectLst/>
          </p:spPr>
        </p:cxnSp>
        <p:cxnSp>
          <p:nvCxnSpPr>
            <p:cNvPr id="101" name="Straight Connector 100"/>
            <p:cNvCxnSpPr/>
            <p:nvPr/>
          </p:nvCxnSpPr>
          <p:spPr>
            <a:xfrm flipV="1">
              <a:off x="1941828" y="3882548"/>
              <a:ext cx="852729" cy="6802"/>
            </a:xfrm>
            <a:prstGeom prst="line">
              <a:avLst/>
            </a:prstGeom>
            <a:noFill/>
            <a:ln w="38100" cap="flat" cmpd="sng" algn="ctr">
              <a:solidFill>
                <a:srgbClr val="993366"/>
              </a:solidFill>
              <a:prstDash val="solid"/>
            </a:ln>
            <a:effectLst/>
          </p:spPr>
        </p:cxnSp>
        <p:cxnSp>
          <p:nvCxnSpPr>
            <p:cNvPr id="102" name="Straight Arrow Connector 101"/>
            <p:cNvCxnSpPr/>
            <p:nvPr/>
          </p:nvCxnSpPr>
          <p:spPr>
            <a:xfrm>
              <a:off x="2794557" y="3889761"/>
              <a:ext cx="0" cy="221035"/>
            </a:xfrm>
            <a:prstGeom prst="straightConnector1">
              <a:avLst/>
            </a:prstGeom>
            <a:noFill/>
            <a:ln w="9525" cap="flat" cmpd="sng" algn="ctr">
              <a:noFill/>
              <a:prstDash val="solid"/>
              <a:tailEnd type="arrow"/>
            </a:ln>
            <a:effectLst/>
          </p:spPr>
        </p:cxnSp>
        <p:cxnSp>
          <p:nvCxnSpPr>
            <p:cNvPr id="105" name="Straight Arrow Connector 104"/>
            <p:cNvCxnSpPr/>
            <p:nvPr/>
          </p:nvCxnSpPr>
          <p:spPr>
            <a:xfrm>
              <a:off x="7467600" y="2772156"/>
              <a:ext cx="0" cy="221035"/>
            </a:xfrm>
            <a:prstGeom prst="straightConnector1">
              <a:avLst/>
            </a:prstGeom>
            <a:noFill/>
            <a:ln w="38100" cap="flat" cmpd="sng" algn="ctr">
              <a:solidFill>
                <a:srgbClr val="993366"/>
              </a:solidFill>
              <a:prstDash val="solid"/>
              <a:tailEnd type="triangle" w="lg" len="med"/>
            </a:ln>
            <a:effectLst/>
          </p:spPr>
        </p:cxnSp>
        <p:cxnSp>
          <p:nvCxnSpPr>
            <p:cNvPr id="107" name="Straight Arrow Connector 106"/>
            <p:cNvCxnSpPr/>
            <p:nvPr/>
          </p:nvCxnSpPr>
          <p:spPr>
            <a:xfrm>
              <a:off x="7467600" y="4008592"/>
              <a:ext cx="0" cy="231994"/>
            </a:xfrm>
            <a:prstGeom prst="straightConnector1">
              <a:avLst/>
            </a:prstGeom>
            <a:noFill/>
            <a:ln w="38100" cap="flat" cmpd="sng" algn="ctr">
              <a:solidFill>
                <a:srgbClr val="993366"/>
              </a:solidFill>
              <a:prstDash val="solid"/>
              <a:tailEnd type="triangle" w="lg" len="med"/>
            </a:ln>
            <a:effectLst/>
          </p:spPr>
        </p:cxnSp>
        <p:cxnSp>
          <p:nvCxnSpPr>
            <p:cNvPr id="108" name="Straight Arrow Connector 107"/>
            <p:cNvCxnSpPr/>
            <p:nvPr/>
          </p:nvCxnSpPr>
          <p:spPr>
            <a:xfrm>
              <a:off x="7467600" y="4663926"/>
              <a:ext cx="0" cy="270401"/>
            </a:xfrm>
            <a:prstGeom prst="straightConnector1">
              <a:avLst/>
            </a:prstGeom>
            <a:noFill/>
            <a:ln w="38100" cap="flat" cmpd="sng" algn="ctr">
              <a:solidFill>
                <a:srgbClr val="993366"/>
              </a:solidFill>
              <a:prstDash val="solid"/>
              <a:tailEnd type="triangle" w="lg" len="med"/>
            </a:ln>
            <a:effectLst/>
          </p:spPr>
        </p:cxnSp>
        <p:cxnSp>
          <p:nvCxnSpPr>
            <p:cNvPr id="109" name="Straight Connector 108"/>
            <p:cNvCxnSpPr/>
            <p:nvPr/>
          </p:nvCxnSpPr>
          <p:spPr>
            <a:xfrm>
              <a:off x="8151761" y="3875297"/>
              <a:ext cx="235316" cy="2"/>
            </a:xfrm>
            <a:prstGeom prst="line">
              <a:avLst/>
            </a:prstGeom>
            <a:noFill/>
            <a:ln w="38100" cap="flat" cmpd="sng" algn="ctr">
              <a:solidFill>
                <a:srgbClr val="993366"/>
              </a:solidFill>
              <a:prstDash val="solid"/>
            </a:ln>
            <a:effectLst/>
          </p:spPr>
        </p:cxnSp>
        <p:cxnSp>
          <p:nvCxnSpPr>
            <p:cNvPr id="110" name="Straight Connector 109"/>
            <p:cNvCxnSpPr/>
            <p:nvPr/>
          </p:nvCxnSpPr>
          <p:spPr>
            <a:xfrm>
              <a:off x="8387077" y="3875297"/>
              <a:ext cx="1" cy="1269511"/>
            </a:xfrm>
            <a:prstGeom prst="line">
              <a:avLst/>
            </a:prstGeom>
            <a:noFill/>
            <a:ln w="38100" cap="flat" cmpd="sng" algn="ctr">
              <a:solidFill>
                <a:srgbClr val="993366"/>
              </a:solidFill>
              <a:prstDash val="solid"/>
            </a:ln>
            <a:effectLst/>
          </p:spPr>
        </p:cxnSp>
        <p:cxnSp>
          <p:nvCxnSpPr>
            <p:cNvPr id="111" name="Straight Arrow Connector 110"/>
            <p:cNvCxnSpPr/>
            <p:nvPr/>
          </p:nvCxnSpPr>
          <p:spPr>
            <a:xfrm flipH="1" flipV="1">
              <a:off x="8151761" y="5144808"/>
              <a:ext cx="226637" cy="7234"/>
            </a:xfrm>
            <a:prstGeom prst="straightConnector1">
              <a:avLst/>
            </a:prstGeom>
            <a:noFill/>
            <a:ln w="38100" cap="flat" cmpd="sng" algn="ctr">
              <a:solidFill>
                <a:srgbClr val="993366"/>
              </a:solidFill>
              <a:prstDash val="solid"/>
              <a:tailEnd type="triangle" w="lg" len="med"/>
            </a:ln>
            <a:effectLst/>
          </p:spPr>
        </p:cxnSp>
        <p:cxnSp>
          <p:nvCxnSpPr>
            <p:cNvPr id="112" name="Straight Arrow Connector 111"/>
            <p:cNvCxnSpPr/>
            <p:nvPr/>
          </p:nvCxnSpPr>
          <p:spPr>
            <a:xfrm>
              <a:off x="7467600" y="5360380"/>
              <a:ext cx="0" cy="310081"/>
            </a:xfrm>
            <a:prstGeom prst="straightConnector1">
              <a:avLst/>
            </a:prstGeom>
            <a:noFill/>
            <a:ln w="38100" cap="flat" cmpd="sng" algn="ctr">
              <a:solidFill>
                <a:srgbClr val="993366"/>
              </a:solidFill>
              <a:prstDash val="solid"/>
              <a:tailEnd type="triangle" w="lg" len="med"/>
            </a:ln>
            <a:effectLst/>
          </p:spPr>
        </p:cxnSp>
        <p:cxnSp>
          <p:nvCxnSpPr>
            <p:cNvPr id="189" name="Straight Connector 188"/>
            <p:cNvCxnSpPr/>
            <p:nvPr/>
          </p:nvCxnSpPr>
          <p:spPr>
            <a:xfrm flipV="1">
              <a:off x="1908381" y="4662268"/>
              <a:ext cx="852729" cy="6802"/>
            </a:xfrm>
            <a:prstGeom prst="line">
              <a:avLst/>
            </a:prstGeom>
            <a:noFill/>
            <a:ln w="38100" cap="flat" cmpd="sng" algn="ctr">
              <a:solidFill>
                <a:srgbClr val="993366"/>
              </a:solidFill>
              <a:prstDash val="solid"/>
            </a:ln>
            <a:effectLst/>
          </p:spPr>
        </p:cxnSp>
        <p:cxnSp>
          <p:nvCxnSpPr>
            <p:cNvPr id="190" name="Straight Arrow Connector 189"/>
            <p:cNvCxnSpPr/>
            <p:nvPr/>
          </p:nvCxnSpPr>
          <p:spPr>
            <a:xfrm>
              <a:off x="2761110" y="4669481"/>
              <a:ext cx="0" cy="221035"/>
            </a:xfrm>
            <a:prstGeom prst="straightConnector1">
              <a:avLst/>
            </a:prstGeom>
            <a:noFill/>
            <a:ln w="38100" cap="flat" cmpd="sng" algn="ctr">
              <a:solidFill>
                <a:srgbClr val="993366"/>
              </a:solidFill>
              <a:prstDash val="solid"/>
              <a:tailEnd type="triangle" w="lg" len="med"/>
            </a:ln>
            <a:effectLst/>
          </p:spPr>
        </p:cxnSp>
        <p:cxnSp>
          <p:nvCxnSpPr>
            <p:cNvPr id="231" name="Straight Arrow Connector 230"/>
            <p:cNvCxnSpPr/>
            <p:nvPr/>
          </p:nvCxnSpPr>
          <p:spPr>
            <a:xfrm flipH="1">
              <a:off x="2800684" y="3884012"/>
              <a:ext cx="196" cy="241736"/>
            </a:xfrm>
            <a:prstGeom prst="straightConnector1">
              <a:avLst/>
            </a:prstGeom>
            <a:noFill/>
            <a:ln w="38100" cap="flat" cmpd="sng" algn="ctr">
              <a:solidFill>
                <a:srgbClr val="993366"/>
              </a:solidFill>
              <a:prstDash val="solid"/>
              <a:tailEnd type="triangle" w="lg" len="med"/>
            </a:ln>
            <a:effectLst/>
          </p:spPr>
        </p:cxnSp>
        <p:cxnSp>
          <p:nvCxnSpPr>
            <p:cNvPr id="248" name="Straight Arrow Connector 247"/>
            <p:cNvCxnSpPr/>
            <p:nvPr/>
          </p:nvCxnSpPr>
          <p:spPr>
            <a:xfrm flipH="1">
              <a:off x="7467600" y="3403863"/>
              <a:ext cx="5765" cy="226122"/>
            </a:xfrm>
            <a:prstGeom prst="straightConnector1">
              <a:avLst/>
            </a:prstGeom>
            <a:noFill/>
            <a:ln w="38100" cap="flat" cmpd="sng" algn="ctr">
              <a:solidFill>
                <a:srgbClr val="993366"/>
              </a:solidFill>
              <a:prstDash val="solid"/>
              <a:tailEnd type="triangle" w="lg" len="med"/>
            </a:ln>
            <a:effectLst/>
          </p:spPr>
        </p:cxnSp>
      </p:grpSp>
    </p:spTree>
    <p:extLst>
      <p:ext uri="{BB962C8B-B14F-4D97-AF65-F5344CB8AC3E}">
        <p14:creationId xmlns:p14="http://schemas.microsoft.com/office/powerpoint/2010/main" val="3360655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Omni-Channel Network Design</a:t>
            </a:r>
            <a:br>
              <a:rPr lang="en-US" sz="3600" dirty="0"/>
            </a:br>
            <a:r>
              <a:rPr lang="en-US" sz="3300" dirty="0">
                <a:solidFill>
                  <a:schemeClr val="accent2">
                    <a:lumMod val="40000"/>
                    <a:lumOff val="60000"/>
                  </a:schemeClr>
                </a:solidFill>
              </a:rPr>
              <a:t>Cost Consideration</a:t>
            </a:r>
          </a:p>
        </p:txBody>
      </p:sp>
      <p:sp>
        <p:nvSpPr>
          <p:cNvPr id="3" name="Content Placeholder 2"/>
          <p:cNvSpPr>
            <a:spLocks noGrp="1"/>
          </p:cNvSpPr>
          <p:nvPr>
            <p:ph idx="1"/>
          </p:nvPr>
        </p:nvSpPr>
        <p:spPr>
          <a:xfrm>
            <a:off x="3505200" y="1553858"/>
            <a:ext cx="5371578" cy="4712630"/>
          </a:xfrm>
        </p:spPr>
        <p:txBody>
          <a:bodyPr wrap="square">
            <a:noAutofit/>
          </a:bodyPr>
          <a:lstStyle/>
          <a:p>
            <a:pPr marL="0" indent="0" algn="ctr">
              <a:spcAft>
                <a:spcPts val="0"/>
              </a:spcAft>
              <a:buNone/>
            </a:pPr>
            <a:r>
              <a:rPr lang="en-US" sz="2400" b="1" dirty="0"/>
              <a:t>Fixed Cost and Variable Cost Consideration: </a:t>
            </a:r>
          </a:p>
          <a:p>
            <a:pPr marL="0" indent="0" algn="ctr">
              <a:spcAft>
                <a:spcPts val="0"/>
              </a:spcAft>
              <a:buNone/>
            </a:pPr>
            <a:r>
              <a:rPr lang="en-US" sz="2400" b="1" dirty="0"/>
              <a:t>A Rule of Thumb in Channel Design</a:t>
            </a:r>
          </a:p>
          <a:p>
            <a:pPr marL="0" lvl="1" indent="0" algn="ctr">
              <a:buNone/>
            </a:pPr>
            <a:endParaRPr lang="en-US" sz="2400" dirty="0"/>
          </a:p>
          <a:p>
            <a:pPr marL="0" lvl="1" indent="0" algn="ctr">
              <a:buNone/>
            </a:pPr>
            <a:r>
              <a:rPr lang="en-US" sz="2400" dirty="0"/>
              <a:t>“Assuming that the origin and destination remain the same, the more intermediaries used to deliver the product the higher the fixed cost and the lower the variable cost, and vice versa.”</a:t>
            </a:r>
          </a:p>
          <a:p>
            <a:pPr marL="0" indent="0">
              <a:buNone/>
            </a:pPr>
            <a:endParaRPr lang="en-US" sz="2400"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3074" name="Picture 2" descr="http://www.cloudcruiser.com/wp-content/uploads/2014/12/solution-icon-chargeback.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553858"/>
            <a:ext cx="4648200"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554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Omni-Channel Network Design</a:t>
            </a:r>
            <a:br>
              <a:rPr lang="en-US" dirty="0"/>
            </a:br>
            <a:r>
              <a:rPr lang="en-US" sz="3600" dirty="0">
                <a:solidFill>
                  <a:schemeClr val="accent2">
                    <a:lumMod val="40000"/>
                    <a:lumOff val="60000"/>
                  </a:schemeClr>
                </a:solidFill>
              </a:rPr>
              <a:t>Customer Order Fulfillment Models</a:t>
            </a:r>
            <a:endParaRPr lang="en-US" sz="3600"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4" name="Group 13"/>
          <p:cNvGrpSpPr/>
          <p:nvPr/>
        </p:nvGrpSpPr>
        <p:grpSpPr>
          <a:xfrm>
            <a:off x="0" y="1219200"/>
            <a:ext cx="9144000" cy="5273675"/>
            <a:chOff x="0" y="1219200"/>
            <a:chExt cx="9144000" cy="5273675"/>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9200"/>
              <a:ext cx="9144000" cy="5273675"/>
            </a:xfrm>
            <a:prstGeom prst="rect">
              <a:avLst/>
            </a:prstGeom>
          </p:spPr>
        </p:pic>
        <p:sp>
          <p:nvSpPr>
            <p:cNvPr id="8" name="Rectangle 7"/>
            <p:cNvSpPr/>
            <p:nvPr/>
          </p:nvSpPr>
          <p:spPr bwMode="auto">
            <a:xfrm>
              <a:off x="609600" y="2019300"/>
              <a:ext cx="1981200" cy="838200"/>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b="1" dirty="0">
                  <a:solidFill>
                    <a:schemeClr val="bg1"/>
                  </a:solidFill>
                  <a:latin typeface="Constantia" panose="02030602050306030303" pitchFamily="18" charset="0"/>
                </a:rPr>
                <a:t>Integrated Fulfillment</a:t>
              </a:r>
            </a:p>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a:ln>
                  <a:noFill/>
                </a:ln>
                <a:solidFill>
                  <a:schemeClr val="bg1"/>
                </a:solidFill>
                <a:effectLst/>
                <a:latin typeface="Arial" panose="020B0604020202020204" pitchFamily="34" charset="0"/>
              </a:endParaRPr>
            </a:p>
          </p:txBody>
        </p:sp>
        <p:sp>
          <p:nvSpPr>
            <p:cNvPr id="9" name="Rectangle 8"/>
            <p:cNvSpPr/>
            <p:nvPr/>
          </p:nvSpPr>
          <p:spPr bwMode="auto">
            <a:xfrm>
              <a:off x="6553200" y="1984853"/>
              <a:ext cx="1981200" cy="838200"/>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b="1" dirty="0">
                  <a:solidFill>
                    <a:schemeClr val="bg1"/>
                  </a:solidFill>
                  <a:latin typeface="Constantia" panose="02030602050306030303" pitchFamily="18" charset="0"/>
                </a:rPr>
                <a:t>Dedicated Fulfillment</a:t>
              </a:r>
            </a:p>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a:ln>
                  <a:noFill/>
                </a:ln>
                <a:solidFill>
                  <a:schemeClr val="bg1"/>
                </a:solidFill>
                <a:effectLst/>
                <a:latin typeface="Arial" panose="020B0604020202020204" pitchFamily="34" charset="0"/>
              </a:endParaRPr>
            </a:p>
          </p:txBody>
        </p:sp>
        <p:sp>
          <p:nvSpPr>
            <p:cNvPr id="10" name="Rectangle 9"/>
            <p:cNvSpPr/>
            <p:nvPr/>
          </p:nvSpPr>
          <p:spPr bwMode="auto">
            <a:xfrm>
              <a:off x="533400" y="5018849"/>
              <a:ext cx="1981200" cy="838200"/>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b="1" dirty="0">
                  <a:solidFill>
                    <a:schemeClr val="bg1"/>
                  </a:solidFill>
                  <a:latin typeface="Constantia" panose="02030602050306030303" pitchFamily="18" charset="0"/>
                </a:rPr>
                <a:t>Flow-Through Fulfillment</a:t>
              </a:r>
            </a:p>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a:ln>
                  <a:noFill/>
                </a:ln>
                <a:solidFill>
                  <a:schemeClr val="bg1"/>
                </a:solidFill>
                <a:effectLst/>
                <a:latin typeface="Arial" panose="020B0604020202020204" pitchFamily="34" charset="0"/>
              </a:endParaRPr>
            </a:p>
          </p:txBody>
        </p:sp>
        <p:sp>
          <p:nvSpPr>
            <p:cNvPr id="11" name="Rectangle 10"/>
            <p:cNvSpPr/>
            <p:nvPr/>
          </p:nvSpPr>
          <p:spPr bwMode="auto">
            <a:xfrm>
              <a:off x="7162800" y="3623153"/>
              <a:ext cx="1981200" cy="838200"/>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b="1" dirty="0">
                  <a:solidFill>
                    <a:schemeClr val="bg1"/>
                  </a:solidFill>
                  <a:latin typeface="Constantia" panose="02030602050306030303" pitchFamily="18" charset="0"/>
                </a:rPr>
                <a:t>Pool Distribution</a:t>
              </a:r>
            </a:p>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a:ln>
                  <a:noFill/>
                </a:ln>
                <a:solidFill>
                  <a:schemeClr val="bg1"/>
                </a:solidFill>
                <a:effectLst/>
                <a:latin typeface="Arial" panose="020B0604020202020204" pitchFamily="34" charset="0"/>
              </a:endParaRPr>
            </a:p>
          </p:txBody>
        </p:sp>
        <p:sp>
          <p:nvSpPr>
            <p:cNvPr id="12" name="Rectangle 11"/>
            <p:cNvSpPr/>
            <p:nvPr/>
          </p:nvSpPr>
          <p:spPr bwMode="auto">
            <a:xfrm>
              <a:off x="0" y="3623153"/>
              <a:ext cx="1981200" cy="838200"/>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b="1" dirty="0">
                  <a:solidFill>
                    <a:schemeClr val="bg1"/>
                  </a:solidFill>
                  <a:latin typeface="Constantia" panose="02030602050306030303" pitchFamily="18" charset="0"/>
                </a:rPr>
                <a:t>Store Fulfillment</a:t>
              </a:r>
            </a:p>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a:ln>
                  <a:noFill/>
                </a:ln>
                <a:solidFill>
                  <a:schemeClr val="bg1"/>
                </a:solidFill>
                <a:effectLst/>
                <a:latin typeface="Arial" panose="020B0604020202020204" pitchFamily="34" charset="0"/>
              </a:endParaRPr>
            </a:p>
          </p:txBody>
        </p:sp>
        <p:sp>
          <p:nvSpPr>
            <p:cNvPr id="13" name="Rectangle 12"/>
            <p:cNvSpPr/>
            <p:nvPr/>
          </p:nvSpPr>
          <p:spPr bwMode="auto">
            <a:xfrm>
              <a:off x="6705600" y="5001125"/>
              <a:ext cx="1981200" cy="838200"/>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b="1" dirty="0">
                  <a:solidFill>
                    <a:schemeClr val="bg1"/>
                  </a:solidFill>
                  <a:latin typeface="Constantia" panose="02030602050306030303" pitchFamily="18" charset="0"/>
                </a:rPr>
                <a:t>Direct Store Delivery (DSD)</a:t>
              </a:r>
            </a:p>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a:ln>
                  <a:noFill/>
                </a:ln>
                <a:solidFill>
                  <a:schemeClr val="bg1"/>
                </a:solidFill>
                <a:effectLst/>
                <a:latin typeface="Arial" panose="020B0604020202020204" pitchFamily="34" charset="0"/>
              </a:endParaRPr>
            </a:p>
          </p:txBody>
        </p:sp>
      </p:grpSp>
    </p:spTree>
    <p:extLst>
      <p:ext uri="{BB962C8B-B14F-4D97-AF65-F5344CB8AC3E}">
        <p14:creationId xmlns:p14="http://schemas.microsoft.com/office/powerpoint/2010/main" val="3053187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21345"/>
          </a:xfrm>
        </p:spPr>
        <p:txBody>
          <a:bodyPr/>
          <a:lstStyle/>
          <a:p>
            <a:r>
              <a:rPr lang="en-US" sz="3200" dirty="0"/>
              <a:t>Omni-Channel Network Design</a:t>
            </a:r>
            <a:br>
              <a:rPr lang="en-US" sz="3200" dirty="0"/>
            </a:br>
            <a:r>
              <a:rPr lang="en-US" sz="3200" dirty="0">
                <a:solidFill>
                  <a:schemeClr val="accent2">
                    <a:lumMod val="40000"/>
                    <a:lumOff val="60000"/>
                  </a:schemeClr>
                </a:solidFill>
              </a:rPr>
              <a:t>Customer Fulfillment Models </a:t>
            </a:r>
            <a:r>
              <a:rPr lang="en-US" sz="2400" i="1" dirty="0">
                <a:solidFill>
                  <a:schemeClr val="accent2">
                    <a:lumMod val="40000"/>
                    <a:lumOff val="60000"/>
                  </a:schemeClr>
                </a:solidFill>
              </a:rPr>
              <a:t>(continued)</a:t>
            </a:r>
            <a:endParaRPr lang="en-US" sz="2800" i="1"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24</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143" name="TextBox 142"/>
          <p:cNvSpPr txBox="1"/>
          <p:nvPr/>
        </p:nvSpPr>
        <p:spPr>
          <a:xfrm>
            <a:off x="5011940" y="6188409"/>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4-9</a:t>
            </a:r>
          </a:p>
        </p:txBody>
      </p:sp>
      <p:grpSp>
        <p:nvGrpSpPr>
          <p:cNvPr id="249" name="Group 248"/>
          <p:cNvGrpSpPr/>
          <p:nvPr/>
        </p:nvGrpSpPr>
        <p:grpSpPr>
          <a:xfrm>
            <a:off x="89321" y="1229097"/>
            <a:ext cx="8965357" cy="4751559"/>
            <a:chOff x="89321" y="1229097"/>
            <a:chExt cx="8965357" cy="4751559"/>
          </a:xfrm>
        </p:grpSpPr>
        <p:sp>
          <p:nvSpPr>
            <p:cNvPr id="14" name="Freeform 13"/>
            <p:cNvSpPr/>
            <p:nvPr/>
          </p:nvSpPr>
          <p:spPr>
            <a:xfrm>
              <a:off x="225917" y="1586788"/>
              <a:ext cx="1363692" cy="697764"/>
            </a:xfrm>
            <a:custGeom>
              <a:avLst/>
              <a:gdLst>
                <a:gd name="connsiteX0" fmla="*/ 0 w 874934"/>
                <a:gd name="connsiteY0" fmla="*/ 0 h 437467"/>
                <a:gd name="connsiteX1" fmla="*/ 874934 w 874934"/>
                <a:gd name="connsiteY1" fmla="*/ 0 h 437467"/>
                <a:gd name="connsiteX2" fmla="*/ 874934 w 874934"/>
                <a:gd name="connsiteY2" fmla="*/ 437467 h 437467"/>
                <a:gd name="connsiteX3" fmla="*/ 0 w 874934"/>
                <a:gd name="connsiteY3" fmla="*/ 437467 h 437467"/>
                <a:gd name="connsiteX4" fmla="*/ 0 w 874934"/>
                <a:gd name="connsiteY4" fmla="*/ 0 h 437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934" h="437467">
                  <a:moveTo>
                    <a:pt x="0" y="0"/>
                  </a:moveTo>
                  <a:lnTo>
                    <a:pt x="874934" y="0"/>
                  </a:lnTo>
                  <a:lnTo>
                    <a:pt x="874934" y="437467"/>
                  </a:lnTo>
                  <a:lnTo>
                    <a:pt x="0" y="437467"/>
                  </a:lnTo>
                  <a:lnTo>
                    <a:pt x="0" y="0"/>
                  </a:lnTo>
                  <a:close/>
                </a:path>
              </a:pathLst>
            </a:custGeom>
            <a:solidFill>
              <a:schemeClr val="accent1">
                <a:lumMod val="9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kumimoji="0" lang="en-US" sz="1600" i="0" u="none" strike="noStrike" kern="1200" cap="none" spc="0" normalizeH="0" baseline="0" noProof="0" dirty="0">
                  <a:ln>
                    <a:noFill/>
                  </a:ln>
                  <a:solidFill>
                    <a:srgbClr val="000000"/>
                  </a:solidFill>
                  <a:effectLst/>
                  <a:uLnTx/>
                  <a:uFillTx/>
                  <a:latin typeface="Constantia" panose="02030602050306030303" pitchFamily="18" charset="0"/>
                </a:rPr>
                <a:t>Integrated Fulfillment</a:t>
              </a:r>
              <a:endParaRPr lang="en-US" sz="1600" kern="1200" dirty="0">
                <a:solidFill>
                  <a:srgbClr val="000000"/>
                </a:solidFill>
                <a:latin typeface="Constantia" panose="02030602050306030303" pitchFamily="18" charset="0"/>
              </a:endParaRPr>
            </a:p>
          </p:txBody>
        </p:sp>
        <p:sp>
          <p:nvSpPr>
            <p:cNvPr id="15" name="Freeform 14"/>
            <p:cNvSpPr/>
            <p:nvPr/>
          </p:nvSpPr>
          <p:spPr>
            <a:xfrm>
              <a:off x="1716843" y="1586788"/>
              <a:ext cx="1363692" cy="697764"/>
            </a:xfrm>
            <a:custGeom>
              <a:avLst/>
              <a:gdLst>
                <a:gd name="connsiteX0" fmla="*/ 0 w 874934"/>
                <a:gd name="connsiteY0" fmla="*/ 0 h 437467"/>
                <a:gd name="connsiteX1" fmla="*/ 874934 w 874934"/>
                <a:gd name="connsiteY1" fmla="*/ 0 h 437467"/>
                <a:gd name="connsiteX2" fmla="*/ 874934 w 874934"/>
                <a:gd name="connsiteY2" fmla="*/ 437467 h 437467"/>
                <a:gd name="connsiteX3" fmla="*/ 0 w 874934"/>
                <a:gd name="connsiteY3" fmla="*/ 437467 h 437467"/>
                <a:gd name="connsiteX4" fmla="*/ 0 w 874934"/>
                <a:gd name="connsiteY4" fmla="*/ 0 h 437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934" h="437467">
                  <a:moveTo>
                    <a:pt x="0" y="0"/>
                  </a:moveTo>
                  <a:lnTo>
                    <a:pt x="874934" y="0"/>
                  </a:lnTo>
                  <a:lnTo>
                    <a:pt x="874934" y="437467"/>
                  </a:lnTo>
                  <a:lnTo>
                    <a:pt x="0" y="437467"/>
                  </a:lnTo>
                  <a:lnTo>
                    <a:pt x="0" y="0"/>
                  </a:lnTo>
                  <a:close/>
                </a:path>
              </a:pathLst>
            </a:custGeom>
            <a:solidFill>
              <a:srgbClr val="B2DE8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kumimoji="0" lang="en-US" sz="1600" i="0" u="none" strike="noStrike" kern="1200" cap="none" spc="0" normalizeH="0" baseline="0" noProof="0" dirty="0">
                  <a:ln>
                    <a:noFill/>
                  </a:ln>
                  <a:solidFill>
                    <a:srgbClr val="000000"/>
                  </a:solidFill>
                  <a:effectLst/>
                  <a:uLnTx/>
                  <a:uFillTx/>
                  <a:latin typeface="Constantia" panose="02030602050306030303" pitchFamily="18" charset="0"/>
                </a:rPr>
                <a:t>Dedicated Fulfillment</a:t>
              </a:r>
              <a:endParaRPr lang="en-US" sz="1600" kern="1200" dirty="0">
                <a:solidFill>
                  <a:srgbClr val="000000"/>
                </a:solidFill>
                <a:latin typeface="Constantia" panose="02030602050306030303" pitchFamily="18" charset="0"/>
              </a:endParaRPr>
            </a:p>
          </p:txBody>
        </p:sp>
        <p:sp>
          <p:nvSpPr>
            <p:cNvPr id="16" name="Freeform 15"/>
            <p:cNvSpPr/>
            <p:nvPr/>
          </p:nvSpPr>
          <p:spPr>
            <a:xfrm>
              <a:off x="3207769" y="1586788"/>
              <a:ext cx="1363692" cy="697764"/>
            </a:xfrm>
            <a:custGeom>
              <a:avLst/>
              <a:gdLst>
                <a:gd name="connsiteX0" fmla="*/ 0 w 874934"/>
                <a:gd name="connsiteY0" fmla="*/ 0 h 437467"/>
                <a:gd name="connsiteX1" fmla="*/ 874934 w 874934"/>
                <a:gd name="connsiteY1" fmla="*/ 0 h 437467"/>
                <a:gd name="connsiteX2" fmla="*/ 874934 w 874934"/>
                <a:gd name="connsiteY2" fmla="*/ 437467 h 437467"/>
                <a:gd name="connsiteX3" fmla="*/ 0 w 874934"/>
                <a:gd name="connsiteY3" fmla="*/ 437467 h 437467"/>
                <a:gd name="connsiteX4" fmla="*/ 0 w 874934"/>
                <a:gd name="connsiteY4" fmla="*/ 0 h 437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934" h="437467">
                  <a:moveTo>
                    <a:pt x="0" y="0"/>
                  </a:moveTo>
                  <a:lnTo>
                    <a:pt x="874934" y="0"/>
                  </a:lnTo>
                  <a:lnTo>
                    <a:pt x="874934" y="437467"/>
                  </a:lnTo>
                  <a:lnTo>
                    <a:pt x="0" y="437467"/>
                  </a:lnTo>
                  <a:lnTo>
                    <a:pt x="0" y="0"/>
                  </a:lnTo>
                  <a:close/>
                </a:path>
              </a:pathLst>
            </a:custGeom>
            <a:solidFill>
              <a:srgbClr val="E4AEC9"/>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kumimoji="0" lang="en-US" sz="1600" i="0" u="none" strike="noStrike" kern="1200" cap="none" spc="0" normalizeH="0" baseline="0" noProof="0" dirty="0">
                  <a:ln>
                    <a:noFill/>
                  </a:ln>
                  <a:solidFill>
                    <a:srgbClr val="000000"/>
                  </a:solidFill>
                  <a:effectLst/>
                  <a:uLnTx/>
                  <a:uFillTx/>
                  <a:latin typeface="Constantia" panose="02030602050306030303" pitchFamily="18" charset="0"/>
                </a:rPr>
                <a:t>Pool Distribution</a:t>
              </a:r>
              <a:endParaRPr lang="en-US" sz="1600" kern="1200" dirty="0">
                <a:solidFill>
                  <a:srgbClr val="000000"/>
                </a:solidFill>
                <a:latin typeface="Constantia" panose="02030602050306030303" pitchFamily="18" charset="0"/>
              </a:endParaRPr>
            </a:p>
          </p:txBody>
        </p:sp>
        <p:sp>
          <p:nvSpPr>
            <p:cNvPr id="17" name="Freeform 16"/>
            <p:cNvSpPr/>
            <p:nvPr/>
          </p:nvSpPr>
          <p:spPr>
            <a:xfrm>
              <a:off x="4698696" y="1586788"/>
              <a:ext cx="1363692" cy="697764"/>
            </a:xfrm>
            <a:custGeom>
              <a:avLst/>
              <a:gdLst>
                <a:gd name="connsiteX0" fmla="*/ 0 w 874934"/>
                <a:gd name="connsiteY0" fmla="*/ 0 h 437467"/>
                <a:gd name="connsiteX1" fmla="*/ 874934 w 874934"/>
                <a:gd name="connsiteY1" fmla="*/ 0 h 437467"/>
                <a:gd name="connsiteX2" fmla="*/ 874934 w 874934"/>
                <a:gd name="connsiteY2" fmla="*/ 437467 h 437467"/>
                <a:gd name="connsiteX3" fmla="*/ 0 w 874934"/>
                <a:gd name="connsiteY3" fmla="*/ 437467 h 437467"/>
                <a:gd name="connsiteX4" fmla="*/ 0 w 874934"/>
                <a:gd name="connsiteY4" fmla="*/ 0 h 437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934" h="437467">
                  <a:moveTo>
                    <a:pt x="0" y="0"/>
                  </a:moveTo>
                  <a:lnTo>
                    <a:pt x="874934" y="0"/>
                  </a:lnTo>
                  <a:lnTo>
                    <a:pt x="874934" y="437467"/>
                  </a:lnTo>
                  <a:lnTo>
                    <a:pt x="0" y="437467"/>
                  </a:lnTo>
                  <a:lnTo>
                    <a:pt x="0" y="0"/>
                  </a:lnTo>
                  <a:close/>
                </a:path>
              </a:pathLst>
            </a:custGeom>
            <a:solidFill>
              <a:srgbClr val="FFD757"/>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kumimoji="0" lang="en-US" sz="1600" i="0" u="none" strike="noStrike" kern="1200" cap="none" spc="0" normalizeH="0" baseline="0" noProof="0" dirty="0">
                  <a:ln>
                    <a:noFill/>
                  </a:ln>
                  <a:solidFill>
                    <a:srgbClr val="000000"/>
                  </a:solidFill>
                  <a:effectLst/>
                  <a:uLnTx/>
                  <a:uFillTx/>
                  <a:latin typeface="Constantia" panose="02030602050306030303" pitchFamily="18" charset="0"/>
                </a:rPr>
                <a:t>Direct Store Delivery (DSD)</a:t>
              </a:r>
              <a:endParaRPr lang="en-US" sz="1600" kern="1200" dirty="0">
                <a:solidFill>
                  <a:srgbClr val="000000"/>
                </a:solidFill>
                <a:latin typeface="Constantia" panose="02030602050306030303" pitchFamily="18" charset="0"/>
              </a:endParaRPr>
            </a:p>
          </p:txBody>
        </p:sp>
        <p:sp>
          <p:nvSpPr>
            <p:cNvPr id="18" name="Freeform 17"/>
            <p:cNvSpPr/>
            <p:nvPr/>
          </p:nvSpPr>
          <p:spPr>
            <a:xfrm>
              <a:off x="6189622" y="1586788"/>
              <a:ext cx="1363692" cy="697764"/>
            </a:xfrm>
            <a:custGeom>
              <a:avLst/>
              <a:gdLst>
                <a:gd name="connsiteX0" fmla="*/ 0 w 874934"/>
                <a:gd name="connsiteY0" fmla="*/ 0 h 437467"/>
                <a:gd name="connsiteX1" fmla="*/ 874934 w 874934"/>
                <a:gd name="connsiteY1" fmla="*/ 0 h 437467"/>
                <a:gd name="connsiteX2" fmla="*/ 874934 w 874934"/>
                <a:gd name="connsiteY2" fmla="*/ 437467 h 437467"/>
                <a:gd name="connsiteX3" fmla="*/ 0 w 874934"/>
                <a:gd name="connsiteY3" fmla="*/ 437467 h 437467"/>
                <a:gd name="connsiteX4" fmla="*/ 0 w 874934"/>
                <a:gd name="connsiteY4" fmla="*/ 0 h 437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934" h="437467">
                  <a:moveTo>
                    <a:pt x="0" y="0"/>
                  </a:moveTo>
                  <a:lnTo>
                    <a:pt x="874934" y="0"/>
                  </a:lnTo>
                  <a:lnTo>
                    <a:pt x="874934" y="437467"/>
                  </a:lnTo>
                  <a:lnTo>
                    <a:pt x="0" y="437467"/>
                  </a:lnTo>
                  <a:lnTo>
                    <a:pt x="0" y="0"/>
                  </a:lnTo>
                  <a:close/>
                </a:path>
              </a:pathLst>
            </a:custGeom>
            <a:solidFill>
              <a:srgbClr val="D7AE85"/>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kumimoji="0" lang="en-US" sz="1600" i="0" u="none" strike="noStrike" kern="1200" cap="none" spc="0" normalizeH="0" baseline="0" noProof="0" dirty="0">
                  <a:ln>
                    <a:noFill/>
                  </a:ln>
                  <a:solidFill>
                    <a:srgbClr val="000000"/>
                  </a:solidFill>
                  <a:effectLst/>
                  <a:uLnTx/>
                  <a:uFillTx/>
                  <a:latin typeface="Constantia" panose="02030602050306030303" pitchFamily="18" charset="0"/>
                </a:rPr>
                <a:t>Store Fulfillment</a:t>
              </a:r>
              <a:endParaRPr lang="en-US" sz="1600" kern="1200" dirty="0">
                <a:solidFill>
                  <a:srgbClr val="000000"/>
                </a:solidFill>
                <a:latin typeface="Constantia" panose="02030602050306030303" pitchFamily="18" charset="0"/>
              </a:endParaRPr>
            </a:p>
          </p:txBody>
        </p:sp>
        <p:sp>
          <p:nvSpPr>
            <p:cNvPr id="19" name="Freeform 18"/>
            <p:cNvSpPr/>
            <p:nvPr/>
          </p:nvSpPr>
          <p:spPr>
            <a:xfrm>
              <a:off x="7680548" y="1586787"/>
              <a:ext cx="1363692" cy="686399"/>
            </a:xfrm>
            <a:custGeom>
              <a:avLst/>
              <a:gdLst>
                <a:gd name="connsiteX0" fmla="*/ 0 w 874934"/>
                <a:gd name="connsiteY0" fmla="*/ 0 h 437467"/>
                <a:gd name="connsiteX1" fmla="*/ 874934 w 874934"/>
                <a:gd name="connsiteY1" fmla="*/ 0 h 437467"/>
                <a:gd name="connsiteX2" fmla="*/ 874934 w 874934"/>
                <a:gd name="connsiteY2" fmla="*/ 437467 h 437467"/>
                <a:gd name="connsiteX3" fmla="*/ 0 w 874934"/>
                <a:gd name="connsiteY3" fmla="*/ 437467 h 437467"/>
                <a:gd name="connsiteX4" fmla="*/ 0 w 874934"/>
                <a:gd name="connsiteY4" fmla="*/ 0 h 4374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934" h="437467">
                  <a:moveTo>
                    <a:pt x="0" y="0"/>
                  </a:moveTo>
                  <a:lnTo>
                    <a:pt x="874934" y="0"/>
                  </a:lnTo>
                  <a:lnTo>
                    <a:pt x="874934" y="437467"/>
                  </a:lnTo>
                  <a:lnTo>
                    <a:pt x="0" y="437467"/>
                  </a:lnTo>
                  <a:lnTo>
                    <a:pt x="0" y="0"/>
                  </a:lnTo>
                  <a:close/>
                </a:path>
              </a:pathLst>
            </a:custGeom>
            <a:solidFill>
              <a:srgbClr val="3399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shade val="80000"/>
                <a:hueOff val="0"/>
                <a:satOff val="0"/>
                <a:lumOff val="0"/>
                <a:alphaOff val="0"/>
              </a:schemeClr>
            </a:fillRef>
            <a:effectRef idx="0">
              <a:schemeClr val="accent2">
                <a:shade val="80000"/>
                <a:hueOff val="0"/>
                <a:satOff val="0"/>
                <a:lumOff val="0"/>
                <a:alphaOff val="0"/>
              </a:schemeClr>
            </a:effectRef>
            <a:fontRef idx="minor">
              <a:schemeClr val="lt1"/>
            </a:fontRef>
          </p:style>
          <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kumimoji="0" lang="en-US" sz="1600" i="0" u="none" strike="noStrike" kern="1200" cap="none" spc="0" normalizeH="0" baseline="0" noProof="0" dirty="0">
                  <a:ln>
                    <a:noFill/>
                  </a:ln>
                  <a:solidFill>
                    <a:schemeClr val="bg1"/>
                  </a:solidFill>
                  <a:effectLst/>
                  <a:uLnTx/>
                  <a:uFillTx/>
                  <a:latin typeface="Constantia" panose="02030602050306030303" pitchFamily="18" charset="0"/>
                </a:rPr>
                <a:t>Flow-Through Fulfillment</a:t>
              </a:r>
              <a:endParaRPr lang="en-US" sz="1600" kern="1200" dirty="0">
                <a:solidFill>
                  <a:schemeClr val="bg1"/>
                </a:solidFill>
                <a:latin typeface="Constantia" panose="02030602050306030303" pitchFamily="18" charset="0"/>
              </a:endParaRPr>
            </a:p>
          </p:txBody>
        </p:sp>
        <p:sp>
          <p:nvSpPr>
            <p:cNvPr id="180" name="Oval 179"/>
            <p:cNvSpPr/>
            <p:nvPr>
              <p:custDataLst>
                <p:tags r:id="rId1"/>
              </p:custDataLst>
            </p:nvPr>
          </p:nvSpPr>
          <p:spPr>
            <a:xfrm>
              <a:off x="686092" y="1229098"/>
              <a:ext cx="443341" cy="435563"/>
            </a:xfrm>
            <a:prstGeom prst="ellipse">
              <a:avLst/>
            </a:prstGeom>
            <a:solidFill>
              <a:srgbClr val="0D65AC"/>
            </a:solidFill>
            <a:ln w="15875">
              <a:gradFill flip="none" rotWithShape="1">
                <a:gsLst>
                  <a:gs pos="0">
                    <a:schemeClr val="bg1">
                      <a:lumMod val="75000"/>
                    </a:schemeClr>
                  </a:gs>
                  <a:gs pos="99000">
                    <a:schemeClr val="bg1">
                      <a:lumMod val="50000"/>
                    </a:schemeClr>
                  </a:gs>
                </a:gsLst>
                <a:lin ang="16200000" scaled="1"/>
                <a:tileRect/>
              </a:gradFill>
            </a:ln>
            <a:effectLst>
              <a:innerShdw blurRad="1778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800" b="1" dirty="0">
                  <a:solidFill>
                    <a:schemeClr val="bg1"/>
                  </a:solidFill>
                  <a:latin typeface="Constantia" pitchFamily="18" charset="0"/>
                </a:rPr>
                <a:t>1</a:t>
              </a:r>
            </a:p>
          </p:txBody>
        </p:sp>
        <p:sp>
          <p:nvSpPr>
            <p:cNvPr id="181" name="Oval 180"/>
            <p:cNvSpPr/>
            <p:nvPr>
              <p:custDataLst>
                <p:tags r:id="rId2"/>
              </p:custDataLst>
            </p:nvPr>
          </p:nvSpPr>
          <p:spPr>
            <a:xfrm>
              <a:off x="2177018" y="1241516"/>
              <a:ext cx="443341" cy="435563"/>
            </a:xfrm>
            <a:prstGeom prst="ellipse">
              <a:avLst/>
            </a:prstGeom>
            <a:solidFill>
              <a:srgbClr val="0D65AC"/>
            </a:solidFill>
            <a:ln w="15875">
              <a:gradFill flip="none" rotWithShape="1">
                <a:gsLst>
                  <a:gs pos="0">
                    <a:schemeClr val="bg1">
                      <a:lumMod val="75000"/>
                    </a:schemeClr>
                  </a:gs>
                  <a:gs pos="99000">
                    <a:schemeClr val="bg1">
                      <a:lumMod val="50000"/>
                    </a:schemeClr>
                  </a:gs>
                </a:gsLst>
                <a:lin ang="16200000" scaled="1"/>
                <a:tileRect/>
              </a:gradFill>
            </a:ln>
            <a:effectLst>
              <a:innerShdw blurRad="1778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800" b="1" dirty="0">
                  <a:solidFill>
                    <a:schemeClr val="bg1"/>
                  </a:solidFill>
                  <a:latin typeface="Constantia" pitchFamily="18" charset="0"/>
                </a:rPr>
                <a:t>2</a:t>
              </a:r>
            </a:p>
          </p:txBody>
        </p:sp>
        <p:sp>
          <p:nvSpPr>
            <p:cNvPr id="182" name="Oval 181"/>
            <p:cNvSpPr/>
            <p:nvPr>
              <p:custDataLst>
                <p:tags r:id="rId3"/>
              </p:custDataLst>
            </p:nvPr>
          </p:nvSpPr>
          <p:spPr>
            <a:xfrm>
              <a:off x="3676362" y="1269441"/>
              <a:ext cx="443341" cy="435563"/>
            </a:xfrm>
            <a:prstGeom prst="ellipse">
              <a:avLst/>
            </a:prstGeom>
            <a:solidFill>
              <a:srgbClr val="0D65AC"/>
            </a:solidFill>
            <a:ln w="15875">
              <a:gradFill flip="none" rotWithShape="1">
                <a:gsLst>
                  <a:gs pos="0">
                    <a:schemeClr val="bg1">
                      <a:lumMod val="75000"/>
                    </a:schemeClr>
                  </a:gs>
                  <a:gs pos="99000">
                    <a:schemeClr val="bg1">
                      <a:lumMod val="50000"/>
                    </a:schemeClr>
                  </a:gs>
                </a:gsLst>
                <a:lin ang="16200000" scaled="1"/>
                <a:tileRect/>
              </a:gradFill>
            </a:ln>
            <a:effectLst>
              <a:innerShdw blurRad="1778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800" b="1" dirty="0">
                  <a:solidFill>
                    <a:schemeClr val="bg1"/>
                  </a:solidFill>
                  <a:latin typeface="Constantia" pitchFamily="18" charset="0"/>
                </a:rPr>
                <a:t>3</a:t>
              </a:r>
            </a:p>
          </p:txBody>
        </p:sp>
        <p:sp>
          <p:nvSpPr>
            <p:cNvPr id="183" name="Oval 182"/>
            <p:cNvSpPr/>
            <p:nvPr>
              <p:custDataLst>
                <p:tags r:id="rId4"/>
              </p:custDataLst>
            </p:nvPr>
          </p:nvSpPr>
          <p:spPr>
            <a:xfrm>
              <a:off x="5158871" y="1264222"/>
              <a:ext cx="443341" cy="435563"/>
            </a:xfrm>
            <a:prstGeom prst="ellipse">
              <a:avLst/>
            </a:prstGeom>
            <a:solidFill>
              <a:srgbClr val="0D65AC"/>
            </a:solidFill>
            <a:ln w="15875">
              <a:gradFill flip="none" rotWithShape="1">
                <a:gsLst>
                  <a:gs pos="0">
                    <a:schemeClr val="bg1">
                      <a:lumMod val="75000"/>
                    </a:schemeClr>
                  </a:gs>
                  <a:gs pos="99000">
                    <a:schemeClr val="bg1">
                      <a:lumMod val="50000"/>
                    </a:schemeClr>
                  </a:gs>
                </a:gsLst>
                <a:lin ang="16200000" scaled="1"/>
                <a:tileRect/>
              </a:gradFill>
            </a:ln>
            <a:effectLst>
              <a:innerShdw blurRad="1778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800" b="1" dirty="0">
                  <a:solidFill>
                    <a:schemeClr val="bg1"/>
                  </a:solidFill>
                  <a:latin typeface="Constantia" pitchFamily="18" charset="0"/>
                </a:rPr>
                <a:t>4</a:t>
              </a:r>
            </a:p>
          </p:txBody>
        </p:sp>
        <p:sp>
          <p:nvSpPr>
            <p:cNvPr id="184" name="Oval 183"/>
            <p:cNvSpPr/>
            <p:nvPr>
              <p:custDataLst>
                <p:tags r:id="rId5"/>
              </p:custDataLst>
            </p:nvPr>
          </p:nvSpPr>
          <p:spPr>
            <a:xfrm>
              <a:off x="6619176" y="1235381"/>
              <a:ext cx="443341" cy="447831"/>
            </a:xfrm>
            <a:prstGeom prst="ellipse">
              <a:avLst/>
            </a:prstGeom>
            <a:solidFill>
              <a:srgbClr val="0D65AC"/>
            </a:solidFill>
            <a:ln w="15875">
              <a:gradFill flip="none" rotWithShape="1">
                <a:gsLst>
                  <a:gs pos="0">
                    <a:schemeClr val="bg1">
                      <a:lumMod val="75000"/>
                    </a:schemeClr>
                  </a:gs>
                  <a:gs pos="99000">
                    <a:schemeClr val="bg1">
                      <a:lumMod val="50000"/>
                    </a:schemeClr>
                  </a:gs>
                </a:gsLst>
                <a:lin ang="16200000" scaled="1"/>
                <a:tileRect/>
              </a:gradFill>
            </a:ln>
            <a:effectLst>
              <a:innerShdw blurRad="1778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800" b="1" dirty="0">
                  <a:solidFill>
                    <a:schemeClr val="bg1"/>
                  </a:solidFill>
                  <a:latin typeface="Constantia" pitchFamily="18" charset="0"/>
                </a:rPr>
                <a:t>5</a:t>
              </a:r>
            </a:p>
          </p:txBody>
        </p:sp>
        <p:sp>
          <p:nvSpPr>
            <p:cNvPr id="185" name="Oval 184"/>
            <p:cNvSpPr/>
            <p:nvPr>
              <p:custDataLst>
                <p:tags r:id="rId6"/>
              </p:custDataLst>
            </p:nvPr>
          </p:nvSpPr>
          <p:spPr>
            <a:xfrm>
              <a:off x="8152967" y="1229097"/>
              <a:ext cx="435563" cy="435563"/>
            </a:xfrm>
            <a:prstGeom prst="ellipse">
              <a:avLst/>
            </a:prstGeom>
            <a:solidFill>
              <a:srgbClr val="0D65AC"/>
            </a:solidFill>
            <a:ln w="15875">
              <a:gradFill flip="none" rotWithShape="1">
                <a:gsLst>
                  <a:gs pos="0">
                    <a:schemeClr val="bg1">
                      <a:lumMod val="75000"/>
                    </a:schemeClr>
                  </a:gs>
                  <a:gs pos="99000">
                    <a:schemeClr val="bg1">
                      <a:lumMod val="50000"/>
                    </a:schemeClr>
                  </a:gs>
                </a:gsLst>
                <a:lin ang="16200000" scaled="1"/>
                <a:tileRect/>
              </a:gradFill>
            </a:ln>
            <a:effectLst>
              <a:innerShdw blurRad="1778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2800" b="1" dirty="0">
                  <a:solidFill>
                    <a:schemeClr val="bg1"/>
                  </a:solidFill>
                  <a:latin typeface="Constantia" pitchFamily="18" charset="0"/>
                </a:rPr>
                <a:t>6</a:t>
              </a:r>
            </a:p>
          </p:txBody>
        </p:sp>
        <p:sp>
          <p:nvSpPr>
            <p:cNvPr id="186" name="TextBox 185"/>
            <p:cNvSpPr txBox="1"/>
            <p:nvPr/>
          </p:nvSpPr>
          <p:spPr>
            <a:xfrm>
              <a:off x="243295" y="2506434"/>
              <a:ext cx="1265723" cy="338554"/>
            </a:xfrm>
            <a:prstGeom prst="rect">
              <a:avLst/>
            </a:prstGeom>
            <a:solidFill>
              <a:schemeClr val="accent5">
                <a:lumMod val="9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Retail DC</a:t>
              </a:r>
            </a:p>
          </p:txBody>
        </p:sp>
        <p:sp>
          <p:nvSpPr>
            <p:cNvPr id="187" name="TextBox 186"/>
            <p:cNvSpPr txBox="1"/>
            <p:nvPr/>
          </p:nvSpPr>
          <p:spPr>
            <a:xfrm>
              <a:off x="1629596" y="2478967"/>
              <a:ext cx="874922" cy="830997"/>
            </a:xfrm>
            <a:prstGeom prst="rect">
              <a:avLst/>
            </a:prstGeom>
            <a:solidFill>
              <a:srgbClr val="B2DE8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Fulfill-</a:t>
              </a:r>
              <a:r>
                <a:rPr kumimoji="0" lang="en-US" sz="1600" b="0" i="0" u="none" strike="noStrike" kern="0" cap="none" spc="0" normalizeH="0" baseline="0" noProof="0" dirty="0" err="1">
                  <a:ln>
                    <a:noFill/>
                  </a:ln>
                  <a:solidFill>
                    <a:prstClr val="black"/>
                  </a:solidFill>
                  <a:effectLst/>
                  <a:uLnTx/>
                  <a:uFillTx/>
                  <a:latin typeface="Constantia" panose="02030602050306030303" pitchFamily="18" charset="0"/>
                </a:rPr>
                <a:t>ment</a:t>
              </a: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 Center</a:t>
              </a:r>
            </a:p>
          </p:txBody>
        </p:sp>
        <p:sp>
          <p:nvSpPr>
            <p:cNvPr id="188" name="TextBox 187"/>
            <p:cNvSpPr txBox="1"/>
            <p:nvPr/>
          </p:nvSpPr>
          <p:spPr>
            <a:xfrm>
              <a:off x="2524480" y="2478966"/>
              <a:ext cx="524599" cy="830997"/>
            </a:xfrm>
            <a:prstGeom prst="rect">
              <a:avLst/>
            </a:prstGeom>
            <a:solidFill>
              <a:srgbClr val="B2DE8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DC</a:t>
              </a:r>
            </a:p>
          </p:txBody>
        </p:sp>
        <p:sp>
          <p:nvSpPr>
            <p:cNvPr id="189" name="TextBox 188"/>
            <p:cNvSpPr txBox="1"/>
            <p:nvPr/>
          </p:nvSpPr>
          <p:spPr>
            <a:xfrm>
              <a:off x="3204748" y="2506434"/>
              <a:ext cx="1356670" cy="338554"/>
            </a:xfrm>
            <a:prstGeom prst="rect">
              <a:avLst/>
            </a:prstGeom>
            <a:solidFill>
              <a:srgbClr val="E4AEC9"/>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DC</a:t>
              </a:r>
            </a:p>
          </p:txBody>
        </p:sp>
        <p:sp>
          <p:nvSpPr>
            <p:cNvPr id="190" name="TextBox 189"/>
            <p:cNvSpPr txBox="1"/>
            <p:nvPr/>
          </p:nvSpPr>
          <p:spPr>
            <a:xfrm>
              <a:off x="4698696" y="2478967"/>
              <a:ext cx="1363692" cy="338554"/>
            </a:xfrm>
            <a:prstGeom prst="rect">
              <a:avLst/>
            </a:prstGeom>
            <a:solidFill>
              <a:srgbClr val="FFD757"/>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Supplier DC</a:t>
              </a:r>
            </a:p>
          </p:txBody>
        </p:sp>
        <p:sp>
          <p:nvSpPr>
            <p:cNvPr id="191" name="TextBox 190"/>
            <p:cNvSpPr txBox="1"/>
            <p:nvPr/>
          </p:nvSpPr>
          <p:spPr>
            <a:xfrm>
              <a:off x="6197665" y="2478967"/>
              <a:ext cx="1355650" cy="338554"/>
            </a:xfrm>
            <a:prstGeom prst="rect">
              <a:avLst/>
            </a:prstGeom>
            <a:solidFill>
              <a:srgbClr val="D7AE85"/>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Retail Store</a:t>
              </a:r>
            </a:p>
          </p:txBody>
        </p:sp>
        <p:sp>
          <p:nvSpPr>
            <p:cNvPr id="192" name="TextBox 191"/>
            <p:cNvSpPr txBox="1"/>
            <p:nvPr/>
          </p:nvSpPr>
          <p:spPr>
            <a:xfrm>
              <a:off x="7680549" y="2458887"/>
              <a:ext cx="1350296" cy="338554"/>
            </a:xfrm>
            <a:prstGeom prst="rect">
              <a:avLst/>
            </a:prstGeom>
            <a:solidFill>
              <a:srgbClr val="3399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onstantia" panose="02030602050306030303" pitchFamily="18" charset="0"/>
                </a:rPr>
                <a:t>Retail DC</a:t>
              </a:r>
            </a:p>
          </p:txBody>
        </p:sp>
        <p:cxnSp>
          <p:nvCxnSpPr>
            <p:cNvPr id="198" name="Straight Arrow Connector 197"/>
            <p:cNvCxnSpPr/>
            <p:nvPr/>
          </p:nvCxnSpPr>
          <p:spPr>
            <a:xfrm flipH="1">
              <a:off x="5398925" y="2284552"/>
              <a:ext cx="8590" cy="219009"/>
            </a:xfrm>
            <a:prstGeom prst="straightConnector1">
              <a:avLst/>
            </a:prstGeom>
            <a:noFill/>
            <a:ln w="38100" cap="flat" cmpd="sng" algn="ctr">
              <a:solidFill>
                <a:srgbClr val="993366"/>
              </a:solidFill>
              <a:prstDash val="solid"/>
              <a:tailEnd type="triangle"/>
            </a:ln>
            <a:effectLst/>
          </p:spPr>
        </p:cxnSp>
        <p:cxnSp>
          <p:nvCxnSpPr>
            <p:cNvPr id="194" name="Straight Arrow Connector 193"/>
            <p:cNvCxnSpPr/>
            <p:nvPr/>
          </p:nvCxnSpPr>
          <p:spPr>
            <a:xfrm flipH="1">
              <a:off x="876156" y="2274681"/>
              <a:ext cx="1" cy="228881"/>
            </a:xfrm>
            <a:prstGeom prst="straightConnector1">
              <a:avLst/>
            </a:prstGeom>
            <a:noFill/>
            <a:ln w="38100" cap="flat" cmpd="sng" algn="ctr">
              <a:solidFill>
                <a:srgbClr val="993366"/>
              </a:solidFill>
              <a:prstDash val="solid"/>
              <a:tailEnd type="triangle"/>
            </a:ln>
            <a:effectLst/>
          </p:spPr>
        </p:cxnSp>
        <p:cxnSp>
          <p:nvCxnSpPr>
            <p:cNvPr id="195" name="Straight Arrow Connector 194"/>
            <p:cNvCxnSpPr/>
            <p:nvPr/>
          </p:nvCxnSpPr>
          <p:spPr>
            <a:xfrm>
              <a:off x="1941090" y="2273187"/>
              <a:ext cx="0" cy="228881"/>
            </a:xfrm>
            <a:prstGeom prst="straightConnector1">
              <a:avLst/>
            </a:prstGeom>
            <a:noFill/>
            <a:ln w="38100" cap="flat" cmpd="sng" algn="ctr">
              <a:solidFill>
                <a:srgbClr val="993366"/>
              </a:solidFill>
              <a:prstDash val="solid"/>
              <a:tailEnd type="triangle"/>
            </a:ln>
            <a:effectLst/>
          </p:spPr>
        </p:cxnSp>
        <p:cxnSp>
          <p:nvCxnSpPr>
            <p:cNvPr id="196" name="Straight Arrow Connector 195"/>
            <p:cNvCxnSpPr/>
            <p:nvPr/>
          </p:nvCxnSpPr>
          <p:spPr>
            <a:xfrm>
              <a:off x="2711075" y="2258537"/>
              <a:ext cx="0" cy="228881"/>
            </a:xfrm>
            <a:prstGeom prst="straightConnector1">
              <a:avLst/>
            </a:prstGeom>
            <a:noFill/>
            <a:ln w="38100" cap="flat" cmpd="sng" algn="ctr">
              <a:solidFill>
                <a:srgbClr val="993366"/>
              </a:solidFill>
              <a:prstDash val="solid"/>
              <a:tailEnd type="triangle"/>
            </a:ln>
            <a:effectLst/>
          </p:spPr>
        </p:cxnSp>
        <p:cxnSp>
          <p:nvCxnSpPr>
            <p:cNvPr id="197" name="Straight Arrow Connector 196"/>
            <p:cNvCxnSpPr/>
            <p:nvPr/>
          </p:nvCxnSpPr>
          <p:spPr>
            <a:xfrm>
              <a:off x="3877028" y="2284552"/>
              <a:ext cx="0" cy="228881"/>
            </a:xfrm>
            <a:prstGeom prst="straightConnector1">
              <a:avLst/>
            </a:prstGeom>
            <a:noFill/>
            <a:ln w="38100" cap="flat" cmpd="sng" algn="ctr">
              <a:solidFill>
                <a:srgbClr val="993366"/>
              </a:solidFill>
              <a:prstDash val="solid"/>
              <a:tailEnd type="triangle"/>
            </a:ln>
            <a:effectLst/>
          </p:spPr>
        </p:cxnSp>
        <p:cxnSp>
          <p:nvCxnSpPr>
            <p:cNvPr id="199" name="Straight Arrow Connector 198"/>
            <p:cNvCxnSpPr/>
            <p:nvPr/>
          </p:nvCxnSpPr>
          <p:spPr>
            <a:xfrm>
              <a:off x="6867948" y="2262343"/>
              <a:ext cx="0" cy="228881"/>
            </a:xfrm>
            <a:prstGeom prst="straightConnector1">
              <a:avLst/>
            </a:prstGeom>
            <a:noFill/>
            <a:ln w="38100" cap="flat" cmpd="sng" algn="ctr">
              <a:solidFill>
                <a:srgbClr val="993366"/>
              </a:solidFill>
              <a:prstDash val="solid"/>
              <a:tailEnd type="triangle"/>
            </a:ln>
            <a:effectLst/>
          </p:spPr>
        </p:cxnSp>
        <p:cxnSp>
          <p:nvCxnSpPr>
            <p:cNvPr id="201" name="Straight Arrow Connector 200"/>
            <p:cNvCxnSpPr/>
            <p:nvPr/>
          </p:nvCxnSpPr>
          <p:spPr>
            <a:xfrm>
              <a:off x="8379315" y="2230006"/>
              <a:ext cx="0" cy="228881"/>
            </a:xfrm>
            <a:prstGeom prst="straightConnector1">
              <a:avLst/>
            </a:prstGeom>
            <a:noFill/>
            <a:ln w="38100" cap="flat" cmpd="sng" algn="ctr">
              <a:solidFill>
                <a:srgbClr val="993366"/>
              </a:solidFill>
              <a:prstDash val="solid"/>
              <a:tailEnd type="triangle"/>
            </a:ln>
            <a:effectLst/>
          </p:spPr>
        </p:cxnSp>
        <p:sp>
          <p:nvSpPr>
            <p:cNvPr id="202" name="TextBox 201"/>
            <p:cNvSpPr txBox="1"/>
            <p:nvPr/>
          </p:nvSpPr>
          <p:spPr>
            <a:xfrm>
              <a:off x="3204748" y="3373243"/>
              <a:ext cx="1356670" cy="338554"/>
            </a:xfrm>
            <a:prstGeom prst="rect">
              <a:avLst/>
            </a:prstGeom>
            <a:solidFill>
              <a:srgbClr val="E4AEC9"/>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TL, LTL</a:t>
              </a:r>
            </a:p>
          </p:txBody>
        </p:sp>
        <p:sp>
          <p:nvSpPr>
            <p:cNvPr id="203" name="TextBox 202"/>
            <p:cNvSpPr txBox="1"/>
            <p:nvPr/>
          </p:nvSpPr>
          <p:spPr>
            <a:xfrm>
              <a:off x="7680548" y="3051727"/>
              <a:ext cx="1350297" cy="584775"/>
            </a:xfrm>
            <a:prstGeom prst="rect">
              <a:avLst/>
            </a:prstGeom>
            <a:solidFill>
              <a:srgbClr val="3399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onstantia" panose="02030602050306030303" pitchFamily="18" charset="0"/>
                </a:rPr>
                <a:t>TL, LTL, Parcel</a:t>
              </a:r>
            </a:p>
          </p:txBody>
        </p:sp>
        <p:sp>
          <p:nvSpPr>
            <p:cNvPr id="204" name="TextBox 203"/>
            <p:cNvSpPr txBox="1"/>
            <p:nvPr/>
          </p:nvSpPr>
          <p:spPr>
            <a:xfrm>
              <a:off x="7680547" y="3862170"/>
              <a:ext cx="1350297" cy="338554"/>
            </a:xfrm>
            <a:prstGeom prst="rect">
              <a:avLst/>
            </a:prstGeom>
            <a:solidFill>
              <a:srgbClr val="3399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onstantia" panose="02030602050306030303" pitchFamily="18" charset="0"/>
                </a:rPr>
                <a:t>Store</a:t>
              </a:r>
            </a:p>
          </p:txBody>
        </p:sp>
        <p:cxnSp>
          <p:nvCxnSpPr>
            <p:cNvPr id="206" name="Straight Arrow Connector 205"/>
            <p:cNvCxnSpPr/>
            <p:nvPr/>
          </p:nvCxnSpPr>
          <p:spPr>
            <a:xfrm flipH="1">
              <a:off x="8381089" y="2801008"/>
              <a:ext cx="1" cy="228881"/>
            </a:xfrm>
            <a:prstGeom prst="straightConnector1">
              <a:avLst/>
            </a:prstGeom>
            <a:noFill/>
            <a:ln w="38100" cap="flat" cmpd="sng" algn="ctr">
              <a:solidFill>
                <a:srgbClr val="993366"/>
              </a:solidFill>
              <a:prstDash val="solid"/>
              <a:tailEnd type="triangle"/>
            </a:ln>
            <a:effectLst/>
          </p:spPr>
        </p:cxnSp>
        <p:cxnSp>
          <p:nvCxnSpPr>
            <p:cNvPr id="207" name="Straight Arrow Connector 206"/>
            <p:cNvCxnSpPr/>
            <p:nvPr/>
          </p:nvCxnSpPr>
          <p:spPr>
            <a:xfrm flipH="1">
              <a:off x="8393406" y="3642898"/>
              <a:ext cx="1" cy="228881"/>
            </a:xfrm>
            <a:prstGeom prst="straightConnector1">
              <a:avLst/>
            </a:prstGeom>
            <a:noFill/>
            <a:ln w="38100" cap="flat" cmpd="sng" algn="ctr">
              <a:solidFill>
                <a:srgbClr val="993366"/>
              </a:solidFill>
              <a:prstDash val="solid"/>
              <a:tailEnd type="triangle"/>
            </a:ln>
            <a:effectLst/>
          </p:spPr>
        </p:cxnSp>
        <p:cxnSp>
          <p:nvCxnSpPr>
            <p:cNvPr id="208" name="Straight Arrow Connector 207"/>
            <p:cNvCxnSpPr>
              <a:stCxn id="189" idx="2"/>
              <a:endCxn id="202" idx="0"/>
            </p:cNvCxnSpPr>
            <p:nvPr/>
          </p:nvCxnSpPr>
          <p:spPr>
            <a:xfrm>
              <a:off x="3883083" y="2844988"/>
              <a:ext cx="0" cy="528255"/>
            </a:xfrm>
            <a:prstGeom prst="straightConnector1">
              <a:avLst/>
            </a:prstGeom>
            <a:noFill/>
            <a:ln w="38100" cap="flat" cmpd="sng" algn="ctr">
              <a:solidFill>
                <a:srgbClr val="993366"/>
              </a:solidFill>
              <a:prstDash val="solid"/>
              <a:tailEnd type="triangle"/>
            </a:ln>
            <a:effectLst/>
          </p:spPr>
        </p:cxnSp>
        <p:sp>
          <p:nvSpPr>
            <p:cNvPr id="209" name="TextBox 208"/>
            <p:cNvSpPr txBox="1"/>
            <p:nvPr/>
          </p:nvSpPr>
          <p:spPr>
            <a:xfrm>
              <a:off x="151327" y="4392829"/>
              <a:ext cx="606714" cy="584775"/>
            </a:xfrm>
            <a:prstGeom prst="rect">
              <a:avLst/>
            </a:prstGeom>
            <a:solidFill>
              <a:srgbClr val="94B8DC"/>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TL, LTL</a:t>
              </a:r>
            </a:p>
          </p:txBody>
        </p:sp>
        <p:sp>
          <p:nvSpPr>
            <p:cNvPr id="210" name="TextBox 209"/>
            <p:cNvSpPr txBox="1"/>
            <p:nvPr/>
          </p:nvSpPr>
          <p:spPr>
            <a:xfrm>
              <a:off x="839460" y="4392828"/>
              <a:ext cx="729687" cy="584775"/>
            </a:xfrm>
            <a:prstGeom prst="rect">
              <a:avLst/>
            </a:prstGeom>
            <a:solidFill>
              <a:srgbClr val="94B8DC"/>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non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Parcel</a:t>
              </a:r>
            </a:p>
          </p:txBody>
        </p:sp>
        <p:sp>
          <p:nvSpPr>
            <p:cNvPr id="211" name="TextBox 210"/>
            <p:cNvSpPr txBox="1"/>
            <p:nvPr/>
          </p:nvSpPr>
          <p:spPr>
            <a:xfrm>
              <a:off x="1641488" y="4389225"/>
              <a:ext cx="753532" cy="588378"/>
            </a:xfrm>
            <a:prstGeom prst="rect">
              <a:avLst/>
            </a:prstGeom>
            <a:solidFill>
              <a:srgbClr val="B2DE8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Parcel</a:t>
              </a:r>
            </a:p>
          </p:txBody>
        </p:sp>
        <p:sp>
          <p:nvSpPr>
            <p:cNvPr id="212" name="TextBox 211"/>
            <p:cNvSpPr txBox="1"/>
            <p:nvPr/>
          </p:nvSpPr>
          <p:spPr>
            <a:xfrm>
              <a:off x="2445649" y="4405293"/>
              <a:ext cx="603430" cy="572310"/>
            </a:xfrm>
            <a:prstGeom prst="rect">
              <a:avLst/>
            </a:prstGeom>
            <a:solidFill>
              <a:srgbClr val="B2DE8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TL, LTL</a:t>
              </a:r>
            </a:p>
          </p:txBody>
        </p:sp>
        <p:sp>
          <p:nvSpPr>
            <p:cNvPr id="213" name="TextBox 212"/>
            <p:cNvSpPr txBox="1"/>
            <p:nvPr/>
          </p:nvSpPr>
          <p:spPr>
            <a:xfrm>
              <a:off x="3204748" y="4410379"/>
              <a:ext cx="1356670" cy="584775"/>
            </a:xfrm>
            <a:prstGeom prst="rect">
              <a:avLst/>
            </a:prstGeom>
            <a:solidFill>
              <a:srgbClr val="E4AEC9"/>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Third Party</a:t>
              </a:r>
            </a:p>
          </p:txBody>
        </p:sp>
        <p:sp>
          <p:nvSpPr>
            <p:cNvPr id="214" name="TextBox 213"/>
            <p:cNvSpPr txBox="1"/>
            <p:nvPr/>
          </p:nvSpPr>
          <p:spPr>
            <a:xfrm>
              <a:off x="4729768" y="4412198"/>
              <a:ext cx="1356453" cy="582956"/>
            </a:xfrm>
            <a:prstGeom prst="rect">
              <a:avLst/>
            </a:prstGeom>
            <a:solidFill>
              <a:srgbClr val="FFD757"/>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LTL</a:t>
              </a:r>
            </a:p>
          </p:txBody>
        </p:sp>
        <p:sp>
          <p:nvSpPr>
            <p:cNvPr id="215" name="TextBox 214"/>
            <p:cNvSpPr txBox="1"/>
            <p:nvPr/>
          </p:nvSpPr>
          <p:spPr>
            <a:xfrm>
              <a:off x="6213457" y="4420297"/>
              <a:ext cx="1363692" cy="574857"/>
            </a:xfrm>
            <a:prstGeom prst="rect">
              <a:avLst/>
            </a:prstGeom>
            <a:solidFill>
              <a:srgbClr val="D7AE85"/>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Delivery or Pick up</a:t>
              </a:r>
            </a:p>
          </p:txBody>
        </p:sp>
        <p:sp>
          <p:nvSpPr>
            <p:cNvPr id="216" name="TextBox 215"/>
            <p:cNvSpPr txBox="1"/>
            <p:nvPr/>
          </p:nvSpPr>
          <p:spPr>
            <a:xfrm>
              <a:off x="7704382" y="4412198"/>
              <a:ext cx="1350296" cy="582956"/>
            </a:xfrm>
            <a:prstGeom prst="rect">
              <a:avLst/>
            </a:prstGeom>
            <a:solidFill>
              <a:srgbClr val="3399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onstantia" panose="02030602050306030303" pitchFamily="18" charset="0"/>
                </a:rPr>
                <a:t>Delivery or Pick up</a:t>
              </a:r>
            </a:p>
          </p:txBody>
        </p:sp>
        <p:cxnSp>
          <p:nvCxnSpPr>
            <p:cNvPr id="217" name="Straight Arrow Connector 216"/>
            <p:cNvCxnSpPr/>
            <p:nvPr/>
          </p:nvCxnSpPr>
          <p:spPr>
            <a:xfrm flipH="1">
              <a:off x="8417414" y="4205246"/>
              <a:ext cx="1" cy="228881"/>
            </a:xfrm>
            <a:prstGeom prst="straightConnector1">
              <a:avLst/>
            </a:prstGeom>
            <a:noFill/>
            <a:ln w="38100" cap="flat" cmpd="sng" algn="ctr">
              <a:noFill/>
              <a:prstDash val="solid"/>
              <a:tailEnd type="triangle"/>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cxnSp>
        <p:cxnSp>
          <p:nvCxnSpPr>
            <p:cNvPr id="218" name="Straight Arrow Connector 217"/>
            <p:cNvCxnSpPr>
              <a:stCxn id="202" idx="2"/>
              <a:endCxn id="213" idx="0"/>
            </p:cNvCxnSpPr>
            <p:nvPr/>
          </p:nvCxnSpPr>
          <p:spPr>
            <a:xfrm>
              <a:off x="3883083" y="3711797"/>
              <a:ext cx="0" cy="698582"/>
            </a:xfrm>
            <a:prstGeom prst="straightConnector1">
              <a:avLst/>
            </a:prstGeom>
            <a:noFill/>
            <a:ln w="38100" cap="flat" cmpd="sng" algn="ctr">
              <a:solidFill>
                <a:srgbClr val="993366"/>
              </a:solidFill>
              <a:prstDash val="solid"/>
              <a:tailEnd type="triangle"/>
            </a:ln>
            <a:effectLst/>
          </p:spPr>
        </p:cxnSp>
        <p:cxnSp>
          <p:nvCxnSpPr>
            <p:cNvPr id="219" name="Straight Arrow Connector 218"/>
            <p:cNvCxnSpPr>
              <a:endCxn id="209" idx="0"/>
            </p:cNvCxnSpPr>
            <p:nvPr/>
          </p:nvCxnSpPr>
          <p:spPr>
            <a:xfrm>
              <a:off x="454684" y="2844988"/>
              <a:ext cx="0" cy="1547841"/>
            </a:xfrm>
            <a:prstGeom prst="straightConnector1">
              <a:avLst/>
            </a:prstGeom>
            <a:noFill/>
            <a:ln w="38100" cap="flat" cmpd="sng" algn="ctr">
              <a:solidFill>
                <a:srgbClr val="993366"/>
              </a:solidFill>
              <a:prstDash val="solid"/>
              <a:tailEnd type="triangle"/>
            </a:ln>
            <a:effectLst/>
          </p:spPr>
        </p:cxnSp>
        <p:cxnSp>
          <p:nvCxnSpPr>
            <p:cNvPr id="220" name="Straight Arrow Connector 219"/>
            <p:cNvCxnSpPr>
              <a:endCxn id="210" idx="0"/>
            </p:cNvCxnSpPr>
            <p:nvPr/>
          </p:nvCxnSpPr>
          <p:spPr>
            <a:xfrm>
              <a:off x="1187872" y="2862589"/>
              <a:ext cx="16432" cy="1530239"/>
            </a:xfrm>
            <a:prstGeom prst="straightConnector1">
              <a:avLst/>
            </a:prstGeom>
            <a:noFill/>
            <a:ln w="38100" cap="flat" cmpd="sng" algn="ctr">
              <a:solidFill>
                <a:srgbClr val="993366"/>
              </a:solidFill>
              <a:prstDash val="solid"/>
              <a:tailEnd type="triangle"/>
            </a:ln>
            <a:effectLst/>
          </p:spPr>
        </p:cxnSp>
        <p:cxnSp>
          <p:nvCxnSpPr>
            <p:cNvPr id="221" name="Straight Arrow Connector 220"/>
            <p:cNvCxnSpPr/>
            <p:nvPr/>
          </p:nvCxnSpPr>
          <p:spPr>
            <a:xfrm>
              <a:off x="1902315" y="3309964"/>
              <a:ext cx="0" cy="1095329"/>
            </a:xfrm>
            <a:prstGeom prst="straightConnector1">
              <a:avLst/>
            </a:prstGeom>
            <a:noFill/>
            <a:ln w="38100" cap="flat" cmpd="sng" algn="ctr">
              <a:solidFill>
                <a:srgbClr val="993366"/>
              </a:solidFill>
              <a:prstDash val="solid"/>
              <a:tailEnd type="triangle"/>
            </a:ln>
            <a:effectLst/>
          </p:spPr>
        </p:cxnSp>
        <p:cxnSp>
          <p:nvCxnSpPr>
            <p:cNvPr id="222" name="Straight Arrow Connector 221"/>
            <p:cNvCxnSpPr/>
            <p:nvPr/>
          </p:nvCxnSpPr>
          <p:spPr>
            <a:xfrm>
              <a:off x="2699923" y="3309963"/>
              <a:ext cx="14087" cy="1145534"/>
            </a:xfrm>
            <a:prstGeom prst="straightConnector1">
              <a:avLst/>
            </a:prstGeom>
            <a:noFill/>
            <a:ln w="38100" cap="flat" cmpd="sng" algn="ctr">
              <a:solidFill>
                <a:srgbClr val="993366"/>
              </a:solidFill>
              <a:prstDash val="solid"/>
              <a:tailEnd type="triangle"/>
            </a:ln>
            <a:effectLst/>
          </p:spPr>
        </p:cxnSp>
        <p:cxnSp>
          <p:nvCxnSpPr>
            <p:cNvPr id="223" name="Straight Arrow Connector 222"/>
            <p:cNvCxnSpPr>
              <a:endCxn id="214" idx="0"/>
            </p:cNvCxnSpPr>
            <p:nvPr/>
          </p:nvCxnSpPr>
          <p:spPr>
            <a:xfrm flipH="1">
              <a:off x="5407995" y="2817521"/>
              <a:ext cx="3263" cy="1594677"/>
            </a:xfrm>
            <a:prstGeom prst="straightConnector1">
              <a:avLst/>
            </a:prstGeom>
            <a:noFill/>
            <a:ln w="38100" cap="flat" cmpd="sng" algn="ctr">
              <a:solidFill>
                <a:srgbClr val="993366"/>
              </a:solidFill>
              <a:prstDash val="solid"/>
              <a:tailEnd type="triangle"/>
            </a:ln>
            <a:effectLst/>
          </p:spPr>
        </p:cxnSp>
        <p:cxnSp>
          <p:nvCxnSpPr>
            <p:cNvPr id="224" name="Straight Arrow Connector 223"/>
            <p:cNvCxnSpPr>
              <a:stCxn id="191" idx="2"/>
              <a:endCxn id="215" idx="0"/>
            </p:cNvCxnSpPr>
            <p:nvPr/>
          </p:nvCxnSpPr>
          <p:spPr>
            <a:xfrm>
              <a:off x="6875490" y="2817521"/>
              <a:ext cx="19813" cy="1602776"/>
            </a:xfrm>
            <a:prstGeom prst="straightConnector1">
              <a:avLst/>
            </a:prstGeom>
            <a:noFill/>
            <a:ln w="38100" cap="flat" cmpd="sng" algn="ctr">
              <a:solidFill>
                <a:srgbClr val="993366"/>
              </a:solidFill>
              <a:prstDash val="solid"/>
              <a:tailEnd type="triangle"/>
            </a:ln>
            <a:effectLst/>
          </p:spPr>
        </p:cxnSp>
        <p:sp>
          <p:nvSpPr>
            <p:cNvPr id="225" name="TextBox 224"/>
            <p:cNvSpPr txBox="1"/>
            <p:nvPr/>
          </p:nvSpPr>
          <p:spPr>
            <a:xfrm>
              <a:off x="89321" y="5395880"/>
              <a:ext cx="657623" cy="584775"/>
            </a:xfrm>
            <a:prstGeom prst="rect">
              <a:avLst/>
            </a:prstGeom>
            <a:solidFill>
              <a:srgbClr val="94B8DC"/>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Store</a:t>
              </a:r>
            </a:p>
          </p:txBody>
        </p:sp>
        <p:sp>
          <p:nvSpPr>
            <p:cNvPr id="226" name="TextBox 225"/>
            <p:cNvSpPr txBox="1"/>
            <p:nvPr/>
          </p:nvSpPr>
          <p:spPr>
            <a:xfrm>
              <a:off x="828363" y="5395881"/>
              <a:ext cx="729688" cy="584775"/>
            </a:xfrm>
            <a:prstGeom prst="rect">
              <a:avLst/>
            </a:prstGeom>
            <a:solidFill>
              <a:srgbClr val="94B8DC"/>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onstantia" panose="02030602050306030303" pitchFamily="18" charset="0"/>
                </a:rPr>
                <a:t>Con-</a:t>
              </a:r>
              <a:r>
                <a:rPr kumimoji="0" lang="en-US" sz="1400" b="0" i="0" u="none" strike="noStrike" kern="0" cap="none" spc="0" normalizeH="0" baseline="0" noProof="0" dirty="0" err="1">
                  <a:ln>
                    <a:noFill/>
                  </a:ln>
                  <a:solidFill>
                    <a:prstClr val="black"/>
                  </a:solidFill>
                  <a:effectLst/>
                  <a:uLnTx/>
                  <a:uFillTx/>
                  <a:latin typeface="Constantia" panose="02030602050306030303" pitchFamily="18" charset="0"/>
                </a:rPr>
                <a:t>sumer</a:t>
              </a:r>
              <a:endParaRPr kumimoji="0" lang="en-US" sz="1400" b="0"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27" name="TextBox 226"/>
            <p:cNvSpPr txBox="1"/>
            <p:nvPr/>
          </p:nvSpPr>
          <p:spPr>
            <a:xfrm>
              <a:off x="1618499" y="5383648"/>
              <a:ext cx="753532" cy="584775"/>
            </a:xfrm>
            <a:prstGeom prst="rect">
              <a:avLst/>
            </a:prstGeom>
            <a:solidFill>
              <a:srgbClr val="B2DE8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Con-</a:t>
              </a:r>
              <a:r>
                <a:rPr kumimoji="0" lang="en-US" sz="1600" b="0" i="0" u="none" strike="noStrike" kern="0" cap="none" spc="0" normalizeH="0" baseline="0" noProof="0" dirty="0" err="1">
                  <a:ln>
                    <a:noFill/>
                  </a:ln>
                  <a:solidFill>
                    <a:prstClr val="black"/>
                  </a:solidFill>
                  <a:effectLst/>
                  <a:uLnTx/>
                  <a:uFillTx/>
                  <a:latin typeface="Constantia" panose="02030602050306030303" pitchFamily="18" charset="0"/>
                </a:rPr>
                <a:t>sumer</a:t>
              </a:r>
              <a:endParaRPr kumimoji="0" lang="en-US" sz="1600" b="0"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28" name="TextBox 227"/>
            <p:cNvSpPr txBox="1"/>
            <p:nvPr/>
          </p:nvSpPr>
          <p:spPr>
            <a:xfrm>
              <a:off x="2421627" y="5383648"/>
              <a:ext cx="642754" cy="584775"/>
            </a:xfrm>
            <a:prstGeom prst="rect">
              <a:avLst/>
            </a:prstGeom>
            <a:solidFill>
              <a:srgbClr val="B2DE8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Store</a:t>
              </a:r>
            </a:p>
          </p:txBody>
        </p:sp>
        <p:sp>
          <p:nvSpPr>
            <p:cNvPr id="229" name="TextBox 228"/>
            <p:cNvSpPr txBox="1"/>
            <p:nvPr/>
          </p:nvSpPr>
          <p:spPr>
            <a:xfrm>
              <a:off x="3203735" y="5383648"/>
              <a:ext cx="1346586" cy="584775"/>
            </a:xfrm>
            <a:prstGeom prst="rect">
              <a:avLst/>
            </a:prstGeom>
            <a:solidFill>
              <a:srgbClr val="E7B7CF"/>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Store</a:t>
              </a:r>
            </a:p>
          </p:txBody>
        </p:sp>
        <p:sp>
          <p:nvSpPr>
            <p:cNvPr id="230" name="TextBox 229"/>
            <p:cNvSpPr txBox="1"/>
            <p:nvPr/>
          </p:nvSpPr>
          <p:spPr>
            <a:xfrm>
              <a:off x="4718671" y="5383648"/>
              <a:ext cx="1350680" cy="584775"/>
            </a:xfrm>
            <a:prstGeom prst="rect">
              <a:avLst/>
            </a:prstGeom>
            <a:solidFill>
              <a:srgbClr val="FFD757"/>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Store</a:t>
              </a:r>
            </a:p>
          </p:txBody>
        </p:sp>
        <p:sp>
          <p:nvSpPr>
            <p:cNvPr id="231" name="TextBox 230"/>
            <p:cNvSpPr txBox="1"/>
            <p:nvPr/>
          </p:nvSpPr>
          <p:spPr>
            <a:xfrm>
              <a:off x="6202360" y="5383650"/>
              <a:ext cx="1339857" cy="566306"/>
            </a:xfrm>
            <a:prstGeom prst="rect">
              <a:avLst/>
            </a:prstGeom>
            <a:solidFill>
              <a:srgbClr val="D7AE85"/>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prstClr val="black"/>
                  </a:solidFill>
                  <a:effectLst/>
                  <a:uLnTx/>
                  <a:uFillTx/>
                  <a:latin typeface="Constantia" panose="02030602050306030303" pitchFamily="18" charset="0"/>
                </a:rPr>
                <a:t>Consumer</a:t>
              </a:r>
            </a:p>
          </p:txBody>
        </p:sp>
        <p:sp>
          <p:nvSpPr>
            <p:cNvPr id="232" name="TextBox 231"/>
            <p:cNvSpPr txBox="1"/>
            <p:nvPr/>
          </p:nvSpPr>
          <p:spPr>
            <a:xfrm>
              <a:off x="7688300" y="5383650"/>
              <a:ext cx="1331447" cy="566306"/>
            </a:xfrm>
            <a:prstGeom prst="rect">
              <a:avLst/>
            </a:prstGeom>
            <a:solidFill>
              <a:srgbClr val="3399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onstantia" panose="02030602050306030303" pitchFamily="18" charset="0"/>
                </a:rPr>
                <a:t>Consumer</a:t>
              </a:r>
            </a:p>
          </p:txBody>
        </p:sp>
        <p:cxnSp>
          <p:nvCxnSpPr>
            <p:cNvPr id="233" name="Straight Arrow Connector 232"/>
            <p:cNvCxnSpPr/>
            <p:nvPr/>
          </p:nvCxnSpPr>
          <p:spPr>
            <a:xfrm flipH="1">
              <a:off x="454684" y="4974675"/>
              <a:ext cx="1" cy="388494"/>
            </a:xfrm>
            <a:prstGeom prst="straightConnector1">
              <a:avLst/>
            </a:prstGeom>
            <a:noFill/>
            <a:ln w="38100" cap="flat" cmpd="sng" algn="ctr">
              <a:solidFill>
                <a:srgbClr val="993366"/>
              </a:solidFill>
              <a:prstDash val="solid"/>
              <a:tailEnd type="triangle"/>
            </a:ln>
            <a:effectLst/>
          </p:spPr>
        </p:cxnSp>
        <p:cxnSp>
          <p:nvCxnSpPr>
            <p:cNvPr id="236" name="Straight Arrow Connector 235"/>
            <p:cNvCxnSpPr/>
            <p:nvPr/>
          </p:nvCxnSpPr>
          <p:spPr>
            <a:xfrm flipH="1">
              <a:off x="1222757" y="4974675"/>
              <a:ext cx="1" cy="388494"/>
            </a:xfrm>
            <a:prstGeom prst="straightConnector1">
              <a:avLst/>
            </a:prstGeom>
            <a:noFill/>
            <a:ln w="38100" cap="flat" cmpd="sng" algn="ctr">
              <a:solidFill>
                <a:srgbClr val="993366"/>
              </a:solidFill>
              <a:prstDash val="solid"/>
              <a:tailEnd type="triangle"/>
            </a:ln>
            <a:effectLst/>
          </p:spPr>
        </p:cxnSp>
        <p:cxnSp>
          <p:nvCxnSpPr>
            <p:cNvPr id="237" name="Straight Arrow Connector 236"/>
            <p:cNvCxnSpPr/>
            <p:nvPr/>
          </p:nvCxnSpPr>
          <p:spPr>
            <a:xfrm flipH="1">
              <a:off x="1932174" y="4981421"/>
              <a:ext cx="1" cy="388494"/>
            </a:xfrm>
            <a:prstGeom prst="straightConnector1">
              <a:avLst/>
            </a:prstGeom>
            <a:noFill/>
            <a:ln w="38100" cap="flat" cmpd="sng" algn="ctr">
              <a:solidFill>
                <a:srgbClr val="993366"/>
              </a:solidFill>
              <a:prstDash val="solid"/>
              <a:tailEnd type="triangle"/>
            </a:ln>
            <a:effectLst/>
          </p:spPr>
        </p:cxnSp>
        <p:cxnSp>
          <p:nvCxnSpPr>
            <p:cNvPr id="238" name="Straight Arrow Connector 237"/>
            <p:cNvCxnSpPr/>
            <p:nvPr/>
          </p:nvCxnSpPr>
          <p:spPr>
            <a:xfrm flipH="1">
              <a:off x="2710951" y="4983745"/>
              <a:ext cx="1" cy="388494"/>
            </a:xfrm>
            <a:prstGeom prst="straightConnector1">
              <a:avLst/>
            </a:prstGeom>
            <a:noFill/>
            <a:ln w="38100" cap="flat" cmpd="sng" algn="ctr">
              <a:solidFill>
                <a:srgbClr val="993366"/>
              </a:solidFill>
              <a:prstDash val="solid"/>
              <a:tailEnd type="triangle"/>
            </a:ln>
            <a:effectLst/>
          </p:spPr>
        </p:cxnSp>
        <p:cxnSp>
          <p:nvCxnSpPr>
            <p:cNvPr id="239" name="Straight Arrow Connector 238"/>
            <p:cNvCxnSpPr/>
            <p:nvPr/>
          </p:nvCxnSpPr>
          <p:spPr>
            <a:xfrm flipH="1">
              <a:off x="3872509" y="4981421"/>
              <a:ext cx="1" cy="388494"/>
            </a:xfrm>
            <a:prstGeom prst="straightConnector1">
              <a:avLst/>
            </a:prstGeom>
            <a:noFill/>
            <a:ln w="38100" cap="flat" cmpd="sng" algn="ctr">
              <a:solidFill>
                <a:srgbClr val="993366"/>
              </a:solidFill>
              <a:prstDash val="solid"/>
              <a:tailEnd type="triangle"/>
            </a:ln>
            <a:effectLst/>
          </p:spPr>
        </p:cxnSp>
        <p:cxnSp>
          <p:nvCxnSpPr>
            <p:cNvPr id="240" name="Straight Arrow Connector 239"/>
            <p:cNvCxnSpPr/>
            <p:nvPr/>
          </p:nvCxnSpPr>
          <p:spPr>
            <a:xfrm flipH="1">
              <a:off x="5417091" y="4981421"/>
              <a:ext cx="1" cy="388494"/>
            </a:xfrm>
            <a:prstGeom prst="straightConnector1">
              <a:avLst/>
            </a:prstGeom>
            <a:noFill/>
            <a:ln w="38100" cap="flat" cmpd="sng" algn="ctr">
              <a:solidFill>
                <a:srgbClr val="993366"/>
              </a:solidFill>
              <a:prstDash val="solid"/>
              <a:tailEnd type="triangle"/>
            </a:ln>
            <a:effectLst/>
          </p:spPr>
        </p:cxnSp>
        <p:cxnSp>
          <p:nvCxnSpPr>
            <p:cNvPr id="241" name="Straight Arrow Connector 240"/>
            <p:cNvCxnSpPr/>
            <p:nvPr/>
          </p:nvCxnSpPr>
          <p:spPr>
            <a:xfrm flipH="1">
              <a:off x="6804990" y="4982638"/>
              <a:ext cx="1" cy="388494"/>
            </a:xfrm>
            <a:prstGeom prst="straightConnector1">
              <a:avLst/>
            </a:prstGeom>
            <a:noFill/>
            <a:ln w="38100" cap="flat" cmpd="sng" algn="ctr">
              <a:solidFill>
                <a:srgbClr val="993366"/>
              </a:solidFill>
              <a:prstDash val="solid"/>
              <a:tailEnd type="triangle"/>
            </a:ln>
            <a:effectLst/>
          </p:spPr>
        </p:cxnSp>
        <p:cxnSp>
          <p:nvCxnSpPr>
            <p:cNvPr id="243" name="Straight Arrow Connector 242"/>
            <p:cNvCxnSpPr/>
            <p:nvPr/>
          </p:nvCxnSpPr>
          <p:spPr>
            <a:xfrm flipV="1">
              <a:off x="6961673" y="4963914"/>
              <a:ext cx="8477" cy="419734"/>
            </a:xfrm>
            <a:prstGeom prst="straightConnector1">
              <a:avLst/>
            </a:prstGeom>
            <a:noFill/>
            <a:ln w="38100" cap="flat" cmpd="sng" algn="ctr">
              <a:solidFill>
                <a:srgbClr val="993366"/>
              </a:solidFill>
              <a:prstDash val="solid"/>
              <a:tailEnd type="triangle"/>
            </a:ln>
            <a:effectLst/>
          </p:spPr>
        </p:cxnSp>
        <p:cxnSp>
          <p:nvCxnSpPr>
            <p:cNvPr id="246" name="Straight Arrow Connector 245"/>
            <p:cNvCxnSpPr/>
            <p:nvPr/>
          </p:nvCxnSpPr>
          <p:spPr>
            <a:xfrm flipH="1">
              <a:off x="8286691" y="4994870"/>
              <a:ext cx="1" cy="388494"/>
            </a:xfrm>
            <a:prstGeom prst="straightConnector1">
              <a:avLst/>
            </a:prstGeom>
            <a:noFill/>
            <a:ln w="38100" cap="flat" cmpd="sng" algn="ctr">
              <a:solidFill>
                <a:srgbClr val="993366"/>
              </a:solidFill>
              <a:prstDash val="solid"/>
              <a:tailEnd type="triangle"/>
            </a:ln>
            <a:effectLst/>
          </p:spPr>
        </p:cxnSp>
        <p:cxnSp>
          <p:nvCxnSpPr>
            <p:cNvPr id="247" name="Straight Arrow Connector 246"/>
            <p:cNvCxnSpPr/>
            <p:nvPr/>
          </p:nvCxnSpPr>
          <p:spPr>
            <a:xfrm flipV="1">
              <a:off x="8443374" y="4976146"/>
              <a:ext cx="8477" cy="419734"/>
            </a:xfrm>
            <a:prstGeom prst="straightConnector1">
              <a:avLst/>
            </a:prstGeom>
            <a:noFill/>
            <a:ln w="38100" cap="flat" cmpd="sng" algn="ctr">
              <a:solidFill>
                <a:srgbClr val="993366"/>
              </a:solidFill>
              <a:prstDash val="solid"/>
              <a:tailEnd type="triangle"/>
            </a:ln>
            <a:effectLst/>
          </p:spPr>
        </p:cxnSp>
      </p:grpSp>
    </p:spTree>
    <p:extLst>
      <p:ext uri="{BB962C8B-B14F-4D97-AF65-F5344CB8AC3E}">
        <p14:creationId xmlns:p14="http://schemas.microsoft.com/office/powerpoint/2010/main" val="41436385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t>Omni-Channel Customer Fulfillment Models</a:t>
            </a:r>
            <a:br>
              <a:rPr lang="en-US" sz="3200" dirty="0"/>
            </a:br>
            <a:r>
              <a:rPr lang="en-US" sz="3200" dirty="0">
                <a:solidFill>
                  <a:schemeClr val="accent2">
                    <a:lumMod val="40000"/>
                    <a:lumOff val="60000"/>
                  </a:schemeClr>
                </a:solidFill>
              </a:rPr>
              <a:t>Integrated Fulfillment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47" name="TextBox 46"/>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4-10</a:t>
            </a:r>
          </a:p>
        </p:txBody>
      </p:sp>
      <p:sp>
        <p:nvSpPr>
          <p:cNvPr id="49" name="Rectangle 48"/>
          <p:cNvSpPr/>
          <p:nvPr/>
        </p:nvSpPr>
        <p:spPr>
          <a:xfrm>
            <a:off x="314467" y="4346950"/>
            <a:ext cx="8537866" cy="1754326"/>
          </a:xfrm>
          <a:prstGeom prst="rect">
            <a:avLst/>
          </a:prstGeom>
        </p:spPr>
        <p:txBody>
          <a:bodyPr wrap="square">
            <a:spAutoFit/>
          </a:bodyPr>
          <a:lstStyle/>
          <a:p>
            <a:pPr algn="ctr"/>
            <a:r>
              <a:rPr lang="en-US" b="1" dirty="0">
                <a:solidFill>
                  <a:srgbClr val="000000"/>
                </a:solidFill>
                <a:latin typeface="Constantia" panose="02030602050306030303" pitchFamily="18" charset="0"/>
              </a:rPr>
              <a:t>Integrated fulfillment </a:t>
            </a:r>
            <a:r>
              <a:rPr lang="en-US" dirty="0">
                <a:solidFill>
                  <a:srgbClr val="000000"/>
                </a:solidFill>
                <a:latin typeface="Constantia" panose="02030602050306030303" pitchFamily="18" charset="0"/>
              </a:rPr>
              <a:t>means the retailer operates one distribution network to service both “bricks-and-mortar” (retail stores) and “clicks-and-mortar” (Internet sites) channels. </a:t>
            </a:r>
          </a:p>
          <a:p>
            <a:pPr algn="ctr"/>
            <a:r>
              <a:rPr lang="en-US" b="1" dirty="0">
                <a:solidFill>
                  <a:srgbClr val="008000"/>
                </a:solidFill>
                <a:latin typeface="Constantia" panose="02030602050306030303" pitchFamily="18" charset="0"/>
              </a:rPr>
              <a:t>Advantages: </a:t>
            </a:r>
            <a:r>
              <a:rPr lang="en-US" dirty="0">
                <a:solidFill>
                  <a:srgbClr val="000000"/>
                </a:solidFill>
                <a:latin typeface="Constantia" panose="02030602050306030303" pitchFamily="18" charset="0"/>
              </a:rPr>
              <a:t>Low start-up costs for retailers, Workforce efficiency </a:t>
            </a:r>
          </a:p>
          <a:p>
            <a:pPr algn="ctr"/>
            <a:r>
              <a:rPr lang="en-US" b="1" dirty="0">
                <a:solidFill>
                  <a:srgbClr val="990033"/>
                </a:solidFill>
                <a:latin typeface="Constantia" panose="02030602050306030303" pitchFamily="18" charset="0"/>
              </a:rPr>
              <a:t>Disadvantages: </a:t>
            </a:r>
            <a:r>
              <a:rPr lang="en-US" dirty="0">
                <a:solidFill>
                  <a:srgbClr val="000000"/>
                </a:solidFill>
                <a:latin typeface="Constantia" panose="02030602050306030303" pitchFamily="18" charset="0"/>
              </a:rPr>
              <a:t>Order profile changes, Unavailability of products in </a:t>
            </a:r>
            <a:r>
              <a:rPr lang="en-US" dirty="0" err="1">
                <a:solidFill>
                  <a:srgbClr val="000000"/>
                </a:solidFill>
                <a:latin typeface="Constantia" panose="02030602050306030303" pitchFamily="18" charset="0"/>
              </a:rPr>
              <a:t>eaches</a:t>
            </a:r>
            <a:r>
              <a:rPr lang="en-US" dirty="0">
                <a:solidFill>
                  <a:srgbClr val="000000"/>
                </a:solidFill>
                <a:latin typeface="Constantia" panose="02030602050306030303" pitchFamily="18" charset="0"/>
              </a:rPr>
              <a:t>, “Fast pick” or broken case operation requirements for unit pick (each pick)</a:t>
            </a:r>
          </a:p>
        </p:txBody>
      </p:sp>
      <p:grpSp>
        <p:nvGrpSpPr>
          <p:cNvPr id="129" name="Group 128"/>
          <p:cNvGrpSpPr/>
          <p:nvPr/>
        </p:nvGrpSpPr>
        <p:grpSpPr>
          <a:xfrm>
            <a:off x="124437" y="1371600"/>
            <a:ext cx="8855681" cy="2675690"/>
            <a:chOff x="157293" y="1501886"/>
            <a:chExt cx="8855681" cy="2675690"/>
          </a:xfrm>
        </p:grpSpPr>
        <p:pic>
          <p:nvPicPr>
            <p:cNvPr id="79" name="Picture 7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05818" y="1732550"/>
              <a:ext cx="1201875" cy="1201875"/>
            </a:xfrm>
            <a:prstGeom prst="rect">
              <a:avLst/>
            </a:prstGeom>
          </p:spPr>
        </p:pic>
        <p:pic>
          <p:nvPicPr>
            <p:cNvPr id="17" name="Picture 16"/>
            <p:cNvPicPr>
              <a:picLocks noChangeAspect="1"/>
            </p:cNvPicPr>
            <p:nvPr/>
          </p:nvPicPr>
          <p:blipFill>
            <a:blip r:embed="rId3"/>
            <a:stretch>
              <a:fillRect/>
            </a:stretch>
          </p:blipFill>
          <p:spPr>
            <a:xfrm>
              <a:off x="2606860" y="2496698"/>
              <a:ext cx="1322427" cy="1199001"/>
            </a:xfrm>
            <a:prstGeom prst="rect">
              <a:avLst/>
            </a:prstGeom>
          </p:spPr>
        </p:pic>
        <p:grpSp>
          <p:nvGrpSpPr>
            <p:cNvPr id="46" name="Group 45"/>
            <p:cNvGrpSpPr/>
            <p:nvPr/>
          </p:nvGrpSpPr>
          <p:grpSpPr>
            <a:xfrm>
              <a:off x="157293" y="1501886"/>
              <a:ext cx="8855681" cy="2675690"/>
              <a:chOff x="-53062" y="1510529"/>
              <a:chExt cx="8598770" cy="2675690"/>
            </a:xfrm>
          </p:grpSpPr>
          <p:sp>
            <p:nvSpPr>
              <p:cNvPr id="26" name="TextBox 25"/>
              <p:cNvSpPr txBox="1"/>
              <p:nvPr/>
            </p:nvSpPr>
            <p:spPr>
              <a:xfrm>
                <a:off x="-53062" y="1514994"/>
                <a:ext cx="1572172" cy="830997"/>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Supplier Distribution Center</a:t>
                </a:r>
              </a:p>
            </p:txBody>
          </p:sp>
          <p:sp>
            <p:nvSpPr>
              <p:cNvPr id="27" name="TextBox 26"/>
              <p:cNvSpPr txBox="1"/>
              <p:nvPr/>
            </p:nvSpPr>
            <p:spPr>
              <a:xfrm>
                <a:off x="86799" y="3697544"/>
                <a:ext cx="1143000" cy="338554"/>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Picking</a:t>
                </a:r>
              </a:p>
            </p:txBody>
          </p:sp>
          <p:sp>
            <p:nvSpPr>
              <p:cNvPr id="29" name="TextBox 28"/>
              <p:cNvSpPr txBox="1"/>
              <p:nvPr/>
            </p:nvSpPr>
            <p:spPr>
              <a:xfrm>
                <a:off x="1217375" y="3349207"/>
                <a:ext cx="1348740" cy="830997"/>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Ship truckload, LTL</a:t>
                </a:r>
              </a:p>
            </p:txBody>
          </p:sp>
          <p:cxnSp>
            <p:nvCxnSpPr>
              <p:cNvPr id="30" name="Straight Arrow Connector 29"/>
              <p:cNvCxnSpPr/>
              <p:nvPr/>
            </p:nvCxnSpPr>
            <p:spPr>
              <a:xfrm>
                <a:off x="1519110" y="3243576"/>
                <a:ext cx="568770" cy="1"/>
              </a:xfrm>
              <a:prstGeom prst="straightConnector1">
                <a:avLst/>
              </a:prstGeom>
              <a:noFill/>
              <a:ln w="38100" cap="flat" cmpd="sng" algn="ctr">
                <a:solidFill>
                  <a:srgbClr val="993366"/>
                </a:solidFill>
                <a:prstDash val="solid"/>
                <a:tailEnd type="triangle" w="lg" len="med"/>
              </a:ln>
              <a:effectLst/>
            </p:spPr>
          </p:cxnSp>
          <p:sp>
            <p:nvSpPr>
              <p:cNvPr id="31" name="TextBox 30"/>
              <p:cNvSpPr txBox="1"/>
              <p:nvPr/>
            </p:nvSpPr>
            <p:spPr>
              <a:xfrm>
                <a:off x="2408013" y="1514994"/>
                <a:ext cx="1443040" cy="830997"/>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Retailer</a:t>
                </a:r>
                <a:r>
                  <a:rPr lang="en-US" sz="1600" dirty="0">
                    <a:solidFill>
                      <a:prstClr val="black"/>
                    </a:solidFill>
                    <a:latin typeface="Constantia" panose="02030602050306030303" pitchFamily="18" charset="0"/>
                  </a:rPr>
                  <a:t> </a:t>
                </a:r>
                <a:r>
                  <a:rPr lang="en-US" sz="1600" b="1" dirty="0">
                    <a:solidFill>
                      <a:prstClr val="black"/>
                    </a:solidFill>
                    <a:latin typeface="Constantia" panose="02030602050306030303" pitchFamily="18" charset="0"/>
                  </a:rPr>
                  <a:t>Distribution</a:t>
                </a:r>
                <a:r>
                  <a:rPr lang="en-US" sz="1600" dirty="0">
                    <a:solidFill>
                      <a:prstClr val="black"/>
                    </a:solidFill>
                    <a:latin typeface="Constantia" panose="02030602050306030303" pitchFamily="18" charset="0"/>
                  </a:rPr>
                  <a:t> </a:t>
                </a:r>
                <a:r>
                  <a:rPr lang="en-US" sz="1600" b="1" dirty="0">
                    <a:solidFill>
                      <a:prstClr val="black"/>
                    </a:solidFill>
                    <a:latin typeface="Constantia" panose="02030602050306030303" pitchFamily="18" charset="0"/>
                  </a:rPr>
                  <a:t>Center</a:t>
                </a:r>
              </a:p>
            </p:txBody>
          </p:sp>
          <p:sp>
            <p:nvSpPr>
              <p:cNvPr id="33" name="TextBox 32"/>
              <p:cNvSpPr txBox="1"/>
              <p:nvPr/>
            </p:nvSpPr>
            <p:spPr>
              <a:xfrm>
                <a:off x="2797595" y="3601444"/>
                <a:ext cx="1885976" cy="584775"/>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Picking</a:t>
                </a:r>
              </a:p>
              <a:p>
                <a:pPr algn="ctr"/>
                <a:r>
                  <a:rPr lang="en-US" sz="1600" dirty="0">
                    <a:solidFill>
                      <a:prstClr val="black"/>
                    </a:solidFill>
                    <a:latin typeface="Constantia" panose="02030602050306030303" pitchFamily="18" charset="0"/>
                  </a:rPr>
                  <a:t>Pallet, Case, Each</a:t>
                </a:r>
              </a:p>
            </p:txBody>
          </p:sp>
          <p:sp>
            <p:nvSpPr>
              <p:cNvPr id="35" name="TextBox 34"/>
              <p:cNvSpPr txBox="1"/>
              <p:nvPr/>
            </p:nvSpPr>
            <p:spPr>
              <a:xfrm>
                <a:off x="7289484" y="2116485"/>
                <a:ext cx="1256224" cy="338554"/>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Consumer</a:t>
                </a:r>
              </a:p>
            </p:txBody>
          </p:sp>
          <p:cxnSp>
            <p:nvCxnSpPr>
              <p:cNvPr id="36" name="Straight Arrow Connector 35"/>
              <p:cNvCxnSpPr/>
              <p:nvPr/>
            </p:nvCxnSpPr>
            <p:spPr>
              <a:xfrm>
                <a:off x="3827225" y="3425350"/>
                <a:ext cx="3389816" cy="465805"/>
              </a:xfrm>
              <a:prstGeom prst="straightConnector1">
                <a:avLst/>
              </a:prstGeom>
              <a:noFill/>
              <a:ln w="38100" cap="flat" cmpd="sng" algn="ctr">
                <a:solidFill>
                  <a:srgbClr val="993366"/>
                </a:solidFill>
                <a:prstDash val="solid"/>
                <a:tailEnd type="triangle" w="lg" len="med"/>
              </a:ln>
              <a:effectLst/>
            </p:spPr>
          </p:cxnSp>
          <p:sp>
            <p:nvSpPr>
              <p:cNvPr id="37" name="TextBox 36"/>
              <p:cNvSpPr txBox="1"/>
              <p:nvPr/>
            </p:nvSpPr>
            <p:spPr>
              <a:xfrm rot="451395">
                <a:off x="4099552" y="3289189"/>
                <a:ext cx="2993784" cy="338554"/>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Ship Case</a:t>
                </a:r>
              </a:p>
            </p:txBody>
          </p:sp>
          <p:sp>
            <p:nvSpPr>
              <p:cNvPr id="38" name="TextBox 37"/>
              <p:cNvSpPr txBox="1"/>
              <p:nvPr/>
            </p:nvSpPr>
            <p:spPr>
              <a:xfrm>
                <a:off x="4452168" y="1510529"/>
                <a:ext cx="1853106" cy="338554"/>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Retail Store</a:t>
                </a:r>
              </a:p>
            </p:txBody>
          </p:sp>
          <p:sp>
            <p:nvSpPr>
              <p:cNvPr id="39" name="TextBox 38"/>
              <p:cNvSpPr txBox="1"/>
              <p:nvPr/>
            </p:nvSpPr>
            <p:spPr>
              <a:xfrm rot="20787224">
                <a:off x="3506653" y="2281368"/>
                <a:ext cx="1336140" cy="830997"/>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Ship truckload, LTL</a:t>
                </a:r>
              </a:p>
            </p:txBody>
          </p:sp>
          <p:cxnSp>
            <p:nvCxnSpPr>
              <p:cNvPr id="40" name="Straight Arrow Connector 39"/>
              <p:cNvCxnSpPr/>
              <p:nvPr/>
            </p:nvCxnSpPr>
            <p:spPr>
              <a:xfrm flipV="1">
                <a:off x="3863172" y="2852587"/>
                <a:ext cx="1515549" cy="363559"/>
              </a:xfrm>
              <a:prstGeom prst="straightConnector1">
                <a:avLst/>
              </a:prstGeom>
              <a:noFill/>
              <a:ln w="38100" cap="flat" cmpd="sng" algn="ctr">
                <a:solidFill>
                  <a:srgbClr val="993366"/>
                </a:solidFill>
                <a:prstDash val="solid"/>
                <a:tailEnd type="triangle" w="lg" len="med"/>
              </a:ln>
              <a:effectLst/>
            </p:spPr>
          </p:cxnSp>
          <p:cxnSp>
            <p:nvCxnSpPr>
              <p:cNvPr id="41" name="Straight Arrow Connector 40"/>
              <p:cNvCxnSpPr/>
              <p:nvPr/>
            </p:nvCxnSpPr>
            <p:spPr>
              <a:xfrm>
                <a:off x="6301188" y="2211691"/>
                <a:ext cx="933082" cy="0"/>
              </a:xfrm>
              <a:prstGeom prst="straightConnector1">
                <a:avLst/>
              </a:prstGeom>
              <a:noFill/>
              <a:ln w="38100" cap="flat" cmpd="sng" algn="ctr">
                <a:solidFill>
                  <a:srgbClr val="993366"/>
                </a:solidFill>
                <a:prstDash val="solid"/>
                <a:tailEnd type="triangle" w="lg" len="med"/>
              </a:ln>
              <a:effectLst/>
            </p:spPr>
          </p:cxnSp>
          <p:sp>
            <p:nvSpPr>
              <p:cNvPr id="43" name="TextBox 42"/>
              <p:cNvSpPr txBox="1"/>
              <p:nvPr/>
            </p:nvSpPr>
            <p:spPr>
              <a:xfrm>
                <a:off x="6148193" y="1846325"/>
                <a:ext cx="1141291" cy="338554"/>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Delivery</a:t>
                </a:r>
              </a:p>
            </p:txBody>
          </p:sp>
          <p:cxnSp>
            <p:nvCxnSpPr>
              <p:cNvPr id="44" name="Straight Arrow Connector 43"/>
              <p:cNvCxnSpPr/>
              <p:nvPr/>
            </p:nvCxnSpPr>
            <p:spPr>
              <a:xfrm flipH="1" flipV="1">
                <a:off x="6285067" y="2398357"/>
                <a:ext cx="949202" cy="344"/>
              </a:xfrm>
              <a:prstGeom prst="straightConnector1">
                <a:avLst/>
              </a:prstGeom>
              <a:noFill/>
              <a:ln w="38100" cap="flat" cmpd="sng" algn="ctr">
                <a:solidFill>
                  <a:srgbClr val="993366"/>
                </a:solidFill>
                <a:prstDash val="solid"/>
                <a:tailEnd type="triangle" w="lg" len="med"/>
              </a:ln>
              <a:effectLst/>
            </p:spPr>
          </p:cxnSp>
          <p:sp>
            <p:nvSpPr>
              <p:cNvPr id="45" name="TextBox 44"/>
              <p:cNvSpPr txBox="1"/>
              <p:nvPr/>
            </p:nvSpPr>
            <p:spPr>
              <a:xfrm>
                <a:off x="6188889" y="2458320"/>
                <a:ext cx="1141291" cy="338554"/>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Pick-up</a:t>
                </a:r>
              </a:p>
            </p:txBody>
          </p:sp>
        </p:grpSp>
        <p:pic>
          <p:nvPicPr>
            <p:cNvPr id="13" name="Picture 12"/>
            <p:cNvPicPr>
              <a:picLocks noChangeAspect="1"/>
            </p:cNvPicPr>
            <p:nvPr/>
          </p:nvPicPr>
          <p:blipFill>
            <a:blip r:embed="rId4"/>
            <a:stretch>
              <a:fillRect/>
            </a:stretch>
          </p:blipFill>
          <p:spPr>
            <a:xfrm>
              <a:off x="166900" y="2482805"/>
              <a:ext cx="1434221" cy="1138319"/>
            </a:xfrm>
            <a:prstGeom prst="rect">
              <a:avLst/>
            </a:prstGeom>
          </p:spPr>
        </p:pic>
        <p:sp>
          <p:nvSpPr>
            <p:cNvPr id="189" name="TextBox 188"/>
            <p:cNvSpPr txBox="1"/>
            <p:nvPr/>
          </p:nvSpPr>
          <p:spPr>
            <a:xfrm>
              <a:off x="7719217" y="3791574"/>
              <a:ext cx="1293757" cy="338554"/>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Consumer</a:t>
              </a:r>
            </a:p>
          </p:txBody>
        </p:sp>
        <p:pic>
          <p:nvPicPr>
            <p:cNvPr id="128" name="Picture 8" descr="http://www.publicpolicy.ie/wp-content/uploads/Peopl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32501" y="1511177"/>
              <a:ext cx="924725" cy="693544"/>
            </a:xfrm>
            <a:prstGeom prst="rect">
              <a:avLst/>
            </a:prstGeom>
            <a:noFill/>
            <a:extLst>
              <a:ext uri="{909E8E84-426E-40DD-AFC4-6F175D3DCCD1}">
                <a14:hiddenFill xmlns:a14="http://schemas.microsoft.com/office/drawing/2010/main">
                  <a:solidFill>
                    <a:srgbClr val="FFFFFF"/>
                  </a:solidFill>
                </a14:hiddenFill>
              </a:ext>
            </a:extLst>
          </p:spPr>
        </p:pic>
        <p:pic>
          <p:nvPicPr>
            <p:cNvPr id="194" name="Picture 8" descr="http://www.publicpolicy.ie/wp-content/uploads/Peopl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35696" y="3132202"/>
              <a:ext cx="924725" cy="69354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6267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t>Omni-Channel Customer Fulfillment Models</a:t>
            </a:r>
            <a:br>
              <a:rPr lang="en-US" sz="3200" dirty="0"/>
            </a:br>
            <a:r>
              <a:rPr lang="en-US" sz="3200" dirty="0">
                <a:solidFill>
                  <a:schemeClr val="accent2">
                    <a:lumMod val="40000"/>
                    <a:lumOff val="60000"/>
                  </a:schemeClr>
                </a:solidFill>
              </a:rPr>
              <a:t>Dedicated Fulfillment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47" name="TextBox 46"/>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4-11</a:t>
            </a:r>
          </a:p>
        </p:txBody>
      </p:sp>
      <p:sp>
        <p:nvSpPr>
          <p:cNvPr id="49" name="Rectangle 48"/>
          <p:cNvSpPr/>
          <p:nvPr/>
        </p:nvSpPr>
        <p:spPr>
          <a:xfrm>
            <a:off x="238854" y="4960828"/>
            <a:ext cx="8752746" cy="1200329"/>
          </a:xfrm>
          <a:prstGeom prst="rect">
            <a:avLst/>
          </a:prstGeom>
        </p:spPr>
        <p:txBody>
          <a:bodyPr wrap="square">
            <a:spAutoFit/>
          </a:bodyPr>
          <a:lstStyle/>
          <a:p>
            <a:pPr algn="ctr"/>
            <a:r>
              <a:rPr lang="en-US" b="1" dirty="0">
                <a:solidFill>
                  <a:srgbClr val="000000"/>
                </a:solidFill>
                <a:latin typeface="Constantia" panose="02030602050306030303" pitchFamily="18" charset="0"/>
              </a:rPr>
              <a:t>Dedicated fulfillment </a:t>
            </a:r>
            <a:r>
              <a:rPr lang="en-US" dirty="0">
                <a:solidFill>
                  <a:srgbClr val="000000"/>
                </a:solidFill>
                <a:latin typeface="Constantia" panose="02030602050306030303" pitchFamily="18" charset="0"/>
              </a:rPr>
              <a:t>means the retailer operates two separate distribution networks to service “bricks-and-mortar” (retail stores) and “clicks-and-mortar” (Internet sites).</a:t>
            </a:r>
          </a:p>
          <a:p>
            <a:pPr algn="ctr"/>
            <a:r>
              <a:rPr lang="en-US" b="1" dirty="0">
                <a:solidFill>
                  <a:srgbClr val="008000"/>
                </a:solidFill>
                <a:latin typeface="Constantia" panose="02030602050306030303" pitchFamily="18" charset="0"/>
              </a:rPr>
              <a:t>Advantages: </a:t>
            </a:r>
            <a:r>
              <a:rPr lang="en-US" dirty="0">
                <a:solidFill>
                  <a:srgbClr val="000000"/>
                </a:solidFill>
                <a:latin typeface="Constantia" panose="02030602050306030303" pitchFamily="18" charset="0"/>
              </a:rPr>
              <a:t>Elimination of most of the disadvantages of integrated fulfillment</a:t>
            </a:r>
          </a:p>
          <a:p>
            <a:pPr algn="ctr"/>
            <a:r>
              <a:rPr lang="en-US" b="1" dirty="0">
                <a:solidFill>
                  <a:srgbClr val="990033"/>
                </a:solidFill>
                <a:latin typeface="Constantia" panose="02030602050306030303" pitchFamily="18" charset="0"/>
              </a:rPr>
              <a:t>Disadvantages: </a:t>
            </a:r>
            <a:r>
              <a:rPr lang="en-US" dirty="0">
                <a:solidFill>
                  <a:srgbClr val="000000"/>
                </a:solidFill>
                <a:latin typeface="Constantia" panose="02030602050306030303" pitchFamily="18" charset="0"/>
              </a:rPr>
              <a:t>Duplicate facilities and duplicate inventories</a:t>
            </a:r>
          </a:p>
        </p:txBody>
      </p:sp>
      <p:grpSp>
        <p:nvGrpSpPr>
          <p:cNvPr id="15" name="Group 14"/>
          <p:cNvGrpSpPr/>
          <p:nvPr/>
        </p:nvGrpSpPr>
        <p:grpSpPr>
          <a:xfrm>
            <a:off x="73144" y="1295019"/>
            <a:ext cx="8918456" cy="3665809"/>
            <a:chOff x="73229" y="1293507"/>
            <a:chExt cx="9134967" cy="3665831"/>
          </a:xfrm>
        </p:grpSpPr>
        <p:pic>
          <p:nvPicPr>
            <p:cNvPr id="40" name="Picture 3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5697" y="1676028"/>
              <a:ext cx="1201875" cy="1201875"/>
            </a:xfrm>
            <a:prstGeom prst="rect">
              <a:avLst/>
            </a:prstGeom>
          </p:spPr>
        </p:pic>
        <p:pic>
          <p:nvPicPr>
            <p:cNvPr id="39" name="Picture 38"/>
            <p:cNvPicPr>
              <a:picLocks noChangeAspect="1"/>
            </p:cNvPicPr>
            <p:nvPr/>
          </p:nvPicPr>
          <p:blipFill>
            <a:blip r:embed="rId3"/>
            <a:stretch>
              <a:fillRect/>
            </a:stretch>
          </p:blipFill>
          <p:spPr>
            <a:xfrm>
              <a:off x="2909839" y="1795655"/>
              <a:ext cx="1107553" cy="1004182"/>
            </a:xfrm>
            <a:prstGeom prst="rect">
              <a:avLst/>
            </a:prstGeom>
          </p:spPr>
        </p:pic>
        <p:pic>
          <p:nvPicPr>
            <p:cNvPr id="38" name="Picture 37"/>
            <p:cNvPicPr>
              <a:picLocks noChangeAspect="1"/>
            </p:cNvPicPr>
            <p:nvPr/>
          </p:nvPicPr>
          <p:blipFill>
            <a:blip r:embed="rId4"/>
            <a:stretch>
              <a:fillRect/>
            </a:stretch>
          </p:blipFill>
          <p:spPr>
            <a:xfrm>
              <a:off x="97351" y="2243933"/>
              <a:ext cx="1351567" cy="1072718"/>
            </a:xfrm>
            <a:prstGeom prst="rect">
              <a:avLst/>
            </a:prstGeom>
          </p:spPr>
        </p:pic>
        <p:sp>
          <p:nvSpPr>
            <p:cNvPr id="74" name="TextBox 73"/>
            <p:cNvSpPr txBox="1"/>
            <p:nvPr/>
          </p:nvSpPr>
          <p:spPr>
            <a:xfrm>
              <a:off x="73229" y="1293507"/>
              <a:ext cx="1669317" cy="923330"/>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Supplier Distribution Center</a:t>
              </a:r>
            </a:p>
          </p:txBody>
        </p:sp>
        <p:sp>
          <p:nvSpPr>
            <p:cNvPr id="75" name="TextBox 74"/>
            <p:cNvSpPr txBox="1"/>
            <p:nvPr/>
          </p:nvSpPr>
          <p:spPr>
            <a:xfrm>
              <a:off x="242962" y="3298126"/>
              <a:ext cx="114300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p:txBody>
        </p:sp>
        <p:sp>
          <p:nvSpPr>
            <p:cNvPr id="77" name="TextBox 76"/>
            <p:cNvSpPr txBox="1"/>
            <p:nvPr/>
          </p:nvSpPr>
          <p:spPr>
            <a:xfrm rot="20406382">
              <a:off x="950132" y="1823344"/>
              <a:ext cx="2065232"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truckload, LTL</a:t>
              </a:r>
            </a:p>
          </p:txBody>
        </p:sp>
        <p:cxnSp>
          <p:nvCxnSpPr>
            <p:cNvPr id="78" name="Straight Arrow Connector 77"/>
            <p:cNvCxnSpPr/>
            <p:nvPr/>
          </p:nvCxnSpPr>
          <p:spPr>
            <a:xfrm flipV="1">
              <a:off x="1463555" y="2163172"/>
              <a:ext cx="1363766" cy="472805"/>
            </a:xfrm>
            <a:prstGeom prst="straightConnector1">
              <a:avLst/>
            </a:prstGeom>
            <a:noFill/>
            <a:ln w="38100" cap="flat" cmpd="sng" algn="ctr">
              <a:solidFill>
                <a:srgbClr val="993366"/>
              </a:solidFill>
              <a:prstDash val="solid"/>
              <a:tailEnd type="triangle" w="lg" len="med"/>
            </a:ln>
            <a:effectLst/>
          </p:spPr>
        </p:cxnSp>
        <p:sp>
          <p:nvSpPr>
            <p:cNvPr id="79" name="TextBox 78"/>
            <p:cNvSpPr txBox="1"/>
            <p:nvPr/>
          </p:nvSpPr>
          <p:spPr>
            <a:xfrm rot="1142531">
              <a:off x="1088311" y="3541091"/>
              <a:ext cx="1869745"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truckload, LTL</a:t>
              </a:r>
            </a:p>
          </p:txBody>
        </p:sp>
        <p:cxnSp>
          <p:nvCxnSpPr>
            <p:cNvPr id="80" name="Straight Arrow Connector 79"/>
            <p:cNvCxnSpPr/>
            <p:nvPr/>
          </p:nvCxnSpPr>
          <p:spPr>
            <a:xfrm>
              <a:off x="1347142" y="3214196"/>
              <a:ext cx="1506310" cy="496938"/>
            </a:xfrm>
            <a:prstGeom prst="straightConnector1">
              <a:avLst/>
            </a:prstGeom>
            <a:noFill/>
            <a:ln w="38100" cap="flat" cmpd="sng" algn="ctr">
              <a:solidFill>
                <a:srgbClr val="993366"/>
              </a:solidFill>
              <a:prstDash val="solid"/>
              <a:tailEnd type="triangle" w="lg" len="med"/>
            </a:ln>
            <a:effectLst/>
          </p:spPr>
        </p:cxnSp>
        <p:sp>
          <p:nvSpPr>
            <p:cNvPr id="81" name="TextBox 80"/>
            <p:cNvSpPr txBox="1"/>
            <p:nvPr/>
          </p:nvSpPr>
          <p:spPr>
            <a:xfrm>
              <a:off x="2291212" y="1333731"/>
              <a:ext cx="2080678" cy="391140"/>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Store DC</a:t>
              </a:r>
            </a:p>
          </p:txBody>
        </p:sp>
        <p:sp>
          <p:nvSpPr>
            <p:cNvPr id="83" name="TextBox 82"/>
            <p:cNvSpPr txBox="1"/>
            <p:nvPr/>
          </p:nvSpPr>
          <p:spPr>
            <a:xfrm>
              <a:off x="2312230" y="2681487"/>
              <a:ext cx="2038643"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a:p>
              <a:pPr algn="ctr"/>
              <a:r>
                <a:rPr lang="en-US" dirty="0">
                  <a:solidFill>
                    <a:prstClr val="black"/>
                  </a:solidFill>
                  <a:latin typeface="Constantia" panose="02030602050306030303" pitchFamily="18" charset="0"/>
                </a:rPr>
                <a:t>Pallet, Case, Each</a:t>
              </a:r>
            </a:p>
          </p:txBody>
        </p:sp>
        <p:sp>
          <p:nvSpPr>
            <p:cNvPr id="84" name="TextBox 83"/>
            <p:cNvSpPr txBox="1"/>
            <p:nvPr/>
          </p:nvSpPr>
          <p:spPr>
            <a:xfrm>
              <a:off x="2717407" y="3353943"/>
              <a:ext cx="1733811" cy="646331"/>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Internet DC</a:t>
              </a:r>
            </a:p>
          </p:txBody>
        </p:sp>
        <p:sp>
          <p:nvSpPr>
            <p:cNvPr id="85" name="TextBox 84"/>
            <p:cNvSpPr txBox="1"/>
            <p:nvPr/>
          </p:nvSpPr>
          <p:spPr>
            <a:xfrm>
              <a:off x="4125256" y="4247152"/>
              <a:ext cx="1246768"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a:p>
              <a:pPr algn="ctr"/>
              <a:r>
                <a:rPr lang="en-US" dirty="0">
                  <a:solidFill>
                    <a:prstClr val="black"/>
                  </a:solidFill>
                  <a:latin typeface="Constantia" panose="02030602050306030303" pitchFamily="18" charset="0"/>
                </a:rPr>
                <a:t>Each</a:t>
              </a:r>
            </a:p>
          </p:txBody>
        </p:sp>
        <p:sp>
          <p:nvSpPr>
            <p:cNvPr id="86" name="TextBox 85"/>
            <p:cNvSpPr txBox="1"/>
            <p:nvPr/>
          </p:nvSpPr>
          <p:spPr>
            <a:xfrm>
              <a:off x="7415962" y="3655394"/>
              <a:ext cx="1676400"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Consumer</a:t>
              </a:r>
            </a:p>
          </p:txBody>
        </p:sp>
        <p:sp>
          <p:nvSpPr>
            <p:cNvPr id="87" name="TextBox 86"/>
            <p:cNvSpPr txBox="1"/>
            <p:nvPr/>
          </p:nvSpPr>
          <p:spPr>
            <a:xfrm>
              <a:off x="7531796" y="2032171"/>
              <a:ext cx="1676400"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Consumer</a:t>
              </a:r>
            </a:p>
          </p:txBody>
        </p:sp>
        <p:sp>
          <p:nvSpPr>
            <p:cNvPr id="88" name="TextBox 87"/>
            <p:cNvSpPr txBox="1"/>
            <p:nvPr/>
          </p:nvSpPr>
          <p:spPr>
            <a:xfrm>
              <a:off x="3797767" y="1644261"/>
              <a:ext cx="1593769" cy="584779"/>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Ship truckload, LTL</a:t>
              </a:r>
            </a:p>
          </p:txBody>
        </p:sp>
        <p:cxnSp>
          <p:nvCxnSpPr>
            <p:cNvPr id="89" name="Straight Arrow Connector 88"/>
            <p:cNvCxnSpPr/>
            <p:nvPr/>
          </p:nvCxnSpPr>
          <p:spPr>
            <a:xfrm>
              <a:off x="4039817" y="2254266"/>
              <a:ext cx="1143000" cy="0"/>
            </a:xfrm>
            <a:prstGeom prst="straightConnector1">
              <a:avLst/>
            </a:prstGeom>
            <a:noFill/>
            <a:ln w="38100" cap="flat" cmpd="sng" algn="ctr">
              <a:solidFill>
                <a:srgbClr val="993366"/>
              </a:solidFill>
              <a:prstDash val="solid"/>
              <a:tailEnd type="triangle" w="lg" len="med"/>
            </a:ln>
            <a:effectLst/>
          </p:spPr>
        </p:cxnSp>
        <p:sp>
          <p:nvSpPr>
            <p:cNvPr id="90" name="TextBox 89"/>
            <p:cNvSpPr txBox="1"/>
            <p:nvPr/>
          </p:nvSpPr>
          <p:spPr>
            <a:xfrm>
              <a:off x="5073408" y="1336582"/>
              <a:ext cx="1506451"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Store</a:t>
              </a:r>
            </a:p>
          </p:txBody>
        </p:sp>
        <p:sp>
          <p:nvSpPr>
            <p:cNvPr id="92" name="TextBox 91"/>
            <p:cNvSpPr txBox="1"/>
            <p:nvPr/>
          </p:nvSpPr>
          <p:spPr>
            <a:xfrm>
              <a:off x="6550517" y="2068130"/>
              <a:ext cx="1074527"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Pick-up</a:t>
              </a:r>
            </a:p>
          </p:txBody>
        </p:sp>
        <p:cxnSp>
          <p:nvCxnSpPr>
            <p:cNvPr id="93" name="Straight Arrow Connector 92"/>
            <p:cNvCxnSpPr/>
            <p:nvPr/>
          </p:nvCxnSpPr>
          <p:spPr>
            <a:xfrm flipV="1">
              <a:off x="6436361" y="2042296"/>
              <a:ext cx="1214383" cy="3"/>
            </a:xfrm>
            <a:prstGeom prst="straightConnector1">
              <a:avLst/>
            </a:prstGeom>
            <a:noFill/>
            <a:ln w="38100" cap="flat" cmpd="sng" algn="ctr">
              <a:solidFill>
                <a:srgbClr val="993366"/>
              </a:solidFill>
              <a:prstDash val="solid"/>
              <a:tailEnd type="triangle" w="lg" len="med"/>
            </a:ln>
            <a:effectLst/>
          </p:spPr>
        </p:cxnSp>
        <p:sp>
          <p:nvSpPr>
            <p:cNvPr id="94" name="TextBox 93"/>
            <p:cNvSpPr txBox="1"/>
            <p:nvPr/>
          </p:nvSpPr>
          <p:spPr>
            <a:xfrm>
              <a:off x="4392908" y="3506941"/>
              <a:ext cx="316230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case</a:t>
              </a:r>
            </a:p>
          </p:txBody>
        </p:sp>
        <p:cxnSp>
          <p:nvCxnSpPr>
            <p:cNvPr id="95" name="Straight Arrow Connector 94"/>
            <p:cNvCxnSpPr/>
            <p:nvPr/>
          </p:nvCxnSpPr>
          <p:spPr>
            <a:xfrm>
              <a:off x="4419600" y="3886564"/>
              <a:ext cx="3023032" cy="0"/>
            </a:xfrm>
            <a:prstGeom prst="straightConnector1">
              <a:avLst/>
            </a:prstGeom>
            <a:noFill/>
            <a:ln w="38100" cap="flat" cmpd="sng" algn="ctr">
              <a:solidFill>
                <a:srgbClr val="993366"/>
              </a:solidFill>
              <a:prstDash val="solid"/>
              <a:tailEnd type="triangle" w="lg" len="med"/>
            </a:ln>
            <a:effectLst/>
          </p:spPr>
        </p:cxnSp>
        <p:cxnSp>
          <p:nvCxnSpPr>
            <p:cNvPr id="96" name="Straight Arrow Connector 95"/>
            <p:cNvCxnSpPr/>
            <p:nvPr/>
          </p:nvCxnSpPr>
          <p:spPr>
            <a:xfrm flipH="1">
              <a:off x="6530627" y="2437462"/>
              <a:ext cx="1094417" cy="0"/>
            </a:xfrm>
            <a:prstGeom prst="straightConnector1">
              <a:avLst/>
            </a:prstGeom>
            <a:noFill/>
            <a:ln w="38100" cap="flat" cmpd="sng" algn="ctr">
              <a:solidFill>
                <a:srgbClr val="993366"/>
              </a:solidFill>
              <a:prstDash val="solid"/>
              <a:tailEnd type="triangle" w="lg" len="med"/>
            </a:ln>
            <a:effectLst/>
          </p:spPr>
        </p:cxnSp>
        <p:sp>
          <p:nvSpPr>
            <p:cNvPr id="97" name="TextBox 96"/>
            <p:cNvSpPr txBox="1"/>
            <p:nvPr/>
          </p:nvSpPr>
          <p:spPr>
            <a:xfrm>
              <a:off x="6561350" y="1716394"/>
              <a:ext cx="1074527"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Delivery</a:t>
              </a:r>
            </a:p>
          </p:txBody>
        </p:sp>
        <p:pic>
          <p:nvPicPr>
            <p:cNvPr id="44" name="Picture 8" descr="http://www.publicpolicy.ie/wp-content/uploads/Peopl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99645" y="1380891"/>
              <a:ext cx="924725" cy="693544"/>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8" descr="http://www.publicpolicy.ie/wp-content/uploads/Peopl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48600" y="3036863"/>
              <a:ext cx="924725" cy="69354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79568" y="3948935"/>
              <a:ext cx="1310793" cy="1010403"/>
            </a:xfrm>
            <a:prstGeom prst="rect">
              <a:avLst/>
            </a:prstGeom>
          </p:spPr>
        </p:pic>
      </p:grpSp>
    </p:spTree>
    <p:extLst>
      <p:ext uri="{BB962C8B-B14F-4D97-AF65-F5344CB8AC3E}">
        <p14:creationId xmlns:p14="http://schemas.microsoft.com/office/powerpoint/2010/main" val="1907342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t>Omni-Channel Customer Fulfillment Models</a:t>
            </a:r>
            <a:br>
              <a:rPr lang="en-US" sz="3200" dirty="0"/>
            </a:br>
            <a:r>
              <a:rPr lang="en-US" sz="3200" dirty="0">
                <a:solidFill>
                  <a:schemeClr val="accent2">
                    <a:lumMod val="40000"/>
                    <a:lumOff val="60000"/>
                  </a:schemeClr>
                </a:solidFill>
              </a:rPr>
              <a:t>Pool Distribution</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47" name="TextBox 46"/>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4-12</a:t>
            </a:r>
          </a:p>
        </p:txBody>
      </p:sp>
      <p:sp>
        <p:nvSpPr>
          <p:cNvPr id="49" name="Rectangle 48"/>
          <p:cNvSpPr/>
          <p:nvPr/>
        </p:nvSpPr>
        <p:spPr>
          <a:xfrm>
            <a:off x="456931" y="4732850"/>
            <a:ext cx="8193590" cy="1200329"/>
          </a:xfrm>
          <a:prstGeom prst="rect">
            <a:avLst/>
          </a:prstGeom>
        </p:spPr>
        <p:txBody>
          <a:bodyPr wrap="square">
            <a:spAutoFit/>
          </a:bodyPr>
          <a:lstStyle/>
          <a:p>
            <a:pPr algn="ctr"/>
            <a:r>
              <a:rPr lang="en-US" dirty="0">
                <a:solidFill>
                  <a:srgbClr val="000000"/>
                </a:solidFill>
                <a:latin typeface="Constantia" panose="02030602050306030303" pitchFamily="18" charset="0"/>
              </a:rPr>
              <a:t>In </a:t>
            </a:r>
            <a:r>
              <a:rPr lang="en-US" b="1" dirty="0">
                <a:solidFill>
                  <a:srgbClr val="000000"/>
                </a:solidFill>
                <a:latin typeface="Constantia" panose="02030602050306030303" pitchFamily="18" charset="0"/>
              </a:rPr>
              <a:t>pool distribution</a:t>
            </a:r>
            <a:r>
              <a:rPr lang="en-US" dirty="0">
                <a:solidFill>
                  <a:srgbClr val="000000"/>
                </a:solidFill>
                <a:latin typeface="Constantia" panose="02030602050306030303" pitchFamily="18" charset="0"/>
              </a:rPr>
              <a:t>, small retailers use third party logistics companies, or pool distributors, for store delivery, allowing them to achieve efficiency of a truckload shipment for the line haul and the effectiveness of allowing stores to receive LTL orders on a regular schedule</a:t>
            </a:r>
          </a:p>
        </p:txBody>
      </p:sp>
      <p:grpSp>
        <p:nvGrpSpPr>
          <p:cNvPr id="35" name="Group 34"/>
          <p:cNvGrpSpPr/>
          <p:nvPr/>
        </p:nvGrpSpPr>
        <p:grpSpPr>
          <a:xfrm>
            <a:off x="57517" y="1349065"/>
            <a:ext cx="9027881" cy="3144764"/>
            <a:chOff x="-30149" y="1286961"/>
            <a:chExt cx="9117483" cy="3144764"/>
          </a:xfrm>
        </p:grpSpPr>
        <p:pic>
          <p:nvPicPr>
            <p:cNvPr id="72" name="Picture 7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48189" y="1600978"/>
              <a:ext cx="657784" cy="673749"/>
            </a:xfrm>
            <a:prstGeom prst="rect">
              <a:avLst/>
            </a:prstGeom>
          </p:spPr>
        </p:pic>
        <p:pic>
          <p:nvPicPr>
            <p:cNvPr id="55" name="Picture 5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29140" y="2175735"/>
              <a:ext cx="1037691" cy="904852"/>
            </a:xfrm>
            <a:prstGeom prst="rect">
              <a:avLst/>
            </a:prstGeom>
          </p:spPr>
        </p:pic>
        <p:pic>
          <p:nvPicPr>
            <p:cNvPr id="54" name="Picture 53"/>
            <p:cNvPicPr>
              <a:picLocks noChangeAspect="1"/>
            </p:cNvPicPr>
            <p:nvPr/>
          </p:nvPicPr>
          <p:blipFill>
            <a:blip r:embed="rId4"/>
            <a:stretch>
              <a:fillRect/>
            </a:stretch>
          </p:blipFill>
          <p:spPr>
            <a:xfrm>
              <a:off x="2221359" y="2405523"/>
              <a:ext cx="986297" cy="915946"/>
            </a:xfrm>
            <a:prstGeom prst="rect">
              <a:avLst/>
            </a:prstGeom>
          </p:spPr>
        </p:pic>
        <p:pic>
          <p:nvPicPr>
            <p:cNvPr id="53" name="Picture 52"/>
            <p:cNvPicPr>
              <a:picLocks noChangeAspect="1"/>
            </p:cNvPicPr>
            <p:nvPr/>
          </p:nvPicPr>
          <p:blipFill>
            <a:blip r:embed="rId5"/>
            <a:stretch>
              <a:fillRect/>
            </a:stretch>
          </p:blipFill>
          <p:spPr>
            <a:xfrm>
              <a:off x="58412" y="2405523"/>
              <a:ext cx="1221814" cy="993272"/>
            </a:xfrm>
            <a:prstGeom prst="rect">
              <a:avLst/>
            </a:prstGeom>
          </p:spPr>
        </p:pic>
        <p:sp>
          <p:nvSpPr>
            <p:cNvPr id="103" name="TextBox 102"/>
            <p:cNvSpPr txBox="1"/>
            <p:nvPr/>
          </p:nvSpPr>
          <p:spPr>
            <a:xfrm>
              <a:off x="-30149" y="1490993"/>
              <a:ext cx="1481350" cy="830997"/>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Supplier Distribution Center</a:t>
              </a:r>
            </a:p>
          </p:txBody>
        </p:sp>
        <p:sp>
          <p:nvSpPr>
            <p:cNvPr id="104" name="TextBox 103"/>
            <p:cNvSpPr txBox="1"/>
            <p:nvPr/>
          </p:nvSpPr>
          <p:spPr>
            <a:xfrm>
              <a:off x="163995" y="3443727"/>
              <a:ext cx="1143000" cy="338554"/>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Picking</a:t>
              </a:r>
            </a:p>
          </p:txBody>
        </p:sp>
        <p:sp>
          <p:nvSpPr>
            <p:cNvPr id="105" name="TextBox 104"/>
            <p:cNvSpPr txBox="1"/>
            <p:nvPr/>
          </p:nvSpPr>
          <p:spPr>
            <a:xfrm>
              <a:off x="911658" y="2327341"/>
              <a:ext cx="1348740"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Ship TL, LTL</a:t>
              </a:r>
            </a:p>
          </p:txBody>
        </p:sp>
        <p:cxnSp>
          <p:nvCxnSpPr>
            <p:cNvPr id="106" name="Straight Arrow Connector 105"/>
            <p:cNvCxnSpPr/>
            <p:nvPr/>
          </p:nvCxnSpPr>
          <p:spPr>
            <a:xfrm>
              <a:off x="1041198" y="2604340"/>
              <a:ext cx="1143000" cy="0"/>
            </a:xfrm>
            <a:prstGeom prst="straightConnector1">
              <a:avLst/>
            </a:prstGeom>
            <a:noFill/>
            <a:ln w="38100" cap="flat" cmpd="sng" algn="ctr">
              <a:solidFill>
                <a:srgbClr val="993366"/>
              </a:solidFill>
              <a:prstDash val="solid"/>
              <a:tailEnd type="triangle" w="lg" len="med"/>
            </a:ln>
            <a:effectLst/>
          </p:spPr>
        </p:cxnSp>
        <p:sp>
          <p:nvSpPr>
            <p:cNvPr id="107" name="TextBox 106"/>
            <p:cNvSpPr txBox="1"/>
            <p:nvPr/>
          </p:nvSpPr>
          <p:spPr>
            <a:xfrm>
              <a:off x="1960091" y="1524353"/>
              <a:ext cx="1586863" cy="830997"/>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Retail Distribution Center</a:t>
              </a:r>
            </a:p>
          </p:txBody>
        </p:sp>
        <p:sp>
          <p:nvSpPr>
            <p:cNvPr id="108" name="TextBox 107"/>
            <p:cNvSpPr txBox="1"/>
            <p:nvPr/>
          </p:nvSpPr>
          <p:spPr>
            <a:xfrm>
              <a:off x="1760252" y="3469810"/>
              <a:ext cx="1935643" cy="584775"/>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Picking</a:t>
              </a:r>
            </a:p>
            <a:p>
              <a:pPr algn="ctr"/>
              <a:r>
                <a:rPr lang="en-US" sz="1600" dirty="0">
                  <a:solidFill>
                    <a:prstClr val="black"/>
                  </a:solidFill>
                  <a:latin typeface="Constantia" panose="02030602050306030303" pitchFamily="18" charset="0"/>
                </a:rPr>
                <a:t>Pallet, Case, Each</a:t>
              </a:r>
            </a:p>
          </p:txBody>
        </p:sp>
        <p:sp>
          <p:nvSpPr>
            <p:cNvPr id="109" name="TextBox 108"/>
            <p:cNvSpPr txBox="1"/>
            <p:nvPr/>
          </p:nvSpPr>
          <p:spPr>
            <a:xfrm>
              <a:off x="3191774" y="2315527"/>
              <a:ext cx="1348740"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Ship TL</a:t>
              </a:r>
            </a:p>
          </p:txBody>
        </p:sp>
        <p:cxnSp>
          <p:nvCxnSpPr>
            <p:cNvPr id="110" name="Straight Arrow Connector 109"/>
            <p:cNvCxnSpPr/>
            <p:nvPr/>
          </p:nvCxnSpPr>
          <p:spPr>
            <a:xfrm>
              <a:off x="3207014" y="2591036"/>
              <a:ext cx="1143000" cy="0"/>
            </a:xfrm>
            <a:prstGeom prst="straightConnector1">
              <a:avLst/>
            </a:prstGeom>
            <a:noFill/>
            <a:ln w="38100" cap="flat" cmpd="sng" algn="ctr">
              <a:solidFill>
                <a:srgbClr val="993366"/>
              </a:solidFill>
              <a:prstDash val="solid"/>
              <a:tailEnd type="triangle" w="lg" len="med"/>
            </a:ln>
            <a:effectLst/>
          </p:spPr>
        </p:cxnSp>
        <p:sp>
          <p:nvSpPr>
            <p:cNvPr id="111" name="TextBox 110"/>
            <p:cNvSpPr txBox="1"/>
            <p:nvPr/>
          </p:nvSpPr>
          <p:spPr>
            <a:xfrm>
              <a:off x="3207014" y="2606426"/>
              <a:ext cx="1348740"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Multiple LTL</a:t>
              </a:r>
            </a:p>
          </p:txBody>
        </p:sp>
        <p:sp>
          <p:nvSpPr>
            <p:cNvPr id="112" name="TextBox 111"/>
            <p:cNvSpPr txBox="1"/>
            <p:nvPr/>
          </p:nvSpPr>
          <p:spPr>
            <a:xfrm>
              <a:off x="4343834" y="1521064"/>
              <a:ext cx="1118235" cy="584775"/>
            </a:xfrm>
            <a:prstGeom prst="rect">
              <a:avLst/>
            </a:prstGeom>
            <a:noFill/>
          </p:spPr>
          <p:txBody>
            <a:bodyPr wrap="square" rtlCol="0">
              <a:spAutoFit/>
            </a:bodyPr>
            <a:lstStyle/>
            <a:p>
              <a:pPr algn="ctr"/>
              <a:r>
                <a:rPr lang="en-US" sz="1600" b="1" dirty="0">
                  <a:solidFill>
                    <a:prstClr val="black"/>
                  </a:solidFill>
                  <a:latin typeface="Constantia" panose="02030602050306030303" pitchFamily="18" charset="0"/>
                </a:rPr>
                <a:t>Third Party DC</a:t>
              </a:r>
            </a:p>
          </p:txBody>
        </p:sp>
        <p:sp>
          <p:nvSpPr>
            <p:cNvPr id="113" name="TextBox 112"/>
            <p:cNvSpPr txBox="1"/>
            <p:nvPr/>
          </p:nvSpPr>
          <p:spPr>
            <a:xfrm>
              <a:off x="4553726" y="3398795"/>
              <a:ext cx="1143000" cy="338554"/>
            </a:xfrm>
            <a:prstGeom prst="rect">
              <a:avLst/>
            </a:prstGeom>
            <a:noFill/>
          </p:spPr>
          <p:txBody>
            <a:bodyPr wrap="square" rtlCol="0">
              <a:spAutoFit/>
            </a:bodyPr>
            <a:lstStyle/>
            <a:p>
              <a:pPr algn="ctr"/>
              <a:r>
                <a:rPr lang="en-US" sz="1600" dirty="0">
                  <a:solidFill>
                    <a:prstClr val="black"/>
                  </a:solidFill>
                  <a:latin typeface="Constantia" panose="02030602050306030303" pitchFamily="18" charset="0"/>
                </a:rPr>
                <a:t>Mixing</a:t>
              </a:r>
            </a:p>
          </p:txBody>
        </p:sp>
        <p:sp>
          <p:nvSpPr>
            <p:cNvPr id="114" name="TextBox 113"/>
            <p:cNvSpPr txBox="1"/>
            <p:nvPr/>
          </p:nvSpPr>
          <p:spPr>
            <a:xfrm rot="19588452">
              <a:off x="5423300" y="1932123"/>
              <a:ext cx="1051064"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Ship LTL</a:t>
              </a:r>
            </a:p>
          </p:txBody>
        </p:sp>
        <p:cxnSp>
          <p:nvCxnSpPr>
            <p:cNvPr id="115" name="Straight Arrow Connector 114"/>
            <p:cNvCxnSpPr/>
            <p:nvPr/>
          </p:nvCxnSpPr>
          <p:spPr>
            <a:xfrm rot="19588452">
              <a:off x="5680927" y="2265184"/>
              <a:ext cx="669979" cy="0"/>
            </a:xfrm>
            <a:prstGeom prst="straightConnector1">
              <a:avLst/>
            </a:prstGeom>
            <a:noFill/>
            <a:ln w="38100" cap="flat" cmpd="sng" algn="ctr">
              <a:solidFill>
                <a:srgbClr val="993366"/>
              </a:solidFill>
              <a:prstDash val="solid"/>
              <a:tailEnd type="triangle" w="lg" len="med"/>
            </a:ln>
            <a:effectLst/>
          </p:spPr>
        </p:cxnSp>
        <p:sp>
          <p:nvSpPr>
            <p:cNvPr id="116" name="TextBox 115"/>
            <p:cNvSpPr txBox="1"/>
            <p:nvPr/>
          </p:nvSpPr>
          <p:spPr>
            <a:xfrm rot="20594243">
              <a:off x="5614308" y="2306383"/>
              <a:ext cx="990396"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Ship LTL</a:t>
              </a:r>
            </a:p>
          </p:txBody>
        </p:sp>
        <p:cxnSp>
          <p:nvCxnSpPr>
            <p:cNvPr id="117" name="Straight Arrow Connector 116"/>
            <p:cNvCxnSpPr/>
            <p:nvPr/>
          </p:nvCxnSpPr>
          <p:spPr>
            <a:xfrm flipV="1">
              <a:off x="5736656" y="2533900"/>
              <a:ext cx="696884" cy="219089"/>
            </a:xfrm>
            <a:prstGeom prst="straightConnector1">
              <a:avLst/>
            </a:prstGeom>
            <a:noFill/>
            <a:ln w="38100" cap="flat" cmpd="sng" algn="ctr">
              <a:solidFill>
                <a:srgbClr val="993366"/>
              </a:solidFill>
              <a:prstDash val="solid"/>
              <a:tailEnd type="triangle" w="lg" len="med"/>
            </a:ln>
            <a:effectLst/>
          </p:spPr>
        </p:cxnSp>
        <p:sp>
          <p:nvSpPr>
            <p:cNvPr id="118" name="TextBox 117"/>
            <p:cNvSpPr txBox="1"/>
            <p:nvPr/>
          </p:nvSpPr>
          <p:spPr>
            <a:xfrm rot="959140">
              <a:off x="5731330" y="2820914"/>
              <a:ext cx="933647"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Ship LTL</a:t>
              </a:r>
            </a:p>
          </p:txBody>
        </p:sp>
        <p:cxnSp>
          <p:nvCxnSpPr>
            <p:cNvPr id="119" name="Straight Arrow Connector 118"/>
            <p:cNvCxnSpPr/>
            <p:nvPr/>
          </p:nvCxnSpPr>
          <p:spPr>
            <a:xfrm>
              <a:off x="5744439" y="2990919"/>
              <a:ext cx="735400" cy="229104"/>
            </a:xfrm>
            <a:prstGeom prst="straightConnector1">
              <a:avLst/>
            </a:prstGeom>
            <a:noFill/>
            <a:ln w="38100" cap="flat" cmpd="sng" algn="ctr">
              <a:solidFill>
                <a:srgbClr val="993366"/>
              </a:solidFill>
              <a:prstDash val="solid"/>
              <a:tailEnd type="triangle" w="lg" len="med"/>
            </a:ln>
            <a:effectLst/>
          </p:spPr>
        </p:cxnSp>
        <p:sp>
          <p:nvSpPr>
            <p:cNvPr id="120" name="TextBox 119"/>
            <p:cNvSpPr txBox="1"/>
            <p:nvPr/>
          </p:nvSpPr>
          <p:spPr>
            <a:xfrm rot="2119234">
              <a:off x="5658076" y="3358214"/>
              <a:ext cx="889130"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Ship LTL</a:t>
              </a:r>
            </a:p>
          </p:txBody>
        </p:sp>
        <p:cxnSp>
          <p:nvCxnSpPr>
            <p:cNvPr id="121" name="Straight Arrow Connector 120"/>
            <p:cNvCxnSpPr/>
            <p:nvPr/>
          </p:nvCxnSpPr>
          <p:spPr>
            <a:xfrm>
              <a:off x="5774059" y="3544994"/>
              <a:ext cx="659481" cy="467257"/>
            </a:xfrm>
            <a:prstGeom prst="straightConnector1">
              <a:avLst/>
            </a:prstGeom>
            <a:noFill/>
            <a:ln w="38100" cap="flat" cmpd="sng" algn="ctr">
              <a:solidFill>
                <a:srgbClr val="993366"/>
              </a:solidFill>
              <a:prstDash val="solid"/>
              <a:tailEnd type="triangle" w="lg" len="med"/>
            </a:ln>
            <a:effectLst/>
          </p:spPr>
        </p:cxnSp>
        <p:sp>
          <p:nvSpPr>
            <p:cNvPr id="128" name="TextBox 127"/>
            <p:cNvSpPr txBox="1"/>
            <p:nvPr/>
          </p:nvSpPr>
          <p:spPr>
            <a:xfrm>
              <a:off x="7969099" y="2876757"/>
              <a:ext cx="1118235" cy="307777"/>
            </a:xfrm>
            <a:prstGeom prst="rect">
              <a:avLst/>
            </a:prstGeom>
            <a:noFill/>
          </p:spPr>
          <p:txBody>
            <a:bodyPr wrap="square" rtlCol="0">
              <a:spAutoFit/>
            </a:bodyPr>
            <a:lstStyle/>
            <a:p>
              <a:pPr algn="ctr"/>
              <a:r>
                <a:rPr lang="en-US" sz="1400" b="1" dirty="0">
                  <a:solidFill>
                    <a:prstClr val="black"/>
                  </a:solidFill>
                  <a:latin typeface="Constantia" panose="02030602050306030303" pitchFamily="18" charset="0"/>
                </a:rPr>
                <a:t>Consumer</a:t>
              </a:r>
            </a:p>
          </p:txBody>
        </p:sp>
        <p:sp>
          <p:nvSpPr>
            <p:cNvPr id="137" name="TextBox 136"/>
            <p:cNvSpPr txBox="1"/>
            <p:nvPr/>
          </p:nvSpPr>
          <p:spPr>
            <a:xfrm>
              <a:off x="7103479" y="2242681"/>
              <a:ext cx="1010815"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Delivery</a:t>
              </a:r>
            </a:p>
          </p:txBody>
        </p:sp>
        <p:sp>
          <p:nvSpPr>
            <p:cNvPr id="126" name="TextBox 125"/>
            <p:cNvSpPr txBox="1"/>
            <p:nvPr/>
          </p:nvSpPr>
          <p:spPr>
            <a:xfrm>
              <a:off x="7093631" y="1879329"/>
              <a:ext cx="913356"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Pick-up</a:t>
              </a:r>
            </a:p>
          </p:txBody>
        </p:sp>
        <p:cxnSp>
          <p:nvCxnSpPr>
            <p:cNvPr id="127" name="Straight Arrow Connector 126"/>
            <p:cNvCxnSpPr/>
            <p:nvPr/>
          </p:nvCxnSpPr>
          <p:spPr>
            <a:xfrm>
              <a:off x="7147517" y="1879329"/>
              <a:ext cx="805584" cy="0"/>
            </a:xfrm>
            <a:prstGeom prst="straightConnector1">
              <a:avLst/>
            </a:prstGeom>
            <a:noFill/>
            <a:ln w="38100" cap="flat" cmpd="sng" algn="ctr">
              <a:solidFill>
                <a:srgbClr val="993366"/>
              </a:solidFill>
              <a:prstDash val="solid"/>
              <a:tailEnd type="triangle" w="lg" len="med"/>
            </a:ln>
            <a:effectLst/>
          </p:spPr>
        </p:cxnSp>
        <p:cxnSp>
          <p:nvCxnSpPr>
            <p:cNvPr id="129" name="Straight Arrow Connector 128"/>
            <p:cNvCxnSpPr/>
            <p:nvPr/>
          </p:nvCxnSpPr>
          <p:spPr>
            <a:xfrm flipH="1">
              <a:off x="7147284" y="2172887"/>
              <a:ext cx="805817" cy="0"/>
            </a:xfrm>
            <a:prstGeom prst="straightConnector1">
              <a:avLst/>
            </a:prstGeom>
            <a:noFill/>
            <a:ln w="38100" cap="flat" cmpd="sng" algn="ctr">
              <a:solidFill>
                <a:srgbClr val="993366"/>
              </a:solidFill>
              <a:prstDash val="solid"/>
              <a:tailEnd type="triangle" w="lg" len="med"/>
            </a:ln>
            <a:effectLst/>
          </p:spPr>
        </p:cxnSp>
        <p:sp>
          <p:nvSpPr>
            <p:cNvPr id="130" name="TextBox 129"/>
            <p:cNvSpPr txBox="1"/>
            <p:nvPr/>
          </p:nvSpPr>
          <p:spPr>
            <a:xfrm>
              <a:off x="7093398" y="1588110"/>
              <a:ext cx="963926"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Delivery</a:t>
              </a:r>
            </a:p>
          </p:txBody>
        </p:sp>
        <p:sp>
          <p:nvSpPr>
            <p:cNvPr id="134" name="TextBox 133"/>
            <p:cNvSpPr txBox="1"/>
            <p:nvPr/>
          </p:nvSpPr>
          <p:spPr>
            <a:xfrm>
              <a:off x="7147517" y="2533900"/>
              <a:ext cx="913356"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Pick-up</a:t>
              </a:r>
            </a:p>
          </p:txBody>
        </p:sp>
        <p:cxnSp>
          <p:nvCxnSpPr>
            <p:cNvPr id="135" name="Straight Arrow Connector 134"/>
            <p:cNvCxnSpPr/>
            <p:nvPr/>
          </p:nvCxnSpPr>
          <p:spPr>
            <a:xfrm>
              <a:off x="7201403" y="2533900"/>
              <a:ext cx="805584" cy="0"/>
            </a:xfrm>
            <a:prstGeom prst="straightConnector1">
              <a:avLst/>
            </a:prstGeom>
            <a:noFill/>
            <a:ln w="38100" cap="flat" cmpd="sng" algn="ctr">
              <a:solidFill>
                <a:srgbClr val="993366"/>
              </a:solidFill>
              <a:prstDash val="solid"/>
              <a:tailEnd type="triangle" w="lg" len="med"/>
            </a:ln>
            <a:effectLst/>
          </p:spPr>
        </p:cxnSp>
        <p:cxnSp>
          <p:nvCxnSpPr>
            <p:cNvPr id="136" name="Straight Arrow Connector 135"/>
            <p:cNvCxnSpPr/>
            <p:nvPr/>
          </p:nvCxnSpPr>
          <p:spPr>
            <a:xfrm flipH="1">
              <a:off x="7201170" y="2827458"/>
              <a:ext cx="805817" cy="0"/>
            </a:xfrm>
            <a:prstGeom prst="straightConnector1">
              <a:avLst/>
            </a:prstGeom>
            <a:noFill/>
            <a:ln w="38100" cap="flat" cmpd="sng" algn="ctr">
              <a:solidFill>
                <a:srgbClr val="993366"/>
              </a:solidFill>
              <a:prstDash val="solid"/>
              <a:tailEnd type="triangle" w="lg" len="med"/>
            </a:ln>
            <a:effectLst/>
          </p:spPr>
        </p:cxnSp>
        <p:sp>
          <p:nvSpPr>
            <p:cNvPr id="138" name="TextBox 137"/>
            <p:cNvSpPr txBox="1"/>
            <p:nvPr/>
          </p:nvSpPr>
          <p:spPr>
            <a:xfrm>
              <a:off x="7201170" y="3251436"/>
              <a:ext cx="913356"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Pick-up</a:t>
              </a:r>
            </a:p>
          </p:txBody>
        </p:sp>
        <p:cxnSp>
          <p:nvCxnSpPr>
            <p:cNvPr id="139" name="Straight Arrow Connector 138"/>
            <p:cNvCxnSpPr/>
            <p:nvPr/>
          </p:nvCxnSpPr>
          <p:spPr>
            <a:xfrm>
              <a:off x="7255057" y="3251436"/>
              <a:ext cx="805584" cy="0"/>
            </a:xfrm>
            <a:prstGeom prst="straightConnector1">
              <a:avLst/>
            </a:prstGeom>
            <a:noFill/>
            <a:ln w="38100" cap="flat" cmpd="sng" algn="ctr">
              <a:solidFill>
                <a:srgbClr val="993366"/>
              </a:solidFill>
              <a:prstDash val="solid"/>
              <a:tailEnd type="triangle" w="lg" len="med"/>
            </a:ln>
            <a:effectLst/>
          </p:spPr>
        </p:cxnSp>
        <p:cxnSp>
          <p:nvCxnSpPr>
            <p:cNvPr id="140" name="Straight Arrow Connector 139"/>
            <p:cNvCxnSpPr/>
            <p:nvPr/>
          </p:nvCxnSpPr>
          <p:spPr>
            <a:xfrm flipH="1">
              <a:off x="7254824" y="3544994"/>
              <a:ext cx="805817" cy="0"/>
            </a:xfrm>
            <a:prstGeom prst="straightConnector1">
              <a:avLst/>
            </a:prstGeom>
            <a:noFill/>
            <a:ln w="38100" cap="flat" cmpd="sng" algn="ctr">
              <a:solidFill>
                <a:srgbClr val="993366"/>
              </a:solidFill>
              <a:prstDash val="solid"/>
              <a:tailEnd type="triangle" w="lg" len="med"/>
            </a:ln>
            <a:effectLst/>
          </p:spPr>
        </p:cxnSp>
        <p:sp>
          <p:nvSpPr>
            <p:cNvPr id="141" name="TextBox 140"/>
            <p:cNvSpPr txBox="1"/>
            <p:nvPr/>
          </p:nvSpPr>
          <p:spPr>
            <a:xfrm>
              <a:off x="7147283" y="2960217"/>
              <a:ext cx="967011"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Delivery</a:t>
              </a:r>
            </a:p>
          </p:txBody>
        </p:sp>
        <p:sp>
          <p:nvSpPr>
            <p:cNvPr id="142" name="TextBox 141"/>
            <p:cNvSpPr txBox="1"/>
            <p:nvPr/>
          </p:nvSpPr>
          <p:spPr>
            <a:xfrm>
              <a:off x="7201287" y="4012251"/>
              <a:ext cx="913356"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Pick-up</a:t>
              </a:r>
            </a:p>
          </p:txBody>
        </p:sp>
        <p:cxnSp>
          <p:nvCxnSpPr>
            <p:cNvPr id="143" name="Straight Arrow Connector 142"/>
            <p:cNvCxnSpPr/>
            <p:nvPr/>
          </p:nvCxnSpPr>
          <p:spPr>
            <a:xfrm>
              <a:off x="7255173" y="4012251"/>
              <a:ext cx="805584" cy="0"/>
            </a:xfrm>
            <a:prstGeom prst="straightConnector1">
              <a:avLst/>
            </a:prstGeom>
            <a:noFill/>
            <a:ln w="38100" cap="flat" cmpd="sng" algn="ctr">
              <a:solidFill>
                <a:srgbClr val="993366"/>
              </a:solidFill>
              <a:prstDash val="solid"/>
              <a:tailEnd type="triangle" w="lg" len="med"/>
            </a:ln>
            <a:effectLst/>
          </p:spPr>
        </p:cxnSp>
        <p:cxnSp>
          <p:nvCxnSpPr>
            <p:cNvPr id="144" name="Straight Arrow Connector 143"/>
            <p:cNvCxnSpPr/>
            <p:nvPr/>
          </p:nvCxnSpPr>
          <p:spPr>
            <a:xfrm flipH="1">
              <a:off x="7254940" y="4305809"/>
              <a:ext cx="805817" cy="0"/>
            </a:xfrm>
            <a:prstGeom prst="straightConnector1">
              <a:avLst/>
            </a:prstGeom>
            <a:noFill/>
            <a:ln w="38100" cap="flat" cmpd="sng" algn="ctr">
              <a:solidFill>
                <a:srgbClr val="993366"/>
              </a:solidFill>
              <a:prstDash val="solid"/>
              <a:tailEnd type="triangle" w="lg" len="med"/>
            </a:ln>
            <a:effectLst/>
          </p:spPr>
        </p:cxnSp>
        <p:sp>
          <p:nvSpPr>
            <p:cNvPr id="145" name="TextBox 144"/>
            <p:cNvSpPr txBox="1"/>
            <p:nvPr/>
          </p:nvSpPr>
          <p:spPr>
            <a:xfrm>
              <a:off x="7093397" y="3659671"/>
              <a:ext cx="1021013" cy="307777"/>
            </a:xfrm>
            <a:prstGeom prst="rect">
              <a:avLst/>
            </a:prstGeom>
            <a:noFill/>
          </p:spPr>
          <p:txBody>
            <a:bodyPr wrap="square" rtlCol="0">
              <a:spAutoFit/>
            </a:bodyPr>
            <a:lstStyle/>
            <a:p>
              <a:pPr algn="ctr"/>
              <a:r>
                <a:rPr lang="en-US" sz="1400" dirty="0">
                  <a:solidFill>
                    <a:prstClr val="black"/>
                  </a:solidFill>
                  <a:latin typeface="Constantia" panose="02030602050306030303" pitchFamily="18" charset="0"/>
                </a:rPr>
                <a:t>Delivery</a:t>
              </a:r>
            </a:p>
          </p:txBody>
        </p:sp>
        <p:pic>
          <p:nvPicPr>
            <p:cNvPr id="56" name="Picture 8" descr="http://www.publicpolicy.ie/wp-content/uploads/People.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104053" y="2229818"/>
              <a:ext cx="902808" cy="693540"/>
            </a:xfrm>
            <a:prstGeom prst="rect">
              <a:avLst/>
            </a:prstGeom>
            <a:noFill/>
            <a:extLst>
              <a:ext uri="{909E8E84-426E-40DD-AFC4-6F175D3DCCD1}">
                <a14:hiddenFill xmlns:a14="http://schemas.microsoft.com/office/drawing/2010/main">
                  <a:solidFill>
                    <a:srgbClr val="FFFFFF"/>
                  </a:solidFill>
                </a14:hiddenFill>
              </a:ext>
            </a:extLst>
          </p:spPr>
        </p:pic>
        <p:sp>
          <p:nvSpPr>
            <p:cNvPr id="85" name="TextBox 84"/>
            <p:cNvSpPr txBox="1"/>
            <p:nvPr/>
          </p:nvSpPr>
          <p:spPr>
            <a:xfrm>
              <a:off x="6102641" y="1286961"/>
              <a:ext cx="1118235"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Stores</a:t>
              </a:r>
              <a:endParaRPr lang="en-US" sz="1600" b="1" dirty="0">
                <a:solidFill>
                  <a:prstClr val="black"/>
                </a:solidFill>
                <a:latin typeface="Constantia" panose="02030602050306030303" pitchFamily="18" charset="0"/>
              </a:endParaRPr>
            </a:p>
          </p:txBody>
        </p:sp>
        <p:pic>
          <p:nvPicPr>
            <p:cNvPr id="86" name="Picture 8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50921" y="2216541"/>
              <a:ext cx="657784" cy="673749"/>
            </a:xfrm>
            <a:prstGeom prst="rect">
              <a:avLst/>
            </a:prstGeom>
          </p:spPr>
        </p:pic>
        <p:pic>
          <p:nvPicPr>
            <p:cNvPr id="87" name="Picture 8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1671" y="2918791"/>
              <a:ext cx="657784" cy="673749"/>
            </a:xfrm>
            <a:prstGeom prst="rect">
              <a:avLst/>
            </a:prstGeom>
          </p:spPr>
        </p:pic>
        <p:pic>
          <p:nvPicPr>
            <p:cNvPr id="88" name="Picture 8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68995" y="3757976"/>
              <a:ext cx="657784" cy="673749"/>
            </a:xfrm>
            <a:prstGeom prst="rect">
              <a:avLst/>
            </a:prstGeom>
          </p:spPr>
        </p:pic>
      </p:grpSp>
    </p:spTree>
    <p:extLst>
      <p:ext uri="{BB962C8B-B14F-4D97-AF65-F5344CB8AC3E}">
        <p14:creationId xmlns:p14="http://schemas.microsoft.com/office/powerpoint/2010/main" val="39552039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t>Omni-Channel Customer Fulfillment Models</a:t>
            </a:r>
            <a:br>
              <a:rPr lang="en-US" sz="3200" dirty="0"/>
            </a:br>
            <a:r>
              <a:rPr lang="en-US" sz="3200" dirty="0">
                <a:solidFill>
                  <a:schemeClr val="accent2">
                    <a:lumMod val="40000"/>
                    <a:lumOff val="60000"/>
                  </a:schemeClr>
                </a:solidFill>
              </a:rPr>
              <a:t>Direct Store Delivery</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47" name="TextBox 46"/>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4-13</a:t>
            </a:r>
          </a:p>
        </p:txBody>
      </p:sp>
      <p:sp>
        <p:nvSpPr>
          <p:cNvPr id="49" name="Rectangle 48"/>
          <p:cNvSpPr/>
          <p:nvPr/>
        </p:nvSpPr>
        <p:spPr>
          <a:xfrm>
            <a:off x="230472" y="4458950"/>
            <a:ext cx="8608728" cy="1754326"/>
          </a:xfrm>
          <a:prstGeom prst="rect">
            <a:avLst/>
          </a:prstGeom>
        </p:spPr>
        <p:txBody>
          <a:bodyPr wrap="square">
            <a:spAutoFit/>
          </a:bodyPr>
          <a:lstStyle/>
          <a:p>
            <a:pPr algn="ctr"/>
            <a:r>
              <a:rPr lang="en-US" b="1" dirty="0">
                <a:solidFill>
                  <a:srgbClr val="000000"/>
                </a:solidFill>
                <a:latin typeface="Constantia" panose="02030602050306030303" pitchFamily="18" charset="0"/>
              </a:rPr>
              <a:t>Direct store delivery </a:t>
            </a:r>
            <a:r>
              <a:rPr lang="en-US" dirty="0">
                <a:solidFill>
                  <a:srgbClr val="000000"/>
                </a:solidFill>
                <a:latin typeface="Constantia" panose="02030602050306030303" pitchFamily="18" charset="0"/>
              </a:rPr>
              <a:t>involves a manufacturer delivering its product directly to a retailer’s stores, bypassing the retailer’s distribution network.</a:t>
            </a:r>
          </a:p>
          <a:p>
            <a:pPr algn="ctr"/>
            <a:r>
              <a:rPr lang="en-US" b="1" dirty="0">
                <a:solidFill>
                  <a:srgbClr val="008000"/>
                </a:solidFill>
                <a:latin typeface="Constantia" panose="02030602050306030303" pitchFamily="18" charset="0"/>
              </a:rPr>
              <a:t>Advantages: </a:t>
            </a:r>
            <a:r>
              <a:rPr lang="en-US" dirty="0">
                <a:solidFill>
                  <a:srgbClr val="000000"/>
                </a:solidFill>
                <a:latin typeface="Constantia" panose="02030602050306030303" pitchFamily="18" charset="0"/>
              </a:rPr>
              <a:t>Reduction of inventory in the distribution network</a:t>
            </a:r>
          </a:p>
          <a:p>
            <a:pPr algn="ctr"/>
            <a:r>
              <a:rPr lang="en-US" b="1" dirty="0">
                <a:solidFill>
                  <a:srgbClr val="990033"/>
                </a:solidFill>
                <a:latin typeface="Constantia" panose="02030602050306030303" pitchFamily="18" charset="0"/>
              </a:rPr>
              <a:t>Disadvantages: </a:t>
            </a:r>
            <a:r>
              <a:rPr lang="en-US" dirty="0">
                <a:solidFill>
                  <a:srgbClr val="000000"/>
                </a:solidFill>
                <a:latin typeface="Constantia" panose="02030602050306030303" pitchFamily="18" charset="0"/>
              </a:rPr>
              <a:t>Possible reduction of inventory visibility of the products to the retailers, Requirements of close collaboration and agreement between the manufacturer and retailer </a:t>
            </a:r>
          </a:p>
        </p:txBody>
      </p:sp>
      <p:grpSp>
        <p:nvGrpSpPr>
          <p:cNvPr id="7" name="Group 6"/>
          <p:cNvGrpSpPr/>
          <p:nvPr/>
        </p:nvGrpSpPr>
        <p:grpSpPr>
          <a:xfrm>
            <a:off x="135856" y="1426397"/>
            <a:ext cx="9008144" cy="2892753"/>
            <a:chOff x="49133" y="1237509"/>
            <a:chExt cx="9008144" cy="2892753"/>
          </a:xfrm>
        </p:grpSpPr>
        <p:pic>
          <p:nvPicPr>
            <p:cNvPr id="42" name="Picture 4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20630" y="1710845"/>
              <a:ext cx="791354" cy="818605"/>
            </a:xfrm>
            <a:prstGeom prst="rect">
              <a:avLst/>
            </a:prstGeom>
          </p:spPr>
        </p:pic>
        <p:sp>
          <p:nvSpPr>
            <p:cNvPr id="82" name="TextBox 81"/>
            <p:cNvSpPr txBox="1"/>
            <p:nvPr/>
          </p:nvSpPr>
          <p:spPr>
            <a:xfrm>
              <a:off x="49133" y="1237509"/>
              <a:ext cx="1624044" cy="923330"/>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Supplier Distribution Center</a:t>
              </a:r>
            </a:p>
          </p:txBody>
        </p:sp>
        <p:sp>
          <p:nvSpPr>
            <p:cNvPr id="83" name="TextBox 82"/>
            <p:cNvSpPr txBox="1"/>
            <p:nvPr/>
          </p:nvSpPr>
          <p:spPr>
            <a:xfrm>
              <a:off x="143749" y="3343416"/>
              <a:ext cx="114300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p:txBody>
        </p:sp>
        <p:sp>
          <p:nvSpPr>
            <p:cNvPr id="84" name="TextBox 83"/>
            <p:cNvSpPr txBox="1"/>
            <p:nvPr/>
          </p:nvSpPr>
          <p:spPr>
            <a:xfrm>
              <a:off x="1391105" y="2259494"/>
              <a:ext cx="134874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TL</a:t>
              </a:r>
            </a:p>
          </p:txBody>
        </p:sp>
        <p:cxnSp>
          <p:nvCxnSpPr>
            <p:cNvPr id="85" name="Straight Arrow Connector 84"/>
            <p:cNvCxnSpPr/>
            <p:nvPr/>
          </p:nvCxnSpPr>
          <p:spPr>
            <a:xfrm>
              <a:off x="1462906" y="2761878"/>
              <a:ext cx="1143000" cy="0"/>
            </a:xfrm>
            <a:prstGeom prst="straightConnector1">
              <a:avLst/>
            </a:prstGeom>
            <a:noFill/>
            <a:ln w="38100" cap="flat" cmpd="sng" algn="ctr">
              <a:solidFill>
                <a:srgbClr val="993366"/>
              </a:solidFill>
              <a:prstDash val="solid"/>
              <a:tailEnd type="triangle" w="lg" len="med"/>
            </a:ln>
            <a:effectLst/>
          </p:spPr>
        </p:cxnSp>
        <p:sp>
          <p:nvSpPr>
            <p:cNvPr id="86" name="TextBox 85"/>
            <p:cNvSpPr txBox="1"/>
            <p:nvPr/>
          </p:nvSpPr>
          <p:spPr>
            <a:xfrm>
              <a:off x="2432417" y="1249995"/>
              <a:ext cx="1724945" cy="646331"/>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Supplier Required DC</a:t>
              </a:r>
            </a:p>
          </p:txBody>
        </p:sp>
        <p:sp>
          <p:nvSpPr>
            <p:cNvPr id="87" name="TextBox 86"/>
            <p:cNvSpPr txBox="1"/>
            <p:nvPr/>
          </p:nvSpPr>
          <p:spPr>
            <a:xfrm>
              <a:off x="2767449" y="3391442"/>
              <a:ext cx="114300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Mixing</a:t>
              </a:r>
            </a:p>
          </p:txBody>
        </p:sp>
        <p:sp>
          <p:nvSpPr>
            <p:cNvPr id="88" name="TextBox 87"/>
            <p:cNvSpPr txBox="1"/>
            <p:nvPr/>
          </p:nvSpPr>
          <p:spPr>
            <a:xfrm>
              <a:off x="1360036" y="2808861"/>
              <a:ext cx="1348740"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Multiple LTL</a:t>
              </a:r>
            </a:p>
          </p:txBody>
        </p:sp>
        <p:sp>
          <p:nvSpPr>
            <p:cNvPr id="89" name="TextBox 88"/>
            <p:cNvSpPr txBox="1"/>
            <p:nvPr/>
          </p:nvSpPr>
          <p:spPr>
            <a:xfrm>
              <a:off x="3992308" y="1876699"/>
              <a:ext cx="134874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LTL</a:t>
              </a:r>
            </a:p>
          </p:txBody>
        </p:sp>
        <p:cxnSp>
          <p:nvCxnSpPr>
            <p:cNvPr id="90" name="Straight Arrow Connector 89"/>
            <p:cNvCxnSpPr/>
            <p:nvPr/>
          </p:nvCxnSpPr>
          <p:spPr>
            <a:xfrm>
              <a:off x="4099894" y="2212300"/>
              <a:ext cx="1143000" cy="0"/>
            </a:xfrm>
            <a:prstGeom prst="straightConnector1">
              <a:avLst/>
            </a:prstGeom>
            <a:noFill/>
            <a:ln w="38100" cap="flat" cmpd="sng" algn="ctr">
              <a:solidFill>
                <a:srgbClr val="993366"/>
              </a:solidFill>
              <a:prstDash val="solid"/>
              <a:tailEnd type="triangle" w="lg" len="med"/>
            </a:ln>
            <a:effectLst/>
          </p:spPr>
        </p:cxnSp>
        <p:sp>
          <p:nvSpPr>
            <p:cNvPr id="91" name="TextBox 90"/>
            <p:cNvSpPr txBox="1"/>
            <p:nvPr/>
          </p:nvSpPr>
          <p:spPr>
            <a:xfrm>
              <a:off x="4022788" y="2439529"/>
              <a:ext cx="134874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LTL</a:t>
              </a:r>
            </a:p>
          </p:txBody>
        </p:sp>
        <p:cxnSp>
          <p:nvCxnSpPr>
            <p:cNvPr id="92" name="Straight Arrow Connector 91"/>
            <p:cNvCxnSpPr/>
            <p:nvPr/>
          </p:nvCxnSpPr>
          <p:spPr>
            <a:xfrm>
              <a:off x="4137994" y="2753596"/>
              <a:ext cx="1143000" cy="0"/>
            </a:xfrm>
            <a:prstGeom prst="straightConnector1">
              <a:avLst/>
            </a:prstGeom>
            <a:noFill/>
            <a:ln w="38100" cap="flat" cmpd="sng" algn="ctr">
              <a:solidFill>
                <a:srgbClr val="993366"/>
              </a:solidFill>
              <a:prstDash val="solid"/>
              <a:tailEnd type="triangle" w="lg" len="med"/>
            </a:ln>
            <a:effectLst/>
          </p:spPr>
        </p:cxnSp>
        <p:sp>
          <p:nvSpPr>
            <p:cNvPr id="93" name="TextBox 92"/>
            <p:cNvSpPr txBox="1"/>
            <p:nvPr/>
          </p:nvSpPr>
          <p:spPr>
            <a:xfrm>
              <a:off x="3998975" y="3055677"/>
              <a:ext cx="134874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LTL</a:t>
              </a:r>
            </a:p>
          </p:txBody>
        </p:sp>
        <p:cxnSp>
          <p:nvCxnSpPr>
            <p:cNvPr id="94" name="Straight Arrow Connector 93"/>
            <p:cNvCxnSpPr/>
            <p:nvPr/>
          </p:nvCxnSpPr>
          <p:spPr>
            <a:xfrm>
              <a:off x="4091321" y="3410456"/>
              <a:ext cx="1143000" cy="0"/>
            </a:xfrm>
            <a:prstGeom prst="straightConnector1">
              <a:avLst/>
            </a:prstGeom>
            <a:noFill/>
            <a:ln w="38100" cap="flat" cmpd="sng" algn="ctr">
              <a:solidFill>
                <a:srgbClr val="993366"/>
              </a:solidFill>
              <a:prstDash val="solid"/>
              <a:tailEnd type="triangle" w="lg" len="med"/>
            </a:ln>
            <a:effectLst/>
          </p:spPr>
        </p:cxnSp>
        <p:sp>
          <p:nvSpPr>
            <p:cNvPr id="95" name="TextBox 94"/>
            <p:cNvSpPr txBox="1"/>
            <p:nvPr/>
          </p:nvSpPr>
          <p:spPr>
            <a:xfrm>
              <a:off x="5135924" y="1237509"/>
              <a:ext cx="1295400"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Stores</a:t>
              </a:r>
            </a:p>
          </p:txBody>
        </p:sp>
        <p:sp>
          <p:nvSpPr>
            <p:cNvPr id="98" name="TextBox 97"/>
            <p:cNvSpPr txBox="1"/>
            <p:nvPr/>
          </p:nvSpPr>
          <p:spPr>
            <a:xfrm>
              <a:off x="7608188" y="2842987"/>
              <a:ext cx="1449089"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Consumer</a:t>
              </a:r>
            </a:p>
          </p:txBody>
        </p:sp>
        <p:sp>
          <p:nvSpPr>
            <p:cNvPr id="101" name="TextBox 100"/>
            <p:cNvSpPr txBox="1"/>
            <p:nvPr/>
          </p:nvSpPr>
          <p:spPr>
            <a:xfrm>
              <a:off x="6413592" y="1596713"/>
              <a:ext cx="1135380" cy="568100"/>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Delivery</a:t>
              </a:r>
            </a:p>
          </p:txBody>
        </p:sp>
        <p:cxnSp>
          <p:nvCxnSpPr>
            <p:cNvPr id="102" name="Straight Arrow Connector 101"/>
            <p:cNvCxnSpPr/>
            <p:nvPr/>
          </p:nvCxnSpPr>
          <p:spPr>
            <a:xfrm>
              <a:off x="6516462" y="1940574"/>
              <a:ext cx="962186" cy="0"/>
            </a:xfrm>
            <a:prstGeom prst="straightConnector1">
              <a:avLst/>
            </a:prstGeom>
            <a:noFill/>
            <a:ln w="38100" cap="flat" cmpd="sng" algn="ctr">
              <a:solidFill>
                <a:srgbClr val="993366"/>
              </a:solidFill>
              <a:prstDash val="solid"/>
              <a:tailEnd type="triangle" w="lg" len="med"/>
            </a:ln>
            <a:effectLst/>
          </p:spPr>
        </p:cxnSp>
        <p:sp>
          <p:nvSpPr>
            <p:cNvPr id="146" name="TextBox 145"/>
            <p:cNvSpPr txBox="1"/>
            <p:nvPr/>
          </p:nvSpPr>
          <p:spPr>
            <a:xfrm>
              <a:off x="6421212" y="1961350"/>
              <a:ext cx="1135380" cy="568100"/>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Pick-up</a:t>
              </a:r>
            </a:p>
          </p:txBody>
        </p:sp>
        <p:cxnSp>
          <p:nvCxnSpPr>
            <p:cNvPr id="147" name="Straight Arrow Connector 146"/>
            <p:cNvCxnSpPr/>
            <p:nvPr/>
          </p:nvCxnSpPr>
          <p:spPr>
            <a:xfrm flipH="1">
              <a:off x="6516462" y="2304915"/>
              <a:ext cx="962186" cy="0"/>
            </a:xfrm>
            <a:prstGeom prst="straightConnector1">
              <a:avLst/>
            </a:prstGeom>
            <a:noFill/>
            <a:ln w="38100" cap="flat" cmpd="sng" algn="ctr">
              <a:solidFill>
                <a:srgbClr val="993366"/>
              </a:solidFill>
              <a:prstDash val="solid"/>
              <a:tailEnd type="triangle" w="lg" len="med"/>
            </a:ln>
            <a:effectLst/>
          </p:spPr>
        </p:cxnSp>
        <p:sp>
          <p:nvSpPr>
            <p:cNvPr id="148" name="TextBox 147"/>
            <p:cNvSpPr txBox="1"/>
            <p:nvPr/>
          </p:nvSpPr>
          <p:spPr>
            <a:xfrm>
              <a:off x="6413592" y="2378966"/>
              <a:ext cx="1135380" cy="568100"/>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Delivery</a:t>
              </a:r>
            </a:p>
          </p:txBody>
        </p:sp>
        <p:cxnSp>
          <p:nvCxnSpPr>
            <p:cNvPr id="149" name="Straight Arrow Connector 148"/>
            <p:cNvCxnSpPr/>
            <p:nvPr/>
          </p:nvCxnSpPr>
          <p:spPr>
            <a:xfrm>
              <a:off x="6516462" y="2722827"/>
              <a:ext cx="962186" cy="0"/>
            </a:xfrm>
            <a:prstGeom prst="straightConnector1">
              <a:avLst/>
            </a:prstGeom>
            <a:noFill/>
            <a:ln w="38100" cap="flat" cmpd="sng" algn="ctr">
              <a:solidFill>
                <a:srgbClr val="993366"/>
              </a:solidFill>
              <a:prstDash val="solid"/>
              <a:tailEnd type="triangle" w="lg" len="med"/>
            </a:ln>
            <a:effectLst/>
          </p:spPr>
        </p:cxnSp>
        <p:sp>
          <p:nvSpPr>
            <p:cNvPr id="150" name="TextBox 149"/>
            <p:cNvSpPr txBox="1"/>
            <p:nvPr/>
          </p:nvSpPr>
          <p:spPr>
            <a:xfrm>
              <a:off x="6421212" y="2743603"/>
              <a:ext cx="1135380" cy="568100"/>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Pick-up</a:t>
              </a:r>
            </a:p>
          </p:txBody>
        </p:sp>
        <p:cxnSp>
          <p:nvCxnSpPr>
            <p:cNvPr id="151" name="Straight Arrow Connector 150"/>
            <p:cNvCxnSpPr/>
            <p:nvPr/>
          </p:nvCxnSpPr>
          <p:spPr>
            <a:xfrm flipH="1">
              <a:off x="6516462" y="3087168"/>
              <a:ext cx="962186" cy="0"/>
            </a:xfrm>
            <a:prstGeom prst="straightConnector1">
              <a:avLst/>
            </a:prstGeom>
            <a:noFill/>
            <a:ln w="38100" cap="flat" cmpd="sng" algn="ctr">
              <a:solidFill>
                <a:srgbClr val="993366"/>
              </a:solidFill>
              <a:prstDash val="solid"/>
              <a:tailEnd type="triangle" w="lg" len="med"/>
            </a:ln>
            <a:effectLst/>
          </p:spPr>
        </p:cxnSp>
        <p:sp>
          <p:nvSpPr>
            <p:cNvPr id="152" name="TextBox 151"/>
            <p:cNvSpPr txBox="1"/>
            <p:nvPr/>
          </p:nvSpPr>
          <p:spPr>
            <a:xfrm>
              <a:off x="6429865" y="3197525"/>
              <a:ext cx="1135380" cy="568100"/>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Delivery</a:t>
              </a:r>
            </a:p>
          </p:txBody>
        </p:sp>
        <p:cxnSp>
          <p:nvCxnSpPr>
            <p:cNvPr id="153" name="Straight Arrow Connector 152"/>
            <p:cNvCxnSpPr/>
            <p:nvPr/>
          </p:nvCxnSpPr>
          <p:spPr>
            <a:xfrm>
              <a:off x="6559405" y="3562162"/>
              <a:ext cx="962186" cy="0"/>
            </a:xfrm>
            <a:prstGeom prst="straightConnector1">
              <a:avLst/>
            </a:prstGeom>
            <a:noFill/>
            <a:ln w="38100" cap="flat" cmpd="sng" algn="ctr">
              <a:solidFill>
                <a:srgbClr val="993366"/>
              </a:solidFill>
              <a:prstDash val="solid"/>
              <a:tailEnd type="triangle" w="lg" len="med"/>
            </a:ln>
            <a:effectLst/>
          </p:spPr>
        </p:cxnSp>
        <p:sp>
          <p:nvSpPr>
            <p:cNvPr id="154" name="TextBox 153"/>
            <p:cNvSpPr txBox="1"/>
            <p:nvPr/>
          </p:nvSpPr>
          <p:spPr>
            <a:xfrm>
              <a:off x="6472808" y="3562162"/>
              <a:ext cx="1135380" cy="568100"/>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Pick-up</a:t>
              </a:r>
            </a:p>
          </p:txBody>
        </p:sp>
        <p:cxnSp>
          <p:nvCxnSpPr>
            <p:cNvPr id="155" name="Straight Arrow Connector 154"/>
            <p:cNvCxnSpPr/>
            <p:nvPr/>
          </p:nvCxnSpPr>
          <p:spPr>
            <a:xfrm flipH="1">
              <a:off x="6559405" y="3988237"/>
              <a:ext cx="962186" cy="0"/>
            </a:xfrm>
            <a:prstGeom prst="straightConnector1">
              <a:avLst/>
            </a:prstGeom>
            <a:noFill/>
            <a:ln w="38100" cap="flat" cmpd="sng" algn="ctr">
              <a:solidFill>
                <a:srgbClr val="993366"/>
              </a:solidFill>
              <a:prstDash val="solid"/>
              <a:tailEnd type="triangle" w="lg" len="med"/>
            </a:ln>
            <a:effectLst/>
          </p:spPr>
        </p:cxnSp>
        <p:pic>
          <p:nvPicPr>
            <p:cNvPr id="40" name="Picture 39"/>
            <p:cNvPicPr>
              <a:picLocks noChangeAspect="1"/>
            </p:cNvPicPr>
            <p:nvPr/>
          </p:nvPicPr>
          <p:blipFill>
            <a:blip r:embed="rId3"/>
            <a:stretch>
              <a:fillRect/>
            </a:stretch>
          </p:blipFill>
          <p:spPr>
            <a:xfrm>
              <a:off x="131523" y="2307561"/>
              <a:ext cx="1283618" cy="1053872"/>
            </a:xfrm>
            <a:prstGeom prst="rect">
              <a:avLst/>
            </a:prstGeom>
          </p:spPr>
        </p:pic>
        <p:pic>
          <p:nvPicPr>
            <p:cNvPr id="41" name="Picture 40"/>
            <p:cNvPicPr>
              <a:picLocks noChangeAspect="1"/>
            </p:cNvPicPr>
            <p:nvPr/>
          </p:nvPicPr>
          <p:blipFill>
            <a:blip r:embed="rId4"/>
            <a:stretch>
              <a:fillRect/>
            </a:stretch>
          </p:blipFill>
          <p:spPr>
            <a:xfrm>
              <a:off x="2836738" y="2212300"/>
              <a:ext cx="1105836" cy="1037151"/>
            </a:xfrm>
            <a:prstGeom prst="rect">
              <a:avLst/>
            </a:prstGeom>
          </p:spPr>
        </p:pic>
        <p:pic>
          <p:nvPicPr>
            <p:cNvPr id="43" name="Picture 4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36241" y="2411722"/>
              <a:ext cx="791354" cy="818605"/>
            </a:xfrm>
            <a:prstGeom prst="rect">
              <a:avLst/>
            </a:prstGeom>
          </p:spPr>
        </p:pic>
        <p:pic>
          <p:nvPicPr>
            <p:cNvPr id="44" name="Picture 4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63664" y="3191361"/>
              <a:ext cx="791354" cy="818605"/>
            </a:xfrm>
            <a:prstGeom prst="rect">
              <a:avLst/>
            </a:prstGeom>
          </p:spPr>
        </p:pic>
        <p:pic>
          <p:nvPicPr>
            <p:cNvPr id="45" name="Picture 8" descr="http://www.publicpolicy.ie/wp-content/uploads/Peopl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79390" y="2074904"/>
              <a:ext cx="1078178" cy="83648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117637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t>Omni-Channel Customer Fulfillment Models</a:t>
            </a:r>
            <a:br>
              <a:rPr lang="en-US" sz="3200" dirty="0"/>
            </a:br>
            <a:r>
              <a:rPr lang="en-US" sz="3200" dirty="0">
                <a:solidFill>
                  <a:schemeClr val="accent2">
                    <a:lumMod val="40000"/>
                    <a:lumOff val="60000"/>
                  </a:schemeClr>
                </a:solidFill>
              </a:rPr>
              <a:t>Store Fulfillment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29</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47" name="TextBox 46"/>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4-14</a:t>
            </a:r>
          </a:p>
        </p:txBody>
      </p:sp>
      <p:sp>
        <p:nvSpPr>
          <p:cNvPr id="49" name="Rectangle 48"/>
          <p:cNvSpPr/>
          <p:nvPr/>
        </p:nvSpPr>
        <p:spPr>
          <a:xfrm>
            <a:off x="255688" y="4027599"/>
            <a:ext cx="8583512" cy="2185214"/>
          </a:xfrm>
          <a:prstGeom prst="rect">
            <a:avLst/>
          </a:prstGeom>
        </p:spPr>
        <p:txBody>
          <a:bodyPr wrap="square">
            <a:spAutoFit/>
          </a:bodyPr>
          <a:lstStyle/>
          <a:p>
            <a:pPr algn="ctr"/>
            <a:r>
              <a:rPr lang="en-US" sz="1700" dirty="0">
                <a:solidFill>
                  <a:srgbClr val="000000"/>
                </a:solidFill>
                <a:latin typeface="Constantia" panose="02030602050306030303" pitchFamily="18" charset="0"/>
              </a:rPr>
              <a:t>In </a:t>
            </a:r>
            <a:r>
              <a:rPr lang="en-US" sz="1700" b="1" dirty="0">
                <a:solidFill>
                  <a:srgbClr val="000000"/>
                </a:solidFill>
                <a:latin typeface="Constantia" panose="02030602050306030303" pitchFamily="18" charset="0"/>
              </a:rPr>
              <a:t>store fulfillment </a:t>
            </a:r>
            <a:r>
              <a:rPr lang="en-US" sz="1700" dirty="0">
                <a:solidFill>
                  <a:srgbClr val="000000"/>
                </a:solidFill>
                <a:latin typeface="Constantia" panose="02030602050306030303" pitchFamily="18" charset="0"/>
              </a:rPr>
              <a:t>model, the order is placed through the Internet site.  The order is sent to the nearest retail store where it is picked and put aside for the customer to pick up or the store can arrange for delivery. </a:t>
            </a:r>
          </a:p>
          <a:p>
            <a:pPr algn="ctr"/>
            <a:r>
              <a:rPr lang="en-US" sz="1700" b="1" dirty="0">
                <a:solidFill>
                  <a:srgbClr val="008000"/>
                </a:solidFill>
                <a:latin typeface="Constantia" panose="02030602050306030303" pitchFamily="18" charset="0"/>
              </a:rPr>
              <a:t>Advantages: </a:t>
            </a:r>
            <a:r>
              <a:rPr lang="en-US" sz="1700" dirty="0">
                <a:solidFill>
                  <a:srgbClr val="000000"/>
                </a:solidFill>
                <a:latin typeface="Constantia" panose="02030602050306030303" pitchFamily="18" charset="0"/>
              </a:rPr>
              <a:t>Short lead time to the customer, Low start-up costs for the retailer, Returns handled through the retail store, Product available in consumer units</a:t>
            </a:r>
          </a:p>
          <a:p>
            <a:pPr algn="ctr"/>
            <a:r>
              <a:rPr lang="en-US" sz="1700" b="1" dirty="0">
                <a:solidFill>
                  <a:srgbClr val="990033"/>
                </a:solidFill>
                <a:latin typeface="Constantia" panose="02030602050306030303" pitchFamily="18" charset="0"/>
              </a:rPr>
              <a:t>Disadvantages: </a:t>
            </a:r>
            <a:r>
              <a:rPr lang="en-US" sz="1700" dirty="0">
                <a:solidFill>
                  <a:srgbClr val="000000"/>
                </a:solidFill>
                <a:latin typeface="Constantia" panose="02030602050306030303" pitchFamily="18" charset="0"/>
              </a:rPr>
              <a:t>Reduced control and consistency over order fill, Conflicts between store and Internet order inventories, Requirements of real-time visibility to in-store inventories, Requirements of stores’ space to store and stage products for pickups</a:t>
            </a:r>
          </a:p>
        </p:txBody>
      </p:sp>
      <p:grpSp>
        <p:nvGrpSpPr>
          <p:cNvPr id="7" name="Group 6"/>
          <p:cNvGrpSpPr/>
          <p:nvPr/>
        </p:nvGrpSpPr>
        <p:grpSpPr>
          <a:xfrm>
            <a:off x="240030" y="1328344"/>
            <a:ext cx="8814503" cy="2419193"/>
            <a:chOff x="240030" y="1328344"/>
            <a:chExt cx="8814503" cy="2542943"/>
          </a:xfrm>
        </p:grpSpPr>
        <p:sp>
          <p:nvSpPr>
            <p:cNvPr id="59" name="TextBox 58"/>
            <p:cNvSpPr txBox="1"/>
            <p:nvPr/>
          </p:nvSpPr>
          <p:spPr>
            <a:xfrm>
              <a:off x="240030" y="1328344"/>
              <a:ext cx="1577340" cy="923330"/>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Supplier Distribution Center</a:t>
              </a:r>
            </a:p>
          </p:txBody>
        </p:sp>
        <p:sp>
          <p:nvSpPr>
            <p:cNvPr id="60" name="TextBox 59"/>
            <p:cNvSpPr txBox="1"/>
            <p:nvPr/>
          </p:nvSpPr>
          <p:spPr>
            <a:xfrm>
              <a:off x="481780" y="3324356"/>
              <a:ext cx="114300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p:txBody>
        </p:sp>
        <p:sp>
          <p:nvSpPr>
            <p:cNvPr id="61" name="TextBox 60"/>
            <p:cNvSpPr txBox="1"/>
            <p:nvPr/>
          </p:nvSpPr>
          <p:spPr>
            <a:xfrm>
              <a:off x="1558919" y="2509984"/>
              <a:ext cx="1348740"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TL</a:t>
              </a:r>
            </a:p>
          </p:txBody>
        </p:sp>
        <p:cxnSp>
          <p:nvCxnSpPr>
            <p:cNvPr id="62" name="Straight Arrow Connector 61"/>
            <p:cNvCxnSpPr/>
            <p:nvPr/>
          </p:nvCxnSpPr>
          <p:spPr>
            <a:xfrm>
              <a:off x="1705160" y="2908414"/>
              <a:ext cx="1143000" cy="0"/>
            </a:xfrm>
            <a:prstGeom prst="straightConnector1">
              <a:avLst/>
            </a:prstGeom>
            <a:noFill/>
            <a:ln w="38100" cap="flat" cmpd="sng" algn="ctr">
              <a:solidFill>
                <a:srgbClr val="993366"/>
              </a:solidFill>
              <a:prstDash val="solid"/>
              <a:tailEnd type="triangle" w="lg" len="med"/>
            </a:ln>
            <a:effectLst/>
          </p:spPr>
        </p:cxnSp>
        <p:sp>
          <p:nvSpPr>
            <p:cNvPr id="63" name="TextBox 62"/>
            <p:cNvSpPr txBox="1"/>
            <p:nvPr/>
          </p:nvSpPr>
          <p:spPr>
            <a:xfrm>
              <a:off x="2862252" y="1402006"/>
              <a:ext cx="1295400"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DC</a:t>
              </a:r>
            </a:p>
          </p:txBody>
        </p:sp>
        <p:sp>
          <p:nvSpPr>
            <p:cNvPr id="64" name="TextBox 63"/>
            <p:cNvSpPr txBox="1"/>
            <p:nvPr/>
          </p:nvSpPr>
          <p:spPr>
            <a:xfrm>
              <a:off x="2438400" y="3224956"/>
              <a:ext cx="2133600"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a:p>
              <a:pPr algn="ctr"/>
              <a:r>
                <a:rPr lang="en-US" dirty="0">
                  <a:solidFill>
                    <a:prstClr val="black"/>
                  </a:solidFill>
                  <a:latin typeface="Constantia" panose="02030602050306030303" pitchFamily="18" charset="0"/>
                </a:rPr>
                <a:t>Pallet, Case, Each</a:t>
              </a:r>
            </a:p>
          </p:txBody>
        </p:sp>
        <p:sp>
          <p:nvSpPr>
            <p:cNvPr id="65" name="TextBox 64"/>
            <p:cNvSpPr txBox="1"/>
            <p:nvPr/>
          </p:nvSpPr>
          <p:spPr>
            <a:xfrm>
              <a:off x="4107550" y="2486472"/>
              <a:ext cx="1532981"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TL, LTL</a:t>
              </a:r>
            </a:p>
          </p:txBody>
        </p:sp>
        <p:cxnSp>
          <p:nvCxnSpPr>
            <p:cNvPr id="66" name="Straight Arrow Connector 65"/>
            <p:cNvCxnSpPr/>
            <p:nvPr/>
          </p:nvCxnSpPr>
          <p:spPr>
            <a:xfrm>
              <a:off x="4204731" y="2868397"/>
              <a:ext cx="1143000" cy="0"/>
            </a:xfrm>
            <a:prstGeom prst="straightConnector1">
              <a:avLst/>
            </a:prstGeom>
            <a:noFill/>
            <a:ln w="38100" cap="flat" cmpd="sng" algn="ctr">
              <a:solidFill>
                <a:srgbClr val="993366"/>
              </a:solidFill>
              <a:prstDash val="solid"/>
              <a:tailEnd type="triangle" w="lg" len="med"/>
            </a:ln>
            <a:effectLst/>
          </p:spPr>
        </p:cxnSp>
        <p:sp>
          <p:nvSpPr>
            <p:cNvPr id="67" name="TextBox 66"/>
            <p:cNvSpPr txBox="1"/>
            <p:nvPr/>
          </p:nvSpPr>
          <p:spPr>
            <a:xfrm>
              <a:off x="5197782" y="1389514"/>
              <a:ext cx="1660218"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Store</a:t>
              </a:r>
            </a:p>
          </p:txBody>
        </p:sp>
        <p:sp>
          <p:nvSpPr>
            <p:cNvPr id="68" name="TextBox 67"/>
            <p:cNvSpPr txBox="1"/>
            <p:nvPr/>
          </p:nvSpPr>
          <p:spPr>
            <a:xfrm>
              <a:off x="5500815" y="3212197"/>
              <a:ext cx="1143000"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a:p>
              <a:pPr algn="ctr"/>
              <a:r>
                <a:rPr lang="en-US" dirty="0">
                  <a:solidFill>
                    <a:prstClr val="black"/>
                  </a:solidFill>
                  <a:latin typeface="Constantia" panose="02030602050306030303" pitchFamily="18" charset="0"/>
                </a:rPr>
                <a:t>Each</a:t>
              </a:r>
            </a:p>
          </p:txBody>
        </p:sp>
        <p:sp>
          <p:nvSpPr>
            <p:cNvPr id="72" name="TextBox 71"/>
            <p:cNvSpPr txBox="1"/>
            <p:nvPr/>
          </p:nvSpPr>
          <p:spPr>
            <a:xfrm>
              <a:off x="7709444" y="3007188"/>
              <a:ext cx="1345089"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Consumer</a:t>
              </a:r>
            </a:p>
          </p:txBody>
        </p:sp>
        <p:sp>
          <p:nvSpPr>
            <p:cNvPr id="69" name="TextBox 68"/>
            <p:cNvSpPr txBox="1"/>
            <p:nvPr/>
          </p:nvSpPr>
          <p:spPr>
            <a:xfrm>
              <a:off x="6573707" y="2290369"/>
              <a:ext cx="1240897" cy="523416"/>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Delivery</a:t>
              </a:r>
            </a:p>
          </p:txBody>
        </p:sp>
        <p:cxnSp>
          <p:nvCxnSpPr>
            <p:cNvPr id="70" name="Straight Arrow Connector 69"/>
            <p:cNvCxnSpPr/>
            <p:nvPr/>
          </p:nvCxnSpPr>
          <p:spPr>
            <a:xfrm>
              <a:off x="6668352" y="2683426"/>
              <a:ext cx="1051608" cy="0"/>
            </a:xfrm>
            <a:prstGeom prst="straightConnector1">
              <a:avLst/>
            </a:prstGeom>
            <a:noFill/>
            <a:ln w="38100" cap="flat" cmpd="sng" algn="ctr">
              <a:solidFill>
                <a:srgbClr val="993366"/>
              </a:solidFill>
              <a:prstDash val="solid"/>
              <a:tailEnd type="triangle" w="lg" len="med"/>
            </a:ln>
            <a:effectLst/>
          </p:spPr>
        </p:cxnSp>
        <p:sp>
          <p:nvSpPr>
            <p:cNvPr id="71" name="TextBox 70"/>
            <p:cNvSpPr txBox="1"/>
            <p:nvPr/>
          </p:nvSpPr>
          <p:spPr>
            <a:xfrm>
              <a:off x="6580718" y="2680202"/>
              <a:ext cx="1240897" cy="523416"/>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Pick-up</a:t>
              </a:r>
            </a:p>
          </p:txBody>
        </p:sp>
        <p:cxnSp>
          <p:nvCxnSpPr>
            <p:cNvPr id="73" name="Straight Arrow Connector 72"/>
            <p:cNvCxnSpPr/>
            <p:nvPr/>
          </p:nvCxnSpPr>
          <p:spPr>
            <a:xfrm flipH="1">
              <a:off x="6647320" y="3020671"/>
              <a:ext cx="1062124" cy="0"/>
            </a:xfrm>
            <a:prstGeom prst="straightConnector1">
              <a:avLst/>
            </a:prstGeom>
            <a:noFill/>
            <a:ln w="38100" cap="flat" cmpd="sng" algn="ctr">
              <a:solidFill>
                <a:srgbClr val="993366"/>
              </a:solidFill>
              <a:prstDash val="solid"/>
              <a:tailEnd type="triangle" w="lg" len="med"/>
            </a:ln>
            <a:effectLst/>
          </p:spPr>
        </p:cxnSp>
        <p:pic>
          <p:nvPicPr>
            <p:cNvPr id="27" name="Picture 26"/>
            <p:cNvPicPr>
              <a:picLocks noChangeAspect="1"/>
            </p:cNvPicPr>
            <p:nvPr/>
          </p:nvPicPr>
          <p:blipFill>
            <a:blip r:embed="rId2"/>
            <a:stretch>
              <a:fillRect/>
            </a:stretch>
          </p:blipFill>
          <p:spPr>
            <a:xfrm>
              <a:off x="255688" y="2236148"/>
              <a:ext cx="1283618" cy="1053872"/>
            </a:xfrm>
            <a:prstGeom prst="rect">
              <a:avLst/>
            </a:prstGeom>
          </p:spPr>
        </p:pic>
        <p:pic>
          <p:nvPicPr>
            <p:cNvPr id="28" name="Picture 27"/>
            <p:cNvPicPr>
              <a:picLocks noChangeAspect="1"/>
            </p:cNvPicPr>
            <p:nvPr/>
          </p:nvPicPr>
          <p:blipFill>
            <a:blip r:embed="rId3"/>
            <a:stretch>
              <a:fillRect/>
            </a:stretch>
          </p:blipFill>
          <p:spPr>
            <a:xfrm>
              <a:off x="2926474" y="2176074"/>
              <a:ext cx="1105836" cy="1037151"/>
            </a:xfrm>
            <a:prstGeom prst="rect">
              <a:avLst/>
            </a:prstGeom>
          </p:spPr>
        </p:pic>
        <p:pic>
          <p:nvPicPr>
            <p:cNvPr id="29" name="Picture 2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81173" y="2038160"/>
              <a:ext cx="1159136" cy="1199052"/>
            </a:xfrm>
            <a:prstGeom prst="rect">
              <a:avLst/>
            </a:prstGeom>
          </p:spPr>
        </p:pic>
        <p:pic>
          <p:nvPicPr>
            <p:cNvPr id="30" name="Picture 8" descr="http://www.publicpolicy.ie/wp-content/uploads/Peopl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66113" y="2263792"/>
              <a:ext cx="1078178" cy="83648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736605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400" dirty="0"/>
              <a:t>Omni-Channel Customer Fulfillment Models</a:t>
            </a:r>
            <a:br>
              <a:rPr lang="en-US" sz="3400" dirty="0"/>
            </a:br>
            <a:r>
              <a:rPr lang="en-US" sz="3200" dirty="0">
                <a:solidFill>
                  <a:schemeClr val="accent2">
                    <a:lumMod val="40000"/>
                    <a:lumOff val="60000"/>
                  </a:schemeClr>
                </a:solidFill>
              </a:rPr>
              <a:t>Flow-through Fulfillment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30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47" name="TextBox 46"/>
          <p:cNvSpPr txBox="1"/>
          <p:nvPr/>
        </p:nvSpPr>
        <p:spPr>
          <a:xfrm>
            <a:off x="4953000" y="6172200"/>
            <a:ext cx="4038600" cy="276999"/>
          </a:xfrm>
          <a:prstGeom prst="rect">
            <a:avLst/>
          </a:prstGeom>
          <a:noFill/>
        </p:spPr>
        <p:txBody>
          <a:bodyPr wrap="square" rtlCol="0">
            <a:spAutoFit/>
          </a:bodyPr>
          <a:lstStyle/>
          <a:p>
            <a:pPr algn="r"/>
            <a:r>
              <a:rPr lang="en-US" sz="1200" dirty="0">
                <a:solidFill>
                  <a:srgbClr val="000000"/>
                </a:solidFill>
                <a:latin typeface="Constantia" pitchFamily="18" charset="0"/>
              </a:rPr>
              <a:t>Source: Figure 4-15</a:t>
            </a:r>
          </a:p>
        </p:txBody>
      </p:sp>
      <p:sp>
        <p:nvSpPr>
          <p:cNvPr id="49" name="Rectangle 48"/>
          <p:cNvSpPr/>
          <p:nvPr/>
        </p:nvSpPr>
        <p:spPr>
          <a:xfrm>
            <a:off x="457200" y="4146167"/>
            <a:ext cx="8229600" cy="2031325"/>
          </a:xfrm>
          <a:prstGeom prst="rect">
            <a:avLst/>
          </a:prstGeom>
        </p:spPr>
        <p:txBody>
          <a:bodyPr wrap="square">
            <a:spAutoFit/>
          </a:bodyPr>
          <a:lstStyle/>
          <a:p>
            <a:pPr algn="ctr"/>
            <a:r>
              <a:rPr lang="en-US" dirty="0">
                <a:solidFill>
                  <a:srgbClr val="000000"/>
                </a:solidFill>
                <a:latin typeface="Constantia" panose="02030602050306030303" pitchFamily="18" charset="0"/>
              </a:rPr>
              <a:t>In </a:t>
            </a:r>
            <a:r>
              <a:rPr lang="en-US" b="1" dirty="0">
                <a:solidFill>
                  <a:srgbClr val="000000"/>
                </a:solidFill>
                <a:latin typeface="Constantia" panose="02030602050306030303" pitchFamily="18" charset="0"/>
              </a:rPr>
              <a:t>flow-through fulfillment</a:t>
            </a:r>
            <a:r>
              <a:rPr lang="en-US" dirty="0">
                <a:solidFill>
                  <a:srgbClr val="000000"/>
                </a:solidFill>
                <a:latin typeface="Constantia" panose="02030602050306030303" pitchFamily="18" charset="0"/>
              </a:rPr>
              <a:t>, the product is picked and packed at the retailer’s distribution center and then sent to the store for customer pickup or delivery. </a:t>
            </a:r>
          </a:p>
          <a:p>
            <a:pPr algn="ctr"/>
            <a:r>
              <a:rPr lang="en-US" b="1" dirty="0">
                <a:solidFill>
                  <a:srgbClr val="008000"/>
                </a:solidFill>
                <a:latin typeface="Constantia" panose="02030602050306030303" pitchFamily="18" charset="0"/>
              </a:rPr>
              <a:t>Advantages: </a:t>
            </a:r>
            <a:r>
              <a:rPr lang="en-US" dirty="0">
                <a:solidFill>
                  <a:srgbClr val="000000"/>
                </a:solidFill>
                <a:latin typeface="Constantia" panose="02030602050306030303" pitchFamily="18" charset="0"/>
              </a:rPr>
              <a:t>Eliminates the inventory conflicts between store sales and Internet sales, No cost of the “last mile” transportation, Store-level inventory status not required, Returns handled through the retail store,</a:t>
            </a:r>
          </a:p>
          <a:p>
            <a:pPr algn="ctr"/>
            <a:r>
              <a:rPr lang="en-US" b="1" dirty="0">
                <a:solidFill>
                  <a:srgbClr val="990033"/>
                </a:solidFill>
                <a:latin typeface="Constantia" panose="02030602050306030303" pitchFamily="18" charset="0"/>
              </a:rPr>
              <a:t>Disadvantages: </a:t>
            </a:r>
            <a:r>
              <a:rPr lang="en-US" dirty="0">
                <a:solidFill>
                  <a:srgbClr val="000000"/>
                </a:solidFill>
                <a:latin typeface="Constantia" panose="02030602050306030303" pitchFamily="18" charset="0"/>
              </a:rPr>
              <a:t>Storage space at the store for pickup items, Longer fulfillment lead time</a:t>
            </a:r>
          </a:p>
        </p:txBody>
      </p:sp>
      <p:grpSp>
        <p:nvGrpSpPr>
          <p:cNvPr id="9" name="Group 8"/>
          <p:cNvGrpSpPr/>
          <p:nvPr/>
        </p:nvGrpSpPr>
        <p:grpSpPr>
          <a:xfrm>
            <a:off x="152400" y="1326124"/>
            <a:ext cx="8806875" cy="2567759"/>
            <a:chOff x="152400" y="1326124"/>
            <a:chExt cx="8806875" cy="2567759"/>
          </a:xfrm>
        </p:grpSpPr>
        <p:sp>
          <p:nvSpPr>
            <p:cNvPr id="43" name="TextBox 42"/>
            <p:cNvSpPr txBox="1"/>
            <p:nvPr/>
          </p:nvSpPr>
          <p:spPr>
            <a:xfrm>
              <a:off x="152400" y="1326124"/>
              <a:ext cx="1620055" cy="923330"/>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Supplier Distribution Center</a:t>
              </a:r>
            </a:p>
          </p:txBody>
        </p:sp>
        <p:cxnSp>
          <p:nvCxnSpPr>
            <p:cNvPr id="44" name="Straight Arrow Connector 43"/>
            <p:cNvCxnSpPr/>
            <p:nvPr/>
          </p:nvCxnSpPr>
          <p:spPr>
            <a:xfrm>
              <a:off x="1694734" y="2670230"/>
              <a:ext cx="772263" cy="0"/>
            </a:xfrm>
            <a:prstGeom prst="straightConnector1">
              <a:avLst/>
            </a:prstGeom>
            <a:noFill/>
            <a:ln w="38100" cap="flat" cmpd="sng" algn="ctr">
              <a:solidFill>
                <a:srgbClr val="993366"/>
              </a:solidFill>
              <a:prstDash val="solid"/>
              <a:tailEnd type="triangle" w="lg" len="med"/>
            </a:ln>
            <a:effectLst/>
          </p:spPr>
        </p:cxnSp>
        <p:sp>
          <p:nvSpPr>
            <p:cNvPr id="45" name="TextBox 44"/>
            <p:cNvSpPr txBox="1"/>
            <p:nvPr/>
          </p:nvSpPr>
          <p:spPr>
            <a:xfrm>
              <a:off x="2559542" y="1446134"/>
              <a:ext cx="1350652" cy="328498"/>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DC</a:t>
              </a:r>
            </a:p>
          </p:txBody>
        </p:sp>
        <p:sp>
          <p:nvSpPr>
            <p:cNvPr id="46" name="TextBox 45"/>
            <p:cNvSpPr txBox="1"/>
            <p:nvPr/>
          </p:nvSpPr>
          <p:spPr>
            <a:xfrm>
              <a:off x="3675511" y="2260560"/>
              <a:ext cx="1538349"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TL, LTL</a:t>
              </a:r>
            </a:p>
          </p:txBody>
        </p:sp>
        <p:cxnSp>
          <p:nvCxnSpPr>
            <p:cNvPr id="48" name="Straight Arrow Connector 47"/>
            <p:cNvCxnSpPr/>
            <p:nvPr/>
          </p:nvCxnSpPr>
          <p:spPr>
            <a:xfrm>
              <a:off x="3910194" y="2676131"/>
              <a:ext cx="1191751" cy="0"/>
            </a:xfrm>
            <a:prstGeom prst="straightConnector1">
              <a:avLst/>
            </a:prstGeom>
            <a:noFill/>
            <a:ln w="38100" cap="flat" cmpd="sng" algn="ctr">
              <a:solidFill>
                <a:srgbClr val="993366"/>
              </a:solidFill>
              <a:prstDash val="solid"/>
              <a:tailEnd type="triangle" w="lg" len="med"/>
            </a:ln>
            <a:effectLst/>
          </p:spPr>
        </p:cxnSp>
        <p:sp>
          <p:nvSpPr>
            <p:cNvPr id="50" name="TextBox 49"/>
            <p:cNvSpPr txBox="1"/>
            <p:nvPr/>
          </p:nvSpPr>
          <p:spPr>
            <a:xfrm>
              <a:off x="4913322" y="1438505"/>
              <a:ext cx="1545665" cy="369332"/>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Retail Store</a:t>
              </a:r>
            </a:p>
          </p:txBody>
        </p:sp>
        <p:sp>
          <p:nvSpPr>
            <p:cNvPr id="54" name="TextBox 53"/>
            <p:cNvSpPr txBox="1"/>
            <p:nvPr/>
          </p:nvSpPr>
          <p:spPr>
            <a:xfrm>
              <a:off x="7608623" y="2960572"/>
              <a:ext cx="1350652" cy="574871"/>
            </a:xfrm>
            <a:prstGeom prst="rect">
              <a:avLst/>
            </a:prstGeom>
            <a:noFill/>
          </p:spPr>
          <p:txBody>
            <a:bodyPr wrap="square" rtlCol="0">
              <a:spAutoFit/>
            </a:bodyPr>
            <a:lstStyle/>
            <a:p>
              <a:pPr algn="ctr"/>
              <a:r>
                <a:rPr lang="en-US" b="1" dirty="0">
                  <a:solidFill>
                    <a:prstClr val="black"/>
                  </a:solidFill>
                  <a:latin typeface="Constantia" panose="02030602050306030303" pitchFamily="18" charset="0"/>
                </a:rPr>
                <a:t>Consumer</a:t>
              </a:r>
            </a:p>
          </p:txBody>
        </p:sp>
        <p:sp>
          <p:nvSpPr>
            <p:cNvPr id="51" name="TextBox 50"/>
            <p:cNvSpPr txBox="1"/>
            <p:nvPr/>
          </p:nvSpPr>
          <p:spPr>
            <a:xfrm>
              <a:off x="6309614" y="2026426"/>
              <a:ext cx="1406267" cy="563840"/>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Delivery</a:t>
              </a:r>
            </a:p>
          </p:txBody>
        </p:sp>
        <p:cxnSp>
          <p:nvCxnSpPr>
            <p:cNvPr id="52" name="Straight Arrow Connector 51"/>
            <p:cNvCxnSpPr/>
            <p:nvPr/>
          </p:nvCxnSpPr>
          <p:spPr>
            <a:xfrm>
              <a:off x="6416872" y="2449839"/>
              <a:ext cx="1191751" cy="0"/>
            </a:xfrm>
            <a:prstGeom prst="straightConnector1">
              <a:avLst/>
            </a:prstGeom>
            <a:noFill/>
            <a:ln w="38100" cap="flat" cmpd="sng" algn="ctr">
              <a:solidFill>
                <a:srgbClr val="993366"/>
              </a:solidFill>
              <a:prstDash val="solid"/>
              <a:tailEnd type="triangle" w="lg" len="med"/>
            </a:ln>
            <a:effectLst/>
          </p:spPr>
        </p:cxnSp>
        <p:sp>
          <p:nvSpPr>
            <p:cNvPr id="53" name="TextBox 52"/>
            <p:cNvSpPr txBox="1"/>
            <p:nvPr/>
          </p:nvSpPr>
          <p:spPr>
            <a:xfrm>
              <a:off x="6317559" y="2446367"/>
              <a:ext cx="1406267" cy="323086"/>
            </a:xfrm>
            <a:prstGeom prst="rect">
              <a:avLst/>
            </a:prstGeom>
            <a:noFill/>
          </p:spPr>
          <p:txBody>
            <a:bodyPr wrap="square" rtlCol="0">
              <a:noAutofit/>
            </a:bodyPr>
            <a:lstStyle/>
            <a:p>
              <a:pPr algn="ctr"/>
              <a:r>
                <a:rPr lang="en-US" dirty="0">
                  <a:solidFill>
                    <a:prstClr val="black"/>
                  </a:solidFill>
                  <a:latin typeface="Constantia" panose="02030602050306030303" pitchFamily="18" charset="0"/>
                </a:rPr>
                <a:t>Pick-up</a:t>
              </a:r>
            </a:p>
          </p:txBody>
        </p:sp>
        <p:cxnSp>
          <p:nvCxnSpPr>
            <p:cNvPr id="55" name="Straight Arrow Connector 54"/>
            <p:cNvCxnSpPr/>
            <p:nvPr/>
          </p:nvCxnSpPr>
          <p:spPr>
            <a:xfrm flipH="1">
              <a:off x="6393038" y="2813129"/>
              <a:ext cx="1203669" cy="0"/>
            </a:xfrm>
            <a:prstGeom prst="straightConnector1">
              <a:avLst/>
            </a:prstGeom>
            <a:noFill/>
            <a:ln w="38100" cap="flat" cmpd="sng" algn="ctr">
              <a:solidFill>
                <a:srgbClr val="993366"/>
              </a:solidFill>
              <a:prstDash val="solid"/>
              <a:tailEnd type="triangle" w="lg" len="med"/>
            </a:ln>
            <a:effectLst/>
          </p:spPr>
        </p:cxnSp>
        <p:sp>
          <p:nvSpPr>
            <p:cNvPr id="56" name="TextBox 55"/>
            <p:cNvSpPr txBox="1"/>
            <p:nvPr/>
          </p:nvSpPr>
          <p:spPr>
            <a:xfrm>
              <a:off x="327498" y="3220861"/>
              <a:ext cx="1191751" cy="328498"/>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p:txBody>
        </p:sp>
        <p:sp>
          <p:nvSpPr>
            <p:cNvPr id="57" name="TextBox 56"/>
            <p:cNvSpPr txBox="1"/>
            <p:nvPr/>
          </p:nvSpPr>
          <p:spPr>
            <a:xfrm>
              <a:off x="2365393" y="3247552"/>
              <a:ext cx="2067339" cy="64633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a:p>
              <a:pPr algn="ctr"/>
              <a:r>
                <a:rPr lang="en-US" dirty="0">
                  <a:solidFill>
                    <a:prstClr val="black"/>
                  </a:solidFill>
                  <a:latin typeface="Constantia" panose="02030602050306030303" pitchFamily="18" charset="0"/>
                </a:rPr>
                <a:t>Pallet, Case, Each</a:t>
              </a:r>
            </a:p>
          </p:txBody>
        </p:sp>
        <p:sp>
          <p:nvSpPr>
            <p:cNvPr id="58" name="TextBox 57"/>
            <p:cNvSpPr txBox="1"/>
            <p:nvPr/>
          </p:nvSpPr>
          <p:spPr>
            <a:xfrm>
              <a:off x="5193381" y="3208882"/>
              <a:ext cx="1191751" cy="574871"/>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Picking</a:t>
              </a:r>
            </a:p>
            <a:p>
              <a:pPr algn="ctr"/>
              <a:r>
                <a:rPr lang="en-US" dirty="0">
                  <a:solidFill>
                    <a:prstClr val="black"/>
                  </a:solidFill>
                  <a:latin typeface="Constantia" panose="02030602050306030303" pitchFamily="18" charset="0"/>
                </a:rPr>
                <a:t>Each</a:t>
              </a:r>
            </a:p>
          </p:txBody>
        </p:sp>
        <p:pic>
          <p:nvPicPr>
            <p:cNvPr id="27" name="Picture 26"/>
            <p:cNvPicPr>
              <a:picLocks noChangeAspect="1"/>
            </p:cNvPicPr>
            <p:nvPr/>
          </p:nvPicPr>
          <p:blipFill>
            <a:blip r:embed="rId2"/>
            <a:stretch>
              <a:fillRect/>
            </a:stretch>
          </p:blipFill>
          <p:spPr>
            <a:xfrm>
              <a:off x="255688" y="2191971"/>
              <a:ext cx="1283618" cy="1002586"/>
            </a:xfrm>
            <a:prstGeom prst="rect">
              <a:avLst/>
            </a:prstGeom>
          </p:spPr>
        </p:pic>
        <p:pic>
          <p:nvPicPr>
            <p:cNvPr id="28" name="Picture 27"/>
            <p:cNvPicPr>
              <a:picLocks noChangeAspect="1"/>
            </p:cNvPicPr>
            <p:nvPr/>
          </p:nvPicPr>
          <p:blipFill>
            <a:blip r:embed="rId3"/>
            <a:stretch>
              <a:fillRect/>
            </a:stretch>
          </p:blipFill>
          <p:spPr>
            <a:xfrm>
              <a:off x="2682897" y="2149647"/>
              <a:ext cx="1105836" cy="986679"/>
            </a:xfrm>
            <a:prstGeom prst="rect">
              <a:avLst/>
            </a:prstGeom>
          </p:spPr>
        </p:pic>
        <p:pic>
          <p:nvPicPr>
            <p:cNvPr id="29" name="Picture 2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57815" y="1988763"/>
              <a:ext cx="1159136" cy="1140701"/>
            </a:xfrm>
            <a:prstGeom prst="rect">
              <a:avLst/>
            </a:prstGeom>
          </p:spPr>
        </p:pic>
        <p:pic>
          <p:nvPicPr>
            <p:cNvPr id="30" name="Picture 8" descr="http://www.publicpolicy.ie/wp-content/uploads/Peopl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15881" y="2119860"/>
              <a:ext cx="1160161" cy="856282"/>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p:cNvSpPr txBox="1"/>
            <p:nvPr/>
          </p:nvSpPr>
          <p:spPr>
            <a:xfrm>
              <a:off x="1284128" y="2235278"/>
              <a:ext cx="1538349" cy="369332"/>
            </a:xfrm>
            <a:prstGeom prst="rect">
              <a:avLst/>
            </a:prstGeom>
            <a:noFill/>
          </p:spPr>
          <p:txBody>
            <a:bodyPr wrap="square" rtlCol="0">
              <a:spAutoFit/>
            </a:bodyPr>
            <a:lstStyle/>
            <a:p>
              <a:pPr algn="ctr"/>
              <a:r>
                <a:rPr lang="en-US" dirty="0">
                  <a:solidFill>
                    <a:prstClr val="black"/>
                  </a:solidFill>
                  <a:latin typeface="Constantia" panose="02030602050306030303" pitchFamily="18" charset="0"/>
                </a:rPr>
                <a:t>Ship TL, LTL</a:t>
              </a:r>
            </a:p>
          </p:txBody>
        </p:sp>
      </p:grpSp>
    </p:spTree>
    <p:extLst>
      <p:ext uri="{BB962C8B-B14F-4D97-AF65-F5344CB8AC3E}">
        <p14:creationId xmlns:p14="http://schemas.microsoft.com/office/powerpoint/2010/main" val="4213911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a:xfrm>
            <a:off x="1295400" y="1905000"/>
            <a:ext cx="7696200" cy="4343400"/>
          </a:xfrm>
        </p:spPr>
        <p:txBody>
          <a:bodyPr/>
          <a:lstStyle/>
          <a:p>
            <a:pPr lvl="0"/>
            <a:r>
              <a:rPr lang="en-US" sz="1800" dirty="0"/>
              <a:t>The strategic importance of supply chain network design decision is growing with the increasing globalization of manufacturing, marketing, sourcing, and procurement.</a:t>
            </a:r>
          </a:p>
          <a:p>
            <a:pPr lvl="0"/>
            <a:r>
              <a:rPr lang="en-US" sz="1800" dirty="0"/>
              <a:t>A formal, structured process for network design or redesign is preferable to an informal, unstructured one.</a:t>
            </a:r>
          </a:p>
          <a:p>
            <a:pPr lvl="0"/>
            <a:r>
              <a:rPr lang="en-US" sz="1800" dirty="0"/>
              <a:t>Numerous factors may affect the design of a logistics network and the location of specific facilities within the context of the network.</a:t>
            </a:r>
          </a:p>
          <a:p>
            <a:r>
              <a:rPr lang="en-US" sz="1800" dirty="0"/>
              <a:t>Principal modeling approaches to gain insight into the topic of supply chain network design include optimization, simulation, and heuristic models.</a:t>
            </a:r>
          </a:p>
          <a:p>
            <a:r>
              <a:rPr lang="en-US" sz="1800" dirty="0"/>
              <a:t>In an </a:t>
            </a:r>
            <a:r>
              <a:rPr lang="en-US" sz="1800" dirty="0" err="1"/>
              <a:t>omni</a:t>
            </a:r>
            <a:r>
              <a:rPr lang="en-US" sz="1800" dirty="0"/>
              <a:t>-channel environment, many network models exist that can be used to service retail stores and Internet consumers, each of which has its advantages and disadvantages.  Trade-offs must be taken into consideration when deciding which network model to use.</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Sc10gjctN0ugbaIuYknRtg"/>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Sc10gjctN0ugbaIuYknRtg"/>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Sc10gjctN0ugbaIuYknRtg"/>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Sc10gjctN0ugbaIuYknRtg"/>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Sc10gjctN0ugbaIuYknRtg"/>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Sc10gjctN0ugbaIuYknRtg"/>
</p:tagLst>
</file>

<file path=ppt/theme/theme1.xml><?xml version="1.0" encoding="utf-8"?>
<a:theme xmlns:a="http://schemas.openxmlformats.org/drawingml/2006/main" name="2_Default Design">
  <a:themeElements>
    <a:clrScheme name="">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365B91"/>
      </a:hlink>
      <a:folHlink>
        <a:srgbClr val="0099AF"/>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183883"/>
        </a:dk1>
        <a:lt1>
          <a:srgbClr val="FFFFFF"/>
        </a:lt1>
        <a:dk2>
          <a:srgbClr val="000000"/>
        </a:dk2>
        <a:lt2>
          <a:srgbClr val="808080"/>
        </a:lt2>
        <a:accent1>
          <a:srgbClr val="BBE0E3"/>
        </a:accent1>
        <a:accent2>
          <a:srgbClr val="333399"/>
        </a:accent2>
        <a:accent3>
          <a:srgbClr val="FFFFFF"/>
        </a:accent3>
        <a:accent4>
          <a:srgbClr val="132E6F"/>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4">
        <a:dk1>
          <a:srgbClr val="183883"/>
        </a:dk1>
        <a:lt1>
          <a:srgbClr val="FFFFFF"/>
        </a:lt1>
        <a:dk2>
          <a:srgbClr val="000000"/>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5">
        <a:dk1>
          <a:srgbClr val="183883"/>
        </a:dk1>
        <a:lt1>
          <a:srgbClr val="FFFFFF"/>
        </a:lt1>
        <a:dk2>
          <a:srgbClr val="183883"/>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6">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14814</TotalTime>
  <Words>2826</Words>
  <Application>Microsoft Office PowerPoint</Application>
  <PresentationFormat>On-screen Show (4:3)</PresentationFormat>
  <Paragraphs>390</Paragraphs>
  <Slides>31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Calibri</vt:lpstr>
      <vt:lpstr>Constantia</vt:lpstr>
      <vt:lpstr>Rockwell</vt:lpstr>
      <vt:lpstr>Webdings</vt:lpstr>
      <vt:lpstr>Wingdings</vt:lpstr>
      <vt:lpstr>Wingdings 2</vt:lpstr>
      <vt:lpstr>2_Default Design</vt:lpstr>
      <vt:lpstr>CHAPTER 4 </vt:lpstr>
      <vt:lpstr>Discussion Outline</vt:lpstr>
      <vt:lpstr>Drivers of Supply Chain Network Redesign</vt:lpstr>
      <vt:lpstr>Supply Chain Network Design Process</vt:lpstr>
      <vt:lpstr>Supply Chain Network Design Process Step 1: Define the Supply Chain Network Design Process</vt:lpstr>
      <vt:lpstr>Supply Chain Network Design Process Step 2: Perform a Supply Chain Audit</vt:lpstr>
      <vt:lpstr>Supply Chain Network Design Process Step 3: Examine the Supply Chain Network Alternatives</vt:lpstr>
      <vt:lpstr>Supply Chain Network Design Process Step 4: Conduct a Facility Location Analysis</vt:lpstr>
      <vt:lpstr>Supply Chain Network Design Process Step 5: Make Decisions Regarding Network and Facility Location</vt:lpstr>
      <vt:lpstr>Supply Chain Network Design Process Step 6: Develop an Implementation Plan</vt:lpstr>
      <vt:lpstr>Major Locational Determinants</vt:lpstr>
      <vt:lpstr>Broad Geographic and Site-Specific Locational Determinants</vt:lpstr>
      <vt:lpstr>Current Trends Governing Site Selection</vt:lpstr>
      <vt:lpstr>Modeling Approaches for Supply Chain Network Design</vt:lpstr>
      <vt:lpstr>A Network Design Model The Challenge of Supply Chain Complexity</vt:lpstr>
      <vt:lpstr>A Network Design Model Objective and Need for Decision Support Tools</vt:lpstr>
      <vt:lpstr>Types of Modeling Approaches</vt:lpstr>
      <vt:lpstr>Potential Supply Chain Modeling Pitfalls to Avoid</vt:lpstr>
      <vt:lpstr>Omni-Channel Network Design</vt:lpstr>
      <vt:lpstr>Omni-Channel Retailing Defined</vt:lpstr>
      <vt:lpstr>Omni-Channel Network Design  Marketing Channel vs. Logistics Channel</vt:lpstr>
      <vt:lpstr>Omni-Channel Network Design Cost Consideration</vt:lpstr>
      <vt:lpstr>Omni-Channel Network Design Customer Order Fulfillment Models</vt:lpstr>
      <vt:lpstr>Omni-Channel Network Design Customer Fulfillment Models (continued)</vt:lpstr>
      <vt:lpstr>Omni-Channel Customer Fulfillment Models Integrated Fulfillment</vt:lpstr>
      <vt:lpstr>Omni-Channel Customer Fulfillment Models Dedicated Fulfillment</vt:lpstr>
      <vt:lpstr>Omni-Channel Customer Fulfillment Models Pool Distribution</vt:lpstr>
      <vt:lpstr>Omni-Channel Customer Fulfillment Models Direct Store Delivery</vt:lpstr>
      <vt:lpstr>Omni-Channel Customer Fulfillment Models Store Fulfillment</vt:lpstr>
      <vt:lpstr>Omni-Channel Customer Fulfillment Models Flow-through Fulfillment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Textbook 10e</dc:title>
  <dc:creator>Coyle et al.</dc:creator>
  <cp:lastModifiedBy>Irina Neaga</cp:lastModifiedBy>
  <cp:revision>4346</cp:revision>
  <dcterms:created xsi:type="dcterms:W3CDTF">2015-03-04T01:48:45Z</dcterms:created>
  <dcterms:modified xsi:type="dcterms:W3CDTF">2020-02-11T12:45:44Z</dcterms:modified>
</cp:coreProperties>
</file>