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78" r:id="rId1"/>
  </p:sldMasterIdLst>
  <p:sldIdLst>
    <p:sldId id="256" r:id="rId2"/>
    <p:sldId id="258" r:id="rId3"/>
    <p:sldId id="259" r:id="rId4"/>
    <p:sldId id="260" r:id="rId5"/>
    <p:sldId id="261" r:id="rId6"/>
    <p:sldId id="262" r:id="rId7"/>
    <p:sldId id="263" r:id="rId8"/>
    <p:sldId id="264" r:id="rId9"/>
    <p:sldId id="265" r:id="rId10"/>
    <p:sldId id="266" r:id="rId11"/>
    <p:sldId id="268" r:id="rId12"/>
    <p:sldId id="267" r:id="rId13"/>
    <p:sldId id="269" r:id="rId14"/>
    <p:sldId id="270" r:id="rId15"/>
    <p:sldId id="271" r:id="rId16"/>
    <p:sldId id="272" r:id="rId17"/>
    <p:sldId id="273" r:id="rId18"/>
    <p:sldId id="281" r:id="rId19"/>
    <p:sldId id="274" r:id="rId20"/>
    <p:sldId id="275" r:id="rId21"/>
    <p:sldId id="276" r:id="rId22"/>
    <p:sldId id="277" r:id="rId23"/>
    <p:sldId id="279" r:id="rId24"/>
    <p:sldId id="289" r:id="rId25"/>
    <p:sldId id="282" r:id="rId26"/>
    <p:sldId id="284" r:id="rId27"/>
    <p:sldId id="283" r:id="rId28"/>
    <p:sldId id="285" r:id="rId29"/>
    <p:sldId id="286" r:id="rId30"/>
    <p:sldId id="287" r:id="rId31"/>
    <p:sldId id="288" r:id="rId32"/>
    <p:sldId id="290" r:id="rId33"/>
  </p:sldIdLst>
  <p:sldSz cx="12192000" cy="6858000"/>
  <p:notesSz cx="6858000" cy="9144000"/>
  <p:embeddedFontLst>
    <p:embeddedFont>
      <p:font typeface="Century Gothic" panose="020B0502020202020204" pitchFamily="34" charset="0"/>
      <p:regular r:id="rId34"/>
      <p:bold r:id="rId35"/>
      <p:italic r:id="rId36"/>
      <p:boldItalic r:id="rId37"/>
    </p:embeddedFont>
    <p:embeddedFont>
      <p:font typeface="Wingdings 3" panose="05040102010807070707" pitchFamily="18" charset="2"/>
      <p:regular r:id="rId38"/>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5" d="100"/>
          <a:sy n="65" d="100"/>
        </p:scale>
        <p:origin x="66" y="2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font" Target="fonts/font1.fntdata"/><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4.fntdata"/><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2.fntdata"/></Relationships>
</file>

<file path=ppt/diagrams/_rels/data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image" Target="../media/image20.png"/><Relationship Id="rId5" Type="http://schemas.openxmlformats.org/officeDocument/2006/relationships/image" Target="../media/image24.png"/><Relationship Id="rId4" Type="http://schemas.openxmlformats.org/officeDocument/2006/relationships/image" Target="../media/image23.png"/></Relationships>
</file>

<file path=ppt/diagrams/_rels/drawing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image" Target="../media/image20.png"/><Relationship Id="rId5" Type="http://schemas.openxmlformats.org/officeDocument/2006/relationships/image" Target="../media/image24.png"/><Relationship Id="rId4" Type="http://schemas.openxmlformats.org/officeDocument/2006/relationships/image" Target="../media/image23.png"/></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6BB5CA28-6A81-44B7-A21D-B89C347CB7CB}" type="doc">
      <dgm:prSet loTypeId="urn:microsoft.com/office/officeart/2005/8/layout/vList2" loCatId="list" qsTypeId="urn:microsoft.com/office/officeart/2005/8/quickstyle/simple4" qsCatId="simple" csTypeId="urn:microsoft.com/office/officeart/2005/8/colors/accent6_2" csCatId="accent6" phldr="1"/>
      <dgm:spPr/>
      <dgm:t>
        <a:bodyPr/>
        <a:lstStyle/>
        <a:p>
          <a:endParaRPr lang="en-US"/>
        </a:p>
      </dgm:t>
    </dgm:pt>
    <dgm:pt modelId="{4CBB5494-EEB6-4A04-8075-A04937511C85}">
      <dgm:prSet/>
      <dgm:spPr/>
      <dgm:t>
        <a:bodyPr/>
        <a:lstStyle/>
        <a:p>
          <a:r>
            <a:rPr lang="en-GB" dirty="0"/>
            <a:t>Endogamy</a:t>
          </a:r>
          <a:endParaRPr lang="en-US" dirty="0"/>
        </a:p>
      </dgm:t>
    </dgm:pt>
    <dgm:pt modelId="{A9339125-4DF6-412F-8034-3DAC85F21C66}" type="parTrans" cxnId="{DFF80000-C9B5-4727-A709-4663BB7A2689}">
      <dgm:prSet/>
      <dgm:spPr/>
      <dgm:t>
        <a:bodyPr/>
        <a:lstStyle/>
        <a:p>
          <a:endParaRPr lang="en-US"/>
        </a:p>
      </dgm:t>
    </dgm:pt>
    <dgm:pt modelId="{0B72F6B4-5FB3-4EB9-8595-46C23AC1AFA3}" type="sibTrans" cxnId="{DFF80000-C9B5-4727-A709-4663BB7A2689}">
      <dgm:prSet/>
      <dgm:spPr/>
      <dgm:t>
        <a:bodyPr/>
        <a:lstStyle/>
        <a:p>
          <a:endParaRPr lang="en-US"/>
        </a:p>
      </dgm:t>
    </dgm:pt>
    <dgm:pt modelId="{8E21B381-00FC-42BD-9BF8-6A64A322E1AA}">
      <dgm:prSet/>
      <dgm:spPr/>
      <dgm:t>
        <a:bodyPr/>
        <a:lstStyle/>
        <a:p>
          <a:r>
            <a:rPr lang="en-US" dirty="0"/>
            <a:t>Exogamy</a:t>
          </a:r>
        </a:p>
      </dgm:t>
    </dgm:pt>
    <dgm:pt modelId="{583C29AD-3156-4E07-8703-D66329FA2818}" type="parTrans" cxnId="{7FE6BECC-7827-4350-B940-F005842C1DA6}">
      <dgm:prSet/>
      <dgm:spPr/>
      <dgm:t>
        <a:bodyPr/>
        <a:lstStyle/>
        <a:p>
          <a:endParaRPr lang="en-US"/>
        </a:p>
      </dgm:t>
    </dgm:pt>
    <dgm:pt modelId="{02113FC3-205C-47DC-8241-AD473BC52F1B}" type="sibTrans" cxnId="{7FE6BECC-7827-4350-B940-F005842C1DA6}">
      <dgm:prSet/>
      <dgm:spPr/>
      <dgm:t>
        <a:bodyPr/>
        <a:lstStyle/>
        <a:p>
          <a:endParaRPr lang="en-US"/>
        </a:p>
      </dgm:t>
    </dgm:pt>
    <dgm:pt modelId="{59FE68C6-154F-4230-BD83-9F908C1C620F}" type="pres">
      <dgm:prSet presAssocID="{6BB5CA28-6A81-44B7-A21D-B89C347CB7CB}" presName="linear" presStyleCnt="0">
        <dgm:presLayoutVars>
          <dgm:animLvl val="lvl"/>
          <dgm:resizeHandles val="exact"/>
        </dgm:presLayoutVars>
      </dgm:prSet>
      <dgm:spPr/>
    </dgm:pt>
    <dgm:pt modelId="{A2F1A9DC-B5DD-4C64-BA9A-D2FC4B57EB6A}" type="pres">
      <dgm:prSet presAssocID="{4CBB5494-EEB6-4A04-8075-A04937511C85}" presName="parentText" presStyleLbl="node1" presStyleIdx="0" presStyleCnt="2">
        <dgm:presLayoutVars>
          <dgm:chMax val="0"/>
          <dgm:bulletEnabled val="1"/>
        </dgm:presLayoutVars>
      </dgm:prSet>
      <dgm:spPr/>
    </dgm:pt>
    <dgm:pt modelId="{BA72FF66-03C1-43BB-A50E-B1180FEC831B}" type="pres">
      <dgm:prSet presAssocID="{0B72F6B4-5FB3-4EB9-8595-46C23AC1AFA3}" presName="spacer" presStyleCnt="0"/>
      <dgm:spPr/>
    </dgm:pt>
    <dgm:pt modelId="{9F06FAC6-0626-4B62-8574-758C4427966A}" type="pres">
      <dgm:prSet presAssocID="{8E21B381-00FC-42BD-9BF8-6A64A322E1AA}" presName="parentText" presStyleLbl="node1" presStyleIdx="1" presStyleCnt="2">
        <dgm:presLayoutVars>
          <dgm:chMax val="0"/>
          <dgm:bulletEnabled val="1"/>
        </dgm:presLayoutVars>
      </dgm:prSet>
      <dgm:spPr/>
    </dgm:pt>
  </dgm:ptLst>
  <dgm:cxnLst>
    <dgm:cxn modelId="{DFF80000-C9B5-4727-A709-4663BB7A2689}" srcId="{6BB5CA28-6A81-44B7-A21D-B89C347CB7CB}" destId="{4CBB5494-EEB6-4A04-8075-A04937511C85}" srcOrd="0" destOrd="0" parTransId="{A9339125-4DF6-412F-8034-3DAC85F21C66}" sibTransId="{0B72F6B4-5FB3-4EB9-8595-46C23AC1AFA3}"/>
    <dgm:cxn modelId="{633FBE0E-08E0-42BA-9890-458EA18E959A}" type="presOf" srcId="{8E21B381-00FC-42BD-9BF8-6A64A322E1AA}" destId="{9F06FAC6-0626-4B62-8574-758C4427966A}" srcOrd="0" destOrd="0" presId="urn:microsoft.com/office/officeart/2005/8/layout/vList2"/>
    <dgm:cxn modelId="{42D3542F-7FE3-4F6F-AEA5-FA3071B1F946}" type="presOf" srcId="{6BB5CA28-6A81-44B7-A21D-B89C347CB7CB}" destId="{59FE68C6-154F-4230-BD83-9F908C1C620F}" srcOrd="0" destOrd="0" presId="urn:microsoft.com/office/officeart/2005/8/layout/vList2"/>
    <dgm:cxn modelId="{1BD538A1-DB66-4477-869A-D5E0F9421ADE}" type="presOf" srcId="{4CBB5494-EEB6-4A04-8075-A04937511C85}" destId="{A2F1A9DC-B5DD-4C64-BA9A-D2FC4B57EB6A}" srcOrd="0" destOrd="0" presId="urn:microsoft.com/office/officeart/2005/8/layout/vList2"/>
    <dgm:cxn modelId="{7FE6BECC-7827-4350-B940-F005842C1DA6}" srcId="{6BB5CA28-6A81-44B7-A21D-B89C347CB7CB}" destId="{8E21B381-00FC-42BD-9BF8-6A64A322E1AA}" srcOrd="1" destOrd="0" parTransId="{583C29AD-3156-4E07-8703-D66329FA2818}" sibTransId="{02113FC3-205C-47DC-8241-AD473BC52F1B}"/>
    <dgm:cxn modelId="{7B860A49-F77E-4781-BE3E-A6359C6D98E6}" type="presParOf" srcId="{59FE68C6-154F-4230-BD83-9F908C1C620F}" destId="{A2F1A9DC-B5DD-4C64-BA9A-D2FC4B57EB6A}" srcOrd="0" destOrd="0" presId="urn:microsoft.com/office/officeart/2005/8/layout/vList2"/>
    <dgm:cxn modelId="{6E6EE47C-6E2F-49BD-9F32-4561B870A3AE}" type="presParOf" srcId="{59FE68C6-154F-4230-BD83-9F908C1C620F}" destId="{BA72FF66-03C1-43BB-A50E-B1180FEC831B}" srcOrd="1" destOrd="0" presId="urn:microsoft.com/office/officeart/2005/8/layout/vList2"/>
    <dgm:cxn modelId="{C5AE3D48-C082-43CA-9BFC-7935B35B6BBA}" type="presParOf" srcId="{59FE68C6-154F-4230-BD83-9F908C1C620F}" destId="{9F06FAC6-0626-4B62-8574-758C4427966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B5CA28-6A81-44B7-A21D-B89C347CB7CB}" type="doc">
      <dgm:prSet loTypeId="urn:microsoft.com/office/officeart/2005/8/layout/vList2" loCatId="list" qsTypeId="urn:microsoft.com/office/officeart/2005/8/quickstyle/simple4" qsCatId="simple" csTypeId="urn:microsoft.com/office/officeart/2005/8/colors/accent6_2" csCatId="accent6" phldr="1"/>
      <dgm:spPr/>
      <dgm:t>
        <a:bodyPr/>
        <a:lstStyle/>
        <a:p>
          <a:endParaRPr lang="en-US"/>
        </a:p>
      </dgm:t>
    </dgm:pt>
    <dgm:pt modelId="{4CBB5494-EEB6-4A04-8075-A04937511C85}">
      <dgm:prSet/>
      <dgm:spPr/>
      <dgm:t>
        <a:bodyPr/>
        <a:lstStyle/>
        <a:p>
          <a:r>
            <a:rPr lang="en-GB" dirty="0"/>
            <a:t>Monogamy</a:t>
          </a:r>
          <a:endParaRPr lang="en-US" dirty="0"/>
        </a:p>
      </dgm:t>
    </dgm:pt>
    <dgm:pt modelId="{A9339125-4DF6-412F-8034-3DAC85F21C66}" type="parTrans" cxnId="{DFF80000-C9B5-4727-A709-4663BB7A2689}">
      <dgm:prSet/>
      <dgm:spPr/>
      <dgm:t>
        <a:bodyPr/>
        <a:lstStyle/>
        <a:p>
          <a:endParaRPr lang="en-US"/>
        </a:p>
      </dgm:t>
    </dgm:pt>
    <dgm:pt modelId="{0B72F6B4-5FB3-4EB9-8595-46C23AC1AFA3}" type="sibTrans" cxnId="{DFF80000-C9B5-4727-A709-4663BB7A2689}">
      <dgm:prSet/>
      <dgm:spPr/>
      <dgm:t>
        <a:bodyPr/>
        <a:lstStyle/>
        <a:p>
          <a:endParaRPr lang="en-US"/>
        </a:p>
      </dgm:t>
    </dgm:pt>
    <dgm:pt modelId="{8E21B381-00FC-42BD-9BF8-6A64A322E1AA}">
      <dgm:prSet custT="1"/>
      <dgm:spPr/>
      <dgm:t>
        <a:bodyPr/>
        <a:lstStyle/>
        <a:p>
          <a:r>
            <a:rPr lang="en-US" sz="5300" dirty="0"/>
            <a:t>Polygamy </a:t>
          </a:r>
          <a:r>
            <a:rPr lang="en-US" sz="2400" dirty="0"/>
            <a:t>(Polygyny/Polyandry)</a:t>
          </a:r>
        </a:p>
      </dgm:t>
    </dgm:pt>
    <dgm:pt modelId="{583C29AD-3156-4E07-8703-D66329FA2818}" type="parTrans" cxnId="{7FE6BECC-7827-4350-B940-F005842C1DA6}">
      <dgm:prSet/>
      <dgm:spPr/>
      <dgm:t>
        <a:bodyPr/>
        <a:lstStyle/>
        <a:p>
          <a:endParaRPr lang="en-US"/>
        </a:p>
      </dgm:t>
    </dgm:pt>
    <dgm:pt modelId="{02113FC3-205C-47DC-8241-AD473BC52F1B}" type="sibTrans" cxnId="{7FE6BECC-7827-4350-B940-F005842C1DA6}">
      <dgm:prSet/>
      <dgm:spPr/>
      <dgm:t>
        <a:bodyPr/>
        <a:lstStyle/>
        <a:p>
          <a:endParaRPr lang="en-US"/>
        </a:p>
      </dgm:t>
    </dgm:pt>
    <dgm:pt modelId="{59FE68C6-154F-4230-BD83-9F908C1C620F}" type="pres">
      <dgm:prSet presAssocID="{6BB5CA28-6A81-44B7-A21D-B89C347CB7CB}" presName="linear" presStyleCnt="0">
        <dgm:presLayoutVars>
          <dgm:animLvl val="lvl"/>
          <dgm:resizeHandles val="exact"/>
        </dgm:presLayoutVars>
      </dgm:prSet>
      <dgm:spPr/>
    </dgm:pt>
    <dgm:pt modelId="{A2F1A9DC-B5DD-4C64-BA9A-D2FC4B57EB6A}" type="pres">
      <dgm:prSet presAssocID="{4CBB5494-EEB6-4A04-8075-A04937511C85}" presName="parentText" presStyleLbl="node1" presStyleIdx="0" presStyleCnt="2">
        <dgm:presLayoutVars>
          <dgm:chMax val="0"/>
          <dgm:bulletEnabled val="1"/>
        </dgm:presLayoutVars>
      </dgm:prSet>
      <dgm:spPr/>
    </dgm:pt>
    <dgm:pt modelId="{BA72FF66-03C1-43BB-A50E-B1180FEC831B}" type="pres">
      <dgm:prSet presAssocID="{0B72F6B4-5FB3-4EB9-8595-46C23AC1AFA3}" presName="spacer" presStyleCnt="0"/>
      <dgm:spPr/>
    </dgm:pt>
    <dgm:pt modelId="{9F06FAC6-0626-4B62-8574-758C4427966A}" type="pres">
      <dgm:prSet presAssocID="{8E21B381-00FC-42BD-9BF8-6A64A322E1AA}" presName="parentText" presStyleLbl="node1" presStyleIdx="1" presStyleCnt="2">
        <dgm:presLayoutVars>
          <dgm:chMax val="0"/>
          <dgm:bulletEnabled val="1"/>
        </dgm:presLayoutVars>
      </dgm:prSet>
      <dgm:spPr/>
    </dgm:pt>
  </dgm:ptLst>
  <dgm:cxnLst>
    <dgm:cxn modelId="{DFF80000-C9B5-4727-A709-4663BB7A2689}" srcId="{6BB5CA28-6A81-44B7-A21D-B89C347CB7CB}" destId="{4CBB5494-EEB6-4A04-8075-A04937511C85}" srcOrd="0" destOrd="0" parTransId="{A9339125-4DF6-412F-8034-3DAC85F21C66}" sibTransId="{0B72F6B4-5FB3-4EB9-8595-46C23AC1AFA3}"/>
    <dgm:cxn modelId="{633FBE0E-08E0-42BA-9890-458EA18E959A}" type="presOf" srcId="{8E21B381-00FC-42BD-9BF8-6A64A322E1AA}" destId="{9F06FAC6-0626-4B62-8574-758C4427966A}" srcOrd="0" destOrd="0" presId="urn:microsoft.com/office/officeart/2005/8/layout/vList2"/>
    <dgm:cxn modelId="{42D3542F-7FE3-4F6F-AEA5-FA3071B1F946}" type="presOf" srcId="{6BB5CA28-6A81-44B7-A21D-B89C347CB7CB}" destId="{59FE68C6-154F-4230-BD83-9F908C1C620F}" srcOrd="0" destOrd="0" presId="urn:microsoft.com/office/officeart/2005/8/layout/vList2"/>
    <dgm:cxn modelId="{1BD538A1-DB66-4477-869A-D5E0F9421ADE}" type="presOf" srcId="{4CBB5494-EEB6-4A04-8075-A04937511C85}" destId="{A2F1A9DC-B5DD-4C64-BA9A-D2FC4B57EB6A}" srcOrd="0" destOrd="0" presId="urn:microsoft.com/office/officeart/2005/8/layout/vList2"/>
    <dgm:cxn modelId="{7FE6BECC-7827-4350-B940-F005842C1DA6}" srcId="{6BB5CA28-6A81-44B7-A21D-B89C347CB7CB}" destId="{8E21B381-00FC-42BD-9BF8-6A64A322E1AA}" srcOrd="1" destOrd="0" parTransId="{583C29AD-3156-4E07-8703-D66329FA2818}" sibTransId="{02113FC3-205C-47DC-8241-AD473BC52F1B}"/>
    <dgm:cxn modelId="{7B860A49-F77E-4781-BE3E-A6359C6D98E6}" type="presParOf" srcId="{59FE68C6-154F-4230-BD83-9F908C1C620F}" destId="{A2F1A9DC-B5DD-4C64-BA9A-D2FC4B57EB6A}" srcOrd="0" destOrd="0" presId="urn:microsoft.com/office/officeart/2005/8/layout/vList2"/>
    <dgm:cxn modelId="{6E6EE47C-6E2F-49BD-9F32-4561B870A3AE}" type="presParOf" srcId="{59FE68C6-154F-4230-BD83-9F908C1C620F}" destId="{BA72FF66-03C1-43BB-A50E-B1180FEC831B}" srcOrd="1" destOrd="0" presId="urn:microsoft.com/office/officeart/2005/8/layout/vList2"/>
    <dgm:cxn modelId="{C5AE3D48-C082-43CA-9BFC-7935B35B6BBA}" type="presParOf" srcId="{59FE68C6-154F-4230-BD83-9F908C1C620F}" destId="{9F06FAC6-0626-4B62-8574-758C4427966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0ED36A8-EC69-41CD-ACEC-B6F03A211B8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311467A-69B3-4515-A13A-22C95102E33E}">
      <dgm:prSet/>
      <dgm:spPr/>
      <dgm:t>
        <a:bodyPr/>
        <a:lstStyle/>
        <a:p>
          <a:r>
            <a:rPr lang="en-GB" b="0" i="0"/>
            <a:t>Two or more persons related by blood, marriage or adoption.</a:t>
          </a:r>
          <a:endParaRPr lang="en-US"/>
        </a:p>
      </dgm:t>
    </dgm:pt>
    <dgm:pt modelId="{D2238BE9-8E96-49E0-A212-BC772626FCBD}" type="parTrans" cxnId="{B2D3C5F4-CDBF-4275-9488-5D6D4928B052}">
      <dgm:prSet/>
      <dgm:spPr/>
      <dgm:t>
        <a:bodyPr/>
        <a:lstStyle/>
        <a:p>
          <a:endParaRPr lang="en-US"/>
        </a:p>
      </dgm:t>
    </dgm:pt>
    <dgm:pt modelId="{CBF13368-BF91-4965-A7C9-610FB405A399}" type="sibTrans" cxnId="{B2D3C5F4-CDBF-4275-9488-5D6D4928B052}">
      <dgm:prSet/>
      <dgm:spPr/>
      <dgm:t>
        <a:bodyPr/>
        <a:lstStyle/>
        <a:p>
          <a:endParaRPr lang="en-US"/>
        </a:p>
      </dgm:t>
    </dgm:pt>
    <dgm:pt modelId="{3254488D-02E9-4A53-81B0-4CC652F80C93}">
      <dgm:prSet/>
      <dgm:spPr/>
      <dgm:t>
        <a:bodyPr/>
        <a:lstStyle/>
        <a:p>
          <a:r>
            <a:rPr lang="en-GB" b="0" i="0"/>
            <a:t>A simplified definition, but not comprehensive.</a:t>
          </a:r>
          <a:endParaRPr lang="en-US"/>
        </a:p>
      </dgm:t>
    </dgm:pt>
    <dgm:pt modelId="{E4669D6E-3F4A-4C0F-B989-EDEFB2EF5874}" type="parTrans" cxnId="{82D7211F-8DC0-4BD9-81D0-BDE830B16B68}">
      <dgm:prSet/>
      <dgm:spPr/>
      <dgm:t>
        <a:bodyPr/>
        <a:lstStyle/>
        <a:p>
          <a:endParaRPr lang="en-US"/>
        </a:p>
      </dgm:t>
    </dgm:pt>
    <dgm:pt modelId="{650D1336-8FC4-47B9-B870-CC31FD06C9C3}" type="sibTrans" cxnId="{82D7211F-8DC0-4BD9-81D0-BDE830B16B68}">
      <dgm:prSet/>
      <dgm:spPr/>
      <dgm:t>
        <a:bodyPr/>
        <a:lstStyle/>
        <a:p>
          <a:endParaRPr lang="en-US"/>
        </a:p>
      </dgm:t>
    </dgm:pt>
    <dgm:pt modelId="{E0EADAB4-842D-4F65-A998-31F9F6B8F54E}">
      <dgm:prSet/>
      <dgm:spPr/>
      <dgm:t>
        <a:bodyPr/>
        <a:lstStyle/>
        <a:p>
          <a:r>
            <a:rPr lang="en-GB" b="0" i="0"/>
            <a:t>It is difficult to define family despite it being one of the most common word used in Anthropology.</a:t>
          </a:r>
          <a:endParaRPr lang="en-US"/>
        </a:p>
      </dgm:t>
    </dgm:pt>
    <dgm:pt modelId="{ABEE80BD-D72F-4080-BA01-51DB42923DD3}" type="parTrans" cxnId="{400F0DA3-F872-49B4-97D1-8DDDF565EA32}">
      <dgm:prSet/>
      <dgm:spPr/>
      <dgm:t>
        <a:bodyPr/>
        <a:lstStyle/>
        <a:p>
          <a:endParaRPr lang="en-US"/>
        </a:p>
      </dgm:t>
    </dgm:pt>
    <dgm:pt modelId="{43F52920-6C38-4257-80CC-F4413692547D}" type="sibTrans" cxnId="{400F0DA3-F872-49B4-97D1-8DDDF565EA32}">
      <dgm:prSet/>
      <dgm:spPr/>
      <dgm:t>
        <a:bodyPr/>
        <a:lstStyle/>
        <a:p>
          <a:endParaRPr lang="en-US"/>
        </a:p>
      </dgm:t>
    </dgm:pt>
    <dgm:pt modelId="{C253467E-9DA8-4D2E-8301-0775AE6F023D}">
      <dgm:prSet/>
      <dgm:spPr/>
      <dgm:t>
        <a:bodyPr/>
        <a:lstStyle/>
        <a:p>
          <a:r>
            <a:rPr lang="en-GB" b="0" i="0"/>
            <a:t>The reason being, it encompasses a multitude of sense of relatedness, connection, and emotion.</a:t>
          </a:r>
          <a:endParaRPr lang="en-US"/>
        </a:p>
      </dgm:t>
    </dgm:pt>
    <dgm:pt modelId="{3CCBF268-1BBB-4E0B-AABA-0F65CF7EDF47}" type="parTrans" cxnId="{F742B8B9-7778-4AA5-A9E0-A5EDFE9CC651}">
      <dgm:prSet/>
      <dgm:spPr/>
      <dgm:t>
        <a:bodyPr/>
        <a:lstStyle/>
        <a:p>
          <a:endParaRPr lang="en-US"/>
        </a:p>
      </dgm:t>
    </dgm:pt>
    <dgm:pt modelId="{434CC252-5E09-4947-8232-AB0BCFA1EC08}" type="sibTrans" cxnId="{F742B8B9-7778-4AA5-A9E0-A5EDFE9CC651}">
      <dgm:prSet/>
      <dgm:spPr/>
      <dgm:t>
        <a:bodyPr/>
        <a:lstStyle/>
        <a:p>
          <a:endParaRPr lang="en-US"/>
        </a:p>
      </dgm:t>
    </dgm:pt>
    <dgm:pt modelId="{EC271219-1088-4505-8091-98FA047B262E}">
      <dgm:prSet/>
      <dgm:spPr/>
      <dgm:t>
        <a:bodyPr/>
        <a:lstStyle/>
        <a:p>
          <a:r>
            <a:rPr lang="en-GB" b="0" i="0"/>
            <a:t>Sometimes the context in which this word is used defines what it refers to or means.</a:t>
          </a:r>
          <a:endParaRPr lang="en-US"/>
        </a:p>
      </dgm:t>
    </dgm:pt>
    <dgm:pt modelId="{21851050-9E21-4248-B2CF-B3A00575640E}" type="parTrans" cxnId="{80BA1755-C35E-4D05-9F01-77D0EA131C45}">
      <dgm:prSet/>
      <dgm:spPr/>
      <dgm:t>
        <a:bodyPr/>
        <a:lstStyle/>
        <a:p>
          <a:endParaRPr lang="en-US"/>
        </a:p>
      </dgm:t>
    </dgm:pt>
    <dgm:pt modelId="{F31E4A79-ECC1-4F6F-9365-7211F5DD1A7B}" type="sibTrans" cxnId="{80BA1755-C35E-4D05-9F01-77D0EA131C45}">
      <dgm:prSet/>
      <dgm:spPr/>
      <dgm:t>
        <a:bodyPr/>
        <a:lstStyle/>
        <a:p>
          <a:endParaRPr lang="en-US"/>
        </a:p>
      </dgm:t>
    </dgm:pt>
    <dgm:pt modelId="{ECB76474-7B1B-4CC4-8C12-FDD9058D765F}" type="pres">
      <dgm:prSet presAssocID="{E0ED36A8-EC69-41CD-ACEC-B6F03A211B80}" presName="root" presStyleCnt="0">
        <dgm:presLayoutVars>
          <dgm:dir/>
          <dgm:resizeHandles val="exact"/>
        </dgm:presLayoutVars>
      </dgm:prSet>
      <dgm:spPr/>
    </dgm:pt>
    <dgm:pt modelId="{CC1A7456-0854-4833-8332-CB1D56CA4651}" type="pres">
      <dgm:prSet presAssocID="{A311467A-69B3-4515-A13A-22C95102E33E}" presName="compNode" presStyleCnt="0"/>
      <dgm:spPr/>
    </dgm:pt>
    <dgm:pt modelId="{1C6EBE7A-DB9C-48F9-B384-35D916BE0776}" type="pres">
      <dgm:prSet presAssocID="{A311467A-69B3-4515-A13A-22C95102E33E}" presName="bgRect" presStyleLbl="bgShp" presStyleIdx="0" presStyleCnt="5"/>
      <dgm:spPr/>
    </dgm:pt>
    <dgm:pt modelId="{1C890E94-A11A-4AAE-94D4-04557BA52232}" type="pres">
      <dgm:prSet presAssocID="{A311467A-69B3-4515-A13A-22C95102E33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Wedding Rings"/>
        </a:ext>
      </dgm:extLst>
    </dgm:pt>
    <dgm:pt modelId="{25267536-EE87-401B-96F9-DC803D2C4ECD}" type="pres">
      <dgm:prSet presAssocID="{A311467A-69B3-4515-A13A-22C95102E33E}" presName="spaceRect" presStyleCnt="0"/>
      <dgm:spPr/>
    </dgm:pt>
    <dgm:pt modelId="{990DBEAB-76EF-49AD-B2CC-20C6A517EB0D}" type="pres">
      <dgm:prSet presAssocID="{A311467A-69B3-4515-A13A-22C95102E33E}" presName="parTx" presStyleLbl="revTx" presStyleIdx="0" presStyleCnt="5">
        <dgm:presLayoutVars>
          <dgm:chMax val="0"/>
          <dgm:chPref val="0"/>
        </dgm:presLayoutVars>
      </dgm:prSet>
      <dgm:spPr/>
    </dgm:pt>
    <dgm:pt modelId="{BC722159-0DA4-4A74-BEAF-F79188B28D20}" type="pres">
      <dgm:prSet presAssocID="{CBF13368-BF91-4965-A7C9-610FB405A399}" presName="sibTrans" presStyleCnt="0"/>
      <dgm:spPr/>
    </dgm:pt>
    <dgm:pt modelId="{05336EF8-F4F4-473F-B5BD-B09BDD97739A}" type="pres">
      <dgm:prSet presAssocID="{3254488D-02E9-4A53-81B0-4CC652F80C93}" presName="compNode" presStyleCnt="0"/>
      <dgm:spPr/>
    </dgm:pt>
    <dgm:pt modelId="{9CB4F6EE-5597-44F3-9906-807DC01C8447}" type="pres">
      <dgm:prSet presAssocID="{3254488D-02E9-4A53-81B0-4CC652F80C93}" presName="bgRect" presStyleLbl="bgShp" presStyleIdx="1" presStyleCnt="5"/>
      <dgm:spPr/>
    </dgm:pt>
    <dgm:pt modelId="{F3DE68B6-7331-4CC3-A17D-2F15A3D86D9C}" type="pres">
      <dgm:prSet presAssocID="{3254488D-02E9-4A53-81B0-4CC652F80C93}" presName="iconRect" presStyleLbl="node1" presStyleIdx="1" presStyleCnt="5"/>
      <dgm:spPr>
        <a:blipFill>
          <a:blip xmlns:r="http://schemas.openxmlformats.org/officeDocument/2006/relationships" r:embed="rId2">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GenieBottle"/>
        </a:ext>
      </dgm:extLst>
    </dgm:pt>
    <dgm:pt modelId="{5325A643-515B-4BA0-A846-5E19B012128F}" type="pres">
      <dgm:prSet presAssocID="{3254488D-02E9-4A53-81B0-4CC652F80C93}" presName="spaceRect" presStyleCnt="0"/>
      <dgm:spPr/>
    </dgm:pt>
    <dgm:pt modelId="{9428F9E0-99D0-4F0B-A5C1-624F910F8013}" type="pres">
      <dgm:prSet presAssocID="{3254488D-02E9-4A53-81B0-4CC652F80C93}" presName="parTx" presStyleLbl="revTx" presStyleIdx="1" presStyleCnt="5">
        <dgm:presLayoutVars>
          <dgm:chMax val="0"/>
          <dgm:chPref val="0"/>
        </dgm:presLayoutVars>
      </dgm:prSet>
      <dgm:spPr/>
    </dgm:pt>
    <dgm:pt modelId="{7F2A886B-A011-437A-97EF-A56791E85993}" type="pres">
      <dgm:prSet presAssocID="{650D1336-8FC4-47B9-B870-CC31FD06C9C3}" presName="sibTrans" presStyleCnt="0"/>
      <dgm:spPr/>
    </dgm:pt>
    <dgm:pt modelId="{6BAA6825-66E2-468A-B197-B953420F3050}" type="pres">
      <dgm:prSet presAssocID="{E0EADAB4-842D-4F65-A998-31F9F6B8F54E}" presName="compNode" presStyleCnt="0"/>
      <dgm:spPr/>
    </dgm:pt>
    <dgm:pt modelId="{9286D4B9-E5BF-4C4C-8C42-D7DAFF28730D}" type="pres">
      <dgm:prSet presAssocID="{E0EADAB4-842D-4F65-A998-31F9F6B8F54E}" presName="bgRect" presStyleLbl="bgShp" presStyleIdx="2" presStyleCnt="5"/>
      <dgm:spPr/>
    </dgm:pt>
    <dgm:pt modelId="{FF6CB2A3-0522-46BA-8EBA-02A0414E5D3B}" type="pres">
      <dgm:prSet presAssocID="{E0EADAB4-842D-4F65-A998-31F9F6B8F54E}" presName="iconRect" presStyleLbl="node1" presStyleIdx="2" presStyleCnt="5"/>
      <dgm:spPr>
        <a:blipFill>
          <a:blip xmlns:r="http://schemas.openxmlformats.org/officeDocument/2006/relationships" r:embed="rId3">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Irritant"/>
        </a:ext>
      </dgm:extLst>
    </dgm:pt>
    <dgm:pt modelId="{6C22025F-6478-423B-BBDB-8E8550486EE7}" type="pres">
      <dgm:prSet presAssocID="{E0EADAB4-842D-4F65-A998-31F9F6B8F54E}" presName="spaceRect" presStyleCnt="0"/>
      <dgm:spPr/>
    </dgm:pt>
    <dgm:pt modelId="{AD9CA11E-2FA2-43F7-B660-852D580A244B}" type="pres">
      <dgm:prSet presAssocID="{E0EADAB4-842D-4F65-A998-31F9F6B8F54E}" presName="parTx" presStyleLbl="revTx" presStyleIdx="2" presStyleCnt="5">
        <dgm:presLayoutVars>
          <dgm:chMax val="0"/>
          <dgm:chPref val="0"/>
        </dgm:presLayoutVars>
      </dgm:prSet>
      <dgm:spPr/>
    </dgm:pt>
    <dgm:pt modelId="{A49F6165-68BD-4DD0-82F6-CBD054C0CB04}" type="pres">
      <dgm:prSet presAssocID="{43F52920-6C38-4257-80CC-F4413692547D}" presName="sibTrans" presStyleCnt="0"/>
      <dgm:spPr/>
    </dgm:pt>
    <dgm:pt modelId="{1739BB15-5483-432C-9DF3-C2AFD30441F8}" type="pres">
      <dgm:prSet presAssocID="{C253467E-9DA8-4D2E-8301-0775AE6F023D}" presName="compNode" presStyleCnt="0"/>
      <dgm:spPr/>
    </dgm:pt>
    <dgm:pt modelId="{FAD8195B-1A82-44E6-BE12-A8D8E49ECBC7}" type="pres">
      <dgm:prSet presAssocID="{C253467E-9DA8-4D2E-8301-0775AE6F023D}" presName="bgRect" presStyleLbl="bgShp" presStyleIdx="3" presStyleCnt="5"/>
      <dgm:spPr/>
    </dgm:pt>
    <dgm:pt modelId="{39B15DE6-E1D9-40DB-9F60-33521FCAE417}" type="pres">
      <dgm:prSet presAssocID="{C253467E-9DA8-4D2E-8301-0775AE6F023D}" presName="iconRect" presStyleLbl="node1" presStyleIdx="3" presStyleCnt="5"/>
      <dgm:spPr>
        <a:blipFill>
          <a:blip xmlns:r="http://schemas.openxmlformats.org/officeDocument/2006/relationships" r:embed="rId4">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User Network"/>
        </a:ext>
      </dgm:extLst>
    </dgm:pt>
    <dgm:pt modelId="{60B4E5E3-79CF-45AE-960D-D4C049DF2936}" type="pres">
      <dgm:prSet presAssocID="{C253467E-9DA8-4D2E-8301-0775AE6F023D}" presName="spaceRect" presStyleCnt="0"/>
      <dgm:spPr/>
    </dgm:pt>
    <dgm:pt modelId="{BE653F7F-75E6-42DD-9944-1E30E40D5D8E}" type="pres">
      <dgm:prSet presAssocID="{C253467E-9DA8-4D2E-8301-0775AE6F023D}" presName="parTx" presStyleLbl="revTx" presStyleIdx="3" presStyleCnt="5">
        <dgm:presLayoutVars>
          <dgm:chMax val="0"/>
          <dgm:chPref val="0"/>
        </dgm:presLayoutVars>
      </dgm:prSet>
      <dgm:spPr/>
    </dgm:pt>
    <dgm:pt modelId="{150A909F-DA04-4CCF-9C9D-5AEB7DC4B402}" type="pres">
      <dgm:prSet presAssocID="{434CC252-5E09-4947-8232-AB0BCFA1EC08}" presName="sibTrans" presStyleCnt="0"/>
      <dgm:spPr/>
    </dgm:pt>
    <dgm:pt modelId="{83D2F58E-CCE0-4D12-9AB0-7C7474BBD7CC}" type="pres">
      <dgm:prSet presAssocID="{EC271219-1088-4505-8091-98FA047B262E}" presName="compNode" presStyleCnt="0"/>
      <dgm:spPr/>
    </dgm:pt>
    <dgm:pt modelId="{B7206050-EF95-4037-B0D8-FBDDB5724559}" type="pres">
      <dgm:prSet presAssocID="{EC271219-1088-4505-8091-98FA047B262E}" presName="bgRect" presStyleLbl="bgShp" presStyleIdx="4" presStyleCnt="5"/>
      <dgm:spPr/>
    </dgm:pt>
    <dgm:pt modelId="{F8D51705-7EC6-4B6E-8C05-EBC781B086C5}" type="pres">
      <dgm:prSet presAssocID="{EC271219-1088-4505-8091-98FA047B262E}" presName="iconRect" presStyleLbl="node1" presStyleIdx="4" presStyleCnt="5"/>
      <dgm:spPr>
        <a:blipFill>
          <a:blip xmlns:r="http://schemas.openxmlformats.org/officeDocument/2006/relationships" r:embed="rId5">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Quotes"/>
        </a:ext>
      </dgm:extLst>
    </dgm:pt>
    <dgm:pt modelId="{3AA99843-14B2-4F7E-A712-33D7D16DD7B4}" type="pres">
      <dgm:prSet presAssocID="{EC271219-1088-4505-8091-98FA047B262E}" presName="spaceRect" presStyleCnt="0"/>
      <dgm:spPr/>
    </dgm:pt>
    <dgm:pt modelId="{C46EA880-B3DC-4F4E-80F8-48FD32F7568D}" type="pres">
      <dgm:prSet presAssocID="{EC271219-1088-4505-8091-98FA047B262E}" presName="parTx" presStyleLbl="revTx" presStyleIdx="4" presStyleCnt="5">
        <dgm:presLayoutVars>
          <dgm:chMax val="0"/>
          <dgm:chPref val="0"/>
        </dgm:presLayoutVars>
      </dgm:prSet>
      <dgm:spPr/>
    </dgm:pt>
  </dgm:ptLst>
  <dgm:cxnLst>
    <dgm:cxn modelId="{09C98713-E315-481D-AF3D-BC174E7A95D9}" type="presOf" srcId="{3254488D-02E9-4A53-81B0-4CC652F80C93}" destId="{9428F9E0-99D0-4F0B-A5C1-624F910F8013}" srcOrd="0" destOrd="0" presId="urn:microsoft.com/office/officeart/2018/2/layout/IconVerticalSolidList"/>
    <dgm:cxn modelId="{737FED1D-53B0-40BD-8707-B4A0E21306FB}" type="presOf" srcId="{A311467A-69B3-4515-A13A-22C95102E33E}" destId="{990DBEAB-76EF-49AD-B2CC-20C6A517EB0D}" srcOrd="0" destOrd="0" presId="urn:microsoft.com/office/officeart/2018/2/layout/IconVerticalSolidList"/>
    <dgm:cxn modelId="{82D7211F-8DC0-4BD9-81D0-BDE830B16B68}" srcId="{E0ED36A8-EC69-41CD-ACEC-B6F03A211B80}" destId="{3254488D-02E9-4A53-81B0-4CC652F80C93}" srcOrd="1" destOrd="0" parTransId="{E4669D6E-3F4A-4C0F-B989-EDEFB2EF5874}" sibTransId="{650D1336-8FC4-47B9-B870-CC31FD06C9C3}"/>
    <dgm:cxn modelId="{80BA1755-C35E-4D05-9F01-77D0EA131C45}" srcId="{E0ED36A8-EC69-41CD-ACEC-B6F03A211B80}" destId="{EC271219-1088-4505-8091-98FA047B262E}" srcOrd="4" destOrd="0" parTransId="{21851050-9E21-4248-B2CF-B3A00575640E}" sibTransId="{F31E4A79-ECC1-4F6F-9365-7211F5DD1A7B}"/>
    <dgm:cxn modelId="{E507FD80-4D22-4B21-A050-660D47915177}" type="presOf" srcId="{E0EADAB4-842D-4F65-A998-31F9F6B8F54E}" destId="{AD9CA11E-2FA2-43F7-B660-852D580A244B}" srcOrd="0" destOrd="0" presId="urn:microsoft.com/office/officeart/2018/2/layout/IconVerticalSolidList"/>
    <dgm:cxn modelId="{3AAA6287-672A-40FD-BCB8-96F5E6BA67C3}" type="presOf" srcId="{EC271219-1088-4505-8091-98FA047B262E}" destId="{C46EA880-B3DC-4F4E-80F8-48FD32F7568D}" srcOrd="0" destOrd="0" presId="urn:microsoft.com/office/officeart/2018/2/layout/IconVerticalSolidList"/>
    <dgm:cxn modelId="{25DC9290-2FA4-4B79-9762-069BC3BCEF62}" type="presOf" srcId="{E0ED36A8-EC69-41CD-ACEC-B6F03A211B80}" destId="{ECB76474-7B1B-4CC4-8C12-FDD9058D765F}" srcOrd="0" destOrd="0" presId="urn:microsoft.com/office/officeart/2018/2/layout/IconVerticalSolidList"/>
    <dgm:cxn modelId="{400F0DA3-F872-49B4-97D1-8DDDF565EA32}" srcId="{E0ED36A8-EC69-41CD-ACEC-B6F03A211B80}" destId="{E0EADAB4-842D-4F65-A998-31F9F6B8F54E}" srcOrd="2" destOrd="0" parTransId="{ABEE80BD-D72F-4080-BA01-51DB42923DD3}" sibTransId="{43F52920-6C38-4257-80CC-F4413692547D}"/>
    <dgm:cxn modelId="{F742B8B9-7778-4AA5-A9E0-A5EDFE9CC651}" srcId="{E0ED36A8-EC69-41CD-ACEC-B6F03A211B80}" destId="{C253467E-9DA8-4D2E-8301-0775AE6F023D}" srcOrd="3" destOrd="0" parTransId="{3CCBF268-1BBB-4E0B-AABA-0F65CF7EDF47}" sibTransId="{434CC252-5E09-4947-8232-AB0BCFA1EC08}"/>
    <dgm:cxn modelId="{A4DBF7CD-3417-491E-858C-93CF88A670D0}" type="presOf" srcId="{C253467E-9DA8-4D2E-8301-0775AE6F023D}" destId="{BE653F7F-75E6-42DD-9944-1E30E40D5D8E}" srcOrd="0" destOrd="0" presId="urn:microsoft.com/office/officeart/2018/2/layout/IconVerticalSolidList"/>
    <dgm:cxn modelId="{B2D3C5F4-CDBF-4275-9488-5D6D4928B052}" srcId="{E0ED36A8-EC69-41CD-ACEC-B6F03A211B80}" destId="{A311467A-69B3-4515-A13A-22C95102E33E}" srcOrd="0" destOrd="0" parTransId="{D2238BE9-8E96-49E0-A212-BC772626FCBD}" sibTransId="{CBF13368-BF91-4965-A7C9-610FB405A399}"/>
    <dgm:cxn modelId="{D02339B0-63F8-4A9D-8715-6AC8B57DE0EE}" type="presParOf" srcId="{ECB76474-7B1B-4CC4-8C12-FDD9058D765F}" destId="{CC1A7456-0854-4833-8332-CB1D56CA4651}" srcOrd="0" destOrd="0" presId="urn:microsoft.com/office/officeart/2018/2/layout/IconVerticalSolidList"/>
    <dgm:cxn modelId="{4501D451-0D01-42D5-B326-AEB634907CE0}" type="presParOf" srcId="{CC1A7456-0854-4833-8332-CB1D56CA4651}" destId="{1C6EBE7A-DB9C-48F9-B384-35D916BE0776}" srcOrd="0" destOrd="0" presId="urn:microsoft.com/office/officeart/2018/2/layout/IconVerticalSolidList"/>
    <dgm:cxn modelId="{8C51E9C7-FE99-40D3-A79C-DCD843FA3330}" type="presParOf" srcId="{CC1A7456-0854-4833-8332-CB1D56CA4651}" destId="{1C890E94-A11A-4AAE-94D4-04557BA52232}" srcOrd="1" destOrd="0" presId="urn:microsoft.com/office/officeart/2018/2/layout/IconVerticalSolidList"/>
    <dgm:cxn modelId="{FC90175E-B96A-418A-BD87-0991D06D441B}" type="presParOf" srcId="{CC1A7456-0854-4833-8332-CB1D56CA4651}" destId="{25267536-EE87-401B-96F9-DC803D2C4ECD}" srcOrd="2" destOrd="0" presId="urn:microsoft.com/office/officeart/2018/2/layout/IconVerticalSolidList"/>
    <dgm:cxn modelId="{5044F55C-E14B-407B-BEC3-B4277AD6F0E7}" type="presParOf" srcId="{CC1A7456-0854-4833-8332-CB1D56CA4651}" destId="{990DBEAB-76EF-49AD-B2CC-20C6A517EB0D}" srcOrd="3" destOrd="0" presId="urn:microsoft.com/office/officeart/2018/2/layout/IconVerticalSolidList"/>
    <dgm:cxn modelId="{5C4D5F27-5B7B-4E4D-B7D1-D95A3E42CC46}" type="presParOf" srcId="{ECB76474-7B1B-4CC4-8C12-FDD9058D765F}" destId="{BC722159-0DA4-4A74-BEAF-F79188B28D20}" srcOrd="1" destOrd="0" presId="urn:microsoft.com/office/officeart/2018/2/layout/IconVerticalSolidList"/>
    <dgm:cxn modelId="{96AE869A-0DD2-4DBE-8B7E-DC2B5518A522}" type="presParOf" srcId="{ECB76474-7B1B-4CC4-8C12-FDD9058D765F}" destId="{05336EF8-F4F4-473F-B5BD-B09BDD97739A}" srcOrd="2" destOrd="0" presId="urn:microsoft.com/office/officeart/2018/2/layout/IconVerticalSolidList"/>
    <dgm:cxn modelId="{6E92E34E-EBC1-4178-A868-62F38C37268F}" type="presParOf" srcId="{05336EF8-F4F4-473F-B5BD-B09BDD97739A}" destId="{9CB4F6EE-5597-44F3-9906-807DC01C8447}" srcOrd="0" destOrd="0" presId="urn:microsoft.com/office/officeart/2018/2/layout/IconVerticalSolidList"/>
    <dgm:cxn modelId="{029561A3-F993-49FE-816F-97E0931C1738}" type="presParOf" srcId="{05336EF8-F4F4-473F-B5BD-B09BDD97739A}" destId="{F3DE68B6-7331-4CC3-A17D-2F15A3D86D9C}" srcOrd="1" destOrd="0" presId="urn:microsoft.com/office/officeart/2018/2/layout/IconVerticalSolidList"/>
    <dgm:cxn modelId="{2FFA0EA5-FD11-412A-B863-F01059C119C5}" type="presParOf" srcId="{05336EF8-F4F4-473F-B5BD-B09BDD97739A}" destId="{5325A643-515B-4BA0-A846-5E19B012128F}" srcOrd="2" destOrd="0" presId="urn:microsoft.com/office/officeart/2018/2/layout/IconVerticalSolidList"/>
    <dgm:cxn modelId="{0CD4FA14-B51F-4C41-845B-EE57BBFD4D7D}" type="presParOf" srcId="{05336EF8-F4F4-473F-B5BD-B09BDD97739A}" destId="{9428F9E0-99D0-4F0B-A5C1-624F910F8013}" srcOrd="3" destOrd="0" presId="urn:microsoft.com/office/officeart/2018/2/layout/IconVerticalSolidList"/>
    <dgm:cxn modelId="{C0512884-AB34-4AA8-8649-3B46ACA6E419}" type="presParOf" srcId="{ECB76474-7B1B-4CC4-8C12-FDD9058D765F}" destId="{7F2A886B-A011-437A-97EF-A56791E85993}" srcOrd="3" destOrd="0" presId="urn:microsoft.com/office/officeart/2018/2/layout/IconVerticalSolidList"/>
    <dgm:cxn modelId="{6EC62F84-627E-4938-9500-38ABD0540295}" type="presParOf" srcId="{ECB76474-7B1B-4CC4-8C12-FDD9058D765F}" destId="{6BAA6825-66E2-468A-B197-B953420F3050}" srcOrd="4" destOrd="0" presId="urn:microsoft.com/office/officeart/2018/2/layout/IconVerticalSolidList"/>
    <dgm:cxn modelId="{8558181E-B8C2-4195-822D-1BF169FC7378}" type="presParOf" srcId="{6BAA6825-66E2-468A-B197-B953420F3050}" destId="{9286D4B9-E5BF-4C4C-8C42-D7DAFF28730D}" srcOrd="0" destOrd="0" presId="urn:microsoft.com/office/officeart/2018/2/layout/IconVerticalSolidList"/>
    <dgm:cxn modelId="{E7C0D909-E05C-4D1B-9D47-EF0AE5B32663}" type="presParOf" srcId="{6BAA6825-66E2-468A-B197-B953420F3050}" destId="{FF6CB2A3-0522-46BA-8EBA-02A0414E5D3B}" srcOrd="1" destOrd="0" presId="urn:microsoft.com/office/officeart/2018/2/layout/IconVerticalSolidList"/>
    <dgm:cxn modelId="{0C2EF05A-5932-4DDC-964B-F0DF669BED31}" type="presParOf" srcId="{6BAA6825-66E2-468A-B197-B953420F3050}" destId="{6C22025F-6478-423B-BBDB-8E8550486EE7}" srcOrd="2" destOrd="0" presId="urn:microsoft.com/office/officeart/2018/2/layout/IconVerticalSolidList"/>
    <dgm:cxn modelId="{303E5753-6E19-4D4C-8D22-01C4F00CCDA3}" type="presParOf" srcId="{6BAA6825-66E2-468A-B197-B953420F3050}" destId="{AD9CA11E-2FA2-43F7-B660-852D580A244B}" srcOrd="3" destOrd="0" presId="urn:microsoft.com/office/officeart/2018/2/layout/IconVerticalSolidList"/>
    <dgm:cxn modelId="{AC6D028E-A90E-4B38-9AF5-06D2B688392E}" type="presParOf" srcId="{ECB76474-7B1B-4CC4-8C12-FDD9058D765F}" destId="{A49F6165-68BD-4DD0-82F6-CBD054C0CB04}" srcOrd="5" destOrd="0" presId="urn:microsoft.com/office/officeart/2018/2/layout/IconVerticalSolidList"/>
    <dgm:cxn modelId="{D77E978E-8A2F-46B0-9539-F690D11C7C43}" type="presParOf" srcId="{ECB76474-7B1B-4CC4-8C12-FDD9058D765F}" destId="{1739BB15-5483-432C-9DF3-C2AFD30441F8}" srcOrd="6" destOrd="0" presId="urn:microsoft.com/office/officeart/2018/2/layout/IconVerticalSolidList"/>
    <dgm:cxn modelId="{3432B1FC-D5C3-49D3-9BBB-B878F60F076E}" type="presParOf" srcId="{1739BB15-5483-432C-9DF3-C2AFD30441F8}" destId="{FAD8195B-1A82-44E6-BE12-A8D8E49ECBC7}" srcOrd="0" destOrd="0" presId="urn:microsoft.com/office/officeart/2018/2/layout/IconVerticalSolidList"/>
    <dgm:cxn modelId="{EC8BE480-CAB5-43B4-875A-92B4433E4E92}" type="presParOf" srcId="{1739BB15-5483-432C-9DF3-C2AFD30441F8}" destId="{39B15DE6-E1D9-40DB-9F60-33521FCAE417}" srcOrd="1" destOrd="0" presId="urn:microsoft.com/office/officeart/2018/2/layout/IconVerticalSolidList"/>
    <dgm:cxn modelId="{18F5F655-173B-4D9E-80A7-32A0415F6CA4}" type="presParOf" srcId="{1739BB15-5483-432C-9DF3-C2AFD30441F8}" destId="{60B4E5E3-79CF-45AE-960D-D4C049DF2936}" srcOrd="2" destOrd="0" presId="urn:microsoft.com/office/officeart/2018/2/layout/IconVerticalSolidList"/>
    <dgm:cxn modelId="{E3EDF5DB-7008-4C19-8F33-9C43F0199AD8}" type="presParOf" srcId="{1739BB15-5483-432C-9DF3-C2AFD30441F8}" destId="{BE653F7F-75E6-42DD-9944-1E30E40D5D8E}" srcOrd="3" destOrd="0" presId="urn:microsoft.com/office/officeart/2018/2/layout/IconVerticalSolidList"/>
    <dgm:cxn modelId="{37629701-9F8D-4ED1-A909-0FFE88073560}" type="presParOf" srcId="{ECB76474-7B1B-4CC4-8C12-FDD9058D765F}" destId="{150A909F-DA04-4CCF-9C9D-5AEB7DC4B402}" srcOrd="7" destOrd="0" presId="urn:microsoft.com/office/officeart/2018/2/layout/IconVerticalSolidList"/>
    <dgm:cxn modelId="{77421210-33C3-4F03-9815-8584671682F6}" type="presParOf" srcId="{ECB76474-7B1B-4CC4-8C12-FDD9058D765F}" destId="{83D2F58E-CCE0-4D12-9AB0-7C7474BBD7CC}" srcOrd="8" destOrd="0" presId="urn:microsoft.com/office/officeart/2018/2/layout/IconVerticalSolidList"/>
    <dgm:cxn modelId="{8781438F-DCB8-4948-A085-DA00393E3048}" type="presParOf" srcId="{83D2F58E-CCE0-4D12-9AB0-7C7474BBD7CC}" destId="{B7206050-EF95-4037-B0D8-FBDDB5724559}" srcOrd="0" destOrd="0" presId="urn:microsoft.com/office/officeart/2018/2/layout/IconVerticalSolidList"/>
    <dgm:cxn modelId="{4CE7C182-9C93-4310-A84B-DCB8CD0E3A78}" type="presParOf" srcId="{83D2F58E-CCE0-4D12-9AB0-7C7474BBD7CC}" destId="{F8D51705-7EC6-4B6E-8C05-EBC781B086C5}" srcOrd="1" destOrd="0" presId="urn:microsoft.com/office/officeart/2018/2/layout/IconVerticalSolidList"/>
    <dgm:cxn modelId="{C8CF29C8-CD54-41D4-8CE8-3D421237FACA}" type="presParOf" srcId="{83D2F58E-CCE0-4D12-9AB0-7C7474BBD7CC}" destId="{3AA99843-14B2-4F7E-A712-33D7D16DD7B4}" srcOrd="2" destOrd="0" presId="urn:microsoft.com/office/officeart/2018/2/layout/IconVerticalSolidList"/>
    <dgm:cxn modelId="{26A4C887-E3E9-421D-BFCD-A7486F03118D}" type="presParOf" srcId="{83D2F58E-CCE0-4D12-9AB0-7C7474BBD7CC}" destId="{C46EA880-B3DC-4F4E-80F8-48FD32F7568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F1A9DC-B5DD-4C64-BA9A-D2FC4B57EB6A}">
      <dsp:nvSpPr>
        <dsp:cNvPr id="0" name=""/>
        <dsp:cNvSpPr/>
      </dsp:nvSpPr>
      <dsp:spPr>
        <a:xfrm>
          <a:off x="0" y="39025"/>
          <a:ext cx="10901362" cy="1559025"/>
        </a:xfrm>
        <a:prstGeom prst="round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dirty="0"/>
            <a:t>Endogamy</a:t>
          </a:r>
          <a:endParaRPr lang="en-US" sz="6500" kern="1200" dirty="0"/>
        </a:p>
      </dsp:txBody>
      <dsp:txXfrm>
        <a:off x="76105" y="115130"/>
        <a:ext cx="10749152" cy="1406815"/>
      </dsp:txXfrm>
    </dsp:sp>
    <dsp:sp modelId="{9F06FAC6-0626-4B62-8574-758C4427966A}">
      <dsp:nvSpPr>
        <dsp:cNvPr id="0" name=""/>
        <dsp:cNvSpPr/>
      </dsp:nvSpPr>
      <dsp:spPr>
        <a:xfrm>
          <a:off x="0" y="1785250"/>
          <a:ext cx="10901362" cy="1559025"/>
        </a:xfrm>
        <a:prstGeom prst="round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dirty="0"/>
            <a:t>Exogamy</a:t>
          </a:r>
        </a:p>
      </dsp:txBody>
      <dsp:txXfrm>
        <a:off x="76105" y="1861355"/>
        <a:ext cx="10749152" cy="14068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F1A9DC-B5DD-4C64-BA9A-D2FC4B57EB6A}">
      <dsp:nvSpPr>
        <dsp:cNvPr id="0" name=""/>
        <dsp:cNvSpPr/>
      </dsp:nvSpPr>
      <dsp:spPr>
        <a:xfrm>
          <a:off x="0" y="39025"/>
          <a:ext cx="10901362" cy="1559025"/>
        </a:xfrm>
        <a:prstGeom prst="round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dirty="0"/>
            <a:t>Monogamy</a:t>
          </a:r>
          <a:endParaRPr lang="en-US" sz="6500" kern="1200" dirty="0"/>
        </a:p>
      </dsp:txBody>
      <dsp:txXfrm>
        <a:off x="76105" y="115130"/>
        <a:ext cx="10749152" cy="1406815"/>
      </dsp:txXfrm>
    </dsp:sp>
    <dsp:sp modelId="{9F06FAC6-0626-4B62-8574-758C4427966A}">
      <dsp:nvSpPr>
        <dsp:cNvPr id="0" name=""/>
        <dsp:cNvSpPr/>
      </dsp:nvSpPr>
      <dsp:spPr>
        <a:xfrm>
          <a:off x="0" y="1785250"/>
          <a:ext cx="10901362" cy="1559025"/>
        </a:xfrm>
        <a:prstGeom prst="round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a:lnSpc>
              <a:spcPct val="90000"/>
            </a:lnSpc>
            <a:spcBef>
              <a:spcPct val="0"/>
            </a:spcBef>
            <a:spcAft>
              <a:spcPct val="35000"/>
            </a:spcAft>
            <a:buNone/>
          </a:pPr>
          <a:r>
            <a:rPr lang="en-US" sz="5300" kern="1200" dirty="0"/>
            <a:t>Polygamy </a:t>
          </a:r>
          <a:r>
            <a:rPr lang="en-US" sz="2400" kern="1200" dirty="0"/>
            <a:t>(Polygyny/Polyandry)</a:t>
          </a:r>
        </a:p>
      </dsp:txBody>
      <dsp:txXfrm>
        <a:off x="76105" y="1861355"/>
        <a:ext cx="10749152" cy="14068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6EBE7A-DB9C-48F9-B384-35D916BE0776}">
      <dsp:nvSpPr>
        <dsp:cNvPr id="0" name=""/>
        <dsp:cNvSpPr/>
      </dsp:nvSpPr>
      <dsp:spPr>
        <a:xfrm>
          <a:off x="0" y="3571"/>
          <a:ext cx="6496050" cy="76080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890E94-A11A-4AAE-94D4-04557BA52232}">
      <dsp:nvSpPr>
        <dsp:cNvPr id="0" name=""/>
        <dsp:cNvSpPr/>
      </dsp:nvSpPr>
      <dsp:spPr>
        <a:xfrm>
          <a:off x="230144" y="174753"/>
          <a:ext cx="418445" cy="418445"/>
        </a:xfrm>
        <a:prstGeom prst="rect">
          <a:avLst/>
        </a:prstGeom>
        <a:blipFill>
          <a:blip xmlns:r="http://schemas.openxmlformats.org/officeDocument/2006/relationships" r:embed="rId1">
            <a:extLst>
              <a:ext uri="{28A0092B-C50C-407E-A947-70E740481C1C}">
                <a14:useLocalDpi xmlns:a14="http://schemas.microsoft.com/office/drawing/2010/main" val="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90DBEAB-76EF-49AD-B2CC-20C6A517EB0D}">
      <dsp:nvSpPr>
        <dsp:cNvPr id="0" name=""/>
        <dsp:cNvSpPr/>
      </dsp:nvSpPr>
      <dsp:spPr>
        <a:xfrm>
          <a:off x="878734" y="3571"/>
          <a:ext cx="5617315" cy="760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519" tIns="80519" rIns="80519" bIns="80519" numCol="1" spcCol="1270" anchor="ctr" anchorCtr="0">
          <a:noAutofit/>
        </a:bodyPr>
        <a:lstStyle/>
        <a:p>
          <a:pPr marL="0" lvl="0" indent="0" algn="l" defTabSz="800100">
            <a:lnSpc>
              <a:spcPct val="90000"/>
            </a:lnSpc>
            <a:spcBef>
              <a:spcPct val="0"/>
            </a:spcBef>
            <a:spcAft>
              <a:spcPct val="35000"/>
            </a:spcAft>
            <a:buNone/>
          </a:pPr>
          <a:r>
            <a:rPr lang="en-GB" sz="1800" b="0" i="0" kern="1200"/>
            <a:t>Two or more persons related by blood, marriage or adoption.</a:t>
          </a:r>
          <a:endParaRPr lang="en-US" sz="1800" kern="1200"/>
        </a:p>
      </dsp:txBody>
      <dsp:txXfrm>
        <a:off x="878734" y="3571"/>
        <a:ext cx="5617315" cy="760809"/>
      </dsp:txXfrm>
    </dsp:sp>
    <dsp:sp modelId="{9CB4F6EE-5597-44F3-9906-807DC01C8447}">
      <dsp:nvSpPr>
        <dsp:cNvPr id="0" name=""/>
        <dsp:cNvSpPr/>
      </dsp:nvSpPr>
      <dsp:spPr>
        <a:xfrm>
          <a:off x="0" y="954583"/>
          <a:ext cx="6496050" cy="76080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DE68B6-7331-4CC3-A17D-2F15A3D86D9C}">
      <dsp:nvSpPr>
        <dsp:cNvPr id="0" name=""/>
        <dsp:cNvSpPr/>
      </dsp:nvSpPr>
      <dsp:spPr>
        <a:xfrm>
          <a:off x="230144" y="1125765"/>
          <a:ext cx="418445" cy="418445"/>
        </a:xfrm>
        <a:prstGeom prst="rect">
          <a:avLst/>
        </a:prstGeom>
        <a:blipFill>
          <a:blip xmlns:r="http://schemas.openxmlformats.org/officeDocument/2006/relationships" r:embed="rId2">
            <a:extLst>
              <a:ext uri="{28A0092B-C50C-407E-A947-70E740481C1C}">
                <a14:useLocalDpi xmlns:a14="http://schemas.microsoft.com/office/drawing/2010/main" val="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428F9E0-99D0-4F0B-A5C1-624F910F8013}">
      <dsp:nvSpPr>
        <dsp:cNvPr id="0" name=""/>
        <dsp:cNvSpPr/>
      </dsp:nvSpPr>
      <dsp:spPr>
        <a:xfrm>
          <a:off x="878734" y="954583"/>
          <a:ext cx="5617315" cy="760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519" tIns="80519" rIns="80519" bIns="80519" numCol="1" spcCol="1270" anchor="ctr" anchorCtr="0">
          <a:noAutofit/>
        </a:bodyPr>
        <a:lstStyle/>
        <a:p>
          <a:pPr marL="0" lvl="0" indent="0" algn="l" defTabSz="800100">
            <a:lnSpc>
              <a:spcPct val="90000"/>
            </a:lnSpc>
            <a:spcBef>
              <a:spcPct val="0"/>
            </a:spcBef>
            <a:spcAft>
              <a:spcPct val="35000"/>
            </a:spcAft>
            <a:buNone/>
          </a:pPr>
          <a:r>
            <a:rPr lang="en-GB" sz="1800" b="0" i="0" kern="1200"/>
            <a:t>A simplified definition, but not comprehensive.</a:t>
          </a:r>
          <a:endParaRPr lang="en-US" sz="1800" kern="1200"/>
        </a:p>
      </dsp:txBody>
      <dsp:txXfrm>
        <a:off x="878734" y="954583"/>
        <a:ext cx="5617315" cy="760809"/>
      </dsp:txXfrm>
    </dsp:sp>
    <dsp:sp modelId="{9286D4B9-E5BF-4C4C-8C42-D7DAFF28730D}">
      <dsp:nvSpPr>
        <dsp:cNvPr id="0" name=""/>
        <dsp:cNvSpPr/>
      </dsp:nvSpPr>
      <dsp:spPr>
        <a:xfrm>
          <a:off x="0" y="1905595"/>
          <a:ext cx="6496050" cy="76080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6CB2A3-0522-46BA-8EBA-02A0414E5D3B}">
      <dsp:nvSpPr>
        <dsp:cNvPr id="0" name=""/>
        <dsp:cNvSpPr/>
      </dsp:nvSpPr>
      <dsp:spPr>
        <a:xfrm>
          <a:off x="230144" y="2076777"/>
          <a:ext cx="418445" cy="418445"/>
        </a:xfrm>
        <a:prstGeom prst="rect">
          <a:avLst/>
        </a:prstGeom>
        <a:blipFill>
          <a:blip xmlns:r="http://schemas.openxmlformats.org/officeDocument/2006/relationships" r:embed="rId3">
            <a:extLst>
              <a:ext uri="{28A0092B-C50C-407E-A947-70E740481C1C}">
                <a14:useLocalDpi xmlns:a14="http://schemas.microsoft.com/office/drawing/2010/main" val="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D9CA11E-2FA2-43F7-B660-852D580A244B}">
      <dsp:nvSpPr>
        <dsp:cNvPr id="0" name=""/>
        <dsp:cNvSpPr/>
      </dsp:nvSpPr>
      <dsp:spPr>
        <a:xfrm>
          <a:off x="878734" y="1905595"/>
          <a:ext cx="5617315" cy="760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519" tIns="80519" rIns="80519" bIns="80519" numCol="1" spcCol="1270" anchor="ctr" anchorCtr="0">
          <a:noAutofit/>
        </a:bodyPr>
        <a:lstStyle/>
        <a:p>
          <a:pPr marL="0" lvl="0" indent="0" algn="l" defTabSz="800100">
            <a:lnSpc>
              <a:spcPct val="90000"/>
            </a:lnSpc>
            <a:spcBef>
              <a:spcPct val="0"/>
            </a:spcBef>
            <a:spcAft>
              <a:spcPct val="35000"/>
            </a:spcAft>
            <a:buNone/>
          </a:pPr>
          <a:r>
            <a:rPr lang="en-GB" sz="1800" b="0" i="0" kern="1200"/>
            <a:t>It is difficult to define family despite it being one of the most common word used in Anthropology.</a:t>
          </a:r>
          <a:endParaRPr lang="en-US" sz="1800" kern="1200"/>
        </a:p>
      </dsp:txBody>
      <dsp:txXfrm>
        <a:off x="878734" y="1905595"/>
        <a:ext cx="5617315" cy="760809"/>
      </dsp:txXfrm>
    </dsp:sp>
    <dsp:sp modelId="{FAD8195B-1A82-44E6-BE12-A8D8E49ECBC7}">
      <dsp:nvSpPr>
        <dsp:cNvPr id="0" name=""/>
        <dsp:cNvSpPr/>
      </dsp:nvSpPr>
      <dsp:spPr>
        <a:xfrm>
          <a:off x="0" y="2856607"/>
          <a:ext cx="6496050" cy="76080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B15DE6-E1D9-40DB-9F60-33521FCAE417}">
      <dsp:nvSpPr>
        <dsp:cNvPr id="0" name=""/>
        <dsp:cNvSpPr/>
      </dsp:nvSpPr>
      <dsp:spPr>
        <a:xfrm>
          <a:off x="230144" y="3027789"/>
          <a:ext cx="418445" cy="418445"/>
        </a:xfrm>
        <a:prstGeom prst="rect">
          <a:avLst/>
        </a:prstGeom>
        <a:blipFill>
          <a:blip xmlns:r="http://schemas.openxmlformats.org/officeDocument/2006/relationships" r:embed="rId4">
            <a:extLst>
              <a:ext uri="{28A0092B-C50C-407E-A947-70E740481C1C}">
                <a14:useLocalDpi xmlns:a14="http://schemas.microsoft.com/office/drawing/2010/main" val="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E653F7F-75E6-42DD-9944-1E30E40D5D8E}">
      <dsp:nvSpPr>
        <dsp:cNvPr id="0" name=""/>
        <dsp:cNvSpPr/>
      </dsp:nvSpPr>
      <dsp:spPr>
        <a:xfrm>
          <a:off x="878734" y="2856607"/>
          <a:ext cx="5617315" cy="760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519" tIns="80519" rIns="80519" bIns="80519" numCol="1" spcCol="1270" anchor="ctr" anchorCtr="0">
          <a:noAutofit/>
        </a:bodyPr>
        <a:lstStyle/>
        <a:p>
          <a:pPr marL="0" lvl="0" indent="0" algn="l" defTabSz="800100">
            <a:lnSpc>
              <a:spcPct val="90000"/>
            </a:lnSpc>
            <a:spcBef>
              <a:spcPct val="0"/>
            </a:spcBef>
            <a:spcAft>
              <a:spcPct val="35000"/>
            </a:spcAft>
            <a:buNone/>
          </a:pPr>
          <a:r>
            <a:rPr lang="en-GB" sz="1800" b="0" i="0" kern="1200"/>
            <a:t>The reason being, it encompasses a multitude of sense of relatedness, connection, and emotion.</a:t>
          </a:r>
          <a:endParaRPr lang="en-US" sz="1800" kern="1200"/>
        </a:p>
      </dsp:txBody>
      <dsp:txXfrm>
        <a:off x="878734" y="2856607"/>
        <a:ext cx="5617315" cy="760809"/>
      </dsp:txXfrm>
    </dsp:sp>
    <dsp:sp modelId="{B7206050-EF95-4037-B0D8-FBDDB5724559}">
      <dsp:nvSpPr>
        <dsp:cNvPr id="0" name=""/>
        <dsp:cNvSpPr/>
      </dsp:nvSpPr>
      <dsp:spPr>
        <a:xfrm>
          <a:off x="0" y="3807618"/>
          <a:ext cx="6496050" cy="76080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D51705-7EC6-4B6E-8C05-EBC781B086C5}">
      <dsp:nvSpPr>
        <dsp:cNvPr id="0" name=""/>
        <dsp:cNvSpPr/>
      </dsp:nvSpPr>
      <dsp:spPr>
        <a:xfrm>
          <a:off x="230144" y="3978800"/>
          <a:ext cx="418445" cy="418445"/>
        </a:xfrm>
        <a:prstGeom prst="rect">
          <a:avLst/>
        </a:prstGeom>
        <a:blipFill>
          <a:blip xmlns:r="http://schemas.openxmlformats.org/officeDocument/2006/relationships" r:embed="rId5">
            <a:extLst>
              <a:ext uri="{28A0092B-C50C-407E-A947-70E740481C1C}">
                <a14:useLocalDpi xmlns:a14="http://schemas.microsoft.com/office/drawing/2010/main" val="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46EA880-B3DC-4F4E-80F8-48FD32F7568D}">
      <dsp:nvSpPr>
        <dsp:cNvPr id="0" name=""/>
        <dsp:cNvSpPr/>
      </dsp:nvSpPr>
      <dsp:spPr>
        <a:xfrm>
          <a:off x="878734" y="3807618"/>
          <a:ext cx="5617315" cy="760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519" tIns="80519" rIns="80519" bIns="80519" numCol="1" spcCol="1270" anchor="ctr" anchorCtr="0">
          <a:noAutofit/>
        </a:bodyPr>
        <a:lstStyle/>
        <a:p>
          <a:pPr marL="0" lvl="0" indent="0" algn="l" defTabSz="800100">
            <a:lnSpc>
              <a:spcPct val="90000"/>
            </a:lnSpc>
            <a:spcBef>
              <a:spcPct val="0"/>
            </a:spcBef>
            <a:spcAft>
              <a:spcPct val="35000"/>
            </a:spcAft>
            <a:buNone/>
          </a:pPr>
          <a:r>
            <a:rPr lang="en-GB" sz="1800" b="0" i="0" kern="1200"/>
            <a:t>Sometimes the context in which this word is used defines what it refers to or means.</a:t>
          </a:r>
          <a:endParaRPr lang="en-US" sz="1800" kern="1200"/>
        </a:p>
      </dsp:txBody>
      <dsp:txXfrm>
        <a:off x="878734" y="3807618"/>
        <a:ext cx="5617315" cy="76080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FD09CE-1897-49B5-8941-3E6AA64A8EA6}"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F6BF74-9EEF-46CC-AC0B-02BB4C181DCB}" type="slidenum">
              <a:rPr lang="en-GB" smtClean="0"/>
              <a:t>‹#›</a:t>
            </a:fld>
            <a:endParaRPr lang="en-GB"/>
          </a:p>
        </p:txBody>
      </p:sp>
    </p:spTree>
    <p:extLst>
      <p:ext uri="{BB962C8B-B14F-4D97-AF65-F5344CB8AC3E}">
        <p14:creationId xmlns:p14="http://schemas.microsoft.com/office/powerpoint/2010/main" val="25679953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FD09CE-1897-49B5-8941-3E6AA64A8EA6}"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F6BF74-9EEF-46CC-AC0B-02BB4C181DCB}" type="slidenum">
              <a:rPr lang="en-GB" smtClean="0"/>
              <a:t>‹#›</a:t>
            </a:fld>
            <a:endParaRPr lang="en-GB"/>
          </a:p>
        </p:txBody>
      </p:sp>
    </p:spTree>
    <p:extLst>
      <p:ext uri="{BB962C8B-B14F-4D97-AF65-F5344CB8AC3E}">
        <p14:creationId xmlns:p14="http://schemas.microsoft.com/office/powerpoint/2010/main" val="33472053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FD09CE-1897-49B5-8941-3E6AA64A8EA6}"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F6BF74-9EEF-46CC-AC0B-02BB4C181DCB}" type="slidenum">
              <a:rPr lang="en-GB" smtClean="0"/>
              <a:t>‹#›</a:t>
            </a:fld>
            <a:endParaRPr lang="en-GB"/>
          </a:p>
        </p:txBody>
      </p:sp>
    </p:spTree>
    <p:extLst>
      <p:ext uri="{BB962C8B-B14F-4D97-AF65-F5344CB8AC3E}">
        <p14:creationId xmlns:p14="http://schemas.microsoft.com/office/powerpoint/2010/main" val="31656273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FD09CE-1897-49B5-8941-3E6AA64A8EA6}" type="datetimeFigureOut">
              <a:rPr lang="en-GB" smtClean="0"/>
              <a:t>18/02/2020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F6BF74-9EEF-46CC-AC0B-02BB4C181DCB}" type="slidenum">
              <a:rPr lang="en-GB" smtClean="0"/>
              <a:t>‹#›</a:t>
            </a:fld>
            <a:endParaRPr lang="en-GB"/>
          </a:p>
        </p:txBody>
      </p:sp>
    </p:spTree>
    <p:extLst>
      <p:ext uri="{BB962C8B-B14F-4D97-AF65-F5344CB8AC3E}">
        <p14:creationId xmlns:p14="http://schemas.microsoft.com/office/powerpoint/2010/main" val="25813057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FD09CE-1897-49B5-8941-3E6AA64A8EA6}" type="datetimeFigureOut">
              <a:rPr lang="en-GB" smtClean="0"/>
              <a:t>18/02/2020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FF6BF74-9EEF-46CC-AC0B-02BB4C181DCB}" type="slidenum">
              <a:rPr lang="en-GB" smtClean="0"/>
              <a:t>‹#›</a:t>
            </a:fld>
            <a:endParaRPr lang="en-GB"/>
          </a:p>
        </p:txBody>
      </p:sp>
    </p:spTree>
    <p:extLst>
      <p:ext uri="{BB962C8B-B14F-4D97-AF65-F5344CB8AC3E}">
        <p14:creationId xmlns:p14="http://schemas.microsoft.com/office/powerpoint/2010/main" val="8347781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4FD09CE-1897-49B5-8941-3E6AA64A8EA6}" type="datetimeFigureOut">
              <a:rPr lang="en-GB" smtClean="0"/>
              <a:t>18/02/2020</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0FF6BF74-9EEF-46CC-AC0B-02BB4C181DCB}" type="slidenum">
              <a:rPr lang="en-GB" smtClean="0"/>
              <a:t>‹#›</a:t>
            </a:fld>
            <a:endParaRPr lang="en-GB"/>
          </a:p>
        </p:txBody>
      </p:sp>
    </p:spTree>
    <p:extLst>
      <p:ext uri="{BB962C8B-B14F-4D97-AF65-F5344CB8AC3E}">
        <p14:creationId xmlns:p14="http://schemas.microsoft.com/office/powerpoint/2010/main" val="33573262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4FD09CE-1897-49B5-8941-3E6AA64A8EA6}" type="datetimeFigureOut">
              <a:rPr lang="en-GB" smtClean="0"/>
              <a:t>18/02/2020</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0FF6BF74-9EEF-46CC-AC0B-02BB4C181DCB}" type="slidenum">
              <a:rPr lang="en-GB" smtClean="0"/>
              <a:t>‹#›</a:t>
            </a:fld>
            <a:endParaRPr lang="en-GB"/>
          </a:p>
        </p:txBody>
      </p:sp>
    </p:spTree>
    <p:extLst>
      <p:ext uri="{BB962C8B-B14F-4D97-AF65-F5344CB8AC3E}">
        <p14:creationId xmlns:p14="http://schemas.microsoft.com/office/powerpoint/2010/main" val="27994522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84FD09CE-1897-49B5-8941-3E6AA64A8EA6}" type="datetimeFigureOut">
              <a:rPr lang="en-GB" smtClean="0"/>
              <a:t>18/02/2020</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0FF6BF74-9EEF-46CC-AC0B-02BB4C181DCB}" type="slidenum">
              <a:rPr lang="en-GB" smtClean="0"/>
              <a:t>‹#›</a:t>
            </a:fld>
            <a:endParaRPr lang="en-GB"/>
          </a:p>
        </p:txBody>
      </p:sp>
    </p:spTree>
    <p:extLst>
      <p:ext uri="{BB962C8B-B14F-4D97-AF65-F5344CB8AC3E}">
        <p14:creationId xmlns:p14="http://schemas.microsoft.com/office/powerpoint/2010/main" val="11060074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FD09CE-1897-49B5-8941-3E6AA64A8EA6}" type="datetimeFigureOut">
              <a:rPr lang="en-GB" smtClean="0"/>
              <a:t>18/02/2020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F6BF74-9EEF-46CC-AC0B-02BB4C181DCB}" type="slidenum">
              <a:rPr lang="en-GB" smtClean="0"/>
              <a:t>‹#›</a:t>
            </a:fld>
            <a:endParaRPr lang="en-GB"/>
          </a:p>
        </p:txBody>
      </p:sp>
    </p:spTree>
    <p:extLst>
      <p:ext uri="{BB962C8B-B14F-4D97-AF65-F5344CB8AC3E}">
        <p14:creationId xmlns:p14="http://schemas.microsoft.com/office/powerpoint/2010/main" val="6673057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FD09CE-1897-49B5-8941-3E6AA64A8EA6}" type="datetimeFigureOut">
              <a:rPr lang="en-GB" smtClean="0"/>
              <a:t>18/02/2020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F6BF74-9EEF-46CC-AC0B-02BB4C181DCB}" type="slidenum">
              <a:rPr lang="en-GB" smtClean="0"/>
              <a:t>‹#›</a:t>
            </a:fld>
            <a:endParaRPr lang="en-GB"/>
          </a:p>
        </p:txBody>
      </p:sp>
    </p:spTree>
    <p:extLst>
      <p:ext uri="{BB962C8B-B14F-4D97-AF65-F5344CB8AC3E}">
        <p14:creationId xmlns:p14="http://schemas.microsoft.com/office/powerpoint/2010/main" val="18803847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4FD09CE-1897-49B5-8941-3E6AA64A8EA6}"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F6BF74-9EEF-46CC-AC0B-02BB4C181DCB}" type="slidenum">
              <a:rPr lang="en-GB" smtClean="0"/>
              <a:t>‹#›</a:t>
            </a:fld>
            <a:endParaRPr lang="en-GB"/>
          </a:p>
        </p:txBody>
      </p:sp>
    </p:spTree>
    <p:extLst>
      <p:ext uri="{BB962C8B-B14F-4D97-AF65-F5344CB8AC3E}">
        <p14:creationId xmlns:p14="http://schemas.microsoft.com/office/powerpoint/2010/main" val="22274290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4FD09CE-1897-49B5-8941-3E6AA64A8EA6}"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F6BF74-9EEF-46CC-AC0B-02BB4C181DCB}"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1322769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FD09CE-1897-49B5-8941-3E6AA64A8EA6}"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F6BF74-9EEF-46CC-AC0B-02BB4C181DCB}" type="slidenum">
              <a:rPr lang="en-GB" smtClean="0"/>
              <a:t>‹#›</a:t>
            </a:fld>
            <a:endParaRPr lang="en-GB"/>
          </a:p>
        </p:txBody>
      </p:sp>
    </p:spTree>
    <p:extLst>
      <p:ext uri="{BB962C8B-B14F-4D97-AF65-F5344CB8AC3E}">
        <p14:creationId xmlns:p14="http://schemas.microsoft.com/office/powerpoint/2010/main" val="11822749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FD09CE-1897-49B5-8941-3E6AA64A8EA6}" type="datetimeFigureOut">
              <a:rPr lang="en-GB" smtClean="0"/>
              <a:t>18/02/2020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F6BF74-9EEF-46CC-AC0B-02BB4C181DCB}" type="slidenum">
              <a:rPr lang="en-GB" smtClean="0"/>
              <a:t>‹#›</a:t>
            </a:fld>
            <a:endParaRPr lang="en-GB"/>
          </a:p>
        </p:txBody>
      </p:sp>
    </p:spTree>
    <p:extLst>
      <p:ext uri="{BB962C8B-B14F-4D97-AF65-F5344CB8AC3E}">
        <p14:creationId xmlns:p14="http://schemas.microsoft.com/office/powerpoint/2010/main" val="16768539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FD09CE-1897-49B5-8941-3E6AA64A8EA6}" type="datetimeFigureOut">
              <a:rPr lang="en-GB" smtClean="0"/>
              <a:t>18/02/2020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F6BF74-9EEF-46CC-AC0B-02BB4C181DCB}" type="slidenum">
              <a:rPr lang="en-GB" smtClean="0"/>
              <a:t>‹#›</a:t>
            </a:fld>
            <a:endParaRPr lang="en-GB"/>
          </a:p>
        </p:txBody>
      </p:sp>
    </p:spTree>
    <p:extLst>
      <p:ext uri="{BB962C8B-B14F-4D97-AF65-F5344CB8AC3E}">
        <p14:creationId xmlns:p14="http://schemas.microsoft.com/office/powerpoint/2010/main" val="10127525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FD09CE-1897-49B5-8941-3E6AA64A8EA6}"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F6BF74-9EEF-46CC-AC0B-02BB4C181DCB}" type="slidenum">
              <a:rPr lang="en-GB" smtClean="0"/>
              <a:t>‹#›</a:t>
            </a:fld>
            <a:endParaRPr lang="en-GB"/>
          </a:p>
        </p:txBody>
      </p:sp>
    </p:spTree>
    <p:extLst>
      <p:ext uri="{BB962C8B-B14F-4D97-AF65-F5344CB8AC3E}">
        <p14:creationId xmlns:p14="http://schemas.microsoft.com/office/powerpoint/2010/main" val="32545272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FD09CE-1897-49B5-8941-3E6AA64A8EA6}"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F6BF74-9EEF-46CC-AC0B-02BB4C181DCB}" type="slidenum">
              <a:rPr lang="en-GB" smtClean="0"/>
              <a:t>‹#›</a:t>
            </a:fld>
            <a:endParaRPr lang="en-GB"/>
          </a:p>
        </p:txBody>
      </p:sp>
    </p:spTree>
    <p:extLst>
      <p:ext uri="{BB962C8B-B14F-4D97-AF65-F5344CB8AC3E}">
        <p14:creationId xmlns:p14="http://schemas.microsoft.com/office/powerpoint/2010/main" val="26350902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4FD09CE-1897-49B5-8941-3E6AA64A8EA6}" type="datetimeFigureOut">
              <a:rPr lang="en-GB" smtClean="0"/>
              <a:t>18/02/2020</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0FF6BF74-9EEF-46CC-AC0B-02BB4C181DCB}" type="slidenum">
              <a:rPr lang="en-GB" smtClean="0"/>
              <a:t>‹#›</a:t>
            </a:fld>
            <a:endParaRPr lang="en-GB"/>
          </a:p>
        </p:txBody>
      </p:sp>
    </p:spTree>
    <p:extLst>
      <p:ext uri="{BB962C8B-B14F-4D97-AF65-F5344CB8AC3E}">
        <p14:creationId xmlns:p14="http://schemas.microsoft.com/office/powerpoint/2010/main" val="3257181340"/>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IIJeJYyiS7k"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youtube.com/watch?v=g82Eu8oER_Q"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hyperlink" Target="https://www.youtube.com/watch?v=dRpfZkY42z8" TargetMode="Externa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1D58A-B6A8-4AAB-85DD-6984029E23EA}"/>
              </a:ext>
            </a:extLst>
          </p:cNvPr>
          <p:cNvSpPr>
            <a:spLocks noGrp="1"/>
          </p:cNvSpPr>
          <p:nvPr>
            <p:ph type="ctrTitle"/>
          </p:nvPr>
        </p:nvSpPr>
        <p:spPr/>
        <p:txBody>
          <a:bodyPr/>
          <a:lstStyle/>
          <a:p>
            <a:r>
              <a:rPr lang="en-GB" dirty="0"/>
              <a:t>Kinship, Family and Marriage </a:t>
            </a:r>
          </a:p>
        </p:txBody>
      </p:sp>
      <p:sp>
        <p:nvSpPr>
          <p:cNvPr id="3" name="Subtitle 2">
            <a:extLst>
              <a:ext uri="{FF2B5EF4-FFF2-40B4-BE49-F238E27FC236}">
                <a16:creationId xmlns:a16="http://schemas.microsoft.com/office/drawing/2014/main" id="{3E07A1F8-20BF-4860-B5B2-737B3D0F6B21}"/>
              </a:ext>
            </a:extLst>
          </p:cNvPr>
          <p:cNvSpPr>
            <a:spLocks noGrp="1"/>
          </p:cNvSpPr>
          <p:nvPr>
            <p:ph type="subTitle" idx="1"/>
          </p:nvPr>
        </p:nvSpPr>
        <p:spPr/>
        <p:txBody>
          <a:bodyPr/>
          <a:lstStyle/>
          <a:p>
            <a:r>
              <a:rPr lang="en-GB" dirty="0"/>
              <a:t>Core anthropological concepts</a:t>
            </a:r>
          </a:p>
        </p:txBody>
      </p:sp>
    </p:spTree>
    <p:extLst>
      <p:ext uri="{BB962C8B-B14F-4D97-AF65-F5344CB8AC3E}">
        <p14:creationId xmlns:p14="http://schemas.microsoft.com/office/powerpoint/2010/main" val="15534984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14925-D40E-4F10-9378-658F346B82F4}"/>
              </a:ext>
            </a:extLst>
          </p:cNvPr>
          <p:cNvSpPr>
            <a:spLocks noGrp="1"/>
          </p:cNvSpPr>
          <p:nvPr>
            <p:ph type="title"/>
          </p:nvPr>
        </p:nvSpPr>
        <p:spPr/>
        <p:txBody>
          <a:bodyPr/>
          <a:lstStyle/>
          <a:p>
            <a:r>
              <a:rPr lang="en-GB" dirty="0"/>
              <a:t>Outline </a:t>
            </a:r>
          </a:p>
        </p:txBody>
      </p:sp>
      <p:sp>
        <p:nvSpPr>
          <p:cNvPr id="3" name="Content Placeholder 2">
            <a:extLst>
              <a:ext uri="{FF2B5EF4-FFF2-40B4-BE49-F238E27FC236}">
                <a16:creationId xmlns:a16="http://schemas.microsoft.com/office/drawing/2014/main" id="{E005F4BD-DB3C-4D5D-AA99-97B84996D386}"/>
              </a:ext>
            </a:extLst>
          </p:cNvPr>
          <p:cNvSpPr>
            <a:spLocks noGrp="1"/>
          </p:cNvSpPr>
          <p:nvPr>
            <p:ph idx="1"/>
          </p:nvPr>
        </p:nvSpPr>
        <p:spPr/>
        <p:txBody>
          <a:bodyPr/>
          <a:lstStyle/>
          <a:p>
            <a:r>
              <a:rPr lang="en-GB" dirty="0"/>
              <a:t>Definitions</a:t>
            </a:r>
          </a:p>
          <a:p>
            <a:r>
              <a:rPr lang="en-GB" dirty="0"/>
              <a:t>Types of relations</a:t>
            </a:r>
          </a:p>
          <a:p>
            <a:r>
              <a:rPr lang="en-GB" dirty="0"/>
              <a:t>Descent/Adoption</a:t>
            </a:r>
          </a:p>
          <a:p>
            <a:r>
              <a:rPr lang="en-GB" dirty="0"/>
              <a:t>Marriage</a:t>
            </a:r>
            <a:br>
              <a:rPr lang="en-GB" dirty="0"/>
            </a:br>
            <a:r>
              <a:rPr lang="en-GB" dirty="0"/>
              <a:t>Patterns</a:t>
            </a:r>
            <a:br>
              <a:rPr lang="en-GB" dirty="0"/>
            </a:br>
            <a:r>
              <a:rPr lang="en-GB" dirty="0"/>
              <a:t>who can one marry?</a:t>
            </a:r>
            <a:br>
              <a:rPr lang="en-GB" dirty="0"/>
            </a:br>
            <a:r>
              <a:rPr lang="en-GB" dirty="0"/>
              <a:t>Where does one live after wedding?</a:t>
            </a:r>
          </a:p>
          <a:p>
            <a:r>
              <a:rPr lang="en-GB" dirty="0"/>
              <a:t>Family</a:t>
            </a:r>
          </a:p>
          <a:p>
            <a:r>
              <a:rPr lang="en-GB" dirty="0"/>
              <a:t>Ethnographic examples</a:t>
            </a:r>
          </a:p>
        </p:txBody>
      </p:sp>
    </p:spTree>
    <p:extLst>
      <p:ext uri="{BB962C8B-B14F-4D97-AF65-F5344CB8AC3E}">
        <p14:creationId xmlns:p14="http://schemas.microsoft.com/office/powerpoint/2010/main" val="19258619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14925-D40E-4F10-9378-658F346B82F4}"/>
              </a:ext>
            </a:extLst>
          </p:cNvPr>
          <p:cNvSpPr>
            <a:spLocks noGrp="1"/>
          </p:cNvSpPr>
          <p:nvPr>
            <p:ph type="title"/>
          </p:nvPr>
        </p:nvSpPr>
        <p:spPr/>
        <p:txBody>
          <a:bodyPr/>
          <a:lstStyle/>
          <a:p>
            <a:r>
              <a:rPr lang="en-GB" dirty="0"/>
              <a:t>Key definitions</a:t>
            </a:r>
          </a:p>
        </p:txBody>
      </p:sp>
      <p:sp>
        <p:nvSpPr>
          <p:cNvPr id="3" name="Content Placeholder 2">
            <a:extLst>
              <a:ext uri="{FF2B5EF4-FFF2-40B4-BE49-F238E27FC236}">
                <a16:creationId xmlns:a16="http://schemas.microsoft.com/office/drawing/2014/main" id="{E005F4BD-DB3C-4D5D-AA99-97B84996D386}"/>
              </a:ext>
            </a:extLst>
          </p:cNvPr>
          <p:cNvSpPr>
            <a:spLocks noGrp="1"/>
          </p:cNvSpPr>
          <p:nvPr>
            <p:ph idx="1"/>
          </p:nvPr>
        </p:nvSpPr>
        <p:spPr>
          <a:xfrm>
            <a:off x="1104293" y="1853248"/>
            <a:ext cx="8946541" cy="4829174"/>
          </a:xfrm>
        </p:spPr>
        <p:txBody>
          <a:bodyPr/>
          <a:lstStyle/>
          <a:p>
            <a:pPr marL="0" indent="0">
              <a:buNone/>
            </a:pPr>
            <a:r>
              <a:rPr lang="en-GB" dirty="0"/>
              <a:t>Relatedness-</a:t>
            </a:r>
          </a:p>
          <a:p>
            <a:r>
              <a:rPr lang="en-GB" dirty="0"/>
              <a:t>‘Kinship’ sometimes can be an </a:t>
            </a:r>
            <a:r>
              <a:rPr lang="en-GB" b="1" dirty="0"/>
              <a:t>exclusive </a:t>
            </a:r>
            <a:r>
              <a:rPr lang="en-GB" dirty="0"/>
              <a:t>terminology. </a:t>
            </a:r>
          </a:p>
          <a:p>
            <a:r>
              <a:rPr lang="en-GB" dirty="0"/>
              <a:t>Only around </a:t>
            </a:r>
            <a:r>
              <a:rPr lang="en-GB" b="1" dirty="0"/>
              <a:t>1990s</a:t>
            </a:r>
            <a:r>
              <a:rPr lang="en-GB" dirty="0"/>
              <a:t> did anthropologists start to use the term “relatedness”.</a:t>
            </a:r>
          </a:p>
          <a:p>
            <a:r>
              <a:rPr lang="en-GB" dirty="0"/>
              <a:t>Relatedness can be defined as a relationship that stems from </a:t>
            </a:r>
            <a:r>
              <a:rPr lang="en-GB" b="1" u="sng" dirty="0"/>
              <a:t>shared</a:t>
            </a:r>
            <a:r>
              <a:rPr lang="en-GB" dirty="0"/>
              <a:t> substances, experiences, and emotions and also their transmissions.</a:t>
            </a:r>
          </a:p>
          <a:p>
            <a:r>
              <a:rPr lang="en-GB" dirty="0"/>
              <a:t>Relatedness is </a:t>
            </a:r>
            <a:r>
              <a:rPr lang="en-GB" b="1" dirty="0"/>
              <a:t>more inclusive</a:t>
            </a:r>
            <a:r>
              <a:rPr lang="en-GB" dirty="0"/>
              <a:t>. We can include </a:t>
            </a:r>
            <a:r>
              <a:rPr lang="en-GB" dirty="0" err="1"/>
              <a:t>coparents</a:t>
            </a:r>
            <a:r>
              <a:rPr lang="en-GB" dirty="0"/>
              <a:t> in law, gay partners, business partners etc.</a:t>
            </a:r>
          </a:p>
        </p:txBody>
      </p:sp>
    </p:spTree>
    <p:extLst>
      <p:ext uri="{BB962C8B-B14F-4D97-AF65-F5344CB8AC3E}">
        <p14:creationId xmlns:p14="http://schemas.microsoft.com/office/powerpoint/2010/main" val="3204184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14925-D40E-4F10-9378-658F346B82F4}"/>
              </a:ext>
            </a:extLst>
          </p:cNvPr>
          <p:cNvSpPr>
            <a:spLocks noGrp="1"/>
          </p:cNvSpPr>
          <p:nvPr>
            <p:ph type="title"/>
          </p:nvPr>
        </p:nvSpPr>
        <p:spPr/>
        <p:txBody>
          <a:bodyPr/>
          <a:lstStyle/>
          <a:p>
            <a:r>
              <a:rPr lang="en-GB" dirty="0"/>
              <a:t>Key definitions</a:t>
            </a:r>
          </a:p>
        </p:txBody>
      </p:sp>
      <p:sp>
        <p:nvSpPr>
          <p:cNvPr id="3" name="Content Placeholder 2">
            <a:extLst>
              <a:ext uri="{FF2B5EF4-FFF2-40B4-BE49-F238E27FC236}">
                <a16:creationId xmlns:a16="http://schemas.microsoft.com/office/drawing/2014/main" id="{E005F4BD-DB3C-4D5D-AA99-97B84996D386}"/>
              </a:ext>
            </a:extLst>
          </p:cNvPr>
          <p:cNvSpPr>
            <a:spLocks noGrp="1"/>
          </p:cNvSpPr>
          <p:nvPr>
            <p:ph idx="1"/>
          </p:nvPr>
        </p:nvSpPr>
        <p:spPr>
          <a:xfrm>
            <a:off x="1103312" y="1562100"/>
            <a:ext cx="8946541" cy="4686299"/>
          </a:xfrm>
        </p:spPr>
        <p:txBody>
          <a:bodyPr>
            <a:normAutofit/>
          </a:bodyPr>
          <a:lstStyle/>
          <a:p>
            <a:pPr marL="0" indent="0">
              <a:buNone/>
            </a:pPr>
            <a:r>
              <a:rPr lang="en-GB" dirty="0"/>
              <a:t>Kinship-</a:t>
            </a:r>
          </a:p>
          <a:p>
            <a:r>
              <a:rPr lang="en-GB" dirty="0"/>
              <a:t>‘Kinship’ refers to socio-cultural relationships derived from the universal human experiences of </a:t>
            </a:r>
            <a:r>
              <a:rPr lang="en-GB" b="1" u="sng" dirty="0"/>
              <a:t>birth, mating, and nurturance</a:t>
            </a:r>
            <a:r>
              <a:rPr lang="en-GB" dirty="0"/>
              <a:t>. </a:t>
            </a:r>
          </a:p>
          <a:p>
            <a:r>
              <a:rPr lang="en-GB" dirty="0"/>
              <a:t>It is a </a:t>
            </a:r>
            <a:r>
              <a:rPr lang="en-GB" b="1" dirty="0"/>
              <a:t>web of relations </a:t>
            </a:r>
            <a:r>
              <a:rPr lang="en-GB" dirty="0"/>
              <a:t>within which a person possesses certain mutual rights and obligations.</a:t>
            </a:r>
          </a:p>
          <a:p>
            <a:r>
              <a:rPr lang="en-GB" dirty="0"/>
              <a:t>In the simplest of meanings, it is said that kinship is a bond that is established by </a:t>
            </a:r>
            <a:r>
              <a:rPr lang="en-GB" b="1" dirty="0"/>
              <a:t>blood (consanguineal) or marriage (affinal)</a:t>
            </a:r>
          </a:p>
          <a:p>
            <a:r>
              <a:rPr lang="en-GB" dirty="0"/>
              <a:t>The dictionary of Anthropology delineates that kinship is a system that is based on </a:t>
            </a:r>
            <a:r>
              <a:rPr lang="en-GB" b="1" dirty="0"/>
              <a:t>actual or supposed genealogical ties.</a:t>
            </a:r>
          </a:p>
          <a:p>
            <a:r>
              <a:rPr lang="en-GB" dirty="0"/>
              <a:t>It is said to have been the </a:t>
            </a:r>
            <a:r>
              <a:rPr lang="en-GB" b="1" dirty="0"/>
              <a:t>most important social institution </a:t>
            </a:r>
            <a:r>
              <a:rPr lang="en-GB" dirty="0"/>
              <a:t>that binds individual within the social group.</a:t>
            </a:r>
          </a:p>
        </p:txBody>
      </p:sp>
    </p:spTree>
    <p:extLst>
      <p:ext uri="{BB962C8B-B14F-4D97-AF65-F5344CB8AC3E}">
        <p14:creationId xmlns:p14="http://schemas.microsoft.com/office/powerpoint/2010/main" val="71552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14925-D40E-4F10-9378-658F346B82F4}"/>
              </a:ext>
            </a:extLst>
          </p:cNvPr>
          <p:cNvSpPr>
            <a:spLocks noGrp="1"/>
          </p:cNvSpPr>
          <p:nvPr>
            <p:ph type="title"/>
          </p:nvPr>
        </p:nvSpPr>
        <p:spPr/>
        <p:txBody>
          <a:bodyPr/>
          <a:lstStyle/>
          <a:p>
            <a:r>
              <a:rPr lang="en-GB" dirty="0"/>
              <a:t>Key definitions</a:t>
            </a:r>
          </a:p>
        </p:txBody>
      </p:sp>
      <p:sp>
        <p:nvSpPr>
          <p:cNvPr id="3" name="Content Placeholder 2">
            <a:extLst>
              <a:ext uri="{FF2B5EF4-FFF2-40B4-BE49-F238E27FC236}">
                <a16:creationId xmlns:a16="http://schemas.microsoft.com/office/drawing/2014/main" id="{E005F4BD-DB3C-4D5D-AA99-97B84996D386}"/>
              </a:ext>
            </a:extLst>
          </p:cNvPr>
          <p:cNvSpPr>
            <a:spLocks noGrp="1"/>
          </p:cNvSpPr>
          <p:nvPr>
            <p:ph idx="1"/>
          </p:nvPr>
        </p:nvSpPr>
        <p:spPr>
          <a:xfrm>
            <a:off x="1103312" y="1562100"/>
            <a:ext cx="8946541" cy="5041900"/>
          </a:xfrm>
        </p:spPr>
        <p:txBody>
          <a:bodyPr>
            <a:normAutofit/>
          </a:bodyPr>
          <a:lstStyle/>
          <a:p>
            <a:pPr marL="0" indent="0">
              <a:buNone/>
            </a:pPr>
            <a:r>
              <a:rPr lang="en-GB" dirty="0"/>
              <a:t>Kinship-</a:t>
            </a:r>
          </a:p>
          <a:p>
            <a:r>
              <a:rPr lang="en-GB" dirty="0"/>
              <a:t>In every society, kinship </a:t>
            </a:r>
            <a:r>
              <a:rPr lang="en-GB" b="1" dirty="0"/>
              <a:t>directs </a:t>
            </a:r>
            <a:r>
              <a:rPr lang="en-GB" dirty="0"/>
              <a:t>the formation of groups and regulation of behaviour of its members.</a:t>
            </a:r>
          </a:p>
          <a:p>
            <a:r>
              <a:rPr lang="en-GB" dirty="0"/>
              <a:t>It was used extensively to understand </a:t>
            </a:r>
            <a:r>
              <a:rPr lang="en-GB" b="1" dirty="0"/>
              <a:t>non-western, small-scale </a:t>
            </a:r>
            <a:r>
              <a:rPr lang="en-GB" dirty="0"/>
              <a:t>families.</a:t>
            </a:r>
          </a:p>
          <a:p>
            <a:r>
              <a:rPr lang="en-GB" dirty="0"/>
              <a:t>It is seen that in modern-day highly urban contexts, the significance of kinship is </a:t>
            </a:r>
            <a:r>
              <a:rPr lang="en-GB" b="1" dirty="0"/>
              <a:t>faded by factors </a:t>
            </a:r>
            <a:r>
              <a:rPr lang="en-GB" dirty="0"/>
              <a:t>like- education, ethnicity, nationality, occupation, etc.</a:t>
            </a:r>
          </a:p>
          <a:p>
            <a:r>
              <a:rPr lang="en-GB" dirty="0"/>
              <a:t>Although kinship is founded on biological relationships, it is necessarily a </a:t>
            </a:r>
            <a:r>
              <a:rPr lang="en-GB" b="1" dirty="0"/>
              <a:t>cultural phenomena</a:t>
            </a:r>
            <a:r>
              <a:rPr lang="en-GB" dirty="0"/>
              <a:t>.</a:t>
            </a:r>
          </a:p>
          <a:p>
            <a:r>
              <a:rPr lang="en-GB" dirty="0"/>
              <a:t>Imp- the ways in which a society classifies its kin is cultural. Example- a parent who nurtures the child may be recognised as a “parent” and not the biological parents. </a:t>
            </a:r>
          </a:p>
          <a:p>
            <a:endParaRPr lang="en-GB" dirty="0"/>
          </a:p>
          <a:p>
            <a:endParaRPr lang="en-GB" dirty="0"/>
          </a:p>
        </p:txBody>
      </p:sp>
    </p:spTree>
    <p:extLst>
      <p:ext uri="{BB962C8B-B14F-4D97-AF65-F5344CB8AC3E}">
        <p14:creationId xmlns:p14="http://schemas.microsoft.com/office/powerpoint/2010/main" val="31817417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135" name="Picture 134">
            <a:extLst>
              <a:ext uri="{FF2B5EF4-FFF2-40B4-BE49-F238E27FC236}">
                <a16:creationId xmlns:a16="http://schemas.microsoft.com/office/drawing/2014/main" id="{C9134821-5D8B-4373-BA74-CFE9AB35A55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37" name="Picture 136">
            <a:extLst>
              <a:ext uri="{FF2B5EF4-FFF2-40B4-BE49-F238E27FC236}">
                <a16:creationId xmlns:a16="http://schemas.microsoft.com/office/drawing/2014/main" id="{5965195F-79F5-4911-907D-13CB3F5343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9" name="Oval 138">
            <a:extLst>
              <a:ext uri="{FF2B5EF4-FFF2-40B4-BE49-F238E27FC236}">
                <a16:creationId xmlns:a16="http://schemas.microsoft.com/office/drawing/2014/main" id="{8A610DC7-FE1B-47B9-8452-CFC389786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1" name="Picture 140">
            <a:extLst>
              <a:ext uri="{FF2B5EF4-FFF2-40B4-BE49-F238E27FC236}">
                <a16:creationId xmlns:a16="http://schemas.microsoft.com/office/drawing/2014/main" id="{2742ADC1-2286-40B7-A3C6-D6C3362FA0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43" name="Picture 142">
            <a:extLst>
              <a:ext uri="{FF2B5EF4-FFF2-40B4-BE49-F238E27FC236}">
                <a16:creationId xmlns:a16="http://schemas.microsoft.com/office/drawing/2014/main" id="{C878FBDC-78F2-4D49-8DB3-1A48CA9F7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5" name="Rectangle 144">
            <a:extLst>
              <a:ext uri="{FF2B5EF4-FFF2-40B4-BE49-F238E27FC236}">
                <a16:creationId xmlns:a16="http://schemas.microsoft.com/office/drawing/2014/main" id="{DC9A0934-0C2C-4565-9290-A345B19BD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8014925-D40E-4F10-9378-658F346B82F4}"/>
              </a:ext>
            </a:extLst>
          </p:cNvPr>
          <p:cNvSpPr>
            <a:spLocks noGrp="1"/>
          </p:cNvSpPr>
          <p:nvPr>
            <p:ph type="title"/>
          </p:nvPr>
        </p:nvSpPr>
        <p:spPr>
          <a:xfrm>
            <a:off x="8191925" y="1325880"/>
            <a:ext cx="3352375" cy="3066507"/>
          </a:xfrm>
        </p:spPr>
        <p:txBody>
          <a:bodyPr vert="horz" lIns="91440" tIns="45720" rIns="91440" bIns="45720" rtlCol="0" anchor="b">
            <a:normAutofit/>
          </a:bodyPr>
          <a:lstStyle/>
          <a:p>
            <a:r>
              <a:rPr lang="en-US" sz="5400"/>
              <a:t>Diagram Symbols</a:t>
            </a:r>
          </a:p>
        </p:txBody>
      </p:sp>
      <p:sp>
        <p:nvSpPr>
          <p:cNvPr id="147" name="Rectangle 146">
            <a:extLst>
              <a:ext uri="{FF2B5EF4-FFF2-40B4-BE49-F238E27FC236}">
                <a16:creationId xmlns:a16="http://schemas.microsoft.com/office/drawing/2014/main" id="{87BE56A7-2B14-4ABE-8DF3-40C07E64B1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15712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9" name="Freeform 36">
            <a:extLst>
              <a:ext uri="{FF2B5EF4-FFF2-40B4-BE49-F238E27FC236}">
                <a16:creationId xmlns:a16="http://schemas.microsoft.com/office/drawing/2014/main" id="{140D5101-D8FB-4102-A338-49651E971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51" name="Freeform 5">
            <a:extLst>
              <a:ext uri="{FF2B5EF4-FFF2-40B4-BE49-F238E27FC236}">
                <a16:creationId xmlns:a16="http://schemas.microsoft.com/office/drawing/2014/main" id="{73E26159-C029-4449-8912-A9B418CC32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3708596"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1026" name="Picture 2" descr="Image result for kinship and family pdf">
            <a:extLst>
              <a:ext uri="{FF2B5EF4-FFF2-40B4-BE49-F238E27FC236}">
                <a16:creationId xmlns:a16="http://schemas.microsoft.com/office/drawing/2014/main" id="{664BA208-2714-4B75-97F6-AA693D37F85A}"/>
              </a:ext>
            </a:extLst>
          </p:cNvPr>
          <p:cNvPicPr>
            <a:picLocks noGrp="1" noChangeAspect="1" noChangeArrowheads="1"/>
          </p:cNvPicPr>
          <p:nvPr>
            <p:ph idx="1"/>
          </p:nvPr>
        </p:nvPicPr>
        <p:blipFill>
          <a:blip r:embed="rId7">
            <a:extLst>
              <a:ext uri="{28A0092B-C50C-407E-A947-70E740481C1C}">
                <a14:useLocalDpi xmlns:a14="http://schemas.microsoft.com/office/drawing/2010/main" val="0"/>
              </a:ext>
            </a:extLst>
          </a:blip>
          <a:stretch>
            <a:fillRect/>
          </a:stretch>
        </p:blipFill>
        <p:spPr bwMode="auto">
          <a:xfrm>
            <a:off x="643854" y="1045916"/>
            <a:ext cx="6270662" cy="4765703"/>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01722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192" name="Freeform 7">
            <a:extLst>
              <a:ext uri="{FF2B5EF4-FFF2-40B4-BE49-F238E27FC236}">
                <a16:creationId xmlns:a16="http://schemas.microsoft.com/office/drawing/2014/main" id="{32454A55-8D0E-4288-BA8C-0F28467A20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8014925-D40E-4F10-9378-658F346B82F4}"/>
              </a:ext>
            </a:extLst>
          </p:cNvPr>
          <p:cNvSpPr>
            <a:spLocks noGrp="1"/>
          </p:cNvSpPr>
          <p:nvPr>
            <p:ph type="title"/>
          </p:nvPr>
        </p:nvSpPr>
        <p:spPr>
          <a:xfrm>
            <a:off x="648930" y="629267"/>
            <a:ext cx="9252154" cy="1016654"/>
          </a:xfrm>
        </p:spPr>
        <p:txBody>
          <a:bodyPr vert="horz" lIns="91440" tIns="45720" rIns="91440" bIns="45720" rtlCol="0">
            <a:normAutofit/>
          </a:bodyPr>
          <a:lstStyle/>
          <a:p>
            <a:r>
              <a:rPr lang="en-US"/>
              <a:t>Draw your own genealogical map</a:t>
            </a:r>
            <a:endParaRPr lang="en-US" dirty="0"/>
          </a:p>
        </p:txBody>
      </p:sp>
      <p:sp>
        <p:nvSpPr>
          <p:cNvPr id="193" name="Rectangle 192">
            <a:extLst>
              <a:ext uri="{FF2B5EF4-FFF2-40B4-BE49-F238E27FC236}">
                <a16:creationId xmlns:a16="http://schemas.microsoft.com/office/drawing/2014/main" id="{42BF945A-4452-4881-AF25-582DE1943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 name="Freeform 5">
            <a:extLst>
              <a:ext uri="{FF2B5EF4-FFF2-40B4-BE49-F238E27FC236}">
                <a16:creationId xmlns:a16="http://schemas.microsoft.com/office/drawing/2014/main" id="{7BF02DAB-EEF0-487F-A106-B70843EA6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3076" name="Picture 4">
            <a:extLst>
              <a:ext uri="{FF2B5EF4-FFF2-40B4-BE49-F238E27FC236}">
                <a16:creationId xmlns:a16="http://schemas.microsoft.com/office/drawing/2014/main" id="{22F2C55D-D2B2-4766-9522-82FC381B7B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72640" y="2476884"/>
            <a:ext cx="8270240" cy="41146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28294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14925-D40E-4F10-9378-658F346B82F4}"/>
              </a:ext>
            </a:extLst>
          </p:cNvPr>
          <p:cNvSpPr>
            <a:spLocks noGrp="1"/>
          </p:cNvSpPr>
          <p:nvPr>
            <p:ph type="title"/>
          </p:nvPr>
        </p:nvSpPr>
        <p:spPr/>
        <p:txBody>
          <a:bodyPr/>
          <a:lstStyle/>
          <a:p>
            <a:r>
              <a:rPr lang="en-GB" dirty="0"/>
              <a:t>Function of kinship:</a:t>
            </a:r>
          </a:p>
        </p:txBody>
      </p:sp>
      <p:sp>
        <p:nvSpPr>
          <p:cNvPr id="3" name="Content Placeholder 2">
            <a:extLst>
              <a:ext uri="{FF2B5EF4-FFF2-40B4-BE49-F238E27FC236}">
                <a16:creationId xmlns:a16="http://schemas.microsoft.com/office/drawing/2014/main" id="{E005F4BD-DB3C-4D5D-AA99-97B84996D386}"/>
              </a:ext>
            </a:extLst>
          </p:cNvPr>
          <p:cNvSpPr>
            <a:spLocks noGrp="1"/>
          </p:cNvSpPr>
          <p:nvPr>
            <p:ph idx="1"/>
          </p:nvPr>
        </p:nvSpPr>
        <p:spPr>
          <a:xfrm>
            <a:off x="1103312" y="1562100"/>
            <a:ext cx="8946541" cy="5041900"/>
          </a:xfrm>
        </p:spPr>
        <p:txBody>
          <a:bodyPr>
            <a:normAutofit/>
          </a:bodyPr>
          <a:lstStyle/>
          <a:p>
            <a:pPr marL="0" indent="0">
              <a:buNone/>
            </a:pPr>
            <a:r>
              <a:rPr lang="en-GB" sz="3200" dirty="0"/>
              <a:t>There are </a:t>
            </a:r>
            <a:r>
              <a:rPr lang="en-GB" sz="3200" u="sng" dirty="0"/>
              <a:t>two</a:t>
            </a:r>
            <a:r>
              <a:rPr lang="en-GB" sz="3200" dirty="0"/>
              <a:t> most important functions of kinship in a society-</a:t>
            </a:r>
          </a:p>
          <a:p>
            <a:r>
              <a:rPr lang="en-GB" dirty="0"/>
              <a:t>Orderly transmission</a:t>
            </a:r>
          </a:p>
          <a:p>
            <a:r>
              <a:rPr lang="en-GB" dirty="0"/>
              <a:t>Continuity between generations </a:t>
            </a:r>
          </a:p>
          <a:p>
            <a:endParaRPr lang="en-GB" dirty="0"/>
          </a:p>
          <a:p>
            <a:pPr marL="0" indent="0">
              <a:buNone/>
            </a:pPr>
            <a:r>
              <a:rPr lang="en-GB" dirty="0"/>
              <a:t>Transmissions are of two types:</a:t>
            </a:r>
          </a:p>
          <a:p>
            <a:pPr marL="457200" indent="-457200">
              <a:buFont typeface="+mj-lt"/>
              <a:buAutoNum type="arabicPeriod"/>
            </a:pPr>
            <a:r>
              <a:rPr lang="en-GB" dirty="0"/>
              <a:t>Inheritance</a:t>
            </a:r>
            <a:br>
              <a:rPr lang="en-GB" dirty="0"/>
            </a:br>
            <a:r>
              <a:rPr lang="en-GB" dirty="0"/>
              <a:t>transmission of property</a:t>
            </a:r>
          </a:p>
          <a:p>
            <a:pPr marL="457200" indent="-457200">
              <a:buFont typeface="+mj-lt"/>
              <a:buAutoNum type="arabicPeriod"/>
            </a:pPr>
            <a:endParaRPr lang="en-GB" dirty="0"/>
          </a:p>
          <a:p>
            <a:pPr marL="457200" indent="-457200">
              <a:buFont typeface="+mj-lt"/>
              <a:buAutoNum type="arabicPeriod"/>
            </a:pPr>
            <a:r>
              <a:rPr lang="en-GB" dirty="0"/>
              <a:t>Succession </a:t>
            </a:r>
            <a:br>
              <a:rPr lang="en-GB" dirty="0"/>
            </a:br>
            <a:r>
              <a:rPr lang="en-GB" dirty="0"/>
              <a:t>transmission of social status</a:t>
            </a:r>
          </a:p>
          <a:p>
            <a:pPr marL="0" indent="0">
              <a:buNone/>
            </a:pPr>
            <a:endParaRPr lang="en-GB" dirty="0"/>
          </a:p>
        </p:txBody>
      </p:sp>
    </p:spTree>
    <p:extLst>
      <p:ext uri="{BB962C8B-B14F-4D97-AF65-F5344CB8AC3E}">
        <p14:creationId xmlns:p14="http://schemas.microsoft.com/office/powerpoint/2010/main" val="40785696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14925-D40E-4F10-9378-658F346B82F4}"/>
              </a:ext>
            </a:extLst>
          </p:cNvPr>
          <p:cNvSpPr>
            <a:spLocks noGrp="1"/>
          </p:cNvSpPr>
          <p:nvPr>
            <p:ph type="title"/>
          </p:nvPr>
        </p:nvSpPr>
        <p:spPr/>
        <p:txBody>
          <a:bodyPr/>
          <a:lstStyle/>
          <a:p>
            <a:r>
              <a:rPr lang="en-GB" dirty="0"/>
              <a:t>Descent</a:t>
            </a:r>
          </a:p>
        </p:txBody>
      </p:sp>
      <p:sp>
        <p:nvSpPr>
          <p:cNvPr id="3" name="Content Placeholder 2">
            <a:extLst>
              <a:ext uri="{FF2B5EF4-FFF2-40B4-BE49-F238E27FC236}">
                <a16:creationId xmlns:a16="http://schemas.microsoft.com/office/drawing/2014/main" id="{E005F4BD-DB3C-4D5D-AA99-97B84996D386}"/>
              </a:ext>
            </a:extLst>
          </p:cNvPr>
          <p:cNvSpPr>
            <a:spLocks noGrp="1"/>
          </p:cNvSpPr>
          <p:nvPr>
            <p:ph idx="1"/>
          </p:nvPr>
        </p:nvSpPr>
        <p:spPr>
          <a:xfrm>
            <a:off x="1103312" y="1562100"/>
            <a:ext cx="8946541" cy="5041900"/>
          </a:xfrm>
        </p:spPr>
        <p:txBody>
          <a:bodyPr>
            <a:normAutofit/>
          </a:bodyPr>
          <a:lstStyle/>
          <a:p>
            <a:r>
              <a:rPr lang="en-GB" dirty="0"/>
              <a:t>Descent is defined as culturally established affiliations with one or both parents.</a:t>
            </a:r>
          </a:p>
          <a:p>
            <a:r>
              <a:rPr lang="en-GB" dirty="0"/>
              <a:t>In several societies, this is the most fundamental type of kinship.</a:t>
            </a:r>
          </a:p>
          <a:p>
            <a:r>
              <a:rPr lang="en-GB" dirty="0"/>
              <a:t>Consanguine </a:t>
            </a:r>
            <a:r>
              <a:rPr lang="en-GB" dirty="0" err="1"/>
              <a:t>kins</a:t>
            </a:r>
            <a:r>
              <a:rPr lang="en-GB" dirty="0"/>
              <a:t> are lineal descendants of the same ancestor. </a:t>
            </a:r>
          </a:p>
          <a:p>
            <a:pPr marL="0" indent="0">
              <a:buNone/>
            </a:pPr>
            <a:endParaRPr lang="en-GB" dirty="0"/>
          </a:p>
          <a:p>
            <a:r>
              <a:rPr lang="en-GB" sz="2800" u="sng" dirty="0"/>
              <a:t>Can be of 3 types-</a:t>
            </a:r>
            <a:br>
              <a:rPr lang="en-GB" sz="2800" dirty="0"/>
            </a:br>
            <a:br>
              <a:rPr lang="en-GB" sz="2800" dirty="0"/>
            </a:br>
            <a:r>
              <a:rPr lang="en-GB" sz="2800" dirty="0"/>
              <a:t>1. Patrilineal descent</a:t>
            </a:r>
            <a:br>
              <a:rPr lang="en-GB" sz="2800" dirty="0"/>
            </a:br>
            <a:r>
              <a:rPr lang="en-GB" sz="2800" dirty="0"/>
              <a:t>2. Matrilineal descent</a:t>
            </a:r>
            <a:br>
              <a:rPr lang="en-GB" sz="2800" dirty="0"/>
            </a:br>
            <a:r>
              <a:rPr lang="en-GB" sz="2800" dirty="0"/>
              <a:t>3. Bilateral descent </a:t>
            </a:r>
            <a:r>
              <a:rPr lang="en-GB" dirty="0"/>
              <a:t>(basic to few societies, mostly found in the West).</a:t>
            </a:r>
          </a:p>
          <a:p>
            <a:pPr marL="0" indent="0">
              <a:buNone/>
            </a:pPr>
            <a:endParaRPr lang="en-GB" dirty="0"/>
          </a:p>
          <a:p>
            <a:endParaRPr lang="en-GB" dirty="0"/>
          </a:p>
          <a:p>
            <a:pPr marL="0" indent="0">
              <a:buNone/>
            </a:pPr>
            <a:endParaRPr lang="en-GB" dirty="0"/>
          </a:p>
        </p:txBody>
      </p:sp>
    </p:spTree>
    <p:extLst>
      <p:ext uri="{BB962C8B-B14F-4D97-AF65-F5344CB8AC3E}">
        <p14:creationId xmlns:p14="http://schemas.microsoft.com/office/powerpoint/2010/main" val="27781519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14925-D40E-4F10-9378-658F346B82F4}"/>
              </a:ext>
            </a:extLst>
          </p:cNvPr>
          <p:cNvSpPr>
            <a:spLocks noGrp="1"/>
          </p:cNvSpPr>
          <p:nvPr>
            <p:ph type="title"/>
          </p:nvPr>
        </p:nvSpPr>
        <p:spPr>
          <a:xfrm>
            <a:off x="646111" y="452718"/>
            <a:ext cx="9404723" cy="1400530"/>
          </a:xfrm>
        </p:spPr>
        <p:txBody>
          <a:bodyPr/>
          <a:lstStyle/>
          <a:p>
            <a:r>
              <a:rPr lang="en-GB" dirty="0"/>
              <a:t>Descent</a:t>
            </a:r>
          </a:p>
        </p:txBody>
      </p:sp>
      <p:sp>
        <p:nvSpPr>
          <p:cNvPr id="3" name="Content Placeholder 2">
            <a:extLst>
              <a:ext uri="{FF2B5EF4-FFF2-40B4-BE49-F238E27FC236}">
                <a16:creationId xmlns:a16="http://schemas.microsoft.com/office/drawing/2014/main" id="{E005F4BD-DB3C-4D5D-AA99-97B84996D386}"/>
              </a:ext>
            </a:extLst>
          </p:cNvPr>
          <p:cNvSpPr>
            <a:spLocks noGrp="1"/>
          </p:cNvSpPr>
          <p:nvPr>
            <p:ph idx="1"/>
          </p:nvPr>
        </p:nvSpPr>
        <p:spPr>
          <a:xfrm>
            <a:off x="1103312" y="1562100"/>
            <a:ext cx="8946541" cy="5041900"/>
          </a:xfrm>
        </p:spPr>
        <p:txBody>
          <a:bodyPr>
            <a:normAutofit/>
          </a:bodyPr>
          <a:lstStyle/>
          <a:p>
            <a:pPr marL="0" indent="0">
              <a:buNone/>
            </a:pPr>
            <a:endParaRPr lang="en-GB" dirty="0"/>
          </a:p>
          <a:p>
            <a:endParaRPr lang="en-GB" dirty="0"/>
          </a:p>
          <a:p>
            <a:pPr marL="0" indent="0">
              <a:buNone/>
            </a:pPr>
            <a:endParaRPr lang="en-GB" dirty="0"/>
          </a:p>
        </p:txBody>
      </p:sp>
      <p:pic>
        <p:nvPicPr>
          <p:cNvPr id="4098" name="Picture 2" descr="Image result for descent family">
            <a:extLst>
              <a:ext uri="{FF2B5EF4-FFF2-40B4-BE49-F238E27FC236}">
                <a16:creationId xmlns:a16="http://schemas.microsoft.com/office/drawing/2014/main" id="{A5316260-872C-47B0-91B2-2188A84F22F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432" b="3644"/>
          <a:stretch/>
        </p:blipFill>
        <p:spPr bwMode="auto">
          <a:xfrm>
            <a:off x="3831616" y="182880"/>
            <a:ext cx="6218237" cy="62224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13977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14925-D40E-4F10-9378-658F346B82F4}"/>
              </a:ext>
            </a:extLst>
          </p:cNvPr>
          <p:cNvSpPr>
            <a:spLocks noGrp="1"/>
          </p:cNvSpPr>
          <p:nvPr>
            <p:ph type="title"/>
          </p:nvPr>
        </p:nvSpPr>
        <p:spPr>
          <a:xfrm>
            <a:off x="646111" y="452718"/>
            <a:ext cx="9404723" cy="1400530"/>
          </a:xfrm>
        </p:spPr>
        <p:txBody>
          <a:bodyPr/>
          <a:lstStyle/>
          <a:p>
            <a:r>
              <a:rPr lang="en-GB" dirty="0"/>
              <a:t>Descent</a:t>
            </a:r>
          </a:p>
        </p:txBody>
      </p:sp>
      <p:sp>
        <p:nvSpPr>
          <p:cNvPr id="3" name="Content Placeholder 2">
            <a:extLst>
              <a:ext uri="{FF2B5EF4-FFF2-40B4-BE49-F238E27FC236}">
                <a16:creationId xmlns:a16="http://schemas.microsoft.com/office/drawing/2014/main" id="{E005F4BD-DB3C-4D5D-AA99-97B84996D386}"/>
              </a:ext>
            </a:extLst>
          </p:cNvPr>
          <p:cNvSpPr>
            <a:spLocks noGrp="1"/>
          </p:cNvSpPr>
          <p:nvPr>
            <p:ph idx="1"/>
          </p:nvPr>
        </p:nvSpPr>
        <p:spPr>
          <a:xfrm>
            <a:off x="1103312" y="1562100"/>
            <a:ext cx="8946541" cy="5041900"/>
          </a:xfrm>
        </p:spPr>
        <p:txBody>
          <a:bodyPr>
            <a:normAutofit/>
          </a:bodyPr>
          <a:lstStyle/>
          <a:p>
            <a:pPr marL="0" indent="0">
              <a:buNone/>
            </a:pPr>
            <a:endParaRPr lang="en-GB" dirty="0"/>
          </a:p>
          <a:p>
            <a:endParaRPr lang="en-GB" dirty="0"/>
          </a:p>
          <a:p>
            <a:pPr marL="0" indent="0">
              <a:buNone/>
            </a:pPr>
            <a:endParaRPr lang="en-GB" dirty="0"/>
          </a:p>
        </p:txBody>
      </p:sp>
      <p:pic>
        <p:nvPicPr>
          <p:cNvPr id="7170" name="Picture 2" descr="Image result for matrilineal descent family">
            <a:extLst>
              <a:ext uri="{FF2B5EF4-FFF2-40B4-BE49-F238E27FC236}">
                <a16:creationId xmlns:a16="http://schemas.microsoft.com/office/drawing/2014/main" id="{7956829B-8AA2-48E7-9E95-5CD6498CF65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2032"/>
          <a:stretch/>
        </p:blipFill>
        <p:spPr bwMode="auto">
          <a:xfrm>
            <a:off x="1270001" y="2505074"/>
            <a:ext cx="4531359" cy="3336925"/>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Image result for patrilineal descent family">
            <a:extLst>
              <a:ext uri="{FF2B5EF4-FFF2-40B4-BE49-F238E27FC236}">
                <a16:creationId xmlns:a16="http://schemas.microsoft.com/office/drawing/2014/main" id="{5BE5715A-709B-4648-92E4-AE43F6906E9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4208"/>
          <a:stretch/>
        </p:blipFill>
        <p:spPr bwMode="auto">
          <a:xfrm>
            <a:off x="6482080" y="2505074"/>
            <a:ext cx="4175759" cy="3336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02662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14925-D40E-4F10-9378-658F346B82F4}"/>
              </a:ext>
            </a:extLst>
          </p:cNvPr>
          <p:cNvSpPr>
            <a:spLocks noGrp="1"/>
          </p:cNvSpPr>
          <p:nvPr>
            <p:ph type="title"/>
          </p:nvPr>
        </p:nvSpPr>
        <p:spPr/>
        <p:txBody>
          <a:bodyPr/>
          <a:lstStyle/>
          <a:p>
            <a:r>
              <a:rPr lang="en-GB" dirty="0"/>
              <a:t>Lineage </a:t>
            </a:r>
          </a:p>
        </p:txBody>
      </p:sp>
      <p:sp>
        <p:nvSpPr>
          <p:cNvPr id="3" name="Content Placeholder 2">
            <a:extLst>
              <a:ext uri="{FF2B5EF4-FFF2-40B4-BE49-F238E27FC236}">
                <a16:creationId xmlns:a16="http://schemas.microsoft.com/office/drawing/2014/main" id="{E005F4BD-DB3C-4D5D-AA99-97B84996D386}"/>
              </a:ext>
            </a:extLst>
          </p:cNvPr>
          <p:cNvSpPr>
            <a:spLocks noGrp="1"/>
          </p:cNvSpPr>
          <p:nvPr>
            <p:ph idx="1"/>
          </p:nvPr>
        </p:nvSpPr>
        <p:spPr>
          <a:xfrm>
            <a:off x="1104293" y="2009140"/>
            <a:ext cx="8946541" cy="5041900"/>
          </a:xfrm>
        </p:spPr>
        <p:txBody>
          <a:bodyPr>
            <a:normAutofit/>
          </a:bodyPr>
          <a:lstStyle/>
          <a:p>
            <a:r>
              <a:rPr lang="en-GB" dirty="0"/>
              <a:t>Lineages are a group of </a:t>
            </a:r>
            <a:r>
              <a:rPr lang="en-GB" dirty="0" err="1"/>
              <a:t>kins</a:t>
            </a:r>
            <a:r>
              <a:rPr lang="en-GB" dirty="0"/>
              <a:t> who trace their descent from a common ancestor.</a:t>
            </a:r>
          </a:p>
          <a:p>
            <a:r>
              <a:rPr lang="en-GB" dirty="0"/>
              <a:t>People within this group can establish common genealogical links.</a:t>
            </a:r>
          </a:p>
          <a:p>
            <a:r>
              <a:rPr lang="en-GB" dirty="0"/>
              <a:t>Lineages formed by the </a:t>
            </a:r>
            <a:r>
              <a:rPr lang="en-GB" sz="2800" dirty="0"/>
              <a:t>male side </a:t>
            </a:r>
            <a:r>
              <a:rPr lang="en-GB" dirty="0"/>
              <a:t>of the descent is called </a:t>
            </a:r>
            <a:r>
              <a:rPr lang="en-GB" sz="2800" dirty="0"/>
              <a:t>Patrilineal.</a:t>
            </a:r>
          </a:p>
          <a:p>
            <a:r>
              <a:rPr lang="en-GB" dirty="0"/>
              <a:t> Lineages formed by the </a:t>
            </a:r>
            <a:r>
              <a:rPr lang="en-GB" sz="2800" dirty="0"/>
              <a:t>female side </a:t>
            </a:r>
            <a:r>
              <a:rPr lang="en-GB" dirty="0"/>
              <a:t>of the descent is called </a:t>
            </a:r>
            <a:r>
              <a:rPr lang="en-GB" sz="2800" dirty="0"/>
              <a:t>Matrilineal.</a:t>
            </a:r>
          </a:p>
          <a:p>
            <a:endParaRPr lang="en-GB" dirty="0"/>
          </a:p>
          <a:p>
            <a:pPr marL="0" indent="0">
              <a:buNone/>
            </a:pPr>
            <a:endParaRPr lang="en-GB" dirty="0"/>
          </a:p>
          <a:p>
            <a:endParaRPr lang="en-GB" dirty="0"/>
          </a:p>
          <a:p>
            <a:pPr marL="0" indent="0">
              <a:buNone/>
            </a:pPr>
            <a:endParaRPr lang="en-GB" dirty="0"/>
          </a:p>
        </p:txBody>
      </p:sp>
    </p:spTree>
    <p:extLst>
      <p:ext uri="{BB962C8B-B14F-4D97-AF65-F5344CB8AC3E}">
        <p14:creationId xmlns:p14="http://schemas.microsoft.com/office/powerpoint/2010/main" val="34706502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14925-D40E-4F10-9378-658F346B82F4}"/>
              </a:ext>
            </a:extLst>
          </p:cNvPr>
          <p:cNvSpPr>
            <a:spLocks noGrp="1"/>
          </p:cNvSpPr>
          <p:nvPr>
            <p:ph type="title"/>
          </p:nvPr>
        </p:nvSpPr>
        <p:spPr/>
        <p:txBody>
          <a:bodyPr/>
          <a:lstStyle/>
          <a:p>
            <a:r>
              <a:rPr lang="en-GB" dirty="0"/>
              <a:t>Clan  </a:t>
            </a:r>
          </a:p>
        </p:txBody>
      </p:sp>
      <p:sp>
        <p:nvSpPr>
          <p:cNvPr id="3" name="Content Placeholder 2">
            <a:extLst>
              <a:ext uri="{FF2B5EF4-FFF2-40B4-BE49-F238E27FC236}">
                <a16:creationId xmlns:a16="http://schemas.microsoft.com/office/drawing/2014/main" id="{E005F4BD-DB3C-4D5D-AA99-97B84996D386}"/>
              </a:ext>
            </a:extLst>
          </p:cNvPr>
          <p:cNvSpPr>
            <a:spLocks noGrp="1"/>
          </p:cNvSpPr>
          <p:nvPr>
            <p:ph idx="1"/>
          </p:nvPr>
        </p:nvSpPr>
        <p:spPr>
          <a:xfrm>
            <a:off x="1185573" y="1363382"/>
            <a:ext cx="8946541" cy="5041900"/>
          </a:xfrm>
        </p:spPr>
        <p:txBody>
          <a:bodyPr>
            <a:normAutofit/>
          </a:bodyPr>
          <a:lstStyle/>
          <a:p>
            <a:r>
              <a:rPr lang="en-GB" dirty="0"/>
              <a:t>Several lineage lines come together to form a clan. </a:t>
            </a:r>
          </a:p>
          <a:p>
            <a:r>
              <a:rPr lang="en-GB" dirty="0"/>
              <a:t>Members claim membership to a clan based on common descent or ancestry. </a:t>
            </a:r>
          </a:p>
          <a:p>
            <a:r>
              <a:rPr lang="en-GB" dirty="0"/>
              <a:t>Depending on the lineage lines, a clan can be matriclan or patriclan.</a:t>
            </a:r>
          </a:p>
          <a:p>
            <a:r>
              <a:rPr lang="en-GB" dirty="0"/>
              <a:t>Clans are usually exogamous, and ,marriages within the clan is strictly prohibited through imposition of stigma and incest.</a:t>
            </a:r>
          </a:p>
          <a:p>
            <a:r>
              <a:rPr lang="en-GB" dirty="0"/>
              <a:t>From the organisational perspectives, clan help in maintaining unity, loyalty and social order. </a:t>
            </a:r>
          </a:p>
          <a:p>
            <a:r>
              <a:rPr lang="en-GB" dirty="0"/>
              <a:t>Several clans may come together to form </a:t>
            </a:r>
            <a:r>
              <a:rPr lang="en-GB" sz="2800" b="1" dirty="0"/>
              <a:t>“Phratry”.</a:t>
            </a:r>
          </a:p>
          <a:p>
            <a:r>
              <a:rPr lang="en-GB" dirty="0"/>
              <a:t>Some clans may have emblems and anthems to prove their ancestry and membership to their groups. </a:t>
            </a:r>
          </a:p>
          <a:p>
            <a:endParaRPr lang="en-GB" dirty="0"/>
          </a:p>
          <a:p>
            <a:pPr marL="0" indent="0">
              <a:buNone/>
            </a:pPr>
            <a:endParaRPr lang="en-GB" dirty="0"/>
          </a:p>
          <a:p>
            <a:endParaRPr lang="en-GB" dirty="0"/>
          </a:p>
          <a:p>
            <a:pPr marL="0" indent="0">
              <a:buNone/>
            </a:pPr>
            <a:endParaRPr lang="en-GB" dirty="0"/>
          </a:p>
        </p:txBody>
      </p:sp>
    </p:spTree>
    <p:extLst>
      <p:ext uri="{BB962C8B-B14F-4D97-AF65-F5344CB8AC3E}">
        <p14:creationId xmlns:p14="http://schemas.microsoft.com/office/powerpoint/2010/main" val="42303223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14925-D40E-4F10-9378-658F346B82F4}"/>
              </a:ext>
            </a:extLst>
          </p:cNvPr>
          <p:cNvSpPr>
            <a:spLocks noGrp="1"/>
          </p:cNvSpPr>
          <p:nvPr>
            <p:ph type="title"/>
          </p:nvPr>
        </p:nvSpPr>
        <p:spPr/>
        <p:txBody>
          <a:bodyPr/>
          <a:lstStyle/>
          <a:p>
            <a:r>
              <a:rPr lang="en-GB" dirty="0"/>
              <a:t>Clan  </a:t>
            </a:r>
          </a:p>
        </p:txBody>
      </p:sp>
      <p:sp>
        <p:nvSpPr>
          <p:cNvPr id="3" name="Content Placeholder 2">
            <a:extLst>
              <a:ext uri="{FF2B5EF4-FFF2-40B4-BE49-F238E27FC236}">
                <a16:creationId xmlns:a16="http://schemas.microsoft.com/office/drawing/2014/main" id="{E005F4BD-DB3C-4D5D-AA99-97B84996D386}"/>
              </a:ext>
            </a:extLst>
          </p:cNvPr>
          <p:cNvSpPr>
            <a:spLocks noGrp="1"/>
          </p:cNvSpPr>
          <p:nvPr>
            <p:ph idx="1"/>
          </p:nvPr>
        </p:nvSpPr>
        <p:spPr>
          <a:xfrm>
            <a:off x="1104293" y="2009140"/>
            <a:ext cx="8946541" cy="5041900"/>
          </a:xfrm>
        </p:spPr>
        <p:txBody>
          <a:bodyPr>
            <a:normAutofit/>
          </a:bodyPr>
          <a:lstStyle/>
          <a:p>
            <a:pPr marL="0" indent="0">
              <a:buNone/>
            </a:pPr>
            <a:endParaRPr lang="en-GB" dirty="0"/>
          </a:p>
          <a:p>
            <a:pPr marL="0" indent="0">
              <a:buNone/>
            </a:pPr>
            <a:endParaRPr lang="en-GB" dirty="0"/>
          </a:p>
          <a:p>
            <a:endParaRPr lang="en-GB" dirty="0"/>
          </a:p>
          <a:p>
            <a:pPr marL="0" indent="0">
              <a:buNone/>
            </a:pPr>
            <a:endParaRPr lang="en-GB" dirty="0"/>
          </a:p>
        </p:txBody>
      </p:sp>
      <p:pic>
        <p:nvPicPr>
          <p:cNvPr id="10242" name="Picture 2" descr="Image result for clans in nigeria with face marks">
            <a:extLst>
              <a:ext uri="{FF2B5EF4-FFF2-40B4-BE49-F238E27FC236}">
                <a16:creationId xmlns:a16="http://schemas.microsoft.com/office/drawing/2014/main" id="{51D3C2CC-9D7D-4F20-BA83-81EF0CF28B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4293" y="2313623"/>
            <a:ext cx="4717387" cy="3162617"/>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Image result for clans in nigeria with face marks">
            <a:extLst>
              <a:ext uri="{FF2B5EF4-FFF2-40B4-BE49-F238E27FC236}">
                <a16:creationId xmlns:a16="http://schemas.microsoft.com/office/drawing/2014/main" id="{1359669F-8B79-4E99-9FEA-7CF328E4AF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98640" y="2313624"/>
            <a:ext cx="4003039" cy="31626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62745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14925-D40E-4F10-9378-658F346B82F4}"/>
              </a:ext>
            </a:extLst>
          </p:cNvPr>
          <p:cNvSpPr>
            <a:spLocks noGrp="1"/>
          </p:cNvSpPr>
          <p:nvPr>
            <p:ph type="title"/>
          </p:nvPr>
        </p:nvSpPr>
        <p:spPr/>
        <p:txBody>
          <a:bodyPr/>
          <a:lstStyle/>
          <a:p>
            <a:r>
              <a:rPr lang="en-GB" dirty="0"/>
              <a:t>Marriage </a:t>
            </a:r>
          </a:p>
        </p:txBody>
      </p:sp>
      <p:sp>
        <p:nvSpPr>
          <p:cNvPr id="3" name="Content Placeholder 2">
            <a:extLst>
              <a:ext uri="{FF2B5EF4-FFF2-40B4-BE49-F238E27FC236}">
                <a16:creationId xmlns:a16="http://schemas.microsoft.com/office/drawing/2014/main" id="{E005F4BD-DB3C-4D5D-AA99-97B84996D386}"/>
              </a:ext>
            </a:extLst>
          </p:cNvPr>
          <p:cNvSpPr>
            <a:spLocks noGrp="1"/>
          </p:cNvSpPr>
          <p:nvPr>
            <p:ph idx="1"/>
          </p:nvPr>
        </p:nvSpPr>
        <p:spPr>
          <a:xfrm>
            <a:off x="1104293" y="2009140"/>
            <a:ext cx="8946541" cy="5041900"/>
          </a:xfrm>
        </p:spPr>
        <p:txBody>
          <a:bodyPr>
            <a:normAutofit/>
          </a:bodyPr>
          <a:lstStyle/>
          <a:p>
            <a:pPr marL="0" indent="0">
              <a:buNone/>
            </a:pPr>
            <a:endParaRPr lang="en-GB" dirty="0"/>
          </a:p>
          <a:p>
            <a:pPr marL="0" indent="0">
              <a:buNone/>
            </a:pPr>
            <a:endParaRPr lang="en-GB" dirty="0"/>
          </a:p>
          <a:p>
            <a:endParaRPr lang="en-GB" dirty="0"/>
          </a:p>
          <a:p>
            <a:pPr marL="0" indent="0">
              <a:buNone/>
            </a:pPr>
            <a:endParaRPr lang="en-GB" dirty="0"/>
          </a:p>
        </p:txBody>
      </p:sp>
      <p:pic>
        <p:nvPicPr>
          <p:cNvPr id="12290" name="Picture 2" descr="Image result for marriage">
            <a:extLst>
              <a:ext uri="{FF2B5EF4-FFF2-40B4-BE49-F238E27FC236}">
                <a16:creationId xmlns:a16="http://schemas.microsoft.com/office/drawing/2014/main" id="{CA36E299-D0D0-417E-8E8A-1CBBF91B7B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03353" y="3281680"/>
            <a:ext cx="3923030" cy="2529840"/>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Image result for marriage">
            <a:extLst>
              <a:ext uri="{FF2B5EF4-FFF2-40B4-BE49-F238E27FC236}">
                <a16:creationId xmlns:a16="http://schemas.microsoft.com/office/drawing/2014/main" id="{33AAF5AE-DBAE-47E0-837D-7F159AA25D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5616" y="1588730"/>
            <a:ext cx="3791903" cy="28956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03810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14925-D40E-4F10-9378-658F346B82F4}"/>
              </a:ext>
            </a:extLst>
          </p:cNvPr>
          <p:cNvSpPr>
            <a:spLocks noGrp="1"/>
          </p:cNvSpPr>
          <p:nvPr>
            <p:ph type="title"/>
          </p:nvPr>
        </p:nvSpPr>
        <p:spPr/>
        <p:txBody>
          <a:bodyPr/>
          <a:lstStyle/>
          <a:p>
            <a:r>
              <a:rPr lang="en-GB" dirty="0"/>
              <a:t>Marriage </a:t>
            </a:r>
          </a:p>
        </p:txBody>
      </p:sp>
      <p:sp>
        <p:nvSpPr>
          <p:cNvPr id="3" name="Content Placeholder 2">
            <a:extLst>
              <a:ext uri="{FF2B5EF4-FFF2-40B4-BE49-F238E27FC236}">
                <a16:creationId xmlns:a16="http://schemas.microsoft.com/office/drawing/2014/main" id="{E005F4BD-DB3C-4D5D-AA99-97B84996D386}"/>
              </a:ext>
            </a:extLst>
          </p:cNvPr>
          <p:cNvSpPr>
            <a:spLocks noGrp="1"/>
          </p:cNvSpPr>
          <p:nvPr>
            <p:ph idx="1"/>
          </p:nvPr>
        </p:nvSpPr>
        <p:spPr>
          <a:xfrm>
            <a:off x="1104293" y="2009140"/>
            <a:ext cx="8946541" cy="5041900"/>
          </a:xfrm>
        </p:spPr>
        <p:txBody>
          <a:bodyPr>
            <a:normAutofit/>
          </a:bodyPr>
          <a:lstStyle/>
          <a:p>
            <a:pPr marL="0" indent="0">
              <a:buNone/>
            </a:pPr>
            <a:endParaRPr lang="en-GB" dirty="0"/>
          </a:p>
          <a:p>
            <a:pPr marL="0" indent="0">
              <a:buNone/>
            </a:pPr>
            <a:endParaRPr lang="en-GB" dirty="0"/>
          </a:p>
          <a:p>
            <a:endParaRPr lang="en-GB" dirty="0"/>
          </a:p>
          <a:p>
            <a:pPr marL="0" indent="0">
              <a:buNone/>
            </a:pPr>
            <a:endParaRPr lang="en-GB" dirty="0"/>
          </a:p>
        </p:txBody>
      </p:sp>
      <p:sp>
        <p:nvSpPr>
          <p:cNvPr id="4" name="TextBox 3">
            <a:extLst>
              <a:ext uri="{FF2B5EF4-FFF2-40B4-BE49-F238E27FC236}">
                <a16:creationId xmlns:a16="http://schemas.microsoft.com/office/drawing/2014/main" id="{CE2B2F56-DA34-416C-89EF-D9C495B529BE}"/>
              </a:ext>
            </a:extLst>
          </p:cNvPr>
          <p:cNvSpPr txBox="1"/>
          <p:nvPr/>
        </p:nvSpPr>
        <p:spPr>
          <a:xfrm>
            <a:off x="1866899" y="2857500"/>
            <a:ext cx="9335107" cy="984885"/>
          </a:xfrm>
          <a:prstGeom prst="rect">
            <a:avLst/>
          </a:prstGeom>
          <a:noFill/>
        </p:spPr>
        <p:txBody>
          <a:bodyPr wrap="square" rtlCol="0">
            <a:spAutoFit/>
          </a:bodyPr>
          <a:lstStyle/>
          <a:p>
            <a:r>
              <a:rPr lang="en-GB" sz="4000" dirty="0"/>
              <a:t>What do you think is marriage?</a:t>
            </a:r>
          </a:p>
          <a:p>
            <a:endParaRPr lang="en-GB" dirty="0"/>
          </a:p>
        </p:txBody>
      </p:sp>
    </p:spTree>
    <p:extLst>
      <p:ext uri="{BB962C8B-B14F-4D97-AF65-F5344CB8AC3E}">
        <p14:creationId xmlns:p14="http://schemas.microsoft.com/office/powerpoint/2010/main" val="26005480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14925-D40E-4F10-9378-658F346B82F4}"/>
              </a:ext>
            </a:extLst>
          </p:cNvPr>
          <p:cNvSpPr>
            <a:spLocks noGrp="1"/>
          </p:cNvSpPr>
          <p:nvPr>
            <p:ph type="title"/>
          </p:nvPr>
        </p:nvSpPr>
        <p:spPr/>
        <p:txBody>
          <a:bodyPr/>
          <a:lstStyle/>
          <a:p>
            <a:r>
              <a:rPr lang="en-GB" dirty="0"/>
              <a:t>Marriage   </a:t>
            </a:r>
          </a:p>
        </p:txBody>
      </p:sp>
      <p:sp>
        <p:nvSpPr>
          <p:cNvPr id="3" name="Content Placeholder 2">
            <a:extLst>
              <a:ext uri="{FF2B5EF4-FFF2-40B4-BE49-F238E27FC236}">
                <a16:creationId xmlns:a16="http://schemas.microsoft.com/office/drawing/2014/main" id="{E005F4BD-DB3C-4D5D-AA99-97B84996D386}"/>
              </a:ext>
            </a:extLst>
          </p:cNvPr>
          <p:cNvSpPr>
            <a:spLocks noGrp="1"/>
          </p:cNvSpPr>
          <p:nvPr>
            <p:ph idx="1"/>
          </p:nvPr>
        </p:nvSpPr>
        <p:spPr>
          <a:xfrm>
            <a:off x="966498" y="2483803"/>
            <a:ext cx="8946541" cy="5041900"/>
          </a:xfrm>
        </p:spPr>
        <p:txBody>
          <a:bodyPr>
            <a:normAutofit/>
          </a:bodyPr>
          <a:lstStyle/>
          <a:p>
            <a:r>
              <a:rPr lang="en-GB" dirty="0"/>
              <a:t>Marriage is a contract of production and maintenance of children.</a:t>
            </a:r>
          </a:p>
          <a:p>
            <a:pPr algn="r">
              <a:buFontTx/>
              <a:buChar char="-"/>
            </a:pPr>
            <a:r>
              <a:rPr lang="en-GB" dirty="0"/>
              <a:t>Malinowski</a:t>
            </a:r>
          </a:p>
          <a:p>
            <a:pPr algn="r">
              <a:buFontTx/>
              <a:buChar char="-"/>
            </a:pPr>
            <a:endParaRPr lang="en-GB" dirty="0"/>
          </a:p>
          <a:p>
            <a:pPr algn="r">
              <a:buFontTx/>
              <a:buChar char="-"/>
            </a:pPr>
            <a:endParaRPr lang="en-GB" dirty="0"/>
          </a:p>
          <a:p>
            <a:r>
              <a:rPr lang="en-GB" dirty="0"/>
              <a:t>Culturally sanctioned union of two or more people that is typically based on congenial bond of some degree.</a:t>
            </a:r>
          </a:p>
          <a:p>
            <a:endParaRPr lang="en-GB" dirty="0"/>
          </a:p>
          <a:p>
            <a:endParaRPr lang="en-GB" dirty="0"/>
          </a:p>
          <a:p>
            <a:endParaRPr lang="en-GB" dirty="0"/>
          </a:p>
          <a:p>
            <a:endParaRPr lang="en-GB" dirty="0"/>
          </a:p>
          <a:p>
            <a:pPr marL="0" indent="0">
              <a:buNone/>
            </a:pPr>
            <a:endParaRPr lang="en-GB" dirty="0"/>
          </a:p>
          <a:p>
            <a:endParaRPr lang="en-GB" dirty="0"/>
          </a:p>
          <a:p>
            <a:pPr marL="0" indent="0">
              <a:buNone/>
            </a:pPr>
            <a:endParaRPr lang="en-GB" dirty="0"/>
          </a:p>
        </p:txBody>
      </p:sp>
    </p:spTree>
    <p:extLst>
      <p:ext uri="{BB962C8B-B14F-4D97-AF65-F5344CB8AC3E}">
        <p14:creationId xmlns:p14="http://schemas.microsoft.com/office/powerpoint/2010/main" val="39040083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14925-D40E-4F10-9378-658F346B82F4}"/>
              </a:ext>
            </a:extLst>
          </p:cNvPr>
          <p:cNvSpPr>
            <a:spLocks noGrp="1"/>
          </p:cNvSpPr>
          <p:nvPr>
            <p:ph type="title"/>
          </p:nvPr>
        </p:nvSpPr>
        <p:spPr>
          <a:xfrm>
            <a:off x="648930" y="629266"/>
            <a:ext cx="9252154" cy="1223983"/>
          </a:xfrm>
        </p:spPr>
        <p:txBody>
          <a:bodyPr>
            <a:normAutofit/>
          </a:bodyPr>
          <a:lstStyle/>
          <a:p>
            <a:r>
              <a:rPr lang="en-GB" dirty="0"/>
              <a:t>Marriage   </a:t>
            </a:r>
          </a:p>
        </p:txBody>
      </p:sp>
      <p:sp>
        <p:nvSpPr>
          <p:cNvPr id="3" name="Content Placeholder 2">
            <a:extLst>
              <a:ext uri="{FF2B5EF4-FFF2-40B4-BE49-F238E27FC236}">
                <a16:creationId xmlns:a16="http://schemas.microsoft.com/office/drawing/2014/main" id="{E005F4BD-DB3C-4D5D-AA99-97B84996D386}"/>
              </a:ext>
            </a:extLst>
          </p:cNvPr>
          <p:cNvSpPr>
            <a:spLocks noGrp="1"/>
          </p:cNvSpPr>
          <p:nvPr>
            <p:ph idx="1"/>
          </p:nvPr>
        </p:nvSpPr>
        <p:spPr>
          <a:xfrm>
            <a:off x="2508250" y="2032549"/>
            <a:ext cx="6502400" cy="4196185"/>
          </a:xfrm>
        </p:spPr>
        <p:txBody>
          <a:bodyPr>
            <a:normAutofit/>
          </a:bodyPr>
          <a:lstStyle/>
          <a:p>
            <a:pPr marL="0" indent="0">
              <a:buNone/>
            </a:pPr>
            <a:endParaRPr lang="en-GB" dirty="0"/>
          </a:p>
          <a:p>
            <a:pPr marL="0" indent="0">
              <a:buNone/>
            </a:pPr>
            <a:r>
              <a:rPr lang="en-GB" dirty="0">
                <a:hlinkClick r:id="rId3"/>
              </a:rPr>
              <a:t>https://www.youtube.com/watch?v=IIJeJYyiS7k</a:t>
            </a:r>
            <a:endParaRPr lang="en-GB" dirty="0"/>
          </a:p>
          <a:p>
            <a:pPr marL="0" indent="0">
              <a:buNone/>
            </a:pPr>
            <a:endParaRPr lang="en-GB" dirty="0"/>
          </a:p>
          <a:p>
            <a:pPr marL="0" indent="0">
              <a:buNone/>
            </a:pPr>
            <a:endParaRPr lang="en-GB" dirty="0"/>
          </a:p>
          <a:p>
            <a:pPr marL="0" indent="0">
              <a:buNone/>
            </a:pPr>
            <a:endParaRPr lang="en-GB" dirty="0"/>
          </a:p>
          <a:p>
            <a:endParaRPr lang="en-GB" dirty="0"/>
          </a:p>
          <a:p>
            <a:pPr marL="0" indent="0">
              <a:buNone/>
            </a:pPr>
            <a:endParaRPr lang="en-GB" dirty="0"/>
          </a:p>
          <a:p>
            <a:endParaRPr lang="en-GB" dirty="0"/>
          </a:p>
          <a:p>
            <a:pPr marL="0" indent="0">
              <a:buNone/>
            </a:pPr>
            <a:endParaRPr lang="en-GB" dirty="0"/>
          </a:p>
        </p:txBody>
      </p:sp>
    </p:spTree>
    <p:extLst>
      <p:ext uri="{BB962C8B-B14F-4D97-AF65-F5344CB8AC3E}">
        <p14:creationId xmlns:p14="http://schemas.microsoft.com/office/powerpoint/2010/main" val="17126390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id="{C9134821-5D8B-4373-BA74-CFE9AB35A55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3" name="Picture 72">
            <a:extLst>
              <a:ext uri="{FF2B5EF4-FFF2-40B4-BE49-F238E27FC236}">
                <a16:creationId xmlns:a16="http://schemas.microsoft.com/office/drawing/2014/main" id="{5965195F-79F5-4911-907D-13CB3F5343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5" name="Oval 74">
            <a:extLst>
              <a:ext uri="{FF2B5EF4-FFF2-40B4-BE49-F238E27FC236}">
                <a16:creationId xmlns:a16="http://schemas.microsoft.com/office/drawing/2014/main" id="{8A610DC7-FE1B-47B9-8452-CFC389786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7" name="Picture 76">
            <a:extLst>
              <a:ext uri="{FF2B5EF4-FFF2-40B4-BE49-F238E27FC236}">
                <a16:creationId xmlns:a16="http://schemas.microsoft.com/office/drawing/2014/main" id="{2742ADC1-2286-40B7-A3C6-D6C3362FA0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9" name="Picture 78">
            <a:extLst>
              <a:ext uri="{FF2B5EF4-FFF2-40B4-BE49-F238E27FC236}">
                <a16:creationId xmlns:a16="http://schemas.microsoft.com/office/drawing/2014/main" id="{C878FBDC-78F2-4D49-8DB3-1A48CA9F7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81" name="Rectangle 80">
            <a:extLst>
              <a:ext uri="{FF2B5EF4-FFF2-40B4-BE49-F238E27FC236}">
                <a16:creationId xmlns:a16="http://schemas.microsoft.com/office/drawing/2014/main" id="{DC9A0934-0C2C-4565-9290-A345B19BD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3" name="Rectangle 82">
            <a:extLst>
              <a:ext uri="{FF2B5EF4-FFF2-40B4-BE49-F238E27FC236}">
                <a16:creationId xmlns:a16="http://schemas.microsoft.com/office/drawing/2014/main" id="{0D4359AF-7256-4C60-9759-E796CFF400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340782AB-F63E-4996-ACC3-9F141BEAD4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7" name="Freeform 16">
            <a:extLst>
              <a:ext uri="{FF2B5EF4-FFF2-40B4-BE49-F238E27FC236}">
                <a16:creationId xmlns:a16="http://schemas.microsoft.com/office/drawing/2014/main" id="{EFF73443-A1E0-4E5D-8332-FD14F2422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27737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2">
              <a:alpha val="20000"/>
            </a:schemeClr>
          </a:solidFill>
          <a:ln>
            <a:noFill/>
          </a:ln>
        </p:spPr>
        <p:txBody>
          <a:bodyPr rtlCol="0" anchor="ctr"/>
          <a:lstStyle/>
          <a:p>
            <a:pPr algn="ctr"/>
            <a:endParaRPr lang="en-US">
              <a:solidFill>
                <a:schemeClr val="tx1"/>
              </a:solidFill>
            </a:endParaRPr>
          </a:p>
        </p:txBody>
      </p:sp>
      <p:sp useBgFill="1">
        <p:nvSpPr>
          <p:cNvPr id="89" name="Rectangle 88">
            <a:extLst>
              <a:ext uri="{FF2B5EF4-FFF2-40B4-BE49-F238E27FC236}">
                <a16:creationId xmlns:a16="http://schemas.microsoft.com/office/drawing/2014/main" id="{8F9D937A-C73E-4D45-976D-9158816077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13846"/>
            <a:ext cx="12191695" cy="114415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1" name="Freeform 5">
            <a:extLst>
              <a:ext uri="{FF2B5EF4-FFF2-40B4-BE49-F238E27FC236}">
                <a16:creationId xmlns:a16="http://schemas.microsoft.com/office/drawing/2014/main" id="{90681C35-61CA-4FDB-8327-1EFEC0462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357920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ln>
            <a:noFill/>
          </a:ln>
        </p:spPr>
      </p:sp>
      <p:sp>
        <p:nvSpPr>
          <p:cNvPr id="2" name="Title 1">
            <a:extLst>
              <a:ext uri="{FF2B5EF4-FFF2-40B4-BE49-F238E27FC236}">
                <a16:creationId xmlns:a16="http://schemas.microsoft.com/office/drawing/2014/main" id="{C8014925-D40E-4F10-9378-658F346B82F4}"/>
              </a:ext>
            </a:extLst>
          </p:cNvPr>
          <p:cNvSpPr>
            <a:spLocks noGrp="1"/>
          </p:cNvSpPr>
          <p:nvPr>
            <p:ph type="title"/>
          </p:nvPr>
        </p:nvSpPr>
        <p:spPr>
          <a:xfrm>
            <a:off x="636916" y="4371849"/>
            <a:ext cx="9149350" cy="1350523"/>
          </a:xfrm>
        </p:spPr>
        <p:txBody>
          <a:bodyPr vert="horz" lIns="91440" tIns="45720" rIns="91440" bIns="45720" rtlCol="0" anchor="b">
            <a:normAutofit/>
          </a:bodyPr>
          <a:lstStyle/>
          <a:p>
            <a:r>
              <a:rPr lang="en-US" sz="6600"/>
              <a:t>Marriage   </a:t>
            </a:r>
          </a:p>
        </p:txBody>
      </p:sp>
      <p:pic>
        <p:nvPicPr>
          <p:cNvPr id="13314" name="Picture 2" descr="Image result for marriage definition sociology">
            <a:extLst>
              <a:ext uri="{FF2B5EF4-FFF2-40B4-BE49-F238E27FC236}">
                <a16:creationId xmlns:a16="http://schemas.microsoft.com/office/drawing/2014/main" id="{05B708B2-7277-495B-8CD0-5F6217A7ED89}"/>
              </a:ext>
            </a:extLst>
          </p:cNvPr>
          <p:cNvPicPr>
            <a:picLocks noGrp="1" noChangeAspect="1" noChangeArrowheads="1"/>
          </p:cNvPicPr>
          <p:nvPr>
            <p:ph idx="1"/>
          </p:nvPr>
        </p:nvPicPr>
        <p:blipFill>
          <a:blip r:embed="rId7">
            <a:extLst>
              <a:ext uri="{28A0092B-C50C-407E-A947-70E740481C1C}">
                <a14:useLocalDpi xmlns:a14="http://schemas.microsoft.com/office/drawing/2010/main" val="0"/>
              </a:ext>
            </a:extLst>
          </a:blip>
          <a:stretch>
            <a:fillRect/>
          </a:stretch>
        </p:blipFill>
        <p:spPr bwMode="auto">
          <a:xfrm>
            <a:off x="635458" y="193041"/>
            <a:ext cx="7836840" cy="3256488"/>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86495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0">
            <a:extLst>
              <a:ext uri="{FF2B5EF4-FFF2-40B4-BE49-F238E27FC236}">
                <a16:creationId xmlns:a16="http://schemas.microsoft.com/office/drawing/2014/main" id="{904AED29-F962-4396-BDB1-751E9376C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
            <a:ext cx="12191695" cy="68580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16">
            <a:extLst>
              <a:ext uri="{FF2B5EF4-FFF2-40B4-BE49-F238E27FC236}">
                <a16:creationId xmlns:a16="http://schemas.microsoft.com/office/drawing/2014/main" id="{76250A30-57A4-4633-8279-629424B3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87058"/>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sp>
        <p:nvSpPr>
          <p:cNvPr id="31" name="Freeform 5">
            <a:extLst>
              <a:ext uri="{FF2B5EF4-FFF2-40B4-BE49-F238E27FC236}">
                <a16:creationId xmlns:a16="http://schemas.microsoft.com/office/drawing/2014/main" id="{EAD164B0-269D-4BFF-9191-D43FD07B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305" y="4065581"/>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ln>
            <a:noFill/>
          </a:ln>
        </p:spPr>
        <p:style>
          <a:lnRef idx="0">
            <a:scrgbClr r="0" g="0" b="0"/>
          </a:lnRef>
          <a:fillRef idx="1003">
            <a:schemeClr val="dk2"/>
          </a:fillRef>
          <a:effectRef idx="0">
            <a:scrgbClr r="0" g="0" b="0"/>
          </a:effectRef>
          <a:fontRef idx="major"/>
        </p:style>
      </p:sp>
      <p:sp>
        <p:nvSpPr>
          <p:cNvPr id="2" name="Title 1">
            <a:extLst>
              <a:ext uri="{FF2B5EF4-FFF2-40B4-BE49-F238E27FC236}">
                <a16:creationId xmlns:a16="http://schemas.microsoft.com/office/drawing/2014/main" id="{C8014925-D40E-4F10-9378-658F346B82F4}"/>
              </a:ext>
            </a:extLst>
          </p:cNvPr>
          <p:cNvSpPr>
            <a:spLocks noGrp="1"/>
          </p:cNvSpPr>
          <p:nvPr>
            <p:ph type="title"/>
          </p:nvPr>
        </p:nvSpPr>
        <p:spPr>
          <a:xfrm>
            <a:off x="611853" y="4885339"/>
            <a:ext cx="10968294" cy="1237087"/>
          </a:xfrm>
        </p:spPr>
        <p:txBody>
          <a:bodyPr>
            <a:normAutofit/>
          </a:bodyPr>
          <a:lstStyle/>
          <a:p>
            <a:r>
              <a:rPr lang="en-GB">
                <a:solidFill>
                  <a:srgbClr val="FFFFFF"/>
                </a:solidFill>
              </a:rPr>
              <a:t>Marriage   </a:t>
            </a:r>
          </a:p>
        </p:txBody>
      </p:sp>
      <p:graphicFrame>
        <p:nvGraphicFramePr>
          <p:cNvPr id="5" name="Content Placeholder 2">
            <a:extLst>
              <a:ext uri="{FF2B5EF4-FFF2-40B4-BE49-F238E27FC236}">
                <a16:creationId xmlns:a16="http://schemas.microsoft.com/office/drawing/2014/main" id="{E26880E8-03C7-414A-B40D-A6C17F6BA6E7}"/>
              </a:ext>
            </a:extLst>
          </p:cNvPr>
          <p:cNvGraphicFramePr>
            <a:graphicFrameLocks noGrp="1"/>
          </p:cNvGraphicFramePr>
          <p:nvPr>
            <p:ph idx="1"/>
            <p:extLst>
              <p:ext uri="{D42A27DB-BD31-4B8C-83A1-F6EECF244321}">
                <p14:modId xmlns:p14="http://schemas.microsoft.com/office/powerpoint/2010/main" val="2446346406"/>
              </p:ext>
            </p:extLst>
          </p:nvPr>
        </p:nvGraphicFramePr>
        <p:xfrm>
          <a:off x="646113" y="593387"/>
          <a:ext cx="10901362" cy="33833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7477399"/>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0">
            <a:extLst>
              <a:ext uri="{FF2B5EF4-FFF2-40B4-BE49-F238E27FC236}">
                <a16:creationId xmlns:a16="http://schemas.microsoft.com/office/drawing/2014/main" id="{904AED29-F962-4396-BDB1-751E9376C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
            <a:ext cx="12191695" cy="68580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16">
            <a:extLst>
              <a:ext uri="{FF2B5EF4-FFF2-40B4-BE49-F238E27FC236}">
                <a16:creationId xmlns:a16="http://schemas.microsoft.com/office/drawing/2014/main" id="{76250A30-57A4-4633-8279-629424B3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87058"/>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sp>
        <p:nvSpPr>
          <p:cNvPr id="31" name="Freeform 5">
            <a:extLst>
              <a:ext uri="{FF2B5EF4-FFF2-40B4-BE49-F238E27FC236}">
                <a16:creationId xmlns:a16="http://schemas.microsoft.com/office/drawing/2014/main" id="{EAD164B0-269D-4BFF-9191-D43FD07B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305" y="4065581"/>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ln>
            <a:noFill/>
          </a:ln>
        </p:spPr>
        <p:style>
          <a:lnRef idx="0">
            <a:scrgbClr r="0" g="0" b="0"/>
          </a:lnRef>
          <a:fillRef idx="1003">
            <a:schemeClr val="dk2"/>
          </a:fillRef>
          <a:effectRef idx="0">
            <a:scrgbClr r="0" g="0" b="0"/>
          </a:effectRef>
          <a:fontRef idx="major"/>
        </p:style>
      </p:sp>
      <p:sp>
        <p:nvSpPr>
          <p:cNvPr id="2" name="Title 1">
            <a:extLst>
              <a:ext uri="{FF2B5EF4-FFF2-40B4-BE49-F238E27FC236}">
                <a16:creationId xmlns:a16="http://schemas.microsoft.com/office/drawing/2014/main" id="{C8014925-D40E-4F10-9378-658F346B82F4}"/>
              </a:ext>
            </a:extLst>
          </p:cNvPr>
          <p:cNvSpPr>
            <a:spLocks noGrp="1"/>
          </p:cNvSpPr>
          <p:nvPr>
            <p:ph type="title"/>
          </p:nvPr>
        </p:nvSpPr>
        <p:spPr>
          <a:xfrm>
            <a:off x="611853" y="4885339"/>
            <a:ext cx="10968294" cy="1237087"/>
          </a:xfrm>
        </p:spPr>
        <p:txBody>
          <a:bodyPr>
            <a:normAutofit/>
          </a:bodyPr>
          <a:lstStyle/>
          <a:p>
            <a:r>
              <a:rPr lang="en-GB">
                <a:solidFill>
                  <a:srgbClr val="FFFFFF"/>
                </a:solidFill>
              </a:rPr>
              <a:t>Marriage   </a:t>
            </a:r>
          </a:p>
        </p:txBody>
      </p:sp>
      <p:graphicFrame>
        <p:nvGraphicFramePr>
          <p:cNvPr id="5" name="Content Placeholder 2">
            <a:extLst>
              <a:ext uri="{FF2B5EF4-FFF2-40B4-BE49-F238E27FC236}">
                <a16:creationId xmlns:a16="http://schemas.microsoft.com/office/drawing/2014/main" id="{E26880E8-03C7-414A-B40D-A6C17F6BA6E7}"/>
              </a:ext>
            </a:extLst>
          </p:cNvPr>
          <p:cNvGraphicFramePr>
            <a:graphicFrameLocks noGrp="1"/>
          </p:cNvGraphicFramePr>
          <p:nvPr>
            <p:ph idx="1"/>
            <p:extLst>
              <p:ext uri="{D42A27DB-BD31-4B8C-83A1-F6EECF244321}">
                <p14:modId xmlns:p14="http://schemas.microsoft.com/office/powerpoint/2010/main" val="151602735"/>
              </p:ext>
            </p:extLst>
          </p:nvPr>
        </p:nvGraphicFramePr>
        <p:xfrm>
          <a:off x="646113" y="593387"/>
          <a:ext cx="10901362" cy="33833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4709585"/>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14925-D40E-4F10-9378-658F346B82F4}"/>
              </a:ext>
            </a:extLst>
          </p:cNvPr>
          <p:cNvSpPr>
            <a:spLocks noGrp="1"/>
          </p:cNvSpPr>
          <p:nvPr>
            <p:ph type="title"/>
          </p:nvPr>
        </p:nvSpPr>
        <p:spPr>
          <a:xfrm>
            <a:off x="635223" y="629266"/>
            <a:ext cx="3116690" cy="5594554"/>
          </a:xfrm>
        </p:spPr>
        <p:txBody>
          <a:bodyPr anchor="ctr">
            <a:normAutofit/>
          </a:bodyPr>
          <a:lstStyle/>
          <a:p>
            <a:r>
              <a:rPr lang="en-GB" sz="4800"/>
              <a:t>Marriage   </a:t>
            </a:r>
          </a:p>
        </p:txBody>
      </p:sp>
      <p:sp>
        <p:nvSpPr>
          <p:cNvPr id="71" name="Freeform 7">
            <a:extLst>
              <a:ext uri="{FF2B5EF4-FFF2-40B4-BE49-F238E27FC236}">
                <a16:creationId xmlns:a16="http://schemas.microsoft.com/office/drawing/2014/main" id="{412DA94E-733C-4BBA-B3FF-6A718C5A5F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73" name="Rectangle 72">
            <a:extLst>
              <a:ext uri="{FF2B5EF4-FFF2-40B4-BE49-F238E27FC236}">
                <a16:creationId xmlns:a16="http://schemas.microsoft.com/office/drawing/2014/main" id="{479860C4-AF60-48A4-9435-62FF953FE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5">
            <a:extLst>
              <a:ext uri="{FF2B5EF4-FFF2-40B4-BE49-F238E27FC236}">
                <a16:creationId xmlns:a16="http://schemas.microsoft.com/office/drawing/2014/main" id="{9DF6EE0B-B8FB-4167-8900-D0F6BDA35B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140466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77" name="Rectangle 76">
            <a:extLst>
              <a:ext uri="{FF2B5EF4-FFF2-40B4-BE49-F238E27FC236}">
                <a16:creationId xmlns:a16="http://schemas.microsoft.com/office/drawing/2014/main" id="{8A42E62E-6AE2-41B7-B5E0-8E559652E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005F4BD-DB3C-4D5D-AA99-97B84996D386}"/>
              </a:ext>
            </a:extLst>
          </p:cNvPr>
          <p:cNvSpPr>
            <a:spLocks noGrp="1"/>
          </p:cNvSpPr>
          <p:nvPr>
            <p:ph idx="1"/>
          </p:nvPr>
        </p:nvSpPr>
        <p:spPr>
          <a:xfrm>
            <a:off x="5048452" y="1410458"/>
            <a:ext cx="6737148" cy="2589913"/>
          </a:xfrm>
        </p:spPr>
        <p:txBody>
          <a:bodyPr>
            <a:normAutofit fontScale="92500" lnSpcReduction="10000"/>
          </a:bodyPr>
          <a:lstStyle/>
          <a:p>
            <a:pPr>
              <a:lnSpc>
                <a:spcPct val="90000"/>
              </a:lnSpc>
            </a:pPr>
            <a:r>
              <a:rPr lang="en-GB" sz="2800" b="1" dirty="0">
                <a:solidFill>
                  <a:schemeClr val="bg1"/>
                </a:solidFill>
              </a:rPr>
              <a:t>Levirate- </a:t>
            </a:r>
            <a:br>
              <a:rPr lang="en-GB" sz="2800" dirty="0">
                <a:solidFill>
                  <a:schemeClr val="bg1"/>
                </a:solidFill>
              </a:rPr>
            </a:br>
            <a:r>
              <a:rPr lang="en-GB" sz="2800" dirty="0">
                <a:solidFill>
                  <a:schemeClr val="bg1"/>
                </a:solidFill>
              </a:rPr>
              <a:t>woman marries the brother of the deceased husband.</a:t>
            </a:r>
          </a:p>
          <a:p>
            <a:pPr>
              <a:lnSpc>
                <a:spcPct val="90000"/>
              </a:lnSpc>
              <a:buFontTx/>
              <a:buChar char="-"/>
            </a:pPr>
            <a:endParaRPr lang="en-GB" sz="2800" dirty="0">
              <a:solidFill>
                <a:schemeClr val="bg1"/>
              </a:solidFill>
            </a:endParaRPr>
          </a:p>
          <a:p>
            <a:pPr>
              <a:lnSpc>
                <a:spcPct val="90000"/>
              </a:lnSpc>
            </a:pPr>
            <a:r>
              <a:rPr lang="en-GB" sz="2800" b="1" dirty="0">
                <a:solidFill>
                  <a:schemeClr val="bg1"/>
                </a:solidFill>
              </a:rPr>
              <a:t>Sororate-</a:t>
            </a:r>
            <a:br>
              <a:rPr lang="en-GB" sz="2800" dirty="0">
                <a:solidFill>
                  <a:schemeClr val="bg1"/>
                </a:solidFill>
              </a:rPr>
            </a:br>
            <a:r>
              <a:rPr lang="en-GB" sz="2800" dirty="0">
                <a:solidFill>
                  <a:schemeClr val="bg1"/>
                </a:solidFill>
              </a:rPr>
              <a:t>Man marries the sister of the deceased wife.</a:t>
            </a:r>
          </a:p>
          <a:p>
            <a:pPr>
              <a:lnSpc>
                <a:spcPct val="90000"/>
              </a:lnSpc>
            </a:pPr>
            <a:endParaRPr lang="en-GB" sz="2800" dirty="0">
              <a:solidFill>
                <a:schemeClr val="bg1"/>
              </a:solidFill>
            </a:endParaRPr>
          </a:p>
          <a:p>
            <a:pPr>
              <a:lnSpc>
                <a:spcPct val="90000"/>
              </a:lnSpc>
            </a:pPr>
            <a:endParaRPr lang="en-GB" dirty="0">
              <a:solidFill>
                <a:schemeClr val="bg1"/>
              </a:solidFill>
            </a:endParaRPr>
          </a:p>
          <a:p>
            <a:pPr>
              <a:lnSpc>
                <a:spcPct val="90000"/>
              </a:lnSpc>
            </a:pPr>
            <a:endParaRPr lang="en-GB" dirty="0">
              <a:solidFill>
                <a:schemeClr val="bg1"/>
              </a:solidFill>
            </a:endParaRPr>
          </a:p>
          <a:p>
            <a:pPr>
              <a:lnSpc>
                <a:spcPct val="90000"/>
              </a:lnSpc>
            </a:pPr>
            <a:endParaRPr lang="en-GB" dirty="0">
              <a:solidFill>
                <a:schemeClr val="bg1"/>
              </a:solidFill>
            </a:endParaRPr>
          </a:p>
          <a:p>
            <a:pPr marL="0" indent="0">
              <a:lnSpc>
                <a:spcPct val="90000"/>
              </a:lnSpc>
              <a:buNone/>
            </a:pPr>
            <a:endParaRPr lang="en-GB" dirty="0">
              <a:solidFill>
                <a:schemeClr val="bg1"/>
              </a:solidFill>
            </a:endParaRPr>
          </a:p>
          <a:p>
            <a:pPr>
              <a:lnSpc>
                <a:spcPct val="90000"/>
              </a:lnSpc>
            </a:pPr>
            <a:endParaRPr lang="en-GB" dirty="0">
              <a:solidFill>
                <a:schemeClr val="bg1"/>
              </a:solidFill>
            </a:endParaRPr>
          </a:p>
          <a:p>
            <a:pPr marL="0" indent="0">
              <a:lnSpc>
                <a:spcPct val="90000"/>
              </a:lnSpc>
              <a:buNone/>
            </a:pPr>
            <a:endParaRPr lang="en-GB" dirty="0">
              <a:solidFill>
                <a:schemeClr val="bg1"/>
              </a:solidFill>
            </a:endParaRPr>
          </a:p>
        </p:txBody>
      </p:sp>
      <p:pic>
        <p:nvPicPr>
          <p:cNvPr id="16386" name="Picture 2" descr="Image result for levirate and sororate marriage">
            <a:extLst>
              <a:ext uri="{FF2B5EF4-FFF2-40B4-BE49-F238E27FC236}">
                <a16:creationId xmlns:a16="http://schemas.microsoft.com/office/drawing/2014/main" id="{F4424ED8-998C-479B-939D-A2E77E178F4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48452" y="4267831"/>
            <a:ext cx="5852923" cy="195599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20804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14925-D40E-4F10-9378-658F346B82F4}"/>
              </a:ext>
            </a:extLst>
          </p:cNvPr>
          <p:cNvSpPr>
            <a:spLocks noGrp="1"/>
          </p:cNvSpPr>
          <p:nvPr>
            <p:ph type="title"/>
          </p:nvPr>
        </p:nvSpPr>
        <p:spPr>
          <a:xfrm>
            <a:off x="648930" y="629266"/>
            <a:ext cx="9252154" cy="1223983"/>
          </a:xfrm>
        </p:spPr>
        <p:txBody>
          <a:bodyPr>
            <a:normAutofit/>
          </a:bodyPr>
          <a:lstStyle/>
          <a:p>
            <a:r>
              <a:rPr lang="en-GB" dirty="0"/>
              <a:t>Marriage   </a:t>
            </a:r>
          </a:p>
        </p:txBody>
      </p:sp>
      <p:pic>
        <p:nvPicPr>
          <p:cNvPr id="20482" name="Picture 2" descr="Image result for Same sex marriage-">
            <a:extLst>
              <a:ext uri="{FF2B5EF4-FFF2-40B4-BE49-F238E27FC236}">
                <a16:creationId xmlns:a16="http://schemas.microsoft.com/office/drawing/2014/main" id="{8D9A275C-AD2F-4641-BA3D-A26C600E3E1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7" r="13488"/>
          <a:stretch/>
        </p:blipFill>
        <p:spPr bwMode="auto">
          <a:xfrm>
            <a:off x="648930" y="2052213"/>
            <a:ext cx="4552990" cy="3504493"/>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005F4BD-DB3C-4D5D-AA99-97B84996D386}"/>
              </a:ext>
            </a:extLst>
          </p:cNvPr>
          <p:cNvSpPr>
            <a:spLocks noGrp="1"/>
          </p:cNvSpPr>
          <p:nvPr>
            <p:ph idx="1"/>
          </p:nvPr>
        </p:nvSpPr>
        <p:spPr>
          <a:xfrm>
            <a:off x="5689600" y="2052214"/>
            <a:ext cx="6502400" cy="4196185"/>
          </a:xfrm>
        </p:spPr>
        <p:txBody>
          <a:bodyPr>
            <a:normAutofit/>
          </a:bodyPr>
          <a:lstStyle/>
          <a:p>
            <a:pPr marL="0" indent="0">
              <a:buNone/>
            </a:pPr>
            <a:r>
              <a:rPr lang="en-GB" dirty="0"/>
              <a:t>Same sex marriage-</a:t>
            </a:r>
          </a:p>
          <a:p>
            <a:pPr marL="0" indent="0">
              <a:buNone/>
            </a:pPr>
            <a:endParaRPr lang="en-GB" dirty="0"/>
          </a:p>
          <a:p>
            <a:pPr marL="0" indent="0">
              <a:buNone/>
            </a:pPr>
            <a:r>
              <a:rPr lang="en-GB" sz="3200" dirty="0"/>
              <a:t>What are the factors do you think that outlaws this form of marriage in many countries of the world today?</a:t>
            </a:r>
          </a:p>
          <a:p>
            <a:endParaRPr lang="en-GB" dirty="0"/>
          </a:p>
          <a:p>
            <a:endParaRPr lang="en-GB" dirty="0"/>
          </a:p>
          <a:p>
            <a:endParaRPr lang="en-GB" dirty="0"/>
          </a:p>
          <a:p>
            <a:pPr marL="0" indent="0">
              <a:buNone/>
            </a:pPr>
            <a:endParaRPr lang="en-GB" dirty="0"/>
          </a:p>
          <a:p>
            <a:endParaRPr lang="en-GB" dirty="0"/>
          </a:p>
          <a:p>
            <a:pPr marL="0" indent="0">
              <a:buNone/>
            </a:pPr>
            <a:endParaRPr lang="en-GB" dirty="0"/>
          </a:p>
        </p:txBody>
      </p:sp>
    </p:spTree>
    <p:extLst>
      <p:ext uri="{BB962C8B-B14F-4D97-AF65-F5344CB8AC3E}">
        <p14:creationId xmlns:p14="http://schemas.microsoft.com/office/powerpoint/2010/main" val="42362718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06967-79F5-4210-945B-606B6214A329}"/>
              </a:ext>
            </a:extLst>
          </p:cNvPr>
          <p:cNvSpPr>
            <a:spLocks noGrp="1"/>
          </p:cNvSpPr>
          <p:nvPr>
            <p:ph type="title"/>
          </p:nvPr>
        </p:nvSpPr>
        <p:spPr/>
        <p:txBody>
          <a:bodyPr/>
          <a:lstStyle/>
          <a:p>
            <a:r>
              <a:rPr lang="en-GB" dirty="0"/>
              <a:t>Marriage</a:t>
            </a:r>
          </a:p>
        </p:txBody>
      </p:sp>
      <p:sp>
        <p:nvSpPr>
          <p:cNvPr id="3" name="Content Placeholder 2">
            <a:extLst>
              <a:ext uri="{FF2B5EF4-FFF2-40B4-BE49-F238E27FC236}">
                <a16:creationId xmlns:a16="http://schemas.microsoft.com/office/drawing/2014/main" id="{F955CEFD-1BBD-4AB8-BF58-F33AB6A36EAC}"/>
              </a:ext>
            </a:extLst>
          </p:cNvPr>
          <p:cNvSpPr>
            <a:spLocks noGrp="1"/>
          </p:cNvSpPr>
          <p:nvPr>
            <p:ph idx="1"/>
          </p:nvPr>
        </p:nvSpPr>
        <p:spPr/>
        <p:txBody>
          <a:bodyPr/>
          <a:lstStyle/>
          <a:p>
            <a:r>
              <a:rPr lang="en-GB" dirty="0">
                <a:hlinkClick r:id="rId2"/>
              </a:rPr>
              <a:t>https://www.youtube.com/watch?v=g82Eu8oER_Q</a:t>
            </a:r>
            <a:endParaRPr lang="en-GB" dirty="0"/>
          </a:p>
          <a:p>
            <a:endParaRPr lang="en-GB" dirty="0"/>
          </a:p>
        </p:txBody>
      </p:sp>
    </p:spTree>
    <p:extLst>
      <p:ext uri="{BB962C8B-B14F-4D97-AF65-F5344CB8AC3E}">
        <p14:creationId xmlns:p14="http://schemas.microsoft.com/office/powerpoint/2010/main" val="40198093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14925-D40E-4F10-9378-658F346B82F4}"/>
              </a:ext>
            </a:extLst>
          </p:cNvPr>
          <p:cNvSpPr>
            <a:spLocks noGrp="1"/>
          </p:cNvSpPr>
          <p:nvPr>
            <p:ph type="title"/>
          </p:nvPr>
        </p:nvSpPr>
        <p:spPr/>
        <p:txBody>
          <a:bodyPr/>
          <a:lstStyle/>
          <a:p>
            <a:r>
              <a:rPr lang="en-GB" dirty="0"/>
              <a:t>Family</a:t>
            </a:r>
          </a:p>
        </p:txBody>
      </p:sp>
      <p:sp>
        <p:nvSpPr>
          <p:cNvPr id="3" name="Content Placeholder 2">
            <a:extLst>
              <a:ext uri="{FF2B5EF4-FFF2-40B4-BE49-F238E27FC236}">
                <a16:creationId xmlns:a16="http://schemas.microsoft.com/office/drawing/2014/main" id="{E005F4BD-DB3C-4D5D-AA99-97B84996D386}"/>
              </a:ext>
            </a:extLst>
          </p:cNvPr>
          <p:cNvSpPr>
            <a:spLocks noGrp="1"/>
          </p:cNvSpPr>
          <p:nvPr>
            <p:ph idx="1"/>
          </p:nvPr>
        </p:nvSpPr>
        <p:spPr>
          <a:xfrm>
            <a:off x="1104293" y="2009140"/>
            <a:ext cx="8946541" cy="5041900"/>
          </a:xfrm>
        </p:spPr>
        <p:txBody>
          <a:bodyPr>
            <a:normAutofit/>
          </a:bodyPr>
          <a:lstStyle/>
          <a:p>
            <a:pPr marL="0" indent="0">
              <a:buNone/>
            </a:pPr>
            <a:endParaRPr lang="en-GB" dirty="0"/>
          </a:p>
          <a:p>
            <a:pPr marL="0" indent="0">
              <a:buNone/>
            </a:pPr>
            <a:endParaRPr lang="en-GB" dirty="0"/>
          </a:p>
          <a:p>
            <a:endParaRPr lang="en-GB" dirty="0"/>
          </a:p>
          <a:p>
            <a:pPr marL="0" indent="0">
              <a:buNone/>
            </a:pPr>
            <a:endParaRPr lang="en-GB" dirty="0"/>
          </a:p>
        </p:txBody>
      </p:sp>
      <p:pic>
        <p:nvPicPr>
          <p:cNvPr id="1026" name="Picture 2" descr="Image result for family">
            <a:extLst>
              <a:ext uri="{FF2B5EF4-FFF2-40B4-BE49-F238E27FC236}">
                <a16:creationId xmlns:a16="http://schemas.microsoft.com/office/drawing/2014/main" id="{03CA1003-7863-413C-BCB4-7452414FD6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83969" y="1503680"/>
            <a:ext cx="4903107" cy="274574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family">
            <a:extLst>
              <a:ext uri="{FF2B5EF4-FFF2-40B4-BE49-F238E27FC236}">
                <a16:creationId xmlns:a16="http://schemas.microsoft.com/office/drawing/2014/main" id="{9EB0543C-2195-47F0-A1E3-F8517FD085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59615" y="3502660"/>
            <a:ext cx="4628092" cy="27768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45130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1E3F4E1-B084-4FFF-9627-13782BE0B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11B380-808A-405C-A003-181B52106008}"/>
              </a:ext>
            </a:extLst>
          </p:cNvPr>
          <p:cNvSpPr>
            <a:spLocks noGrp="1"/>
          </p:cNvSpPr>
          <p:nvPr>
            <p:ph type="title"/>
          </p:nvPr>
        </p:nvSpPr>
        <p:spPr>
          <a:xfrm>
            <a:off x="643855" y="1447800"/>
            <a:ext cx="3108626" cy="4572000"/>
          </a:xfrm>
        </p:spPr>
        <p:txBody>
          <a:bodyPr anchor="ctr">
            <a:normAutofit/>
          </a:bodyPr>
          <a:lstStyle/>
          <a:p>
            <a:r>
              <a:rPr lang="en-GB" sz="3200">
                <a:solidFill>
                  <a:srgbClr val="EBEBEB"/>
                </a:solidFill>
              </a:rPr>
              <a:t>Family </a:t>
            </a:r>
          </a:p>
        </p:txBody>
      </p:sp>
      <p:sp>
        <p:nvSpPr>
          <p:cNvPr id="12" name="Freeform: Shape 11">
            <a:extLst>
              <a:ext uri="{FF2B5EF4-FFF2-40B4-BE49-F238E27FC236}">
                <a16:creationId xmlns:a16="http://schemas.microsoft.com/office/drawing/2014/main" id="{1F8051AB-C2F8-461F-812A-3E58862141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11">
            <a:extLst>
              <a:ext uri="{FF2B5EF4-FFF2-40B4-BE49-F238E27FC236}">
                <a16:creationId xmlns:a16="http://schemas.microsoft.com/office/drawing/2014/main" id="{481E0C28-CB2F-425F-98C5-AF23B9B70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6" name="Rectangle 15">
            <a:extLst>
              <a:ext uri="{FF2B5EF4-FFF2-40B4-BE49-F238E27FC236}">
                <a16:creationId xmlns:a16="http://schemas.microsoft.com/office/drawing/2014/main" id="{2DB2879C-F0B1-4195-A323-E97B6065A7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46F75687-4CFB-4D07-9F4C-BA319FD627A1}"/>
              </a:ext>
            </a:extLst>
          </p:cNvPr>
          <p:cNvGraphicFramePr>
            <a:graphicFrameLocks noGrp="1"/>
          </p:cNvGraphicFramePr>
          <p:nvPr>
            <p:ph idx="1"/>
            <p:extLst>
              <p:ext uri="{D42A27DB-BD31-4B8C-83A1-F6EECF244321}">
                <p14:modId xmlns:p14="http://schemas.microsoft.com/office/powerpoint/2010/main" val="3673282783"/>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1939901"/>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1B380-808A-405C-A003-181B52106008}"/>
              </a:ext>
            </a:extLst>
          </p:cNvPr>
          <p:cNvSpPr>
            <a:spLocks noGrp="1"/>
          </p:cNvSpPr>
          <p:nvPr>
            <p:ph type="title"/>
          </p:nvPr>
        </p:nvSpPr>
        <p:spPr/>
        <p:txBody>
          <a:bodyPr/>
          <a:lstStyle/>
          <a:p>
            <a:r>
              <a:rPr lang="en-GB" dirty="0"/>
              <a:t>Family </a:t>
            </a:r>
          </a:p>
        </p:txBody>
      </p:sp>
      <p:sp>
        <p:nvSpPr>
          <p:cNvPr id="3" name="Content Placeholder 2">
            <a:extLst>
              <a:ext uri="{FF2B5EF4-FFF2-40B4-BE49-F238E27FC236}">
                <a16:creationId xmlns:a16="http://schemas.microsoft.com/office/drawing/2014/main" id="{208F3691-921E-4282-AD85-816959F20C89}"/>
              </a:ext>
            </a:extLst>
          </p:cNvPr>
          <p:cNvSpPr>
            <a:spLocks noGrp="1"/>
          </p:cNvSpPr>
          <p:nvPr>
            <p:ph idx="1"/>
          </p:nvPr>
        </p:nvSpPr>
        <p:spPr/>
        <p:txBody>
          <a:bodyPr>
            <a:normAutofit fontScale="92500" lnSpcReduction="20000"/>
          </a:bodyPr>
          <a:lstStyle/>
          <a:p>
            <a:r>
              <a:rPr lang="en-US" dirty="0"/>
              <a:t>In Euro-American context, the understanding of the concept of family is politically and ideologically ‘loaded’, or imbued with sets of politically and culturally contested ideas about the correct or moral ways in which people should conduct their lives, and the people with whom they should conduct them. </a:t>
            </a:r>
          </a:p>
          <a:p>
            <a:r>
              <a:rPr lang="en-US" dirty="0"/>
              <a:t>In the postmodern intellectual climate of the 1980s and 1990s, the term has been increasingly subjected to re-analysis, deconstruction, and radical redefinition: as is the case with many other cultural and social categories, emphasis has shifted from one meaning to a plurality of meanings. </a:t>
            </a:r>
          </a:p>
          <a:p>
            <a:r>
              <a:rPr lang="en-US" dirty="0"/>
              <a:t>‘Families’ have increasingly replaced ‘the family’ as an analytic concept, and the family itself, singular or plural, has come to be seen less and less as a ‘natural’ form of human social organization, and more and more as a culturally and historically specific symbolic system, or ideology.</a:t>
            </a:r>
            <a:endParaRPr lang="en-GB" sz="2400" dirty="0"/>
          </a:p>
        </p:txBody>
      </p:sp>
    </p:spTree>
    <p:extLst>
      <p:ext uri="{BB962C8B-B14F-4D97-AF65-F5344CB8AC3E}">
        <p14:creationId xmlns:p14="http://schemas.microsoft.com/office/powerpoint/2010/main" val="41124328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1B380-808A-405C-A003-181B52106008}"/>
              </a:ext>
            </a:extLst>
          </p:cNvPr>
          <p:cNvSpPr>
            <a:spLocks noGrp="1"/>
          </p:cNvSpPr>
          <p:nvPr>
            <p:ph type="title"/>
          </p:nvPr>
        </p:nvSpPr>
        <p:spPr/>
        <p:txBody>
          <a:bodyPr/>
          <a:lstStyle/>
          <a:p>
            <a:r>
              <a:rPr lang="en-GB" dirty="0"/>
              <a:t>Family </a:t>
            </a:r>
          </a:p>
        </p:txBody>
      </p:sp>
      <p:sp>
        <p:nvSpPr>
          <p:cNvPr id="3" name="Content Placeholder 2">
            <a:extLst>
              <a:ext uri="{FF2B5EF4-FFF2-40B4-BE49-F238E27FC236}">
                <a16:creationId xmlns:a16="http://schemas.microsoft.com/office/drawing/2014/main" id="{208F3691-921E-4282-AD85-816959F20C89}"/>
              </a:ext>
            </a:extLst>
          </p:cNvPr>
          <p:cNvSpPr>
            <a:spLocks noGrp="1"/>
          </p:cNvSpPr>
          <p:nvPr>
            <p:ph idx="1"/>
          </p:nvPr>
        </p:nvSpPr>
        <p:spPr/>
        <p:txBody>
          <a:bodyPr>
            <a:normAutofit fontScale="92500" lnSpcReduction="20000"/>
          </a:bodyPr>
          <a:lstStyle/>
          <a:p>
            <a:r>
              <a:rPr lang="en-US" dirty="0"/>
              <a:t>In Euro-American context, the understanding of the concept of family is politically and ideologically ‘loaded’, or imbued with sets of politically and culturally contested ideas about the correct or moral ways in which people should conduct their lives, and the people with whom they should conduct them. </a:t>
            </a:r>
          </a:p>
          <a:p>
            <a:r>
              <a:rPr lang="en-US" dirty="0"/>
              <a:t>In the postmodern intellectual climate of the 1980s and 1990s, the term has been increasingly subjected to re-analysis, deconstruction, and radical redefinition: as is the case with many other cultural and social categories, emphasis has shifted from one meaning to a plurality of meanings. </a:t>
            </a:r>
          </a:p>
          <a:p>
            <a:r>
              <a:rPr lang="en-US" dirty="0"/>
              <a:t>‘Families’ have increasingly replaced ‘the family’ as an analytic concept, and the family itself, singular or plural, has come to be seen less and less as a ‘natural’ form of human social organization, and more and more as a culturally and historically specific symbolic system, or ideology.</a:t>
            </a:r>
            <a:endParaRPr lang="en-GB" sz="2400" dirty="0"/>
          </a:p>
        </p:txBody>
      </p:sp>
    </p:spTree>
    <p:extLst>
      <p:ext uri="{BB962C8B-B14F-4D97-AF65-F5344CB8AC3E}">
        <p14:creationId xmlns:p14="http://schemas.microsoft.com/office/powerpoint/2010/main" val="7817619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44365C7-D4BD-4404-8D1E-C269D953C4DA}"/>
              </a:ext>
            </a:extLst>
          </p:cNvPr>
          <p:cNvSpPr>
            <a:spLocks noGrp="1"/>
          </p:cNvSpPr>
          <p:nvPr>
            <p:ph type="title"/>
          </p:nvPr>
        </p:nvSpPr>
        <p:spPr/>
        <p:txBody>
          <a:bodyPr/>
          <a:lstStyle/>
          <a:p>
            <a:r>
              <a:rPr lang="en-GB" dirty="0"/>
              <a:t>Family </a:t>
            </a:r>
          </a:p>
        </p:txBody>
      </p:sp>
      <p:sp>
        <p:nvSpPr>
          <p:cNvPr id="5" name="Text Placeholder 4">
            <a:extLst>
              <a:ext uri="{FF2B5EF4-FFF2-40B4-BE49-F238E27FC236}">
                <a16:creationId xmlns:a16="http://schemas.microsoft.com/office/drawing/2014/main" id="{CEA7905F-E6EF-48D8-9CE4-5293CFB3D971}"/>
              </a:ext>
            </a:extLst>
          </p:cNvPr>
          <p:cNvSpPr>
            <a:spLocks noGrp="1"/>
          </p:cNvSpPr>
          <p:nvPr>
            <p:ph type="body" idx="1"/>
          </p:nvPr>
        </p:nvSpPr>
        <p:spPr/>
        <p:txBody>
          <a:bodyPr/>
          <a:lstStyle/>
          <a:p>
            <a:r>
              <a:rPr lang="en-GB" dirty="0"/>
              <a:t>Consanguineal family</a:t>
            </a:r>
          </a:p>
        </p:txBody>
      </p:sp>
      <p:sp>
        <p:nvSpPr>
          <p:cNvPr id="7" name="Text Placeholder 6">
            <a:extLst>
              <a:ext uri="{FF2B5EF4-FFF2-40B4-BE49-F238E27FC236}">
                <a16:creationId xmlns:a16="http://schemas.microsoft.com/office/drawing/2014/main" id="{47B20DCB-9912-466C-86AA-AF3B85576446}"/>
              </a:ext>
            </a:extLst>
          </p:cNvPr>
          <p:cNvSpPr>
            <a:spLocks noGrp="1"/>
          </p:cNvSpPr>
          <p:nvPr>
            <p:ph type="body" sz="quarter" idx="3"/>
          </p:nvPr>
        </p:nvSpPr>
        <p:spPr/>
        <p:txBody>
          <a:bodyPr/>
          <a:lstStyle/>
          <a:p>
            <a:r>
              <a:rPr lang="en-GB" dirty="0"/>
              <a:t>Conjugal family</a:t>
            </a:r>
          </a:p>
        </p:txBody>
      </p:sp>
      <p:pic>
        <p:nvPicPr>
          <p:cNvPr id="2050" name="Picture 2" descr="Image result for family">
            <a:extLst>
              <a:ext uri="{FF2B5EF4-FFF2-40B4-BE49-F238E27FC236}">
                <a16:creationId xmlns:a16="http://schemas.microsoft.com/office/drawing/2014/main" id="{55B8622C-4DDF-40E3-B425-0152D04DDFB3}"/>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1386807" y="2618759"/>
            <a:ext cx="3515959" cy="351595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harry meghan">
            <a:extLst>
              <a:ext uri="{FF2B5EF4-FFF2-40B4-BE49-F238E27FC236}">
                <a16:creationId xmlns:a16="http://schemas.microsoft.com/office/drawing/2014/main" id="{779F1141-75D0-4E60-A6ED-4ECC70584C7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40843" y="2618759"/>
            <a:ext cx="3725748" cy="33986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05678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44365C7-D4BD-4404-8D1E-C269D953C4DA}"/>
              </a:ext>
            </a:extLst>
          </p:cNvPr>
          <p:cNvSpPr>
            <a:spLocks noGrp="1"/>
          </p:cNvSpPr>
          <p:nvPr>
            <p:ph type="title"/>
          </p:nvPr>
        </p:nvSpPr>
        <p:spPr/>
        <p:txBody>
          <a:bodyPr/>
          <a:lstStyle/>
          <a:p>
            <a:r>
              <a:rPr lang="en-GB" dirty="0"/>
              <a:t>Family </a:t>
            </a:r>
          </a:p>
        </p:txBody>
      </p:sp>
      <p:sp>
        <p:nvSpPr>
          <p:cNvPr id="5" name="Text Placeholder 4">
            <a:extLst>
              <a:ext uri="{FF2B5EF4-FFF2-40B4-BE49-F238E27FC236}">
                <a16:creationId xmlns:a16="http://schemas.microsoft.com/office/drawing/2014/main" id="{CEA7905F-E6EF-48D8-9CE4-5293CFB3D971}"/>
              </a:ext>
            </a:extLst>
          </p:cNvPr>
          <p:cNvSpPr>
            <a:spLocks noGrp="1"/>
          </p:cNvSpPr>
          <p:nvPr>
            <p:ph type="body" idx="1"/>
          </p:nvPr>
        </p:nvSpPr>
        <p:spPr/>
        <p:txBody>
          <a:bodyPr/>
          <a:lstStyle/>
          <a:p>
            <a:r>
              <a:rPr lang="en-GB" dirty="0"/>
              <a:t>Nuclear family</a:t>
            </a:r>
          </a:p>
        </p:txBody>
      </p:sp>
      <p:sp>
        <p:nvSpPr>
          <p:cNvPr id="7" name="Text Placeholder 6">
            <a:extLst>
              <a:ext uri="{FF2B5EF4-FFF2-40B4-BE49-F238E27FC236}">
                <a16:creationId xmlns:a16="http://schemas.microsoft.com/office/drawing/2014/main" id="{47B20DCB-9912-466C-86AA-AF3B85576446}"/>
              </a:ext>
            </a:extLst>
          </p:cNvPr>
          <p:cNvSpPr>
            <a:spLocks noGrp="1"/>
          </p:cNvSpPr>
          <p:nvPr>
            <p:ph type="body" sz="quarter" idx="3"/>
          </p:nvPr>
        </p:nvSpPr>
        <p:spPr/>
        <p:txBody>
          <a:bodyPr/>
          <a:lstStyle/>
          <a:p>
            <a:r>
              <a:rPr lang="en-GB" dirty="0"/>
              <a:t>Extended family </a:t>
            </a:r>
            <a:br>
              <a:rPr lang="en-GB" dirty="0"/>
            </a:br>
            <a:r>
              <a:rPr lang="en-GB" sz="1400" dirty="0"/>
              <a:t>(2 or more nuclear families coming together)</a:t>
            </a:r>
          </a:p>
        </p:txBody>
      </p:sp>
      <p:pic>
        <p:nvPicPr>
          <p:cNvPr id="3074" name="Picture 2" descr="Image result for nuclear family">
            <a:extLst>
              <a:ext uri="{FF2B5EF4-FFF2-40B4-BE49-F238E27FC236}">
                <a16:creationId xmlns:a16="http://schemas.microsoft.com/office/drawing/2014/main" id="{06CEBE84-9140-4180-A483-C66CEF3FD6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2549" y="2957885"/>
            <a:ext cx="3573896" cy="2552783"/>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Image result for kardashian family">
            <a:extLst>
              <a:ext uri="{FF2B5EF4-FFF2-40B4-BE49-F238E27FC236}">
                <a16:creationId xmlns:a16="http://schemas.microsoft.com/office/drawing/2014/main" id="{FF802335-ECB4-4005-8319-2A59ADAD62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06026" y="2835386"/>
            <a:ext cx="5279416" cy="26397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580283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44365C7-D4BD-4404-8D1E-C269D953C4DA}"/>
              </a:ext>
            </a:extLst>
          </p:cNvPr>
          <p:cNvSpPr>
            <a:spLocks noGrp="1"/>
          </p:cNvSpPr>
          <p:nvPr>
            <p:ph type="title"/>
          </p:nvPr>
        </p:nvSpPr>
        <p:spPr/>
        <p:txBody>
          <a:bodyPr/>
          <a:lstStyle/>
          <a:p>
            <a:r>
              <a:rPr lang="en-GB" dirty="0"/>
              <a:t>Family </a:t>
            </a:r>
          </a:p>
        </p:txBody>
      </p:sp>
      <p:pic>
        <p:nvPicPr>
          <p:cNvPr id="4098" name="Picture 2" descr="Image result for nuclear family">
            <a:extLst>
              <a:ext uri="{FF2B5EF4-FFF2-40B4-BE49-F238E27FC236}">
                <a16:creationId xmlns:a16="http://schemas.microsoft.com/office/drawing/2014/main" id="{DBB42619-5332-4A67-9566-C915A63ADD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42553" y="2001520"/>
            <a:ext cx="7150700" cy="31429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90945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44365C7-D4BD-4404-8D1E-C269D953C4DA}"/>
              </a:ext>
            </a:extLst>
          </p:cNvPr>
          <p:cNvSpPr>
            <a:spLocks noGrp="1"/>
          </p:cNvSpPr>
          <p:nvPr>
            <p:ph type="title"/>
          </p:nvPr>
        </p:nvSpPr>
        <p:spPr/>
        <p:txBody>
          <a:bodyPr/>
          <a:lstStyle/>
          <a:p>
            <a:r>
              <a:rPr lang="en-GB" dirty="0"/>
              <a:t>Kinship, marriage and family </a:t>
            </a:r>
          </a:p>
        </p:txBody>
      </p:sp>
      <p:sp>
        <p:nvSpPr>
          <p:cNvPr id="2" name="Rectangle 1">
            <a:extLst>
              <a:ext uri="{FF2B5EF4-FFF2-40B4-BE49-F238E27FC236}">
                <a16:creationId xmlns:a16="http://schemas.microsoft.com/office/drawing/2014/main" id="{4AAE512C-0390-4928-A410-9482BCD10797}"/>
              </a:ext>
            </a:extLst>
          </p:cNvPr>
          <p:cNvSpPr/>
          <p:nvPr/>
        </p:nvSpPr>
        <p:spPr>
          <a:xfrm>
            <a:off x="2812932" y="2496912"/>
            <a:ext cx="5755102" cy="369332"/>
          </a:xfrm>
          <a:prstGeom prst="rect">
            <a:avLst/>
          </a:prstGeom>
        </p:spPr>
        <p:txBody>
          <a:bodyPr wrap="none">
            <a:spAutoFit/>
          </a:bodyPr>
          <a:lstStyle/>
          <a:p>
            <a:r>
              <a:rPr lang="en-GB" dirty="0">
                <a:hlinkClick r:id="rId2"/>
              </a:rPr>
              <a:t>https://www.youtube.com/watch?v=dRpfZkY42z8</a:t>
            </a:r>
            <a:endParaRPr lang="en-GB" dirty="0"/>
          </a:p>
        </p:txBody>
      </p:sp>
    </p:spTree>
    <p:extLst>
      <p:ext uri="{BB962C8B-B14F-4D97-AF65-F5344CB8AC3E}">
        <p14:creationId xmlns:p14="http://schemas.microsoft.com/office/powerpoint/2010/main" val="162027998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docProps/app.xml><?xml version="1.0" encoding="utf-8"?>
<Properties xmlns="http://schemas.openxmlformats.org/officeDocument/2006/extended-properties" xmlns:vt="http://schemas.openxmlformats.org/officeDocument/2006/docPropsVTypes">
  <TotalTime>474</TotalTime>
  <Words>1162</Words>
  <Application>Microsoft Office PowerPoint</Application>
  <PresentationFormat>Widescreen</PresentationFormat>
  <Paragraphs>149</Paragraphs>
  <Slides>32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Century Gothic</vt:lpstr>
      <vt:lpstr>Wingdings 3</vt:lpstr>
      <vt:lpstr>Ion</vt:lpstr>
      <vt:lpstr>Kinship, Family and Marriage </vt:lpstr>
      <vt:lpstr>Outline </vt:lpstr>
      <vt:lpstr>Key definitions</vt:lpstr>
      <vt:lpstr>Key definitions</vt:lpstr>
      <vt:lpstr>Key definitions</vt:lpstr>
      <vt:lpstr>Diagram Symbols</vt:lpstr>
      <vt:lpstr>Draw your own genealogical map</vt:lpstr>
      <vt:lpstr>Function of kinship:</vt:lpstr>
      <vt:lpstr>Descent</vt:lpstr>
      <vt:lpstr>Descent</vt:lpstr>
      <vt:lpstr>Descent</vt:lpstr>
      <vt:lpstr>Lineage </vt:lpstr>
      <vt:lpstr>Clan  </vt:lpstr>
      <vt:lpstr>Clan  </vt:lpstr>
      <vt:lpstr>Marriage </vt:lpstr>
      <vt:lpstr>Marriage </vt:lpstr>
      <vt:lpstr>Marriage   </vt:lpstr>
      <vt:lpstr>Marriage   </vt:lpstr>
      <vt:lpstr>Marriage   </vt:lpstr>
      <vt:lpstr>Marriage   </vt:lpstr>
      <vt:lpstr>Marriage   </vt:lpstr>
      <vt:lpstr>Marriage   </vt:lpstr>
      <vt:lpstr>Marriage   </vt:lpstr>
      <vt:lpstr>Marriage</vt:lpstr>
      <vt:lpstr>Family</vt:lpstr>
      <vt:lpstr>Family </vt:lpstr>
      <vt:lpstr>Family </vt:lpstr>
      <vt:lpstr>Family </vt:lpstr>
      <vt:lpstr>Family </vt:lpstr>
      <vt:lpstr>Family </vt:lpstr>
      <vt:lpstr>Family </vt:lpstr>
      <vt:lpstr>Kinship, marriage and family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Kinship, Family and Marriage</dc:title>
  <dc:creator>sneha roy</dc:creator>
  <cp:lastModifiedBy>Sneha Roy (1710712)</cp:lastModifiedBy>
  <cp:revision>13</cp:revision>
  <dcterms:created xsi:type="dcterms:W3CDTF">2020-02-17T19:21:20Z</dcterms:created>
  <dcterms:modified xsi:type="dcterms:W3CDTF">2020-02-18T16:43:14Z</dcterms:modified>
</cp:coreProperties>
</file>