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7" r:id="rId1"/>
  </p:sldMasterIdLst>
  <p:notesMasterIdLst>
    <p:notesMasterId r:id="rId15"/>
  </p:notesMasterIdLst>
  <p:sldIdLst>
    <p:sldId id="256" r:id="rId2"/>
    <p:sldId id="258" r:id="rId3"/>
    <p:sldId id="259" r:id="rId4"/>
    <p:sldId id="260" r:id="rId5"/>
    <p:sldId id="261" r:id="rId6"/>
    <p:sldId id="262" r:id="rId7"/>
    <p:sldId id="263" r:id="rId8"/>
    <p:sldId id="264" r:id="rId9"/>
    <p:sldId id="265" r:id="rId10"/>
    <p:sldId id="267" r:id="rId11"/>
    <p:sldId id="266" r:id="rId12"/>
    <p:sldId id="268"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000" autoAdjust="0"/>
    <p:restoredTop sz="83871" autoAdjust="0"/>
  </p:normalViewPr>
  <p:slideViewPr>
    <p:cSldViewPr snapToGrid="0">
      <p:cViewPr varScale="1">
        <p:scale>
          <a:sx n="61" d="100"/>
          <a:sy n="61" d="100"/>
        </p:scale>
        <p:origin x="-1062" y="-84"/>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E7A907-8068-4C95-8B26-746A8CCC37A9}" type="datetimeFigureOut">
              <a:rPr lang="en-US" smtClean="0"/>
              <a:pPr/>
              <a:t>12/9/2021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B8D987-386D-4869-B57C-BF49A28EB304}" type="slidenum">
              <a:rPr lang="en-US" smtClean="0"/>
              <a:pPr/>
              <a:t>‹#›</a:t>
            </a:fld>
            <a:endParaRPr lang="en-US"/>
          </a:p>
        </p:txBody>
      </p:sp>
    </p:spTree>
    <p:extLst>
      <p:ext uri="{BB962C8B-B14F-4D97-AF65-F5344CB8AC3E}">
        <p14:creationId xmlns:p14="http://schemas.microsoft.com/office/powerpoint/2010/main" xmlns="" val="39601382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9B8D987-386D-4869-B57C-BF49A28EB304}" type="slidenum">
              <a:rPr lang="en-US" smtClean="0"/>
              <a:pPr/>
              <a:t>2</a:t>
            </a:fld>
            <a:endParaRPr lang="en-US"/>
          </a:p>
        </p:txBody>
      </p:sp>
    </p:spTree>
    <p:extLst>
      <p:ext uri="{BB962C8B-B14F-4D97-AF65-F5344CB8AC3E}">
        <p14:creationId xmlns:p14="http://schemas.microsoft.com/office/powerpoint/2010/main" xmlns="" val="3017907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Some students get interested in higher studies but some students left their studies and the stage is about 16-18 years old. The students are introduced to multiple subjects in the proper stage of their educational life. The level of higher studies starts after the secondary stage of education. The higher studies have no age limit so that the students can get admission at any time in their life. This is found in some numbers of students who have gradually decreased their interest in the primary level of higher level (</a:t>
            </a:r>
            <a:r>
              <a:rPr lang="en-US" sz="1200" kern="1200" dirty="0" err="1" smtClean="0">
                <a:solidFill>
                  <a:schemeClr val="tx1"/>
                </a:solidFill>
                <a:effectLst/>
                <a:latin typeface="+mn-lt"/>
                <a:ea typeface="+mn-ea"/>
                <a:cs typeface="+mn-cs"/>
              </a:rPr>
              <a:t>Aparicio</a:t>
            </a:r>
            <a:r>
              <a:rPr lang="en-US" sz="1200" kern="1200" dirty="0" smtClean="0">
                <a:solidFill>
                  <a:schemeClr val="tx1"/>
                </a:solidFill>
                <a:effectLst/>
                <a:latin typeface="+mn-lt"/>
                <a:ea typeface="+mn-ea"/>
                <a:cs typeface="+mn-cs"/>
              </a:rPr>
              <a:t> </a:t>
            </a:r>
            <a:r>
              <a:rPr lang="en-US" sz="1200" i="1" kern="1200" dirty="0" smtClean="0">
                <a:solidFill>
                  <a:schemeClr val="tx1"/>
                </a:solidFill>
                <a:effectLst/>
                <a:latin typeface="+mn-lt"/>
                <a:ea typeface="+mn-ea"/>
                <a:cs typeface="+mn-cs"/>
              </a:rPr>
              <a:t>et al</a:t>
            </a:r>
            <a:r>
              <a:rPr lang="en-US" sz="1200" kern="1200" dirty="0" smtClean="0">
                <a:solidFill>
                  <a:schemeClr val="tx1"/>
                </a:solidFill>
                <a:effectLst/>
                <a:latin typeface="+mn-lt"/>
                <a:ea typeface="+mn-ea"/>
                <a:cs typeface="+mn-cs"/>
              </a:rPr>
              <a:t>. 2017, p.388). </a:t>
            </a:r>
          </a:p>
          <a:p>
            <a:r>
              <a:rPr lang="en-US" sz="1200" kern="1200" dirty="0" smtClean="0">
                <a:solidFill>
                  <a:schemeClr val="tx1"/>
                </a:solidFill>
                <a:effectLst/>
                <a:latin typeface="+mn-lt"/>
                <a:ea typeface="+mn-ea"/>
                <a:cs typeface="+mn-cs"/>
              </a:rPr>
              <a:t>The DIKW model is a part of the education system of the country UK. The model represents some process of the education about the knowledge can be an organization for the educational sector. The DIKW model is the proper model that gives a brief discussion on the data procedure and is helpful for the transformation of the skills and knowledge through then valuable information. The GRID score is another important part of the level of education of the country and is calculated in a scientific way with some formulae of mean, median, mode.</a:t>
            </a:r>
          </a:p>
          <a:p>
            <a:endParaRPr lang="en-US" dirty="0"/>
          </a:p>
        </p:txBody>
      </p:sp>
      <p:sp>
        <p:nvSpPr>
          <p:cNvPr id="4" name="Slide Number Placeholder 3"/>
          <p:cNvSpPr>
            <a:spLocks noGrp="1"/>
          </p:cNvSpPr>
          <p:nvPr>
            <p:ph type="sldNum" sz="quarter" idx="10"/>
          </p:nvPr>
        </p:nvSpPr>
        <p:spPr/>
        <p:txBody>
          <a:bodyPr/>
          <a:lstStyle/>
          <a:p>
            <a:fld id="{39B8D987-386D-4869-B57C-BF49A28EB304}" type="slidenum">
              <a:rPr lang="en-US" smtClean="0"/>
              <a:pPr/>
              <a:t>3</a:t>
            </a:fld>
            <a:endParaRPr lang="en-US"/>
          </a:p>
        </p:txBody>
      </p:sp>
    </p:spTree>
    <p:extLst>
      <p:ext uri="{BB962C8B-B14F-4D97-AF65-F5344CB8AC3E}">
        <p14:creationId xmlns:p14="http://schemas.microsoft.com/office/powerpoint/2010/main" xmlns="" val="21265478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The theory says that the stocking goal and aim of the student is mandatory at the time of suffering the immense difficulties of the ways of the fulfillment of the goals. The reason for the importance of the model is to give proper guidance in the educational sector of the students. Primarily the model has the knowledge about the intelligence of the students and needs for achieving the success points in their lives. Moreover, the GIT survey model has knowledge about the nation and forces in the willpower of the students and examines the requirement of the goals. The model believes in the potential talents of the students (</a:t>
            </a:r>
            <a:r>
              <a:rPr lang="en-US" sz="1200" kern="1200" dirty="0" err="1" smtClean="0">
                <a:solidFill>
                  <a:schemeClr val="tx1"/>
                </a:solidFill>
                <a:effectLst/>
                <a:latin typeface="+mn-lt"/>
                <a:ea typeface="+mn-ea"/>
                <a:cs typeface="+mn-cs"/>
              </a:rPr>
              <a:t>Rockembach</a:t>
            </a:r>
            <a:r>
              <a:rPr lang="en-US" sz="1200" kern="1200" dirty="0" smtClean="0">
                <a:solidFill>
                  <a:schemeClr val="tx1"/>
                </a:solidFill>
                <a:effectLst/>
                <a:latin typeface="+mn-lt"/>
                <a:ea typeface="+mn-ea"/>
                <a:cs typeface="+mn-cs"/>
              </a:rPr>
              <a:t> 2021).</a:t>
            </a:r>
          </a:p>
        </p:txBody>
      </p:sp>
      <p:sp>
        <p:nvSpPr>
          <p:cNvPr id="4" name="Slide Number Placeholder 3"/>
          <p:cNvSpPr>
            <a:spLocks noGrp="1"/>
          </p:cNvSpPr>
          <p:nvPr>
            <p:ph type="sldNum" sz="quarter" idx="10"/>
          </p:nvPr>
        </p:nvSpPr>
        <p:spPr/>
        <p:txBody>
          <a:bodyPr/>
          <a:lstStyle/>
          <a:p>
            <a:fld id="{39B8D987-386D-4869-B57C-BF49A28EB304}" type="slidenum">
              <a:rPr lang="en-US" smtClean="0"/>
              <a:pPr/>
              <a:t>4</a:t>
            </a:fld>
            <a:endParaRPr lang="en-US"/>
          </a:p>
        </p:txBody>
      </p:sp>
    </p:spTree>
    <p:extLst>
      <p:ext uri="{BB962C8B-B14F-4D97-AF65-F5344CB8AC3E}">
        <p14:creationId xmlns:p14="http://schemas.microsoft.com/office/powerpoint/2010/main" xmlns="" val="41462555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The DIKW model is a part of the education system of the country UK. The model represents some process of the education about the knowledge can be an organization for the educational sector. The DIKW model is the proper model that gives a brief discussion on the data procedure and is helpful for the transformation of the skills and knowledge through then valuable information. The GRID score is another important part of the level of education of the country and is calculated in a scientific way with some formulae of mean, median, mode.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These tables are contacts with the important data of the GRID score and this different score those Mean, Mode, and Median. The collected data calculates from the primary data set and second data set. The tables show the score of GRID of the primary data set and secondary data set. The tables show that the GRID score of the primary data is better than the secondary data collect and discuss in the above tables.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The above tables hold some value of the mean, mode, and mode about the highest academic levels of the primary data and secondary levels. Through the tables, the researcher finds the score of the academic level of the students and examines the skills and knowledge of the students. The score of the highest data level is a little less than the score of the primary data set. </a:t>
            </a:r>
          </a:p>
          <a:p>
            <a:endParaRPr lang="en-US" b="1" dirty="0"/>
          </a:p>
        </p:txBody>
      </p:sp>
      <p:sp>
        <p:nvSpPr>
          <p:cNvPr id="4" name="Slide Number Placeholder 3"/>
          <p:cNvSpPr>
            <a:spLocks noGrp="1"/>
          </p:cNvSpPr>
          <p:nvPr>
            <p:ph type="sldNum" sz="quarter" idx="10"/>
          </p:nvPr>
        </p:nvSpPr>
        <p:spPr/>
        <p:txBody>
          <a:bodyPr/>
          <a:lstStyle/>
          <a:p>
            <a:fld id="{39B8D987-386D-4869-B57C-BF49A28EB304}" type="slidenum">
              <a:rPr lang="en-US" smtClean="0"/>
              <a:pPr/>
              <a:t>5</a:t>
            </a:fld>
            <a:endParaRPr lang="en-US"/>
          </a:p>
        </p:txBody>
      </p:sp>
    </p:spTree>
    <p:extLst>
      <p:ext uri="{BB962C8B-B14F-4D97-AF65-F5344CB8AC3E}">
        <p14:creationId xmlns:p14="http://schemas.microsoft.com/office/powerpoint/2010/main" xmlns="" val="17070258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The theory says that the stocking goal and aim of the student is mandatory at the time of suffering the immense difficulties of the ways of the fulfillment of the goals. The reason for the importance of the model is to give proper guidance in the educational sector of the students. Primarily the model has the knowledge about the intelligence of the students and needs for achieving the success points in their lives. Moreover, the GIT survey model has knowledge about the nation and forces in the willpower of the students and examines the requirement of the goals. The model believes in the potential talents of the students (</a:t>
            </a:r>
            <a:r>
              <a:rPr lang="en-US" sz="1200" kern="1200" dirty="0" err="1" smtClean="0">
                <a:solidFill>
                  <a:schemeClr val="tx1"/>
                </a:solidFill>
                <a:effectLst/>
                <a:latin typeface="+mn-lt"/>
                <a:ea typeface="+mn-ea"/>
                <a:cs typeface="+mn-cs"/>
              </a:rPr>
              <a:t>Rockembach</a:t>
            </a:r>
            <a:r>
              <a:rPr lang="en-US" sz="1200" kern="1200" dirty="0" smtClean="0">
                <a:solidFill>
                  <a:schemeClr val="tx1"/>
                </a:solidFill>
                <a:effectLst/>
                <a:latin typeface="+mn-lt"/>
                <a:ea typeface="+mn-ea"/>
                <a:cs typeface="+mn-cs"/>
              </a:rPr>
              <a:t> 2021).</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Several numbers assumption makes through the theory and does not depend on the money factors for the success of the future of the students. Money considers as an obstacle by the ways for the fulfillment of the goals. The theory said about the future life of the students and consider as a working matter and race in the matters of the subjects of the students. The theory believes in the life of the race, the performance of the students with respect to the goals. Hard work is the step that successfully fulfills the ambitions of the students. The educational sector of the students has not prioritized the terms of the success of the life of the students. This defines the tasks of life to achieve the goals. The GRIT model is calculated by the average of perseverance and consistency (</a:t>
            </a:r>
            <a:r>
              <a:rPr lang="en-US" sz="1200" kern="1200" dirty="0" err="1" smtClean="0">
                <a:solidFill>
                  <a:schemeClr val="tx1"/>
                </a:solidFill>
                <a:effectLst/>
                <a:latin typeface="+mn-lt"/>
                <a:ea typeface="+mn-ea"/>
                <a:cs typeface="+mn-cs"/>
              </a:rPr>
              <a:t>Underdahl</a:t>
            </a:r>
            <a:r>
              <a:rPr lang="en-US" sz="1200" kern="1200" dirty="0" smtClean="0">
                <a:solidFill>
                  <a:schemeClr val="tx1"/>
                </a:solidFill>
                <a:effectLst/>
                <a:latin typeface="+mn-lt"/>
                <a:ea typeface="+mn-ea"/>
                <a:cs typeface="+mn-cs"/>
              </a:rPr>
              <a:t> </a:t>
            </a:r>
            <a:r>
              <a:rPr lang="en-US" sz="1200" i="1" kern="1200" dirty="0" smtClean="0">
                <a:solidFill>
                  <a:schemeClr val="tx1"/>
                </a:solidFill>
                <a:effectLst/>
                <a:latin typeface="+mn-lt"/>
                <a:ea typeface="+mn-ea"/>
                <a:cs typeface="+mn-cs"/>
              </a:rPr>
              <a:t>et al</a:t>
            </a:r>
            <a:r>
              <a:rPr lang="en-US" sz="1200" kern="1200" dirty="0" smtClean="0">
                <a:solidFill>
                  <a:schemeClr val="tx1"/>
                </a:solidFill>
                <a:effectLst/>
                <a:latin typeface="+mn-lt"/>
                <a:ea typeface="+mn-ea"/>
                <a:cs typeface="+mn-cs"/>
              </a:rPr>
              <a:t>. 2018, p.243).</a:t>
            </a:r>
          </a:p>
          <a:p>
            <a:endParaRPr lang="en-US" dirty="0"/>
          </a:p>
        </p:txBody>
      </p:sp>
      <p:sp>
        <p:nvSpPr>
          <p:cNvPr id="4" name="Slide Number Placeholder 3"/>
          <p:cNvSpPr>
            <a:spLocks noGrp="1"/>
          </p:cNvSpPr>
          <p:nvPr>
            <p:ph type="sldNum" sz="quarter" idx="10"/>
          </p:nvPr>
        </p:nvSpPr>
        <p:spPr/>
        <p:txBody>
          <a:bodyPr/>
          <a:lstStyle/>
          <a:p>
            <a:fld id="{39B8D987-386D-4869-B57C-BF49A28EB304}" type="slidenum">
              <a:rPr lang="en-US" smtClean="0"/>
              <a:pPr/>
              <a:t>6</a:t>
            </a:fld>
            <a:endParaRPr lang="en-US"/>
          </a:p>
        </p:txBody>
      </p:sp>
    </p:spTree>
    <p:extLst>
      <p:ext uri="{BB962C8B-B14F-4D97-AF65-F5344CB8AC3E}">
        <p14:creationId xmlns:p14="http://schemas.microsoft.com/office/powerpoint/2010/main" xmlns="" val="20404791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The accuracy stands to check and make sure about the information and grammatical errors. The survey is called trustworthy, reliable, and correct data about the nature of the students. The purpose of the factors is also considered as an element of the CRAAP test. The reason for the test is known as the purpose of connecting the important thing of the survey which is analyzing the findings of the data. The survey is conducts with the GRIT models and stands to learn about the cultural and social aspects with the political and economic factors. The survey makes clear about the purpose of the curvy and done by the accepted per the CRAPP test because of the fulfillment of all elements of the data (</a:t>
            </a:r>
            <a:r>
              <a:rPr lang="en-US" sz="1200" kern="1200" dirty="0" err="1" smtClean="0">
                <a:solidFill>
                  <a:schemeClr val="tx1"/>
                </a:solidFill>
                <a:effectLst/>
                <a:latin typeface="+mn-lt"/>
                <a:ea typeface="+mn-ea"/>
                <a:cs typeface="+mn-cs"/>
              </a:rPr>
              <a:t>Nikolaus</a:t>
            </a:r>
            <a:r>
              <a:rPr lang="en-US" sz="1200" kern="1200" dirty="0" smtClean="0">
                <a:solidFill>
                  <a:schemeClr val="tx1"/>
                </a:solidFill>
                <a:effectLst/>
                <a:latin typeface="+mn-lt"/>
                <a:ea typeface="+mn-ea"/>
                <a:cs typeface="+mn-cs"/>
              </a:rPr>
              <a:t> 2019, p.207).</a:t>
            </a:r>
          </a:p>
          <a:p>
            <a:endParaRPr lang="en-US" dirty="0"/>
          </a:p>
        </p:txBody>
      </p:sp>
      <p:sp>
        <p:nvSpPr>
          <p:cNvPr id="4" name="Slide Number Placeholder 3"/>
          <p:cNvSpPr>
            <a:spLocks noGrp="1"/>
          </p:cNvSpPr>
          <p:nvPr>
            <p:ph type="sldNum" sz="quarter" idx="10"/>
          </p:nvPr>
        </p:nvSpPr>
        <p:spPr/>
        <p:txBody>
          <a:bodyPr/>
          <a:lstStyle/>
          <a:p>
            <a:fld id="{39B8D987-386D-4869-B57C-BF49A28EB304}" type="slidenum">
              <a:rPr lang="en-US" smtClean="0"/>
              <a:pPr/>
              <a:t>7</a:t>
            </a:fld>
            <a:endParaRPr lang="en-US"/>
          </a:p>
        </p:txBody>
      </p:sp>
    </p:spTree>
    <p:extLst>
      <p:ext uri="{BB962C8B-B14F-4D97-AF65-F5344CB8AC3E}">
        <p14:creationId xmlns:p14="http://schemas.microsoft.com/office/powerpoint/2010/main" xmlns="" val="24941772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lnSpc>
                <a:spcPct val="150000"/>
              </a:lnSpc>
              <a:buNone/>
            </a:pPr>
            <a:r>
              <a:rPr lang="en-US" sz="1200" b="1" i="1" dirty="0" smtClean="0">
                <a:latin typeface="Times New Roman" panose="02020603050405020304" pitchFamily="18" charset="0"/>
                <a:cs typeface="Times New Roman" panose="02020603050405020304" pitchFamily="18" charset="0"/>
              </a:rPr>
              <a:t>Knowledge:</a:t>
            </a:r>
            <a:endParaRPr lang="en-US" sz="1200" dirty="0" smtClean="0">
              <a:latin typeface="Times New Roman" panose="02020603050405020304" pitchFamily="18" charset="0"/>
              <a:cs typeface="Times New Roman" panose="02020603050405020304" pitchFamily="18" charset="0"/>
            </a:endParaRPr>
          </a:p>
          <a:p>
            <a:pPr algn="just">
              <a:lnSpc>
                <a:spcPct val="150000"/>
              </a:lnSpc>
            </a:pPr>
            <a:r>
              <a:rPr lang="en-US" sz="1200" dirty="0" smtClean="0">
                <a:latin typeface="Times New Roman" panose="02020603050405020304" pitchFamily="18" charset="0"/>
                <a:cs typeface="Times New Roman" panose="02020603050405020304" pitchFamily="18" charset="0"/>
              </a:rPr>
              <a:t>This is to make sure about the information of the given context.</a:t>
            </a:r>
          </a:p>
          <a:p>
            <a:pPr marL="0" indent="0" algn="just">
              <a:lnSpc>
                <a:spcPct val="150000"/>
              </a:lnSpc>
              <a:buNone/>
            </a:pPr>
            <a:r>
              <a:rPr lang="en-US" sz="1200" b="1" i="1" dirty="0" smtClean="0">
                <a:latin typeface="Times New Roman" panose="02020603050405020304" pitchFamily="18" charset="0"/>
                <a:cs typeface="Times New Roman" panose="02020603050405020304" pitchFamily="18" charset="0"/>
              </a:rPr>
              <a:t>Wisdom:</a:t>
            </a:r>
            <a:endParaRPr lang="en-US" sz="1200" dirty="0" smtClean="0">
              <a:latin typeface="Times New Roman" panose="02020603050405020304" pitchFamily="18" charset="0"/>
              <a:cs typeface="Times New Roman" panose="02020603050405020304" pitchFamily="18" charset="0"/>
            </a:endParaRPr>
          </a:p>
          <a:p>
            <a:pPr algn="just">
              <a:lnSpc>
                <a:spcPct val="150000"/>
              </a:lnSpc>
            </a:pPr>
            <a:r>
              <a:rPr lang="en-US" sz="1200" dirty="0" smtClean="0">
                <a:latin typeface="Times New Roman" panose="02020603050405020304" pitchFamily="18" charset="0"/>
                <a:cs typeface="Times New Roman" panose="02020603050405020304" pitchFamily="18" charset="0"/>
              </a:rPr>
              <a:t>This is used at the time of making a decision.</a:t>
            </a:r>
          </a:p>
          <a:p>
            <a:endParaRPr lang="en-US" dirty="0"/>
          </a:p>
        </p:txBody>
      </p:sp>
      <p:sp>
        <p:nvSpPr>
          <p:cNvPr id="4" name="Slide Number Placeholder 3"/>
          <p:cNvSpPr>
            <a:spLocks noGrp="1"/>
          </p:cNvSpPr>
          <p:nvPr>
            <p:ph type="sldNum" sz="quarter" idx="10"/>
          </p:nvPr>
        </p:nvSpPr>
        <p:spPr/>
        <p:txBody>
          <a:bodyPr/>
          <a:lstStyle/>
          <a:p>
            <a:fld id="{39B8D987-386D-4869-B57C-BF49A28EB304}" type="slidenum">
              <a:rPr lang="en-US" smtClean="0"/>
              <a:pPr/>
              <a:t>8</a:t>
            </a:fld>
            <a:endParaRPr lang="en-US"/>
          </a:p>
        </p:txBody>
      </p:sp>
    </p:spTree>
    <p:extLst>
      <p:ext uri="{BB962C8B-B14F-4D97-AF65-F5344CB8AC3E}">
        <p14:creationId xmlns:p14="http://schemas.microsoft.com/office/powerpoint/2010/main" xmlns="" val="8864003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smtClean="0">
                <a:solidFill>
                  <a:schemeClr val="tx1"/>
                </a:solidFill>
                <a:effectLst/>
                <a:latin typeface="+mn-lt"/>
                <a:ea typeface="+mn-ea"/>
                <a:cs typeface="+mn-cs"/>
              </a:rPr>
              <a:t>Knowledge:</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The factors of the model are trust and generate with the accumulation of the information and data. The received data from the primary data set gives the average values in the highest academic sector. The average value is 3.57 that achieve the promotion of the knowledge of the information through the primary data set. </a:t>
            </a:r>
          </a:p>
          <a:p>
            <a:r>
              <a:rPr lang="en-US" sz="1200" b="1" i="1" kern="1200" dirty="0" smtClean="0">
                <a:solidFill>
                  <a:schemeClr val="tx1"/>
                </a:solidFill>
                <a:effectLst/>
                <a:latin typeface="+mn-lt"/>
                <a:ea typeface="+mn-ea"/>
                <a:cs typeface="+mn-cs"/>
              </a:rPr>
              <a:t>Wisdom:</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The factor of wisdom reaches the rate of the students in clarifying the understanding of the factors. The factors are getting the average score in the highest level of the educational sector and keeping the scores of the GRIT survey in mind. The factors are foster the personal growth of the students (Garcia </a:t>
            </a:r>
            <a:r>
              <a:rPr lang="en-US" sz="1200" i="1" kern="1200" dirty="0" smtClean="0">
                <a:solidFill>
                  <a:schemeClr val="tx1"/>
                </a:solidFill>
                <a:effectLst/>
                <a:latin typeface="+mn-lt"/>
                <a:ea typeface="+mn-ea"/>
                <a:cs typeface="+mn-cs"/>
              </a:rPr>
              <a:t>et al</a:t>
            </a:r>
            <a:r>
              <a:rPr lang="en-US" sz="1200" kern="1200" dirty="0" smtClean="0">
                <a:solidFill>
                  <a:schemeClr val="tx1"/>
                </a:solidFill>
                <a:effectLst/>
                <a:latin typeface="+mn-lt"/>
                <a:ea typeface="+mn-ea"/>
                <a:cs typeface="+mn-cs"/>
              </a:rPr>
              <a:t>. 2018, p.535). </a:t>
            </a:r>
          </a:p>
          <a:p>
            <a:endParaRPr lang="en-US" dirty="0"/>
          </a:p>
        </p:txBody>
      </p:sp>
      <p:sp>
        <p:nvSpPr>
          <p:cNvPr id="4" name="Slide Number Placeholder 3"/>
          <p:cNvSpPr>
            <a:spLocks noGrp="1"/>
          </p:cNvSpPr>
          <p:nvPr>
            <p:ph type="sldNum" sz="quarter" idx="10"/>
          </p:nvPr>
        </p:nvSpPr>
        <p:spPr/>
        <p:txBody>
          <a:bodyPr/>
          <a:lstStyle/>
          <a:p>
            <a:fld id="{39B8D987-386D-4869-B57C-BF49A28EB304}" type="slidenum">
              <a:rPr lang="en-US" smtClean="0"/>
              <a:pPr/>
              <a:t>9</a:t>
            </a:fld>
            <a:endParaRPr lang="en-US"/>
          </a:p>
        </p:txBody>
      </p:sp>
    </p:spTree>
    <p:extLst>
      <p:ext uri="{BB962C8B-B14F-4D97-AF65-F5344CB8AC3E}">
        <p14:creationId xmlns:p14="http://schemas.microsoft.com/office/powerpoint/2010/main" xmlns="" val="8178883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smtClean="0">
                <a:solidFill>
                  <a:schemeClr val="tx1"/>
                </a:solidFill>
                <a:effectLst/>
                <a:latin typeface="+mn-lt"/>
                <a:ea typeface="+mn-ea"/>
                <a:cs typeface="+mn-cs"/>
              </a:rPr>
              <a:t>Knowledge:</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The secondary data helps for the growth of the educational sector. The concept of development fosters the organization of the reason of the GRIT score. The score variable is the inverse of the nature of the educational sector of a student. The outcomes show the highest level of the education sector that is 2 and the secondary data is 3.25. Through the highest level of the secondary data, it is again the value 2 and the score of GRIT to the level where the score from 3.3 to 3.6 (</a:t>
            </a:r>
            <a:r>
              <a:rPr lang="en-US" sz="1200" kern="1200" dirty="0" err="1" smtClean="0">
                <a:solidFill>
                  <a:schemeClr val="tx1"/>
                </a:solidFill>
                <a:effectLst/>
                <a:latin typeface="+mn-lt"/>
                <a:ea typeface="+mn-ea"/>
                <a:cs typeface="+mn-cs"/>
              </a:rPr>
              <a:t>Criticos</a:t>
            </a:r>
            <a:r>
              <a:rPr lang="en-US" sz="1200" kern="1200" dirty="0" smtClean="0">
                <a:solidFill>
                  <a:schemeClr val="tx1"/>
                </a:solidFill>
                <a:effectLst/>
                <a:latin typeface="+mn-lt"/>
                <a:ea typeface="+mn-ea"/>
                <a:cs typeface="+mn-cs"/>
              </a:rPr>
              <a:t> </a:t>
            </a:r>
            <a:r>
              <a:rPr lang="en-US" sz="1200" i="1" kern="1200" dirty="0" smtClean="0">
                <a:solidFill>
                  <a:schemeClr val="tx1"/>
                </a:solidFill>
                <a:effectLst/>
                <a:latin typeface="+mn-lt"/>
                <a:ea typeface="+mn-ea"/>
                <a:cs typeface="+mn-cs"/>
              </a:rPr>
              <a:t>et al</a:t>
            </a:r>
            <a:r>
              <a:rPr lang="en-US" sz="1200" kern="1200" dirty="0" smtClean="0">
                <a:solidFill>
                  <a:schemeClr val="tx1"/>
                </a:solidFill>
                <a:effectLst/>
                <a:latin typeface="+mn-lt"/>
                <a:ea typeface="+mn-ea"/>
                <a:cs typeface="+mn-cs"/>
              </a:rPr>
              <a:t>. 2020, p.2751). </a:t>
            </a:r>
          </a:p>
          <a:p>
            <a:r>
              <a:rPr lang="en-US" sz="1200" b="1" i="1" kern="1200" dirty="0" smtClean="0">
                <a:solidFill>
                  <a:schemeClr val="tx1"/>
                </a:solidFill>
                <a:effectLst/>
                <a:latin typeface="+mn-lt"/>
                <a:ea typeface="+mn-ea"/>
                <a:cs typeface="+mn-cs"/>
              </a:rPr>
              <a:t>Wisdom:</a:t>
            </a:r>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The collected data through the secondary prove the integration of the nature of the educational sector with the action plan of the system. The data is promote the level of understanding to the students. This gives authentic insight at the level of understanding to the students in the academic sector of the UK (</a:t>
            </a:r>
            <a:r>
              <a:rPr lang="en-US" sz="1200" kern="1200" dirty="0" err="1" smtClean="0">
                <a:solidFill>
                  <a:schemeClr val="tx1"/>
                </a:solidFill>
                <a:effectLst/>
                <a:latin typeface="+mn-lt"/>
                <a:ea typeface="+mn-ea"/>
                <a:cs typeface="+mn-cs"/>
              </a:rPr>
              <a:t>Aukett</a:t>
            </a:r>
            <a:r>
              <a:rPr lang="en-US" sz="1200" kern="1200" dirty="0" smtClean="0">
                <a:solidFill>
                  <a:schemeClr val="tx1"/>
                </a:solidFill>
                <a:effectLst/>
                <a:latin typeface="+mn-lt"/>
                <a:ea typeface="+mn-ea"/>
                <a:cs typeface="+mn-cs"/>
              </a:rPr>
              <a:t> 2019, p.897). </a:t>
            </a:r>
          </a:p>
          <a:p>
            <a:endParaRPr lang="en-US" dirty="0"/>
          </a:p>
        </p:txBody>
      </p:sp>
      <p:sp>
        <p:nvSpPr>
          <p:cNvPr id="4" name="Slide Number Placeholder 3"/>
          <p:cNvSpPr>
            <a:spLocks noGrp="1"/>
          </p:cNvSpPr>
          <p:nvPr>
            <p:ph type="sldNum" sz="quarter" idx="10"/>
          </p:nvPr>
        </p:nvSpPr>
        <p:spPr/>
        <p:txBody>
          <a:bodyPr/>
          <a:lstStyle/>
          <a:p>
            <a:fld id="{39B8D987-386D-4869-B57C-BF49A28EB304}" type="slidenum">
              <a:rPr lang="en-US" smtClean="0"/>
              <a:pPr/>
              <a:t>10</a:t>
            </a:fld>
            <a:endParaRPr lang="en-US"/>
          </a:p>
        </p:txBody>
      </p:sp>
    </p:spTree>
    <p:extLst>
      <p:ext uri="{BB962C8B-B14F-4D97-AF65-F5344CB8AC3E}">
        <p14:creationId xmlns:p14="http://schemas.microsoft.com/office/powerpoint/2010/main" xmlns="" val="21386359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The CRAAP analysis has stress to fulfill the requirements of the factors of the level of education. The primary and secondary data receive the analysis by the DIKW model and reflect the flow of the movement at the right time. However, the model considers the comprehension of the secondary data also the primary data that is accumulated the knowledge data information, and wisdom (Bennett </a:t>
            </a:r>
            <a:r>
              <a:rPr lang="en-US" sz="1200" i="1" kern="1200" dirty="0" smtClean="0">
                <a:solidFill>
                  <a:schemeClr val="tx1"/>
                </a:solidFill>
                <a:effectLst/>
                <a:latin typeface="+mn-lt"/>
                <a:ea typeface="+mn-ea"/>
                <a:cs typeface="+mn-cs"/>
              </a:rPr>
              <a:t>et al</a:t>
            </a:r>
            <a:r>
              <a:rPr lang="en-US" sz="1200" kern="1200" dirty="0" smtClean="0">
                <a:solidFill>
                  <a:schemeClr val="tx1"/>
                </a:solidFill>
                <a:effectLst/>
                <a:latin typeface="+mn-lt"/>
                <a:ea typeface="+mn-ea"/>
                <a:cs typeface="+mn-cs"/>
              </a:rPr>
              <a:t>. 2020, p.1). </a:t>
            </a:r>
            <a:endParaRPr lang="en-US" dirty="0"/>
          </a:p>
        </p:txBody>
      </p:sp>
      <p:sp>
        <p:nvSpPr>
          <p:cNvPr id="4" name="Slide Number Placeholder 3"/>
          <p:cNvSpPr>
            <a:spLocks noGrp="1"/>
          </p:cNvSpPr>
          <p:nvPr>
            <p:ph type="sldNum" sz="quarter" idx="10"/>
          </p:nvPr>
        </p:nvSpPr>
        <p:spPr/>
        <p:txBody>
          <a:bodyPr/>
          <a:lstStyle/>
          <a:p>
            <a:fld id="{39B8D987-386D-4869-B57C-BF49A28EB304}" type="slidenum">
              <a:rPr lang="en-US" smtClean="0"/>
              <a:pPr/>
              <a:t>11</a:t>
            </a:fld>
            <a:endParaRPr lang="en-US"/>
          </a:p>
        </p:txBody>
      </p:sp>
    </p:spTree>
    <p:extLst>
      <p:ext uri="{BB962C8B-B14F-4D97-AF65-F5344CB8AC3E}">
        <p14:creationId xmlns:p14="http://schemas.microsoft.com/office/powerpoint/2010/main" xmlns="" val="32773620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9B8D987-386D-4869-B57C-BF49A28EB304}" type="slidenum">
              <a:rPr lang="en-US" smtClean="0"/>
              <a:pPr/>
              <a:t>12</a:t>
            </a:fld>
            <a:endParaRPr lang="en-US"/>
          </a:p>
        </p:txBody>
      </p:sp>
    </p:spTree>
    <p:extLst>
      <p:ext uri="{BB962C8B-B14F-4D97-AF65-F5344CB8AC3E}">
        <p14:creationId xmlns:p14="http://schemas.microsoft.com/office/powerpoint/2010/main" xmlns="" val="28350170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31360385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B61BEF0D-F0BB-DE4B-95CE-6DB70DBA9567}" type="datetimeFigureOut">
              <a:rPr lang="en-US" smtClean="0"/>
              <a:pPr/>
              <a:t>12/9/2021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42818187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6311634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12/9/2021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34793224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12/9/2021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13837909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B61BEF0D-F0BB-DE4B-95CE-6DB70DBA9567}" type="datetimeFigureOut">
              <a:rPr lang="en-US" smtClean="0"/>
              <a:pPr/>
              <a:t>12/9/2021</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34924476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61BEF0D-F0BB-DE4B-95CE-6DB70DBA9567}" type="datetimeFigureOut">
              <a:rPr lang="en-US" smtClean="0"/>
              <a:pPr/>
              <a:t>12/9/2021</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22397736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B61BEF0D-F0BB-DE4B-95CE-6DB70DBA9567}" type="datetimeFigureOut">
              <a:rPr lang="en-US" smtClean="0"/>
              <a:pPr/>
              <a:t>12/9/2021</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1418034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12/9/2021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18746569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12/9/2021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19113327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27483275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xmlns="" val="8033976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19223618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1BEF0D-F0BB-DE4B-95CE-6DB70DBA9567}" type="datetimeFigureOut">
              <a:rPr lang="en-US" smtClean="0"/>
              <a:pPr/>
              <a:t>12/9/2021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25457661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1BEF0D-F0BB-DE4B-95CE-6DB70DBA9567}" type="datetimeFigureOut">
              <a:rPr lang="en-US" smtClean="0"/>
              <a:pPr/>
              <a:t>12/9/2021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31617693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31257609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39760027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xmlns=""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xmlns=""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xmlns=""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xmlns=""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61BEF0D-F0BB-DE4B-95CE-6DB70DBA9567}" type="datetimeFigureOut">
              <a:rPr lang="en-US" smtClean="0"/>
              <a:pPr/>
              <a:t>12/9/2021</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xmlns="" val="893573968"/>
      </p:ext>
    </p:extLst>
  </p:cSld>
  <p:clrMap bg1="dk1" tx1="lt1" bg2="dk2" tx2="lt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 id="2147483709" r:id="rId12"/>
    <p:sldLayoutId id="2147483710" r:id="rId13"/>
    <p:sldLayoutId id="2147483711" r:id="rId14"/>
    <p:sldLayoutId id="2147483712" r:id="rId15"/>
    <p:sldLayoutId id="2147483713" r:id="rId16"/>
    <p:sldLayoutId id="2147483714"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61313" y="2565779"/>
            <a:ext cx="6564574" cy="1774209"/>
          </a:xfrm>
        </p:spPr>
        <p:txBody>
          <a:bodyPr/>
          <a:lstStyle/>
          <a:p>
            <a:r>
              <a:rPr lang="en-US" sz="2600" b="1" dirty="0">
                <a:effectLst/>
                <a:latin typeface="Times New Roman" panose="02020603050405020304" pitchFamily="18" charset="0"/>
                <a:cs typeface="Times New Roman" panose="02020603050405020304" pitchFamily="18" charset="0"/>
              </a:rPr>
              <a:t>COMPONENT 2 RESEARCH METHODS</a:t>
            </a:r>
            <a:r>
              <a:rPr lang="en-US" dirty="0">
                <a:effectLst/>
              </a:rPr>
              <a:t/>
            </a:r>
            <a:br>
              <a:rPr lang="en-US" dirty="0">
                <a:effectLst/>
              </a:rPr>
            </a:br>
            <a:endParaRPr lang="en-US" dirty="0"/>
          </a:p>
        </p:txBody>
      </p:sp>
    </p:spTree>
    <p:extLst>
      <p:ext uri="{BB962C8B-B14F-4D97-AF65-F5344CB8AC3E}">
        <p14:creationId xmlns:p14="http://schemas.microsoft.com/office/powerpoint/2010/main" xmlns="" val="38321763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1278317" y="832453"/>
            <a:ext cx="9578573" cy="5350588"/>
          </a:xfrm>
          <a:prstGeom prst="rect">
            <a:avLst/>
          </a:prstGeom>
        </p:spPr>
      </p:pic>
    </p:spTree>
    <p:extLst>
      <p:ext uri="{BB962C8B-B14F-4D97-AF65-F5344CB8AC3E}">
        <p14:creationId xmlns:p14="http://schemas.microsoft.com/office/powerpoint/2010/main" xmlns="" val="3796455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600" b="1" dirty="0">
                <a:latin typeface="Times New Roman" pitchFamily="18" charset="0"/>
                <a:cs typeface="Times New Roman" pitchFamily="18" charset="0"/>
              </a:rPr>
              <a:t>EXPLAIN DIFFERENT ACADEMIC LEVELS IN THE UK </a:t>
            </a:r>
            <a:endParaRPr lang="en-US" sz="2600" dirty="0"/>
          </a:p>
        </p:txBody>
      </p:sp>
      <p:sp>
        <p:nvSpPr>
          <p:cNvPr id="3" name="Content Placeholder 2"/>
          <p:cNvSpPr>
            <a:spLocks noGrp="1"/>
          </p:cNvSpPr>
          <p:nvPr>
            <p:ph idx="1"/>
          </p:nvPr>
        </p:nvSpPr>
        <p:spPr>
          <a:xfrm>
            <a:off x="1141413" y="1944711"/>
            <a:ext cx="9905998" cy="3846490"/>
          </a:xfrm>
        </p:spPr>
        <p:txBody>
          <a:bodyPr>
            <a:normAutofit lnSpcReduction="10000"/>
          </a:bodyPr>
          <a:lstStyle/>
          <a:p>
            <a:pPr algn="just">
              <a:lnSpc>
                <a:spcPct val="150000"/>
              </a:lnSpc>
            </a:pPr>
            <a:r>
              <a:rPr lang="en-US" sz="1800" dirty="0" smtClean="0">
                <a:effectLst/>
                <a:latin typeface="Times New Roman" panose="02020603050405020304" pitchFamily="18" charset="0"/>
                <a:cs typeface="Times New Roman" panose="02020603050405020304" pitchFamily="18" charset="0"/>
              </a:rPr>
              <a:t>The education system of the country UK is not totally different from the other countries. </a:t>
            </a:r>
          </a:p>
          <a:p>
            <a:pPr algn="just">
              <a:lnSpc>
                <a:spcPct val="150000"/>
              </a:lnSpc>
            </a:pPr>
            <a:r>
              <a:rPr lang="en-US" sz="1800" dirty="0" smtClean="0">
                <a:effectLst/>
                <a:latin typeface="Times New Roman" panose="02020603050405020304" pitchFamily="18" charset="0"/>
                <a:cs typeface="Times New Roman" panose="02020603050405020304" pitchFamily="18" charset="0"/>
              </a:rPr>
              <a:t>The education system is attractive and special which lacks the system in the other country. </a:t>
            </a:r>
          </a:p>
          <a:p>
            <a:pPr algn="just">
              <a:lnSpc>
                <a:spcPct val="150000"/>
              </a:lnSpc>
            </a:pPr>
            <a:r>
              <a:rPr lang="en-US" sz="1800" dirty="0" smtClean="0">
                <a:effectLst/>
                <a:latin typeface="Times New Roman" panose="02020603050405020304" pitchFamily="18" charset="0"/>
                <a:cs typeface="Times New Roman" panose="02020603050405020304" pitchFamily="18" charset="0"/>
              </a:rPr>
              <a:t>The country </a:t>
            </a:r>
            <a:r>
              <a:rPr lang="en-US" sz="1800" dirty="0" err="1" smtClean="0">
                <a:effectLst/>
                <a:latin typeface="Times New Roman" panose="02020603050405020304" pitchFamily="18" charset="0"/>
                <a:cs typeface="Times New Roman" panose="02020603050405020304" pitchFamily="18" charset="0"/>
              </a:rPr>
              <a:t>uk</a:t>
            </a:r>
            <a:r>
              <a:rPr lang="en-US" sz="1800" dirty="0" smtClean="0">
                <a:effectLst/>
                <a:latin typeface="Times New Roman" panose="02020603050405020304" pitchFamily="18" charset="0"/>
                <a:cs typeface="Times New Roman" panose="02020603050405020304" pitchFamily="18" charset="0"/>
              </a:rPr>
              <a:t> has a division for the development of the educational system. </a:t>
            </a:r>
          </a:p>
          <a:p>
            <a:pPr algn="just">
              <a:lnSpc>
                <a:spcPct val="150000"/>
              </a:lnSpc>
            </a:pPr>
            <a:r>
              <a:rPr lang="en-US" sz="1800" dirty="0" smtClean="0">
                <a:effectLst/>
                <a:latin typeface="Times New Roman" panose="02020603050405020304" pitchFamily="18" charset="0"/>
                <a:cs typeface="Times New Roman" panose="02020603050405020304" pitchFamily="18" charset="0"/>
              </a:rPr>
              <a:t>The primary educational level of the country starts from childhood especially at the age of 5 and consider an educational step in the country </a:t>
            </a:r>
            <a:r>
              <a:rPr lang="en-US" sz="1800" dirty="0" err="1" smtClean="0">
                <a:effectLst/>
                <a:latin typeface="Times New Roman" panose="02020603050405020304" pitchFamily="18" charset="0"/>
                <a:cs typeface="Times New Roman" panose="02020603050405020304" pitchFamily="18" charset="0"/>
              </a:rPr>
              <a:t>uk</a:t>
            </a:r>
            <a:r>
              <a:rPr lang="en-US" sz="1800" dirty="0" smtClean="0">
                <a:effectLst/>
                <a:latin typeface="Times New Roman" panose="02020603050405020304" pitchFamily="18" charset="0"/>
                <a:cs typeface="Times New Roman" panose="02020603050405020304" pitchFamily="18" charset="0"/>
              </a:rPr>
              <a:t>. </a:t>
            </a:r>
          </a:p>
          <a:p>
            <a:pPr algn="just">
              <a:lnSpc>
                <a:spcPct val="150000"/>
              </a:lnSpc>
            </a:pPr>
            <a:r>
              <a:rPr lang="en-US" sz="1800" dirty="0" smtClean="0">
                <a:effectLst/>
                <a:latin typeface="Times New Roman" panose="02020603050405020304" pitchFamily="18" charset="0"/>
                <a:cs typeface="Times New Roman" panose="02020603050405020304" pitchFamily="18" charset="0"/>
              </a:rPr>
              <a:t>All the educational stage depends on the high level lasts up to 12 years. </a:t>
            </a:r>
          </a:p>
          <a:p>
            <a:pPr algn="just">
              <a:lnSpc>
                <a:spcPct val="150000"/>
              </a:lnSpc>
            </a:pPr>
            <a:r>
              <a:rPr lang="en-US" sz="1800" dirty="0" smtClean="0">
                <a:effectLst/>
                <a:latin typeface="Times New Roman" panose="02020603050405020304" pitchFamily="18" charset="0"/>
                <a:cs typeface="Times New Roman" panose="02020603050405020304" pitchFamily="18" charset="0"/>
              </a:rPr>
              <a:t>The secondary educational level starters after the primary level of education and this are the crucial stage of the life of a student (</a:t>
            </a:r>
            <a:r>
              <a:rPr lang="en-US" sz="1800" dirty="0" err="1" smtClean="0">
                <a:effectLst/>
                <a:latin typeface="Times New Roman" panose="02020603050405020304" pitchFamily="18" charset="0"/>
                <a:cs typeface="Times New Roman" panose="02020603050405020304" pitchFamily="18" charset="0"/>
              </a:rPr>
              <a:t>alan</a:t>
            </a:r>
            <a:r>
              <a:rPr lang="en-US" sz="1800" dirty="0" smtClean="0">
                <a:effectLst/>
                <a:latin typeface="Times New Roman" panose="02020603050405020304" pitchFamily="18" charset="0"/>
                <a:cs typeface="Times New Roman" panose="02020603050405020304" pitchFamily="18" charset="0"/>
              </a:rPr>
              <a:t> </a:t>
            </a:r>
            <a:r>
              <a:rPr lang="en-US" sz="1800" i="1" dirty="0" smtClean="0">
                <a:effectLst/>
                <a:latin typeface="Times New Roman" panose="02020603050405020304" pitchFamily="18" charset="0"/>
                <a:cs typeface="Times New Roman" panose="02020603050405020304" pitchFamily="18" charset="0"/>
              </a:rPr>
              <a:t>et al</a:t>
            </a:r>
            <a:r>
              <a:rPr lang="en-US" sz="1800" dirty="0" smtClean="0">
                <a:effectLst/>
                <a:latin typeface="Times New Roman" panose="02020603050405020304" pitchFamily="18" charset="0"/>
                <a:cs typeface="Times New Roman" panose="02020603050405020304" pitchFamily="18" charset="0"/>
              </a:rPr>
              <a:t>. 2019, p.1121). </a:t>
            </a:r>
          </a:p>
          <a:p>
            <a:pPr marL="0" indent="0">
              <a:buNone/>
            </a:pPr>
            <a:endParaRPr lang="en-US" dirty="0"/>
          </a:p>
        </p:txBody>
      </p:sp>
    </p:spTree>
    <p:extLst>
      <p:ext uri="{BB962C8B-B14F-4D97-AF65-F5344CB8AC3E}">
        <p14:creationId xmlns:p14="http://schemas.microsoft.com/office/powerpoint/2010/main" xmlns="" val="21024389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816524"/>
          </a:xfrm>
        </p:spPr>
        <p:txBody>
          <a:bodyPr/>
          <a:lstStyle/>
          <a:p>
            <a:pPr algn="ctr"/>
            <a:r>
              <a:rPr lang="en-US" sz="2600" b="1" dirty="0" smtClean="0">
                <a:latin typeface="Times New Roman" pitchFamily="18" charset="0"/>
                <a:cs typeface="Times New Roman" pitchFamily="18" charset="0"/>
              </a:rPr>
              <a:t>CALCULATION OF GRIT </a:t>
            </a:r>
            <a:endParaRPr lang="en-US" sz="2600" dirty="0"/>
          </a:p>
        </p:txBody>
      </p:sp>
      <p:sp>
        <p:nvSpPr>
          <p:cNvPr id="3" name="Content Placeholder 2"/>
          <p:cNvSpPr>
            <a:spLocks noGrp="1"/>
          </p:cNvSpPr>
          <p:nvPr>
            <p:ph idx="1"/>
          </p:nvPr>
        </p:nvSpPr>
        <p:spPr>
          <a:xfrm>
            <a:off x="1471801" y="1411474"/>
            <a:ext cx="8946541" cy="4195481"/>
          </a:xfrm>
        </p:spPr>
        <p:txBody>
          <a:bodyPr>
            <a:normAutofit lnSpcReduction="10000"/>
          </a:bodyPr>
          <a:lstStyle/>
          <a:p>
            <a:pPr algn="just">
              <a:lnSpc>
                <a:spcPct val="150000"/>
              </a:lnSpc>
            </a:pPr>
            <a:r>
              <a:rPr lang="en-US" sz="1800" dirty="0">
                <a:latin typeface="Times New Roman" panose="02020603050405020304" pitchFamily="18" charset="0"/>
                <a:cs typeface="Times New Roman" panose="02020603050405020304" pitchFamily="18" charset="0"/>
              </a:rPr>
              <a:t>The assignment is to determine the impact of the DIKW model on the educational system of the country UK. </a:t>
            </a:r>
            <a:endParaRPr lang="en-US" sz="1800" dirty="0" smtClean="0">
              <a:latin typeface="Times New Roman" panose="02020603050405020304" pitchFamily="18" charset="0"/>
              <a:cs typeface="Times New Roman" panose="02020603050405020304" pitchFamily="18" charset="0"/>
            </a:endParaRPr>
          </a:p>
          <a:p>
            <a:pPr algn="just">
              <a:lnSpc>
                <a:spcPct val="150000"/>
              </a:lnSpc>
            </a:pPr>
            <a:r>
              <a:rPr lang="en-US" sz="1800" dirty="0" smtClean="0">
                <a:latin typeface="Times New Roman" panose="02020603050405020304" pitchFamily="18" charset="0"/>
                <a:cs typeface="Times New Roman" panose="02020603050405020304" pitchFamily="18" charset="0"/>
              </a:rPr>
              <a:t>DIKW </a:t>
            </a:r>
            <a:r>
              <a:rPr lang="en-US" sz="1800" dirty="0">
                <a:latin typeface="Times New Roman" panose="02020603050405020304" pitchFamily="18" charset="0"/>
                <a:cs typeface="Times New Roman" panose="02020603050405020304" pitchFamily="18" charset="0"/>
              </a:rPr>
              <a:t>model stands for </a:t>
            </a:r>
            <a:r>
              <a:rPr lang="en-US" sz="1800" b="1" i="1" dirty="0">
                <a:latin typeface="Times New Roman" panose="02020603050405020304" pitchFamily="18" charset="0"/>
                <a:cs typeface="Times New Roman" panose="02020603050405020304" pitchFamily="18" charset="0"/>
              </a:rPr>
              <a:t>Data, Information, Wisdom, and Knowledge</a:t>
            </a:r>
            <a:r>
              <a:rPr lang="en-US" sz="1800" dirty="0">
                <a:latin typeface="Times New Roman" panose="02020603050405020304" pitchFamily="18" charset="0"/>
                <a:cs typeface="Times New Roman" panose="02020603050405020304" pitchFamily="18" charset="0"/>
              </a:rPr>
              <a:t>. </a:t>
            </a:r>
            <a:endParaRPr lang="en-US" sz="1800" dirty="0" smtClean="0">
              <a:latin typeface="Times New Roman" panose="02020603050405020304" pitchFamily="18" charset="0"/>
              <a:cs typeface="Times New Roman" panose="02020603050405020304" pitchFamily="18" charset="0"/>
            </a:endParaRPr>
          </a:p>
          <a:p>
            <a:pPr algn="just">
              <a:lnSpc>
                <a:spcPct val="150000"/>
              </a:lnSpc>
            </a:pPr>
            <a:r>
              <a:rPr lang="en-US" sz="1800" dirty="0" smtClean="0">
                <a:latin typeface="Times New Roman" panose="02020603050405020304" pitchFamily="18" charset="0"/>
                <a:cs typeface="Times New Roman" panose="02020603050405020304" pitchFamily="18" charset="0"/>
              </a:rPr>
              <a:t>The </a:t>
            </a:r>
            <a:r>
              <a:rPr lang="en-US" sz="1800" dirty="0">
                <a:latin typeface="Times New Roman" panose="02020603050405020304" pitchFamily="18" charset="0"/>
                <a:cs typeface="Times New Roman" panose="02020603050405020304" pitchFamily="18" charset="0"/>
              </a:rPr>
              <a:t>model is used in the skills and knowledge of the students and management of the education for describing the path through this the data move to the wisdom, information, knowledge with the components of the educational system. </a:t>
            </a:r>
            <a:endParaRPr lang="en-US" sz="1800" dirty="0" smtClean="0">
              <a:latin typeface="Times New Roman" panose="02020603050405020304" pitchFamily="18" charset="0"/>
              <a:cs typeface="Times New Roman" panose="02020603050405020304" pitchFamily="18" charset="0"/>
            </a:endParaRPr>
          </a:p>
          <a:p>
            <a:pPr algn="just">
              <a:lnSpc>
                <a:spcPct val="150000"/>
              </a:lnSpc>
            </a:pPr>
            <a:r>
              <a:rPr lang="en-US" sz="1800" dirty="0" smtClean="0">
                <a:latin typeface="Times New Roman" panose="02020603050405020304" pitchFamily="18" charset="0"/>
                <a:cs typeface="Times New Roman" panose="02020603050405020304" pitchFamily="18" charset="0"/>
              </a:rPr>
              <a:t>The </a:t>
            </a:r>
            <a:r>
              <a:rPr lang="en-US" sz="1800" dirty="0">
                <a:latin typeface="Times New Roman" panose="02020603050405020304" pitchFamily="18" charset="0"/>
                <a:cs typeface="Times New Roman" panose="02020603050405020304" pitchFamily="18" charset="0"/>
              </a:rPr>
              <a:t>paper is attentive to the DIKW model and considers the hierarchy models of needs. </a:t>
            </a:r>
            <a:endParaRPr lang="en-US" sz="1800" dirty="0" smtClean="0">
              <a:latin typeface="Times New Roman" panose="02020603050405020304" pitchFamily="18" charset="0"/>
              <a:cs typeface="Times New Roman" panose="02020603050405020304" pitchFamily="18" charset="0"/>
            </a:endParaRPr>
          </a:p>
          <a:p>
            <a:pPr algn="just">
              <a:lnSpc>
                <a:spcPct val="150000"/>
              </a:lnSpc>
            </a:pPr>
            <a:r>
              <a:rPr lang="en-US" sz="1800" dirty="0" smtClean="0">
                <a:latin typeface="Times New Roman" panose="02020603050405020304" pitchFamily="18" charset="0"/>
                <a:cs typeface="Times New Roman" panose="02020603050405020304" pitchFamily="18" charset="0"/>
              </a:rPr>
              <a:t>The </a:t>
            </a:r>
            <a:r>
              <a:rPr lang="en-US" sz="1800" dirty="0">
                <a:latin typeface="Times New Roman" panose="02020603050405020304" pitchFamily="18" charset="0"/>
                <a:cs typeface="Times New Roman" panose="02020603050405020304" pitchFamily="18" charset="0"/>
              </a:rPr>
              <a:t>model presents the connection between information, data, and knowledge. </a:t>
            </a:r>
            <a:endParaRPr lang="en-US" sz="1800" dirty="0" smtClean="0">
              <a:latin typeface="Times New Roman" panose="02020603050405020304" pitchFamily="18" charset="0"/>
              <a:cs typeface="Times New Roman" panose="02020603050405020304" pitchFamily="18" charset="0"/>
            </a:endParaRPr>
          </a:p>
          <a:p>
            <a:pPr algn="just">
              <a:lnSpc>
                <a:spcPct val="150000"/>
              </a:lnSpc>
            </a:pPr>
            <a:r>
              <a:rPr lang="en-US" sz="1800" dirty="0" smtClean="0">
                <a:latin typeface="Times New Roman" panose="02020603050405020304" pitchFamily="18" charset="0"/>
                <a:cs typeface="Times New Roman" panose="02020603050405020304" pitchFamily="18" charset="0"/>
              </a:rPr>
              <a:t>The </a:t>
            </a:r>
            <a:r>
              <a:rPr lang="en-US" sz="1800" dirty="0">
                <a:latin typeface="Times New Roman" panose="02020603050405020304" pitchFamily="18" charset="0"/>
                <a:cs typeface="Times New Roman" panose="02020603050405020304" pitchFamily="18" charset="0"/>
              </a:rPr>
              <a:t>data get some idea in a short period.</a:t>
            </a:r>
          </a:p>
          <a:p>
            <a:pPr marL="0" indent="0">
              <a:buNone/>
            </a:pPr>
            <a:endParaRPr lang="en-US" dirty="0"/>
          </a:p>
        </p:txBody>
      </p:sp>
    </p:spTree>
    <p:extLst>
      <p:ext uri="{BB962C8B-B14F-4D97-AF65-F5344CB8AC3E}">
        <p14:creationId xmlns:p14="http://schemas.microsoft.com/office/powerpoint/2010/main" xmlns="" val="36106829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2600" b="1" dirty="0">
                <a:latin typeface="Times New Roman" pitchFamily="18" charset="0"/>
                <a:cs typeface="Times New Roman" pitchFamily="18" charset="0"/>
              </a:rPr>
              <a:t>CALCULATION OF MEAN, MEDIAN, AND MODE</a:t>
            </a:r>
            <a:endParaRPr lang="en-US" sz="26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xmlns="" val="2763337532"/>
              </p:ext>
            </p:extLst>
          </p:nvPr>
        </p:nvGraphicFramePr>
        <p:xfrm>
          <a:off x="1103313" y="1132764"/>
          <a:ext cx="10033260" cy="1323833"/>
        </p:xfrm>
        <a:graphic>
          <a:graphicData uri="http://schemas.openxmlformats.org/drawingml/2006/table">
            <a:tbl>
              <a:tblPr firstRow="1" bandRow="1">
                <a:tableStyleId>{5C22544A-7EE6-4342-B048-85BDC9FD1C3A}</a:tableStyleId>
              </a:tblPr>
              <a:tblGrid>
                <a:gridCol w="5016630"/>
                <a:gridCol w="5016630"/>
              </a:tblGrid>
              <a:tr h="441393">
                <a:tc>
                  <a:txBody>
                    <a:bodyPr/>
                    <a:lstStyle/>
                    <a:p>
                      <a:r>
                        <a:rPr lang="en-US" sz="1800" b="1" kern="1200" dirty="0" smtClean="0">
                          <a:solidFill>
                            <a:schemeClr val="bg1"/>
                          </a:solidFill>
                          <a:effectLst/>
                          <a:latin typeface="Times New Roman" panose="02020603050405020304" pitchFamily="18" charset="0"/>
                          <a:ea typeface="+mn-ea"/>
                          <a:cs typeface="Times New Roman" panose="02020603050405020304" pitchFamily="18" charset="0"/>
                        </a:rPr>
                        <a:t>Mean</a:t>
                      </a:r>
                      <a:endParaRPr lang="en-US" dirty="0">
                        <a:solidFill>
                          <a:schemeClr val="bg1"/>
                        </a:solidFill>
                        <a:latin typeface="Times New Roman" panose="02020603050405020304" pitchFamily="18" charset="0"/>
                        <a:cs typeface="Times New Roman" panose="02020603050405020304" pitchFamily="18" charset="0"/>
                      </a:endParaRPr>
                    </a:p>
                  </a:txBody>
                  <a:tcPr/>
                </a:tc>
                <a:tc>
                  <a:txBody>
                    <a:bodyPr/>
                    <a:lstStyle/>
                    <a:p>
                      <a:r>
                        <a:rPr lang="en-US" sz="1800" b="1" kern="1200" dirty="0" smtClean="0">
                          <a:solidFill>
                            <a:schemeClr val="lt1"/>
                          </a:solidFill>
                          <a:effectLst/>
                          <a:latin typeface="Times New Roman" panose="02020603050405020304" pitchFamily="18" charset="0"/>
                          <a:ea typeface="+mn-ea"/>
                          <a:cs typeface="Times New Roman" panose="02020603050405020304" pitchFamily="18" charset="0"/>
                        </a:rPr>
                        <a:t>3.8321428571429</a:t>
                      </a:r>
                      <a:endParaRPr lang="en-US" dirty="0">
                        <a:latin typeface="Times New Roman" panose="02020603050405020304" pitchFamily="18" charset="0"/>
                        <a:cs typeface="Times New Roman" panose="02020603050405020304" pitchFamily="18" charset="0"/>
                      </a:endParaRPr>
                    </a:p>
                  </a:txBody>
                  <a:tcPr/>
                </a:tc>
              </a:tr>
              <a:tr h="447524">
                <a:tc>
                  <a:txBody>
                    <a:bodyPr/>
                    <a:lstStyle/>
                    <a:p>
                      <a:r>
                        <a:rPr lang="en-US" sz="1800" b="1" kern="1200" dirty="0" smtClean="0">
                          <a:solidFill>
                            <a:schemeClr val="bg1"/>
                          </a:solidFill>
                          <a:effectLst/>
                          <a:latin typeface="Times New Roman" panose="02020603050405020304" pitchFamily="18" charset="0"/>
                          <a:ea typeface="+mn-ea"/>
                          <a:cs typeface="Times New Roman" panose="02020603050405020304" pitchFamily="18" charset="0"/>
                        </a:rPr>
                        <a:t>Median</a:t>
                      </a:r>
                      <a:endParaRPr lang="en-US" dirty="0">
                        <a:solidFill>
                          <a:schemeClr val="bg1"/>
                        </a:solidFill>
                        <a:latin typeface="Times New Roman" panose="02020603050405020304" pitchFamily="18" charset="0"/>
                        <a:cs typeface="Times New Roman" panose="02020603050405020304" pitchFamily="18" charset="0"/>
                      </a:endParaRPr>
                    </a:p>
                  </a:txBody>
                  <a:tcPr/>
                </a:tc>
                <a:tc>
                  <a:txBody>
                    <a:bodyPr/>
                    <a:lstStyle/>
                    <a:p>
                      <a:r>
                        <a:rPr lang="en-US" sz="1800" kern="1200" dirty="0" smtClean="0">
                          <a:solidFill>
                            <a:schemeClr val="dk1"/>
                          </a:solidFill>
                          <a:effectLst/>
                          <a:latin typeface="Times New Roman" panose="02020603050405020304" pitchFamily="18" charset="0"/>
                          <a:ea typeface="+mn-ea"/>
                          <a:cs typeface="Times New Roman" panose="02020603050405020304" pitchFamily="18" charset="0"/>
                        </a:rPr>
                        <a:t>3.9</a:t>
                      </a:r>
                      <a:endParaRPr lang="en-US" dirty="0">
                        <a:latin typeface="Times New Roman" panose="02020603050405020304" pitchFamily="18" charset="0"/>
                        <a:cs typeface="Times New Roman" panose="02020603050405020304" pitchFamily="18" charset="0"/>
                      </a:endParaRPr>
                    </a:p>
                  </a:txBody>
                  <a:tcPr/>
                </a:tc>
              </a:tr>
              <a:tr h="434916">
                <a:tc>
                  <a:txBody>
                    <a:bodyPr/>
                    <a:lstStyle/>
                    <a:p>
                      <a:r>
                        <a:rPr lang="en-US" sz="1800" b="1" kern="1200" dirty="0" smtClean="0">
                          <a:solidFill>
                            <a:schemeClr val="bg1"/>
                          </a:solidFill>
                          <a:effectLst/>
                          <a:latin typeface="Times New Roman" panose="02020603050405020304" pitchFamily="18" charset="0"/>
                          <a:ea typeface="+mn-ea"/>
                          <a:cs typeface="Times New Roman" panose="02020603050405020304" pitchFamily="18" charset="0"/>
                        </a:rPr>
                        <a:t>Mode</a:t>
                      </a:r>
                      <a:endParaRPr lang="en-US" dirty="0">
                        <a:solidFill>
                          <a:schemeClr val="bg1"/>
                        </a:solidFill>
                        <a:latin typeface="Times New Roman" panose="02020603050405020304" pitchFamily="18" charset="0"/>
                        <a:cs typeface="Times New Roman" panose="02020603050405020304" pitchFamily="18" charset="0"/>
                      </a:endParaRPr>
                    </a:p>
                  </a:txBody>
                  <a:tcPr/>
                </a:tc>
                <a:tc>
                  <a:txBody>
                    <a:bodyPr/>
                    <a:lstStyle/>
                    <a:p>
                      <a:r>
                        <a:rPr lang="en-US" sz="1800" kern="1200" dirty="0" smtClean="0">
                          <a:solidFill>
                            <a:schemeClr val="dk1"/>
                          </a:solidFill>
                          <a:effectLst/>
                          <a:latin typeface="Times New Roman" panose="02020603050405020304" pitchFamily="18" charset="0"/>
                          <a:ea typeface="+mn-ea"/>
                          <a:cs typeface="Times New Roman" panose="02020603050405020304" pitchFamily="18" charset="0"/>
                        </a:rPr>
                        <a:t>4,3.4</a:t>
                      </a:r>
                      <a:endParaRPr lang="en-US" dirty="0">
                        <a:latin typeface="Times New Roman" panose="02020603050405020304" pitchFamily="18" charset="0"/>
                        <a:cs typeface="Times New Roman" panose="02020603050405020304" pitchFamily="18" charset="0"/>
                      </a:endParaRPr>
                    </a:p>
                  </a:txBody>
                  <a:tcPr/>
                </a:tc>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xmlns="" val="2422845658"/>
              </p:ext>
            </p:extLst>
          </p:nvPr>
        </p:nvGraphicFramePr>
        <p:xfrm>
          <a:off x="1103313" y="2739535"/>
          <a:ext cx="10033260" cy="932744"/>
        </p:xfrm>
        <a:graphic>
          <a:graphicData uri="http://schemas.openxmlformats.org/drawingml/2006/table">
            <a:tbl>
              <a:tblPr firstRow="1" bandRow="1">
                <a:tableStyleId>{93296810-A885-4BE3-A3E7-6D5BEEA58F35}</a:tableStyleId>
              </a:tblPr>
              <a:tblGrid>
                <a:gridCol w="3344420"/>
                <a:gridCol w="3344420"/>
                <a:gridCol w="3344420"/>
              </a:tblGrid>
              <a:tr h="466372">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b="1" kern="1200" dirty="0" smtClean="0">
                          <a:solidFill>
                            <a:schemeClr val="bg1"/>
                          </a:solidFill>
                          <a:effectLst/>
                          <a:latin typeface="Times New Roman" panose="02020603050405020304" pitchFamily="18" charset="0"/>
                          <a:ea typeface="+mn-ea"/>
                          <a:cs typeface="Times New Roman" panose="02020603050405020304" pitchFamily="18" charset="0"/>
                        </a:rPr>
                        <a:t>Mean</a:t>
                      </a:r>
                      <a:endParaRPr lang="en-US" dirty="0" smtClean="0">
                        <a:solidFill>
                          <a:schemeClr val="bg1"/>
                        </a:solidFill>
                        <a:latin typeface="Times New Roman" panose="02020603050405020304" pitchFamily="18" charset="0"/>
                        <a:cs typeface="Times New Roman" panose="02020603050405020304" pitchFamily="18"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b="1" kern="1200" dirty="0" smtClean="0">
                          <a:solidFill>
                            <a:schemeClr val="bg1"/>
                          </a:solidFill>
                          <a:effectLst/>
                          <a:latin typeface="Times New Roman" panose="02020603050405020304" pitchFamily="18" charset="0"/>
                          <a:ea typeface="+mn-ea"/>
                          <a:cs typeface="Times New Roman" panose="02020603050405020304" pitchFamily="18" charset="0"/>
                        </a:rPr>
                        <a:t>Median</a:t>
                      </a:r>
                      <a:endParaRPr lang="en-US" dirty="0" smtClean="0">
                        <a:solidFill>
                          <a:schemeClr val="bg1"/>
                        </a:solidFill>
                        <a:latin typeface="Times New Roman" panose="02020603050405020304" pitchFamily="18" charset="0"/>
                        <a:cs typeface="Times New Roman" panose="02020603050405020304" pitchFamily="18"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b="1" kern="1200" dirty="0" smtClean="0">
                          <a:solidFill>
                            <a:schemeClr val="bg1"/>
                          </a:solidFill>
                          <a:effectLst/>
                          <a:latin typeface="Times New Roman" panose="02020603050405020304" pitchFamily="18" charset="0"/>
                          <a:ea typeface="+mn-ea"/>
                          <a:cs typeface="Times New Roman" panose="02020603050405020304" pitchFamily="18" charset="0"/>
                        </a:rPr>
                        <a:t>Mode</a:t>
                      </a:r>
                      <a:endParaRPr lang="en-US" dirty="0" smtClean="0">
                        <a:solidFill>
                          <a:schemeClr val="bg1"/>
                        </a:solidFill>
                        <a:latin typeface="Times New Roman" panose="02020603050405020304" pitchFamily="18" charset="0"/>
                        <a:cs typeface="Times New Roman" panose="02020603050405020304" pitchFamily="18" charset="0"/>
                      </a:endParaRPr>
                    </a:p>
                  </a:txBody>
                  <a:tcPr/>
                </a:tc>
              </a:tr>
              <a:tr h="466372">
                <a:tc>
                  <a:txBody>
                    <a:bodyPr/>
                    <a:lstStyle/>
                    <a:p>
                      <a:r>
                        <a:rPr lang="en-US" sz="1800" kern="1200" dirty="0" smtClean="0">
                          <a:solidFill>
                            <a:schemeClr val="dk1"/>
                          </a:solidFill>
                          <a:effectLst/>
                          <a:latin typeface="Times New Roman" panose="02020603050405020304" pitchFamily="18" charset="0"/>
                          <a:ea typeface="+mn-ea"/>
                          <a:cs typeface="Times New Roman" panose="02020603050405020304" pitchFamily="18" charset="0"/>
                        </a:rPr>
                        <a:t>3.5413450292398</a:t>
                      </a:r>
                      <a:endParaRPr lang="en-US" dirty="0">
                        <a:latin typeface="Times New Roman" panose="02020603050405020304" pitchFamily="18" charset="0"/>
                        <a:cs typeface="Times New Roman" panose="02020603050405020304" pitchFamily="18" charset="0"/>
                      </a:endParaRPr>
                    </a:p>
                  </a:txBody>
                  <a:tcPr/>
                </a:tc>
                <a:tc>
                  <a:txBody>
                    <a:bodyPr/>
                    <a:lstStyle/>
                    <a:p>
                      <a:r>
                        <a:rPr lang="en-US" sz="1800" kern="1200" dirty="0" smtClean="0">
                          <a:solidFill>
                            <a:schemeClr val="dk1"/>
                          </a:solidFill>
                          <a:effectLst/>
                          <a:latin typeface="Times New Roman" panose="02020603050405020304" pitchFamily="18" charset="0"/>
                          <a:ea typeface="+mn-ea"/>
                          <a:cs typeface="Times New Roman" panose="02020603050405020304" pitchFamily="18" charset="0"/>
                        </a:rPr>
                        <a:t>3.6</a:t>
                      </a:r>
                      <a:endParaRPr lang="en-US" dirty="0">
                        <a:latin typeface="Times New Roman" panose="02020603050405020304" pitchFamily="18" charset="0"/>
                        <a:cs typeface="Times New Roman" panose="02020603050405020304" pitchFamily="18" charset="0"/>
                      </a:endParaRPr>
                    </a:p>
                  </a:txBody>
                  <a:tcPr/>
                </a:tc>
                <a:tc>
                  <a:txBody>
                    <a:bodyPr/>
                    <a:lstStyle/>
                    <a:p>
                      <a:r>
                        <a:rPr lang="en-US" sz="1800" kern="1200" dirty="0" smtClean="0">
                          <a:solidFill>
                            <a:schemeClr val="dk1"/>
                          </a:solidFill>
                          <a:effectLst/>
                          <a:latin typeface="Times New Roman" panose="02020603050405020304" pitchFamily="18" charset="0"/>
                          <a:ea typeface="+mn-ea"/>
                          <a:cs typeface="Times New Roman" panose="02020603050405020304" pitchFamily="18" charset="0"/>
                        </a:rPr>
                        <a:t>3.8</a:t>
                      </a:r>
                      <a:endParaRPr lang="en-US" dirty="0">
                        <a:latin typeface="Times New Roman" panose="02020603050405020304" pitchFamily="18" charset="0"/>
                        <a:cs typeface="Times New Roman" panose="02020603050405020304" pitchFamily="18" charset="0"/>
                      </a:endParaRPr>
                    </a:p>
                  </a:txBody>
                  <a:tcPr/>
                </a:tc>
              </a:tr>
            </a:tbl>
          </a:graphicData>
        </a:graphic>
      </p:graphicFrame>
      <p:graphicFrame>
        <p:nvGraphicFramePr>
          <p:cNvPr id="6" name="Table 5"/>
          <p:cNvGraphicFramePr>
            <a:graphicFrameLocks noGrp="1"/>
          </p:cNvGraphicFramePr>
          <p:nvPr>
            <p:extLst>
              <p:ext uri="{D42A27DB-BD31-4B8C-83A1-F6EECF244321}">
                <p14:modId xmlns:p14="http://schemas.microsoft.com/office/powerpoint/2010/main" xmlns="" val="3883537670"/>
              </p:ext>
            </p:extLst>
          </p:nvPr>
        </p:nvGraphicFramePr>
        <p:xfrm>
          <a:off x="1103313" y="3955219"/>
          <a:ext cx="10033260" cy="1053508"/>
        </p:xfrm>
        <a:graphic>
          <a:graphicData uri="http://schemas.openxmlformats.org/drawingml/2006/table">
            <a:tbl>
              <a:tblPr firstRow="1" bandRow="1">
                <a:tableStyleId>{00A15C55-8517-42AA-B614-E9B94910E393}</a:tableStyleId>
              </a:tblPr>
              <a:tblGrid>
                <a:gridCol w="3344420"/>
                <a:gridCol w="3344420"/>
                <a:gridCol w="3344420"/>
              </a:tblGrid>
              <a:tr h="526754">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b="1" kern="1200" dirty="0" smtClean="0">
                          <a:solidFill>
                            <a:schemeClr val="bg1"/>
                          </a:solidFill>
                          <a:effectLst/>
                          <a:latin typeface="Times New Roman" panose="02020603050405020304" pitchFamily="18" charset="0"/>
                          <a:ea typeface="+mn-ea"/>
                          <a:cs typeface="Times New Roman" panose="02020603050405020304" pitchFamily="18" charset="0"/>
                        </a:rPr>
                        <a:t>Mean</a:t>
                      </a:r>
                      <a:endParaRPr lang="en-US" dirty="0" smtClean="0">
                        <a:solidFill>
                          <a:schemeClr val="bg1"/>
                        </a:solidFill>
                        <a:latin typeface="Times New Roman" panose="02020603050405020304" pitchFamily="18" charset="0"/>
                        <a:cs typeface="Times New Roman" panose="02020603050405020304" pitchFamily="18"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b="1" kern="1200" dirty="0" smtClean="0">
                          <a:solidFill>
                            <a:schemeClr val="bg1"/>
                          </a:solidFill>
                          <a:effectLst/>
                          <a:latin typeface="Times New Roman" panose="02020603050405020304" pitchFamily="18" charset="0"/>
                          <a:ea typeface="+mn-ea"/>
                          <a:cs typeface="Times New Roman" panose="02020603050405020304" pitchFamily="18" charset="0"/>
                        </a:rPr>
                        <a:t>Median</a:t>
                      </a:r>
                      <a:endParaRPr lang="en-US" dirty="0" smtClean="0">
                        <a:solidFill>
                          <a:schemeClr val="bg1"/>
                        </a:solidFill>
                        <a:latin typeface="Times New Roman" panose="02020603050405020304" pitchFamily="18" charset="0"/>
                        <a:cs typeface="Times New Roman" panose="02020603050405020304" pitchFamily="18"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b="1" kern="1200" dirty="0" smtClean="0">
                          <a:solidFill>
                            <a:schemeClr val="bg1"/>
                          </a:solidFill>
                          <a:effectLst/>
                          <a:latin typeface="Times New Roman" panose="02020603050405020304" pitchFamily="18" charset="0"/>
                          <a:ea typeface="+mn-ea"/>
                          <a:cs typeface="Times New Roman" panose="02020603050405020304" pitchFamily="18" charset="0"/>
                        </a:rPr>
                        <a:t>Mode</a:t>
                      </a:r>
                      <a:endParaRPr lang="en-US" dirty="0" smtClean="0">
                        <a:solidFill>
                          <a:schemeClr val="bg1"/>
                        </a:solidFill>
                        <a:latin typeface="Times New Roman" panose="02020603050405020304" pitchFamily="18" charset="0"/>
                        <a:cs typeface="Times New Roman" panose="02020603050405020304" pitchFamily="18" charset="0"/>
                      </a:endParaRPr>
                    </a:p>
                  </a:txBody>
                  <a:tcPr/>
                </a:tc>
              </a:tr>
              <a:tr h="526754">
                <a:tc>
                  <a:txBody>
                    <a:bodyPr/>
                    <a:lstStyle/>
                    <a:p>
                      <a:r>
                        <a:rPr lang="en-US" sz="1800" kern="1200" dirty="0" smtClean="0">
                          <a:solidFill>
                            <a:schemeClr val="dk1"/>
                          </a:solidFill>
                          <a:effectLst/>
                          <a:latin typeface="Times New Roman" panose="02020603050405020304" pitchFamily="18" charset="0"/>
                          <a:ea typeface="+mn-ea"/>
                          <a:cs typeface="Times New Roman" panose="02020603050405020304" pitchFamily="18" charset="0"/>
                        </a:rPr>
                        <a:t>3.5714285714286</a:t>
                      </a:r>
                      <a:endParaRPr lang="en-US" dirty="0">
                        <a:latin typeface="Times New Roman" panose="02020603050405020304" pitchFamily="18" charset="0"/>
                        <a:cs typeface="Times New Roman" panose="02020603050405020304" pitchFamily="18" charset="0"/>
                      </a:endParaRPr>
                    </a:p>
                  </a:txBody>
                  <a:tcPr/>
                </a:tc>
                <a:tc>
                  <a:txBody>
                    <a:bodyPr/>
                    <a:lstStyle/>
                    <a:p>
                      <a:r>
                        <a:rPr lang="en-US" sz="1800" kern="1200" dirty="0" smtClean="0">
                          <a:solidFill>
                            <a:schemeClr val="dk1"/>
                          </a:solidFill>
                          <a:effectLst/>
                          <a:latin typeface="Times New Roman" panose="02020603050405020304" pitchFamily="18" charset="0"/>
                          <a:ea typeface="+mn-ea"/>
                          <a:cs typeface="Times New Roman" panose="02020603050405020304" pitchFamily="18" charset="0"/>
                        </a:rPr>
                        <a:t>3</a:t>
                      </a:r>
                      <a:endParaRPr lang="en-US" dirty="0">
                        <a:latin typeface="Times New Roman" panose="02020603050405020304" pitchFamily="18" charset="0"/>
                        <a:cs typeface="Times New Roman" panose="02020603050405020304" pitchFamily="18" charset="0"/>
                      </a:endParaRPr>
                    </a:p>
                  </a:txBody>
                  <a:tcPr/>
                </a:tc>
                <a:tc>
                  <a:txBody>
                    <a:bodyPr/>
                    <a:lstStyle/>
                    <a:p>
                      <a:r>
                        <a:rPr lang="en-US" sz="1800" kern="1200" dirty="0" smtClean="0">
                          <a:solidFill>
                            <a:schemeClr val="dk1"/>
                          </a:solidFill>
                          <a:effectLst/>
                          <a:latin typeface="Times New Roman" panose="02020603050405020304" pitchFamily="18" charset="0"/>
                          <a:ea typeface="+mn-ea"/>
                          <a:cs typeface="Times New Roman" panose="02020603050405020304" pitchFamily="18" charset="0"/>
                        </a:rPr>
                        <a:t>4</a:t>
                      </a:r>
                      <a:endParaRPr lang="en-US" dirty="0">
                        <a:latin typeface="Times New Roman" panose="02020603050405020304" pitchFamily="18" charset="0"/>
                        <a:cs typeface="Times New Roman" panose="02020603050405020304" pitchFamily="18" charset="0"/>
                      </a:endParaRPr>
                    </a:p>
                  </a:txBody>
                  <a:tcPr/>
                </a:tc>
              </a:tr>
            </a:tbl>
          </a:graphicData>
        </a:graphic>
      </p:graphicFrame>
      <p:graphicFrame>
        <p:nvGraphicFramePr>
          <p:cNvPr id="7" name="Table 6"/>
          <p:cNvGraphicFramePr>
            <a:graphicFrameLocks noGrp="1"/>
          </p:cNvGraphicFramePr>
          <p:nvPr>
            <p:extLst>
              <p:ext uri="{D42A27DB-BD31-4B8C-83A1-F6EECF244321}">
                <p14:modId xmlns:p14="http://schemas.microsoft.com/office/powerpoint/2010/main" xmlns="" val="2315835676"/>
              </p:ext>
            </p:extLst>
          </p:nvPr>
        </p:nvGraphicFramePr>
        <p:xfrm>
          <a:off x="1103313" y="5291666"/>
          <a:ext cx="10033260" cy="1122782"/>
        </p:xfrm>
        <a:graphic>
          <a:graphicData uri="http://schemas.openxmlformats.org/drawingml/2006/table">
            <a:tbl>
              <a:tblPr firstRow="1" bandRow="1">
                <a:tableStyleId>{7DF18680-E054-41AD-8BC1-D1AEF772440D}</a:tableStyleId>
              </a:tblPr>
              <a:tblGrid>
                <a:gridCol w="3344420"/>
                <a:gridCol w="3344420"/>
                <a:gridCol w="3344420"/>
              </a:tblGrid>
              <a:tr h="561391">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b="1" kern="1200" dirty="0" smtClean="0">
                          <a:solidFill>
                            <a:schemeClr val="bg1"/>
                          </a:solidFill>
                          <a:effectLst/>
                          <a:latin typeface="Times New Roman" panose="02020603050405020304" pitchFamily="18" charset="0"/>
                          <a:ea typeface="+mn-ea"/>
                          <a:cs typeface="Times New Roman" panose="02020603050405020304" pitchFamily="18" charset="0"/>
                        </a:rPr>
                        <a:t>Mean</a:t>
                      </a:r>
                      <a:endParaRPr lang="en-US" dirty="0" smtClean="0">
                        <a:solidFill>
                          <a:schemeClr val="bg1"/>
                        </a:solidFill>
                        <a:latin typeface="Times New Roman" panose="02020603050405020304" pitchFamily="18" charset="0"/>
                        <a:cs typeface="Times New Roman" panose="02020603050405020304" pitchFamily="18"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b="1" kern="1200" dirty="0" smtClean="0">
                          <a:solidFill>
                            <a:schemeClr val="bg1"/>
                          </a:solidFill>
                          <a:effectLst/>
                          <a:latin typeface="Times New Roman" panose="02020603050405020304" pitchFamily="18" charset="0"/>
                          <a:ea typeface="+mn-ea"/>
                          <a:cs typeface="Times New Roman" panose="02020603050405020304" pitchFamily="18" charset="0"/>
                        </a:rPr>
                        <a:t>Median</a:t>
                      </a:r>
                      <a:endParaRPr lang="en-US" dirty="0" smtClean="0">
                        <a:solidFill>
                          <a:schemeClr val="bg1"/>
                        </a:solidFill>
                        <a:latin typeface="Times New Roman" panose="02020603050405020304" pitchFamily="18" charset="0"/>
                        <a:cs typeface="Times New Roman" panose="02020603050405020304" pitchFamily="18"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b="1" kern="1200" dirty="0" smtClean="0">
                          <a:solidFill>
                            <a:schemeClr val="bg1"/>
                          </a:solidFill>
                          <a:effectLst/>
                          <a:latin typeface="Times New Roman" panose="02020603050405020304" pitchFamily="18" charset="0"/>
                          <a:ea typeface="+mn-ea"/>
                          <a:cs typeface="Times New Roman" panose="02020603050405020304" pitchFamily="18" charset="0"/>
                        </a:rPr>
                        <a:t>Mode</a:t>
                      </a:r>
                      <a:endParaRPr lang="en-US" dirty="0" smtClean="0">
                        <a:solidFill>
                          <a:schemeClr val="bg1"/>
                        </a:solidFill>
                        <a:latin typeface="Times New Roman" panose="02020603050405020304" pitchFamily="18" charset="0"/>
                        <a:cs typeface="Times New Roman" panose="02020603050405020304" pitchFamily="18" charset="0"/>
                      </a:endParaRPr>
                    </a:p>
                  </a:txBody>
                  <a:tcPr/>
                </a:tc>
              </a:tr>
              <a:tr h="561391">
                <a:tc>
                  <a:txBody>
                    <a:bodyPr/>
                    <a:lstStyle/>
                    <a:p>
                      <a:r>
                        <a:rPr lang="en-US" sz="1800" kern="1200" dirty="0" smtClean="0">
                          <a:solidFill>
                            <a:schemeClr val="dk1"/>
                          </a:solidFill>
                          <a:effectLst/>
                          <a:latin typeface="Times New Roman" panose="02020603050405020304" pitchFamily="18" charset="0"/>
                          <a:ea typeface="+mn-ea"/>
                          <a:cs typeface="Times New Roman" panose="02020603050405020304" pitchFamily="18" charset="0"/>
                        </a:rPr>
                        <a:t>3.2982456140351</a:t>
                      </a:r>
                      <a:endParaRPr lang="en-US" dirty="0">
                        <a:latin typeface="Times New Roman" panose="02020603050405020304" pitchFamily="18" charset="0"/>
                        <a:cs typeface="Times New Roman" panose="02020603050405020304" pitchFamily="18" charset="0"/>
                      </a:endParaRPr>
                    </a:p>
                  </a:txBody>
                  <a:tcPr/>
                </a:tc>
                <a:tc>
                  <a:txBody>
                    <a:bodyPr/>
                    <a:lstStyle/>
                    <a:p>
                      <a:r>
                        <a:rPr lang="en-US" sz="1800" kern="1200" dirty="0" smtClean="0">
                          <a:solidFill>
                            <a:schemeClr val="dk1"/>
                          </a:solidFill>
                          <a:effectLst/>
                          <a:latin typeface="Times New Roman" panose="02020603050405020304" pitchFamily="18" charset="0"/>
                          <a:ea typeface="+mn-ea"/>
                          <a:cs typeface="Times New Roman" panose="02020603050405020304" pitchFamily="18" charset="0"/>
                        </a:rPr>
                        <a:t>3</a:t>
                      </a:r>
                      <a:endParaRPr lang="en-US" dirty="0">
                        <a:latin typeface="Times New Roman" panose="02020603050405020304" pitchFamily="18" charset="0"/>
                        <a:cs typeface="Times New Roman" panose="02020603050405020304" pitchFamily="18" charset="0"/>
                      </a:endParaRPr>
                    </a:p>
                  </a:txBody>
                  <a:tcPr/>
                </a:tc>
                <a:tc>
                  <a:txBody>
                    <a:bodyPr/>
                    <a:lstStyle/>
                    <a:p>
                      <a:r>
                        <a:rPr lang="en-US" sz="1800" kern="1200" smtClean="0">
                          <a:solidFill>
                            <a:schemeClr val="dk1"/>
                          </a:solidFill>
                          <a:effectLst/>
                          <a:latin typeface="Times New Roman" panose="02020603050405020304" pitchFamily="18" charset="0"/>
                          <a:ea typeface="+mn-ea"/>
                          <a:cs typeface="Times New Roman" panose="02020603050405020304" pitchFamily="18" charset="0"/>
                        </a:rPr>
                        <a:t>3</a:t>
                      </a:r>
                      <a:endParaRPr lang="en-US" dirty="0">
                        <a:latin typeface="Times New Roman" panose="02020603050405020304" pitchFamily="18" charset="0"/>
                        <a:cs typeface="Times New Roman" panose="02020603050405020304" pitchFamily="18" charset="0"/>
                      </a:endParaRPr>
                    </a:p>
                  </a:txBody>
                  <a:tcPr/>
                </a:tc>
              </a:tr>
            </a:tbl>
          </a:graphicData>
        </a:graphic>
      </p:graphicFrame>
    </p:spTree>
    <p:extLst>
      <p:ext uri="{BB962C8B-B14F-4D97-AF65-F5344CB8AC3E}">
        <p14:creationId xmlns:p14="http://schemas.microsoft.com/office/powerpoint/2010/main" xmlns="" val="29603717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2600" b="1" dirty="0" smtClean="0">
                <a:latin typeface="Times New Roman" pitchFamily="18" charset="0"/>
                <a:cs typeface="Times New Roman" pitchFamily="18" charset="0"/>
              </a:rPr>
              <a:t>GRIT AND ASSUMPTIONS </a:t>
            </a:r>
            <a:endParaRPr lang="en-US" sz="2600" dirty="0"/>
          </a:p>
        </p:txBody>
      </p:sp>
      <p:sp>
        <p:nvSpPr>
          <p:cNvPr id="3" name="Content Placeholder 2"/>
          <p:cNvSpPr>
            <a:spLocks noGrp="1"/>
          </p:cNvSpPr>
          <p:nvPr>
            <p:ph idx="1"/>
          </p:nvPr>
        </p:nvSpPr>
        <p:spPr>
          <a:xfrm>
            <a:off x="1103312" y="1214652"/>
            <a:ext cx="5816103" cy="5033748"/>
          </a:xfrm>
        </p:spPr>
        <p:txBody>
          <a:bodyPr>
            <a:normAutofit fontScale="85000" lnSpcReduction="10000"/>
          </a:bodyPr>
          <a:lstStyle/>
          <a:p>
            <a:pPr algn="just">
              <a:lnSpc>
                <a:spcPct val="150000"/>
              </a:lnSpc>
            </a:pPr>
            <a:r>
              <a:rPr lang="en-US" sz="1800" dirty="0">
                <a:latin typeface="Times New Roman" panose="02020603050405020304" pitchFamily="18" charset="0"/>
                <a:cs typeface="Times New Roman" panose="02020603050405020304" pitchFamily="18" charset="0"/>
              </a:rPr>
              <a:t>The GRIT survey model is established by </a:t>
            </a:r>
            <a:r>
              <a:rPr lang="en-US" sz="1800" b="1" i="1" dirty="0">
                <a:latin typeface="Times New Roman" panose="02020603050405020304" pitchFamily="18" charset="0"/>
                <a:cs typeface="Times New Roman" panose="02020603050405020304" pitchFamily="18" charset="0"/>
              </a:rPr>
              <a:t>Angela Duckworth</a:t>
            </a:r>
            <a:r>
              <a:rPr lang="en-US" sz="1800" dirty="0">
                <a:latin typeface="Times New Roman" panose="02020603050405020304" pitchFamily="18" charset="0"/>
                <a:cs typeface="Times New Roman" panose="02020603050405020304" pitchFamily="18" charset="0"/>
              </a:rPr>
              <a:t> who is a psychologist in the year 2020. </a:t>
            </a:r>
            <a:endParaRPr lang="en-US" sz="1800" dirty="0" smtClean="0">
              <a:latin typeface="Times New Roman" panose="02020603050405020304" pitchFamily="18" charset="0"/>
              <a:cs typeface="Times New Roman" panose="02020603050405020304" pitchFamily="18" charset="0"/>
            </a:endParaRPr>
          </a:p>
          <a:p>
            <a:pPr algn="just">
              <a:lnSpc>
                <a:spcPct val="150000"/>
              </a:lnSpc>
            </a:pPr>
            <a:r>
              <a:rPr lang="en-US" sz="1800" dirty="0" smtClean="0">
                <a:latin typeface="Times New Roman" panose="02020603050405020304" pitchFamily="18" charset="0"/>
                <a:cs typeface="Times New Roman" panose="02020603050405020304" pitchFamily="18" charset="0"/>
              </a:rPr>
              <a:t>Behind </a:t>
            </a:r>
            <a:r>
              <a:rPr lang="en-US" sz="1800" dirty="0">
                <a:latin typeface="Times New Roman" panose="02020603050405020304" pitchFamily="18" charset="0"/>
                <a:cs typeface="Times New Roman" panose="02020603050405020304" pitchFamily="18" charset="0"/>
              </a:rPr>
              <a:t>the theory, the force of anything is passionate and determines the level of education. </a:t>
            </a:r>
            <a:endParaRPr lang="en-US" sz="1800" dirty="0" smtClean="0">
              <a:latin typeface="Times New Roman" panose="02020603050405020304" pitchFamily="18" charset="0"/>
              <a:cs typeface="Times New Roman" panose="02020603050405020304" pitchFamily="18" charset="0"/>
            </a:endParaRPr>
          </a:p>
          <a:p>
            <a:pPr algn="just">
              <a:lnSpc>
                <a:spcPct val="150000"/>
              </a:lnSpc>
            </a:pPr>
            <a:r>
              <a:rPr lang="en-US" sz="1800" dirty="0" smtClean="0">
                <a:latin typeface="Times New Roman" panose="02020603050405020304" pitchFamily="18" charset="0"/>
                <a:cs typeface="Times New Roman" panose="02020603050405020304" pitchFamily="18" charset="0"/>
              </a:rPr>
              <a:t>The </a:t>
            </a:r>
            <a:r>
              <a:rPr lang="en-US" sz="1800" dirty="0">
                <a:latin typeface="Times New Roman" panose="02020603050405020304" pitchFamily="18" charset="0"/>
                <a:cs typeface="Times New Roman" panose="02020603050405020304" pitchFamily="18" charset="0"/>
              </a:rPr>
              <a:t>primary aim of the idea is to keep in the stick of the goals. </a:t>
            </a:r>
            <a:endParaRPr lang="en-US" sz="1800" dirty="0" smtClean="0">
              <a:latin typeface="Times New Roman" panose="02020603050405020304" pitchFamily="18" charset="0"/>
              <a:cs typeface="Times New Roman" panose="02020603050405020304" pitchFamily="18" charset="0"/>
            </a:endParaRPr>
          </a:p>
          <a:p>
            <a:pPr algn="just">
              <a:lnSpc>
                <a:spcPct val="150000"/>
              </a:lnSpc>
            </a:pPr>
            <a:r>
              <a:rPr lang="en-US" sz="1800" dirty="0" smtClean="0">
                <a:latin typeface="Times New Roman" panose="02020603050405020304" pitchFamily="18" charset="0"/>
                <a:cs typeface="Times New Roman" panose="02020603050405020304" pitchFamily="18" charset="0"/>
              </a:rPr>
              <a:t>The </a:t>
            </a:r>
            <a:r>
              <a:rPr lang="en-US" sz="1800" dirty="0">
                <a:latin typeface="Times New Roman" panose="02020603050405020304" pitchFamily="18" charset="0"/>
                <a:cs typeface="Times New Roman" panose="02020603050405020304" pitchFamily="18" charset="0"/>
              </a:rPr>
              <a:t>sticking and passion to the goal that does not stand for attachment of the students which is an emotion but various level of the education is commit the same</a:t>
            </a:r>
            <a:r>
              <a:rPr lang="en-US" sz="1800" dirty="0" smtClean="0">
                <a:latin typeface="Times New Roman" panose="02020603050405020304" pitchFamily="18" charset="0"/>
                <a:cs typeface="Times New Roman" panose="02020603050405020304" pitchFamily="18" charset="0"/>
              </a:rPr>
              <a:t>.</a:t>
            </a:r>
          </a:p>
          <a:p>
            <a:pPr algn="just">
              <a:lnSpc>
                <a:spcPct val="150000"/>
              </a:lnSpc>
            </a:pPr>
            <a:r>
              <a:rPr lang="en-US" sz="1800" dirty="0" smtClean="0">
                <a:latin typeface="Times New Roman" panose="02020603050405020304" pitchFamily="18" charset="0"/>
                <a:cs typeface="Times New Roman" panose="02020603050405020304" pitchFamily="18" charset="0"/>
              </a:rPr>
              <a:t>Commitment </a:t>
            </a:r>
            <a:r>
              <a:rPr lang="en-US" sz="1800" dirty="0">
                <a:latin typeface="Times New Roman" panose="02020603050405020304" pitchFamily="18" charset="0"/>
                <a:cs typeface="Times New Roman" panose="02020603050405020304" pitchFamily="18" charset="0"/>
              </a:rPr>
              <a:t>obtains to have the correct direction to the goal and objectives. </a:t>
            </a:r>
            <a:endParaRPr lang="en-US" sz="1800" dirty="0" smtClean="0">
              <a:latin typeface="Times New Roman" panose="02020603050405020304" pitchFamily="18" charset="0"/>
              <a:cs typeface="Times New Roman" panose="02020603050405020304" pitchFamily="18" charset="0"/>
            </a:endParaRPr>
          </a:p>
          <a:p>
            <a:pPr algn="just">
              <a:lnSpc>
                <a:spcPct val="150000"/>
              </a:lnSpc>
            </a:pPr>
            <a:r>
              <a:rPr lang="en-US" sz="1800" dirty="0" smtClean="0">
                <a:latin typeface="Times New Roman" panose="02020603050405020304" pitchFamily="18" charset="0"/>
                <a:cs typeface="Times New Roman" panose="02020603050405020304" pitchFamily="18" charset="0"/>
              </a:rPr>
              <a:t>The </a:t>
            </a:r>
            <a:r>
              <a:rPr lang="en-US" sz="1800" dirty="0">
                <a:latin typeface="Times New Roman" panose="02020603050405020304" pitchFamily="18" charset="0"/>
                <a:cs typeface="Times New Roman" panose="02020603050405020304" pitchFamily="18" charset="0"/>
              </a:rPr>
              <a:t>emphasis on the commitment, goals, direction is given to a high extent of the level of the students (McCain 2017).</a:t>
            </a:r>
          </a:p>
          <a:p>
            <a:endParaRPr lang="en-US" dirty="0"/>
          </a:p>
        </p:txBody>
      </p:sp>
      <p:pic>
        <p:nvPicPr>
          <p:cNvPr id="4" name="image2.png"/>
          <p:cNvPicPr/>
          <p:nvPr/>
        </p:nvPicPr>
        <p:blipFill>
          <a:blip r:embed="rId3"/>
          <a:srcRect/>
          <a:stretch>
            <a:fillRect/>
          </a:stretch>
        </p:blipFill>
        <p:spPr>
          <a:xfrm>
            <a:off x="7165075" y="1214652"/>
            <a:ext cx="4760722" cy="5033748"/>
          </a:xfrm>
          <a:prstGeom prst="rect">
            <a:avLst/>
          </a:prstGeom>
          <a:ln/>
        </p:spPr>
      </p:pic>
    </p:spTree>
    <p:extLst>
      <p:ext uri="{BB962C8B-B14F-4D97-AF65-F5344CB8AC3E}">
        <p14:creationId xmlns:p14="http://schemas.microsoft.com/office/powerpoint/2010/main" xmlns="" val="33101747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2600" b="1" dirty="0" smtClean="0">
                <a:latin typeface="Times New Roman" pitchFamily="18" charset="0"/>
                <a:cs typeface="Times New Roman" pitchFamily="18" charset="0"/>
              </a:rPr>
              <a:t>CRAAP TEST WITH RESPECT TO GRIT SURVEY</a:t>
            </a:r>
            <a:endParaRPr lang="en-US" sz="2600" dirty="0"/>
          </a:p>
        </p:txBody>
      </p:sp>
      <p:sp>
        <p:nvSpPr>
          <p:cNvPr id="3" name="Content Placeholder 2"/>
          <p:cNvSpPr>
            <a:spLocks noGrp="1"/>
          </p:cNvSpPr>
          <p:nvPr>
            <p:ph idx="1"/>
          </p:nvPr>
        </p:nvSpPr>
        <p:spPr>
          <a:xfrm>
            <a:off x="1103312" y="1160060"/>
            <a:ext cx="5829751" cy="5088339"/>
          </a:xfrm>
        </p:spPr>
        <p:txBody>
          <a:bodyPr>
            <a:normAutofit fontScale="92500" lnSpcReduction="10000"/>
          </a:bodyPr>
          <a:lstStyle/>
          <a:p>
            <a:pPr algn="just">
              <a:lnSpc>
                <a:spcPct val="150000"/>
              </a:lnSpc>
            </a:pPr>
            <a:r>
              <a:rPr lang="en-US" sz="1800" dirty="0">
                <a:latin typeface="Times New Roman" panose="02020603050405020304" pitchFamily="18" charset="0"/>
                <a:cs typeface="Times New Roman" panose="02020603050405020304" pitchFamily="18" charset="0"/>
              </a:rPr>
              <a:t>The word CRAAP stands for </a:t>
            </a:r>
            <a:r>
              <a:rPr lang="en-US" sz="1800" b="1" i="1" dirty="0">
                <a:latin typeface="Times New Roman" panose="02020603050405020304" pitchFamily="18" charset="0"/>
                <a:cs typeface="Times New Roman" panose="02020603050405020304" pitchFamily="18" charset="0"/>
              </a:rPr>
              <a:t>Currency, Relevance, Authority, Accuracy, and Purpose</a:t>
            </a:r>
            <a:r>
              <a:rPr lang="en-US" sz="1800" dirty="0">
                <a:latin typeface="Times New Roman" panose="02020603050405020304" pitchFamily="18" charset="0"/>
                <a:cs typeface="Times New Roman" panose="02020603050405020304" pitchFamily="18" charset="0"/>
              </a:rPr>
              <a:t>. </a:t>
            </a:r>
            <a:endParaRPr lang="en-US" sz="1800" dirty="0" smtClean="0">
              <a:latin typeface="Times New Roman" panose="02020603050405020304" pitchFamily="18" charset="0"/>
              <a:cs typeface="Times New Roman" panose="02020603050405020304" pitchFamily="18" charset="0"/>
            </a:endParaRPr>
          </a:p>
          <a:p>
            <a:pPr algn="just">
              <a:lnSpc>
                <a:spcPct val="150000"/>
              </a:lnSpc>
            </a:pPr>
            <a:r>
              <a:rPr lang="en-US" sz="1800" dirty="0" smtClean="0">
                <a:latin typeface="Times New Roman" panose="02020603050405020304" pitchFamily="18" charset="0"/>
                <a:cs typeface="Times New Roman" panose="02020603050405020304" pitchFamily="18" charset="0"/>
              </a:rPr>
              <a:t>The </a:t>
            </a:r>
            <a:r>
              <a:rPr lang="en-US" sz="1800" dirty="0">
                <a:latin typeface="Times New Roman" panose="02020603050405020304" pitchFamily="18" charset="0"/>
                <a:cs typeface="Times New Roman" panose="02020603050405020304" pitchFamily="18" charset="0"/>
              </a:rPr>
              <a:t>test is important to examine the legitimacy of the projection that is completed by the GRIT survey. </a:t>
            </a:r>
            <a:endParaRPr lang="en-US" sz="1800" dirty="0" smtClean="0">
              <a:latin typeface="Times New Roman" panose="02020603050405020304" pitchFamily="18" charset="0"/>
              <a:cs typeface="Times New Roman" panose="02020603050405020304" pitchFamily="18" charset="0"/>
            </a:endParaRPr>
          </a:p>
          <a:p>
            <a:pPr algn="just">
              <a:lnSpc>
                <a:spcPct val="150000"/>
              </a:lnSpc>
            </a:pPr>
            <a:r>
              <a:rPr lang="en-US" sz="1800" dirty="0" smtClean="0">
                <a:latin typeface="Times New Roman" panose="02020603050405020304" pitchFamily="18" charset="0"/>
                <a:cs typeface="Times New Roman" panose="02020603050405020304" pitchFamily="18" charset="0"/>
              </a:rPr>
              <a:t>The </a:t>
            </a:r>
            <a:r>
              <a:rPr lang="en-US" sz="1800" dirty="0">
                <a:latin typeface="Times New Roman" panose="02020603050405020304" pitchFamily="18" charset="0"/>
                <a:cs typeface="Times New Roman" panose="02020603050405020304" pitchFamily="18" charset="0"/>
              </a:rPr>
              <a:t>currency of the test is considered as timeliness of the factors who are responsible for the data with the regulation of the updates and more. </a:t>
            </a:r>
            <a:endParaRPr lang="en-US" sz="1800" dirty="0" smtClean="0">
              <a:latin typeface="Times New Roman" panose="02020603050405020304" pitchFamily="18" charset="0"/>
              <a:cs typeface="Times New Roman" panose="02020603050405020304" pitchFamily="18" charset="0"/>
            </a:endParaRPr>
          </a:p>
          <a:p>
            <a:pPr algn="just">
              <a:lnSpc>
                <a:spcPct val="150000"/>
              </a:lnSpc>
            </a:pPr>
            <a:r>
              <a:rPr lang="en-US" sz="1800" dirty="0" smtClean="0">
                <a:latin typeface="Times New Roman" panose="02020603050405020304" pitchFamily="18" charset="0"/>
                <a:cs typeface="Times New Roman" panose="02020603050405020304" pitchFamily="18" charset="0"/>
              </a:rPr>
              <a:t>The </a:t>
            </a:r>
            <a:r>
              <a:rPr lang="en-US" sz="1800" dirty="0">
                <a:latin typeface="Times New Roman" panose="02020603050405020304" pitchFamily="18" charset="0"/>
                <a:cs typeface="Times New Roman" panose="02020603050405020304" pitchFamily="18" charset="0"/>
              </a:rPr>
              <a:t>survey does not reveal the information of the updates of the time of the formation and the relevance increase the level of the survey with the given topic. </a:t>
            </a:r>
            <a:endParaRPr lang="en-US" sz="1800" dirty="0" smtClean="0">
              <a:latin typeface="Times New Roman" panose="02020603050405020304" pitchFamily="18" charset="0"/>
              <a:cs typeface="Times New Roman" panose="02020603050405020304" pitchFamily="18" charset="0"/>
            </a:endParaRPr>
          </a:p>
          <a:p>
            <a:pPr algn="just">
              <a:lnSpc>
                <a:spcPct val="150000"/>
              </a:lnSpc>
            </a:pPr>
            <a:r>
              <a:rPr lang="en-US" sz="1800" dirty="0" smtClean="0">
                <a:latin typeface="Times New Roman" panose="02020603050405020304" pitchFamily="18" charset="0"/>
                <a:cs typeface="Times New Roman" panose="02020603050405020304" pitchFamily="18" charset="0"/>
              </a:rPr>
              <a:t>The </a:t>
            </a:r>
            <a:r>
              <a:rPr lang="en-US" sz="1800" dirty="0">
                <a:latin typeface="Times New Roman" panose="02020603050405020304" pitchFamily="18" charset="0"/>
                <a:cs typeface="Times New Roman" panose="02020603050405020304" pitchFamily="18" charset="0"/>
              </a:rPr>
              <a:t>GRIT survey uses for reflects the sources that are used to make an authentic outcome (</a:t>
            </a:r>
            <a:r>
              <a:rPr lang="en-US" sz="1800" dirty="0" err="1">
                <a:latin typeface="Times New Roman" panose="02020603050405020304" pitchFamily="18" charset="0"/>
                <a:cs typeface="Times New Roman" panose="02020603050405020304" pitchFamily="18" charset="0"/>
              </a:rPr>
              <a:t>Palisoc</a:t>
            </a:r>
            <a:r>
              <a:rPr lang="en-US" sz="1800" dirty="0">
                <a:latin typeface="Times New Roman" panose="02020603050405020304" pitchFamily="18" charset="0"/>
                <a:cs typeface="Times New Roman" panose="02020603050405020304" pitchFamily="18" charset="0"/>
              </a:rPr>
              <a:t> </a:t>
            </a:r>
            <a:r>
              <a:rPr lang="en-US" sz="1800" i="1" dirty="0">
                <a:latin typeface="Times New Roman" panose="02020603050405020304" pitchFamily="18" charset="0"/>
                <a:cs typeface="Times New Roman" panose="02020603050405020304" pitchFamily="18" charset="0"/>
              </a:rPr>
              <a:t>et al</a:t>
            </a:r>
            <a:r>
              <a:rPr lang="en-US" sz="1800" dirty="0">
                <a:latin typeface="Times New Roman" panose="02020603050405020304" pitchFamily="18" charset="0"/>
                <a:cs typeface="Times New Roman" panose="02020603050405020304" pitchFamily="18" charset="0"/>
              </a:rPr>
              <a:t>. 2017, p.81). </a:t>
            </a:r>
          </a:p>
          <a:p>
            <a:endParaRPr lang="en-US" dirty="0"/>
          </a:p>
        </p:txBody>
      </p:sp>
      <p:pic>
        <p:nvPicPr>
          <p:cNvPr id="4" name="image1.png"/>
          <p:cNvPicPr/>
          <p:nvPr/>
        </p:nvPicPr>
        <p:blipFill>
          <a:blip r:embed="rId3"/>
          <a:srcRect/>
          <a:stretch>
            <a:fillRect/>
          </a:stretch>
        </p:blipFill>
        <p:spPr>
          <a:xfrm>
            <a:off x="7287903" y="1160060"/>
            <a:ext cx="4653887" cy="4913193"/>
          </a:xfrm>
          <a:prstGeom prst="rect">
            <a:avLst/>
          </a:prstGeom>
          <a:ln/>
        </p:spPr>
      </p:pic>
    </p:spTree>
    <p:extLst>
      <p:ext uri="{BB962C8B-B14F-4D97-AF65-F5344CB8AC3E}">
        <p14:creationId xmlns:p14="http://schemas.microsoft.com/office/powerpoint/2010/main" xmlns="" val="22216419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2600" b="1" dirty="0" smtClean="0">
                <a:latin typeface="Times New Roman" panose="02020603050405020304" pitchFamily="18" charset="0"/>
                <a:cs typeface="Times New Roman" panose="02020603050405020304" pitchFamily="18" charset="0"/>
              </a:rPr>
              <a:t>DIKW MODEL</a:t>
            </a:r>
            <a:r>
              <a:rPr lang="en-US" b="1" dirty="0"/>
              <a:t/>
            </a:r>
            <a:br>
              <a:rPr lang="en-US" b="1" dirty="0"/>
            </a:br>
            <a:endParaRPr lang="en-US" dirty="0"/>
          </a:p>
        </p:txBody>
      </p:sp>
      <p:sp>
        <p:nvSpPr>
          <p:cNvPr id="3" name="Content Placeholder 2"/>
          <p:cNvSpPr>
            <a:spLocks noGrp="1"/>
          </p:cNvSpPr>
          <p:nvPr>
            <p:ph idx="1"/>
          </p:nvPr>
        </p:nvSpPr>
        <p:spPr>
          <a:xfrm>
            <a:off x="2101755" y="1050878"/>
            <a:ext cx="7948098" cy="5197521"/>
          </a:xfrm>
        </p:spPr>
        <p:txBody>
          <a:bodyPr/>
          <a:lstStyle/>
          <a:p>
            <a:pPr marL="0" indent="0" algn="just">
              <a:lnSpc>
                <a:spcPct val="200000"/>
              </a:lnSpc>
              <a:buNone/>
            </a:pPr>
            <a:r>
              <a:rPr lang="en-US" sz="1800" b="1" i="1" dirty="0">
                <a:latin typeface="Times New Roman" panose="02020603050405020304" pitchFamily="18" charset="0"/>
                <a:cs typeface="Times New Roman" panose="02020603050405020304" pitchFamily="18" charset="0"/>
              </a:rPr>
              <a:t>Data:</a:t>
            </a:r>
            <a:endParaRPr lang="en-US" sz="1800" dirty="0">
              <a:latin typeface="Times New Roman" panose="02020603050405020304" pitchFamily="18" charset="0"/>
              <a:cs typeface="Times New Roman" panose="02020603050405020304" pitchFamily="18" charset="0"/>
            </a:endParaRPr>
          </a:p>
          <a:p>
            <a:pPr algn="just">
              <a:lnSpc>
                <a:spcPct val="200000"/>
              </a:lnSpc>
            </a:pPr>
            <a:r>
              <a:rPr lang="en-US" sz="1800" dirty="0">
                <a:latin typeface="Times New Roman" panose="02020603050405020304" pitchFamily="18" charset="0"/>
                <a:cs typeface="Times New Roman" panose="02020603050405020304" pitchFamily="18" charset="0"/>
              </a:rPr>
              <a:t>The model is find the data with the number of words, set, images in the location data, and personal data. </a:t>
            </a:r>
          </a:p>
          <a:p>
            <a:pPr marL="0" indent="0" algn="just">
              <a:lnSpc>
                <a:spcPct val="200000"/>
              </a:lnSpc>
              <a:buNone/>
            </a:pPr>
            <a:r>
              <a:rPr lang="en-US" sz="1800" b="1" i="1" dirty="0">
                <a:latin typeface="Times New Roman" panose="02020603050405020304" pitchFamily="18" charset="0"/>
                <a:cs typeface="Times New Roman" panose="02020603050405020304" pitchFamily="18" charset="0"/>
              </a:rPr>
              <a:t>Information:</a:t>
            </a:r>
            <a:endParaRPr lang="en-US" sz="1800" dirty="0">
              <a:latin typeface="Times New Roman" panose="02020603050405020304" pitchFamily="18" charset="0"/>
              <a:cs typeface="Times New Roman" panose="02020603050405020304" pitchFamily="18" charset="0"/>
            </a:endParaRPr>
          </a:p>
          <a:p>
            <a:pPr algn="just">
              <a:lnSpc>
                <a:spcPct val="200000"/>
              </a:lnSpc>
            </a:pPr>
            <a:r>
              <a:rPr lang="en-US" sz="1800" dirty="0">
                <a:latin typeface="Times New Roman" panose="02020603050405020304" pitchFamily="18" charset="0"/>
                <a:cs typeface="Times New Roman" panose="02020603050405020304" pitchFamily="18" charset="0"/>
              </a:rPr>
              <a:t>The shape of information of the collected data reaches </a:t>
            </a:r>
            <a:r>
              <a:rPr lang="en-US" sz="1800" dirty="0" err="1">
                <a:latin typeface="Times New Roman" panose="02020603050405020304" pitchFamily="18" charset="0"/>
                <a:cs typeface="Times New Roman" panose="02020603050405020304" pitchFamily="18" charset="0"/>
              </a:rPr>
              <a:t>tp</a:t>
            </a:r>
            <a:r>
              <a:rPr lang="en-US" sz="1800" dirty="0">
                <a:latin typeface="Times New Roman" panose="02020603050405020304" pitchFamily="18" charset="0"/>
                <a:cs typeface="Times New Roman" panose="02020603050405020304" pitchFamily="18" charset="0"/>
              </a:rPr>
              <a:t> the information and meaning that is accomplished through fiend the data set (</a:t>
            </a:r>
            <a:r>
              <a:rPr lang="en-US" sz="1800" dirty="0" err="1">
                <a:latin typeface="Times New Roman" panose="02020603050405020304" pitchFamily="18" charset="0"/>
                <a:cs typeface="Times New Roman" panose="02020603050405020304" pitchFamily="18" charset="0"/>
              </a:rPr>
              <a:t>Keesey</a:t>
            </a:r>
            <a:r>
              <a:rPr lang="en-US" sz="1800" dirty="0">
                <a:latin typeface="Times New Roman" panose="02020603050405020304" pitchFamily="18" charset="0"/>
                <a:cs typeface="Times New Roman" panose="02020603050405020304" pitchFamily="18" charset="0"/>
              </a:rPr>
              <a:t> </a:t>
            </a:r>
            <a:r>
              <a:rPr lang="en-US" sz="1800" i="1" dirty="0">
                <a:latin typeface="Times New Roman" panose="02020603050405020304" pitchFamily="18" charset="0"/>
                <a:cs typeface="Times New Roman" panose="02020603050405020304" pitchFamily="18" charset="0"/>
              </a:rPr>
              <a:t>et al</a:t>
            </a:r>
            <a:r>
              <a:rPr lang="en-US" sz="1800" dirty="0">
                <a:latin typeface="Times New Roman" panose="02020603050405020304" pitchFamily="18" charset="0"/>
                <a:cs typeface="Times New Roman" panose="02020603050405020304" pitchFamily="18" charset="0"/>
              </a:rPr>
              <a:t>. 2018, p.3). </a:t>
            </a:r>
          </a:p>
          <a:p>
            <a:endParaRPr lang="en-US" dirty="0"/>
          </a:p>
        </p:txBody>
      </p:sp>
    </p:spTree>
    <p:extLst>
      <p:ext uri="{BB962C8B-B14F-4D97-AF65-F5344CB8AC3E}">
        <p14:creationId xmlns:p14="http://schemas.microsoft.com/office/powerpoint/2010/main" xmlns="" val="17519288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2600" b="1" dirty="0" smtClean="0">
                <a:latin typeface="Times New Roman" panose="02020603050405020304" pitchFamily="18" charset="0"/>
                <a:cs typeface="Times New Roman" panose="02020603050405020304" pitchFamily="18" charset="0"/>
              </a:rPr>
              <a:t>APPLICATION OF DIKW MODEL </a:t>
            </a:r>
            <a:r>
              <a:rPr lang="en-US" dirty="0"/>
              <a:t/>
            </a:r>
            <a:br>
              <a:rPr lang="en-US" dirty="0"/>
            </a:br>
            <a:endParaRPr lang="en-US" dirty="0"/>
          </a:p>
        </p:txBody>
      </p:sp>
      <p:sp>
        <p:nvSpPr>
          <p:cNvPr id="3" name="Content Placeholder 2"/>
          <p:cNvSpPr>
            <a:spLocks noGrp="1"/>
          </p:cNvSpPr>
          <p:nvPr>
            <p:ph idx="1"/>
          </p:nvPr>
        </p:nvSpPr>
        <p:spPr>
          <a:xfrm>
            <a:off x="1103312" y="1296538"/>
            <a:ext cx="8946541" cy="4951862"/>
          </a:xfrm>
        </p:spPr>
        <p:txBody>
          <a:bodyPr>
            <a:normAutofit lnSpcReduction="10000"/>
          </a:bodyPr>
          <a:lstStyle/>
          <a:p>
            <a:pPr marL="0" indent="0" algn="just">
              <a:lnSpc>
                <a:spcPct val="150000"/>
              </a:lnSpc>
              <a:buNone/>
            </a:pPr>
            <a:r>
              <a:rPr lang="en-US" sz="1800" b="1" dirty="0">
                <a:latin typeface="Times New Roman" panose="02020603050405020304" pitchFamily="18" charset="0"/>
                <a:cs typeface="Times New Roman" panose="02020603050405020304" pitchFamily="18" charset="0"/>
              </a:rPr>
              <a:t>Primary data</a:t>
            </a:r>
            <a:endParaRPr lang="en-US" sz="1800" dirty="0">
              <a:latin typeface="Times New Roman" panose="02020603050405020304" pitchFamily="18" charset="0"/>
              <a:cs typeface="Times New Roman" panose="02020603050405020304" pitchFamily="18" charset="0"/>
            </a:endParaRPr>
          </a:p>
          <a:p>
            <a:pPr marL="0" indent="0" algn="just">
              <a:lnSpc>
                <a:spcPct val="150000"/>
              </a:lnSpc>
              <a:buNone/>
            </a:pPr>
            <a:r>
              <a:rPr lang="en-US" sz="1800" b="1" i="1" dirty="0">
                <a:latin typeface="Times New Roman" panose="02020603050405020304" pitchFamily="18" charset="0"/>
                <a:cs typeface="Times New Roman" panose="02020603050405020304" pitchFamily="18" charset="0"/>
              </a:rPr>
              <a:t>Data:</a:t>
            </a:r>
            <a:endParaRPr lang="en-US" sz="1800" dirty="0">
              <a:latin typeface="Times New Roman" panose="02020603050405020304" pitchFamily="18" charset="0"/>
              <a:cs typeface="Times New Roman" panose="02020603050405020304" pitchFamily="18" charset="0"/>
            </a:endParaRPr>
          </a:p>
          <a:p>
            <a:pPr algn="just">
              <a:lnSpc>
                <a:spcPct val="150000"/>
              </a:lnSpc>
            </a:pPr>
            <a:r>
              <a:rPr lang="en-US" sz="1800" dirty="0">
                <a:latin typeface="Times New Roman" panose="02020603050405020304" pitchFamily="18" charset="0"/>
                <a:cs typeface="Times New Roman" panose="02020603050405020304" pitchFamily="18" charset="0"/>
              </a:rPr>
              <a:t>The primary data is collected at the high level of the educational sector to get the GRIT score and the Average highest level. The data reflects and receives information from the primary data of the GRT score and revel the level of the academic level and the rate is 1 to 5. </a:t>
            </a:r>
          </a:p>
          <a:p>
            <a:pPr marL="0" indent="0" algn="just">
              <a:lnSpc>
                <a:spcPct val="150000"/>
              </a:lnSpc>
              <a:buNone/>
            </a:pPr>
            <a:r>
              <a:rPr lang="en-US" sz="1800" b="1" i="1" dirty="0">
                <a:latin typeface="Times New Roman" panose="02020603050405020304" pitchFamily="18" charset="0"/>
                <a:cs typeface="Times New Roman" panose="02020603050405020304" pitchFamily="18" charset="0"/>
              </a:rPr>
              <a:t>Information:</a:t>
            </a:r>
            <a:endParaRPr lang="en-US" sz="1800" dirty="0">
              <a:latin typeface="Times New Roman" panose="02020603050405020304" pitchFamily="18" charset="0"/>
              <a:cs typeface="Times New Roman" panose="02020603050405020304" pitchFamily="18" charset="0"/>
            </a:endParaRPr>
          </a:p>
          <a:p>
            <a:pPr algn="just">
              <a:lnSpc>
                <a:spcPct val="150000"/>
              </a:lnSpc>
            </a:pPr>
            <a:r>
              <a:rPr lang="en-US" sz="1800" dirty="0">
                <a:latin typeface="Times New Roman" panose="02020603050405020304" pitchFamily="18" charset="0"/>
                <a:cs typeface="Times New Roman" panose="02020603050405020304" pitchFamily="18" charset="0"/>
              </a:rPr>
              <a:t>The primary data set gives information about the GRIT score that helps to reflect the students and average highest score in the educational sector. The information brings the data that is insight the nature of the student and each factor if the models related with the performance of the students (Moreno-Hernandez </a:t>
            </a:r>
            <a:r>
              <a:rPr lang="en-US" sz="1800" i="1" dirty="0">
                <a:latin typeface="Times New Roman" panose="02020603050405020304" pitchFamily="18" charset="0"/>
                <a:cs typeface="Times New Roman" panose="02020603050405020304" pitchFamily="18" charset="0"/>
              </a:rPr>
              <a:t>et al</a:t>
            </a:r>
            <a:r>
              <a:rPr lang="en-US" sz="1800" dirty="0">
                <a:latin typeface="Times New Roman" panose="02020603050405020304" pitchFamily="18" charset="0"/>
                <a:cs typeface="Times New Roman" panose="02020603050405020304" pitchFamily="18" charset="0"/>
              </a:rPr>
              <a:t>. 2021, p.701). </a:t>
            </a:r>
          </a:p>
          <a:p>
            <a:endParaRPr lang="en-US" dirty="0"/>
          </a:p>
        </p:txBody>
      </p:sp>
    </p:spTree>
    <p:extLst>
      <p:ext uri="{BB962C8B-B14F-4D97-AF65-F5344CB8AC3E}">
        <p14:creationId xmlns:p14="http://schemas.microsoft.com/office/powerpoint/2010/main" xmlns="" val="5195818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2600" b="1" dirty="0">
                <a:latin typeface="Times New Roman" panose="02020603050405020304" pitchFamily="18" charset="0"/>
                <a:cs typeface="Times New Roman" panose="02020603050405020304" pitchFamily="18" charset="0"/>
              </a:rPr>
              <a:t>APPLICATION OF DIKW MODEL</a:t>
            </a:r>
            <a:endParaRPr lang="en-US" sz="2600" dirty="0"/>
          </a:p>
        </p:txBody>
      </p:sp>
      <p:sp>
        <p:nvSpPr>
          <p:cNvPr id="3" name="Content Placeholder 2"/>
          <p:cNvSpPr>
            <a:spLocks noGrp="1"/>
          </p:cNvSpPr>
          <p:nvPr>
            <p:ph idx="1"/>
          </p:nvPr>
        </p:nvSpPr>
        <p:spPr>
          <a:xfrm>
            <a:off x="1103312" y="1064526"/>
            <a:ext cx="10142443" cy="5183874"/>
          </a:xfrm>
        </p:spPr>
        <p:txBody>
          <a:bodyPr>
            <a:normAutofit fontScale="85000" lnSpcReduction="20000"/>
          </a:bodyPr>
          <a:lstStyle/>
          <a:p>
            <a:pPr marL="0" indent="0" algn="just">
              <a:lnSpc>
                <a:spcPct val="170000"/>
              </a:lnSpc>
              <a:buNone/>
            </a:pPr>
            <a:r>
              <a:rPr lang="en-US" sz="2100" b="1" i="1" dirty="0">
                <a:latin typeface="Times New Roman" panose="02020603050405020304" pitchFamily="18" charset="0"/>
                <a:cs typeface="Times New Roman" panose="02020603050405020304" pitchFamily="18" charset="0"/>
              </a:rPr>
              <a:t>Secondary data</a:t>
            </a:r>
            <a:endParaRPr lang="en-US" sz="2100" i="1" dirty="0">
              <a:latin typeface="Times New Roman" panose="02020603050405020304" pitchFamily="18" charset="0"/>
              <a:cs typeface="Times New Roman" panose="02020603050405020304" pitchFamily="18" charset="0"/>
            </a:endParaRPr>
          </a:p>
          <a:p>
            <a:pPr marL="0" indent="0" algn="just">
              <a:lnSpc>
                <a:spcPct val="170000"/>
              </a:lnSpc>
              <a:buNone/>
            </a:pPr>
            <a:r>
              <a:rPr lang="en-US" sz="2100" b="1" i="1" dirty="0">
                <a:latin typeface="Times New Roman" panose="02020603050405020304" pitchFamily="18" charset="0"/>
                <a:cs typeface="Times New Roman" panose="02020603050405020304" pitchFamily="18" charset="0"/>
              </a:rPr>
              <a:t>Data:</a:t>
            </a:r>
            <a:endParaRPr lang="en-US" sz="2100" dirty="0">
              <a:latin typeface="Times New Roman" panose="02020603050405020304" pitchFamily="18" charset="0"/>
              <a:cs typeface="Times New Roman" panose="02020603050405020304" pitchFamily="18" charset="0"/>
            </a:endParaRPr>
          </a:p>
          <a:p>
            <a:pPr algn="just">
              <a:lnSpc>
                <a:spcPct val="170000"/>
              </a:lnSpc>
            </a:pPr>
            <a:r>
              <a:rPr lang="en-US" sz="2100" dirty="0">
                <a:latin typeface="Times New Roman" panose="02020603050405020304" pitchFamily="18" charset="0"/>
                <a:cs typeface="Times New Roman" panose="02020603050405020304" pitchFamily="18" charset="0"/>
              </a:rPr>
              <a:t>The secondary data uses the number of sets properly to get the total knowledge about the DIKW model. The data set provides information through the GRIT score and academic score of the higher education sector. The results show the results that are used in the numbers of the secondary data. </a:t>
            </a:r>
          </a:p>
          <a:p>
            <a:pPr marL="0" indent="0" algn="just">
              <a:lnSpc>
                <a:spcPct val="170000"/>
              </a:lnSpc>
              <a:buNone/>
            </a:pPr>
            <a:r>
              <a:rPr lang="en-US" sz="2100" b="1" i="1" dirty="0">
                <a:latin typeface="Times New Roman" panose="02020603050405020304" pitchFamily="18" charset="0"/>
                <a:cs typeface="Times New Roman" panose="02020603050405020304" pitchFamily="18" charset="0"/>
              </a:rPr>
              <a:t>Information:</a:t>
            </a:r>
            <a:endParaRPr lang="en-US" sz="2100" dirty="0">
              <a:latin typeface="Times New Roman" panose="02020603050405020304" pitchFamily="18" charset="0"/>
              <a:cs typeface="Times New Roman" panose="02020603050405020304" pitchFamily="18" charset="0"/>
            </a:endParaRPr>
          </a:p>
          <a:p>
            <a:pPr algn="just">
              <a:lnSpc>
                <a:spcPct val="170000"/>
              </a:lnSpc>
            </a:pPr>
            <a:r>
              <a:rPr lang="en-US" sz="2100" dirty="0">
                <a:latin typeface="Times New Roman" panose="02020603050405020304" pitchFamily="18" charset="0"/>
                <a:cs typeface="Times New Roman" panose="02020603050405020304" pitchFamily="18" charset="0"/>
              </a:rPr>
              <a:t>The data set offer the information of the primary data set at the range of the higher academic level is between 2 to 4. The data also gives information about the GRIT score that is available in the nature of the students. The relevant data is regarding the DIKW model that gives the better growth of the educational sector. The model starts to give the values that reach the goal of 4 (</a:t>
            </a:r>
            <a:r>
              <a:rPr lang="en-US" sz="2100" dirty="0" err="1">
                <a:latin typeface="Times New Roman" panose="02020603050405020304" pitchFamily="18" charset="0"/>
                <a:cs typeface="Times New Roman" panose="02020603050405020304" pitchFamily="18" charset="0"/>
              </a:rPr>
              <a:t>Esparrago-Kalidas</a:t>
            </a:r>
            <a:r>
              <a:rPr lang="en-US" sz="2100" dirty="0">
                <a:latin typeface="Times New Roman" panose="02020603050405020304" pitchFamily="18" charset="0"/>
                <a:cs typeface="Times New Roman" panose="02020603050405020304" pitchFamily="18" charset="0"/>
              </a:rPr>
              <a:t> 2021, p.1).</a:t>
            </a:r>
          </a:p>
          <a:p>
            <a:endParaRPr lang="en-US" dirty="0"/>
          </a:p>
        </p:txBody>
      </p:sp>
    </p:spTree>
    <p:extLst>
      <p:ext uri="{BB962C8B-B14F-4D97-AF65-F5344CB8AC3E}">
        <p14:creationId xmlns:p14="http://schemas.microsoft.com/office/powerpoint/2010/main" xmlns="" val="30352666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2600" b="1" dirty="0" smtClean="0">
                <a:latin typeface="Times New Roman" panose="02020603050405020304" pitchFamily="18" charset="0"/>
                <a:cs typeface="Times New Roman" panose="02020603050405020304" pitchFamily="18" charset="0"/>
              </a:rPr>
              <a:t>EXPLANATION OF THE FINDINGS</a:t>
            </a:r>
            <a:endParaRPr lang="en-US" dirty="0"/>
          </a:p>
        </p:txBody>
      </p:sp>
      <p:sp>
        <p:nvSpPr>
          <p:cNvPr id="3" name="Content Placeholder 2"/>
          <p:cNvSpPr>
            <a:spLocks noGrp="1"/>
          </p:cNvSpPr>
          <p:nvPr>
            <p:ph idx="1"/>
          </p:nvPr>
        </p:nvSpPr>
        <p:spPr>
          <a:xfrm>
            <a:off x="1351128" y="1351129"/>
            <a:ext cx="8699706" cy="4326340"/>
          </a:xfrm>
        </p:spPr>
        <p:txBody>
          <a:bodyPr>
            <a:normAutofit fontScale="92500" lnSpcReduction="20000"/>
          </a:bodyPr>
          <a:lstStyle/>
          <a:p>
            <a:pPr algn="just">
              <a:lnSpc>
                <a:spcPct val="200000"/>
              </a:lnSpc>
            </a:pPr>
            <a:r>
              <a:rPr lang="en-US" sz="1800" dirty="0">
                <a:latin typeface="Times New Roman" panose="02020603050405020304" pitchFamily="18" charset="0"/>
                <a:cs typeface="Times New Roman" panose="02020603050405020304" pitchFamily="18" charset="0"/>
              </a:rPr>
              <a:t>Through the GRIT survey, the researcher calculates the mean, median, mode and keeps the primary and secondary data in mind. </a:t>
            </a:r>
            <a:endParaRPr lang="en-US" sz="1800" dirty="0" smtClean="0">
              <a:latin typeface="Times New Roman" panose="02020603050405020304" pitchFamily="18" charset="0"/>
              <a:cs typeface="Times New Roman" panose="02020603050405020304" pitchFamily="18" charset="0"/>
            </a:endParaRPr>
          </a:p>
          <a:p>
            <a:pPr algn="just">
              <a:lnSpc>
                <a:spcPct val="200000"/>
              </a:lnSpc>
            </a:pPr>
            <a:r>
              <a:rPr lang="en-US" sz="1800" dirty="0" smtClean="0">
                <a:latin typeface="Times New Roman" panose="02020603050405020304" pitchFamily="18" charset="0"/>
                <a:cs typeface="Times New Roman" panose="02020603050405020304" pitchFamily="18" charset="0"/>
              </a:rPr>
              <a:t>The </a:t>
            </a:r>
            <a:r>
              <a:rPr lang="en-US" sz="1800" dirty="0">
                <a:latin typeface="Times New Roman" panose="02020603050405020304" pitchFamily="18" charset="0"/>
                <a:cs typeface="Times New Roman" panose="02020603050405020304" pitchFamily="18" charset="0"/>
              </a:rPr>
              <a:t>survey made the respect the levels of the educational sector and manages every stage of the educational sector. </a:t>
            </a:r>
            <a:endParaRPr lang="en-US" sz="1800" dirty="0" smtClean="0">
              <a:latin typeface="Times New Roman" panose="02020603050405020304" pitchFamily="18" charset="0"/>
              <a:cs typeface="Times New Roman" panose="02020603050405020304" pitchFamily="18" charset="0"/>
            </a:endParaRPr>
          </a:p>
          <a:p>
            <a:pPr algn="just">
              <a:lnSpc>
                <a:spcPct val="200000"/>
              </a:lnSpc>
            </a:pPr>
            <a:r>
              <a:rPr lang="en-US" sz="1800" dirty="0" smtClean="0">
                <a:latin typeface="Times New Roman" panose="02020603050405020304" pitchFamily="18" charset="0"/>
                <a:cs typeface="Times New Roman" panose="02020603050405020304" pitchFamily="18" charset="0"/>
              </a:rPr>
              <a:t>The </a:t>
            </a:r>
            <a:r>
              <a:rPr lang="en-US" sz="1800" dirty="0">
                <a:latin typeface="Times New Roman" panose="02020603050405020304" pitchFamily="18" charset="0"/>
                <a:cs typeface="Times New Roman" panose="02020603050405020304" pitchFamily="18" charset="0"/>
              </a:rPr>
              <a:t>important evidence of the </a:t>
            </a:r>
            <a:r>
              <a:rPr lang="en-US" sz="1800" dirty="0" smtClean="0">
                <a:latin typeface="Times New Roman" panose="02020603050405020304" pitchFamily="18" charset="0"/>
                <a:cs typeface="Times New Roman" panose="02020603050405020304" pitchFamily="18" charset="0"/>
              </a:rPr>
              <a:t>GRIT </a:t>
            </a:r>
            <a:r>
              <a:rPr lang="en-US" sz="1800" dirty="0">
                <a:latin typeface="Times New Roman" panose="02020603050405020304" pitchFamily="18" charset="0"/>
                <a:cs typeface="Times New Roman" panose="02020603050405020304" pitchFamily="18" charset="0"/>
              </a:rPr>
              <a:t>survey reaches the success of the educational level that is mandatory. </a:t>
            </a:r>
            <a:endParaRPr lang="en-US" sz="1800" dirty="0" smtClean="0">
              <a:latin typeface="Times New Roman" panose="02020603050405020304" pitchFamily="18" charset="0"/>
              <a:cs typeface="Times New Roman" panose="02020603050405020304" pitchFamily="18" charset="0"/>
            </a:endParaRPr>
          </a:p>
          <a:p>
            <a:pPr algn="just">
              <a:lnSpc>
                <a:spcPct val="200000"/>
              </a:lnSpc>
            </a:pPr>
            <a:r>
              <a:rPr lang="en-US" sz="1800" dirty="0" smtClean="0">
                <a:latin typeface="Times New Roman" panose="02020603050405020304" pitchFamily="18" charset="0"/>
                <a:cs typeface="Times New Roman" panose="02020603050405020304" pitchFamily="18" charset="0"/>
              </a:rPr>
              <a:t>The </a:t>
            </a:r>
            <a:r>
              <a:rPr lang="en-US" sz="1800" dirty="0">
                <a:latin typeface="Times New Roman" panose="02020603050405020304" pitchFamily="18" charset="0"/>
                <a:cs typeface="Times New Roman" panose="02020603050405020304" pitchFamily="18" charset="0"/>
              </a:rPr>
              <a:t>survey increases the emphasis that is led the requirements of the determination of the elements to complete.</a:t>
            </a:r>
          </a:p>
        </p:txBody>
      </p:sp>
    </p:spTree>
    <p:extLst>
      <p:ext uri="{BB962C8B-B14F-4D97-AF65-F5344CB8AC3E}">
        <p14:creationId xmlns:p14="http://schemas.microsoft.com/office/powerpoint/2010/main" xmlns="" val="2741234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707342"/>
          </a:xfrm>
        </p:spPr>
        <p:txBody>
          <a:bodyPr/>
          <a:lstStyle/>
          <a:p>
            <a:pPr algn="ctr"/>
            <a:r>
              <a:rPr lang="en-US" sz="2600" b="1" dirty="0" smtClean="0">
                <a:latin typeface="Times New Roman" pitchFamily="18" charset="0"/>
                <a:cs typeface="Times New Roman" pitchFamily="18" charset="0"/>
              </a:rPr>
              <a:t>REFERENCES</a:t>
            </a:r>
            <a:endParaRPr lang="en-US" sz="2600" dirty="0"/>
          </a:p>
        </p:txBody>
      </p:sp>
      <p:sp>
        <p:nvSpPr>
          <p:cNvPr id="3" name="Content Placeholder 2"/>
          <p:cNvSpPr>
            <a:spLocks noGrp="1"/>
          </p:cNvSpPr>
          <p:nvPr>
            <p:ph idx="1"/>
          </p:nvPr>
        </p:nvSpPr>
        <p:spPr>
          <a:xfrm>
            <a:off x="1418192" y="1261349"/>
            <a:ext cx="8946541" cy="4934735"/>
          </a:xfrm>
        </p:spPr>
        <p:txBody>
          <a:bodyPr>
            <a:normAutofit fontScale="40000" lnSpcReduction="20000"/>
          </a:bodyPr>
          <a:lstStyle/>
          <a:p>
            <a:pPr marL="0" indent="0" algn="just">
              <a:lnSpc>
                <a:spcPct val="170000"/>
              </a:lnSpc>
              <a:buNone/>
            </a:pPr>
            <a:r>
              <a:rPr lang="en-US" sz="2600" b="1" dirty="0">
                <a:latin typeface="Times New Roman" panose="02020603050405020304" pitchFamily="18" charset="0"/>
                <a:cs typeface="Times New Roman" panose="02020603050405020304" pitchFamily="18" charset="0"/>
              </a:rPr>
              <a:t>Journals</a:t>
            </a:r>
            <a:endParaRPr lang="en-US" sz="2600" dirty="0">
              <a:latin typeface="Times New Roman" panose="02020603050405020304" pitchFamily="18" charset="0"/>
              <a:cs typeface="Times New Roman" panose="02020603050405020304" pitchFamily="18" charset="0"/>
            </a:endParaRPr>
          </a:p>
          <a:p>
            <a:pPr algn="just">
              <a:lnSpc>
                <a:spcPct val="170000"/>
              </a:lnSpc>
            </a:pPr>
            <a:r>
              <a:rPr lang="en-US" sz="2600" dirty="0">
                <a:latin typeface="Times New Roman" panose="02020603050405020304" pitchFamily="18" charset="0"/>
                <a:cs typeface="Times New Roman" panose="02020603050405020304" pitchFamily="18" charset="0"/>
              </a:rPr>
              <a:t>Alan, S., </a:t>
            </a:r>
            <a:r>
              <a:rPr lang="en-US" sz="2600" dirty="0" err="1">
                <a:latin typeface="Times New Roman" panose="02020603050405020304" pitchFamily="18" charset="0"/>
                <a:cs typeface="Times New Roman" panose="02020603050405020304" pitchFamily="18" charset="0"/>
              </a:rPr>
              <a:t>Boneva</a:t>
            </a:r>
            <a:r>
              <a:rPr lang="en-US" sz="2600" dirty="0">
                <a:latin typeface="Times New Roman" panose="02020603050405020304" pitchFamily="18" charset="0"/>
                <a:cs typeface="Times New Roman" panose="02020603050405020304" pitchFamily="18" charset="0"/>
              </a:rPr>
              <a:t>, T. and </a:t>
            </a:r>
            <a:r>
              <a:rPr lang="en-US" sz="2600" dirty="0" err="1">
                <a:latin typeface="Times New Roman" panose="02020603050405020304" pitchFamily="18" charset="0"/>
                <a:cs typeface="Times New Roman" panose="02020603050405020304" pitchFamily="18" charset="0"/>
              </a:rPr>
              <a:t>Ertac</a:t>
            </a:r>
            <a:r>
              <a:rPr lang="en-US" sz="2600" dirty="0">
                <a:latin typeface="Times New Roman" panose="02020603050405020304" pitchFamily="18" charset="0"/>
                <a:cs typeface="Times New Roman" panose="02020603050405020304" pitchFamily="18" charset="0"/>
              </a:rPr>
              <a:t>, S., 2019. Ever failed, try again, succeed better: Results from a randomized educational intervention on grit. </a:t>
            </a:r>
            <a:r>
              <a:rPr lang="en-US" sz="2600" i="1" dirty="0">
                <a:latin typeface="Times New Roman" panose="02020603050405020304" pitchFamily="18" charset="0"/>
                <a:cs typeface="Times New Roman" panose="02020603050405020304" pitchFamily="18" charset="0"/>
              </a:rPr>
              <a:t>The Quarterly Journal of Economics</a:t>
            </a:r>
            <a:r>
              <a:rPr lang="en-US" sz="2600" dirty="0">
                <a:latin typeface="Times New Roman" panose="02020603050405020304" pitchFamily="18" charset="0"/>
                <a:cs typeface="Times New Roman" panose="02020603050405020304" pitchFamily="18" charset="0"/>
              </a:rPr>
              <a:t>, </a:t>
            </a:r>
            <a:r>
              <a:rPr lang="en-US" sz="2600" i="1" dirty="0">
                <a:latin typeface="Times New Roman" panose="02020603050405020304" pitchFamily="18" charset="0"/>
                <a:cs typeface="Times New Roman" panose="02020603050405020304" pitchFamily="18" charset="0"/>
              </a:rPr>
              <a:t>134</a:t>
            </a:r>
            <a:r>
              <a:rPr lang="en-US" sz="2600" dirty="0">
                <a:latin typeface="Times New Roman" panose="02020603050405020304" pitchFamily="18" charset="0"/>
                <a:cs typeface="Times New Roman" panose="02020603050405020304" pitchFamily="18" charset="0"/>
              </a:rPr>
              <a:t>(3), pp.1121-1162.</a:t>
            </a:r>
          </a:p>
          <a:p>
            <a:pPr algn="just">
              <a:lnSpc>
                <a:spcPct val="170000"/>
              </a:lnSpc>
            </a:pPr>
            <a:r>
              <a:rPr lang="en-US" sz="2600" dirty="0" err="1">
                <a:latin typeface="Times New Roman" panose="02020603050405020304" pitchFamily="18" charset="0"/>
                <a:cs typeface="Times New Roman" panose="02020603050405020304" pitchFamily="18" charset="0"/>
              </a:rPr>
              <a:t>Aparicio</a:t>
            </a:r>
            <a:r>
              <a:rPr lang="en-US" sz="2600" dirty="0">
                <a:latin typeface="Times New Roman" panose="02020603050405020304" pitchFamily="18" charset="0"/>
                <a:cs typeface="Times New Roman" panose="02020603050405020304" pitchFamily="18" charset="0"/>
              </a:rPr>
              <a:t>, M., </a:t>
            </a:r>
            <a:r>
              <a:rPr lang="en-US" sz="2600" dirty="0" err="1">
                <a:latin typeface="Times New Roman" panose="02020603050405020304" pitchFamily="18" charset="0"/>
                <a:cs typeface="Times New Roman" panose="02020603050405020304" pitchFamily="18" charset="0"/>
              </a:rPr>
              <a:t>Bacao</a:t>
            </a:r>
            <a:r>
              <a:rPr lang="en-US" sz="2600" dirty="0">
                <a:latin typeface="Times New Roman" panose="02020603050405020304" pitchFamily="18" charset="0"/>
                <a:cs typeface="Times New Roman" panose="02020603050405020304" pitchFamily="18" charset="0"/>
              </a:rPr>
              <a:t>, F. and Oliveira, T., 2017. Grit in the path to e-learning success. </a:t>
            </a:r>
            <a:r>
              <a:rPr lang="en-US" sz="2600" i="1" dirty="0">
                <a:latin typeface="Times New Roman" panose="02020603050405020304" pitchFamily="18" charset="0"/>
                <a:cs typeface="Times New Roman" panose="02020603050405020304" pitchFamily="18" charset="0"/>
              </a:rPr>
              <a:t>Computers in Human Behavior</a:t>
            </a:r>
            <a:r>
              <a:rPr lang="en-US" sz="2600" dirty="0">
                <a:latin typeface="Times New Roman" panose="02020603050405020304" pitchFamily="18" charset="0"/>
                <a:cs typeface="Times New Roman" panose="02020603050405020304" pitchFamily="18" charset="0"/>
              </a:rPr>
              <a:t>, </a:t>
            </a:r>
            <a:r>
              <a:rPr lang="en-US" sz="2600" i="1" dirty="0">
                <a:latin typeface="Times New Roman" panose="02020603050405020304" pitchFamily="18" charset="0"/>
                <a:cs typeface="Times New Roman" panose="02020603050405020304" pitchFamily="18" charset="0"/>
              </a:rPr>
              <a:t>66</a:t>
            </a:r>
            <a:r>
              <a:rPr lang="en-US" sz="2600" dirty="0">
                <a:latin typeface="Times New Roman" panose="02020603050405020304" pitchFamily="18" charset="0"/>
                <a:cs typeface="Times New Roman" panose="02020603050405020304" pitchFamily="18" charset="0"/>
              </a:rPr>
              <a:t>, pp.388-399.</a:t>
            </a:r>
          </a:p>
          <a:p>
            <a:pPr algn="just">
              <a:lnSpc>
                <a:spcPct val="170000"/>
              </a:lnSpc>
            </a:pPr>
            <a:r>
              <a:rPr lang="en-US" sz="2600" dirty="0" err="1">
                <a:latin typeface="Times New Roman" panose="02020603050405020304" pitchFamily="18" charset="0"/>
                <a:cs typeface="Times New Roman" panose="02020603050405020304" pitchFamily="18" charset="0"/>
              </a:rPr>
              <a:t>Aukett</a:t>
            </a:r>
            <a:r>
              <a:rPr lang="en-US" sz="2600" dirty="0">
                <a:latin typeface="Times New Roman" panose="02020603050405020304" pitchFamily="18" charset="0"/>
                <a:cs typeface="Times New Roman" panose="02020603050405020304" pitchFamily="18" charset="0"/>
              </a:rPr>
              <a:t>, J., 2019. The DIKW pathway: a route to effective oral health promotion?. </a:t>
            </a:r>
            <a:r>
              <a:rPr lang="en-US" sz="2600" i="1" dirty="0">
                <a:latin typeface="Times New Roman" panose="02020603050405020304" pitchFamily="18" charset="0"/>
                <a:cs typeface="Times New Roman" panose="02020603050405020304" pitchFamily="18" charset="0"/>
              </a:rPr>
              <a:t>British dental journal</a:t>
            </a:r>
            <a:r>
              <a:rPr lang="en-US" sz="2600" dirty="0">
                <a:latin typeface="Times New Roman" panose="02020603050405020304" pitchFamily="18" charset="0"/>
                <a:cs typeface="Times New Roman" panose="02020603050405020304" pitchFamily="18" charset="0"/>
              </a:rPr>
              <a:t>, </a:t>
            </a:r>
            <a:r>
              <a:rPr lang="en-US" sz="2600" i="1" dirty="0">
                <a:latin typeface="Times New Roman" panose="02020603050405020304" pitchFamily="18" charset="0"/>
                <a:cs typeface="Times New Roman" panose="02020603050405020304" pitchFamily="18" charset="0"/>
              </a:rPr>
              <a:t>226</a:t>
            </a:r>
            <a:r>
              <a:rPr lang="en-US" sz="2600" dirty="0">
                <a:latin typeface="Times New Roman" panose="02020603050405020304" pitchFamily="18" charset="0"/>
                <a:cs typeface="Times New Roman" panose="02020603050405020304" pitchFamily="18" charset="0"/>
              </a:rPr>
              <a:t>(11), pp.897-901.</a:t>
            </a:r>
          </a:p>
          <a:p>
            <a:pPr algn="just">
              <a:lnSpc>
                <a:spcPct val="170000"/>
              </a:lnSpc>
            </a:pPr>
            <a:r>
              <a:rPr lang="en-US" sz="2600" dirty="0">
                <a:latin typeface="Times New Roman" panose="02020603050405020304" pitchFamily="18" charset="0"/>
                <a:cs typeface="Times New Roman" panose="02020603050405020304" pitchFamily="18" charset="0"/>
              </a:rPr>
              <a:t>Bennett, D., McCarty, C. and Carter, S., 2020. THE RELATIONSHIP BETWEEN GRIT AND ACADEMIC PERFORMANCE IN THE CLASSROOM. </a:t>
            </a:r>
            <a:r>
              <a:rPr lang="en-US" sz="2600" i="1" dirty="0">
                <a:latin typeface="Times New Roman" panose="02020603050405020304" pitchFamily="18" charset="0"/>
                <a:cs typeface="Times New Roman" panose="02020603050405020304" pitchFamily="18" charset="0"/>
              </a:rPr>
              <a:t>Journal for Economic Educators</a:t>
            </a:r>
            <a:r>
              <a:rPr lang="en-US" sz="2600" dirty="0">
                <a:latin typeface="Times New Roman" panose="02020603050405020304" pitchFamily="18" charset="0"/>
                <a:cs typeface="Times New Roman" panose="02020603050405020304" pitchFamily="18" charset="0"/>
              </a:rPr>
              <a:t>, </a:t>
            </a:r>
            <a:r>
              <a:rPr lang="en-US" sz="2600" i="1" dirty="0">
                <a:latin typeface="Times New Roman" panose="02020603050405020304" pitchFamily="18" charset="0"/>
                <a:cs typeface="Times New Roman" panose="02020603050405020304" pitchFamily="18" charset="0"/>
              </a:rPr>
              <a:t>20</a:t>
            </a:r>
            <a:r>
              <a:rPr lang="en-US" sz="2600" dirty="0">
                <a:latin typeface="Times New Roman" panose="02020603050405020304" pitchFamily="18" charset="0"/>
                <a:cs typeface="Times New Roman" panose="02020603050405020304" pitchFamily="18" charset="0"/>
              </a:rPr>
              <a:t>(2), pp.1-15.</a:t>
            </a:r>
          </a:p>
          <a:p>
            <a:pPr algn="just">
              <a:lnSpc>
                <a:spcPct val="170000"/>
              </a:lnSpc>
            </a:pPr>
            <a:r>
              <a:rPr lang="en-US" sz="2600" dirty="0" err="1">
                <a:latin typeface="Times New Roman" panose="02020603050405020304" pitchFamily="18" charset="0"/>
                <a:cs typeface="Times New Roman" panose="02020603050405020304" pitchFamily="18" charset="0"/>
              </a:rPr>
              <a:t>Criticos</a:t>
            </a:r>
            <a:r>
              <a:rPr lang="en-US" sz="2600" dirty="0">
                <a:latin typeface="Times New Roman" panose="02020603050405020304" pitchFamily="18" charset="0"/>
                <a:cs typeface="Times New Roman" panose="02020603050405020304" pitchFamily="18" charset="0"/>
              </a:rPr>
              <a:t>, M., Layne, T., Simonton, K. and Irwin, C., 2020. Gender differences with anxiety, perceived competence, and grit in collegiate track and field throwers. </a:t>
            </a:r>
            <a:r>
              <a:rPr lang="en-US" sz="2600" i="1" dirty="0">
                <a:latin typeface="Times New Roman" panose="02020603050405020304" pitchFamily="18" charset="0"/>
                <a:cs typeface="Times New Roman" panose="02020603050405020304" pitchFamily="18" charset="0"/>
              </a:rPr>
              <a:t>Journal of Physical Education and Sport</a:t>
            </a:r>
            <a:r>
              <a:rPr lang="en-US" sz="2600" dirty="0">
                <a:latin typeface="Times New Roman" panose="02020603050405020304" pitchFamily="18" charset="0"/>
                <a:cs typeface="Times New Roman" panose="02020603050405020304" pitchFamily="18" charset="0"/>
              </a:rPr>
              <a:t>, </a:t>
            </a:r>
            <a:r>
              <a:rPr lang="en-US" sz="2600" i="1" dirty="0">
                <a:latin typeface="Times New Roman" panose="02020603050405020304" pitchFamily="18" charset="0"/>
                <a:cs typeface="Times New Roman" panose="02020603050405020304" pitchFamily="18" charset="0"/>
              </a:rPr>
              <a:t>20</a:t>
            </a:r>
            <a:r>
              <a:rPr lang="en-US" sz="2600" dirty="0">
                <a:latin typeface="Times New Roman" panose="02020603050405020304" pitchFamily="18" charset="0"/>
                <a:cs typeface="Times New Roman" panose="02020603050405020304" pitchFamily="18" charset="0"/>
              </a:rPr>
              <a:t>(5), pp.2751-2759.</a:t>
            </a:r>
          </a:p>
          <a:p>
            <a:pPr algn="just">
              <a:lnSpc>
                <a:spcPct val="170000"/>
              </a:lnSpc>
            </a:pPr>
            <a:r>
              <a:rPr lang="en-US" sz="2600" dirty="0" err="1">
                <a:latin typeface="Times New Roman" panose="02020603050405020304" pitchFamily="18" charset="0"/>
                <a:cs typeface="Times New Roman" panose="02020603050405020304" pitchFamily="18" charset="0"/>
              </a:rPr>
              <a:t>Esparrago-Kalidas</a:t>
            </a:r>
            <a:r>
              <a:rPr lang="en-US" sz="2600" dirty="0">
                <a:latin typeface="Times New Roman" panose="02020603050405020304" pitchFamily="18" charset="0"/>
                <a:cs typeface="Times New Roman" panose="02020603050405020304" pitchFamily="18" charset="0"/>
              </a:rPr>
              <a:t>, A.J., 2021. The Effectiveness of CRAAP Test in Evaluating Credibility of Sources. </a:t>
            </a:r>
            <a:r>
              <a:rPr lang="en-US" sz="2600" i="1" dirty="0">
                <a:latin typeface="Times New Roman" panose="02020603050405020304" pitchFamily="18" charset="0"/>
                <a:cs typeface="Times New Roman" panose="02020603050405020304" pitchFamily="18" charset="0"/>
              </a:rPr>
              <a:t>International Journal of TESOL &amp; Education</a:t>
            </a:r>
            <a:r>
              <a:rPr lang="en-US" sz="2600" dirty="0">
                <a:latin typeface="Times New Roman" panose="02020603050405020304" pitchFamily="18" charset="0"/>
                <a:cs typeface="Times New Roman" panose="02020603050405020304" pitchFamily="18" charset="0"/>
              </a:rPr>
              <a:t>, </a:t>
            </a:r>
            <a:r>
              <a:rPr lang="en-US" sz="2600" i="1" dirty="0">
                <a:latin typeface="Times New Roman" panose="02020603050405020304" pitchFamily="18" charset="0"/>
                <a:cs typeface="Times New Roman" panose="02020603050405020304" pitchFamily="18" charset="0"/>
              </a:rPr>
              <a:t>1</a:t>
            </a:r>
            <a:r>
              <a:rPr lang="en-US" sz="2600" dirty="0">
                <a:latin typeface="Times New Roman" panose="02020603050405020304" pitchFamily="18" charset="0"/>
                <a:cs typeface="Times New Roman" panose="02020603050405020304" pitchFamily="18" charset="0"/>
              </a:rPr>
              <a:t>(2), pp.1-14.</a:t>
            </a:r>
          </a:p>
          <a:p>
            <a:pPr algn="just">
              <a:lnSpc>
                <a:spcPct val="170000"/>
              </a:lnSpc>
            </a:pPr>
            <a:r>
              <a:rPr lang="en-US" sz="2600" dirty="0">
                <a:latin typeface="Times New Roman" panose="02020603050405020304" pitchFamily="18" charset="0"/>
                <a:cs typeface="Times New Roman" panose="02020603050405020304" pitchFamily="18" charset="0"/>
              </a:rPr>
              <a:t>Garcia, M., Daugherty, C., </a:t>
            </a:r>
            <a:r>
              <a:rPr lang="en-US" sz="2600" dirty="0" err="1">
                <a:latin typeface="Times New Roman" panose="02020603050405020304" pitchFamily="18" charset="0"/>
                <a:cs typeface="Times New Roman" panose="02020603050405020304" pitchFamily="18" charset="0"/>
              </a:rPr>
              <a:t>Khallouq</a:t>
            </a:r>
            <a:r>
              <a:rPr lang="en-US" sz="2600" dirty="0">
                <a:latin typeface="Times New Roman" panose="02020603050405020304" pitchFamily="18" charset="0"/>
                <a:cs typeface="Times New Roman" panose="02020603050405020304" pitchFamily="18" charset="0"/>
              </a:rPr>
              <a:t>, B.B. and </a:t>
            </a:r>
            <a:r>
              <a:rPr lang="en-US" sz="2600" dirty="0" err="1">
                <a:latin typeface="Times New Roman" panose="02020603050405020304" pitchFamily="18" charset="0"/>
                <a:cs typeface="Times New Roman" panose="02020603050405020304" pitchFamily="18" charset="0"/>
              </a:rPr>
              <a:t>Maugans</a:t>
            </a:r>
            <a:r>
              <a:rPr lang="en-US" sz="2600" dirty="0">
                <a:latin typeface="Times New Roman" panose="02020603050405020304" pitchFamily="18" charset="0"/>
                <a:cs typeface="Times New Roman" panose="02020603050405020304" pitchFamily="18" charset="0"/>
              </a:rPr>
              <a:t>, T., 2018. Critical assessment of pediatric neurosurgery patient/parent educational information obtained via the Internet. </a:t>
            </a:r>
            <a:r>
              <a:rPr lang="en-US" sz="2600" i="1" dirty="0">
                <a:latin typeface="Times New Roman" panose="02020603050405020304" pitchFamily="18" charset="0"/>
                <a:cs typeface="Times New Roman" panose="02020603050405020304" pitchFamily="18" charset="0"/>
              </a:rPr>
              <a:t>Journal of Neurosurgery: Pediatrics</a:t>
            </a:r>
            <a:r>
              <a:rPr lang="en-US" sz="2600" dirty="0">
                <a:latin typeface="Times New Roman" panose="02020603050405020304" pitchFamily="18" charset="0"/>
                <a:cs typeface="Times New Roman" panose="02020603050405020304" pitchFamily="18" charset="0"/>
              </a:rPr>
              <a:t>, </a:t>
            </a:r>
            <a:r>
              <a:rPr lang="en-US" sz="2600" i="1" dirty="0">
                <a:latin typeface="Times New Roman" panose="02020603050405020304" pitchFamily="18" charset="0"/>
                <a:cs typeface="Times New Roman" panose="02020603050405020304" pitchFamily="18" charset="0"/>
              </a:rPr>
              <a:t>21</a:t>
            </a:r>
            <a:r>
              <a:rPr lang="en-US" sz="2600" dirty="0">
                <a:latin typeface="Times New Roman" panose="02020603050405020304" pitchFamily="18" charset="0"/>
                <a:cs typeface="Times New Roman" panose="02020603050405020304" pitchFamily="18" charset="0"/>
              </a:rPr>
              <a:t>(5), pp.535-541.</a:t>
            </a:r>
          </a:p>
          <a:p>
            <a:pPr algn="just">
              <a:lnSpc>
                <a:spcPct val="170000"/>
              </a:lnSpc>
            </a:pPr>
            <a:r>
              <a:rPr lang="en-US" sz="2600" dirty="0">
                <a:latin typeface="Times New Roman" panose="02020603050405020304" pitchFamily="18" charset="0"/>
                <a:cs typeface="Times New Roman" panose="02020603050405020304" pitchFamily="18" charset="0"/>
              </a:rPr>
              <a:t>Moreno-Hernandez, A.D. and </a:t>
            </a:r>
            <a:r>
              <a:rPr lang="en-US" sz="2600" dirty="0" err="1">
                <a:latin typeface="Times New Roman" panose="02020603050405020304" pitchFamily="18" charset="0"/>
                <a:cs typeface="Times New Roman" panose="02020603050405020304" pitchFamily="18" charset="0"/>
              </a:rPr>
              <a:t>Mondisa</a:t>
            </a:r>
            <a:r>
              <a:rPr lang="en-US" sz="2600" dirty="0">
                <a:latin typeface="Times New Roman" panose="02020603050405020304" pitchFamily="18" charset="0"/>
                <a:cs typeface="Times New Roman" panose="02020603050405020304" pitchFamily="18" charset="0"/>
              </a:rPr>
              <a:t>, J.L., 2021. Differences in the Self-Perceptions of Resilience, Grit, and Persistence among First-Year Engineering Undergraduates. </a:t>
            </a:r>
            <a:r>
              <a:rPr lang="en-US" sz="2600" i="1" dirty="0">
                <a:latin typeface="Times New Roman" panose="02020603050405020304" pitchFamily="18" charset="0"/>
                <a:cs typeface="Times New Roman" panose="02020603050405020304" pitchFamily="18" charset="0"/>
              </a:rPr>
              <a:t>INTERNATIONAL JOURNAL OF ENGINEERING EDUCATION</a:t>
            </a:r>
            <a:r>
              <a:rPr lang="en-US" sz="2600" dirty="0">
                <a:latin typeface="Times New Roman" panose="02020603050405020304" pitchFamily="18" charset="0"/>
                <a:cs typeface="Times New Roman" panose="02020603050405020304" pitchFamily="18" charset="0"/>
              </a:rPr>
              <a:t>, </a:t>
            </a:r>
            <a:r>
              <a:rPr lang="en-US" sz="2600" i="1" dirty="0">
                <a:latin typeface="Times New Roman" panose="02020603050405020304" pitchFamily="18" charset="0"/>
                <a:cs typeface="Times New Roman" panose="02020603050405020304" pitchFamily="18" charset="0"/>
              </a:rPr>
              <a:t>37</a:t>
            </a:r>
            <a:r>
              <a:rPr lang="en-US" sz="2600" dirty="0">
                <a:latin typeface="Times New Roman" panose="02020603050405020304" pitchFamily="18" charset="0"/>
                <a:cs typeface="Times New Roman" panose="02020603050405020304" pitchFamily="18" charset="0"/>
              </a:rPr>
              <a:t>(3), pp.701-711.</a:t>
            </a:r>
          </a:p>
          <a:p>
            <a:pPr marL="0" indent="0">
              <a:buNone/>
            </a:pPr>
            <a:endParaRPr lang="en-US" dirty="0"/>
          </a:p>
        </p:txBody>
      </p:sp>
    </p:spTree>
    <p:extLst>
      <p:ext uri="{BB962C8B-B14F-4D97-AF65-F5344CB8AC3E}">
        <p14:creationId xmlns:p14="http://schemas.microsoft.com/office/powerpoint/2010/main" xmlns="" val="3435154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D:\Sanchita Jana\December\9102021\SAH-DEC-091221-0130AM-Fwd Marius Ioan farkos\10665-thank you powerpoint-THANK YOU_webp.webp"/>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3" name="Picture 2" descr="70056-thank you slide-16-9.png"/>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xmlns="" val="135319338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xmlns=""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41</TotalTime>
  <Words>2617</Words>
  <Application>Microsoft Office PowerPoint</Application>
  <PresentationFormat>Custom</PresentationFormat>
  <Paragraphs>118</Paragraphs>
  <Slides>13</Slides>
  <Notes>11</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Ion</vt:lpstr>
      <vt:lpstr>COMPONENT 2 RESEARCH METHODS </vt:lpstr>
      <vt:lpstr>Slide 2</vt:lpstr>
      <vt:lpstr>EXPLAIN DIFFERENT ACADEMIC LEVELS IN THE UK </vt:lpstr>
      <vt:lpstr>CALCULATION OF GRIT </vt:lpstr>
      <vt:lpstr>CALCULATION OF MEAN, MEDIAN, AND MODE</vt:lpstr>
      <vt:lpstr>GRIT AND ASSUMPTIONS </vt:lpstr>
      <vt:lpstr>CRAAP TEST WITH RESPECT TO GRIT SURVEY</vt:lpstr>
      <vt:lpstr>DIKW MODEL </vt:lpstr>
      <vt:lpstr>APPLICATION OF DIKW MODEL  </vt:lpstr>
      <vt:lpstr>APPLICATION OF DIKW MODEL</vt:lpstr>
      <vt:lpstr>EXPLANATION OF THE FINDINGS</vt:lpstr>
      <vt:lpstr>REFERENCES</vt:lpstr>
      <vt:lpstr>Slide 13</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COMPONENT 2 RESEARCH METHODS</dc:title>
  <dc:creator>User</dc:creator>
  <cp:lastModifiedBy>User</cp:lastModifiedBy>
  <cp:revision>44</cp:revision>
  <dcterms:created xsi:type="dcterms:W3CDTF">2021-12-09T05:29:17Z</dcterms:created>
  <dcterms:modified xsi:type="dcterms:W3CDTF">2021-12-09T06:29:22Z</dcterms:modified>
</cp:coreProperties>
</file>