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0" r:id="rId3"/>
    <p:sldId id="257" r:id="rId4"/>
    <p:sldId id="268" r:id="rId5"/>
    <p:sldId id="258" r:id="rId6"/>
    <p:sldId id="260" r:id="rId7"/>
    <p:sldId id="259" r:id="rId8"/>
    <p:sldId id="267" r:id="rId9"/>
    <p:sldId id="261" r:id="rId10"/>
    <p:sldId id="262" r:id="rId11"/>
    <p:sldId id="263" r:id="rId12"/>
    <p:sldId id="264" r:id="rId13"/>
    <p:sldId id="269" r:id="rId14"/>
    <p:sldId id="265" r:id="rId15"/>
    <p:sldId id="266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ssica waterman" initials="jw" lastIdx="1" clrIdx="0">
    <p:extLst>
      <p:ext uri="{19B8F6BF-5375-455C-9EA6-DF929625EA0E}">
        <p15:presenceInfo xmlns:p15="http://schemas.microsoft.com/office/powerpoint/2012/main" userId="d2639bcc3c1a423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3A8B8-C8D1-4A07-B870-87431D5ABC09}" v="55" dt="2020-01-17T17:02:56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waterman" userId="d2639bcc3c1a423c" providerId="LiveId" clId="{38A3A8B8-C8D1-4A07-B870-87431D5ABC09}"/>
    <pc:docChg chg="custSel addSld modSld sldOrd">
      <pc:chgData name="jessica waterman" userId="d2639bcc3c1a423c" providerId="LiveId" clId="{38A3A8B8-C8D1-4A07-B870-87431D5ABC09}" dt="2020-01-17T18:10:14.676" v="920" actId="207"/>
      <pc:docMkLst>
        <pc:docMk/>
      </pc:docMkLst>
      <pc:sldChg chg="modSp ord">
        <pc:chgData name="jessica waterman" userId="d2639bcc3c1a423c" providerId="LiveId" clId="{38A3A8B8-C8D1-4A07-B870-87431D5ABC09}" dt="2020-01-17T17:02:56.998" v="463" actId="313"/>
        <pc:sldMkLst>
          <pc:docMk/>
          <pc:sldMk cId="2930517910" sldId="257"/>
        </pc:sldMkLst>
        <pc:spChg chg="mod">
          <ac:chgData name="jessica waterman" userId="d2639bcc3c1a423c" providerId="LiveId" clId="{38A3A8B8-C8D1-4A07-B870-87431D5ABC09}" dt="2020-01-17T17:02:56.998" v="463" actId="313"/>
          <ac:spMkLst>
            <pc:docMk/>
            <pc:sldMk cId="2930517910" sldId="257"/>
            <ac:spMk id="3" creationId="{26984094-0D4B-4D04-8A90-320026059299}"/>
          </ac:spMkLst>
        </pc:spChg>
      </pc:sldChg>
      <pc:sldChg chg="modSp">
        <pc:chgData name="jessica waterman" userId="d2639bcc3c1a423c" providerId="LiveId" clId="{38A3A8B8-C8D1-4A07-B870-87431D5ABC09}" dt="2020-01-17T16:21:31.965" v="197" actId="20577"/>
        <pc:sldMkLst>
          <pc:docMk/>
          <pc:sldMk cId="2875609997" sldId="258"/>
        </pc:sldMkLst>
        <pc:spChg chg="mod">
          <ac:chgData name="jessica waterman" userId="d2639bcc3c1a423c" providerId="LiveId" clId="{38A3A8B8-C8D1-4A07-B870-87431D5ABC09}" dt="2020-01-17T16:21:31.965" v="197" actId="20577"/>
          <ac:spMkLst>
            <pc:docMk/>
            <pc:sldMk cId="2875609997" sldId="258"/>
            <ac:spMk id="6" creationId="{1E10E52F-746B-4BD5-B52F-A96050CA9338}"/>
          </ac:spMkLst>
        </pc:spChg>
      </pc:sldChg>
      <pc:sldChg chg="modSp ord">
        <pc:chgData name="jessica waterman" userId="d2639bcc3c1a423c" providerId="LiveId" clId="{38A3A8B8-C8D1-4A07-B870-87431D5ABC09}" dt="2020-01-17T18:08:59.298" v="907" actId="207"/>
        <pc:sldMkLst>
          <pc:docMk/>
          <pc:sldMk cId="2582910998" sldId="260"/>
        </pc:sldMkLst>
        <pc:spChg chg="mod">
          <ac:chgData name="jessica waterman" userId="d2639bcc3c1a423c" providerId="LiveId" clId="{38A3A8B8-C8D1-4A07-B870-87431D5ABC09}" dt="2020-01-17T18:08:59.298" v="907" actId="207"/>
          <ac:spMkLst>
            <pc:docMk/>
            <pc:sldMk cId="2582910998" sldId="260"/>
            <ac:spMk id="2" creationId="{18135E31-B2CC-4101-B61C-FE652B8F37F2}"/>
          </ac:spMkLst>
        </pc:spChg>
      </pc:sldChg>
      <pc:sldChg chg="addSp modSp">
        <pc:chgData name="jessica waterman" userId="d2639bcc3c1a423c" providerId="LiveId" clId="{38A3A8B8-C8D1-4A07-B870-87431D5ABC09}" dt="2020-01-17T18:10:14.676" v="920" actId="207"/>
        <pc:sldMkLst>
          <pc:docMk/>
          <pc:sldMk cId="2735283069" sldId="264"/>
        </pc:sldMkLst>
        <pc:spChg chg="mod">
          <ac:chgData name="jessica waterman" userId="d2639bcc3c1a423c" providerId="LiveId" clId="{38A3A8B8-C8D1-4A07-B870-87431D5ABC09}" dt="2020-01-17T18:10:14.676" v="920" actId="207"/>
          <ac:spMkLst>
            <pc:docMk/>
            <pc:sldMk cId="2735283069" sldId="264"/>
            <ac:spMk id="2" creationId="{CB468686-AD91-4AD0-B7A1-2F77C83F1C65}"/>
          </ac:spMkLst>
        </pc:spChg>
        <pc:spChg chg="add mod">
          <ac:chgData name="jessica waterman" userId="d2639bcc3c1a423c" providerId="LiveId" clId="{38A3A8B8-C8D1-4A07-B870-87431D5ABC09}" dt="2020-01-17T17:56:54.012" v="600" actId="20577"/>
          <ac:spMkLst>
            <pc:docMk/>
            <pc:sldMk cId="2735283069" sldId="264"/>
            <ac:spMk id="3" creationId="{3DDF1ABA-B8F4-4F6D-8AF0-27A2A0CBBFB9}"/>
          </ac:spMkLst>
        </pc:spChg>
      </pc:sldChg>
      <pc:sldChg chg="addSp delSp modSp">
        <pc:chgData name="jessica waterman" userId="d2639bcc3c1a423c" providerId="LiveId" clId="{38A3A8B8-C8D1-4A07-B870-87431D5ABC09}" dt="2020-01-17T16:34:53.354" v="411" actId="403"/>
        <pc:sldMkLst>
          <pc:docMk/>
          <pc:sldMk cId="2504071635" sldId="265"/>
        </pc:sldMkLst>
        <pc:spChg chg="mod">
          <ac:chgData name="jessica waterman" userId="d2639bcc3c1a423c" providerId="LiveId" clId="{38A3A8B8-C8D1-4A07-B870-87431D5ABC09}" dt="2020-01-17T16:34:43.239" v="407" actId="403"/>
          <ac:spMkLst>
            <pc:docMk/>
            <pc:sldMk cId="2504071635" sldId="265"/>
            <ac:spMk id="2" creationId="{095073C6-5184-4902-BC93-BEED7419E0A4}"/>
          </ac:spMkLst>
        </pc:spChg>
        <pc:spChg chg="del">
          <ac:chgData name="jessica waterman" userId="d2639bcc3c1a423c" providerId="LiveId" clId="{38A3A8B8-C8D1-4A07-B870-87431D5ABC09}" dt="2020-01-17T16:14:59.778" v="2" actId="3680"/>
          <ac:spMkLst>
            <pc:docMk/>
            <pc:sldMk cId="2504071635" sldId="265"/>
            <ac:spMk id="3" creationId="{4FD80078-AAEA-4581-8ED6-BBC4FCD46A0C}"/>
          </ac:spMkLst>
        </pc:spChg>
        <pc:graphicFrameChg chg="add mod ord modGraphic">
          <ac:chgData name="jessica waterman" userId="d2639bcc3c1a423c" providerId="LiveId" clId="{38A3A8B8-C8D1-4A07-B870-87431D5ABC09}" dt="2020-01-17T16:34:53.354" v="411" actId="403"/>
          <ac:graphicFrameMkLst>
            <pc:docMk/>
            <pc:sldMk cId="2504071635" sldId="265"/>
            <ac:graphicFrameMk id="4" creationId="{0293C0DA-1F7B-417F-81ED-11D50717F605}"/>
          </ac:graphicFrameMkLst>
        </pc:graphicFrameChg>
      </pc:sldChg>
      <pc:sldChg chg="addSp modSp">
        <pc:chgData name="jessica waterman" userId="d2639bcc3c1a423c" providerId="LiveId" clId="{38A3A8B8-C8D1-4A07-B870-87431D5ABC09}" dt="2020-01-17T17:59:34.377" v="691" actId="20577"/>
        <pc:sldMkLst>
          <pc:docMk/>
          <pc:sldMk cId="3101530268" sldId="268"/>
        </pc:sldMkLst>
        <pc:spChg chg="add mod">
          <ac:chgData name="jessica waterman" userId="d2639bcc3c1a423c" providerId="LiveId" clId="{38A3A8B8-C8D1-4A07-B870-87431D5ABC09}" dt="2020-01-17T17:59:34.377" v="691" actId="20577"/>
          <ac:spMkLst>
            <pc:docMk/>
            <pc:sldMk cId="3101530268" sldId="268"/>
            <ac:spMk id="2" creationId="{AC913DE4-4D05-46CC-B15A-CCD71418C996}"/>
          </ac:spMkLst>
        </pc:spChg>
      </pc:sldChg>
      <pc:sldChg chg="modSp">
        <pc:chgData name="jessica waterman" userId="d2639bcc3c1a423c" providerId="LiveId" clId="{38A3A8B8-C8D1-4A07-B870-87431D5ABC09}" dt="2020-01-17T16:36:44.276" v="421" actId="5793"/>
        <pc:sldMkLst>
          <pc:docMk/>
          <pc:sldMk cId="4067849985" sldId="269"/>
        </pc:sldMkLst>
        <pc:spChg chg="mod">
          <ac:chgData name="jessica waterman" userId="d2639bcc3c1a423c" providerId="LiveId" clId="{38A3A8B8-C8D1-4A07-B870-87431D5ABC09}" dt="2020-01-17T16:36:39.462" v="420" actId="2711"/>
          <ac:spMkLst>
            <pc:docMk/>
            <pc:sldMk cId="4067849985" sldId="269"/>
            <ac:spMk id="2" creationId="{B72848CC-D6B7-43EF-B40A-DF4BFF9ABAD3}"/>
          </ac:spMkLst>
        </pc:spChg>
        <pc:spChg chg="mod">
          <ac:chgData name="jessica waterman" userId="d2639bcc3c1a423c" providerId="LiveId" clId="{38A3A8B8-C8D1-4A07-B870-87431D5ABC09}" dt="2020-01-17T16:36:44.276" v="421" actId="5793"/>
          <ac:spMkLst>
            <pc:docMk/>
            <pc:sldMk cId="4067849985" sldId="269"/>
            <ac:spMk id="3" creationId="{25D1A05A-23D4-4AA4-B808-A50FAA238118}"/>
          </ac:spMkLst>
        </pc:spChg>
      </pc:sldChg>
      <pc:sldChg chg="modSp add">
        <pc:chgData name="jessica waterman" userId="d2639bcc3c1a423c" providerId="LiveId" clId="{38A3A8B8-C8D1-4A07-B870-87431D5ABC09}" dt="2020-01-17T18:07:38.613" v="893" actId="27636"/>
        <pc:sldMkLst>
          <pc:docMk/>
          <pc:sldMk cId="2774080408" sldId="271"/>
        </pc:sldMkLst>
        <pc:spChg chg="mod">
          <ac:chgData name="jessica waterman" userId="d2639bcc3c1a423c" providerId="LiveId" clId="{38A3A8B8-C8D1-4A07-B870-87431D5ABC09}" dt="2020-01-17T17:52:19.401" v="481" actId="20577"/>
          <ac:spMkLst>
            <pc:docMk/>
            <pc:sldMk cId="2774080408" sldId="271"/>
            <ac:spMk id="2" creationId="{6A5DA5D5-8524-42E5-9A58-ADC382383A9D}"/>
          </ac:spMkLst>
        </pc:spChg>
        <pc:spChg chg="mod">
          <ac:chgData name="jessica waterman" userId="d2639bcc3c1a423c" providerId="LiveId" clId="{38A3A8B8-C8D1-4A07-B870-87431D5ABC09}" dt="2020-01-17T18:07:38.613" v="893" actId="27636"/>
          <ac:spMkLst>
            <pc:docMk/>
            <pc:sldMk cId="2774080408" sldId="271"/>
            <ac:spMk id="3" creationId="{4293A3CA-EEA8-417C-B00B-3DFA714F10C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8F9D3-10E6-4073-AFF0-79B62A451936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801EF-5845-4907-91C0-E3523F6D46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12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801EF-5845-4907-91C0-E3523F6D46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75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801EF-5845-4907-91C0-E3523F6D46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16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1CA07-3C3A-463B-B4A9-33322E7A7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72983-CE63-4989-885D-00F1EF3040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66C99-958B-4E4E-8632-63CF55F66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90F0A0-38F6-4CFF-9371-BB73D5DD1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68EDF-6BAD-441E-9017-7E0961589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10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34625-36CD-490A-B04D-37B6E14F3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E56D6-301D-466A-BEA4-B26590964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59F6C0-F410-48F2-9168-CD89A28DC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85CC8-6D28-4A2C-B9E7-0BD9A920F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587-06A2-45D1-8DA7-95599F34E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5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6E0F4-CD00-4273-8EC1-1E133E147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26C923-0D5A-4A65-B712-2A24C4FD48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548E7-6A71-41B2-AA1F-B1ACCF0EE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50513-C50D-4947-B53C-A3CC572C9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E1C7C-CF25-47F0-9CC3-5ED574222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958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1FE41-20EF-4231-B060-20AC4204F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63568-3FA6-42BE-A348-76E0B8671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C26E1-624C-4A4A-901D-C1976CCB75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D3B14-5D2E-4F46-813C-C39844548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A8A9B-C4D8-4795-9AAA-FCCA1B3A1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6AF181-3226-43CC-823D-168D0717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8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9D313-B72C-4E34-B8EB-4C904FDB2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0AEC38-AA11-4DDF-8FA2-2CFFD1EFF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E1A707-42CF-4EA4-B92B-B0B4AE62C0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DEA222-5451-435C-A5C2-3750B9F68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9D16F-D04C-49EC-B627-671AFAAE9C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FB6CCD-A8F0-441B-A37D-868469FB7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7F4055-C262-412A-AE33-97BE56161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04735F-4348-475F-818C-49F7E6AE4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78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5C3E-267E-4B79-B1A9-E6889E874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BE5BF4-BF8E-47E7-BB62-6EAB30D29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4188ED-9D23-488D-9214-3161E3D4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AFDF8-5F25-42B9-AF4F-C4C7F3BAB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59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338C92-AEA1-495A-A5F4-AAA1D236F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CFA42D-7077-4A5C-AE44-58A2E1C8E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49B96-F8A8-42BE-81A9-126B86857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544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E99D2-DFBC-4860-B310-923DB61E6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52085-61C8-44E2-9272-DFDC90329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E85CA4-CD40-4D62-B2DC-4B1EC7A5FA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B7AE44-B280-488D-A371-8FEB478AA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2C1089-7ED8-455A-8F54-F2C872E42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40A8D-370F-40CF-9910-F7A2A5811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42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2DAC8-C834-46B2-BAF9-57FD0F2CD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545B3F-0BF8-4563-A0D1-127291E8FD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D89C6-0192-4F32-A538-4FD9C9DA5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2AFD0C-679B-4E47-A5BC-9B10B49A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95C412-B3E2-4522-A9EB-0BBC468AD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32730A-FB17-4CAB-B171-9AC8DA3A9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019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144B-C765-45EE-880D-A0C6ED360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9DDC16-408C-46D5-BB59-F3F794EFA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4B9ED-CAF9-4CC4-9BF5-481679A59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68AA0-EECD-4F97-8CF4-E9F37B98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76D34-C5C1-48CE-A563-83F239462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92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78C777-EEBB-4EBD-BA56-8DB1455493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170BCB-A075-49C8-AC54-C6C38A1E7D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F073F-FC04-49F7-A155-C6B8090C2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C733A-B5E5-42A5-8464-EC3CAE281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21FFD-F172-4A31-A581-1EFBF71D0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3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949E77-2C0D-4BBC-B7C4-9E06F3A3F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5709A1-7CB8-40DA-B8D6-BC0CF7D57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FA4A9-FFC8-4A3A-9079-FA28E13DDA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C6026-39EE-4B54-ABD0-E4E3BEE5F21B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74909-FE8C-4794-88EB-5C5FA3F8C2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ED4BE-0AA2-4011-A3FA-36B70F4053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FFED4-B99D-42EE-8F9F-0241197C1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39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turequotes.com/maria-montessori-quotes/3" TargetMode="External"/><Relationship Id="rId2" Type="http://schemas.openxmlformats.org/officeDocument/2006/relationships/hyperlink" Target="https://www.emerald.com/insight/content/doi/10.1108/JWAM-10-2015-003/full/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ummymummyclub.ca/family/mummy/20130923/experienced-moms-share-their-advice-with-new-moms" TargetMode="External"/><Relationship Id="rId4" Type="http://schemas.openxmlformats.org/officeDocument/2006/relationships/hyperlink" Target="https://www.shutterstock.com/search/dream+job+ki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0F3CD5-2E1C-4FB9-A33E-1D6B7767A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00" r="-695" b="6892"/>
          <a:stretch/>
        </p:blipFill>
        <p:spPr>
          <a:xfrm>
            <a:off x="1547812" y="0"/>
            <a:ext cx="9374188" cy="68122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F210B6-DA48-40A0-AB65-5C433F1AD4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1093" y="805498"/>
            <a:ext cx="8607626" cy="39576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8000" b="1" spc="6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W</a:t>
            </a:r>
            <a:r>
              <a:rPr lang="en-GB" sz="8000" b="1" spc="6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h</a:t>
            </a:r>
            <a:r>
              <a:rPr lang="en-GB" sz="8000" b="1" spc="6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8000" b="1" spc="600" dirty="0">
                <a:solidFill>
                  <a:srgbClr val="00B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sz="8000" b="1" spc="6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8000" b="1" spc="6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br>
              <a:rPr lang="en-GB" sz="8000" b="1" spc="6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</a:br>
            <a:r>
              <a:rPr lang="en-GB" sz="8000" b="1" spc="6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8000" b="1" spc="6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</a:t>
            </a:r>
            <a:r>
              <a:rPr lang="en-GB" sz="8000" b="1" spc="600" dirty="0">
                <a:solidFill>
                  <a:srgbClr val="00B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sz="8000" b="1" spc="6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sz="8000" b="1" spc="6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w</a:t>
            </a:r>
            <a:r>
              <a:rPr lang="en-GB" sz="8000" b="1" spc="6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8000" b="1" spc="6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U</a:t>
            </a:r>
            <a:r>
              <a:rPr lang="en-GB" sz="8000" b="1" spc="6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6B2588-FA8D-40C2-B8E2-1C5E1E006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8000" y="6376737"/>
            <a:ext cx="9144000" cy="1655762"/>
          </a:xfrm>
        </p:spPr>
        <p:txBody>
          <a:bodyPr/>
          <a:lstStyle/>
          <a:p>
            <a:r>
              <a:rPr lang="en-GB" dirty="0"/>
              <a:t>Jessica Waterman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4098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85CB22B-1C4E-4678-800E-CE668304301D}"/>
              </a:ext>
            </a:extLst>
          </p:cNvPr>
          <p:cNvSpPr/>
          <p:nvPr/>
        </p:nvSpPr>
        <p:spPr>
          <a:xfrm>
            <a:off x="644263" y="1383148"/>
            <a:ext cx="11091005" cy="40634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Bakers Shop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03B085-AD1F-4B18-806D-1C103D2A2E9C}"/>
              </a:ext>
            </a:extLst>
          </p:cNvPr>
          <p:cNvSpPr/>
          <p:nvPr/>
        </p:nvSpPr>
        <p:spPr>
          <a:xfrm>
            <a:off x="645559" y="1397284"/>
            <a:ext cx="2087367" cy="10685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7AE590-9B34-4400-BE22-03A6904A4EBF}"/>
              </a:ext>
            </a:extLst>
          </p:cNvPr>
          <p:cNvSpPr/>
          <p:nvPr/>
        </p:nvSpPr>
        <p:spPr>
          <a:xfrm>
            <a:off x="2732926" y="1397284"/>
            <a:ext cx="2137025" cy="10685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Bakers Shop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FF0B19-D4D6-4B85-A90F-7316E0922998}"/>
              </a:ext>
            </a:extLst>
          </p:cNvPr>
          <p:cNvSpPr/>
          <p:nvPr/>
        </p:nvSpPr>
        <p:spPr>
          <a:xfrm>
            <a:off x="4868506" y="1400125"/>
            <a:ext cx="2137025" cy="10685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0CFEC9-E747-4079-996B-8AFCBE325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1675" y="2889681"/>
            <a:ext cx="1926405" cy="10786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D0D7036-EE15-4115-8857-4632B6FAF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558" y="4392201"/>
            <a:ext cx="2097206" cy="10790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24A2BD-7BCA-4B61-9F5F-CDBB27085B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2926" y="4392203"/>
            <a:ext cx="2097206" cy="107908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C766162-2F13-43AC-AB5C-3B25FF7265CB}"/>
              </a:ext>
            </a:extLst>
          </p:cNvPr>
          <p:cNvSpPr/>
          <p:nvPr/>
        </p:nvSpPr>
        <p:spPr>
          <a:xfrm>
            <a:off x="4830132" y="4392201"/>
            <a:ext cx="2087367" cy="10685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AA25D7-954E-445B-96F6-074B4AD2DDBF}"/>
              </a:ext>
            </a:extLst>
          </p:cNvPr>
          <p:cNvSpPr/>
          <p:nvPr/>
        </p:nvSpPr>
        <p:spPr>
          <a:xfrm>
            <a:off x="3484650" y="241190"/>
            <a:ext cx="5222697" cy="9674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7DD56C-A0EE-4B41-AA58-ECE5BD7712CD}"/>
              </a:ext>
            </a:extLst>
          </p:cNvPr>
          <p:cNvSpPr txBox="1"/>
          <p:nvPr/>
        </p:nvSpPr>
        <p:spPr>
          <a:xfrm>
            <a:off x="4092538" y="278611"/>
            <a:ext cx="40069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7030A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4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sz="4800" dirty="0">
                <a:solidFill>
                  <a:srgbClr val="00B0F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48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V</a:t>
            </a:r>
            <a:r>
              <a:rPr lang="en-GB" sz="4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sz="4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39976A-60A7-40DD-8840-53F9ED101CEB}"/>
              </a:ext>
            </a:extLst>
          </p:cNvPr>
          <p:cNvSpPr txBox="1"/>
          <p:nvPr/>
        </p:nvSpPr>
        <p:spPr>
          <a:xfrm>
            <a:off x="5219272" y="1684692"/>
            <a:ext cx="15000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Bakers Shop/Café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B93F2F-503E-4236-A3CB-5CA2601E0F66}"/>
              </a:ext>
            </a:extLst>
          </p:cNvPr>
          <p:cNvSpPr txBox="1"/>
          <p:nvPr/>
        </p:nvSpPr>
        <p:spPr>
          <a:xfrm>
            <a:off x="3082247" y="1617877"/>
            <a:ext cx="15000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People who keep us safe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6C5CF2-CD00-4236-BDAD-E0FB32960490}"/>
              </a:ext>
            </a:extLst>
          </p:cNvPr>
          <p:cNvSpPr txBox="1"/>
          <p:nvPr/>
        </p:nvSpPr>
        <p:spPr>
          <a:xfrm>
            <a:off x="974183" y="1684692"/>
            <a:ext cx="1500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Supermarket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4F6EA3-C5CD-499C-B373-71C7E9073C1C}"/>
              </a:ext>
            </a:extLst>
          </p:cNvPr>
          <p:cNvSpPr txBox="1"/>
          <p:nvPr/>
        </p:nvSpPr>
        <p:spPr>
          <a:xfrm rot="16200000">
            <a:off x="408835" y="2978900"/>
            <a:ext cx="15000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Doctors Surgery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64FEE02-095A-467A-A757-732E0C0802D6}"/>
              </a:ext>
            </a:extLst>
          </p:cNvPr>
          <p:cNvSpPr txBox="1"/>
          <p:nvPr/>
        </p:nvSpPr>
        <p:spPr>
          <a:xfrm>
            <a:off x="934310" y="4778559"/>
            <a:ext cx="1500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Hair Salon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1508C04-555A-4A40-B435-2AB82BD908DC}"/>
              </a:ext>
            </a:extLst>
          </p:cNvPr>
          <p:cNvSpPr txBox="1"/>
          <p:nvPr/>
        </p:nvSpPr>
        <p:spPr>
          <a:xfrm>
            <a:off x="3082247" y="4640059"/>
            <a:ext cx="15000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Performing Arts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3E778DD-5192-47E8-A7E1-2CB8E329072B}"/>
              </a:ext>
            </a:extLst>
          </p:cNvPr>
          <p:cNvSpPr txBox="1"/>
          <p:nvPr/>
        </p:nvSpPr>
        <p:spPr>
          <a:xfrm>
            <a:off x="5559376" y="4778559"/>
            <a:ext cx="15000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Vets </a:t>
            </a:r>
          </a:p>
          <a:p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728F9D4B-6C1C-49F8-A10A-8E0BEEDD49F9}"/>
              </a:ext>
            </a:extLst>
          </p:cNvPr>
          <p:cNvSpPr/>
          <p:nvPr/>
        </p:nvSpPr>
        <p:spPr>
          <a:xfrm>
            <a:off x="10236535" y="4367492"/>
            <a:ext cx="1500027" cy="107908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B4707D47-BA6E-4252-AC12-FE457777874A}"/>
              </a:ext>
            </a:extLst>
          </p:cNvPr>
          <p:cNvSpPr/>
          <p:nvPr/>
        </p:nvSpPr>
        <p:spPr>
          <a:xfrm>
            <a:off x="10033452" y="1422519"/>
            <a:ext cx="1701816" cy="107908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DDFE174-FBB2-444F-878E-7CC3A7C39B3D}"/>
              </a:ext>
            </a:extLst>
          </p:cNvPr>
          <p:cNvSpPr txBox="1"/>
          <p:nvPr/>
        </p:nvSpPr>
        <p:spPr>
          <a:xfrm>
            <a:off x="10530200" y="1684692"/>
            <a:ext cx="1205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Farm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E1E5330-F0A8-4576-9183-DF1376BD5EAC}"/>
              </a:ext>
            </a:extLst>
          </p:cNvPr>
          <p:cNvSpPr txBox="1"/>
          <p:nvPr/>
        </p:nvSpPr>
        <p:spPr>
          <a:xfrm>
            <a:off x="10102091" y="4603292"/>
            <a:ext cx="1682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Construction site 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1285B66-7073-402D-80BB-D162C11F7C65}"/>
              </a:ext>
            </a:extLst>
          </p:cNvPr>
          <p:cNvSpPr/>
          <p:nvPr/>
        </p:nvSpPr>
        <p:spPr>
          <a:xfrm>
            <a:off x="2777447" y="2825284"/>
            <a:ext cx="7500135" cy="10790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2B3D0F8B-0A34-46AA-A113-6D7423BDEBF6}"/>
              </a:ext>
            </a:extLst>
          </p:cNvPr>
          <p:cNvSpPr/>
          <p:nvPr/>
        </p:nvSpPr>
        <p:spPr>
          <a:xfrm>
            <a:off x="2469221" y="2604331"/>
            <a:ext cx="8116585" cy="154021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AD0AE73-72C6-4C55-8350-F90D155BCC7B}"/>
              </a:ext>
            </a:extLst>
          </p:cNvPr>
          <p:cNvSpPr txBox="1"/>
          <p:nvPr/>
        </p:nvSpPr>
        <p:spPr>
          <a:xfrm>
            <a:off x="5824152" y="3171579"/>
            <a:ext cx="196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Soft Play 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6907A24-B1A7-4A84-8A6D-33A322AF6CA7}"/>
              </a:ext>
            </a:extLst>
          </p:cNvPr>
          <p:cNvSpPr/>
          <p:nvPr/>
        </p:nvSpPr>
        <p:spPr>
          <a:xfrm>
            <a:off x="645993" y="5471287"/>
            <a:ext cx="3186267" cy="10790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A976DB8-3A2C-4F81-8D2B-051A85D61B63}"/>
              </a:ext>
            </a:extLst>
          </p:cNvPr>
          <p:cNvSpPr/>
          <p:nvPr/>
        </p:nvSpPr>
        <p:spPr>
          <a:xfrm>
            <a:off x="3832260" y="5477556"/>
            <a:ext cx="3084805" cy="10790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AAEA1A-C1F8-4E58-929C-8187CD584518}"/>
              </a:ext>
            </a:extLst>
          </p:cNvPr>
          <p:cNvSpPr txBox="1"/>
          <p:nvPr/>
        </p:nvSpPr>
        <p:spPr>
          <a:xfrm>
            <a:off x="1184877" y="5753528"/>
            <a:ext cx="22997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Party Room/ Parent Child Classes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CB78B7-69A6-42F9-848E-BD0725CA1EFF}"/>
              </a:ext>
            </a:extLst>
          </p:cNvPr>
          <p:cNvSpPr txBox="1"/>
          <p:nvPr/>
        </p:nvSpPr>
        <p:spPr>
          <a:xfrm>
            <a:off x="4674742" y="5753528"/>
            <a:ext cx="1736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Sensory Room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BF06682-60BB-4885-A33F-0631743AD3AE}"/>
              </a:ext>
            </a:extLst>
          </p:cNvPr>
          <p:cNvSpPr txBox="1"/>
          <p:nvPr/>
        </p:nvSpPr>
        <p:spPr>
          <a:xfrm>
            <a:off x="8498007" y="5768947"/>
            <a:ext cx="4729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Reception/ Café </a:t>
            </a:r>
          </a:p>
          <a:p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203D9A0-4FC3-49EB-B0E1-4CE2480ED297}"/>
              </a:ext>
            </a:extLst>
          </p:cNvPr>
          <p:cNvSpPr/>
          <p:nvPr/>
        </p:nvSpPr>
        <p:spPr>
          <a:xfrm>
            <a:off x="6917065" y="5446578"/>
            <a:ext cx="4818203" cy="111125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9630351D-06EC-4B81-A6C8-432C6F5037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5531" y="1400397"/>
            <a:ext cx="2103302" cy="107908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66C1F8F-62E2-42AA-B167-F31896941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13" y="4402497"/>
            <a:ext cx="2103302" cy="1079086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BCF6DA7A-BAD5-40DF-8B35-1EAB84176BA6}"/>
              </a:ext>
            </a:extLst>
          </p:cNvPr>
          <p:cNvSpPr txBox="1"/>
          <p:nvPr/>
        </p:nvSpPr>
        <p:spPr>
          <a:xfrm>
            <a:off x="7568138" y="1675026"/>
            <a:ext cx="1701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School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7CB7E8D-681C-4D6C-B418-35C995645350}"/>
              </a:ext>
            </a:extLst>
          </p:cNvPr>
          <p:cNvSpPr txBox="1"/>
          <p:nvPr/>
        </p:nvSpPr>
        <p:spPr>
          <a:xfrm>
            <a:off x="7498098" y="4678864"/>
            <a:ext cx="1376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Offices </a:t>
            </a:r>
          </a:p>
        </p:txBody>
      </p:sp>
    </p:spTree>
    <p:extLst>
      <p:ext uri="{BB962C8B-B14F-4D97-AF65-F5344CB8AC3E}">
        <p14:creationId xmlns:p14="http://schemas.microsoft.com/office/powerpoint/2010/main" val="3322448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A43A-2BDC-4479-8FD7-283B43B88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h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V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84094-0D4B-4D04-8A90-320026059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7906"/>
            <a:ext cx="10515600" cy="132556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Creating a fun, safe and loving learning environment for parents and carers to enjoy unforgettable moments with their children while they immerse themselves in their imagination 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DE97C3-622B-4A97-844D-C5F34457603F}"/>
              </a:ext>
            </a:extLst>
          </p:cNvPr>
          <p:cNvSpPr/>
          <p:nvPr/>
        </p:nvSpPr>
        <p:spPr>
          <a:xfrm>
            <a:off x="3393440" y="2551113"/>
            <a:ext cx="5262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>
                <a:solidFill>
                  <a:srgbClr val="0070C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</a:t>
            </a:r>
            <a:r>
              <a:rPr lang="en-GB" sz="5400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h</a:t>
            </a:r>
            <a:r>
              <a:rPr lang="en-GB" sz="5400" dirty="0">
                <a:solidFill>
                  <a:srgbClr val="FFC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e</a:t>
            </a:r>
            <a:r>
              <a:rPr lang="en-GB" sz="5400" dirty="0">
                <a:solidFill>
                  <a:prstClr val="black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GB" sz="5400" dirty="0">
                <a:solidFill>
                  <a:srgbClr val="92D05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M</a:t>
            </a:r>
            <a:r>
              <a:rPr lang="en-GB" sz="5400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i</a:t>
            </a:r>
            <a:r>
              <a:rPr lang="en-GB" sz="5400" dirty="0">
                <a:solidFill>
                  <a:srgbClr val="FFC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s</a:t>
            </a:r>
            <a:r>
              <a:rPr lang="en-GB" sz="5400" dirty="0">
                <a:solidFill>
                  <a:srgbClr val="0070C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s</a:t>
            </a:r>
            <a:r>
              <a:rPr lang="en-GB" sz="5400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i</a:t>
            </a:r>
            <a:r>
              <a:rPr lang="en-GB" sz="5400" dirty="0">
                <a:solidFill>
                  <a:srgbClr val="0070C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o</a:t>
            </a:r>
            <a:r>
              <a:rPr lang="en-GB" sz="5400" dirty="0">
                <a:solidFill>
                  <a:srgbClr val="92D05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0D410C-DAEF-4A46-B1D8-49710583F92D}"/>
              </a:ext>
            </a:extLst>
          </p:cNvPr>
          <p:cNvSpPr/>
          <p:nvPr/>
        </p:nvSpPr>
        <p:spPr>
          <a:xfrm>
            <a:off x="3048000" y="3429000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Encourage children to explore their imagination and have FUN!</a:t>
            </a:r>
          </a:p>
          <a:p>
            <a:pPr algn="ctr"/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Provide a environment for parents and children to feel comfortable and safe. </a:t>
            </a:r>
          </a:p>
          <a:p>
            <a:pPr algn="ctr"/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Provide opportunities for parents to meet other parents.</a:t>
            </a:r>
          </a:p>
          <a:p>
            <a:pPr algn="ctr"/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Provide opportunities to develop a child's holistic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93051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1604EE-8937-4AA5-A2AC-54F82DEA4D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195" b="332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913DE4-4D05-46CC-B15A-CCD71418C996}"/>
              </a:ext>
            </a:extLst>
          </p:cNvPr>
          <p:cNvSpPr txBox="1"/>
          <p:nvPr/>
        </p:nvSpPr>
        <p:spPr>
          <a:xfrm>
            <a:off x="9996755" y="6205591"/>
            <a:ext cx="202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Quotes </a:t>
            </a:r>
          </a:p>
        </p:txBody>
      </p:sp>
    </p:spTree>
    <p:extLst>
      <p:ext uri="{BB962C8B-B14F-4D97-AF65-F5344CB8AC3E}">
        <p14:creationId xmlns:p14="http://schemas.microsoft.com/office/powerpoint/2010/main" val="310153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5575C-74D4-4C48-B6A2-A2F2244A2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Our Goal…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10E52F-746B-4BD5-B52F-A96050CA9338}"/>
              </a:ext>
            </a:extLst>
          </p:cNvPr>
          <p:cNvSpPr/>
          <p:nvPr/>
        </p:nvSpPr>
        <p:spPr>
          <a:xfrm>
            <a:off x="487680" y="1879600"/>
            <a:ext cx="3362960" cy="4613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Short Term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dirty="0"/>
              <a:t>Build the business</a:t>
            </a:r>
          </a:p>
          <a:p>
            <a:pPr algn="ctr"/>
            <a:r>
              <a:rPr lang="en-GB" sz="2400" dirty="0"/>
              <a:t> </a:t>
            </a:r>
          </a:p>
          <a:p>
            <a:pPr algn="ctr"/>
            <a:r>
              <a:rPr lang="en-GB" sz="2400" dirty="0"/>
              <a:t>Open the Premises 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5E1F27-5CD4-4033-9E90-6700E6A9F42A}"/>
              </a:ext>
            </a:extLst>
          </p:cNvPr>
          <p:cNvSpPr/>
          <p:nvPr/>
        </p:nvSpPr>
        <p:spPr>
          <a:xfrm>
            <a:off x="4480560" y="1879600"/>
            <a:ext cx="3362960" cy="4613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Mid Term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dirty="0"/>
              <a:t>Build a strong clientele of new and returning customers</a:t>
            </a:r>
            <a:r>
              <a:rPr lang="en-GB" dirty="0"/>
              <a:t>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1A02A2-643B-486F-9244-7D6FDA5D4254}"/>
              </a:ext>
            </a:extLst>
          </p:cNvPr>
          <p:cNvSpPr/>
          <p:nvPr/>
        </p:nvSpPr>
        <p:spPr>
          <a:xfrm>
            <a:off x="8473440" y="1889760"/>
            <a:ext cx="3362960" cy="4613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Long Term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3600" dirty="0"/>
              <a:t>Expand!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60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35E31-B2CC-4101-B61C-FE652B8F3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u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dirty="0">
                <a:solidFill>
                  <a:srgbClr val="00B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u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8361BB-D6E9-4E07-99DC-36027B0BE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25" r="1750" b="8038"/>
          <a:stretch/>
        </p:blipFill>
        <p:spPr>
          <a:xfrm>
            <a:off x="1899920" y="1889761"/>
            <a:ext cx="8554720" cy="449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1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loud 8">
            <a:extLst>
              <a:ext uri="{FF2B5EF4-FFF2-40B4-BE49-F238E27FC236}">
                <a16:creationId xmlns:a16="http://schemas.microsoft.com/office/drawing/2014/main" id="{A2BD36ED-33FD-4DD1-AB4E-3C6298099145}"/>
              </a:ext>
            </a:extLst>
          </p:cNvPr>
          <p:cNvSpPr/>
          <p:nvPr/>
        </p:nvSpPr>
        <p:spPr>
          <a:xfrm>
            <a:off x="3562616" y="2527436"/>
            <a:ext cx="5066768" cy="2105101"/>
          </a:xfrm>
          <a:prstGeom prst="cloud">
            <a:avLst/>
          </a:prstGeom>
          <a:solidFill>
            <a:schemeClr val="bg1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73EC7-ED0D-48F7-8193-B807B3311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737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-GB" sz="6000" b="1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6000" b="1" dirty="0">
                <a:solidFill>
                  <a:srgbClr val="00B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sz="6000" b="1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k</a:t>
            </a:r>
            <a:r>
              <a:rPr lang="en-GB" sz="6000" b="1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6000" b="1" dirty="0">
                <a:solidFill>
                  <a:srgbClr val="7030A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C93EDF-D338-4C23-BB97-8566CF064A6B}"/>
              </a:ext>
            </a:extLst>
          </p:cNvPr>
          <p:cNvSpPr/>
          <p:nvPr/>
        </p:nvSpPr>
        <p:spPr>
          <a:xfrm>
            <a:off x="7506364" y="1420151"/>
            <a:ext cx="46147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ln/>
                <a:solidFill>
                  <a:schemeClr val="accent4"/>
                </a:solidFill>
              </a:rPr>
              <a:t>Parents/Carers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160D10-1BAC-4AF7-8DDA-824EE24AA239}"/>
              </a:ext>
            </a:extLst>
          </p:cNvPr>
          <p:cNvSpPr/>
          <p:nvPr/>
        </p:nvSpPr>
        <p:spPr>
          <a:xfrm>
            <a:off x="305221" y="1604107"/>
            <a:ext cx="3072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Nurseries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F29543-9468-4855-9FBF-7D5992598C4C}"/>
              </a:ext>
            </a:extLst>
          </p:cNvPr>
          <p:cNvSpPr/>
          <p:nvPr/>
        </p:nvSpPr>
        <p:spPr>
          <a:xfrm>
            <a:off x="8654147" y="5253893"/>
            <a:ext cx="23191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Parties 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3F8FCCD-2709-4064-80AC-09180EB57064}"/>
              </a:ext>
            </a:extLst>
          </p:cNvPr>
          <p:cNvSpPr/>
          <p:nvPr/>
        </p:nvSpPr>
        <p:spPr>
          <a:xfrm>
            <a:off x="4032568" y="3063587"/>
            <a:ext cx="36650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Children 0-6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A9446D-6D1A-4AEE-8D9D-1D24C4FF3B45}"/>
              </a:ext>
            </a:extLst>
          </p:cNvPr>
          <p:cNvSpPr/>
          <p:nvPr/>
        </p:nvSpPr>
        <p:spPr>
          <a:xfrm>
            <a:off x="-386262" y="4330564"/>
            <a:ext cx="542609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Parent toddler groups</a:t>
            </a:r>
          </a:p>
          <a:p>
            <a:pPr algn="ctr"/>
            <a:r>
              <a:rPr lang="en-US" sz="5400" b="1" dirty="0" err="1">
                <a:ln/>
                <a:solidFill>
                  <a:schemeClr val="accent4"/>
                </a:solidFill>
              </a:rPr>
              <a:t>Franchiese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1779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D1D5E1-7325-463C-A0E9-49239603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makes us different?</a:t>
            </a:r>
          </a:p>
        </p:txBody>
      </p:sp>
    </p:spTree>
    <p:extLst>
      <p:ext uri="{BB962C8B-B14F-4D97-AF65-F5344CB8AC3E}">
        <p14:creationId xmlns:p14="http://schemas.microsoft.com/office/powerpoint/2010/main" val="3831313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D3AA1-6A79-4E06-B689-91951956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D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d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f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B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u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DF5FC-09C3-40B4-9CF3-AAD1E3E97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There are roughly 850 children aged 0-6 in Porthcawl </a:t>
            </a:r>
          </a:p>
          <a:p>
            <a:pPr marL="0" indent="0" algn="ctr">
              <a:buNone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Porthcawl Mummies has 786 members!</a:t>
            </a:r>
          </a:p>
          <a:p>
            <a:pPr marL="0" indent="0" algn="ctr">
              <a:buNone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Porthcawl Community </a:t>
            </a:r>
          </a:p>
          <a:p>
            <a:pPr marL="0" indent="0" algn="ctr">
              <a:buNone/>
            </a:pPr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0" indent="0" algn="ctr">
              <a:buNone/>
            </a:pP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Currently no other play areas in Porthcawl offering the same service.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450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DB5A854-00B1-43CF-B9A4-ECC4BF91F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4385865"/>
              </p:ext>
            </p:extLst>
          </p:nvPr>
        </p:nvGraphicFramePr>
        <p:xfrm>
          <a:off x="838200" y="1014160"/>
          <a:ext cx="105156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365545187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042864343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60611752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34190988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587623813"/>
                    </a:ext>
                  </a:extLst>
                </a:gridCol>
              </a:tblGrid>
              <a:tr h="19586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9am-11am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11am-1pm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1pm-2pm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2pm-4pm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4pm-6pm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648028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153760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713662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4760857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9903396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410540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5811837"/>
                  </a:ext>
                </a:extLst>
              </a:tr>
              <a:tr h="19586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58965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6C7DC81-5A29-4E1B-94F9-D8C5184450C9}"/>
              </a:ext>
            </a:extLst>
          </p:cNvPr>
          <p:cNvSpPr txBox="1"/>
          <p:nvPr/>
        </p:nvSpPr>
        <p:spPr>
          <a:xfrm>
            <a:off x="1424539" y="4331368"/>
            <a:ext cx="917287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Children 1 and under - £2 </a:t>
            </a:r>
          </a:p>
          <a:p>
            <a:pPr algn="ctr"/>
            <a:endParaRPr lang="en-GB" dirty="0"/>
          </a:p>
          <a:p>
            <a:pPr algn="ctr"/>
            <a:r>
              <a:rPr lang="en-GB" sz="2800" dirty="0"/>
              <a:t>Child 2-6 years old- £8</a:t>
            </a:r>
          </a:p>
          <a:p>
            <a:pPr algn="ctr"/>
            <a:r>
              <a:rPr lang="en-GB" sz="2800" dirty="0"/>
              <a:t>Siblings- £6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BF6C6A-D199-4C2D-8490-31158348169A}"/>
              </a:ext>
            </a:extLst>
          </p:cNvPr>
          <p:cNvSpPr txBox="1"/>
          <p:nvPr/>
        </p:nvSpPr>
        <p:spPr>
          <a:xfrm>
            <a:off x="2972656" y="6102849"/>
            <a:ext cx="6246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Book via our website!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AB10BEC-69F9-4D2D-85F0-48F435BEBAF0}"/>
              </a:ext>
            </a:extLst>
          </p:cNvPr>
          <p:cNvSpPr/>
          <p:nvPr/>
        </p:nvSpPr>
        <p:spPr>
          <a:xfrm>
            <a:off x="3133618" y="441788"/>
            <a:ext cx="6226139" cy="57237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040FA-5EB4-43D9-95CC-70A2D66E8CD5}"/>
              </a:ext>
            </a:extLst>
          </p:cNvPr>
          <p:cNvSpPr txBox="1"/>
          <p:nvPr/>
        </p:nvSpPr>
        <p:spPr>
          <a:xfrm>
            <a:off x="3780889" y="468548"/>
            <a:ext cx="49007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Management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08534E-E4FE-4B2B-83CD-DC678F6FE7B8}"/>
              </a:ext>
            </a:extLst>
          </p:cNvPr>
          <p:cNvSpPr txBox="1"/>
          <p:nvPr/>
        </p:nvSpPr>
        <p:spPr>
          <a:xfrm>
            <a:off x="3565133" y="3940240"/>
            <a:ext cx="4561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 Per Session (depending on the floor space) </a:t>
            </a:r>
          </a:p>
        </p:txBody>
      </p:sp>
    </p:spTree>
    <p:extLst>
      <p:ext uri="{BB962C8B-B14F-4D97-AF65-F5344CB8AC3E}">
        <p14:creationId xmlns:p14="http://schemas.microsoft.com/office/powerpoint/2010/main" val="2844934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F18C8E-E54F-4EE7-8BB2-0729C48774A5}"/>
              </a:ext>
            </a:extLst>
          </p:cNvPr>
          <p:cNvSpPr/>
          <p:nvPr/>
        </p:nvSpPr>
        <p:spPr>
          <a:xfrm>
            <a:off x="909809" y="4538951"/>
            <a:ext cx="2852451" cy="705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643D63E-7FF6-441C-8416-B9FCD179C352}"/>
              </a:ext>
            </a:extLst>
          </p:cNvPr>
          <p:cNvSpPr/>
          <p:nvPr/>
        </p:nvSpPr>
        <p:spPr>
          <a:xfrm>
            <a:off x="838200" y="1825625"/>
            <a:ext cx="2995670" cy="20082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E3E86-25D9-4808-9F7A-21C8A698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f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dirty="0">
                <a:solidFill>
                  <a:srgbClr val="00B0F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70F35-0530-4925-AB81-BBACA3BC8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995670" cy="200824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20 Children Per Session </a:t>
            </a:r>
          </a:p>
          <a:p>
            <a:pPr marL="0" indent="0" algn="ctr">
              <a:buNone/>
            </a:pPr>
            <a:r>
              <a:rPr lang="en-GB" dirty="0"/>
              <a:t>8 children 2-6 - £64</a:t>
            </a:r>
          </a:p>
          <a:p>
            <a:pPr marL="0" indent="0" algn="ctr">
              <a:buNone/>
            </a:pPr>
            <a:r>
              <a:rPr lang="en-GB" dirty="0"/>
              <a:t>7 Siblings - £42</a:t>
            </a:r>
          </a:p>
          <a:p>
            <a:pPr marL="0" indent="0" algn="ctr">
              <a:buNone/>
            </a:pPr>
            <a:r>
              <a:rPr lang="en-GB" dirty="0"/>
              <a:t>5 Under 1s - £10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ADBDD5-0609-41F8-893C-56C3042E15A2}"/>
              </a:ext>
            </a:extLst>
          </p:cNvPr>
          <p:cNvSpPr txBox="1"/>
          <p:nvPr/>
        </p:nvSpPr>
        <p:spPr>
          <a:xfrm>
            <a:off x="1026080" y="4608726"/>
            <a:ext cx="2619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£116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6708C2BD-D74F-4AA3-A83E-CBB84CA7DB85}"/>
              </a:ext>
            </a:extLst>
          </p:cNvPr>
          <p:cNvSpPr/>
          <p:nvPr/>
        </p:nvSpPr>
        <p:spPr>
          <a:xfrm>
            <a:off x="2003461" y="3833871"/>
            <a:ext cx="618553" cy="705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F25BF0-0078-4072-805C-AA2B2FA2958B}"/>
              </a:ext>
            </a:extLst>
          </p:cNvPr>
          <p:cNvSpPr/>
          <p:nvPr/>
        </p:nvSpPr>
        <p:spPr>
          <a:xfrm>
            <a:off x="4811251" y="1791263"/>
            <a:ext cx="2995670" cy="23938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ACCED0-F081-4144-A743-DBE87F5899DF}"/>
              </a:ext>
            </a:extLst>
          </p:cNvPr>
          <p:cNvSpPr txBox="1"/>
          <p:nvPr/>
        </p:nvSpPr>
        <p:spPr>
          <a:xfrm>
            <a:off x="5085708" y="1957151"/>
            <a:ext cx="253364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5 Sessions a day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£580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252220-2E09-4D2A-AC6F-5A5E9B009126}"/>
              </a:ext>
            </a:extLst>
          </p:cNvPr>
          <p:cNvSpPr/>
          <p:nvPr/>
        </p:nvSpPr>
        <p:spPr>
          <a:xfrm>
            <a:off x="4811251" y="4869455"/>
            <a:ext cx="2995670" cy="13255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04B583-689C-4575-BDE2-E97CE5468321}"/>
              </a:ext>
            </a:extLst>
          </p:cNvPr>
          <p:cNvSpPr txBox="1"/>
          <p:nvPr/>
        </p:nvSpPr>
        <p:spPr>
          <a:xfrm>
            <a:off x="4734293" y="4990641"/>
            <a:ext cx="30726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7 Days a Week</a:t>
            </a:r>
          </a:p>
          <a:p>
            <a:pPr algn="ctr"/>
            <a:r>
              <a:rPr lang="en-GB" sz="2400" dirty="0"/>
              <a:t>£4060</a:t>
            </a:r>
          </a:p>
          <a:p>
            <a:pPr algn="ctr"/>
            <a:r>
              <a:rPr lang="en-GB" sz="2400" dirty="0"/>
              <a:t>£16,240 per month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F2AE043D-CD85-4350-8138-BED4D560BF4E}"/>
              </a:ext>
            </a:extLst>
          </p:cNvPr>
          <p:cNvSpPr/>
          <p:nvPr/>
        </p:nvSpPr>
        <p:spPr>
          <a:xfrm>
            <a:off x="6020656" y="4185141"/>
            <a:ext cx="618553" cy="705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F92D80-E1A4-4830-95D3-8BAEC863CCD9}"/>
              </a:ext>
            </a:extLst>
          </p:cNvPr>
          <p:cNvSpPr/>
          <p:nvPr/>
        </p:nvSpPr>
        <p:spPr>
          <a:xfrm>
            <a:off x="9045355" y="1801259"/>
            <a:ext cx="2634568" cy="40858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3850BA-6823-448A-8A84-5F645DC019D2}"/>
              </a:ext>
            </a:extLst>
          </p:cNvPr>
          <p:cNvSpPr txBox="1"/>
          <p:nvPr/>
        </p:nvSpPr>
        <p:spPr>
          <a:xfrm>
            <a:off x="9092629" y="1957151"/>
            <a:ext cx="248634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Average Spending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Wages </a:t>
            </a:r>
          </a:p>
          <a:p>
            <a:pPr algn="ctr"/>
            <a:r>
              <a:rPr lang="en-GB" sz="2400" dirty="0"/>
              <a:t>Premises</a:t>
            </a:r>
          </a:p>
          <a:p>
            <a:pPr algn="ctr"/>
            <a:r>
              <a:rPr lang="en-GB" sz="2400" dirty="0"/>
              <a:t>Insurance</a:t>
            </a:r>
          </a:p>
          <a:p>
            <a:pPr algn="ctr"/>
            <a:r>
              <a:rPr lang="en-GB" sz="2400" dirty="0"/>
              <a:t>Gas and Electricity </a:t>
            </a:r>
          </a:p>
          <a:p>
            <a:pPr algn="ctr"/>
            <a:r>
              <a:rPr lang="en-GB" sz="2400" dirty="0"/>
              <a:t>Water  </a:t>
            </a:r>
          </a:p>
          <a:p>
            <a:pPr algn="ctr"/>
            <a:r>
              <a:rPr lang="en-GB" sz="2400" dirty="0"/>
              <a:t>Upkeep and Repairs</a:t>
            </a:r>
          </a:p>
          <a:p>
            <a:pPr algn="ctr"/>
            <a:r>
              <a:rPr lang="en-GB" sz="2400" dirty="0"/>
              <a:t>Advertising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8436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 animBg="1"/>
      <p:bldP spid="10" grpId="0" animBg="1"/>
      <p:bldP spid="12" grpId="0" animBg="1"/>
      <p:bldP spid="14" grpId="0" animBg="1"/>
      <p:bldP spid="15" grpId="0" animBg="1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01BA02C-D508-4137-B10B-42E524CE87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79" t="-1238" r="734" b="53696"/>
          <a:stretch/>
        </p:blipFill>
        <p:spPr>
          <a:xfrm>
            <a:off x="2702104" y="1212350"/>
            <a:ext cx="7325474" cy="1972639"/>
          </a:xfrm>
          <a:prstGeom prst="rect">
            <a:avLst/>
          </a:prstGeom>
        </p:spPr>
      </p:pic>
      <p:pic>
        <p:nvPicPr>
          <p:cNvPr id="1026" name="Picture 2" descr="Image result for mums talking">
            <a:extLst>
              <a:ext uri="{FF2B5EF4-FFF2-40B4-BE49-F238E27FC236}">
                <a16:creationId xmlns:a16="http://schemas.microsoft.com/office/drawing/2014/main" id="{42B0BE44-28E3-490E-AD4F-002A70BBE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323" y="3673012"/>
            <a:ext cx="4360631" cy="2559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468686-AD91-4AD0-B7A1-2F77C83F1C65}"/>
              </a:ext>
            </a:extLst>
          </p:cNvPr>
          <p:cNvSpPr txBox="1"/>
          <p:nvPr/>
        </p:nvSpPr>
        <p:spPr>
          <a:xfrm>
            <a:off x="4274545" y="132202"/>
            <a:ext cx="43186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4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d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v</a:t>
            </a:r>
            <a:r>
              <a:rPr lang="en-GB" sz="4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sz="4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4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4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-GB" sz="4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sz="4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sz="4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DF1ABA-B8F4-4F6D-8AF0-27A2A0CBBFB9}"/>
              </a:ext>
            </a:extLst>
          </p:cNvPr>
          <p:cNvSpPr txBox="1"/>
          <p:nvPr/>
        </p:nvSpPr>
        <p:spPr>
          <a:xfrm>
            <a:off x="9452225" y="6232202"/>
            <a:ext cx="2445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Konfest</a:t>
            </a:r>
            <a:r>
              <a:rPr lang="en-GB" dirty="0"/>
              <a:t> Creators Space </a:t>
            </a:r>
          </a:p>
          <a:p>
            <a:r>
              <a:rPr lang="en-GB" dirty="0"/>
              <a:t>Yummy </a:t>
            </a:r>
            <a:r>
              <a:rPr lang="en-GB" dirty="0" err="1"/>
              <a:t>Mummys</a:t>
            </a:r>
            <a:r>
              <a:rPr lang="en-GB" dirty="0"/>
              <a:t> Club </a:t>
            </a:r>
          </a:p>
        </p:txBody>
      </p:sp>
    </p:spTree>
    <p:extLst>
      <p:ext uri="{BB962C8B-B14F-4D97-AF65-F5344CB8AC3E}">
        <p14:creationId xmlns:p14="http://schemas.microsoft.com/office/powerpoint/2010/main" val="2735283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848CC-D6B7-43EF-B40A-DF4BFF9AB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-</a:t>
            </a:r>
            <a:r>
              <a:rPr lang="en-GB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e</a:t>
            </a:r>
            <a:r>
              <a:rPr lang="en-GB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1A05A-23D4-4AA4-B808-A50FAA238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Discounted tickets on social media for the first month.</a:t>
            </a:r>
          </a:p>
          <a:p>
            <a:pPr marL="0" indent="0">
              <a:buNone/>
            </a:pPr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Loyalty cards-  10</a:t>
            </a:r>
            <a:r>
              <a:rPr lang="en-GB" baseline="30000" dirty="0">
                <a:latin typeface="MV Boli" panose="02000500030200090000" pitchFamily="2" charset="0"/>
                <a:cs typeface="MV Boli" panose="02000500030200090000" pitchFamily="2" charset="0"/>
              </a:rPr>
              <a:t>th</a:t>
            </a:r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 visit Half Price. </a:t>
            </a:r>
          </a:p>
          <a:p>
            <a:pPr marL="0" indent="0">
              <a:buNone/>
            </a:pPr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Free Tea or Coffee at first visit.</a:t>
            </a:r>
          </a:p>
          <a:p>
            <a:pPr marL="0" indent="0">
              <a:buNone/>
            </a:pPr>
            <a:endParaRPr lang="en-GB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dirty="0">
                <a:latin typeface="MV Boli" panose="02000500030200090000" pitchFamily="2" charset="0"/>
                <a:cs typeface="MV Boli" panose="02000500030200090000" pitchFamily="2" charset="0"/>
              </a:rPr>
              <a:t>Social media competitions.</a:t>
            </a:r>
          </a:p>
        </p:txBody>
      </p:sp>
    </p:spTree>
    <p:extLst>
      <p:ext uri="{BB962C8B-B14F-4D97-AF65-F5344CB8AC3E}">
        <p14:creationId xmlns:p14="http://schemas.microsoft.com/office/powerpoint/2010/main" val="4067849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73C6-5184-4902-BC93-BEED7419E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60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</a:t>
            </a:r>
            <a:r>
              <a:rPr lang="en-GB" sz="60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sz="60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60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sz="60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sz="60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</a:t>
            </a:r>
            <a:r>
              <a:rPr lang="en-GB" sz="60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</a:t>
            </a:r>
            <a:r>
              <a:rPr lang="en-GB" sz="6000" dirty="0">
                <a:solidFill>
                  <a:srgbClr val="00B0F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60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293C0DA-1F7B-417F-81ED-11D50717F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6266692"/>
              </p:ext>
            </p:extLst>
          </p:nvPr>
        </p:nvGraphicFramePr>
        <p:xfrm>
          <a:off x="1089061" y="1866721"/>
          <a:ext cx="10264739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6939">
                  <a:extLst>
                    <a:ext uri="{9D8B030D-6E8A-4147-A177-3AD203B41FA5}">
                      <a16:colId xmlns:a16="http://schemas.microsoft.com/office/drawing/2014/main" val="370764168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6401909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6436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Find a Premises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Research &amp; Open Minded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584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Design and create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Creativity &amp; Organisation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9850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Policy's and Procedures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Knowledge &amp;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457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Advertise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Creative &amp; Confident &amp; Research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12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OPEN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Confident &amp; Organised &amp; Knowledgeable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59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7844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4071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61A7F9-F2A7-4B6E-807E-38985F061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769" y="48178"/>
            <a:ext cx="9376461" cy="68098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1F830-2C06-4354-8B7B-03870CC98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6339" y="2815119"/>
            <a:ext cx="5939319" cy="2283057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8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</a:t>
            </a:r>
            <a:r>
              <a:rPr lang="en-GB" sz="8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h</a:t>
            </a:r>
            <a:r>
              <a:rPr lang="en-GB" sz="8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</a:t>
            </a:r>
            <a:r>
              <a:rPr lang="en-GB" sz="8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n</a:t>
            </a:r>
            <a:r>
              <a:rPr lang="en-GB" sz="8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k</a:t>
            </a:r>
            <a:r>
              <a:rPr lang="en-GB" sz="8800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8800" dirty="0">
                <a:solidFill>
                  <a:srgbClr val="92D05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y</a:t>
            </a:r>
            <a:r>
              <a:rPr lang="en-GB" sz="8800" dirty="0">
                <a:solidFill>
                  <a:srgbClr val="0070C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</a:t>
            </a:r>
            <a:r>
              <a:rPr lang="en-GB" sz="8800" dirty="0">
                <a:solidFill>
                  <a:srgbClr val="FFC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u</a:t>
            </a:r>
            <a:r>
              <a:rPr lang="en-GB" sz="8800" dirty="0">
                <a:solidFill>
                  <a:srgbClr val="FF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98855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DA5D5-8524-42E5-9A58-ADC382383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3A3CA-EEA8-417C-B00B-3DFA714F1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120"/>
            <a:ext cx="10412002" cy="44589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Hyler</a:t>
            </a:r>
            <a:r>
              <a:rPr lang="en-GB" dirty="0"/>
              <a:t>, R. (2015) </a:t>
            </a:r>
            <a:r>
              <a:rPr lang="en-GB" i="1" dirty="0"/>
              <a:t>Learning through reflection: the critical role of reflection in work-based learning (WBL).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https://www.emerald.com/insight/content/doi/10.1108/JWAM-10-2015-003/full/html</a:t>
            </a:r>
            <a:r>
              <a:rPr lang="en-GB" dirty="0"/>
              <a:t> Accessed: 16</a:t>
            </a:r>
            <a:r>
              <a:rPr lang="en-GB" baseline="30000" dirty="0"/>
              <a:t>th</a:t>
            </a:r>
            <a:r>
              <a:rPr lang="en-GB" dirty="0"/>
              <a:t> January 2020</a:t>
            </a:r>
            <a:endParaRPr lang="en-GB" i="1" dirty="0"/>
          </a:p>
          <a:p>
            <a:pPr marL="0" indent="0">
              <a:buNone/>
            </a:pPr>
            <a:r>
              <a:rPr lang="en-GB" dirty="0" err="1"/>
              <a:t>Konfest</a:t>
            </a:r>
            <a:r>
              <a:rPr lang="en-GB" dirty="0"/>
              <a:t> Creators Space:  [Image] Available at: https://www.konfest.com/product/creative-social-media-icons-collection/</a:t>
            </a:r>
          </a:p>
          <a:p>
            <a:pPr marL="0" indent="0">
              <a:buNone/>
            </a:pPr>
            <a:r>
              <a:rPr lang="en-GB" dirty="0"/>
              <a:t>Picture Quotes: [Image] Available at: </a:t>
            </a:r>
            <a:r>
              <a:rPr lang="en-GB" dirty="0">
                <a:hlinkClick r:id="rId3"/>
              </a:rPr>
              <a:t>http://www.picturequotes.com/maria-montessori-quotes/3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Shutterstock: [Image]  Available at: </a:t>
            </a:r>
            <a:r>
              <a:rPr lang="en-GB" dirty="0">
                <a:hlinkClick r:id="rId4"/>
              </a:rPr>
              <a:t>https://www.shutterstock.com/search/dream+job+kids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Yummy Mummy Club : [Image] Available at: </a:t>
            </a:r>
            <a:r>
              <a:rPr lang="en-GB" dirty="0">
                <a:hlinkClick r:id="rId5"/>
              </a:rPr>
              <a:t>https://www.yummymummyclub.ca/family/mummy/20130923/experienced-moms-share-their-advice-with-new-moms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080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520</Words>
  <Application>Microsoft Office PowerPoint</Application>
  <PresentationFormat>Widescreen</PresentationFormat>
  <Paragraphs>144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MV Boli</vt:lpstr>
      <vt:lpstr>Office Theme</vt:lpstr>
      <vt:lpstr>When I  Grow Up…</vt:lpstr>
      <vt:lpstr>PowerPoint Presentation</vt:lpstr>
      <vt:lpstr>The Vision </vt:lpstr>
      <vt:lpstr>PowerPoint Presentation</vt:lpstr>
      <vt:lpstr>Our Goal…</vt:lpstr>
      <vt:lpstr>Our Customers…</vt:lpstr>
      <vt:lpstr>Market</vt:lpstr>
      <vt:lpstr>What makes us different?</vt:lpstr>
      <vt:lpstr>Demand for Business </vt:lpstr>
      <vt:lpstr>PowerPoint Presentation</vt:lpstr>
      <vt:lpstr>Profits </vt:lpstr>
      <vt:lpstr>PowerPoint Presentation</vt:lpstr>
      <vt:lpstr>Pre-sale!</vt:lpstr>
      <vt:lpstr>Action Plan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When I  Grow Up…</dc:title>
  <dc:creator>jessica waterman</dc:creator>
  <cp:lastModifiedBy>jessica waterman</cp:lastModifiedBy>
  <cp:revision>3</cp:revision>
  <dcterms:created xsi:type="dcterms:W3CDTF">2020-01-16T10:43:31Z</dcterms:created>
  <dcterms:modified xsi:type="dcterms:W3CDTF">2020-01-17T18:10:18Z</dcterms:modified>
</cp:coreProperties>
</file>