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740" r:id="rId5"/>
    <p:sldMasterId id="2147483881" r:id="rId6"/>
    <p:sldMasterId id="2147483895" r:id="rId7"/>
    <p:sldMasterId id="2147483902" r:id="rId8"/>
  </p:sldMasterIdLst>
  <p:notesMasterIdLst>
    <p:notesMasterId r:id="rId52"/>
  </p:notesMasterIdLst>
  <p:sldIdLst>
    <p:sldId id="270" r:id="rId9"/>
    <p:sldId id="286" r:id="rId10"/>
    <p:sldId id="297" r:id="rId11"/>
    <p:sldId id="266" r:id="rId12"/>
    <p:sldId id="264" r:id="rId13"/>
    <p:sldId id="468" r:id="rId14"/>
    <p:sldId id="418" r:id="rId15"/>
    <p:sldId id="425" r:id="rId16"/>
    <p:sldId id="469" r:id="rId17"/>
    <p:sldId id="414" r:id="rId18"/>
    <p:sldId id="334" r:id="rId19"/>
    <p:sldId id="440" r:id="rId20"/>
    <p:sldId id="415" r:id="rId21"/>
    <p:sldId id="426" r:id="rId22"/>
    <p:sldId id="280" r:id="rId23"/>
    <p:sldId id="404" r:id="rId24"/>
    <p:sldId id="427" r:id="rId25"/>
    <p:sldId id="416" r:id="rId26"/>
    <p:sldId id="417" r:id="rId27"/>
    <p:sldId id="470" r:id="rId28"/>
    <p:sldId id="471" r:id="rId29"/>
    <p:sldId id="472" r:id="rId30"/>
    <p:sldId id="473" r:id="rId31"/>
    <p:sldId id="438" r:id="rId32"/>
    <p:sldId id="376" r:id="rId33"/>
    <p:sldId id="375" r:id="rId34"/>
    <p:sldId id="360" r:id="rId35"/>
    <p:sldId id="439" r:id="rId36"/>
    <p:sldId id="302" r:id="rId37"/>
    <p:sldId id="303" r:id="rId38"/>
    <p:sldId id="276" r:id="rId39"/>
    <p:sldId id="282" r:id="rId40"/>
    <p:sldId id="277" r:id="rId41"/>
    <p:sldId id="281" r:id="rId42"/>
    <p:sldId id="278" r:id="rId43"/>
    <p:sldId id="279" r:id="rId44"/>
    <p:sldId id="309" r:id="rId45"/>
    <p:sldId id="310" r:id="rId46"/>
    <p:sldId id="311" r:id="rId47"/>
    <p:sldId id="312" r:id="rId48"/>
    <p:sldId id="313" r:id="rId49"/>
    <p:sldId id="314" r:id="rId50"/>
    <p:sldId id="262"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DD1375-9F08-4691-8310-C375A16A0671}" v="11" dt="2025-02-23T17:19:56.3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706" autoAdjust="0"/>
  </p:normalViewPr>
  <p:slideViewPr>
    <p:cSldViewPr snapToGrid="0">
      <p:cViewPr varScale="1">
        <p:scale>
          <a:sx n="73" d="100"/>
          <a:sy n="73" d="100"/>
        </p:scale>
        <p:origin x="13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presProps" Target="presProps.xml"/><Relationship Id="rId5" Type="http://schemas.openxmlformats.org/officeDocument/2006/relationships/slideMaster" Target="slideMasters/slideMaster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microsoft.com/office/2015/10/relationships/revisionInfo" Target="revisionInfo.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E9126C-4938-46E3-8D1B-8EE28C27604B}"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B7998A5E-E316-4F0D-99A1-2877B07B0160}">
      <dgm:prSet/>
      <dgm:spPr/>
      <dgm:t>
        <a:bodyPr/>
        <a:lstStyle/>
        <a:p>
          <a:r>
            <a:rPr lang="en-GB"/>
            <a:t>Appealing to all 5 senses to enhance the customer experience</a:t>
          </a:r>
          <a:endParaRPr lang="en-US"/>
        </a:p>
      </dgm:t>
    </dgm:pt>
    <dgm:pt modelId="{4B7C1883-7A9F-4417-BA90-56D81925D650}" type="parTrans" cxnId="{1992D317-F662-466E-A63F-5BFCFC6740ED}">
      <dgm:prSet/>
      <dgm:spPr/>
      <dgm:t>
        <a:bodyPr/>
        <a:lstStyle/>
        <a:p>
          <a:endParaRPr lang="en-US"/>
        </a:p>
      </dgm:t>
    </dgm:pt>
    <dgm:pt modelId="{DAE6E97E-1DA1-42DE-95FA-1CD50DA8B62B}" type="sibTrans" cxnId="{1992D317-F662-466E-A63F-5BFCFC6740ED}">
      <dgm:prSet/>
      <dgm:spPr/>
      <dgm:t>
        <a:bodyPr/>
        <a:lstStyle/>
        <a:p>
          <a:endParaRPr lang="en-US"/>
        </a:p>
      </dgm:t>
    </dgm:pt>
    <dgm:pt modelId="{FAC16587-21E3-4F3D-9DD6-9EDCB5556FF4}">
      <dgm:prSet/>
      <dgm:spPr/>
      <dgm:t>
        <a:bodyPr/>
        <a:lstStyle/>
        <a:p>
          <a:r>
            <a:rPr lang="en-GB"/>
            <a:t>Build relationships and connect emotionally (Emotional Intelligence)</a:t>
          </a:r>
          <a:endParaRPr lang="en-US"/>
        </a:p>
      </dgm:t>
    </dgm:pt>
    <dgm:pt modelId="{3E016BB4-F7AB-4B4D-AFDD-07904BC7C3AD}" type="parTrans" cxnId="{F15BB8F0-0C5D-46F6-AC05-34F3812867D2}">
      <dgm:prSet/>
      <dgm:spPr/>
      <dgm:t>
        <a:bodyPr/>
        <a:lstStyle/>
        <a:p>
          <a:endParaRPr lang="en-US"/>
        </a:p>
      </dgm:t>
    </dgm:pt>
    <dgm:pt modelId="{FA07BA49-E901-472A-B71C-37586686591A}" type="sibTrans" cxnId="{F15BB8F0-0C5D-46F6-AC05-34F3812867D2}">
      <dgm:prSet/>
      <dgm:spPr/>
      <dgm:t>
        <a:bodyPr/>
        <a:lstStyle/>
        <a:p>
          <a:endParaRPr lang="en-US"/>
        </a:p>
      </dgm:t>
    </dgm:pt>
    <dgm:pt modelId="{84170E97-E76E-4064-AE13-011022AB6886}">
      <dgm:prSet/>
      <dgm:spPr/>
      <dgm:t>
        <a:bodyPr/>
        <a:lstStyle/>
        <a:p>
          <a:r>
            <a:rPr lang="en-GB" dirty="0"/>
            <a:t>Go the extra mile (WOW Factor)</a:t>
          </a:r>
          <a:endParaRPr lang="en-US" dirty="0"/>
        </a:p>
      </dgm:t>
    </dgm:pt>
    <dgm:pt modelId="{159BB1B4-6822-42FE-BF78-D5E87FBD182A}" type="parTrans" cxnId="{178CA7D4-71A6-4D2C-9733-3114DA0DBC9A}">
      <dgm:prSet/>
      <dgm:spPr/>
      <dgm:t>
        <a:bodyPr/>
        <a:lstStyle/>
        <a:p>
          <a:endParaRPr lang="en-US"/>
        </a:p>
      </dgm:t>
    </dgm:pt>
    <dgm:pt modelId="{84DEB52A-DD1D-45FF-92B9-180A80245CDE}" type="sibTrans" cxnId="{178CA7D4-71A6-4D2C-9733-3114DA0DBC9A}">
      <dgm:prSet/>
      <dgm:spPr/>
      <dgm:t>
        <a:bodyPr/>
        <a:lstStyle/>
        <a:p>
          <a:endParaRPr lang="en-US"/>
        </a:p>
      </dgm:t>
    </dgm:pt>
    <dgm:pt modelId="{E6467537-F964-41B4-A1C8-1A92AE11B779}">
      <dgm:prSet/>
      <dgm:spPr/>
      <dgm:t>
        <a:bodyPr/>
        <a:lstStyle/>
        <a:p>
          <a:r>
            <a:rPr lang="en-GB" dirty="0"/>
            <a:t>Research the purpose of a guest’s stay and prepare their room accordingly</a:t>
          </a:r>
          <a:endParaRPr lang="en-US" dirty="0"/>
        </a:p>
      </dgm:t>
    </dgm:pt>
    <dgm:pt modelId="{8AFA0F97-812B-4929-8868-D850B21A3FE8}" type="parTrans" cxnId="{E27CD503-C67E-4AE3-B7AE-04CD96256CF5}">
      <dgm:prSet/>
      <dgm:spPr/>
      <dgm:t>
        <a:bodyPr/>
        <a:lstStyle/>
        <a:p>
          <a:endParaRPr lang="en-US"/>
        </a:p>
      </dgm:t>
    </dgm:pt>
    <dgm:pt modelId="{A36C6F2D-4E91-4979-A957-BABCC6C5DC17}" type="sibTrans" cxnId="{E27CD503-C67E-4AE3-B7AE-04CD96256CF5}">
      <dgm:prSet/>
      <dgm:spPr/>
      <dgm:t>
        <a:bodyPr/>
        <a:lstStyle/>
        <a:p>
          <a:endParaRPr lang="en-US"/>
        </a:p>
      </dgm:t>
    </dgm:pt>
    <dgm:pt modelId="{3FE9DB65-62C4-4A58-B486-E4B1FEDA3ACA}">
      <dgm:prSet/>
      <dgm:spPr/>
      <dgm:t>
        <a:bodyPr/>
        <a:lstStyle/>
        <a:p>
          <a:r>
            <a:rPr lang="en-GB" b="1"/>
            <a:t>Q: Can you think of anything else?</a:t>
          </a:r>
          <a:endParaRPr lang="en-US"/>
        </a:p>
      </dgm:t>
    </dgm:pt>
    <dgm:pt modelId="{3040DC8A-192C-4887-AA13-A91BD74CD5D0}" type="parTrans" cxnId="{44F2F11B-1BDF-4B54-A76B-96B76B0F5C46}">
      <dgm:prSet/>
      <dgm:spPr/>
      <dgm:t>
        <a:bodyPr/>
        <a:lstStyle/>
        <a:p>
          <a:endParaRPr lang="en-US"/>
        </a:p>
      </dgm:t>
    </dgm:pt>
    <dgm:pt modelId="{7D7B4A0C-877D-4C6F-9966-3893BC3ED675}" type="sibTrans" cxnId="{44F2F11B-1BDF-4B54-A76B-96B76B0F5C46}">
      <dgm:prSet/>
      <dgm:spPr/>
      <dgm:t>
        <a:bodyPr/>
        <a:lstStyle/>
        <a:p>
          <a:endParaRPr lang="en-US"/>
        </a:p>
      </dgm:t>
    </dgm:pt>
    <dgm:pt modelId="{914A4909-9D76-41BD-9277-513A2A70B1B7}" type="pres">
      <dgm:prSet presAssocID="{51E9126C-4938-46E3-8D1B-8EE28C27604B}" presName="Name0" presStyleCnt="0">
        <dgm:presLayoutVars>
          <dgm:dir/>
          <dgm:resizeHandles val="exact"/>
        </dgm:presLayoutVars>
      </dgm:prSet>
      <dgm:spPr/>
    </dgm:pt>
    <dgm:pt modelId="{F93B5B1E-A9D5-41AF-B7BD-FE3969DA0ADC}" type="pres">
      <dgm:prSet presAssocID="{B7998A5E-E316-4F0D-99A1-2877B07B0160}" presName="node" presStyleLbl="node1" presStyleIdx="0" presStyleCnt="5">
        <dgm:presLayoutVars>
          <dgm:bulletEnabled val="1"/>
        </dgm:presLayoutVars>
      </dgm:prSet>
      <dgm:spPr/>
    </dgm:pt>
    <dgm:pt modelId="{82394528-7252-4138-929F-F3BFD2C72568}" type="pres">
      <dgm:prSet presAssocID="{DAE6E97E-1DA1-42DE-95FA-1CD50DA8B62B}" presName="sibTrans" presStyleLbl="sibTrans1D1" presStyleIdx="0" presStyleCnt="4"/>
      <dgm:spPr/>
    </dgm:pt>
    <dgm:pt modelId="{06491869-DE83-4FC2-8EEB-D7E89A86B787}" type="pres">
      <dgm:prSet presAssocID="{DAE6E97E-1DA1-42DE-95FA-1CD50DA8B62B}" presName="connectorText" presStyleLbl="sibTrans1D1" presStyleIdx="0" presStyleCnt="4"/>
      <dgm:spPr/>
    </dgm:pt>
    <dgm:pt modelId="{012F3BCA-A921-4D00-B359-446B42FD2A9A}" type="pres">
      <dgm:prSet presAssocID="{FAC16587-21E3-4F3D-9DD6-9EDCB5556FF4}" presName="node" presStyleLbl="node1" presStyleIdx="1" presStyleCnt="5">
        <dgm:presLayoutVars>
          <dgm:bulletEnabled val="1"/>
        </dgm:presLayoutVars>
      </dgm:prSet>
      <dgm:spPr/>
    </dgm:pt>
    <dgm:pt modelId="{D256B14C-93E3-4B0F-8202-4415722FC504}" type="pres">
      <dgm:prSet presAssocID="{FA07BA49-E901-472A-B71C-37586686591A}" presName="sibTrans" presStyleLbl="sibTrans1D1" presStyleIdx="1" presStyleCnt="4"/>
      <dgm:spPr/>
    </dgm:pt>
    <dgm:pt modelId="{872D35AB-AFA8-4D72-865D-06515F3470FA}" type="pres">
      <dgm:prSet presAssocID="{FA07BA49-E901-472A-B71C-37586686591A}" presName="connectorText" presStyleLbl="sibTrans1D1" presStyleIdx="1" presStyleCnt="4"/>
      <dgm:spPr/>
    </dgm:pt>
    <dgm:pt modelId="{3A536670-ED4C-442C-AF6C-39346B835792}" type="pres">
      <dgm:prSet presAssocID="{84170E97-E76E-4064-AE13-011022AB6886}" presName="node" presStyleLbl="node1" presStyleIdx="2" presStyleCnt="5">
        <dgm:presLayoutVars>
          <dgm:bulletEnabled val="1"/>
        </dgm:presLayoutVars>
      </dgm:prSet>
      <dgm:spPr/>
    </dgm:pt>
    <dgm:pt modelId="{6798F761-575E-454D-95B2-F67B8C54FBDF}" type="pres">
      <dgm:prSet presAssocID="{84DEB52A-DD1D-45FF-92B9-180A80245CDE}" presName="sibTrans" presStyleLbl="sibTrans1D1" presStyleIdx="2" presStyleCnt="4"/>
      <dgm:spPr/>
    </dgm:pt>
    <dgm:pt modelId="{8009CED4-BD87-4DD6-968C-F32E03B989C0}" type="pres">
      <dgm:prSet presAssocID="{84DEB52A-DD1D-45FF-92B9-180A80245CDE}" presName="connectorText" presStyleLbl="sibTrans1D1" presStyleIdx="2" presStyleCnt="4"/>
      <dgm:spPr/>
    </dgm:pt>
    <dgm:pt modelId="{39F8D567-3386-4DF9-9933-E5459F0E93D0}" type="pres">
      <dgm:prSet presAssocID="{E6467537-F964-41B4-A1C8-1A92AE11B779}" presName="node" presStyleLbl="node1" presStyleIdx="3" presStyleCnt="5">
        <dgm:presLayoutVars>
          <dgm:bulletEnabled val="1"/>
        </dgm:presLayoutVars>
      </dgm:prSet>
      <dgm:spPr/>
    </dgm:pt>
    <dgm:pt modelId="{B228A443-3D44-4A96-85F8-E824AC5BC17A}" type="pres">
      <dgm:prSet presAssocID="{A36C6F2D-4E91-4979-A957-BABCC6C5DC17}" presName="sibTrans" presStyleLbl="sibTrans1D1" presStyleIdx="3" presStyleCnt="4"/>
      <dgm:spPr/>
    </dgm:pt>
    <dgm:pt modelId="{13ED5AFD-E3E1-4603-92B8-091C379D3F9A}" type="pres">
      <dgm:prSet presAssocID="{A36C6F2D-4E91-4979-A957-BABCC6C5DC17}" presName="connectorText" presStyleLbl="sibTrans1D1" presStyleIdx="3" presStyleCnt="4"/>
      <dgm:spPr/>
    </dgm:pt>
    <dgm:pt modelId="{9BD5179A-0A17-4505-AD93-3DD6EB9E64AE}" type="pres">
      <dgm:prSet presAssocID="{3FE9DB65-62C4-4A58-B486-E4B1FEDA3ACA}" presName="node" presStyleLbl="node1" presStyleIdx="4" presStyleCnt="5">
        <dgm:presLayoutVars>
          <dgm:bulletEnabled val="1"/>
        </dgm:presLayoutVars>
      </dgm:prSet>
      <dgm:spPr/>
    </dgm:pt>
  </dgm:ptLst>
  <dgm:cxnLst>
    <dgm:cxn modelId="{798A4E01-3048-40A2-AD6D-CD6AA85721F4}" type="presOf" srcId="{FAC16587-21E3-4F3D-9DD6-9EDCB5556FF4}" destId="{012F3BCA-A921-4D00-B359-446B42FD2A9A}" srcOrd="0" destOrd="0" presId="urn:microsoft.com/office/officeart/2016/7/layout/RepeatingBendingProcessNew"/>
    <dgm:cxn modelId="{E27CD503-C67E-4AE3-B7AE-04CD96256CF5}" srcId="{51E9126C-4938-46E3-8D1B-8EE28C27604B}" destId="{E6467537-F964-41B4-A1C8-1A92AE11B779}" srcOrd="3" destOrd="0" parTransId="{8AFA0F97-812B-4929-8868-D850B21A3FE8}" sibTransId="{A36C6F2D-4E91-4979-A957-BABCC6C5DC17}"/>
    <dgm:cxn modelId="{1992D317-F662-466E-A63F-5BFCFC6740ED}" srcId="{51E9126C-4938-46E3-8D1B-8EE28C27604B}" destId="{B7998A5E-E316-4F0D-99A1-2877B07B0160}" srcOrd="0" destOrd="0" parTransId="{4B7C1883-7A9F-4417-BA90-56D81925D650}" sibTransId="{DAE6E97E-1DA1-42DE-95FA-1CD50DA8B62B}"/>
    <dgm:cxn modelId="{44F2F11B-1BDF-4B54-A76B-96B76B0F5C46}" srcId="{51E9126C-4938-46E3-8D1B-8EE28C27604B}" destId="{3FE9DB65-62C4-4A58-B486-E4B1FEDA3ACA}" srcOrd="4" destOrd="0" parTransId="{3040DC8A-192C-4887-AA13-A91BD74CD5D0}" sibTransId="{7D7B4A0C-877D-4C6F-9966-3893BC3ED675}"/>
    <dgm:cxn modelId="{4306A32C-048B-44C6-9DA6-6588A2ADCC0F}" type="presOf" srcId="{FA07BA49-E901-472A-B71C-37586686591A}" destId="{872D35AB-AFA8-4D72-865D-06515F3470FA}" srcOrd="1" destOrd="0" presId="urn:microsoft.com/office/officeart/2016/7/layout/RepeatingBendingProcessNew"/>
    <dgm:cxn modelId="{D4FC3D2E-15C1-4AB5-897D-21F8BBB8426A}" type="presOf" srcId="{FA07BA49-E901-472A-B71C-37586686591A}" destId="{D256B14C-93E3-4B0F-8202-4415722FC504}" srcOrd="0" destOrd="0" presId="urn:microsoft.com/office/officeart/2016/7/layout/RepeatingBendingProcessNew"/>
    <dgm:cxn modelId="{E6AEC92F-6B48-4B04-9426-697E7E4D9DBC}" type="presOf" srcId="{84DEB52A-DD1D-45FF-92B9-180A80245CDE}" destId="{6798F761-575E-454D-95B2-F67B8C54FBDF}" srcOrd="0" destOrd="0" presId="urn:microsoft.com/office/officeart/2016/7/layout/RepeatingBendingProcessNew"/>
    <dgm:cxn modelId="{B49FFE30-6B52-43C6-A928-9666EADA4E1E}" type="presOf" srcId="{DAE6E97E-1DA1-42DE-95FA-1CD50DA8B62B}" destId="{82394528-7252-4138-929F-F3BFD2C72568}" srcOrd="0" destOrd="0" presId="urn:microsoft.com/office/officeart/2016/7/layout/RepeatingBendingProcessNew"/>
    <dgm:cxn modelId="{30988670-476B-4E7D-B0EC-5F629C9020C8}" type="presOf" srcId="{51E9126C-4938-46E3-8D1B-8EE28C27604B}" destId="{914A4909-9D76-41BD-9277-513A2A70B1B7}" srcOrd="0" destOrd="0" presId="urn:microsoft.com/office/officeart/2016/7/layout/RepeatingBendingProcessNew"/>
    <dgm:cxn modelId="{780BA55A-CC6B-47C5-98A3-5D2B7B0A9682}" type="presOf" srcId="{A36C6F2D-4E91-4979-A957-BABCC6C5DC17}" destId="{13ED5AFD-E3E1-4603-92B8-091C379D3F9A}" srcOrd="1" destOrd="0" presId="urn:microsoft.com/office/officeart/2016/7/layout/RepeatingBendingProcessNew"/>
    <dgm:cxn modelId="{0CFA0D7B-33E8-48AB-877C-D54A458A9AA3}" type="presOf" srcId="{E6467537-F964-41B4-A1C8-1A92AE11B779}" destId="{39F8D567-3386-4DF9-9933-E5459F0E93D0}" srcOrd="0" destOrd="0" presId="urn:microsoft.com/office/officeart/2016/7/layout/RepeatingBendingProcessNew"/>
    <dgm:cxn modelId="{03D0CB93-0898-46D3-A227-114A2779C303}" type="presOf" srcId="{DAE6E97E-1DA1-42DE-95FA-1CD50DA8B62B}" destId="{06491869-DE83-4FC2-8EEB-D7E89A86B787}" srcOrd="1" destOrd="0" presId="urn:microsoft.com/office/officeart/2016/7/layout/RepeatingBendingProcessNew"/>
    <dgm:cxn modelId="{320191A7-01E2-433D-A7BD-B77DEDEE3262}" type="presOf" srcId="{84DEB52A-DD1D-45FF-92B9-180A80245CDE}" destId="{8009CED4-BD87-4DD6-968C-F32E03B989C0}" srcOrd="1" destOrd="0" presId="urn:microsoft.com/office/officeart/2016/7/layout/RepeatingBendingProcessNew"/>
    <dgm:cxn modelId="{376398B0-90B6-4D63-B02B-CD902C3B71C2}" type="presOf" srcId="{3FE9DB65-62C4-4A58-B486-E4B1FEDA3ACA}" destId="{9BD5179A-0A17-4505-AD93-3DD6EB9E64AE}" srcOrd="0" destOrd="0" presId="urn:microsoft.com/office/officeart/2016/7/layout/RepeatingBendingProcessNew"/>
    <dgm:cxn modelId="{178CA7D4-71A6-4D2C-9733-3114DA0DBC9A}" srcId="{51E9126C-4938-46E3-8D1B-8EE28C27604B}" destId="{84170E97-E76E-4064-AE13-011022AB6886}" srcOrd="2" destOrd="0" parTransId="{159BB1B4-6822-42FE-BF78-D5E87FBD182A}" sibTransId="{84DEB52A-DD1D-45FF-92B9-180A80245CDE}"/>
    <dgm:cxn modelId="{7C7B88EF-EB0D-4E7E-9408-9FE9DF245F80}" type="presOf" srcId="{A36C6F2D-4E91-4979-A957-BABCC6C5DC17}" destId="{B228A443-3D44-4A96-85F8-E824AC5BC17A}" srcOrd="0" destOrd="0" presId="urn:microsoft.com/office/officeart/2016/7/layout/RepeatingBendingProcessNew"/>
    <dgm:cxn modelId="{338D4CF0-0C0D-40AE-99E3-FAA7D9F8E984}" type="presOf" srcId="{B7998A5E-E316-4F0D-99A1-2877B07B0160}" destId="{F93B5B1E-A9D5-41AF-B7BD-FE3969DA0ADC}" srcOrd="0" destOrd="0" presId="urn:microsoft.com/office/officeart/2016/7/layout/RepeatingBendingProcessNew"/>
    <dgm:cxn modelId="{F15BB8F0-0C5D-46F6-AC05-34F3812867D2}" srcId="{51E9126C-4938-46E3-8D1B-8EE28C27604B}" destId="{FAC16587-21E3-4F3D-9DD6-9EDCB5556FF4}" srcOrd="1" destOrd="0" parTransId="{3E016BB4-F7AB-4B4D-AFDD-07904BC7C3AD}" sibTransId="{FA07BA49-E901-472A-B71C-37586686591A}"/>
    <dgm:cxn modelId="{2CD312FF-603E-4080-83A6-B398B54B9773}" type="presOf" srcId="{84170E97-E76E-4064-AE13-011022AB6886}" destId="{3A536670-ED4C-442C-AF6C-39346B835792}" srcOrd="0" destOrd="0" presId="urn:microsoft.com/office/officeart/2016/7/layout/RepeatingBendingProcessNew"/>
    <dgm:cxn modelId="{E2CA940A-59E4-4056-BD90-067521532283}" type="presParOf" srcId="{914A4909-9D76-41BD-9277-513A2A70B1B7}" destId="{F93B5B1E-A9D5-41AF-B7BD-FE3969DA0ADC}" srcOrd="0" destOrd="0" presId="urn:microsoft.com/office/officeart/2016/7/layout/RepeatingBendingProcessNew"/>
    <dgm:cxn modelId="{69C3BC3D-7A54-456C-9903-9D8F42581396}" type="presParOf" srcId="{914A4909-9D76-41BD-9277-513A2A70B1B7}" destId="{82394528-7252-4138-929F-F3BFD2C72568}" srcOrd="1" destOrd="0" presId="urn:microsoft.com/office/officeart/2016/7/layout/RepeatingBendingProcessNew"/>
    <dgm:cxn modelId="{3ED6574C-43B0-48C8-864E-E1F3E3C9274D}" type="presParOf" srcId="{82394528-7252-4138-929F-F3BFD2C72568}" destId="{06491869-DE83-4FC2-8EEB-D7E89A86B787}" srcOrd="0" destOrd="0" presId="urn:microsoft.com/office/officeart/2016/7/layout/RepeatingBendingProcessNew"/>
    <dgm:cxn modelId="{B5293139-8581-4EA6-A0F0-CBC50E7B9ACE}" type="presParOf" srcId="{914A4909-9D76-41BD-9277-513A2A70B1B7}" destId="{012F3BCA-A921-4D00-B359-446B42FD2A9A}" srcOrd="2" destOrd="0" presId="urn:microsoft.com/office/officeart/2016/7/layout/RepeatingBendingProcessNew"/>
    <dgm:cxn modelId="{31FCD148-5003-4544-971A-1043F284A56B}" type="presParOf" srcId="{914A4909-9D76-41BD-9277-513A2A70B1B7}" destId="{D256B14C-93E3-4B0F-8202-4415722FC504}" srcOrd="3" destOrd="0" presId="urn:microsoft.com/office/officeart/2016/7/layout/RepeatingBendingProcessNew"/>
    <dgm:cxn modelId="{22690784-229E-4DA5-B78F-42A45D79EF3C}" type="presParOf" srcId="{D256B14C-93E3-4B0F-8202-4415722FC504}" destId="{872D35AB-AFA8-4D72-865D-06515F3470FA}" srcOrd="0" destOrd="0" presId="urn:microsoft.com/office/officeart/2016/7/layout/RepeatingBendingProcessNew"/>
    <dgm:cxn modelId="{0A6D7C4B-DCEA-41EA-A8C6-C28B54F7E512}" type="presParOf" srcId="{914A4909-9D76-41BD-9277-513A2A70B1B7}" destId="{3A536670-ED4C-442C-AF6C-39346B835792}" srcOrd="4" destOrd="0" presId="urn:microsoft.com/office/officeart/2016/7/layout/RepeatingBendingProcessNew"/>
    <dgm:cxn modelId="{D1192055-58D9-4255-B649-D02A54B2D26B}" type="presParOf" srcId="{914A4909-9D76-41BD-9277-513A2A70B1B7}" destId="{6798F761-575E-454D-95B2-F67B8C54FBDF}" srcOrd="5" destOrd="0" presId="urn:microsoft.com/office/officeart/2016/7/layout/RepeatingBendingProcessNew"/>
    <dgm:cxn modelId="{D61D6C3F-7CDE-4F59-9211-30D7D570565E}" type="presParOf" srcId="{6798F761-575E-454D-95B2-F67B8C54FBDF}" destId="{8009CED4-BD87-4DD6-968C-F32E03B989C0}" srcOrd="0" destOrd="0" presId="urn:microsoft.com/office/officeart/2016/7/layout/RepeatingBendingProcessNew"/>
    <dgm:cxn modelId="{B5A1D9B1-3C33-4E8E-9030-CBACC0B8951C}" type="presParOf" srcId="{914A4909-9D76-41BD-9277-513A2A70B1B7}" destId="{39F8D567-3386-4DF9-9933-E5459F0E93D0}" srcOrd="6" destOrd="0" presId="urn:microsoft.com/office/officeart/2016/7/layout/RepeatingBendingProcessNew"/>
    <dgm:cxn modelId="{9659CB4E-BD63-4DE3-858E-972C4DC91FBB}" type="presParOf" srcId="{914A4909-9D76-41BD-9277-513A2A70B1B7}" destId="{B228A443-3D44-4A96-85F8-E824AC5BC17A}" srcOrd="7" destOrd="0" presId="urn:microsoft.com/office/officeart/2016/7/layout/RepeatingBendingProcessNew"/>
    <dgm:cxn modelId="{6D1F4E71-8125-4C49-B948-17E8052BB645}" type="presParOf" srcId="{B228A443-3D44-4A96-85F8-E824AC5BC17A}" destId="{13ED5AFD-E3E1-4603-92B8-091C379D3F9A}" srcOrd="0" destOrd="0" presId="urn:microsoft.com/office/officeart/2016/7/layout/RepeatingBendingProcessNew"/>
    <dgm:cxn modelId="{C42D7470-0934-4192-97E4-D6380E09F4CF}" type="presParOf" srcId="{914A4909-9D76-41BD-9277-513A2A70B1B7}" destId="{9BD5179A-0A17-4505-AD93-3DD6EB9E64AE}" srcOrd="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EE03A9-4C38-4E80-9A46-A69AF5E8620C}"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GB"/>
        </a:p>
      </dgm:t>
    </dgm:pt>
    <dgm:pt modelId="{C27F67C7-CE8A-4ADA-8F2C-B4C6C0556520}">
      <dgm:prSet phldrT="[Text]"/>
      <dgm:spPr/>
      <dgm:t>
        <a:bodyPr/>
        <a:lstStyle/>
        <a:p>
          <a:r>
            <a:rPr lang="en-GB" dirty="0"/>
            <a:t>‘Live like a local’ </a:t>
          </a:r>
        </a:p>
      </dgm:t>
    </dgm:pt>
    <dgm:pt modelId="{7603B5AC-E632-4FF6-8531-2688D4A9BFA8}" type="parTrans" cxnId="{1AA0FC31-B71B-4C39-8CC7-3E7E3652D3D6}">
      <dgm:prSet/>
      <dgm:spPr/>
      <dgm:t>
        <a:bodyPr/>
        <a:lstStyle/>
        <a:p>
          <a:endParaRPr lang="en-GB"/>
        </a:p>
      </dgm:t>
    </dgm:pt>
    <dgm:pt modelId="{8E2D39EF-BFEC-4A0F-8DA7-1087064DA2FB}" type="sibTrans" cxnId="{1AA0FC31-B71B-4C39-8CC7-3E7E3652D3D6}">
      <dgm:prSet/>
      <dgm:spPr/>
      <dgm:t>
        <a:bodyPr/>
        <a:lstStyle/>
        <a:p>
          <a:endParaRPr lang="en-GB"/>
        </a:p>
      </dgm:t>
    </dgm:pt>
    <dgm:pt modelId="{14F3BA8C-5CBB-42D1-9DC0-A7336B5F1022}">
      <dgm:prSet phldrT="[Text]"/>
      <dgm:spPr/>
      <dgm:t>
        <a:bodyPr/>
        <a:lstStyle/>
        <a:p>
          <a:r>
            <a:rPr lang="en-GB" dirty="0"/>
            <a:t>Flexibility</a:t>
          </a:r>
        </a:p>
      </dgm:t>
    </dgm:pt>
    <dgm:pt modelId="{DBE0F185-EEBE-4B71-A234-ACE79EF753CD}" type="parTrans" cxnId="{69DE02C0-DD47-4F9B-A01B-37FF845C3258}">
      <dgm:prSet/>
      <dgm:spPr/>
      <dgm:t>
        <a:bodyPr/>
        <a:lstStyle/>
        <a:p>
          <a:endParaRPr lang="en-GB"/>
        </a:p>
      </dgm:t>
    </dgm:pt>
    <dgm:pt modelId="{4ECDAFAA-4499-4A31-9B36-EB32494E4CCE}" type="sibTrans" cxnId="{69DE02C0-DD47-4F9B-A01B-37FF845C3258}">
      <dgm:prSet/>
      <dgm:spPr/>
      <dgm:t>
        <a:bodyPr/>
        <a:lstStyle/>
        <a:p>
          <a:endParaRPr lang="en-GB"/>
        </a:p>
      </dgm:t>
    </dgm:pt>
    <dgm:pt modelId="{5B13787A-3F17-44BA-91B1-31975C024E98}">
      <dgm:prSet phldrT="[Text]"/>
      <dgm:spPr/>
      <dgm:t>
        <a:bodyPr/>
        <a:lstStyle/>
        <a:p>
          <a:r>
            <a:rPr lang="en-GB" dirty="0"/>
            <a:t>More space for less money</a:t>
          </a:r>
        </a:p>
      </dgm:t>
    </dgm:pt>
    <dgm:pt modelId="{C8F3B9FA-025B-46AC-B8F5-721599F7160C}" type="parTrans" cxnId="{2BC8EE74-7CCA-4822-BE4E-47FE70C5741B}">
      <dgm:prSet/>
      <dgm:spPr/>
      <dgm:t>
        <a:bodyPr/>
        <a:lstStyle/>
        <a:p>
          <a:endParaRPr lang="en-GB"/>
        </a:p>
      </dgm:t>
    </dgm:pt>
    <dgm:pt modelId="{E4B08404-5A8A-416A-8D06-7CD4F584D6E9}" type="sibTrans" cxnId="{2BC8EE74-7CCA-4822-BE4E-47FE70C5741B}">
      <dgm:prSet/>
      <dgm:spPr/>
      <dgm:t>
        <a:bodyPr/>
        <a:lstStyle/>
        <a:p>
          <a:endParaRPr lang="en-GB"/>
        </a:p>
      </dgm:t>
    </dgm:pt>
    <dgm:pt modelId="{B5F1226B-AB6A-4839-9286-81C89EC724CF}">
      <dgm:prSet phldrT="[Text]"/>
      <dgm:spPr/>
      <dgm:t>
        <a:bodyPr/>
        <a:lstStyle/>
        <a:p>
          <a:r>
            <a:rPr lang="en-GB" dirty="0"/>
            <a:t>Amenities</a:t>
          </a:r>
        </a:p>
      </dgm:t>
    </dgm:pt>
    <dgm:pt modelId="{FAE73FED-40B1-425B-B461-083E60FDB59D}" type="parTrans" cxnId="{02D68642-537F-4AB8-9BBF-0DDCAA360179}">
      <dgm:prSet/>
      <dgm:spPr/>
      <dgm:t>
        <a:bodyPr/>
        <a:lstStyle/>
        <a:p>
          <a:endParaRPr lang="en-GB"/>
        </a:p>
      </dgm:t>
    </dgm:pt>
    <dgm:pt modelId="{130EFB1C-AEF1-4B61-85F1-ECD2F09A57C1}" type="sibTrans" cxnId="{02D68642-537F-4AB8-9BBF-0DDCAA360179}">
      <dgm:prSet/>
      <dgm:spPr/>
      <dgm:t>
        <a:bodyPr/>
        <a:lstStyle/>
        <a:p>
          <a:endParaRPr lang="en-GB"/>
        </a:p>
      </dgm:t>
    </dgm:pt>
    <dgm:pt modelId="{FAA08DA7-1D26-4BD1-99F8-502DE8B0B88D}">
      <dgm:prSet phldrT="[Text]"/>
      <dgm:spPr/>
      <dgm:t>
        <a:bodyPr/>
        <a:lstStyle/>
        <a:p>
          <a:r>
            <a:rPr lang="en-GB" dirty="0"/>
            <a:t>Interaction with hosts</a:t>
          </a:r>
        </a:p>
      </dgm:t>
    </dgm:pt>
    <dgm:pt modelId="{1D140288-C1CA-4B07-A51E-1337FED585BA}" type="parTrans" cxnId="{CE5D1B6A-5A0A-4D37-BD39-8910905255AF}">
      <dgm:prSet/>
      <dgm:spPr/>
      <dgm:t>
        <a:bodyPr/>
        <a:lstStyle/>
        <a:p>
          <a:endParaRPr lang="en-GB"/>
        </a:p>
      </dgm:t>
    </dgm:pt>
    <dgm:pt modelId="{7059996F-B62E-4AD0-BAFA-F6C9D723AA0F}" type="sibTrans" cxnId="{CE5D1B6A-5A0A-4D37-BD39-8910905255AF}">
      <dgm:prSet/>
      <dgm:spPr/>
      <dgm:t>
        <a:bodyPr/>
        <a:lstStyle/>
        <a:p>
          <a:endParaRPr lang="en-GB"/>
        </a:p>
      </dgm:t>
    </dgm:pt>
    <dgm:pt modelId="{7C0DAAE9-3D9A-4457-A3AC-8B60BC0F9E72}" type="pres">
      <dgm:prSet presAssocID="{6BEE03A9-4C38-4E80-9A46-A69AF5E8620C}" presName="vert0" presStyleCnt="0">
        <dgm:presLayoutVars>
          <dgm:dir/>
          <dgm:animOne val="branch"/>
          <dgm:animLvl val="lvl"/>
        </dgm:presLayoutVars>
      </dgm:prSet>
      <dgm:spPr/>
    </dgm:pt>
    <dgm:pt modelId="{17FEC6B9-7AA8-43E8-95C4-2B6CF6508220}" type="pres">
      <dgm:prSet presAssocID="{C27F67C7-CE8A-4ADA-8F2C-B4C6C0556520}" presName="thickLine" presStyleLbl="alignNode1" presStyleIdx="0" presStyleCnt="5"/>
      <dgm:spPr/>
    </dgm:pt>
    <dgm:pt modelId="{012CCAFB-BDD2-47B4-8A9D-CC93C1A41F0B}" type="pres">
      <dgm:prSet presAssocID="{C27F67C7-CE8A-4ADA-8F2C-B4C6C0556520}" presName="horz1" presStyleCnt="0"/>
      <dgm:spPr/>
    </dgm:pt>
    <dgm:pt modelId="{A4D4DA14-4320-49EA-9F3F-E765C3DD3EC2}" type="pres">
      <dgm:prSet presAssocID="{C27F67C7-CE8A-4ADA-8F2C-B4C6C0556520}" presName="tx1" presStyleLbl="revTx" presStyleIdx="0" presStyleCnt="5"/>
      <dgm:spPr/>
    </dgm:pt>
    <dgm:pt modelId="{EACA6A0F-8407-44A2-9951-CE74FD74364C}" type="pres">
      <dgm:prSet presAssocID="{C27F67C7-CE8A-4ADA-8F2C-B4C6C0556520}" presName="vert1" presStyleCnt="0"/>
      <dgm:spPr/>
    </dgm:pt>
    <dgm:pt modelId="{1DAB58E8-B21D-42BD-8C0B-C4F24857A2B5}" type="pres">
      <dgm:prSet presAssocID="{14F3BA8C-5CBB-42D1-9DC0-A7336B5F1022}" presName="thickLine" presStyleLbl="alignNode1" presStyleIdx="1" presStyleCnt="5"/>
      <dgm:spPr/>
    </dgm:pt>
    <dgm:pt modelId="{D04FA149-915B-457F-A3C1-676846DA6850}" type="pres">
      <dgm:prSet presAssocID="{14F3BA8C-5CBB-42D1-9DC0-A7336B5F1022}" presName="horz1" presStyleCnt="0"/>
      <dgm:spPr/>
    </dgm:pt>
    <dgm:pt modelId="{F209CFCE-DB79-4A5B-8CE2-BDEC993EA799}" type="pres">
      <dgm:prSet presAssocID="{14F3BA8C-5CBB-42D1-9DC0-A7336B5F1022}" presName="tx1" presStyleLbl="revTx" presStyleIdx="1" presStyleCnt="5"/>
      <dgm:spPr/>
    </dgm:pt>
    <dgm:pt modelId="{5AD9BC4C-4889-44B2-A773-C62C9307A2E5}" type="pres">
      <dgm:prSet presAssocID="{14F3BA8C-5CBB-42D1-9DC0-A7336B5F1022}" presName="vert1" presStyleCnt="0"/>
      <dgm:spPr/>
    </dgm:pt>
    <dgm:pt modelId="{4196F8BB-A384-4941-8279-5ED8ED617CAB}" type="pres">
      <dgm:prSet presAssocID="{5B13787A-3F17-44BA-91B1-31975C024E98}" presName="thickLine" presStyleLbl="alignNode1" presStyleIdx="2" presStyleCnt="5"/>
      <dgm:spPr/>
    </dgm:pt>
    <dgm:pt modelId="{C685A1D3-F666-4C6A-BCB0-A0304817D633}" type="pres">
      <dgm:prSet presAssocID="{5B13787A-3F17-44BA-91B1-31975C024E98}" presName="horz1" presStyleCnt="0"/>
      <dgm:spPr/>
    </dgm:pt>
    <dgm:pt modelId="{CAF824CF-54CB-45D7-91DF-E2DDB1248ED3}" type="pres">
      <dgm:prSet presAssocID="{5B13787A-3F17-44BA-91B1-31975C024E98}" presName="tx1" presStyleLbl="revTx" presStyleIdx="2" presStyleCnt="5"/>
      <dgm:spPr/>
    </dgm:pt>
    <dgm:pt modelId="{C86D65B3-88C7-40FC-A6E7-687186E4BCD3}" type="pres">
      <dgm:prSet presAssocID="{5B13787A-3F17-44BA-91B1-31975C024E98}" presName="vert1" presStyleCnt="0"/>
      <dgm:spPr/>
    </dgm:pt>
    <dgm:pt modelId="{24FCA0C0-4A2B-4379-950A-59AD6E41E283}" type="pres">
      <dgm:prSet presAssocID="{B5F1226B-AB6A-4839-9286-81C89EC724CF}" presName="thickLine" presStyleLbl="alignNode1" presStyleIdx="3" presStyleCnt="5"/>
      <dgm:spPr/>
    </dgm:pt>
    <dgm:pt modelId="{2E7FCAD5-F08D-4A3E-97C0-A13D464409FE}" type="pres">
      <dgm:prSet presAssocID="{B5F1226B-AB6A-4839-9286-81C89EC724CF}" presName="horz1" presStyleCnt="0"/>
      <dgm:spPr/>
    </dgm:pt>
    <dgm:pt modelId="{E2978992-F01E-474C-B3A9-DDF2643A1990}" type="pres">
      <dgm:prSet presAssocID="{B5F1226B-AB6A-4839-9286-81C89EC724CF}" presName="tx1" presStyleLbl="revTx" presStyleIdx="3" presStyleCnt="5"/>
      <dgm:spPr/>
    </dgm:pt>
    <dgm:pt modelId="{157AF2BC-48BF-430C-8542-9B21C0244F53}" type="pres">
      <dgm:prSet presAssocID="{B5F1226B-AB6A-4839-9286-81C89EC724CF}" presName="vert1" presStyleCnt="0"/>
      <dgm:spPr/>
    </dgm:pt>
    <dgm:pt modelId="{647BF2C2-C463-4ECD-B861-A31298D8682E}" type="pres">
      <dgm:prSet presAssocID="{FAA08DA7-1D26-4BD1-99F8-502DE8B0B88D}" presName="thickLine" presStyleLbl="alignNode1" presStyleIdx="4" presStyleCnt="5"/>
      <dgm:spPr/>
    </dgm:pt>
    <dgm:pt modelId="{230D0069-6D9D-4D52-B127-439E1AE8C674}" type="pres">
      <dgm:prSet presAssocID="{FAA08DA7-1D26-4BD1-99F8-502DE8B0B88D}" presName="horz1" presStyleCnt="0"/>
      <dgm:spPr/>
    </dgm:pt>
    <dgm:pt modelId="{028622AA-CD9E-4280-84DC-DE883FECF432}" type="pres">
      <dgm:prSet presAssocID="{FAA08DA7-1D26-4BD1-99F8-502DE8B0B88D}" presName="tx1" presStyleLbl="revTx" presStyleIdx="4" presStyleCnt="5"/>
      <dgm:spPr/>
    </dgm:pt>
    <dgm:pt modelId="{F0575B88-CA48-4810-B589-F12B5A1AB7D6}" type="pres">
      <dgm:prSet presAssocID="{FAA08DA7-1D26-4BD1-99F8-502DE8B0B88D}" presName="vert1" presStyleCnt="0"/>
      <dgm:spPr/>
    </dgm:pt>
  </dgm:ptLst>
  <dgm:cxnLst>
    <dgm:cxn modelId="{8669C90F-6A82-4B92-A6DE-3ADC10FD1AC9}" type="presOf" srcId="{C27F67C7-CE8A-4ADA-8F2C-B4C6C0556520}" destId="{A4D4DA14-4320-49EA-9F3F-E765C3DD3EC2}" srcOrd="0" destOrd="0" presId="urn:microsoft.com/office/officeart/2008/layout/LinedList"/>
    <dgm:cxn modelId="{1AA0FC31-B71B-4C39-8CC7-3E7E3652D3D6}" srcId="{6BEE03A9-4C38-4E80-9A46-A69AF5E8620C}" destId="{C27F67C7-CE8A-4ADA-8F2C-B4C6C0556520}" srcOrd="0" destOrd="0" parTransId="{7603B5AC-E632-4FF6-8531-2688D4A9BFA8}" sibTransId="{8E2D39EF-BFEC-4A0F-8DA7-1087064DA2FB}"/>
    <dgm:cxn modelId="{02D68642-537F-4AB8-9BBF-0DDCAA360179}" srcId="{6BEE03A9-4C38-4E80-9A46-A69AF5E8620C}" destId="{B5F1226B-AB6A-4839-9286-81C89EC724CF}" srcOrd="3" destOrd="0" parTransId="{FAE73FED-40B1-425B-B461-083E60FDB59D}" sibTransId="{130EFB1C-AEF1-4B61-85F1-ECD2F09A57C1}"/>
    <dgm:cxn modelId="{6CB80C67-9BC4-4213-A396-EC77254506BD}" type="presOf" srcId="{5B13787A-3F17-44BA-91B1-31975C024E98}" destId="{CAF824CF-54CB-45D7-91DF-E2DDB1248ED3}" srcOrd="0" destOrd="0" presId="urn:microsoft.com/office/officeart/2008/layout/LinedList"/>
    <dgm:cxn modelId="{CE5D1B6A-5A0A-4D37-BD39-8910905255AF}" srcId="{6BEE03A9-4C38-4E80-9A46-A69AF5E8620C}" destId="{FAA08DA7-1D26-4BD1-99F8-502DE8B0B88D}" srcOrd="4" destOrd="0" parTransId="{1D140288-C1CA-4B07-A51E-1337FED585BA}" sibTransId="{7059996F-B62E-4AD0-BAFA-F6C9D723AA0F}"/>
    <dgm:cxn modelId="{09002072-93A7-4A8E-8351-CA033A01A610}" type="presOf" srcId="{B5F1226B-AB6A-4839-9286-81C89EC724CF}" destId="{E2978992-F01E-474C-B3A9-DDF2643A1990}" srcOrd="0" destOrd="0" presId="urn:microsoft.com/office/officeart/2008/layout/LinedList"/>
    <dgm:cxn modelId="{2BC8EE74-7CCA-4822-BE4E-47FE70C5741B}" srcId="{6BEE03A9-4C38-4E80-9A46-A69AF5E8620C}" destId="{5B13787A-3F17-44BA-91B1-31975C024E98}" srcOrd="2" destOrd="0" parTransId="{C8F3B9FA-025B-46AC-B8F5-721599F7160C}" sibTransId="{E4B08404-5A8A-416A-8D06-7CD4F584D6E9}"/>
    <dgm:cxn modelId="{7959CF95-7E18-414B-89D0-E7197512F892}" type="presOf" srcId="{FAA08DA7-1D26-4BD1-99F8-502DE8B0B88D}" destId="{028622AA-CD9E-4280-84DC-DE883FECF432}" srcOrd="0" destOrd="0" presId="urn:microsoft.com/office/officeart/2008/layout/LinedList"/>
    <dgm:cxn modelId="{69DE02C0-DD47-4F9B-A01B-37FF845C3258}" srcId="{6BEE03A9-4C38-4E80-9A46-A69AF5E8620C}" destId="{14F3BA8C-5CBB-42D1-9DC0-A7336B5F1022}" srcOrd="1" destOrd="0" parTransId="{DBE0F185-EEBE-4B71-A234-ACE79EF753CD}" sibTransId="{4ECDAFAA-4499-4A31-9B36-EB32494E4CCE}"/>
    <dgm:cxn modelId="{487436C2-7DD9-4EF2-B9C8-DAD3E94FBDFF}" type="presOf" srcId="{6BEE03A9-4C38-4E80-9A46-A69AF5E8620C}" destId="{7C0DAAE9-3D9A-4457-A3AC-8B60BC0F9E72}" srcOrd="0" destOrd="0" presId="urn:microsoft.com/office/officeart/2008/layout/LinedList"/>
    <dgm:cxn modelId="{FE3D1BF7-9378-4FB2-A8B8-1117C0307B23}" type="presOf" srcId="{14F3BA8C-5CBB-42D1-9DC0-A7336B5F1022}" destId="{F209CFCE-DB79-4A5B-8CE2-BDEC993EA799}" srcOrd="0" destOrd="0" presId="urn:microsoft.com/office/officeart/2008/layout/LinedList"/>
    <dgm:cxn modelId="{4FEF427A-AEB7-42D0-A555-8B1422214C95}" type="presParOf" srcId="{7C0DAAE9-3D9A-4457-A3AC-8B60BC0F9E72}" destId="{17FEC6B9-7AA8-43E8-95C4-2B6CF6508220}" srcOrd="0" destOrd="0" presId="urn:microsoft.com/office/officeart/2008/layout/LinedList"/>
    <dgm:cxn modelId="{B683B0DC-40AC-457B-A7FB-1420DBC8D7F3}" type="presParOf" srcId="{7C0DAAE9-3D9A-4457-A3AC-8B60BC0F9E72}" destId="{012CCAFB-BDD2-47B4-8A9D-CC93C1A41F0B}" srcOrd="1" destOrd="0" presId="urn:microsoft.com/office/officeart/2008/layout/LinedList"/>
    <dgm:cxn modelId="{C64C0721-F9A3-4915-93BE-0A36C863BC7C}" type="presParOf" srcId="{012CCAFB-BDD2-47B4-8A9D-CC93C1A41F0B}" destId="{A4D4DA14-4320-49EA-9F3F-E765C3DD3EC2}" srcOrd="0" destOrd="0" presId="urn:microsoft.com/office/officeart/2008/layout/LinedList"/>
    <dgm:cxn modelId="{803942D2-FCB6-4E2C-BF39-AAA05664A42D}" type="presParOf" srcId="{012CCAFB-BDD2-47B4-8A9D-CC93C1A41F0B}" destId="{EACA6A0F-8407-44A2-9951-CE74FD74364C}" srcOrd="1" destOrd="0" presId="urn:microsoft.com/office/officeart/2008/layout/LinedList"/>
    <dgm:cxn modelId="{10560143-301F-46CC-8DD6-4C5EBE7046CF}" type="presParOf" srcId="{7C0DAAE9-3D9A-4457-A3AC-8B60BC0F9E72}" destId="{1DAB58E8-B21D-42BD-8C0B-C4F24857A2B5}" srcOrd="2" destOrd="0" presId="urn:microsoft.com/office/officeart/2008/layout/LinedList"/>
    <dgm:cxn modelId="{C5E14738-00C9-4AA5-B817-087248EBD4FB}" type="presParOf" srcId="{7C0DAAE9-3D9A-4457-A3AC-8B60BC0F9E72}" destId="{D04FA149-915B-457F-A3C1-676846DA6850}" srcOrd="3" destOrd="0" presId="urn:microsoft.com/office/officeart/2008/layout/LinedList"/>
    <dgm:cxn modelId="{C053AB7B-E22F-4A78-8828-82FBF04DA7EE}" type="presParOf" srcId="{D04FA149-915B-457F-A3C1-676846DA6850}" destId="{F209CFCE-DB79-4A5B-8CE2-BDEC993EA799}" srcOrd="0" destOrd="0" presId="urn:microsoft.com/office/officeart/2008/layout/LinedList"/>
    <dgm:cxn modelId="{D437CDC4-8EA5-4664-B5A7-9B5E1BF9871D}" type="presParOf" srcId="{D04FA149-915B-457F-A3C1-676846DA6850}" destId="{5AD9BC4C-4889-44B2-A773-C62C9307A2E5}" srcOrd="1" destOrd="0" presId="urn:microsoft.com/office/officeart/2008/layout/LinedList"/>
    <dgm:cxn modelId="{36159591-D08C-4CF5-A4AC-33DB1A54B8BA}" type="presParOf" srcId="{7C0DAAE9-3D9A-4457-A3AC-8B60BC0F9E72}" destId="{4196F8BB-A384-4941-8279-5ED8ED617CAB}" srcOrd="4" destOrd="0" presId="urn:microsoft.com/office/officeart/2008/layout/LinedList"/>
    <dgm:cxn modelId="{9C857380-551F-4A24-AB48-D81102F4D795}" type="presParOf" srcId="{7C0DAAE9-3D9A-4457-A3AC-8B60BC0F9E72}" destId="{C685A1D3-F666-4C6A-BCB0-A0304817D633}" srcOrd="5" destOrd="0" presId="urn:microsoft.com/office/officeart/2008/layout/LinedList"/>
    <dgm:cxn modelId="{2D216332-412A-4F5E-9A53-5FB7D7BFB976}" type="presParOf" srcId="{C685A1D3-F666-4C6A-BCB0-A0304817D633}" destId="{CAF824CF-54CB-45D7-91DF-E2DDB1248ED3}" srcOrd="0" destOrd="0" presId="urn:microsoft.com/office/officeart/2008/layout/LinedList"/>
    <dgm:cxn modelId="{1EB8EB62-11D4-48AC-906F-550FC7201121}" type="presParOf" srcId="{C685A1D3-F666-4C6A-BCB0-A0304817D633}" destId="{C86D65B3-88C7-40FC-A6E7-687186E4BCD3}" srcOrd="1" destOrd="0" presId="urn:microsoft.com/office/officeart/2008/layout/LinedList"/>
    <dgm:cxn modelId="{487999C6-20E2-4693-884E-432D0411D446}" type="presParOf" srcId="{7C0DAAE9-3D9A-4457-A3AC-8B60BC0F9E72}" destId="{24FCA0C0-4A2B-4379-950A-59AD6E41E283}" srcOrd="6" destOrd="0" presId="urn:microsoft.com/office/officeart/2008/layout/LinedList"/>
    <dgm:cxn modelId="{744940DA-DDA4-43CA-B75C-3EC592E0C4D1}" type="presParOf" srcId="{7C0DAAE9-3D9A-4457-A3AC-8B60BC0F9E72}" destId="{2E7FCAD5-F08D-4A3E-97C0-A13D464409FE}" srcOrd="7" destOrd="0" presId="urn:microsoft.com/office/officeart/2008/layout/LinedList"/>
    <dgm:cxn modelId="{8B087353-D6AD-4C7E-8220-143F89E85C8A}" type="presParOf" srcId="{2E7FCAD5-F08D-4A3E-97C0-A13D464409FE}" destId="{E2978992-F01E-474C-B3A9-DDF2643A1990}" srcOrd="0" destOrd="0" presId="urn:microsoft.com/office/officeart/2008/layout/LinedList"/>
    <dgm:cxn modelId="{8BB8FF94-7C68-4D10-A9E5-013866110C78}" type="presParOf" srcId="{2E7FCAD5-F08D-4A3E-97C0-A13D464409FE}" destId="{157AF2BC-48BF-430C-8542-9B21C0244F53}" srcOrd="1" destOrd="0" presId="urn:microsoft.com/office/officeart/2008/layout/LinedList"/>
    <dgm:cxn modelId="{81EA46B9-8B35-4544-B17B-48E615614BCE}" type="presParOf" srcId="{7C0DAAE9-3D9A-4457-A3AC-8B60BC0F9E72}" destId="{647BF2C2-C463-4ECD-B861-A31298D8682E}" srcOrd="8" destOrd="0" presId="urn:microsoft.com/office/officeart/2008/layout/LinedList"/>
    <dgm:cxn modelId="{11DDF5D2-681E-48FF-BA2F-FB0C8C73D53E}" type="presParOf" srcId="{7C0DAAE9-3D9A-4457-A3AC-8B60BC0F9E72}" destId="{230D0069-6D9D-4D52-B127-439E1AE8C674}" srcOrd="9" destOrd="0" presId="urn:microsoft.com/office/officeart/2008/layout/LinedList"/>
    <dgm:cxn modelId="{BF8E2E5B-8105-4C3C-94B0-328551063ECC}" type="presParOf" srcId="{230D0069-6D9D-4D52-B127-439E1AE8C674}" destId="{028622AA-CD9E-4280-84DC-DE883FECF432}" srcOrd="0" destOrd="0" presId="urn:microsoft.com/office/officeart/2008/layout/LinedList"/>
    <dgm:cxn modelId="{35FD7D28-9402-4E39-916A-460CDFC779A6}" type="presParOf" srcId="{230D0069-6D9D-4D52-B127-439E1AE8C674}" destId="{F0575B88-CA48-4810-B589-F12B5A1AB7D6}" srcOrd="1" destOrd="0" presId="urn:microsoft.com/office/officeart/2008/layout/Lined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394528-7252-4138-929F-F3BFD2C72568}">
      <dsp:nvSpPr>
        <dsp:cNvPr id="0" name=""/>
        <dsp:cNvSpPr/>
      </dsp:nvSpPr>
      <dsp:spPr>
        <a:xfrm>
          <a:off x="2263592" y="857185"/>
          <a:ext cx="490196" cy="91440"/>
        </a:xfrm>
        <a:custGeom>
          <a:avLst/>
          <a:gdLst/>
          <a:ahLst/>
          <a:cxnLst/>
          <a:rect l="0" t="0" r="0" b="0"/>
          <a:pathLst>
            <a:path>
              <a:moveTo>
                <a:pt x="0" y="45720"/>
              </a:moveTo>
              <a:lnTo>
                <a:pt x="49019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95671" y="900301"/>
        <a:ext cx="26039" cy="5207"/>
      </dsp:txXfrm>
    </dsp:sp>
    <dsp:sp modelId="{F93B5B1E-A9D5-41AF-B7BD-FE3969DA0ADC}">
      <dsp:nvSpPr>
        <dsp:cNvPr id="0" name=""/>
        <dsp:cNvSpPr/>
      </dsp:nvSpPr>
      <dsp:spPr>
        <a:xfrm>
          <a:off x="1060" y="223605"/>
          <a:ext cx="2264332" cy="13585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54" tIns="116466" rIns="110954" bIns="116466" numCol="1" spcCol="1270" anchor="ctr" anchorCtr="0">
          <a:noAutofit/>
        </a:bodyPr>
        <a:lstStyle/>
        <a:p>
          <a:pPr marL="0" lvl="0" indent="0" algn="ctr" defTabSz="755650">
            <a:lnSpc>
              <a:spcPct val="90000"/>
            </a:lnSpc>
            <a:spcBef>
              <a:spcPct val="0"/>
            </a:spcBef>
            <a:spcAft>
              <a:spcPct val="35000"/>
            </a:spcAft>
            <a:buNone/>
          </a:pPr>
          <a:r>
            <a:rPr lang="en-GB" sz="1700" kern="1200"/>
            <a:t>Appealing to all 5 senses to enhance the customer experience</a:t>
          </a:r>
          <a:endParaRPr lang="en-US" sz="1700" kern="1200"/>
        </a:p>
      </dsp:txBody>
      <dsp:txXfrm>
        <a:off x="1060" y="223605"/>
        <a:ext cx="2264332" cy="1358599"/>
      </dsp:txXfrm>
    </dsp:sp>
    <dsp:sp modelId="{D256B14C-93E3-4B0F-8202-4415722FC504}">
      <dsp:nvSpPr>
        <dsp:cNvPr id="0" name=""/>
        <dsp:cNvSpPr/>
      </dsp:nvSpPr>
      <dsp:spPr>
        <a:xfrm>
          <a:off x="1133226" y="1580404"/>
          <a:ext cx="2785128" cy="490196"/>
        </a:xfrm>
        <a:custGeom>
          <a:avLst/>
          <a:gdLst/>
          <a:ahLst/>
          <a:cxnLst/>
          <a:rect l="0" t="0" r="0" b="0"/>
          <a:pathLst>
            <a:path>
              <a:moveTo>
                <a:pt x="2785128" y="0"/>
              </a:moveTo>
              <a:lnTo>
                <a:pt x="2785128" y="262198"/>
              </a:lnTo>
              <a:lnTo>
                <a:pt x="0" y="262198"/>
              </a:lnTo>
              <a:lnTo>
                <a:pt x="0" y="49019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54955" y="1822899"/>
        <a:ext cx="141670" cy="5207"/>
      </dsp:txXfrm>
    </dsp:sp>
    <dsp:sp modelId="{012F3BCA-A921-4D00-B359-446B42FD2A9A}">
      <dsp:nvSpPr>
        <dsp:cNvPr id="0" name=""/>
        <dsp:cNvSpPr/>
      </dsp:nvSpPr>
      <dsp:spPr>
        <a:xfrm>
          <a:off x="2786189" y="223605"/>
          <a:ext cx="2264332" cy="13585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54" tIns="116466" rIns="110954" bIns="116466" numCol="1" spcCol="1270" anchor="ctr" anchorCtr="0">
          <a:noAutofit/>
        </a:bodyPr>
        <a:lstStyle/>
        <a:p>
          <a:pPr marL="0" lvl="0" indent="0" algn="ctr" defTabSz="755650">
            <a:lnSpc>
              <a:spcPct val="90000"/>
            </a:lnSpc>
            <a:spcBef>
              <a:spcPct val="0"/>
            </a:spcBef>
            <a:spcAft>
              <a:spcPct val="35000"/>
            </a:spcAft>
            <a:buNone/>
          </a:pPr>
          <a:r>
            <a:rPr lang="en-GB" sz="1700" kern="1200"/>
            <a:t>Build relationships and connect emotionally (Emotional Intelligence)</a:t>
          </a:r>
          <a:endParaRPr lang="en-US" sz="1700" kern="1200"/>
        </a:p>
      </dsp:txBody>
      <dsp:txXfrm>
        <a:off x="2786189" y="223605"/>
        <a:ext cx="2264332" cy="1358599"/>
      </dsp:txXfrm>
    </dsp:sp>
    <dsp:sp modelId="{6798F761-575E-454D-95B2-F67B8C54FBDF}">
      <dsp:nvSpPr>
        <dsp:cNvPr id="0" name=""/>
        <dsp:cNvSpPr/>
      </dsp:nvSpPr>
      <dsp:spPr>
        <a:xfrm>
          <a:off x="2263592" y="2736581"/>
          <a:ext cx="490196" cy="91440"/>
        </a:xfrm>
        <a:custGeom>
          <a:avLst/>
          <a:gdLst/>
          <a:ahLst/>
          <a:cxnLst/>
          <a:rect l="0" t="0" r="0" b="0"/>
          <a:pathLst>
            <a:path>
              <a:moveTo>
                <a:pt x="0" y="45720"/>
              </a:moveTo>
              <a:lnTo>
                <a:pt x="49019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95671" y="2779697"/>
        <a:ext cx="26039" cy="5207"/>
      </dsp:txXfrm>
    </dsp:sp>
    <dsp:sp modelId="{3A536670-ED4C-442C-AF6C-39346B835792}">
      <dsp:nvSpPr>
        <dsp:cNvPr id="0" name=""/>
        <dsp:cNvSpPr/>
      </dsp:nvSpPr>
      <dsp:spPr>
        <a:xfrm>
          <a:off x="1060" y="2103001"/>
          <a:ext cx="2264332" cy="13585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54" tIns="116466" rIns="110954" bIns="116466" numCol="1" spcCol="1270" anchor="ctr" anchorCtr="0">
          <a:noAutofit/>
        </a:bodyPr>
        <a:lstStyle/>
        <a:p>
          <a:pPr marL="0" lvl="0" indent="0" algn="ctr" defTabSz="755650">
            <a:lnSpc>
              <a:spcPct val="90000"/>
            </a:lnSpc>
            <a:spcBef>
              <a:spcPct val="0"/>
            </a:spcBef>
            <a:spcAft>
              <a:spcPct val="35000"/>
            </a:spcAft>
            <a:buNone/>
          </a:pPr>
          <a:r>
            <a:rPr lang="en-GB" sz="1700" kern="1200" dirty="0"/>
            <a:t>Go the extra mile (WOW Factor)</a:t>
          </a:r>
          <a:endParaRPr lang="en-US" sz="1700" kern="1200" dirty="0"/>
        </a:p>
      </dsp:txBody>
      <dsp:txXfrm>
        <a:off x="1060" y="2103001"/>
        <a:ext cx="2264332" cy="1358599"/>
      </dsp:txXfrm>
    </dsp:sp>
    <dsp:sp modelId="{B228A443-3D44-4A96-85F8-E824AC5BC17A}">
      <dsp:nvSpPr>
        <dsp:cNvPr id="0" name=""/>
        <dsp:cNvSpPr/>
      </dsp:nvSpPr>
      <dsp:spPr>
        <a:xfrm>
          <a:off x="1133226" y="3459800"/>
          <a:ext cx="2785128" cy="490196"/>
        </a:xfrm>
        <a:custGeom>
          <a:avLst/>
          <a:gdLst/>
          <a:ahLst/>
          <a:cxnLst/>
          <a:rect l="0" t="0" r="0" b="0"/>
          <a:pathLst>
            <a:path>
              <a:moveTo>
                <a:pt x="2785128" y="0"/>
              </a:moveTo>
              <a:lnTo>
                <a:pt x="2785128" y="262198"/>
              </a:lnTo>
              <a:lnTo>
                <a:pt x="0" y="262198"/>
              </a:lnTo>
              <a:lnTo>
                <a:pt x="0" y="49019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54955" y="3702294"/>
        <a:ext cx="141670" cy="5207"/>
      </dsp:txXfrm>
    </dsp:sp>
    <dsp:sp modelId="{39F8D567-3386-4DF9-9933-E5459F0E93D0}">
      <dsp:nvSpPr>
        <dsp:cNvPr id="0" name=""/>
        <dsp:cNvSpPr/>
      </dsp:nvSpPr>
      <dsp:spPr>
        <a:xfrm>
          <a:off x="2786189" y="2103001"/>
          <a:ext cx="2264332" cy="13585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54" tIns="116466" rIns="110954" bIns="116466" numCol="1" spcCol="1270" anchor="ctr" anchorCtr="0">
          <a:noAutofit/>
        </a:bodyPr>
        <a:lstStyle/>
        <a:p>
          <a:pPr marL="0" lvl="0" indent="0" algn="ctr" defTabSz="755650">
            <a:lnSpc>
              <a:spcPct val="90000"/>
            </a:lnSpc>
            <a:spcBef>
              <a:spcPct val="0"/>
            </a:spcBef>
            <a:spcAft>
              <a:spcPct val="35000"/>
            </a:spcAft>
            <a:buNone/>
          </a:pPr>
          <a:r>
            <a:rPr lang="en-GB" sz="1700" kern="1200" dirty="0"/>
            <a:t>Research the purpose of a guest’s stay and prepare their room accordingly</a:t>
          </a:r>
          <a:endParaRPr lang="en-US" sz="1700" kern="1200" dirty="0"/>
        </a:p>
      </dsp:txBody>
      <dsp:txXfrm>
        <a:off x="2786189" y="2103001"/>
        <a:ext cx="2264332" cy="1358599"/>
      </dsp:txXfrm>
    </dsp:sp>
    <dsp:sp modelId="{9BD5179A-0A17-4505-AD93-3DD6EB9E64AE}">
      <dsp:nvSpPr>
        <dsp:cNvPr id="0" name=""/>
        <dsp:cNvSpPr/>
      </dsp:nvSpPr>
      <dsp:spPr>
        <a:xfrm>
          <a:off x="1060" y="3982397"/>
          <a:ext cx="2264332" cy="13585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54" tIns="116466" rIns="110954" bIns="116466" numCol="1" spcCol="1270" anchor="ctr" anchorCtr="0">
          <a:noAutofit/>
        </a:bodyPr>
        <a:lstStyle/>
        <a:p>
          <a:pPr marL="0" lvl="0" indent="0" algn="ctr" defTabSz="755650">
            <a:lnSpc>
              <a:spcPct val="90000"/>
            </a:lnSpc>
            <a:spcBef>
              <a:spcPct val="0"/>
            </a:spcBef>
            <a:spcAft>
              <a:spcPct val="35000"/>
            </a:spcAft>
            <a:buNone/>
          </a:pPr>
          <a:r>
            <a:rPr lang="en-GB" sz="1700" b="1" kern="1200"/>
            <a:t>Q: Can you think of anything else?</a:t>
          </a:r>
          <a:endParaRPr lang="en-US" sz="1700" kern="1200"/>
        </a:p>
      </dsp:txBody>
      <dsp:txXfrm>
        <a:off x="1060" y="3982397"/>
        <a:ext cx="2264332" cy="13585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FEC6B9-7AA8-43E8-95C4-2B6CF6508220}">
      <dsp:nvSpPr>
        <dsp:cNvPr id="0" name=""/>
        <dsp:cNvSpPr/>
      </dsp:nvSpPr>
      <dsp:spPr>
        <a:xfrm>
          <a:off x="0" y="675"/>
          <a:ext cx="4718785"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D4DA14-4320-49EA-9F3F-E765C3DD3EC2}">
      <dsp:nvSpPr>
        <dsp:cNvPr id="0" name=""/>
        <dsp:cNvSpPr/>
      </dsp:nvSpPr>
      <dsp:spPr>
        <a:xfrm>
          <a:off x="0" y="675"/>
          <a:ext cx="4718785"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dirty="0"/>
            <a:t>‘Live like a local’ </a:t>
          </a:r>
        </a:p>
      </dsp:txBody>
      <dsp:txXfrm>
        <a:off x="0" y="675"/>
        <a:ext cx="4718785" cy="1105876"/>
      </dsp:txXfrm>
    </dsp:sp>
    <dsp:sp modelId="{1DAB58E8-B21D-42BD-8C0B-C4F24857A2B5}">
      <dsp:nvSpPr>
        <dsp:cNvPr id="0" name=""/>
        <dsp:cNvSpPr/>
      </dsp:nvSpPr>
      <dsp:spPr>
        <a:xfrm>
          <a:off x="0" y="1106552"/>
          <a:ext cx="4718785"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09CFCE-DB79-4A5B-8CE2-BDEC993EA799}">
      <dsp:nvSpPr>
        <dsp:cNvPr id="0" name=""/>
        <dsp:cNvSpPr/>
      </dsp:nvSpPr>
      <dsp:spPr>
        <a:xfrm>
          <a:off x="0" y="1106552"/>
          <a:ext cx="4718785"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dirty="0"/>
            <a:t>Flexibility</a:t>
          </a:r>
        </a:p>
      </dsp:txBody>
      <dsp:txXfrm>
        <a:off x="0" y="1106552"/>
        <a:ext cx="4718785" cy="1105876"/>
      </dsp:txXfrm>
    </dsp:sp>
    <dsp:sp modelId="{4196F8BB-A384-4941-8279-5ED8ED617CAB}">
      <dsp:nvSpPr>
        <dsp:cNvPr id="0" name=""/>
        <dsp:cNvSpPr/>
      </dsp:nvSpPr>
      <dsp:spPr>
        <a:xfrm>
          <a:off x="0" y="2212429"/>
          <a:ext cx="4718785"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824CF-54CB-45D7-91DF-E2DDB1248ED3}">
      <dsp:nvSpPr>
        <dsp:cNvPr id="0" name=""/>
        <dsp:cNvSpPr/>
      </dsp:nvSpPr>
      <dsp:spPr>
        <a:xfrm>
          <a:off x="0" y="2212429"/>
          <a:ext cx="4718785"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dirty="0"/>
            <a:t>More space for less money</a:t>
          </a:r>
        </a:p>
      </dsp:txBody>
      <dsp:txXfrm>
        <a:off x="0" y="2212429"/>
        <a:ext cx="4718785" cy="1105876"/>
      </dsp:txXfrm>
    </dsp:sp>
    <dsp:sp modelId="{24FCA0C0-4A2B-4379-950A-59AD6E41E283}">
      <dsp:nvSpPr>
        <dsp:cNvPr id="0" name=""/>
        <dsp:cNvSpPr/>
      </dsp:nvSpPr>
      <dsp:spPr>
        <a:xfrm>
          <a:off x="0" y="3318305"/>
          <a:ext cx="4718785"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978992-F01E-474C-B3A9-DDF2643A1990}">
      <dsp:nvSpPr>
        <dsp:cNvPr id="0" name=""/>
        <dsp:cNvSpPr/>
      </dsp:nvSpPr>
      <dsp:spPr>
        <a:xfrm>
          <a:off x="0" y="3318305"/>
          <a:ext cx="4718785"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dirty="0"/>
            <a:t>Amenities</a:t>
          </a:r>
        </a:p>
      </dsp:txBody>
      <dsp:txXfrm>
        <a:off x="0" y="3318305"/>
        <a:ext cx="4718785" cy="1105876"/>
      </dsp:txXfrm>
    </dsp:sp>
    <dsp:sp modelId="{647BF2C2-C463-4ECD-B861-A31298D8682E}">
      <dsp:nvSpPr>
        <dsp:cNvPr id="0" name=""/>
        <dsp:cNvSpPr/>
      </dsp:nvSpPr>
      <dsp:spPr>
        <a:xfrm>
          <a:off x="0" y="4424182"/>
          <a:ext cx="4718785"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8622AA-CD9E-4280-84DC-DE883FECF432}">
      <dsp:nvSpPr>
        <dsp:cNvPr id="0" name=""/>
        <dsp:cNvSpPr/>
      </dsp:nvSpPr>
      <dsp:spPr>
        <a:xfrm>
          <a:off x="0" y="4424182"/>
          <a:ext cx="4718785"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dirty="0"/>
            <a:t>Interaction with hosts</a:t>
          </a:r>
        </a:p>
      </dsp:txBody>
      <dsp:txXfrm>
        <a:off x="0" y="4424182"/>
        <a:ext cx="4718785" cy="1105876"/>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2/23/2025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a:t>
            </a:fld>
            <a:endParaRPr lang="en-US"/>
          </a:p>
        </p:txBody>
      </p:sp>
    </p:spTree>
    <p:extLst>
      <p:ext uri="{BB962C8B-B14F-4D97-AF65-F5344CB8AC3E}">
        <p14:creationId xmlns:p14="http://schemas.microsoft.com/office/powerpoint/2010/main" val="2823318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a:t>
            </a:fld>
            <a:endParaRPr lang="en-US"/>
          </a:p>
        </p:txBody>
      </p:sp>
    </p:spTree>
    <p:extLst>
      <p:ext uri="{BB962C8B-B14F-4D97-AF65-F5344CB8AC3E}">
        <p14:creationId xmlns:p14="http://schemas.microsoft.com/office/powerpoint/2010/main" val="1943697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5</a:t>
            </a:fld>
            <a:endParaRPr lang="en-US"/>
          </a:p>
        </p:txBody>
      </p:sp>
    </p:spTree>
    <p:extLst>
      <p:ext uri="{BB962C8B-B14F-4D97-AF65-F5344CB8AC3E}">
        <p14:creationId xmlns:p14="http://schemas.microsoft.com/office/powerpoint/2010/main" val="1269727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Health &amp; well being – mental, physical and spiritual health – much more awareness on health – pandemic has increased this drastically so how do the hotels respond – Hyatt have partnered with Headspace App to offer sleep meditation and other meditate exercises for emotional 83% are having form of stress according to research </a:t>
            </a:r>
          </a:p>
          <a:p>
            <a:r>
              <a:rPr lang="en-GB" dirty="0"/>
              <a:t>Connection – deeper connection to people – relying on digital connection – pandemic caused this for the industry  - </a:t>
            </a:r>
          </a:p>
          <a:p>
            <a:r>
              <a:rPr lang="en-GB" dirty="0"/>
              <a:t>Convenience – customers expect fast delivery – they like the idea of local cultural offering </a:t>
            </a:r>
          </a:p>
          <a:p>
            <a:r>
              <a:rPr lang="en-GB" dirty="0"/>
              <a:t>Peace of mind – economic worries and staff shortages</a:t>
            </a:r>
          </a:p>
          <a:p>
            <a:r>
              <a:rPr lang="en-GB" dirty="0"/>
              <a:t>Entertainment – more on line gaming and of course the use of technology for virtual reality etc and the social media platforms like TIKTOK that rose rapidly in the </a:t>
            </a:r>
            <a:r>
              <a:rPr lang="en-GB" dirty="0" err="1"/>
              <a:t>pademic</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1236667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Consumer trends are changing these are sometimes driven by industry trends too. We can also consider how the pandemic has changed the industry .</a:t>
            </a:r>
          </a:p>
          <a:p>
            <a:r>
              <a:rPr lang="en-GB" dirty="0"/>
              <a:t>lets have a look at some examples of this…</a:t>
            </a:r>
          </a:p>
        </p:txBody>
      </p:sp>
      <p:sp>
        <p:nvSpPr>
          <p:cNvPr id="4" name="Slide Number Placeholder 3"/>
          <p:cNvSpPr>
            <a:spLocks noGrp="1"/>
          </p:cNvSpPr>
          <p:nvPr>
            <p:ph type="sldNum" sz="quarter" idx="5"/>
          </p:nvPr>
        </p:nvSpPr>
        <p:spPr/>
        <p:txBody>
          <a:bodyPr/>
          <a:lstStyle/>
          <a:p>
            <a:fld id="{8A77086F-53A3-4F97-9A0A-035767A93760}" type="slidenum">
              <a:rPr lang="en-GB" smtClean="0"/>
              <a:t>7</a:t>
            </a:fld>
            <a:endParaRPr lang="en-GB"/>
          </a:p>
        </p:txBody>
      </p:sp>
    </p:spTree>
    <p:extLst>
      <p:ext uri="{BB962C8B-B14F-4D97-AF65-F5344CB8AC3E}">
        <p14:creationId xmlns:p14="http://schemas.microsoft.com/office/powerpoint/2010/main" val="25236950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students to think of products that they themselves use because of the authenticity.</a:t>
            </a:r>
          </a:p>
        </p:txBody>
      </p:sp>
      <p:sp>
        <p:nvSpPr>
          <p:cNvPr id="4" name="Slide Number Placeholder 3"/>
          <p:cNvSpPr>
            <a:spLocks noGrp="1"/>
          </p:cNvSpPr>
          <p:nvPr>
            <p:ph type="sldNum" sz="quarter" idx="5"/>
          </p:nvPr>
        </p:nvSpPr>
        <p:spPr/>
        <p:txBody>
          <a:bodyPr/>
          <a:lstStyle/>
          <a:p>
            <a:fld id="{8A77086F-53A3-4F97-9A0A-035767A93760}" type="slidenum">
              <a:rPr lang="en-GB" smtClean="0"/>
              <a:t>8</a:t>
            </a:fld>
            <a:endParaRPr lang="en-GB"/>
          </a:p>
        </p:txBody>
      </p:sp>
    </p:spTree>
    <p:extLst>
      <p:ext uri="{BB962C8B-B14F-4D97-AF65-F5344CB8AC3E}">
        <p14:creationId xmlns:p14="http://schemas.microsoft.com/office/powerpoint/2010/main" val="2304692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sure the students pay attention to the wording that is used in the video and ask them how they feel watching it – remind them that we use our senses to make emotional connections and buying decisions.</a:t>
            </a:r>
          </a:p>
        </p:txBody>
      </p:sp>
      <p:sp>
        <p:nvSpPr>
          <p:cNvPr id="4" name="Slide Number Placeholder 3"/>
          <p:cNvSpPr>
            <a:spLocks noGrp="1"/>
          </p:cNvSpPr>
          <p:nvPr>
            <p:ph type="sldNum" sz="quarter" idx="5"/>
          </p:nvPr>
        </p:nvSpPr>
        <p:spPr/>
        <p:txBody>
          <a:bodyPr/>
          <a:lstStyle/>
          <a:p>
            <a:fld id="{8A77086F-53A3-4F97-9A0A-035767A93760}" type="slidenum">
              <a:rPr lang="en-GB" smtClean="0"/>
              <a:t>10</a:t>
            </a:fld>
            <a:endParaRPr lang="en-GB"/>
          </a:p>
        </p:txBody>
      </p:sp>
    </p:spTree>
    <p:extLst>
      <p:ext uri="{BB962C8B-B14F-4D97-AF65-F5344CB8AC3E}">
        <p14:creationId xmlns:p14="http://schemas.microsoft.com/office/powerpoint/2010/main" val="1750378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 the Marriott umbrella </a:t>
            </a:r>
          </a:p>
        </p:txBody>
      </p:sp>
      <p:sp>
        <p:nvSpPr>
          <p:cNvPr id="4" name="Slide Number Placeholder 3"/>
          <p:cNvSpPr>
            <a:spLocks noGrp="1"/>
          </p:cNvSpPr>
          <p:nvPr>
            <p:ph type="sldNum" sz="quarter" idx="5"/>
          </p:nvPr>
        </p:nvSpPr>
        <p:spPr/>
        <p:txBody>
          <a:bodyPr/>
          <a:lstStyle/>
          <a:p>
            <a:fld id="{05FFDD11-B3EC-214B-B984-1798BFAD033A}" type="slidenum">
              <a:rPr lang="en-US" smtClean="0"/>
              <a:t>11</a:t>
            </a:fld>
            <a:endParaRPr lang="en-US"/>
          </a:p>
        </p:txBody>
      </p:sp>
    </p:spTree>
    <p:extLst>
      <p:ext uri="{BB962C8B-B14F-4D97-AF65-F5344CB8AC3E}">
        <p14:creationId xmlns:p14="http://schemas.microsoft.com/office/powerpoint/2010/main" val="4233069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14 minutes https://www.youtube.com/watch?v=SRWwCv96pZk&amp;t=41s</a:t>
            </a:r>
          </a:p>
          <a:p>
            <a:r>
              <a:rPr lang="en-GB" dirty="0"/>
              <a:t>This is an interesting video about how this brand managed with the pandemic. Encourage the students to make notes on important points. Try to connect things like the emotional connections, needs and wants the idea of wow moments etc. </a:t>
            </a:r>
            <a:r>
              <a:rPr lang="en-GB"/>
              <a:t>DAN FLANERY – SNR VP </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12</a:t>
            </a:fld>
            <a:endParaRPr lang="en-US"/>
          </a:p>
        </p:txBody>
      </p:sp>
    </p:spTree>
    <p:extLst>
      <p:ext uri="{BB962C8B-B14F-4D97-AF65-F5344CB8AC3E}">
        <p14:creationId xmlns:p14="http://schemas.microsoft.com/office/powerpoint/2010/main" val="4221087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Encourage the students to pick out important points.</a:t>
            </a:r>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2309692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mention of the chef engagement post pandemic situations – would it be the same?</a:t>
            </a:r>
          </a:p>
        </p:txBody>
      </p:sp>
      <p:sp>
        <p:nvSpPr>
          <p:cNvPr id="4" name="Slide Number Placeholder 3"/>
          <p:cNvSpPr>
            <a:spLocks noGrp="1"/>
          </p:cNvSpPr>
          <p:nvPr>
            <p:ph type="sldNum" sz="quarter" idx="5"/>
          </p:nvPr>
        </p:nvSpPr>
        <p:spPr/>
        <p:txBody>
          <a:bodyPr/>
          <a:lstStyle/>
          <a:p>
            <a:fld id="{8A77086F-53A3-4F97-9A0A-035767A93760}" type="slidenum">
              <a:rPr lang="en-GB" smtClean="0"/>
              <a:t>15</a:t>
            </a:fld>
            <a:endParaRPr lang="en-GB"/>
          </a:p>
        </p:txBody>
      </p:sp>
    </p:spTree>
    <p:extLst>
      <p:ext uri="{BB962C8B-B14F-4D97-AF65-F5344CB8AC3E}">
        <p14:creationId xmlns:p14="http://schemas.microsoft.com/office/powerpoint/2010/main" val="2395074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Personalised holiday offering is becoming much more popular and not just with people that have big budgets. The traditional practice of sitting in front of the holiday agent in  store was personalised as you could discuss your likes and dislikes with technology and booking on line this disappears so going to a company that will </a:t>
            </a:r>
            <a:r>
              <a:rPr lang="en-GB" dirty="0" err="1"/>
              <a:t>taylor</a:t>
            </a:r>
            <a:r>
              <a:rPr lang="en-GB" dirty="0"/>
              <a:t> your holiday wishes to the perfect holiday is becoming very popular.</a:t>
            </a:r>
          </a:p>
        </p:txBody>
      </p:sp>
      <p:sp>
        <p:nvSpPr>
          <p:cNvPr id="4" name="Slide Number Placeholder 3"/>
          <p:cNvSpPr>
            <a:spLocks noGrp="1"/>
          </p:cNvSpPr>
          <p:nvPr>
            <p:ph type="sldNum" sz="quarter" idx="5"/>
          </p:nvPr>
        </p:nvSpPr>
        <p:spPr/>
        <p:txBody>
          <a:bodyPr/>
          <a:lstStyle/>
          <a:p>
            <a:fld id="{8A77086F-53A3-4F97-9A0A-035767A93760}" type="slidenum">
              <a:rPr lang="en-GB" smtClean="0"/>
              <a:t>16</a:t>
            </a:fld>
            <a:endParaRPr lang="en-GB"/>
          </a:p>
        </p:txBody>
      </p:sp>
    </p:spTree>
    <p:extLst>
      <p:ext uri="{BB962C8B-B14F-4D97-AF65-F5344CB8AC3E}">
        <p14:creationId xmlns:p14="http://schemas.microsoft.com/office/powerpoint/2010/main" val="1910388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reference to the millennials being the largest group of customers that are making changes to the industry </a:t>
            </a:r>
          </a:p>
        </p:txBody>
      </p:sp>
      <p:sp>
        <p:nvSpPr>
          <p:cNvPr id="4" name="Slide Number Placeholder 3"/>
          <p:cNvSpPr>
            <a:spLocks noGrp="1"/>
          </p:cNvSpPr>
          <p:nvPr>
            <p:ph type="sldNum" sz="quarter" idx="5"/>
          </p:nvPr>
        </p:nvSpPr>
        <p:spPr/>
        <p:txBody>
          <a:bodyPr/>
          <a:lstStyle/>
          <a:p>
            <a:fld id="{05FFDD11-B3EC-214B-B984-1798BFAD033A}" type="slidenum">
              <a:rPr lang="en-US" smtClean="0"/>
              <a:t>18</a:t>
            </a:fld>
            <a:endParaRPr lang="en-US"/>
          </a:p>
        </p:txBody>
      </p:sp>
    </p:spTree>
    <p:extLst>
      <p:ext uri="{BB962C8B-B14F-4D97-AF65-F5344CB8AC3E}">
        <p14:creationId xmlns:p14="http://schemas.microsoft.com/office/powerpoint/2010/main" val="3297184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through the two websites and ask the students to note down what they think about these brands.</a:t>
            </a:r>
          </a:p>
          <a:p>
            <a:r>
              <a:rPr lang="en-GB" dirty="0"/>
              <a:t>Put the students on break out rooms for 10 minutes and let them discuss together if you want to.</a:t>
            </a:r>
          </a:p>
        </p:txBody>
      </p:sp>
      <p:sp>
        <p:nvSpPr>
          <p:cNvPr id="4" name="Slide Number Placeholder 3"/>
          <p:cNvSpPr>
            <a:spLocks noGrp="1"/>
          </p:cNvSpPr>
          <p:nvPr>
            <p:ph type="sldNum" sz="quarter" idx="5"/>
          </p:nvPr>
        </p:nvSpPr>
        <p:spPr/>
        <p:txBody>
          <a:bodyPr/>
          <a:lstStyle/>
          <a:p>
            <a:fld id="{05FFDD11-B3EC-214B-B984-1798BFAD033A}" type="slidenum">
              <a:rPr lang="en-US" smtClean="0"/>
              <a:t>24</a:t>
            </a:fld>
            <a:endParaRPr lang="en-US"/>
          </a:p>
        </p:txBody>
      </p:sp>
    </p:spTree>
    <p:extLst>
      <p:ext uri="{BB962C8B-B14F-4D97-AF65-F5344CB8AC3E}">
        <p14:creationId xmlns:p14="http://schemas.microsoft.com/office/powerpoint/2010/main" val="1710419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students if they know about the OYO brand?</a:t>
            </a:r>
          </a:p>
          <a:p>
            <a:endParaRPr lang="en-GB" dirty="0"/>
          </a:p>
          <a:p>
            <a:r>
              <a:rPr lang="en-GB" dirty="0"/>
              <a:t>Air BNB came about in 2009 just as an idea of swopping accommodation between travellers then it developed into people letting out spaces in their homes more </a:t>
            </a:r>
            <a:r>
              <a:rPr lang="en-GB" dirty="0" err="1"/>
              <a:t>regauarly</a:t>
            </a:r>
            <a:r>
              <a:rPr lang="en-GB" dirty="0"/>
              <a:t> for extra income. Today it’s a big business and many people around the world are investing in properties specifically for renting out on a regularly basis. Many people are also involving themselves more and more in the hospitality side of the rental by being available to offer a more personalised experience.</a:t>
            </a:r>
          </a:p>
        </p:txBody>
      </p:sp>
      <p:sp>
        <p:nvSpPr>
          <p:cNvPr id="4" name="Slide Number Placeholder 3"/>
          <p:cNvSpPr>
            <a:spLocks noGrp="1"/>
          </p:cNvSpPr>
          <p:nvPr>
            <p:ph type="sldNum" sz="quarter" idx="5"/>
          </p:nvPr>
        </p:nvSpPr>
        <p:spPr/>
        <p:txBody>
          <a:bodyPr/>
          <a:lstStyle/>
          <a:p>
            <a:fld id="{05FFDD11-B3EC-214B-B984-1798BFAD033A}" type="slidenum">
              <a:rPr lang="en-US" smtClean="0"/>
              <a:t>25</a:t>
            </a:fld>
            <a:endParaRPr lang="en-US"/>
          </a:p>
        </p:txBody>
      </p:sp>
    </p:spTree>
    <p:extLst>
      <p:ext uri="{BB962C8B-B14F-4D97-AF65-F5344CB8AC3E}">
        <p14:creationId xmlns:p14="http://schemas.microsoft.com/office/powerpoint/2010/main" val="4075694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great example of millennials travelling around the globe and looking at the rental vacation market whether you are on a budget, midscale or luxury. Encourage the students to watch some of these episodes on Netflix</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https://www.youtube.com/watch?v=EB_4iY91Ydw</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28</a:t>
            </a:fld>
            <a:endParaRPr lang="en-US"/>
          </a:p>
        </p:txBody>
      </p:sp>
    </p:spTree>
    <p:extLst>
      <p:ext uri="{BB962C8B-B14F-4D97-AF65-F5344CB8AC3E}">
        <p14:creationId xmlns:p14="http://schemas.microsoft.com/office/powerpoint/2010/main" val="16556697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-Technology is a key driver of trends in most industries</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30</a:t>
            </a:fld>
            <a:endParaRPr lang="en-US"/>
          </a:p>
        </p:txBody>
      </p:sp>
    </p:spTree>
    <p:extLst>
      <p:ext uri="{BB962C8B-B14F-4D97-AF65-F5344CB8AC3E}">
        <p14:creationId xmlns:p14="http://schemas.microsoft.com/office/powerpoint/2010/main" val="16343420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term “artificial intelligence” was first formally introduced by John McCarthy at a conference at Dartmouth University in 1956, which he referred to as “the science and engineering of making intelligent machines”</a:t>
            </a:r>
          </a:p>
        </p:txBody>
      </p:sp>
      <p:sp>
        <p:nvSpPr>
          <p:cNvPr id="4" name="Slide Number Placeholder 3"/>
          <p:cNvSpPr>
            <a:spLocks noGrp="1"/>
          </p:cNvSpPr>
          <p:nvPr>
            <p:ph type="sldNum" sz="quarter" idx="5"/>
          </p:nvPr>
        </p:nvSpPr>
        <p:spPr/>
        <p:txBody>
          <a:bodyPr/>
          <a:lstStyle/>
          <a:p>
            <a:fld id="{05FFDD11-B3EC-214B-B984-1798BFAD033A}" type="slidenum">
              <a:rPr lang="en-US" smtClean="0"/>
              <a:t>32</a:t>
            </a:fld>
            <a:endParaRPr lang="en-US"/>
          </a:p>
        </p:txBody>
      </p:sp>
    </p:spTree>
    <p:extLst>
      <p:ext uri="{BB962C8B-B14F-4D97-AF65-F5344CB8AC3E}">
        <p14:creationId xmlns:p14="http://schemas.microsoft.com/office/powerpoint/2010/main" val="918967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the video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Q: Which technologies are being used in this hotel? Discuss them with students</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33</a:t>
            </a:fld>
            <a:endParaRPr lang="en-US"/>
          </a:p>
        </p:txBody>
      </p:sp>
    </p:spTree>
    <p:extLst>
      <p:ext uri="{BB962C8B-B14F-4D97-AF65-F5344CB8AC3E}">
        <p14:creationId xmlns:p14="http://schemas.microsoft.com/office/powerpoint/2010/main" val="1972234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-S</a:t>
            </a:r>
            <a:r>
              <a:rPr lang="en-US" sz="1200" kern="1200" dirty="0">
                <a:solidFill>
                  <a:schemeClr val="tx1"/>
                </a:solidFill>
                <a:latin typeface="+mn-lt"/>
                <a:ea typeface="+mn-ea"/>
                <a:cs typeface="+mn-cs"/>
              </a:rPr>
              <a:t>mart hotels are AI-powered hotels that were built from the ground up</a:t>
            </a:r>
          </a:p>
          <a:p>
            <a:r>
              <a:rPr lang="en-GB" dirty="0"/>
              <a:t>-Ask the students: Is your chosen hotel a “smart hotel”? If yes, make sure they mention this and its influence on the guest experience in their presentations</a:t>
            </a:r>
          </a:p>
        </p:txBody>
      </p:sp>
      <p:sp>
        <p:nvSpPr>
          <p:cNvPr id="4" name="Slide Number Placeholder 3"/>
          <p:cNvSpPr>
            <a:spLocks noGrp="1"/>
          </p:cNvSpPr>
          <p:nvPr>
            <p:ph type="sldNum" sz="quarter" idx="5"/>
          </p:nvPr>
        </p:nvSpPr>
        <p:spPr/>
        <p:txBody>
          <a:bodyPr/>
          <a:lstStyle/>
          <a:p>
            <a:fld id="{05FFDD11-B3EC-214B-B984-1798BFAD033A}" type="slidenum">
              <a:rPr lang="en-US" smtClean="0"/>
              <a:t>35</a:t>
            </a:fld>
            <a:endParaRPr lang="en-US"/>
          </a:p>
        </p:txBody>
      </p:sp>
    </p:spTree>
    <p:extLst>
      <p:ext uri="{BB962C8B-B14F-4D97-AF65-F5344CB8AC3E}">
        <p14:creationId xmlns:p14="http://schemas.microsoft.com/office/powerpoint/2010/main" val="27499650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students to check if AI technology is being used in their chosen hotels (for Assignment 1) and to make sure they mention it in their presentations if they do</a:t>
            </a:r>
          </a:p>
        </p:txBody>
      </p:sp>
      <p:sp>
        <p:nvSpPr>
          <p:cNvPr id="4" name="Slide Number Placeholder 3"/>
          <p:cNvSpPr>
            <a:spLocks noGrp="1"/>
          </p:cNvSpPr>
          <p:nvPr>
            <p:ph type="sldNum" sz="quarter" idx="5"/>
          </p:nvPr>
        </p:nvSpPr>
        <p:spPr/>
        <p:txBody>
          <a:bodyPr/>
          <a:lstStyle/>
          <a:p>
            <a:fld id="{05FFDD11-B3EC-214B-B984-1798BFAD033A}" type="slidenum">
              <a:rPr lang="en-US" smtClean="0"/>
              <a:t>36</a:t>
            </a:fld>
            <a:endParaRPr lang="en-US"/>
          </a:p>
        </p:txBody>
      </p:sp>
    </p:spTree>
    <p:extLst>
      <p:ext uri="{BB962C8B-B14F-4D97-AF65-F5344CB8AC3E}">
        <p14:creationId xmlns:p14="http://schemas.microsoft.com/office/powerpoint/2010/main" val="1579286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Facts and figures:</a:t>
            </a:r>
          </a:p>
          <a:p>
            <a:r>
              <a:rPr lang="en-GB" dirty="0"/>
              <a:t>81,000 cities</a:t>
            </a:r>
          </a:p>
          <a:p>
            <a:r>
              <a:rPr lang="en-GB" dirty="0"/>
              <a:t>191 countries</a:t>
            </a:r>
          </a:p>
          <a:p>
            <a:r>
              <a:rPr lang="en-GB" dirty="0"/>
              <a:t>5+ million listings</a:t>
            </a:r>
          </a:p>
          <a:p>
            <a:r>
              <a:rPr lang="en-GB" dirty="0"/>
              <a:t>IPO in late 2020</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38</a:t>
            </a:fld>
            <a:endParaRPr lang="en-US"/>
          </a:p>
        </p:txBody>
      </p:sp>
    </p:spTree>
    <p:extLst>
      <p:ext uri="{BB962C8B-B14F-4D97-AF65-F5344CB8AC3E}">
        <p14:creationId xmlns:p14="http://schemas.microsoft.com/office/powerpoint/2010/main" val="3237106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 buzzwords</a:t>
            </a:r>
          </a:p>
        </p:txBody>
      </p:sp>
      <p:sp>
        <p:nvSpPr>
          <p:cNvPr id="4" name="Slide Number Placeholder 3"/>
          <p:cNvSpPr>
            <a:spLocks noGrp="1"/>
          </p:cNvSpPr>
          <p:nvPr>
            <p:ph type="sldNum" sz="quarter" idx="5"/>
          </p:nvPr>
        </p:nvSpPr>
        <p:spPr/>
        <p:txBody>
          <a:bodyPr/>
          <a:lstStyle/>
          <a:p>
            <a:fld id="{05FFDD11-B3EC-214B-B984-1798BFAD033A}" type="slidenum">
              <a:rPr lang="en-US" smtClean="0"/>
              <a:t>39</a:t>
            </a:fld>
            <a:endParaRPr lang="en-US"/>
          </a:p>
        </p:txBody>
      </p:sp>
    </p:spTree>
    <p:extLst>
      <p:ext uri="{BB962C8B-B14F-4D97-AF65-F5344CB8AC3E}">
        <p14:creationId xmlns:p14="http://schemas.microsoft.com/office/powerpoint/2010/main" val="40468368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a:t>
            </a:r>
          </a:p>
          <a:p>
            <a:pPr>
              <a:lnSpc>
                <a:spcPct val="150000"/>
              </a:lnSpc>
            </a:pPr>
            <a:r>
              <a:rPr lang="en-GB" dirty="0"/>
              <a:t>Scams</a:t>
            </a:r>
          </a:p>
          <a:p>
            <a:pPr>
              <a:lnSpc>
                <a:spcPct val="150000"/>
              </a:lnSpc>
            </a:pPr>
            <a:r>
              <a:rPr lang="en-GB" dirty="0"/>
              <a:t>Illegal rentals</a:t>
            </a:r>
          </a:p>
          <a:p>
            <a:pPr>
              <a:lnSpc>
                <a:spcPct val="150000"/>
              </a:lnSpc>
            </a:pPr>
            <a:r>
              <a:rPr lang="en-GB" dirty="0"/>
              <a:t>Increased local housing prices</a:t>
            </a:r>
          </a:p>
          <a:p>
            <a:pPr>
              <a:lnSpc>
                <a:spcPct val="150000"/>
              </a:lnSpc>
            </a:pPr>
            <a:r>
              <a:rPr lang="en-GB" dirty="0"/>
              <a:t>Legislation and taxation issues</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40</a:t>
            </a:fld>
            <a:endParaRPr lang="en-US"/>
          </a:p>
        </p:txBody>
      </p:sp>
    </p:spTree>
    <p:extLst>
      <p:ext uri="{BB962C8B-B14F-4D97-AF65-F5344CB8AC3E}">
        <p14:creationId xmlns:p14="http://schemas.microsoft.com/office/powerpoint/2010/main" val="333946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048649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0E5B6-B253-65D0-6917-0B0D04E7FE89}"/>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a:extLst>
              <a:ext uri="{FF2B5EF4-FFF2-40B4-BE49-F238E27FC236}">
                <a16:creationId xmlns:a16="http://schemas.microsoft.com/office/drawing/2014/main" id="{C9E96DF5-D51E-F16F-F44A-87C986C23B7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99E4D812-859B-3C16-CE24-A3F49114F686}"/>
              </a:ext>
            </a:extLst>
          </p:cNvPr>
          <p:cNvSpPr>
            <a:spLocks noGrp="1"/>
          </p:cNvSpPr>
          <p:nvPr>
            <p:ph type="dt" sz="half" idx="10"/>
          </p:nvPr>
        </p:nvSpPr>
        <p:spPr/>
        <p:txBody>
          <a:bodyPr/>
          <a:lstStyle/>
          <a:p>
            <a:fld id="{C764DE79-268F-4C1A-8933-263129D2AF90}" type="datetimeFigureOut">
              <a:rPr lang="en-US" smtClean="0"/>
              <a:t>2/23/2025</a:t>
            </a:fld>
            <a:endParaRPr lang="en-US" dirty="0"/>
          </a:p>
        </p:txBody>
      </p:sp>
      <p:sp>
        <p:nvSpPr>
          <p:cNvPr id="5" name="Footer Placeholder 4">
            <a:extLst>
              <a:ext uri="{FF2B5EF4-FFF2-40B4-BE49-F238E27FC236}">
                <a16:creationId xmlns:a16="http://schemas.microsoft.com/office/drawing/2014/main" id="{86457A11-2954-1614-9C48-8F6CD7D436B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2487485-200E-995E-2EEF-5AFC96543F45}"/>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184037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B4E2-953D-4826-74B1-F4BA60BBBB2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75E2D7B-E994-B856-7FE1-2A0C2602807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1D4FE9-DEBA-9688-F0C2-DEA44BC2624F}"/>
              </a:ext>
            </a:extLst>
          </p:cNvPr>
          <p:cNvSpPr>
            <a:spLocks noGrp="1"/>
          </p:cNvSpPr>
          <p:nvPr>
            <p:ph type="dt" sz="half" idx="10"/>
          </p:nvPr>
        </p:nvSpPr>
        <p:spPr/>
        <p:txBody>
          <a:bodyPr/>
          <a:lstStyle/>
          <a:p>
            <a:fld id="{C764DE79-268F-4C1A-8933-263129D2AF90}" type="datetimeFigureOut">
              <a:rPr lang="en-US" smtClean="0"/>
              <a:t>2/23/2025</a:t>
            </a:fld>
            <a:endParaRPr lang="en-US" dirty="0"/>
          </a:p>
        </p:txBody>
      </p:sp>
      <p:sp>
        <p:nvSpPr>
          <p:cNvPr id="5" name="Footer Placeholder 4">
            <a:extLst>
              <a:ext uri="{FF2B5EF4-FFF2-40B4-BE49-F238E27FC236}">
                <a16:creationId xmlns:a16="http://schemas.microsoft.com/office/drawing/2014/main" id="{133599DF-164D-3DEA-88B3-351B1A9FDD5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593E260-9EEE-16BA-348E-255C660337CC}"/>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28236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79F1E6B-445D-CA46-80DE-7864B0ECB295}" type="datetimeFigureOut">
              <a:rPr lang="en-US" smtClean="0"/>
              <a:t>2/23/2025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0632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706765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6414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ED24289-11EB-449A-8829-FC9584E188C2}"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17526463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79F1E6B-445D-CA46-80DE-7864B0ECB295}" type="datetimeFigureOut">
              <a:rPr lang="en-US" smtClean="0"/>
              <a:t>2/23/2025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86864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ED24289-11EB-449A-8829-FC9584E188C2}" type="datetimeFigureOut">
              <a:rPr lang="en-GB" smtClean="0"/>
              <a:t>23/02/2025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2806956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ED24289-11EB-449A-8829-FC9584E188C2}" type="datetimeFigureOut">
              <a:rPr lang="en-GB" smtClean="0"/>
              <a:t>23/02/2025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17513384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D24289-11EB-449A-8829-FC9584E188C2}" type="datetimeFigureOut">
              <a:rPr lang="en-GB" smtClean="0"/>
              <a:t>23/02/2025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31477416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ED24289-11EB-449A-8829-FC9584E188C2}" type="datetimeFigureOut">
              <a:rPr lang="en-GB" smtClean="0"/>
              <a:t>23/02/2025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14952915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ED24289-11EB-449A-8829-FC9584E188C2}" type="datetimeFigureOut">
              <a:rPr lang="en-GB" smtClean="0"/>
              <a:t>23/02/2025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42674379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ED24289-11EB-449A-8829-FC9584E188C2}"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33404689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ED24289-11EB-449A-8829-FC9584E188C2}"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39060553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0E5B6-B253-65D0-6917-0B0D04E7FE89}"/>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a:extLst>
              <a:ext uri="{FF2B5EF4-FFF2-40B4-BE49-F238E27FC236}">
                <a16:creationId xmlns:a16="http://schemas.microsoft.com/office/drawing/2014/main" id="{C9E96DF5-D51E-F16F-F44A-87C986C23B7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99E4D812-859B-3C16-CE24-A3F49114F686}"/>
              </a:ext>
            </a:extLst>
          </p:cNvPr>
          <p:cNvSpPr>
            <a:spLocks noGrp="1"/>
          </p:cNvSpPr>
          <p:nvPr>
            <p:ph type="dt" sz="half" idx="10"/>
          </p:nvPr>
        </p:nvSpPr>
        <p:spPr/>
        <p:txBody>
          <a:bodyPr/>
          <a:lstStyle/>
          <a:p>
            <a:fld id="{C764DE79-268F-4C1A-8933-263129D2AF90}" type="datetimeFigureOut">
              <a:rPr lang="en-US" smtClean="0"/>
              <a:t>2/23/2025</a:t>
            </a:fld>
            <a:endParaRPr lang="en-US" dirty="0"/>
          </a:p>
        </p:txBody>
      </p:sp>
      <p:sp>
        <p:nvSpPr>
          <p:cNvPr id="5" name="Footer Placeholder 4">
            <a:extLst>
              <a:ext uri="{FF2B5EF4-FFF2-40B4-BE49-F238E27FC236}">
                <a16:creationId xmlns:a16="http://schemas.microsoft.com/office/drawing/2014/main" id="{86457A11-2954-1614-9C48-8F6CD7D436B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2487485-200E-995E-2EEF-5AFC96543F45}"/>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321726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B4E2-953D-4826-74B1-F4BA60BBBB2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75E2D7B-E994-B856-7FE1-2A0C2602807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1D4FE9-DEBA-9688-F0C2-DEA44BC2624F}"/>
              </a:ext>
            </a:extLst>
          </p:cNvPr>
          <p:cNvSpPr>
            <a:spLocks noGrp="1"/>
          </p:cNvSpPr>
          <p:nvPr>
            <p:ph type="dt" sz="half" idx="10"/>
          </p:nvPr>
        </p:nvSpPr>
        <p:spPr/>
        <p:txBody>
          <a:bodyPr/>
          <a:lstStyle/>
          <a:p>
            <a:fld id="{C764DE79-268F-4C1A-8933-263129D2AF90}" type="datetimeFigureOut">
              <a:rPr lang="en-US" smtClean="0"/>
              <a:t>2/23/2025</a:t>
            </a:fld>
            <a:endParaRPr lang="en-US" dirty="0"/>
          </a:p>
        </p:txBody>
      </p:sp>
      <p:sp>
        <p:nvSpPr>
          <p:cNvPr id="5" name="Footer Placeholder 4">
            <a:extLst>
              <a:ext uri="{FF2B5EF4-FFF2-40B4-BE49-F238E27FC236}">
                <a16:creationId xmlns:a16="http://schemas.microsoft.com/office/drawing/2014/main" id="{133599DF-164D-3DEA-88B3-351B1A9FDD5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593E260-9EEE-16BA-348E-255C660337CC}"/>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258502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Tree>
    <p:extLst>
      <p:ext uri="{BB962C8B-B14F-4D97-AF65-F5344CB8AC3E}">
        <p14:creationId xmlns:p14="http://schemas.microsoft.com/office/powerpoint/2010/main" val="20235477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7"/>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5424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0458531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7"/>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9"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460911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9" y="457200"/>
            <a:ext cx="2949575"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Tree>
    <p:extLst>
      <p:ext uri="{BB962C8B-B14F-4D97-AF65-F5344CB8AC3E}">
        <p14:creationId xmlns:p14="http://schemas.microsoft.com/office/powerpoint/2010/main" val="12088827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9" y="457200"/>
            <a:ext cx="2949575"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201"/>
            <a:ext cx="4629150" cy="540385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Tree>
    <p:extLst>
      <p:ext uri="{BB962C8B-B14F-4D97-AF65-F5344CB8AC3E}">
        <p14:creationId xmlns:p14="http://schemas.microsoft.com/office/powerpoint/2010/main" val="5697726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7131562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4" y="1516008"/>
            <a:ext cx="3870325" cy="3608442"/>
          </a:xfrm>
          <a:prstGeom prst="rect">
            <a:avLst/>
          </a:prstGeom>
          <a:ln>
            <a:noFill/>
          </a:ln>
        </p:spPr>
        <p:txBody>
          <a:bodyPr/>
          <a:lstStyle>
            <a:lvl1pPr marL="0" indent="0">
              <a:buNone/>
              <a:defRPr sz="1875">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5326001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0.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28.xml"/><Relationship Id="rId7"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33.xml"/><Relationship Id="rId1" Type="http://schemas.openxmlformats.org/officeDocument/2006/relationships/slideLayout" Target="../slideLayouts/slideLayout32.xml"/><Relationship Id="rId4" Type="http://schemas.openxmlformats.org/officeDocument/2006/relationships/image" Target="../media/image1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 id="2147483878" r:id="rId9"/>
    <p:sldLayoutId id="2147483879" r:id="rId10"/>
    <p:sldLayoutId id="2147483880"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ED24289-11EB-449A-8829-FC9584E188C2}" type="datetimeFigureOut">
              <a:rPr lang="en-GB" smtClean="0"/>
              <a:t>23/02/2025</a:t>
            </a:fld>
            <a:endParaRPr lang="en-GB"/>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EC03712-6E0B-4A17-93BC-807B05D3DACE}" type="slidenum">
              <a:rPr lang="en-GB" smtClean="0"/>
              <a:t>‹#›</a:t>
            </a:fld>
            <a:endParaRPr lang="en-GB"/>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30999246"/>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7"/>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2"/>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755CD24-C473-2E4F-9AE6-964E15D7F65F}" type="datetimeFigureOut">
              <a:rPr lang="en-US" smtClean="0"/>
              <a:t>2/23/2025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2"/>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2"/>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508925277"/>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531155722"/>
      </p:ext>
    </p:extLst>
  </p:cSld>
  <p:clrMap bg1="lt1" tx1="dk1" bg2="lt2" tx2="dk2" accent1="accent1" accent2="accent2" accent3="accent3" accent4="accent4" accent5="accent5" accent6="accent6" hlink="hlink" folHlink="folHlink"/>
  <p:sldLayoutIdLst>
    <p:sldLayoutId id="2147483903" r:id="rId1"/>
    <p:sldLayoutId id="2147483904"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5.xml"/><Relationship Id="rId1" Type="http://schemas.openxmlformats.org/officeDocument/2006/relationships/slideLayout" Target="../slideLayouts/slideLayout28.xml"/><Relationship Id="rId4" Type="http://schemas.openxmlformats.org/officeDocument/2006/relationships/hyperlink" Target="http://labaguette-magique.blogspot.com/2010_11_01_archive.htm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7.xml"/><Relationship Id="rId1" Type="http://schemas.openxmlformats.org/officeDocument/2006/relationships/video" Target="https://www.youtube.com/embed/9rgJSp_WB-U?feature=oembed" TargetMode="Externa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hyperlink" Target="https://www.flickr.com/photos/soldon/15062970765/"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7.xml"/><Relationship Id="rId1" Type="http://schemas.openxmlformats.org/officeDocument/2006/relationships/video" Target="https://www.youtube.com/embed/SRWwCv96pZk?feature=oembed" TargetMode="Externa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7.xml"/><Relationship Id="rId1" Type="http://schemas.openxmlformats.org/officeDocument/2006/relationships/video" Target="https://www.youtube.com/embed/WS0CR_EK9Uc?feature=oembed" TargetMode="External"/><Relationship Id="rId5" Type="http://schemas.openxmlformats.org/officeDocument/2006/relationships/image" Target="../media/image28.pn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7.xml"/><Relationship Id="rId1" Type="http://schemas.openxmlformats.org/officeDocument/2006/relationships/video" Target="https://www.youtube.com/embed/8D8YLFfwUYM?feature=oembed" TargetMode="External"/><Relationship Id="rId4"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27.xml"/><Relationship Id="rId4" Type="http://schemas.openxmlformats.org/officeDocument/2006/relationships/hyperlink" Target="http://repup.co/hotels-personalize-guest-experience/"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27.xml"/><Relationship Id="rId1" Type="http://schemas.openxmlformats.org/officeDocument/2006/relationships/video" Target="https://www.youtube.com/embed/FaQK9JTTpCw?feature=oembed"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3" Type="http://schemas.openxmlformats.org/officeDocument/2006/relationships/hyperlink" Target="https://mamashelter.com/" TargetMode="External"/><Relationship Id="rId2" Type="http://schemas.openxmlformats.org/officeDocument/2006/relationships/notesSlide" Target="../notesSlides/notesSlide14.xml"/><Relationship Id="rId1" Type="http://schemas.openxmlformats.org/officeDocument/2006/relationships/slideLayout" Target="../slideLayouts/slideLayout28.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hyperlink" Target="https://www.joandjoe.com/"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27.xml"/><Relationship Id="rId1" Type="http://schemas.openxmlformats.org/officeDocument/2006/relationships/video" Target="https://www.youtube.com/embed/FmStDiXBb-4?feature=oembed"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28.xml"/><Relationship Id="rId1" Type="http://schemas.openxmlformats.org/officeDocument/2006/relationships/video" Target="https://www.youtube.com/embed/BpEYT34VdmA?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7.xml"/><Relationship Id="rId1" Type="http://schemas.openxmlformats.org/officeDocument/2006/relationships/video" Target="https://www.youtube.com/embed/Osv6QnyhE_A?feature=oembed" TargetMode="External"/><Relationship Id="rId5" Type="http://schemas.openxmlformats.org/officeDocument/2006/relationships/image" Target="../media/image41.jpeg"/><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7.xml"/><Relationship Id="rId1" Type="http://schemas.openxmlformats.org/officeDocument/2006/relationships/video" Target="https://www.youtube.com/embed/rnGpSZmj-cA?feature=oembed" TargetMode="External"/><Relationship Id="rId4" Type="http://schemas.openxmlformats.org/officeDocument/2006/relationships/image" Target="../media/image46.jpeg"/></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7.xml"/><Relationship Id="rId1" Type="http://schemas.openxmlformats.org/officeDocument/2006/relationships/video" Target="https://www.youtube.com/embed/o5UxXN08Kfo?feature=oembed" TargetMode="External"/><Relationship Id="rId4" Type="http://schemas.openxmlformats.org/officeDocument/2006/relationships/image" Target="../media/image48.jpeg"/></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hyperlink" Target="https://youtu.be/4ensV8QkFKk?si=xZRRChHCphC1-9w1" TargetMode="External"/><Relationship Id="rId1" Type="http://schemas.openxmlformats.org/officeDocument/2006/relationships/slideLayout" Target="../slideLayouts/slideLayout27.xml"/><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7.xml"/><Relationship Id="rId1" Type="http://schemas.openxmlformats.org/officeDocument/2006/relationships/video" Target="https://www.youtube.com/embed/XWUeChVZqgw?feature=oembed" TargetMode="External"/><Relationship Id="rId5" Type="http://schemas.openxmlformats.org/officeDocument/2006/relationships/image" Target="../media/image51.jpeg"/><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2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27.xml"/><Relationship Id="rId1" Type="http://schemas.openxmlformats.org/officeDocument/2006/relationships/video" Target="https://www.youtube.com/embed/-DSNyOW0L5Q?feature=oembed"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0E690-1BB3-685E-CE6B-C934F9D4C598}"/>
              </a:ext>
            </a:extLst>
          </p:cNvPr>
          <p:cNvSpPr>
            <a:spLocks noGrp="1"/>
          </p:cNvSpPr>
          <p:nvPr>
            <p:ph type="ctrTitle"/>
          </p:nvPr>
        </p:nvSpPr>
        <p:spPr>
          <a:xfrm>
            <a:off x="4646037" y="739978"/>
            <a:ext cx="4001197" cy="3004145"/>
          </a:xfrm>
        </p:spPr>
        <p:txBody>
          <a:bodyPr>
            <a:normAutofit/>
          </a:bodyPr>
          <a:lstStyle/>
          <a:p>
            <a:r>
              <a:rPr lang="en-GB" b="1" dirty="0"/>
              <a:t>Week 5</a:t>
            </a:r>
          </a:p>
        </p:txBody>
      </p:sp>
      <p:sp>
        <p:nvSpPr>
          <p:cNvPr id="3" name="Subtitle 2">
            <a:extLst>
              <a:ext uri="{FF2B5EF4-FFF2-40B4-BE49-F238E27FC236}">
                <a16:creationId xmlns:a16="http://schemas.microsoft.com/office/drawing/2014/main" id="{0131DAC2-65BC-9062-FDDF-7FE53322CA57}"/>
              </a:ext>
            </a:extLst>
          </p:cNvPr>
          <p:cNvSpPr>
            <a:spLocks noGrp="1"/>
          </p:cNvSpPr>
          <p:nvPr>
            <p:ph type="subTitle" idx="1"/>
          </p:nvPr>
        </p:nvSpPr>
        <p:spPr>
          <a:xfrm>
            <a:off x="4646036" y="3836197"/>
            <a:ext cx="4001198" cy="2189214"/>
          </a:xfrm>
        </p:spPr>
        <p:txBody>
          <a:bodyPr>
            <a:normAutofit/>
          </a:bodyPr>
          <a:lstStyle/>
          <a:p>
            <a:r>
              <a:rPr lang="en-GB" sz="3200" b="1" dirty="0"/>
              <a:t>Changing Guest Services</a:t>
            </a:r>
          </a:p>
        </p:txBody>
      </p:sp>
      <p:pic>
        <p:nvPicPr>
          <p:cNvPr id="2050" name="Picture 2" descr="See the source image">
            <a:extLst>
              <a:ext uri="{FF2B5EF4-FFF2-40B4-BE49-F238E27FC236}">
                <a16:creationId xmlns:a16="http://schemas.microsoft.com/office/drawing/2014/main" id="{95634567-952A-E6DD-1782-006769BDCF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57" r="49080" b="-1"/>
          <a:stretch/>
        </p:blipFill>
        <p:spPr bwMode="auto">
          <a:xfrm>
            <a:off x="473880" y="598720"/>
            <a:ext cx="3883686"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58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47CF2-C993-AAC1-408C-614CAB9F55A9}"/>
              </a:ext>
            </a:extLst>
          </p:cNvPr>
          <p:cNvSpPr>
            <a:spLocks noGrp="1"/>
          </p:cNvSpPr>
          <p:nvPr>
            <p:ph type="title"/>
          </p:nvPr>
        </p:nvSpPr>
        <p:spPr>
          <a:xfrm>
            <a:off x="628650" y="365127"/>
            <a:ext cx="7886700" cy="1325563"/>
          </a:xfrm>
        </p:spPr>
        <p:txBody>
          <a:bodyPr anchor="ctr">
            <a:normAutofit/>
          </a:bodyPr>
          <a:lstStyle/>
          <a:p>
            <a:r>
              <a:rPr lang="en-GB" b="1" dirty="0"/>
              <a:t>Who are our Consumers?</a:t>
            </a:r>
          </a:p>
        </p:txBody>
      </p:sp>
      <p:sp>
        <p:nvSpPr>
          <p:cNvPr id="3" name="Content Placeholder 2">
            <a:extLst>
              <a:ext uri="{FF2B5EF4-FFF2-40B4-BE49-F238E27FC236}">
                <a16:creationId xmlns:a16="http://schemas.microsoft.com/office/drawing/2014/main" id="{28250C00-074B-275F-5885-30B235DFE17F}"/>
              </a:ext>
            </a:extLst>
          </p:cNvPr>
          <p:cNvSpPr>
            <a:spLocks noGrp="1"/>
          </p:cNvSpPr>
          <p:nvPr>
            <p:ph sz="half" idx="1"/>
          </p:nvPr>
        </p:nvSpPr>
        <p:spPr>
          <a:xfrm>
            <a:off x="628650" y="1825625"/>
            <a:ext cx="3867150" cy="3809862"/>
          </a:xfrm>
        </p:spPr>
        <p:txBody>
          <a:bodyPr>
            <a:normAutofit/>
          </a:bodyPr>
          <a:lstStyle/>
          <a:p>
            <a:r>
              <a:rPr lang="en-GB"/>
              <a:t>People travel for many different reasons:</a:t>
            </a:r>
          </a:p>
          <a:p>
            <a:pPr marL="0" indent="0">
              <a:buNone/>
            </a:pPr>
            <a:r>
              <a:rPr lang="en-GB" b="1"/>
              <a:t>Business, vacation, leisure, other purposes</a:t>
            </a:r>
          </a:p>
          <a:p>
            <a:endParaRPr lang="en-GB" b="1"/>
          </a:p>
          <a:p>
            <a:r>
              <a:rPr lang="en-GB" b="1"/>
              <a:t>Market Segmentation:</a:t>
            </a:r>
            <a:r>
              <a:rPr lang="en-GB"/>
              <a:t> We must target and market to a variety of consumer groups with different behaviour with an offer that matches their needs and budget</a:t>
            </a:r>
          </a:p>
          <a:p>
            <a:endParaRPr lang="en-GB"/>
          </a:p>
          <a:p>
            <a:endParaRPr lang="en-GB"/>
          </a:p>
        </p:txBody>
      </p:sp>
      <p:pic>
        <p:nvPicPr>
          <p:cNvPr id="7" name="Picture 6">
            <a:extLst>
              <a:ext uri="{FF2B5EF4-FFF2-40B4-BE49-F238E27FC236}">
                <a16:creationId xmlns:a16="http://schemas.microsoft.com/office/drawing/2014/main" id="{E3F4BC2F-7B0C-A9F8-9085-2AA3126215FB}"/>
              </a:ext>
            </a:extLst>
          </p:cNvPr>
          <p:cNvPicPr>
            <a:picLocks noChangeAspect="1"/>
          </p:cNvPicPr>
          <p:nvPr/>
        </p:nvPicPr>
        <p:blipFill>
          <a:blip r:embed="rId2"/>
          <a:stretch>
            <a:fillRect/>
          </a:stretch>
        </p:blipFill>
        <p:spPr>
          <a:xfrm>
            <a:off x="4984089" y="1165950"/>
            <a:ext cx="3600320" cy="4522924"/>
          </a:xfrm>
          <a:prstGeom prst="rect">
            <a:avLst/>
          </a:prstGeom>
          <a:noFill/>
        </p:spPr>
      </p:pic>
    </p:spTree>
    <p:extLst>
      <p:ext uri="{BB962C8B-B14F-4D97-AF65-F5344CB8AC3E}">
        <p14:creationId xmlns:p14="http://schemas.microsoft.com/office/powerpoint/2010/main" val="3764086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BBCBE-CD75-0E04-D2E2-C4B7FD61EF29}"/>
              </a:ext>
            </a:extLst>
          </p:cNvPr>
          <p:cNvSpPr>
            <a:spLocks noGrp="1"/>
          </p:cNvSpPr>
          <p:nvPr>
            <p:ph type="title"/>
          </p:nvPr>
        </p:nvSpPr>
        <p:spPr>
          <a:xfrm>
            <a:off x="628650" y="643467"/>
            <a:ext cx="2213403" cy="5571066"/>
          </a:xfrm>
        </p:spPr>
        <p:txBody>
          <a:bodyPr>
            <a:normAutofit/>
          </a:bodyPr>
          <a:lstStyle/>
          <a:p>
            <a:r>
              <a:rPr lang="en-GB" sz="3100" b="1" dirty="0"/>
              <a:t>Meeting and Exceeding Guest Expectations</a:t>
            </a:r>
          </a:p>
        </p:txBody>
      </p:sp>
      <p:graphicFrame>
        <p:nvGraphicFramePr>
          <p:cNvPr id="16" name="Content Placeholder 2">
            <a:extLst>
              <a:ext uri="{FF2B5EF4-FFF2-40B4-BE49-F238E27FC236}">
                <a16:creationId xmlns:a16="http://schemas.microsoft.com/office/drawing/2014/main" id="{452CA44C-A285-0F86-5886-B0B817CC931D}"/>
              </a:ext>
            </a:extLst>
          </p:cNvPr>
          <p:cNvGraphicFramePr>
            <a:graphicFrameLocks noGrp="1"/>
          </p:cNvGraphicFramePr>
          <p:nvPr>
            <p:ph idx="1"/>
            <p:extLst>
              <p:ext uri="{D42A27DB-BD31-4B8C-83A1-F6EECF244321}">
                <p14:modId xmlns:p14="http://schemas.microsoft.com/office/powerpoint/2010/main" val="2330971590"/>
              </p:ext>
            </p:extLst>
          </p:nvPr>
        </p:nvGraphicFramePr>
        <p:xfrm>
          <a:off x="3572933" y="609600"/>
          <a:ext cx="5051582" cy="55646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 name="Graphic 13" descr="Head with Gears">
            <a:extLst>
              <a:ext uri="{FF2B5EF4-FFF2-40B4-BE49-F238E27FC236}">
                <a16:creationId xmlns:a16="http://schemas.microsoft.com/office/drawing/2014/main" id="{C91E44AC-39A2-8F66-66ED-824635EA7A2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28650" y="685006"/>
            <a:ext cx="685800" cy="685800"/>
          </a:xfrm>
          <a:prstGeom prst="rect">
            <a:avLst/>
          </a:prstGeom>
        </p:spPr>
      </p:pic>
    </p:spTree>
    <p:extLst>
      <p:ext uri="{BB962C8B-B14F-4D97-AF65-F5344CB8AC3E}">
        <p14:creationId xmlns:p14="http://schemas.microsoft.com/office/powerpoint/2010/main" val="384863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C674B-F51C-9268-77D1-95B3F4769292}"/>
              </a:ext>
            </a:extLst>
          </p:cNvPr>
          <p:cNvSpPr>
            <a:spLocks noGrp="1"/>
          </p:cNvSpPr>
          <p:nvPr>
            <p:ph type="title"/>
          </p:nvPr>
        </p:nvSpPr>
        <p:spPr>
          <a:xfrm>
            <a:off x="878305" y="1396686"/>
            <a:ext cx="2430380" cy="4064628"/>
          </a:xfrm>
        </p:spPr>
        <p:txBody>
          <a:bodyPr>
            <a:normAutofit/>
          </a:bodyPr>
          <a:lstStyle/>
          <a:p>
            <a:r>
              <a:rPr lang="en-GB" b="1" dirty="0"/>
              <a:t>Last Week…</a:t>
            </a:r>
          </a:p>
        </p:txBody>
      </p:sp>
      <p:sp>
        <p:nvSpPr>
          <p:cNvPr id="3" name="Content Placeholder 2">
            <a:extLst>
              <a:ext uri="{FF2B5EF4-FFF2-40B4-BE49-F238E27FC236}">
                <a16:creationId xmlns:a16="http://schemas.microsoft.com/office/drawing/2014/main" id="{924B5041-89DC-3DE4-450B-CACA7A85B96F}"/>
              </a:ext>
            </a:extLst>
          </p:cNvPr>
          <p:cNvSpPr>
            <a:spLocks noGrp="1"/>
          </p:cNvSpPr>
          <p:nvPr>
            <p:ph idx="1"/>
          </p:nvPr>
        </p:nvSpPr>
        <p:spPr>
          <a:xfrm>
            <a:off x="4027614" y="1526033"/>
            <a:ext cx="4152298" cy="3935281"/>
          </a:xfrm>
        </p:spPr>
        <p:txBody>
          <a:bodyPr>
            <a:normAutofit/>
          </a:bodyPr>
          <a:lstStyle/>
          <a:p>
            <a:pPr marL="0" indent="0">
              <a:buNone/>
            </a:pPr>
            <a:r>
              <a:rPr lang="en-GB" sz="2400" dirty="0">
                <a:effectLst>
                  <a:outerShdw blurRad="38100" dist="38100" dir="2700000" algn="tl">
                    <a:srgbClr val="000000">
                      <a:alpha val="43137"/>
                    </a:srgbClr>
                  </a:outerShdw>
                </a:effectLst>
              </a:rPr>
              <a:t>…We learned about:</a:t>
            </a:r>
          </a:p>
          <a:p>
            <a:r>
              <a:rPr lang="en-GB" sz="2400" dirty="0">
                <a:effectLst>
                  <a:outerShdw blurRad="38100" dist="38100" dir="2700000" algn="tl">
                    <a:srgbClr val="000000">
                      <a:alpha val="43137"/>
                    </a:srgbClr>
                  </a:outerShdw>
                </a:effectLst>
              </a:rPr>
              <a:t>The difference between </a:t>
            </a:r>
            <a:r>
              <a:rPr lang="en-GB" sz="2400" i="1" dirty="0">
                <a:effectLst>
                  <a:outerShdw blurRad="38100" dist="38100" dir="2700000" algn="tl">
                    <a:srgbClr val="000000">
                      <a:alpha val="43137"/>
                    </a:srgbClr>
                  </a:outerShdw>
                </a:effectLst>
              </a:rPr>
              <a:t>needs</a:t>
            </a:r>
            <a:r>
              <a:rPr lang="en-GB" sz="2400" dirty="0">
                <a:effectLst>
                  <a:outerShdw blurRad="38100" dist="38100" dir="2700000" algn="tl">
                    <a:srgbClr val="000000">
                      <a:alpha val="43137"/>
                    </a:srgbClr>
                  </a:outerShdw>
                </a:effectLst>
              </a:rPr>
              <a:t> and </a:t>
            </a:r>
            <a:r>
              <a:rPr lang="en-GB" sz="2400" i="1" dirty="0">
                <a:effectLst>
                  <a:outerShdw blurRad="38100" dist="38100" dir="2700000" algn="tl">
                    <a:srgbClr val="000000">
                      <a:alpha val="43137"/>
                    </a:srgbClr>
                  </a:outerShdw>
                </a:effectLst>
              </a:rPr>
              <a:t>wants</a:t>
            </a:r>
          </a:p>
          <a:p>
            <a:r>
              <a:rPr lang="en-GB" sz="2400" dirty="0">
                <a:effectLst>
                  <a:outerShdw blurRad="38100" dist="38100" dir="2700000" algn="tl">
                    <a:srgbClr val="000000">
                      <a:alpha val="43137"/>
                    </a:srgbClr>
                  </a:outerShdw>
                </a:effectLst>
                <a:cs typeface="Calibri" panose="020F0502020204030204" pitchFamily="34" charset="0"/>
              </a:rPr>
              <a:t>The importance of understanding and appreciating guest needs</a:t>
            </a:r>
            <a:endParaRPr lang="en-GB" sz="2400" i="1" dirty="0">
              <a:effectLst>
                <a:outerShdw blurRad="38100" dist="38100" dir="2700000" algn="tl">
                  <a:srgbClr val="000000">
                    <a:alpha val="43137"/>
                  </a:srgbClr>
                </a:outerShdw>
              </a:effectLst>
            </a:endParaRPr>
          </a:p>
          <a:p>
            <a:r>
              <a:rPr lang="en-GB" sz="2400" dirty="0">
                <a:effectLst>
                  <a:outerShdw blurRad="38100" dist="38100" dir="2700000" algn="tl">
                    <a:srgbClr val="000000">
                      <a:alpha val="43137"/>
                    </a:srgbClr>
                  </a:outerShdw>
                </a:effectLst>
              </a:rPr>
              <a:t>Emotional intelligence/hospitality</a:t>
            </a:r>
          </a:p>
          <a:p>
            <a:r>
              <a:rPr lang="en-GB" sz="2400" dirty="0">
                <a:effectLst>
                  <a:outerShdw blurRad="38100" dist="38100" dir="2700000" algn="tl">
                    <a:srgbClr val="000000">
                      <a:alpha val="43137"/>
                    </a:srgbClr>
                  </a:outerShdw>
                </a:effectLst>
              </a:rPr>
              <a:t>How hotels use our five senses to WOW guests</a:t>
            </a:r>
          </a:p>
          <a:p>
            <a:endParaRPr lang="en-GB" sz="2400"/>
          </a:p>
        </p:txBody>
      </p:sp>
    </p:spTree>
    <p:extLst>
      <p:ext uri="{BB962C8B-B14F-4D97-AF65-F5344CB8AC3E}">
        <p14:creationId xmlns:p14="http://schemas.microsoft.com/office/powerpoint/2010/main" val="1853535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Sticky notes on a wall">
            <a:extLst>
              <a:ext uri="{FF2B5EF4-FFF2-40B4-BE49-F238E27FC236}">
                <a16:creationId xmlns:a16="http://schemas.microsoft.com/office/drawing/2014/main" id="{C54D68B1-FDCB-7D60-2828-9B8265FDCB9D}"/>
              </a:ext>
            </a:extLst>
          </p:cNvPr>
          <p:cNvPicPr>
            <a:picLocks noChangeAspect="1"/>
          </p:cNvPicPr>
          <p:nvPr/>
        </p:nvPicPr>
        <p:blipFill rotWithShape="1">
          <a:blip r:embed="rId3"/>
          <a:srcRect l="30235" t="6482" r="7927" b="-1"/>
          <a:stretch/>
        </p:blipFill>
        <p:spPr>
          <a:xfrm>
            <a:off x="398126" y="230155"/>
            <a:ext cx="4278228" cy="4512906"/>
          </a:xfrm>
          <a:prstGeom prst="rect">
            <a:avLst/>
          </a:prstGeom>
        </p:spPr>
      </p:pic>
      <p:sp>
        <p:nvSpPr>
          <p:cNvPr id="2" name="Title 1">
            <a:extLst>
              <a:ext uri="{FF2B5EF4-FFF2-40B4-BE49-F238E27FC236}">
                <a16:creationId xmlns:a16="http://schemas.microsoft.com/office/drawing/2014/main" id="{962ABED6-6A82-0DC4-1973-6EA8AB0E3364}"/>
              </a:ext>
            </a:extLst>
          </p:cNvPr>
          <p:cNvSpPr>
            <a:spLocks noGrp="1"/>
          </p:cNvSpPr>
          <p:nvPr>
            <p:ph type="title"/>
          </p:nvPr>
        </p:nvSpPr>
        <p:spPr>
          <a:xfrm>
            <a:off x="5089754" y="153581"/>
            <a:ext cx="2578608" cy="1124712"/>
          </a:xfrm>
        </p:spPr>
        <p:txBody>
          <a:bodyPr anchor="b">
            <a:normAutofit/>
          </a:bodyPr>
          <a:lstStyle/>
          <a:p>
            <a:r>
              <a:rPr lang="en-GB" sz="3200" b="1" dirty="0"/>
              <a:t>Today’s Content</a:t>
            </a:r>
          </a:p>
        </p:txBody>
      </p:sp>
      <p:sp>
        <p:nvSpPr>
          <p:cNvPr id="3" name="Content Placeholder 2">
            <a:extLst>
              <a:ext uri="{FF2B5EF4-FFF2-40B4-BE49-F238E27FC236}">
                <a16:creationId xmlns:a16="http://schemas.microsoft.com/office/drawing/2014/main" id="{72D0E46E-05BF-6111-9FE2-5C3CC2DB6991}"/>
              </a:ext>
            </a:extLst>
          </p:cNvPr>
          <p:cNvSpPr>
            <a:spLocks noGrp="1"/>
          </p:cNvSpPr>
          <p:nvPr>
            <p:ph idx="1"/>
          </p:nvPr>
        </p:nvSpPr>
        <p:spPr>
          <a:xfrm>
            <a:off x="5089754" y="1825371"/>
            <a:ext cx="2579180" cy="3772996"/>
          </a:xfrm>
        </p:spPr>
        <p:txBody>
          <a:bodyPr anchor="t">
            <a:normAutofit/>
          </a:bodyPr>
          <a:lstStyle/>
          <a:p>
            <a:r>
              <a:rPr lang="en-GB" sz="1900" b="1" dirty="0"/>
              <a:t>Changing Guest Services</a:t>
            </a:r>
          </a:p>
          <a:p>
            <a:r>
              <a:rPr lang="en-GB" sz="1900" b="1" dirty="0"/>
              <a:t>Market trends</a:t>
            </a:r>
          </a:p>
          <a:p>
            <a:r>
              <a:rPr lang="en-GB" sz="1900" b="1" dirty="0"/>
              <a:t>Personalisation, Authenticity, One-of-a-Kind Experience</a:t>
            </a:r>
          </a:p>
          <a:p>
            <a:r>
              <a:rPr lang="en-GB" sz="1900" b="1" dirty="0"/>
              <a:t>Emerging consumer and experience trends</a:t>
            </a:r>
          </a:p>
          <a:p>
            <a:r>
              <a:rPr lang="en-GB" sz="1900" b="1" dirty="0"/>
              <a:t>Service expectations</a:t>
            </a:r>
          </a:p>
        </p:txBody>
      </p:sp>
    </p:spTree>
    <p:extLst>
      <p:ext uri="{BB962C8B-B14F-4D97-AF65-F5344CB8AC3E}">
        <p14:creationId xmlns:p14="http://schemas.microsoft.com/office/powerpoint/2010/main" val="4292517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38C4-9F75-41F8-8901-FB760199A839}"/>
              </a:ext>
            </a:extLst>
          </p:cNvPr>
          <p:cNvSpPr>
            <a:spLocks noGrp="1"/>
          </p:cNvSpPr>
          <p:nvPr>
            <p:ph type="title"/>
          </p:nvPr>
        </p:nvSpPr>
        <p:spPr>
          <a:xfrm>
            <a:off x="140087" y="56550"/>
            <a:ext cx="5302250" cy="860425"/>
          </a:xfrm>
        </p:spPr>
        <p:txBody>
          <a:bodyPr>
            <a:normAutofit/>
          </a:bodyPr>
          <a:lstStyle/>
          <a:p>
            <a:r>
              <a:rPr lang="en-GB" dirty="0"/>
              <a:t>The new consumer </a:t>
            </a:r>
          </a:p>
        </p:txBody>
      </p:sp>
      <p:sp>
        <p:nvSpPr>
          <p:cNvPr id="3" name="Content Placeholder 2">
            <a:extLst>
              <a:ext uri="{FF2B5EF4-FFF2-40B4-BE49-F238E27FC236}">
                <a16:creationId xmlns:a16="http://schemas.microsoft.com/office/drawing/2014/main" id="{9D6DA9C0-0266-40D3-9F7A-579D7162A0F6}"/>
              </a:ext>
            </a:extLst>
          </p:cNvPr>
          <p:cNvSpPr>
            <a:spLocks noGrp="1"/>
          </p:cNvSpPr>
          <p:nvPr>
            <p:ph idx="1"/>
          </p:nvPr>
        </p:nvSpPr>
        <p:spPr>
          <a:xfrm>
            <a:off x="140087" y="1121191"/>
            <a:ext cx="6820550" cy="5138353"/>
          </a:xfrm>
        </p:spPr>
        <p:txBody>
          <a:bodyPr>
            <a:normAutofit/>
          </a:bodyPr>
          <a:lstStyle/>
          <a:p>
            <a:r>
              <a:rPr lang="en-GB" b="1" dirty="0"/>
              <a:t>Consumers trends changing the industry </a:t>
            </a:r>
            <a:endParaRPr lang="en-GB" dirty="0"/>
          </a:p>
          <a:p>
            <a:r>
              <a:rPr lang="en-GB" sz="2000" dirty="0"/>
              <a:t>Health &amp; wellbeing – renewed focus on hygiene - </a:t>
            </a:r>
            <a:r>
              <a:rPr lang="en-GB" sz="1400" dirty="0"/>
              <a:t> </a:t>
            </a:r>
            <a:r>
              <a:rPr lang="en-GB" sz="2000" dirty="0"/>
              <a:t>Hyatt have partnered with Headspace App to offer sleep meditation</a:t>
            </a:r>
          </a:p>
          <a:p>
            <a:r>
              <a:rPr lang="en-GB" sz="2000" dirty="0"/>
              <a:t>Connection – people / human connection </a:t>
            </a:r>
          </a:p>
          <a:p>
            <a:r>
              <a:rPr lang="en-GB" sz="2000" dirty="0"/>
              <a:t>Convenience – local delivery suppliers – culture – FAST DELIVERY </a:t>
            </a:r>
          </a:p>
          <a:p>
            <a:r>
              <a:rPr lang="en-GB" sz="2000" dirty="0"/>
              <a:t>Peace of mind – worries / stress free </a:t>
            </a:r>
          </a:p>
          <a:p>
            <a:r>
              <a:rPr lang="en-GB" sz="2000" dirty="0"/>
              <a:t> entertainment – gaming / innovation /VR &amp; AI / TIKTOK - TikTok commands Gen. Z’s attention (and drives brand discovery), </a:t>
            </a:r>
          </a:p>
          <a:p>
            <a:r>
              <a:rPr lang="en-GB" sz="2000" dirty="0"/>
              <a:t>Trust – brands information / rise in influencers</a:t>
            </a:r>
          </a:p>
          <a:p>
            <a:r>
              <a:rPr lang="en-GB" sz="2000" dirty="0"/>
              <a:t>Fairness – concern about employment and laws</a:t>
            </a:r>
          </a:p>
          <a:p>
            <a:r>
              <a:rPr lang="en-GB" sz="2000" dirty="0"/>
              <a:t>Sustainability – concern for environment, social impacts</a:t>
            </a:r>
          </a:p>
          <a:p>
            <a:endParaRPr lang="en-GB" sz="1500" dirty="0"/>
          </a:p>
        </p:txBody>
      </p:sp>
      <p:pic>
        <p:nvPicPr>
          <p:cNvPr id="8" name="Picture 7">
            <a:extLst>
              <a:ext uri="{FF2B5EF4-FFF2-40B4-BE49-F238E27FC236}">
                <a16:creationId xmlns:a16="http://schemas.microsoft.com/office/drawing/2014/main" id="{64AF5491-7F78-F63A-26B2-A960CAE65157}"/>
              </a:ext>
            </a:extLst>
          </p:cNvPr>
          <p:cNvPicPr>
            <a:picLocks noChangeAspect="1"/>
          </p:cNvPicPr>
          <p:nvPr/>
        </p:nvPicPr>
        <p:blipFill>
          <a:blip r:embed="rId3"/>
          <a:stretch>
            <a:fillRect/>
          </a:stretch>
        </p:blipFill>
        <p:spPr>
          <a:xfrm>
            <a:off x="6699381" y="1206760"/>
            <a:ext cx="2210149" cy="3850433"/>
          </a:xfrm>
          <a:prstGeom prst="rect">
            <a:avLst/>
          </a:prstGeom>
        </p:spPr>
      </p:pic>
    </p:spTree>
    <p:extLst>
      <p:ext uri="{BB962C8B-B14F-4D97-AF65-F5344CB8AC3E}">
        <p14:creationId xmlns:p14="http://schemas.microsoft.com/office/powerpoint/2010/main" val="2241815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FC15-FD94-40CD-9467-E39759B19906}"/>
              </a:ext>
            </a:extLst>
          </p:cNvPr>
          <p:cNvSpPr>
            <a:spLocks noGrp="1"/>
          </p:cNvSpPr>
          <p:nvPr>
            <p:ph type="title"/>
          </p:nvPr>
        </p:nvSpPr>
        <p:spPr>
          <a:xfrm>
            <a:off x="137405" y="166072"/>
            <a:ext cx="4040626" cy="1325563"/>
          </a:xfrm>
        </p:spPr>
        <p:txBody>
          <a:bodyPr vert="horz" lIns="91440" tIns="45720" rIns="91440" bIns="45720" rtlCol="0" anchor="ctr">
            <a:normAutofit/>
          </a:bodyPr>
          <a:lstStyle/>
          <a:p>
            <a:r>
              <a:rPr lang="en-US" dirty="0"/>
              <a:t>Consumer trends </a:t>
            </a:r>
          </a:p>
        </p:txBody>
      </p:sp>
      <p:sp>
        <p:nvSpPr>
          <p:cNvPr id="3" name="Content Placeholder 2">
            <a:extLst>
              <a:ext uri="{FF2B5EF4-FFF2-40B4-BE49-F238E27FC236}">
                <a16:creationId xmlns:a16="http://schemas.microsoft.com/office/drawing/2014/main" id="{85B7D285-CE81-49B0-AE3C-6ECD0AA238C8}"/>
              </a:ext>
            </a:extLst>
          </p:cNvPr>
          <p:cNvSpPr>
            <a:spLocks noGrp="1"/>
          </p:cNvSpPr>
          <p:nvPr>
            <p:ph sz="half" idx="1"/>
          </p:nvPr>
        </p:nvSpPr>
        <p:spPr>
          <a:xfrm>
            <a:off x="218103" y="1491635"/>
            <a:ext cx="4040626" cy="4351338"/>
          </a:xfrm>
        </p:spPr>
        <p:txBody>
          <a:bodyPr vert="horz" lIns="91440" tIns="45720" rIns="91440" bIns="45720" rtlCol="0">
            <a:normAutofit/>
          </a:bodyPr>
          <a:lstStyle/>
          <a:p>
            <a:r>
              <a:rPr lang="en-US" sz="2400" dirty="0"/>
              <a:t>But there are 3 prominent and important consumer trends in the hospitality industry today : </a:t>
            </a:r>
          </a:p>
          <a:p>
            <a:r>
              <a:rPr lang="en-US" sz="2400" dirty="0"/>
              <a:t>authenticity, </a:t>
            </a:r>
          </a:p>
          <a:p>
            <a:r>
              <a:rPr lang="en-US" sz="2400" dirty="0"/>
              <a:t>unique, one-of-a-kind experiences</a:t>
            </a:r>
          </a:p>
          <a:p>
            <a:r>
              <a:rPr lang="en-US" sz="2400" dirty="0"/>
              <a:t>a desire for more personalization</a:t>
            </a:r>
          </a:p>
          <a:p>
            <a:r>
              <a:rPr lang="en-US" sz="2400" dirty="0"/>
              <a:t>Hotel brands are responding to these demands……..</a:t>
            </a:r>
          </a:p>
          <a:p>
            <a:endParaRPr lang="en-US" sz="2400" dirty="0"/>
          </a:p>
        </p:txBody>
      </p:sp>
      <p:pic>
        <p:nvPicPr>
          <p:cNvPr id="5" name="Picture 4">
            <a:extLst>
              <a:ext uri="{FF2B5EF4-FFF2-40B4-BE49-F238E27FC236}">
                <a16:creationId xmlns:a16="http://schemas.microsoft.com/office/drawing/2014/main" id="{8EE89A23-3D3C-4348-8CB8-D6A1343CA5B1}"/>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6400" r="27267" b="-2"/>
          <a:stretch/>
        </p:blipFill>
        <p:spPr>
          <a:xfrm>
            <a:off x="4965970" y="455661"/>
            <a:ext cx="4178030"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p:spPr>
      </p:pic>
    </p:spTree>
    <p:extLst>
      <p:ext uri="{BB962C8B-B14F-4D97-AF65-F5344CB8AC3E}">
        <p14:creationId xmlns:p14="http://schemas.microsoft.com/office/powerpoint/2010/main" val="3723935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1946" r="13959" b="-4"/>
          <a:stretch/>
        </p:blipFill>
        <p:spPr>
          <a:xfrm>
            <a:off x="436144" y="258142"/>
            <a:ext cx="2339039" cy="3118718"/>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8465" r="-4" b="2865"/>
          <a:stretch/>
        </p:blipFill>
        <p:spPr>
          <a:xfrm>
            <a:off x="926841" y="3486449"/>
            <a:ext cx="1848342" cy="2464455"/>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sp>
        <p:nvSpPr>
          <p:cNvPr id="3" name="Content Placeholder 2"/>
          <p:cNvSpPr>
            <a:spLocks noGrp="1"/>
          </p:cNvSpPr>
          <p:nvPr>
            <p:ph idx="1"/>
          </p:nvPr>
        </p:nvSpPr>
        <p:spPr>
          <a:xfrm>
            <a:off x="3138406" y="374650"/>
            <a:ext cx="5924729" cy="5923372"/>
          </a:xfrm>
        </p:spPr>
        <p:txBody>
          <a:bodyPr>
            <a:noAutofit/>
          </a:bodyPr>
          <a:lstStyle/>
          <a:p>
            <a:pPr marL="0" indent="0">
              <a:lnSpc>
                <a:spcPct val="100000"/>
              </a:lnSpc>
              <a:buNone/>
            </a:pPr>
            <a:r>
              <a:rPr lang="en-GB" sz="2000" b="1" dirty="0">
                <a:latin typeface="+mj-lt"/>
                <a:cs typeface="Calibri" panose="020F0502020204030204" pitchFamily="34" charset="0"/>
              </a:rPr>
              <a:t>Authenticity</a:t>
            </a:r>
          </a:p>
          <a:p>
            <a:pPr>
              <a:lnSpc>
                <a:spcPct val="100000"/>
              </a:lnSpc>
            </a:pPr>
            <a:r>
              <a:rPr lang="en-GB" sz="2000" dirty="0">
                <a:cs typeface="Calibri" panose="020F0502020204030204" pitchFamily="34" charset="0"/>
              </a:rPr>
              <a:t>Appreciation for authenticity is significant—and also the most challenging</a:t>
            </a:r>
          </a:p>
          <a:p>
            <a:pPr>
              <a:lnSpc>
                <a:spcPct val="100000"/>
              </a:lnSpc>
            </a:pPr>
            <a:r>
              <a:rPr lang="en-GB" sz="2000" dirty="0">
                <a:cs typeface="Calibri" panose="020F0502020204030204" pitchFamily="34" charset="0"/>
              </a:rPr>
              <a:t>Growing appreciation for independent products and </a:t>
            </a:r>
            <a:r>
              <a:rPr lang="en-GB" sz="2000" b="1" dirty="0">
                <a:cs typeface="Calibri" panose="020F0502020204030204" pitchFamily="34" charset="0"/>
              </a:rPr>
              <a:t>distinctive F&amp;B concepts </a:t>
            </a:r>
            <a:r>
              <a:rPr lang="en-GB" sz="2000" dirty="0">
                <a:cs typeface="Calibri" panose="020F0502020204030204" pitchFamily="34" charset="0"/>
              </a:rPr>
              <a:t>- high proportion of locally sourced and/or organic ingredients. </a:t>
            </a:r>
          </a:p>
          <a:p>
            <a:pPr>
              <a:lnSpc>
                <a:spcPct val="100000"/>
              </a:lnSpc>
            </a:pPr>
            <a:r>
              <a:rPr lang="en-GB" sz="2000" dirty="0">
                <a:cs typeface="Calibri" panose="020F0502020204030204" pitchFamily="34" charset="0"/>
              </a:rPr>
              <a:t>brands and F&amp;B offerings connect with consumers in a way that </a:t>
            </a:r>
            <a:r>
              <a:rPr lang="en-GB" sz="2000" b="1" dirty="0">
                <a:cs typeface="Calibri" panose="020F0502020204030204" pitchFamily="34" charset="0"/>
              </a:rPr>
              <a:t>feels authentic and impactful.</a:t>
            </a:r>
          </a:p>
          <a:p>
            <a:pPr>
              <a:lnSpc>
                <a:spcPct val="100000"/>
              </a:lnSpc>
            </a:pPr>
            <a:r>
              <a:rPr lang="en-GB" sz="2000" b="1" dirty="0">
                <a:cs typeface="Calibri" panose="020F0502020204030204" pitchFamily="34" charset="0"/>
              </a:rPr>
              <a:t>Authenticity creates memories </a:t>
            </a:r>
            <a:r>
              <a:rPr lang="en-GB" sz="2000" dirty="0">
                <a:cs typeface="Calibri" panose="020F0502020204030204" pitchFamily="34" charset="0"/>
              </a:rPr>
              <a:t>by delivering brands, environments and experiences that are memorably distinctive.</a:t>
            </a:r>
          </a:p>
          <a:p>
            <a:pPr>
              <a:lnSpc>
                <a:spcPct val="100000"/>
              </a:lnSpc>
            </a:pPr>
            <a:r>
              <a:rPr lang="en-GB" sz="2000" b="1" dirty="0">
                <a:cs typeface="Calibri" panose="020F0502020204030204" pitchFamily="34" charset="0"/>
              </a:rPr>
              <a:t>Culture offering</a:t>
            </a:r>
            <a:r>
              <a:rPr lang="en-GB" sz="2000" dirty="0">
                <a:cs typeface="Calibri" panose="020F0502020204030204" pitchFamily="34" charset="0"/>
              </a:rPr>
              <a:t> is a trend that is embraced today.</a:t>
            </a:r>
          </a:p>
          <a:p>
            <a:pPr>
              <a:lnSpc>
                <a:spcPct val="100000"/>
              </a:lnSpc>
            </a:pPr>
            <a:r>
              <a:rPr lang="en-GB" sz="2000" dirty="0" err="1">
                <a:cs typeface="Calibri" panose="020F0502020204030204" pitchFamily="34" charset="0"/>
              </a:rPr>
              <a:t>Taljinder</a:t>
            </a:r>
            <a:r>
              <a:rPr lang="en-GB" sz="2000" dirty="0">
                <a:cs typeface="Calibri" panose="020F0502020204030204" pitchFamily="34" charset="0"/>
              </a:rPr>
              <a:t> Singh, GM of </a:t>
            </a:r>
            <a:r>
              <a:rPr lang="en-GB" sz="2000" b="1" dirty="0">
                <a:cs typeface="Calibri" panose="020F0502020204030204" pitchFamily="34" charset="0"/>
              </a:rPr>
              <a:t>the Mumbai Taj Mahal Palace Hotel </a:t>
            </a:r>
            <a:r>
              <a:rPr lang="en-GB" sz="2000" dirty="0">
                <a:cs typeface="Calibri" panose="020F0502020204030204" pitchFamily="34" charset="0"/>
              </a:rPr>
              <a:t>puts it, “</a:t>
            </a:r>
            <a:r>
              <a:rPr lang="en-GB" sz="2000" i="1" dirty="0">
                <a:cs typeface="Calibri" panose="020F0502020204030204" pitchFamily="34" charset="0"/>
              </a:rPr>
              <a:t>authenticity will fail if it is just a brand strategy. It needs to become a way of life</a:t>
            </a:r>
            <a:r>
              <a:rPr lang="en-GB" sz="2000" dirty="0">
                <a:cs typeface="Calibri" panose="020F0502020204030204" pitchFamily="34" charset="0"/>
              </a:rPr>
              <a:t>.” </a:t>
            </a:r>
          </a:p>
        </p:txBody>
      </p:sp>
    </p:spTree>
    <p:extLst>
      <p:ext uri="{BB962C8B-B14F-4D97-AF65-F5344CB8AC3E}">
        <p14:creationId xmlns:p14="http://schemas.microsoft.com/office/powerpoint/2010/main" val="3129726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0AFC67-8A53-48B4-7E66-56250B0426C4}"/>
              </a:ext>
            </a:extLst>
          </p:cNvPr>
          <p:cNvPicPr>
            <a:picLocks noChangeAspect="1"/>
          </p:cNvPicPr>
          <p:nvPr/>
        </p:nvPicPr>
        <p:blipFill>
          <a:blip r:embed="rId2"/>
          <a:stretch>
            <a:fillRect/>
          </a:stretch>
        </p:blipFill>
        <p:spPr>
          <a:xfrm>
            <a:off x="467722" y="269575"/>
            <a:ext cx="1981372" cy="1767993"/>
          </a:xfrm>
          <a:prstGeom prst="rect">
            <a:avLst/>
          </a:prstGeom>
        </p:spPr>
      </p:pic>
      <p:sp>
        <p:nvSpPr>
          <p:cNvPr id="2" name="Title 1">
            <a:extLst>
              <a:ext uri="{FF2B5EF4-FFF2-40B4-BE49-F238E27FC236}">
                <a16:creationId xmlns:a16="http://schemas.microsoft.com/office/drawing/2014/main" id="{2B5BD705-C17D-7FD8-EE69-76B420F512A4}"/>
              </a:ext>
            </a:extLst>
          </p:cNvPr>
          <p:cNvSpPr>
            <a:spLocks noGrp="1"/>
          </p:cNvSpPr>
          <p:nvPr>
            <p:ph type="title"/>
          </p:nvPr>
        </p:nvSpPr>
        <p:spPr>
          <a:xfrm>
            <a:off x="65708" y="1837816"/>
            <a:ext cx="2400300" cy="4461163"/>
          </a:xfrm>
        </p:spPr>
        <p:txBody>
          <a:bodyPr>
            <a:normAutofit/>
          </a:bodyPr>
          <a:lstStyle/>
          <a:p>
            <a:r>
              <a:rPr lang="en-GB" sz="3600" dirty="0"/>
              <a:t>Local authenticity ( culture) – Taj Hotels </a:t>
            </a:r>
            <a:endParaRPr lang="en-GB" sz="3600" dirty="0">
              <a:solidFill>
                <a:srgbClr val="FFFFFF"/>
              </a:solidFill>
            </a:endParaRPr>
          </a:p>
        </p:txBody>
      </p:sp>
      <p:sp>
        <p:nvSpPr>
          <p:cNvPr id="3" name="Content Placeholder 2">
            <a:extLst>
              <a:ext uri="{FF2B5EF4-FFF2-40B4-BE49-F238E27FC236}">
                <a16:creationId xmlns:a16="http://schemas.microsoft.com/office/drawing/2014/main" id="{87007162-DC01-E66A-100A-27984A71B717}"/>
              </a:ext>
            </a:extLst>
          </p:cNvPr>
          <p:cNvSpPr>
            <a:spLocks noGrp="1"/>
          </p:cNvSpPr>
          <p:nvPr>
            <p:ph idx="1"/>
          </p:nvPr>
        </p:nvSpPr>
        <p:spPr>
          <a:xfrm>
            <a:off x="2466008" y="149289"/>
            <a:ext cx="6692620" cy="5828523"/>
          </a:xfrm>
        </p:spPr>
        <p:txBody>
          <a:bodyPr anchor="ctr">
            <a:normAutofit fontScale="40000" lnSpcReduction="20000"/>
          </a:bodyPr>
          <a:lstStyle/>
          <a:p>
            <a:pPr>
              <a:lnSpc>
                <a:spcPct val="120000"/>
              </a:lnSpc>
            </a:pPr>
            <a:r>
              <a:rPr lang="en-GB" sz="4000" dirty="0"/>
              <a:t>A powerful way to </a:t>
            </a:r>
            <a:r>
              <a:rPr lang="en-GB" sz="4000" b="1" dirty="0"/>
              <a:t>create emotional engagement is </a:t>
            </a:r>
            <a:r>
              <a:rPr lang="en-GB" sz="4000" dirty="0"/>
              <a:t>local authenticity</a:t>
            </a:r>
          </a:p>
          <a:p>
            <a:pPr>
              <a:lnSpc>
                <a:spcPct val="120000"/>
              </a:lnSpc>
            </a:pPr>
            <a:r>
              <a:rPr lang="en-GB" sz="4000" dirty="0"/>
              <a:t>Taj Hotels a luxury hospitality brand -The Pierre in New York, St. James Hotel in London, and nearly a hundred other properties in Asia, Europe, and North America are committed to a model called </a:t>
            </a:r>
            <a:r>
              <a:rPr lang="en-GB" sz="4000" b="1" dirty="0"/>
              <a:t>“</a:t>
            </a:r>
            <a:r>
              <a:rPr lang="en-GB" sz="4000" dirty="0"/>
              <a:t>a </a:t>
            </a:r>
            <a:r>
              <a:rPr lang="en-GB" sz="4000" b="1" dirty="0"/>
              <a:t>continuum of sensation” </a:t>
            </a:r>
          </a:p>
          <a:p>
            <a:pPr>
              <a:lnSpc>
                <a:spcPct val="120000"/>
              </a:lnSpc>
            </a:pPr>
            <a:r>
              <a:rPr lang="en-GB" sz="4000" b="1" dirty="0"/>
              <a:t>S</a:t>
            </a:r>
            <a:r>
              <a:rPr lang="en-GB" sz="4000" dirty="0"/>
              <a:t>imilar employee uniforms, the Taj </a:t>
            </a:r>
            <a:r>
              <a:rPr lang="en-GB" sz="4000" b="1" dirty="0"/>
              <a:t>signature scent</a:t>
            </a:r>
            <a:r>
              <a:rPr lang="en-GB" sz="4000" dirty="0"/>
              <a:t>–which is a specific strain of jasmine–and the </a:t>
            </a:r>
            <a:r>
              <a:rPr lang="en-GB" sz="4000" b="1" dirty="0"/>
              <a:t>Taj-curated music </a:t>
            </a:r>
            <a:r>
              <a:rPr lang="en-GB" sz="4000" dirty="0"/>
              <a:t>that is played in their hotels as a soundtrack.</a:t>
            </a:r>
          </a:p>
          <a:p>
            <a:pPr>
              <a:lnSpc>
                <a:spcPct val="120000"/>
              </a:lnSpc>
            </a:pPr>
            <a:r>
              <a:rPr lang="en-GB" sz="4000" b="1" dirty="0"/>
              <a:t>details</a:t>
            </a:r>
            <a:r>
              <a:rPr lang="en-GB" sz="4000" dirty="0"/>
              <a:t> of </a:t>
            </a:r>
            <a:r>
              <a:rPr lang="en-GB" sz="4000" b="1" dirty="0"/>
              <a:t>authentic furnishings </a:t>
            </a:r>
            <a:r>
              <a:rPr lang="en-GB" sz="4000" dirty="0"/>
              <a:t>to texture to layout are worked out with the intention of fitting into and paying tribute to local areas.</a:t>
            </a:r>
          </a:p>
          <a:p>
            <a:pPr>
              <a:lnSpc>
                <a:spcPct val="120000"/>
              </a:lnSpc>
            </a:pPr>
            <a:r>
              <a:rPr lang="en-GB" sz="4000" dirty="0"/>
              <a:t>‘</a:t>
            </a:r>
            <a:r>
              <a:rPr lang="en-GB" sz="4000" dirty="0" err="1"/>
              <a:t>Tajness</a:t>
            </a:r>
            <a:r>
              <a:rPr lang="en-GB" sz="4000" dirty="0"/>
              <a:t>’ is expressed through timely events called </a:t>
            </a:r>
            <a:r>
              <a:rPr lang="en-GB" sz="4000" b="1" dirty="0"/>
              <a:t>“rituals,” </a:t>
            </a:r>
            <a:r>
              <a:rPr lang="en-GB" sz="4000" dirty="0"/>
              <a:t>which are </a:t>
            </a:r>
            <a:r>
              <a:rPr lang="en-GB" sz="4000" b="1" dirty="0"/>
              <a:t>customized for each locale</a:t>
            </a:r>
            <a:r>
              <a:rPr lang="en-GB" sz="4000" dirty="0"/>
              <a:t>, </a:t>
            </a:r>
            <a:r>
              <a:rPr lang="en-GB" sz="4000" dirty="0" err="1"/>
              <a:t>e.g</a:t>
            </a:r>
            <a:r>
              <a:rPr lang="en-GB" sz="4000" dirty="0"/>
              <a:t> the greeting ritual, when guests first arrive.</a:t>
            </a:r>
          </a:p>
          <a:p>
            <a:pPr>
              <a:lnSpc>
                <a:spcPct val="120000"/>
              </a:lnSpc>
            </a:pPr>
            <a:r>
              <a:rPr lang="en-GB" sz="4000" dirty="0"/>
              <a:t>Taj Mahal Palace Hotel Mumbai - traditional </a:t>
            </a:r>
            <a:r>
              <a:rPr lang="en-GB" sz="4000" b="1" dirty="0"/>
              <a:t>“aarti” interaction</a:t>
            </a:r>
            <a:r>
              <a:rPr lang="en-GB" sz="4000" dirty="0"/>
              <a:t>, where the welcoming employee places a </a:t>
            </a:r>
            <a:r>
              <a:rPr lang="en-GB" sz="4000" b="1" dirty="0"/>
              <a:t>red dot on the guest’s head and presents the guest with a beaded garland </a:t>
            </a:r>
            <a:r>
              <a:rPr lang="en-GB" sz="4000" dirty="0"/>
              <a:t>intended to convey good fortune.</a:t>
            </a:r>
          </a:p>
          <a:p>
            <a:pPr>
              <a:lnSpc>
                <a:spcPct val="120000"/>
              </a:lnSpc>
            </a:pPr>
            <a:r>
              <a:rPr lang="en-GB" sz="4000" b="1" dirty="0"/>
              <a:t>Sunset ritual in Mumbai consists of a wooden flute player playing a particular raga</a:t>
            </a:r>
            <a:r>
              <a:rPr lang="en-GB" sz="4000" dirty="0"/>
              <a:t> (musical modal scale) appropriate to the early evening, along with candle lighting and dancers in the twilight &amp; musicians playing locally </a:t>
            </a:r>
            <a:r>
              <a:rPr lang="en-GB" sz="4000" b="1" dirty="0"/>
              <a:t>authentic music</a:t>
            </a:r>
            <a:r>
              <a:rPr lang="en-GB" sz="4000" dirty="0"/>
              <a:t>. (Solomon, 2016)</a:t>
            </a:r>
          </a:p>
          <a:p>
            <a:endParaRPr lang="en-GB" dirty="0"/>
          </a:p>
        </p:txBody>
      </p:sp>
    </p:spTree>
    <p:extLst>
      <p:ext uri="{BB962C8B-B14F-4D97-AF65-F5344CB8AC3E}">
        <p14:creationId xmlns:p14="http://schemas.microsoft.com/office/powerpoint/2010/main" val="2559410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B377C-9CE1-4E34-B4A3-619178DED67A}"/>
              </a:ext>
            </a:extLst>
          </p:cNvPr>
          <p:cNvSpPr>
            <a:spLocks noGrp="1"/>
          </p:cNvSpPr>
          <p:nvPr>
            <p:ph type="title"/>
          </p:nvPr>
        </p:nvSpPr>
        <p:spPr>
          <a:xfrm>
            <a:off x="164064" y="346209"/>
            <a:ext cx="1764263" cy="3514364"/>
          </a:xfrm>
        </p:spPr>
        <p:txBody>
          <a:bodyPr vert="horz" lIns="91440" tIns="45720" rIns="91440" bIns="45720" rtlCol="0" anchor="b">
            <a:normAutofit fontScale="90000"/>
          </a:bodyPr>
          <a:lstStyle/>
          <a:p>
            <a:pPr algn="r"/>
            <a:r>
              <a:rPr lang="en-US" sz="3600" b="1" kern="1200" dirty="0" err="1">
                <a:solidFill>
                  <a:schemeClr val="tx1"/>
                </a:solidFill>
                <a:latin typeface="+mj-lt"/>
                <a:ea typeface="+mj-ea"/>
                <a:cs typeface="+mj-cs"/>
              </a:rPr>
              <a:t>Tajness</a:t>
            </a:r>
            <a:r>
              <a:rPr lang="en-US" sz="3600" b="1" kern="1200" dirty="0">
                <a:solidFill>
                  <a:schemeClr val="tx1"/>
                </a:solidFill>
                <a:latin typeface="+mj-lt"/>
                <a:ea typeface="+mj-ea"/>
                <a:cs typeface="+mj-cs"/>
              </a:rPr>
              <a:t> – You can feel it with your eyes closed</a:t>
            </a:r>
          </a:p>
        </p:txBody>
      </p:sp>
      <p:pic>
        <p:nvPicPr>
          <p:cNvPr id="4" name="Online Media 3" title="Tajness ￢ﾀﾓ You can feel it with your eyes closed">
            <a:hlinkClick r:id="" action="ppaction://media"/>
            <a:extLst>
              <a:ext uri="{FF2B5EF4-FFF2-40B4-BE49-F238E27FC236}">
                <a16:creationId xmlns:a16="http://schemas.microsoft.com/office/drawing/2014/main" id="{73B3DC00-4E69-483B-B883-AE1E69B19F11}"/>
              </a:ext>
            </a:extLst>
          </p:cNvPr>
          <p:cNvPicPr>
            <a:picLocks noGrp="1" noRot="1" noChangeAspect="1"/>
          </p:cNvPicPr>
          <p:nvPr>
            <p:ph idx="1"/>
            <a:videoFile r:link="rId1"/>
          </p:nvPr>
        </p:nvPicPr>
        <p:blipFill>
          <a:blip r:embed="rId4"/>
          <a:stretch>
            <a:fillRect/>
          </a:stretch>
        </p:blipFill>
        <p:spPr>
          <a:xfrm>
            <a:off x="2613660" y="1417320"/>
            <a:ext cx="5762124" cy="3255600"/>
          </a:xfrm>
          <a:prstGeom prst="rect">
            <a:avLst/>
          </a:prstGeom>
        </p:spPr>
      </p:pic>
    </p:spTree>
    <p:extLst>
      <p:ext uri="{BB962C8B-B14F-4D97-AF65-F5344CB8AC3E}">
        <p14:creationId xmlns:p14="http://schemas.microsoft.com/office/powerpoint/2010/main" val="2210939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F183CA-76BA-404A-BFC9-229CD91148C4}"/>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5623" r="29197" b="-1"/>
          <a:stretch/>
        </p:blipFill>
        <p:spPr>
          <a:xfrm>
            <a:off x="112664" y="1613924"/>
            <a:ext cx="1965355" cy="3701133"/>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1">
            <a:extLst>
              <a:ext uri="{FF2B5EF4-FFF2-40B4-BE49-F238E27FC236}">
                <a16:creationId xmlns:a16="http://schemas.microsoft.com/office/drawing/2014/main" id="{D59EAFBE-5D95-4C1C-807C-F7228B47DFFF}"/>
              </a:ext>
            </a:extLst>
          </p:cNvPr>
          <p:cNvSpPr>
            <a:spLocks noGrp="1"/>
          </p:cNvSpPr>
          <p:nvPr>
            <p:ph type="title"/>
          </p:nvPr>
        </p:nvSpPr>
        <p:spPr>
          <a:xfrm>
            <a:off x="186613" y="0"/>
            <a:ext cx="2307772" cy="1325563"/>
          </a:xfrm>
        </p:spPr>
        <p:txBody>
          <a:bodyPr>
            <a:normAutofit fontScale="90000"/>
          </a:bodyPr>
          <a:lstStyle/>
          <a:p>
            <a:r>
              <a:rPr lang="en-GB" sz="3600" b="1" dirty="0"/>
              <a:t>EDITION  Hotels </a:t>
            </a:r>
            <a:r>
              <a:rPr lang="en-GB" sz="3600" dirty="0"/>
              <a:t>- Authentic </a:t>
            </a:r>
          </a:p>
        </p:txBody>
      </p:sp>
      <p:sp>
        <p:nvSpPr>
          <p:cNvPr id="3" name="Content Placeholder 2">
            <a:extLst>
              <a:ext uri="{FF2B5EF4-FFF2-40B4-BE49-F238E27FC236}">
                <a16:creationId xmlns:a16="http://schemas.microsoft.com/office/drawing/2014/main" id="{6E295109-8F9B-4BF5-9B61-2297FC739A16}"/>
              </a:ext>
            </a:extLst>
          </p:cNvPr>
          <p:cNvSpPr>
            <a:spLocks noGrp="1"/>
          </p:cNvSpPr>
          <p:nvPr>
            <p:ph idx="1"/>
          </p:nvPr>
        </p:nvSpPr>
        <p:spPr>
          <a:xfrm>
            <a:off x="2282890" y="93306"/>
            <a:ext cx="6674498" cy="6742371"/>
          </a:xfrm>
        </p:spPr>
        <p:txBody>
          <a:bodyPr>
            <a:noAutofit/>
          </a:bodyPr>
          <a:lstStyle/>
          <a:p>
            <a:pPr>
              <a:lnSpc>
                <a:spcPct val="100000"/>
              </a:lnSpc>
            </a:pPr>
            <a:r>
              <a:rPr lang="en-GB" sz="1600" dirty="0"/>
              <a:t>‘</a:t>
            </a:r>
            <a:r>
              <a:rPr lang="en-GB" sz="1600" i="1" dirty="0"/>
              <a:t>you’re not going to come to an Edition Hotel and get a knockoff of anything. It’s going to be the real deal</a:t>
            </a:r>
            <a:r>
              <a:rPr lang="en-GB" sz="1600" dirty="0"/>
              <a:t>’  says Jay </a:t>
            </a:r>
            <a:r>
              <a:rPr lang="en-GB" sz="1600" dirty="0" err="1"/>
              <a:t>Coldren</a:t>
            </a:r>
            <a:r>
              <a:rPr lang="en-GB" sz="1600" dirty="0"/>
              <a:t> ,Vice President Edition Hotels. </a:t>
            </a:r>
          </a:p>
          <a:p>
            <a:pPr>
              <a:lnSpc>
                <a:spcPct val="100000"/>
              </a:lnSpc>
            </a:pPr>
            <a:r>
              <a:rPr lang="en-GB" sz="1600" dirty="0"/>
              <a:t>EDITION combines </a:t>
            </a:r>
            <a:r>
              <a:rPr lang="en-GB" sz="1600" b="1" dirty="0"/>
              <a:t>the personal, intimate, individualized and unique</a:t>
            </a:r>
            <a:r>
              <a:rPr lang="en-GB" sz="1600" dirty="0"/>
              <a:t> lodging experience and locations around the world.</a:t>
            </a:r>
          </a:p>
          <a:p>
            <a:pPr>
              <a:lnSpc>
                <a:spcPct val="100000"/>
              </a:lnSpc>
            </a:pPr>
            <a:r>
              <a:rPr lang="en-GB" sz="1600" dirty="0"/>
              <a:t>What signals authenticity is something </a:t>
            </a:r>
            <a:r>
              <a:rPr lang="en-GB" sz="1600" b="1" dirty="0"/>
              <a:t>intrinsic </a:t>
            </a:r>
            <a:r>
              <a:rPr lang="en-GB" sz="1600" dirty="0"/>
              <a:t>in the brand: the origins, location and unique features. </a:t>
            </a:r>
          </a:p>
          <a:p>
            <a:pPr>
              <a:lnSpc>
                <a:spcPct val="100000"/>
              </a:lnSpc>
            </a:pPr>
            <a:r>
              <a:rPr lang="en-GB" sz="1600" dirty="0"/>
              <a:t>Hotels with historical features and original architecture benefit. Can be consciously crated as part of the </a:t>
            </a:r>
            <a:r>
              <a:rPr lang="en-GB" sz="1600" b="1" dirty="0"/>
              <a:t>overall guest experience </a:t>
            </a:r>
            <a:r>
              <a:rPr lang="en-GB" sz="1600" dirty="0"/>
              <a:t>delivered through service design and programming.</a:t>
            </a:r>
          </a:p>
          <a:p>
            <a:pPr>
              <a:lnSpc>
                <a:spcPct val="100000"/>
              </a:lnSpc>
            </a:pPr>
            <a:r>
              <a:rPr lang="en-GB" sz="1600" dirty="0"/>
              <a:t>‘Our desire is to </a:t>
            </a:r>
            <a:r>
              <a:rPr lang="en-GB" sz="1600" b="1" dirty="0"/>
              <a:t>infuse emotion</a:t>
            </a:r>
            <a:r>
              <a:rPr lang="en-GB" sz="1600" dirty="0"/>
              <a:t> into a check-in/check-out world by bringing each location to life in an </a:t>
            </a:r>
            <a:r>
              <a:rPr lang="en-GB" sz="1600" b="1" dirty="0"/>
              <a:t>intimate, seductive </a:t>
            </a:r>
            <a:r>
              <a:rPr lang="en-GB" sz="1600" dirty="0"/>
              <a:t>environment’.</a:t>
            </a:r>
          </a:p>
          <a:p>
            <a:pPr>
              <a:lnSpc>
                <a:spcPct val="100000"/>
              </a:lnSpc>
            </a:pPr>
            <a:r>
              <a:rPr lang="en-GB" sz="1600" dirty="0"/>
              <a:t>With a perfect mix of </a:t>
            </a:r>
            <a:r>
              <a:rPr lang="en-GB" sz="1600" b="1" dirty="0"/>
              <a:t>authentic design </a:t>
            </a:r>
            <a:r>
              <a:rPr lang="en-GB" sz="1600" dirty="0"/>
              <a:t>and gracious, sophisticated personalized service. </a:t>
            </a:r>
          </a:p>
          <a:p>
            <a:pPr>
              <a:lnSpc>
                <a:spcPct val="100000"/>
              </a:lnSpc>
            </a:pPr>
            <a:r>
              <a:rPr lang="en-GB" sz="1600" dirty="0"/>
              <a:t>Created to give the guests a feeling of being somewhere so special, it may only be known to them.</a:t>
            </a:r>
          </a:p>
          <a:p>
            <a:pPr marL="0" indent="0">
              <a:lnSpc>
                <a:spcPct val="100000"/>
              </a:lnSpc>
              <a:buNone/>
            </a:pPr>
            <a:r>
              <a:rPr lang="en-GB" sz="1600" dirty="0"/>
              <a:t>‘THE NEW GENERATION OF LUXURY - A place to lay your head and get everything you need (and want). At EDITION, we believe true luxury is being heard before you even speak’.</a:t>
            </a:r>
          </a:p>
        </p:txBody>
      </p:sp>
    </p:spTree>
    <p:extLst>
      <p:ext uri="{BB962C8B-B14F-4D97-AF65-F5344CB8AC3E}">
        <p14:creationId xmlns:p14="http://schemas.microsoft.com/office/powerpoint/2010/main" val="1736208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DD34F-A2A8-4222-9D3E-9B50555EE946}"/>
              </a:ext>
            </a:extLst>
          </p:cNvPr>
          <p:cNvSpPr>
            <a:spLocks noGrp="1"/>
          </p:cNvSpPr>
          <p:nvPr>
            <p:ph type="title"/>
          </p:nvPr>
        </p:nvSpPr>
        <p:spPr>
          <a:xfrm>
            <a:off x="699448" y="87625"/>
            <a:ext cx="7488461" cy="1597228"/>
          </a:xfrm>
        </p:spPr>
        <p:txBody>
          <a:bodyPr vert="horz" lIns="91440" tIns="45720" rIns="91440" bIns="45720" rtlCol="0" anchor="ctr">
            <a:normAutofit/>
          </a:bodyPr>
          <a:lstStyle/>
          <a:p>
            <a:r>
              <a:rPr lang="en-US" sz="4800" kern="1200" dirty="0">
                <a:solidFill>
                  <a:schemeClr val="tx1"/>
                </a:solidFill>
                <a:latin typeface="+mj-lt"/>
                <a:ea typeface="+mj-ea"/>
                <a:cs typeface="+mj-cs"/>
              </a:rPr>
              <a:t>Discover How EDITION Hotels Combine Lifestyle with Luxury</a:t>
            </a:r>
          </a:p>
        </p:txBody>
      </p:sp>
      <p:pic>
        <p:nvPicPr>
          <p:cNvPr id="4" name="Online Media 3" title="Insider Video: Discover How EDITION Hotels Combine Lifestyle with Luxury">
            <a:hlinkClick r:id="" action="ppaction://media"/>
            <a:extLst>
              <a:ext uri="{FF2B5EF4-FFF2-40B4-BE49-F238E27FC236}">
                <a16:creationId xmlns:a16="http://schemas.microsoft.com/office/drawing/2014/main" id="{097321CD-BC63-4323-B139-AFBE90972C5F}"/>
              </a:ext>
            </a:extLst>
          </p:cNvPr>
          <p:cNvPicPr>
            <a:picLocks noGrp="1" noRot="1" noChangeAspect="1"/>
          </p:cNvPicPr>
          <p:nvPr>
            <p:ph idx="1"/>
            <a:videoFile r:link="rId1"/>
          </p:nvPr>
        </p:nvPicPr>
        <p:blipFill>
          <a:blip r:embed="rId4"/>
          <a:stretch>
            <a:fillRect/>
          </a:stretch>
        </p:blipFill>
        <p:spPr>
          <a:xfrm>
            <a:off x="1129937" y="1700135"/>
            <a:ext cx="7071276" cy="3995271"/>
          </a:xfrm>
          <a:prstGeom prst="rect">
            <a:avLst/>
          </a:prstGeom>
        </p:spPr>
      </p:pic>
    </p:spTree>
    <p:extLst>
      <p:ext uri="{BB962C8B-B14F-4D97-AF65-F5344CB8AC3E}">
        <p14:creationId xmlns:p14="http://schemas.microsoft.com/office/powerpoint/2010/main" val="1886102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D9865-F9E6-4E77-B7CC-4223BC6D2026}"/>
              </a:ext>
            </a:extLst>
          </p:cNvPr>
          <p:cNvSpPr>
            <a:spLocks noGrp="1"/>
          </p:cNvSpPr>
          <p:nvPr>
            <p:ph type="title"/>
          </p:nvPr>
        </p:nvSpPr>
        <p:spPr>
          <a:xfrm>
            <a:off x="4689498" y="462018"/>
            <a:ext cx="3995454" cy="1642850"/>
          </a:xfrm>
        </p:spPr>
        <p:txBody>
          <a:bodyPr vert="horz" lIns="91440" tIns="45720" rIns="91440" bIns="45720" rtlCol="0" anchor="ctr">
            <a:normAutofit/>
          </a:bodyPr>
          <a:lstStyle/>
          <a:p>
            <a:r>
              <a:rPr lang="en-US" sz="2800" b="1" dirty="0"/>
              <a:t>Mark Harmon talks Auberge Resorts Collection</a:t>
            </a:r>
          </a:p>
        </p:txBody>
      </p:sp>
      <p:pic>
        <p:nvPicPr>
          <p:cNvPr id="4" name="Online Media 3" title="Mark Harmon talks Auberge Resorts Collection + property identity">
            <a:hlinkClick r:id="" action="ppaction://media"/>
            <a:extLst>
              <a:ext uri="{FF2B5EF4-FFF2-40B4-BE49-F238E27FC236}">
                <a16:creationId xmlns:a16="http://schemas.microsoft.com/office/drawing/2014/main" id="{4D56DB51-FBD7-40BF-BFAE-52580BCF34CC}"/>
              </a:ext>
            </a:extLst>
          </p:cNvPr>
          <p:cNvPicPr>
            <a:picLocks noGrp="1" noRot="1" noChangeAspect="1"/>
          </p:cNvPicPr>
          <p:nvPr>
            <p:ph idx="1"/>
            <a:videoFile r:link="rId1"/>
          </p:nvPr>
        </p:nvPicPr>
        <p:blipFill>
          <a:blip r:embed="rId4"/>
          <a:stretch>
            <a:fillRect/>
          </a:stretch>
        </p:blipFill>
        <p:spPr>
          <a:xfrm>
            <a:off x="141854" y="1283443"/>
            <a:ext cx="4216816" cy="2382501"/>
          </a:xfrm>
          <a:prstGeom prst="rect">
            <a:avLst/>
          </a:prstGeom>
        </p:spPr>
      </p:pic>
      <p:pic>
        <p:nvPicPr>
          <p:cNvPr id="6" name="Picture 5">
            <a:extLst>
              <a:ext uri="{FF2B5EF4-FFF2-40B4-BE49-F238E27FC236}">
                <a16:creationId xmlns:a16="http://schemas.microsoft.com/office/drawing/2014/main" id="{96383CE6-9F22-4A75-B14C-A87F0F406C20}"/>
              </a:ext>
            </a:extLst>
          </p:cNvPr>
          <p:cNvPicPr>
            <a:picLocks noChangeAspect="1"/>
          </p:cNvPicPr>
          <p:nvPr/>
        </p:nvPicPr>
        <p:blipFill>
          <a:blip r:embed="rId5"/>
          <a:stretch>
            <a:fillRect/>
          </a:stretch>
        </p:blipFill>
        <p:spPr>
          <a:xfrm>
            <a:off x="789759" y="4559881"/>
            <a:ext cx="2642870" cy="1281791"/>
          </a:xfrm>
          <a:prstGeom prst="rect">
            <a:avLst/>
          </a:prstGeom>
        </p:spPr>
      </p:pic>
      <p:sp>
        <p:nvSpPr>
          <p:cNvPr id="5" name="Rectangle 4">
            <a:extLst>
              <a:ext uri="{FF2B5EF4-FFF2-40B4-BE49-F238E27FC236}">
                <a16:creationId xmlns:a16="http://schemas.microsoft.com/office/drawing/2014/main" id="{BB44614A-869F-4EFF-95B7-F72C2DEF7D95}"/>
              </a:ext>
            </a:extLst>
          </p:cNvPr>
          <p:cNvSpPr/>
          <p:nvPr/>
        </p:nvSpPr>
        <p:spPr>
          <a:xfrm>
            <a:off x="4548234" y="2358727"/>
            <a:ext cx="4453912" cy="3245862"/>
          </a:xfrm>
          <a:prstGeom prst="rect">
            <a:avLst/>
          </a:prstGeom>
        </p:spPr>
        <p:txBody>
          <a:bodyPr vert="horz" lIns="91440" tIns="45720" rIns="91440" bIns="45720" rtlCol="0" anchor="t">
            <a:normAutofit/>
          </a:bodyPr>
          <a:lstStyle/>
          <a:p>
            <a:pPr indent="-228600" defTabSz="914400">
              <a:lnSpc>
                <a:spcPct val="90000"/>
              </a:lnSpc>
              <a:spcAft>
                <a:spcPts val="600"/>
              </a:spcAft>
              <a:buFont typeface="Arial" panose="020B0604020202020204" pitchFamily="34" charset="0"/>
              <a:buChar char="•"/>
            </a:pPr>
            <a:r>
              <a:rPr lang="en-US" dirty="0"/>
              <a:t>‘Resorts should look like they </a:t>
            </a:r>
            <a:r>
              <a:rPr lang="en-US" b="1" dirty="0"/>
              <a:t>belong there and have a strong sense of real</a:t>
            </a:r>
            <a:r>
              <a:rPr lang="en-US" dirty="0"/>
              <a:t>’ according to Mark Harmon from Auberge Resorts. Mark Harmon is the founder of </a:t>
            </a:r>
          </a:p>
          <a:p>
            <a:pPr indent="-228600" defTabSz="914400">
              <a:lnSpc>
                <a:spcPct val="90000"/>
              </a:lnSpc>
              <a:spcAft>
                <a:spcPts val="600"/>
              </a:spcAft>
              <a:buFont typeface="Arial" panose="020B0604020202020204" pitchFamily="34" charset="0"/>
              <a:buChar char="•"/>
            </a:pPr>
            <a:endParaRPr lang="en-US" dirty="0"/>
          </a:p>
          <a:p>
            <a:pPr indent="-228600" defTabSz="914400">
              <a:lnSpc>
                <a:spcPct val="90000"/>
              </a:lnSpc>
              <a:spcAft>
                <a:spcPts val="600"/>
              </a:spcAft>
              <a:buFont typeface="Arial" panose="020B0604020202020204" pitchFamily="34" charset="0"/>
              <a:buChar char="•"/>
            </a:pPr>
            <a:r>
              <a:rPr lang="en-US" dirty="0"/>
              <a:t>Auberge Resorts Collection, a small, family company known in the hospitality industry for developing and operating ultra-luxury inns and resorts across the Americas.  (SOLOMON, 2019)</a:t>
            </a:r>
          </a:p>
        </p:txBody>
      </p:sp>
    </p:spTree>
    <p:extLst>
      <p:ext uri="{BB962C8B-B14F-4D97-AF65-F5344CB8AC3E}">
        <p14:creationId xmlns:p14="http://schemas.microsoft.com/office/powerpoint/2010/main" val="3240268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80522"/>
            <a:ext cx="2150556" cy="1612917"/>
          </a:xfrm>
          <a:prstGeom prst="rect">
            <a:avLst/>
          </a:prstGeom>
        </p:spPr>
      </p:pic>
      <p:sp>
        <p:nvSpPr>
          <p:cNvPr id="3" name="Content Placeholder 2"/>
          <p:cNvSpPr>
            <a:spLocks noGrp="1"/>
          </p:cNvSpPr>
          <p:nvPr>
            <p:ph idx="1"/>
          </p:nvPr>
        </p:nvSpPr>
        <p:spPr>
          <a:xfrm>
            <a:off x="2519265" y="88320"/>
            <a:ext cx="6543870" cy="6275158"/>
          </a:xfrm>
        </p:spPr>
        <p:txBody>
          <a:bodyPr anchor="t">
            <a:normAutofit fontScale="85000" lnSpcReduction="10000"/>
          </a:bodyPr>
          <a:lstStyle/>
          <a:p>
            <a:pPr>
              <a:lnSpc>
                <a:spcPct val="120000"/>
              </a:lnSpc>
            </a:pPr>
            <a:r>
              <a:rPr lang="en-GB" sz="2000" dirty="0">
                <a:cs typeface="Calibri" panose="020F0502020204030204" pitchFamily="34" charset="0"/>
              </a:rPr>
              <a:t>Treating guests as </a:t>
            </a:r>
            <a:r>
              <a:rPr lang="en-GB" sz="2000" b="1" dirty="0">
                <a:cs typeface="Calibri" panose="020F0502020204030204" pitchFamily="34" charset="0"/>
              </a:rPr>
              <a:t>unique individuals  </a:t>
            </a:r>
            <a:r>
              <a:rPr lang="en-GB" sz="2000" dirty="0">
                <a:cs typeface="Calibri" panose="020F0502020204030204" pitchFamily="34" charset="0"/>
              </a:rPr>
              <a:t>they are is a way of personalising their </a:t>
            </a:r>
            <a:r>
              <a:rPr lang="en-GB" sz="2000" b="1" dirty="0">
                <a:cs typeface="Calibri" panose="020F0502020204030204" pitchFamily="34" charset="0"/>
              </a:rPr>
              <a:t>experience </a:t>
            </a:r>
            <a:r>
              <a:rPr lang="en-GB" sz="2000" dirty="0">
                <a:cs typeface="Calibri" panose="020F0502020204030204" pitchFamily="34" charset="0"/>
              </a:rPr>
              <a:t>in the hotel</a:t>
            </a:r>
          </a:p>
          <a:p>
            <a:pPr>
              <a:lnSpc>
                <a:spcPct val="120000"/>
              </a:lnSpc>
            </a:pPr>
            <a:r>
              <a:rPr lang="en-GB" sz="2000" dirty="0">
                <a:cs typeface="Calibri" panose="020F0502020204030204" pitchFamily="34" charset="0"/>
              </a:rPr>
              <a:t>Very important to differentiate from competitors by providing </a:t>
            </a:r>
            <a:r>
              <a:rPr lang="en-GB" sz="2000" b="1" dirty="0">
                <a:cs typeface="Calibri" panose="020F0502020204030204" pitchFamily="34" charset="0"/>
              </a:rPr>
              <a:t>a unique experience </a:t>
            </a:r>
            <a:r>
              <a:rPr lang="en-GB" sz="2000" dirty="0">
                <a:cs typeface="Calibri" panose="020F0502020204030204" pitchFamily="34" charset="0"/>
              </a:rPr>
              <a:t>to guests and engaging them with a </a:t>
            </a:r>
            <a:r>
              <a:rPr lang="en-GB" sz="2000" b="1" dirty="0">
                <a:cs typeface="Calibri" panose="020F0502020204030204" pitchFamily="34" charset="0"/>
              </a:rPr>
              <a:t>personalized touch</a:t>
            </a:r>
          </a:p>
          <a:p>
            <a:pPr>
              <a:lnSpc>
                <a:spcPct val="120000"/>
              </a:lnSpc>
            </a:pPr>
            <a:r>
              <a:rPr lang="en-GB" sz="2000" dirty="0">
                <a:cs typeface="Calibri" panose="020F0502020204030204" pitchFamily="34" charset="0"/>
              </a:rPr>
              <a:t>Guests love </a:t>
            </a:r>
            <a:r>
              <a:rPr lang="en-GB" sz="2000" b="1" dirty="0">
                <a:cs typeface="Calibri" panose="020F0502020204030204" pitchFamily="34" charset="0"/>
              </a:rPr>
              <a:t>personal attention </a:t>
            </a:r>
            <a:r>
              <a:rPr lang="en-GB" sz="2000" dirty="0">
                <a:cs typeface="Calibri" panose="020F0502020204030204" pitchFamily="34" charset="0"/>
              </a:rPr>
              <a:t>– and attention from managers is especially welcomed.</a:t>
            </a:r>
          </a:p>
          <a:p>
            <a:pPr>
              <a:lnSpc>
                <a:spcPct val="120000"/>
              </a:lnSpc>
            </a:pPr>
            <a:r>
              <a:rPr lang="en-GB" sz="2000" dirty="0">
                <a:cs typeface="Calibri" panose="020F0502020204030204" pitchFamily="34" charset="0"/>
              </a:rPr>
              <a:t>The hotel technology has improved so much that now there are applications that can help </a:t>
            </a:r>
            <a:r>
              <a:rPr lang="en-GB" sz="2000" b="1" dirty="0">
                <a:cs typeface="Calibri" panose="020F0502020204030204" pitchFamily="34" charset="0"/>
              </a:rPr>
              <a:t>collect important data </a:t>
            </a:r>
            <a:r>
              <a:rPr lang="en-GB" sz="2000" dirty="0">
                <a:cs typeface="Calibri" panose="020F0502020204030204" pitchFamily="34" charset="0"/>
              </a:rPr>
              <a:t>about your existing and new customers. know who the top 100 - get to know their personal favourites in food, facilities, activity preferences, etc.</a:t>
            </a:r>
          </a:p>
          <a:p>
            <a:pPr>
              <a:lnSpc>
                <a:spcPct val="120000"/>
              </a:lnSpc>
            </a:pPr>
            <a:r>
              <a:rPr lang="en-GB" sz="2000" dirty="0">
                <a:cs typeface="Calibri" panose="020F0502020204030204" pitchFamily="34" charset="0"/>
              </a:rPr>
              <a:t>From menus to experiences, to décor and aesthetics, personalization has shifted into being a </a:t>
            </a:r>
            <a:r>
              <a:rPr lang="en-GB" sz="2000" b="1" dirty="0">
                <a:cs typeface="Calibri" panose="020F0502020204030204" pitchFamily="34" charset="0"/>
              </a:rPr>
              <a:t>key consumer priority.</a:t>
            </a:r>
          </a:p>
          <a:p>
            <a:pPr>
              <a:lnSpc>
                <a:spcPct val="120000"/>
              </a:lnSpc>
            </a:pPr>
            <a:r>
              <a:rPr lang="en-GB" sz="2000" b="1" dirty="0">
                <a:cs typeface="Calibri" panose="020F0502020204030204" pitchFamily="34" charset="0"/>
              </a:rPr>
              <a:t>Personalization,</a:t>
            </a:r>
            <a:r>
              <a:rPr lang="en-GB" sz="2000" dirty="0">
                <a:cs typeface="Calibri" panose="020F0502020204030204" pitchFamily="34" charset="0"/>
              </a:rPr>
              <a:t> and </a:t>
            </a:r>
            <a:r>
              <a:rPr lang="en-GB" sz="2000" u="sng" dirty="0">
                <a:cs typeface="Calibri" panose="020F0502020204030204" pitchFamily="34" charset="0"/>
              </a:rPr>
              <a:t>an interactive and engaging environment / experience </a:t>
            </a:r>
            <a:r>
              <a:rPr lang="en-GB" sz="2000" dirty="0">
                <a:cs typeface="Calibri" panose="020F0502020204030204" pitchFamily="34" charset="0"/>
              </a:rPr>
              <a:t>leave guests and diners with a feeling that they are </a:t>
            </a:r>
            <a:r>
              <a:rPr lang="en-GB" sz="2000" b="1" dirty="0">
                <a:cs typeface="Calibri" panose="020F0502020204030204" pitchFamily="34" charset="0"/>
              </a:rPr>
              <a:t>being cared for on a deeper level</a:t>
            </a:r>
            <a:r>
              <a:rPr lang="en-GB" sz="2000" dirty="0">
                <a:cs typeface="Calibri" panose="020F0502020204030204" pitchFamily="34" charset="0"/>
              </a:rPr>
              <a:t>.</a:t>
            </a:r>
          </a:p>
          <a:p>
            <a:pPr>
              <a:lnSpc>
                <a:spcPct val="120000"/>
              </a:lnSpc>
            </a:pPr>
            <a:r>
              <a:rPr lang="en-GB" sz="2000" dirty="0">
                <a:cs typeface="Calibri" panose="020F0502020204030204" pitchFamily="34" charset="0"/>
              </a:rPr>
              <a:t>Adding </a:t>
            </a:r>
            <a:r>
              <a:rPr lang="en-GB" sz="2000" b="1" dirty="0">
                <a:cs typeface="Calibri" panose="020F0502020204030204" pitchFamily="34" charset="0"/>
              </a:rPr>
              <a:t>small experiences and customization elements </a:t>
            </a:r>
            <a:r>
              <a:rPr lang="en-GB" sz="2000" dirty="0">
                <a:cs typeface="Calibri" panose="020F0502020204030204" pitchFamily="34" charset="0"/>
              </a:rPr>
              <a:t>to restaurants, menus and services is creating an environment conducive to social engagement.</a:t>
            </a:r>
          </a:p>
          <a:p>
            <a:pPr>
              <a:lnSpc>
                <a:spcPct val="120000"/>
              </a:lnSpc>
            </a:pPr>
            <a:endParaRPr lang="en-GB" sz="2000" dirty="0">
              <a:cs typeface="Calibri"/>
            </a:endParaRPr>
          </a:p>
          <a:p>
            <a:endParaRPr lang="en-GB" sz="700" dirty="0">
              <a:cs typeface="Calibri"/>
            </a:endParaRPr>
          </a:p>
        </p:txBody>
      </p:sp>
    </p:spTree>
    <p:extLst>
      <p:ext uri="{BB962C8B-B14F-4D97-AF65-F5344CB8AC3E}">
        <p14:creationId xmlns:p14="http://schemas.microsoft.com/office/powerpoint/2010/main" val="333895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4309EA-1BAF-477E-B14D-D3ABB6612D18}"/>
              </a:ext>
            </a:extLst>
          </p:cNvPr>
          <p:cNvSpPr>
            <a:spLocks noGrp="1"/>
          </p:cNvSpPr>
          <p:nvPr>
            <p:ph idx="1"/>
          </p:nvPr>
        </p:nvSpPr>
        <p:spPr>
          <a:xfrm>
            <a:off x="236763" y="432252"/>
            <a:ext cx="5268297" cy="5383829"/>
          </a:xfrm>
        </p:spPr>
        <p:txBody>
          <a:bodyPr>
            <a:normAutofit/>
          </a:bodyPr>
          <a:lstStyle/>
          <a:p>
            <a:pPr marL="0" indent="0">
              <a:buNone/>
            </a:pPr>
            <a:r>
              <a:rPr lang="en-GB" sz="2400" dirty="0">
                <a:cs typeface="Calibri" panose="020F0502020204030204" pitchFamily="34" charset="0"/>
              </a:rPr>
              <a:t>Other strategies : flexible menus, tableside cocktail mixing or food preparation, and </a:t>
            </a:r>
            <a:r>
              <a:rPr lang="en-GB" sz="2400" b="1" dirty="0">
                <a:cs typeface="Calibri" panose="020F0502020204030204" pitchFamily="34" charset="0"/>
              </a:rPr>
              <a:t>create-it-yourself</a:t>
            </a:r>
            <a:r>
              <a:rPr lang="en-GB" sz="2400" dirty="0">
                <a:cs typeface="Calibri" panose="020F0502020204030204" pitchFamily="34" charset="0"/>
              </a:rPr>
              <a:t> opportunities such as mobile stations or dessert buffets engages guests.</a:t>
            </a:r>
          </a:p>
          <a:p>
            <a:r>
              <a:rPr lang="en-GB" sz="2400" dirty="0">
                <a:cs typeface="Calibri" panose="020F0502020204030204" pitchFamily="34" charset="0"/>
              </a:rPr>
              <a:t>Increased </a:t>
            </a:r>
            <a:r>
              <a:rPr lang="en-GB" sz="2400" b="1" u="sng" dirty="0">
                <a:cs typeface="Calibri" panose="020F0502020204030204" pitchFamily="34" charset="0"/>
              </a:rPr>
              <a:t>chef engagement with guests </a:t>
            </a:r>
            <a:r>
              <a:rPr lang="en-GB" sz="2400" dirty="0">
                <a:cs typeface="Calibri" panose="020F0502020204030204" pitchFamily="34" charset="0"/>
              </a:rPr>
              <a:t>make diners feel appreciated and connected to the food and the establishment.</a:t>
            </a:r>
          </a:p>
          <a:p>
            <a:r>
              <a:rPr lang="en-GB" sz="2400" dirty="0">
                <a:cs typeface="Calibri" panose="020F0502020204030204" pitchFamily="34" charset="0"/>
              </a:rPr>
              <a:t>Reinforcing that sense of </a:t>
            </a:r>
            <a:r>
              <a:rPr lang="en-GB" sz="2400" b="1" dirty="0">
                <a:cs typeface="Calibri" panose="020F0502020204030204" pitchFamily="34" charset="0"/>
              </a:rPr>
              <a:t>personalization and customized engagement </a:t>
            </a:r>
            <a:r>
              <a:rPr lang="en-GB" sz="2400" dirty="0">
                <a:cs typeface="Calibri" panose="020F0502020204030204" pitchFamily="34" charset="0"/>
              </a:rPr>
              <a:t>both inside and outside the hotel, bar or restaurant is one of the surest ways to keep guests connected—and coming back.</a:t>
            </a:r>
          </a:p>
          <a:p>
            <a:endParaRPr lang="en-GB" sz="1800" dirty="0"/>
          </a:p>
        </p:txBody>
      </p:sp>
      <p:pic>
        <p:nvPicPr>
          <p:cNvPr id="6" name="Picture 5">
            <a:extLst>
              <a:ext uri="{FF2B5EF4-FFF2-40B4-BE49-F238E27FC236}">
                <a16:creationId xmlns:a16="http://schemas.microsoft.com/office/drawing/2014/main" id="{E16032C7-9B35-43FE-80E3-E08ABB32432C}"/>
              </a:ext>
            </a:extLst>
          </p:cNvPr>
          <p:cNvPicPr>
            <a:picLocks noChangeAspect="1"/>
          </p:cNvPicPr>
          <p:nvPr/>
        </p:nvPicPr>
        <p:blipFill rotWithShape="1">
          <a:blip r:embed="rId3"/>
          <a:srcRect r="-1" b="582"/>
          <a:stretch/>
        </p:blipFill>
        <p:spPr>
          <a:xfrm>
            <a:off x="6028410" y="1176557"/>
            <a:ext cx="2609744" cy="386090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Tree>
    <p:extLst>
      <p:ext uri="{BB962C8B-B14F-4D97-AF65-F5344CB8AC3E}">
        <p14:creationId xmlns:p14="http://schemas.microsoft.com/office/powerpoint/2010/main" val="1371549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E6C62-570D-4F15-9751-96B577928F22}"/>
              </a:ext>
            </a:extLst>
          </p:cNvPr>
          <p:cNvSpPr>
            <a:spLocks noGrp="1"/>
          </p:cNvSpPr>
          <p:nvPr>
            <p:ph type="title"/>
          </p:nvPr>
        </p:nvSpPr>
        <p:spPr>
          <a:xfrm>
            <a:off x="76978" y="200206"/>
            <a:ext cx="5160606" cy="1168284"/>
          </a:xfrm>
        </p:spPr>
        <p:txBody>
          <a:bodyPr vert="horz" lIns="91440" tIns="45720" rIns="91440" bIns="45720" rtlCol="0" anchor="b">
            <a:normAutofit fontScale="90000"/>
          </a:bodyPr>
          <a:lstStyle/>
          <a:p>
            <a:pPr algn="r"/>
            <a:r>
              <a:rPr lang="en-US" sz="2800" b="1" kern="1200" dirty="0">
                <a:solidFill>
                  <a:schemeClr val="tx1"/>
                </a:solidFill>
                <a:latin typeface="+mj-lt"/>
                <a:ea typeface="+mj-ea"/>
                <a:cs typeface="+mj-cs"/>
              </a:rPr>
              <a:t>TOURISM CHANGES : </a:t>
            </a:r>
            <a:br>
              <a:rPr lang="en-US" sz="2800" b="1" kern="1200" dirty="0">
                <a:solidFill>
                  <a:schemeClr val="tx1"/>
                </a:solidFill>
                <a:latin typeface="+mj-lt"/>
                <a:ea typeface="+mj-ea"/>
                <a:cs typeface="+mj-cs"/>
              </a:rPr>
            </a:br>
            <a:r>
              <a:rPr lang="en-US" sz="2800" kern="1200" dirty="0">
                <a:solidFill>
                  <a:schemeClr val="tx1"/>
                </a:solidFill>
                <a:latin typeface="+mj-lt"/>
                <a:ea typeface="+mj-ea"/>
                <a:cs typeface="+mj-cs"/>
              </a:rPr>
              <a:t>The UK start-up creating ‘perfect’ </a:t>
            </a:r>
            <a:r>
              <a:rPr lang="en-US" sz="2800" kern="1200" dirty="0" err="1">
                <a:solidFill>
                  <a:schemeClr val="tx1"/>
                </a:solidFill>
                <a:latin typeface="+mj-lt"/>
                <a:ea typeface="+mj-ea"/>
                <a:cs typeface="+mj-cs"/>
              </a:rPr>
              <a:t>personalised</a:t>
            </a:r>
            <a:r>
              <a:rPr lang="en-US" sz="2800" kern="1200" dirty="0">
                <a:solidFill>
                  <a:schemeClr val="tx1"/>
                </a:solidFill>
                <a:latin typeface="+mj-lt"/>
                <a:ea typeface="+mj-ea"/>
                <a:cs typeface="+mj-cs"/>
              </a:rPr>
              <a:t> holidays </a:t>
            </a:r>
          </a:p>
        </p:txBody>
      </p:sp>
      <p:pic>
        <p:nvPicPr>
          <p:cNvPr id="4" name="Online Media 3" title="The UK start-up creating ￢ﾀﾘperfect￢ﾀﾙ personalised holidays">
            <a:hlinkClick r:id="" action="ppaction://media"/>
            <a:extLst>
              <a:ext uri="{FF2B5EF4-FFF2-40B4-BE49-F238E27FC236}">
                <a16:creationId xmlns:a16="http://schemas.microsoft.com/office/drawing/2014/main" id="{765ECC37-C2B8-4E96-959F-D7FC62321500}"/>
              </a:ext>
            </a:extLst>
          </p:cNvPr>
          <p:cNvPicPr>
            <a:picLocks noGrp="1" noRot="1" noChangeAspect="1"/>
          </p:cNvPicPr>
          <p:nvPr>
            <p:ph idx="1"/>
            <a:videoFile r:link="rId1"/>
          </p:nvPr>
        </p:nvPicPr>
        <p:blipFill>
          <a:blip r:embed="rId4"/>
          <a:stretch>
            <a:fillRect/>
          </a:stretch>
        </p:blipFill>
        <p:spPr>
          <a:xfrm>
            <a:off x="3739787" y="1796017"/>
            <a:ext cx="5230586" cy="2955281"/>
          </a:xfrm>
          <a:prstGeom prst="rect">
            <a:avLst/>
          </a:prstGeom>
        </p:spPr>
      </p:pic>
      <p:sp>
        <p:nvSpPr>
          <p:cNvPr id="5" name="TextBox 4">
            <a:extLst>
              <a:ext uri="{FF2B5EF4-FFF2-40B4-BE49-F238E27FC236}">
                <a16:creationId xmlns:a16="http://schemas.microsoft.com/office/drawing/2014/main" id="{844BB143-D060-F8EC-5B5F-225A442B2744}"/>
              </a:ext>
            </a:extLst>
          </p:cNvPr>
          <p:cNvSpPr txBox="1"/>
          <p:nvPr/>
        </p:nvSpPr>
        <p:spPr>
          <a:xfrm>
            <a:off x="-61504" y="1555042"/>
            <a:ext cx="3801291" cy="3416320"/>
          </a:xfrm>
          <a:prstGeom prst="rect">
            <a:avLst/>
          </a:prstGeom>
          <a:noFill/>
        </p:spPr>
        <p:txBody>
          <a:bodyPr wrap="square">
            <a:spAutoFit/>
          </a:bodyPr>
          <a:lstStyle/>
          <a:p>
            <a:r>
              <a:rPr lang="en-GB" dirty="0"/>
              <a:t>Personalised holiday offering is becoming much more popular and not just with people that have big budgets. </a:t>
            </a:r>
          </a:p>
          <a:p>
            <a:endParaRPr lang="en-GB" dirty="0"/>
          </a:p>
          <a:p>
            <a:r>
              <a:rPr lang="en-GB" dirty="0"/>
              <a:t>The traditional practice of sitting in front of the holiday agent in  store was personalised as you could discuss your likes and dislikes with technology and booking on line this disappears so going to a company that will tailor your holiday wishes to the perfect holiday is becoming very popular.</a:t>
            </a:r>
          </a:p>
        </p:txBody>
      </p:sp>
    </p:spTree>
    <p:extLst>
      <p:ext uri="{BB962C8B-B14F-4D97-AF65-F5344CB8AC3E}">
        <p14:creationId xmlns:p14="http://schemas.microsoft.com/office/powerpoint/2010/main" val="3003580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Checkmark">
            <a:extLst>
              <a:ext uri="{FF2B5EF4-FFF2-40B4-BE49-F238E27FC236}">
                <a16:creationId xmlns:a16="http://schemas.microsoft.com/office/drawing/2014/main" id="{26CA562A-DA42-4CF4-9468-934276A2A92B}"/>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517" y="2142336"/>
            <a:ext cx="1595883" cy="1595883"/>
          </a:xfrm>
          <a:prstGeom prst="rect">
            <a:avLst/>
          </a:prstGeom>
        </p:spPr>
      </p:pic>
      <p:sp>
        <p:nvSpPr>
          <p:cNvPr id="3" name="Content Placeholder 2">
            <a:extLst>
              <a:ext uri="{FF2B5EF4-FFF2-40B4-BE49-F238E27FC236}">
                <a16:creationId xmlns:a16="http://schemas.microsoft.com/office/drawing/2014/main" id="{C6ECEAF4-65E0-49EF-A96D-94B78EA60D49}"/>
              </a:ext>
            </a:extLst>
          </p:cNvPr>
          <p:cNvSpPr>
            <a:spLocks noGrp="1"/>
          </p:cNvSpPr>
          <p:nvPr>
            <p:ph idx="1"/>
          </p:nvPr>
        </p:nvSpPr>
        <p:spPr>
          <a:xfrm>
            <a:off x="2606351" y="623275"/>
            <a:ext cx="5959151" cy="5677998"/>
          </a:xfrm>
        </p:spPr>
        <p:txBody>
          <a:bodyPr anchor="t">
            <a:normAutofit fontScale="92500" lnSpcReduction="10000"/>
          </a:bodyPr>
          <a:lstStyle/>
          <a:p>
            <a:pPr>
              <a:lnSpc>
                <a:spcPct val="120000"/>
              </a:lnSpc>
            </a:pPr>
            <a:r>
              <a:rPr lang="en-GB" sz="2400" b="1" i="1" dirty="0">
                <a:cs typeface="Calibri" panose="020F0502020204030204" pitchFamily="34" charset="0"/>
              </a:rPr>
              <a:t>“Hotel 2020: The Personalization Paradox” is a report published by IBM Global Business Services. The report says that with the increasing competition among the hospitality industry players, personalization of a hotel’s guest experience will be </a:t>
            </a:r>
            <a:r>
              <a:rPr lang="en-GB" sz="2400" b="1" i="1" u="sng" dirty="0">
                <a:cs typeface="Calibri" panose="020F0502020204030204" pitchFamily="34" charset="0"/>
              </a:rPr>
              <a:t>the one and only </a:t>
            </a:r>
            <a:r>
              <a:rPr lang="en-GB" sz="2400" b="1" i="1" dirty="0">
                <a:cs typeface="Calibri" panose="020F0502020204030204" pitchFamily="34" charset="0"/>
              </a:rPr>
              <a:t>feature which will help the industry survive.</a:t>
            </a:r>
          </a:p>
          <a:p>
            <a:pPr>
              <a:lnSpc>
                <a:spcPct val="120000"/>
              </a:lnSpc>
            </a:pPr>
            <a:r>
              <a:rPr lang="en-GB" sz="2400" b="1" dirty="0">
                <a:cs typeface="Calibri" panose="020F0502020204030204" pitchFamily="34" charset="0"/>
              </a:rPr>
              <a:t>Uniqueness and customization </a:t>
            </a:r>
            <a:r>
              <a:rPr lang="en-GB" sz="2400" dirty="0">
                <a:cs typeface="Calibri" panose="020F0502020204030204" pitchFamily="34" charset="0"/>
              </a:rPr>
              <a:t>should be the norm, not the exception. Hospitality managers are in the business of making </a:t>
            </a:r>
            <a:r>
              <a:rPr lang="en-GB" sz="2400" b="1" dirty="0">
                <a:cs typeface="Calibri" panose="020F0502020204030204" pitchFamily="34" charset="0"/>
              </a:rPr>
              <a:t>guests' dreams and wishes tangible. </a:t>
            </a:r>
          </a:p>
          <a:p>
            <a:pPr>
              <a:lnSpc>
                <a:spcPct val="120000"/>
              </a:lnSpc>
            </a:pPr>
            <a:r>
              <a:rPr lang="en-GB" sz="2400" dirty="0">
                <a:cs typeface="Calibri" panose="020F0502020204030204" pitchFamily="34" charset="0"/>
              </a:rPr>
              <a:t>Four Seasons made news, for example, when it spent </a:t>
            </a:r>
            <a:r>
              <a:rPr lang="en-GB" sz="2400" dirty="0">
                <a:cs typeface="Calibri" panose="020F0502020204030204" pitchFamily="34" charset="0"/>
                <a:hlinkClick r:id="rId4"/>
              </a:rPr>
              <a:t>$18 million</a:t>
            </a:r>
            <a:r>
              <a:rPr lang="en-GB" sz="2400" dirty="0">
                <a:cs typeface="Calibri" panose="020F0502020204030204" pitchFamily="34" charset="0"/>
              </a:rPr>
              <a:t> to personalize the web experience for its guests. </a:t>
            </a:r>
          </a:p>
          <a:p>
            <a:pPr>
              <a:lnSpc>
                <a:spcPct val="120000"/>
              </a:lnSpc>
            </a:pPr>
            <a:endParaRPr lang="en-GB" sz="2400" dirty="0">
              <a:cs typeface="Calibri" panose="020F0502020204030204"/>
            </a:endParaRPr>
          </a:p>
          <a:p>
            <a:endParaRPr lang="en-GB" sz="1200" dirty="0">
              <a:cs typeface="Calibri" panose="020F0502020204030204"/>
            </a:endParaRPr>
          </a:p>
        </p:txBody>
      </p:sp>
    </p:spTree>
    <p:extLst>
      <p:ext uri="{BB962C8B-B14F-4D97-AF65-F5344CB8AC3E}">
        <p14:creationId xmlns:p14="http://schemas.microsoft.com/office/powerpoint/2010/main" val="752478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A5807-A71D-43CA-A191-A6044C028CD4}"/>
              </a:ext>
            </a:extLst>
          </p:cNvPr>
          <p:cNvSpPr>
            <a:spLocks noGrp="1"/>
          </p:cNvSpPr>
          <p:nvPr>
            <p:ph type="title"/>
          </p:nvPr>
        </p:nvSpPr>
        <p:spPr>
          <a:xfrm>
            <a:off x="168997" y="511673"/>
            <a:ext cx="2430380" cy="4064628"/>
          </a:xfrm>
        </p:spPr>
        <p:txBody>
          <a:bodyPr>
            <a:normAutofit/>
          </a:bodyPr>
          <a:lstStyle/>
          <a:p>
            <a:r>
              <a:rPr lang="en-GB" sz="3700" b="1" dirty="0"/>
              <a:t>Consumer Preferences</a:t>
            </a:r>
          </a:p>
        </p:txBody>
      </p:sp>
      <p:sp>
        <p:nvSpPr>
          <p:cNvPr id="3" name="Content Placeholder 2">
            <a:extLst>
              <a:ext uri="{FF2B5EF4-FFF2-40B4-BE49-F238E27FC236}">
                <a16:creationId xmlns:a16="http://schemas.microsoft.com/office/drawing/2014/main" id="{3D706162-447C-44CE-B45C-A9E3BA91EF0A}"/>
              </a:ext>
            </a:extLst>
          </p:cNvPr>
          <p:cNvSpPr>
            <a:spLocks noGrp="1"/>
          </p:cNvSpPr>
          <p:nvPr>
            <p:ph idx="1"/>
          </p:nvPr>
        </p:nvSpPr>
        <p:spPr>
          <a:xfrm>
            <a:off x="3533193" y="247261"/>
            <a:ext cx="5441810" cy="6363477"/>
          </a:xfrm>
        </p:spPr>
        <p:txBody>
          <a:bodyPr anchor="t">
            <a:normAutofit/>
          </a:bodyPr>
          <a:lstStyle/>
          <a:p>
            <a:pPr>
              <a:lnSpc>
                <a:spcPct val="100000"/>
              </a:lnSpc>
            </a:pPr>
            <a:r>
              <a:rPr lang="en-GB" sz="2000" dirty="0"/>
              <a:t>Consumer preferences are </a:t>
            </a:r>
            <a:r>
              <a:rPr lang="en-GB" sz="2000" b="1" dirty="0"/>
              <a:t>shifting towards authentic, localized, unique engagements in their travels. </a:t>
            </a:r>
          </a:p>
          <a:p>
            <a:pPr>
              <a:lnSpc>
                <a:spcPct val="100000"/>
              </a:lnSpc>
            </a:pPr>
            <a:r>
              <a:rPr lang="en-GB" sz="2000" dirty="0"/>
              <a:t>hype on lifestyle hotels has started, driven </a:t>
            </a:r>
            <a:r>
              <a:rPr lang="en-GB" sz="2000" b="1" dirty="0"/>
              <a:t>by millennial needs</a:t>
            </a:r>
            <a:r>
              <a:rPr lang="en-GB" sz="2000" dirty="0"/>
              <a:t>, with even the big chains getting involved. </a:t>
            </a:r>
          </a:p>
          <a:p>
            <a:pPr>
              <a:lnSpc>
                <a:spcPct val="100000"/>
              </a:lnSpc>
            </a:pPr>
            <a:r>
              <a:rPr lang="en-GB" sz="2000" b="1" dirty="0"/>
              <a:t>59% of millennials </a:t>
            </a:r>
            <a:r>
              <a:rPr lang="en-GB" sz="2000" dirty="0"/>
              <a:t>stayed at independent hotels in 2018, which is 20% more than baby boomers according to travel &amp; hospitality marketing firm, MMGY.</a:t>
            </a:r>
          </a:p>
          <a:p>
            <a:pPr>
              <a:lnSpc>
                <a:spcPct val="100000"/>
              </a:lnSpc>
            </a:pPr>
            <a:r>
              <a:rPr lang="en-GB" sz="2000" dirty="0"/>
              <a:t>As Jim Merkel the CEO of </a:t>
            </a:r>
            <a:r>
              <a:rPr lang="en-GB" sz="2000" dirty="0" err="1"/>
              <a:t>Rockbridge</a:t>
            </a:r>
            <a:r>
              <a:rPr lang="en-GB" sz="2000" dirty="0"/>
              <a:t>, a private investment company focused on hospitality rightly pointed out in predictions for 2018:</a:t>
            </a:r>
            <a:br>
              <a:rPr lang="en-GB" sz="2000" dirty="0"/>
            </a:br>
            <a:r>
              <a:rPr lang="en-GB" sz="2000" dirty="0"/>
              <a:t> </a:t>
            </a:r>
            <a:r>
              <a:rPr lang="en-GB" sz="2000" b="1" dirty="0"/>
              <a:t>“</a:t>
            </a:r>
            <a:r>
              <a:rPr lang="en-GB" sz="2000" b="1" i="1" dirty="0"/>
              <a:t>The millennial traveller will continue to send shockwaves across the industry, and the hotels of five years from now will all feel like independents, even if they’re branded.”</a:t>
            </a:r>
          </a:p>
        </p:txBody>
      </p:sp>
    </p:spTree>
    <p:extLst>
      <p:ext uri="{BB962C8B-B14F-4D97-AF65-F5344CB8AC3E}">
        <p14:creationId xmlns:p14="http://schemas.microsoft.com/office/powerpoint/2010/main" val="2920175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FD508-F347-4661-91CB-70CDD2A62BF9}"/>
              </a:ext>
            </a:extLst>
          </p:cNvPr>
          <p:cNvSpPr>
            <a:spLocks noGrp="1"/>
          </p:cNvSpPr>
          <p:nvPr>
            <p:ph type="title"/>
          </p:nvPr>
        </p:nvSpPr>
        <p:spPr>
          <a:xfrm>
            <a:off x="151649" y="4586480"/>
            <a:ext cx="2233282" cy="1337699"/>
          </a:xfrm>
        </p:spPr>
        <p:txBody>
          <a:bodyPr vert="horz" lIns="91440" tIns="45720" rIns="91440" bIns="45720" rtlCol="0" anchor="b">
            <a:normAutofit fontScale="90000"/>
          </a:bodyPr>
          <a:lstStyle/>
          <a:p>
            <a:r>
              <a:rPr lang="en-US" sz="3200" b="1" kern="1200" dirty="0">
                <a:solidFill>
                  <a:schemeClr val="tx1"/>
                </a:solidFill>
                <a:latin typeface="+mj-lt"/>
                <a:ea typeface="+mj-ea"/>
                <a:cs typeface="+mj-cs"/>
              </a:rPr>
              <a:t>Tribute Portfolio: a Family of Hotels</a:t>
            </a:r>
          </a:p>
        </p:txBody>
      </p:sp>
      <p:pic>
        <p:nvPicPr>
          <p:cNvPr id="4" name="Online Media 3" title="Tribute Portfolio: a Family of Hotels">
            <a:hlinkClick r:id="" action="ppaction://media"/>
            <a:extLst>
              <a:ext uri="{FF2B5EF4-FFF2-40B4-BE49-F238E27FC236}">
                <a16:creationId xmlns:a16="http://schemas.microsoft.com/office/drawing/2014/main" id="{4CAA2042-4119-487B-A6C0-E6B94F985FF1}"/>
              </a:ext>
            </a:extLst>
          </p:cNvPr>
          <p:cNvPicPr>
            <a:picLocks noGrp="1" noRot="1" noChangeAspect="1"/>
          </p:cNvPicPr>
          <p:nvPr>
            <p:ph idx="1"/>
            <a:videoFile r:link="rId1"/>
          </p:nvPr>
        </p:nvPicPr>
        <p:blipFill>
          <a:blip r:embed="rId3"/>
          <a:stretch>
            <a:fillRect/>
          </a:stretch>
        </p:blipFill>
        <p:spPr>
          <a:xfrm>
            <a:off x="151649" y="793183"/>
            <a:ext cx="4250871" cy="2956673"/>
          </a:xfrm>
          <a:prstGeom prst="rect">
            <a:avLst/>
          </a:prstGeom>
        </p:spPr>
      </p:pic>
      <p:sp>
        <p:nvSpPr>
          <p:cNvPr id="5" name="Rectangle 4">
            <a:extLst>
              <a:ext uri="{FF2B5EF4-FFF2-40B4-BE49-F238E27FC236}">
                <a16:creationId xmlns:a16="http://schemas.microsoft.com/office/drawing/2014/main" id="{A79BA148-0E5F-4F3C-95B3-9A5D14BA7D9F}"/>
              </a:ext>
            </a:extLst>
          </p:cNvPr>
          <p:cNvSpPr/>
          <p:nvPr/>
        </p:nvSpPr>
        <p:spPr>
          <a:xfrm>
            <a:off x="4741482" y="8595"/>
            <a:ext cx="4113710" cy="6139543"/>
          </a:xfrm>
          <a:prstGeom prst="rect">
            <a:avLst/>
          </a:prstGeom>
        </p:spPr>
        <p:txBody>
          <a:bodyPr vert="horz" lIns="91440" tIns="45720" rIns="91440" bIns="45720" rtlCol="0" anchor="ctr">
            <a:noAutofit/>
          </a:bodyPr>
          <a:lstStyle/>
          <a:p>
            <a:pPr indent="-228600" defTabSz="914400">
              <a:spcAft>
                <a:spcPts val="600"/>
              </a:spcAft>
              <a:buFont typeface="Arial" panose="020B0604020202020204" pitchFamily="34" charset="0"/>
              <a:buChar char="•"/>
            </a:pPr>
            <a:r>
              <a:rPr lang="en-US" sz="2000" dirty="0"/>
              <a:t>“Consumer preferences change. We create value by buying properties and making the investment that aligns it with customer wants, which in turn brings back cash flow and performance.”</a:t>
            </a:r>
          </a:p>
          <a:p>
            <a:pPr indent="-228600" defTabSz="914400">
              <a:spcAft>
                <a:spcPts val="600"/>
              </a:spcAft>
              <a:buFont typeface="Arial" panose="020B0604020202020204" pitchFamily="34" charset="0"/>
              <a:buChar char="•"/>
            </a:pPr>
            <a:r>
              <a:rPr lang="en-US" sz="2000" dirty="0"/>
              <a:t>Investing in the TRIBUTE portfolio of independent boutique hotels under the Marriott umbrella ,“More customers want an authentic experience. The market has reacted to that desire,” Merkel said.</a:t>
            </a:r>
            <a:br>
              <a:rPr lang="en-US" sz="2000" dirty="0"/>
            </a:br>
            <a:r>
              <a:rPr lang="en-US" sz="2000" dirty="0"/>
              <a:t> “ Independents are more viable now, more institutional, than a decade ago. (Rockbridge’s Jim Merkel succeeds in hotel investment and goodwill, 2018)</a:t>
            </a:r>
          </a:p>
        </p:txBody>
      </p:sp>
    </p:spTree>
    <p:extLst>
      <p:ext uri="{BB962C8B-B14F-4D97-AF65-F5344CB8AC3E}">
        <p14:creationId xmlns:p14="http://schemas.microsoft.com/office/powerpoint/2010/main" val="3687116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A3438-DE34-0733-3668-E5970056F4CD}"/>
              </a:ext>
            </a:extLst>
          </p:cNvPr>
          <p:cNvSpPr>
            <a:spLocks noGrp="1"/>
          </p:cNvSpPr>
          <p:nvPr>
            <p:ph type="title"/>
          </p:nvPr>
        </p:nvSpPr>
        <p:spPr>
          <a:xfrm>
            <a:off x="177981" y="71212"/>
            <a:ext cx="7886700" cy="1325563"/>
          </a:xfrm>
        </p:spPr>
        <p:txBody>
          <a:bodyPr anchor="ctr">
            <a:normAutofit/>
          </a:bodyPr>
          <a:lstStyle/>
          <a:p>
            <a:r>
              <a:rPr lang="en-GB" sz="2800" b="1" dirty="0"/>
              <a:t>Differing service levels in the provision of hospitality and guest services in different accommodation.</a:t>
            </a:r>
          </a:p>
        </p:txBody>
      </p:sp>
      <p:sp>
        <p:nvSpPr>
          <p:cNvPr id="3" name="Content Placeholder 2">
            <a:extLst>
              <a:ext uri="{FF2B5EF4-FFF2-40B4-BE49-F238E27FC236}">
                <a16:creationId xmlns:a16="http://schemas.microsoft.com/office/drawing/2014/main" id="{058811B4-876E-2512-1C36-76647E6064A1}"/>
              </a:ext>
            </a:extLst>
          </p:cNvPr>
          <p:cNvSpPr>
            <a:spLocks noGrp="1"/>
          </p:cNvSpPr>
          <p:nvPr>
            <p:ph sz="half" idx="1"/>
          </p:nvPr>
        </p:nvSpPr>
        <p:spPr>
          <a:xfrm>
            <a:off x="354329" y="1221377"/>
            <a:ext cx="6242414" cy="4794069"/>
          </a:xfrm>
        </p:spPr>
        <p:txBody>
          <a:bodyPr>
            <a:normAutofit/>
          </a:bodyPr>
          <a:lstStyle/>
          <a:p>
            <a:pPr>
              <a:lnSpc>
                <a:spcPct val="110000"/>
              </a:lnSpc>
            </a:pPr>
            <a:r>
              <a:rPr lang="en-GB" sz="2000" dirty="0"/>
              <a:t>The level of hospitality and guest services can vary significantly across different types of accommodation.</a:t>
            </a:r>
          </a:p>
          <a:p>
            <a:pPr marL="0" indent="0">
              <a:lnSpc>
                <a:spcPct val="110000"/>
              </a:lnSpc>
              <a:buNone/>
            </a:pPr>
            <a:r>
              <a:rPr lang="en-GB" sz="2000" dirty="0"/>
              <a:t>In Hotels service is linked to grading often or brand type? </a:t>
            </a:r>
          </a:p>
          <a:p>
            <a:pPr>
              <a:lnSpc>
                <a:spcPct val="110000"/>
              </a:lnSpc>
            </a:pPr>
            <a:r>
              <a:rPr lang="en-GB" sz="2000" b="1" dirty="0"/>
              <a:t>Luxury Hotels &amp; Resorts (5-Star &amp; Boutique)</a:t>
            </a:r>
          </a:p>
          <a:p>
            <a:pPr>
              <a:lnSpc>
                <a:spcPct val="110000"/>
              </a:lnSpc>
              <a:buFont typeface="Arial" panose="020B0604020202020204" pitchFamily="34" charset="0"/>
              <a:buChar char="•"/>
            </a:pPr>
            <a:r>
              <a:rPr lang="en-GB" sz="2000" b="1" dirty="0"/>
              <a:t>Personalized Service:</a:t>
            </a:r>
            <a:r>
              <a:rPr lang="en-GB" sz="2000" dirty="0"/>
              <a:t> Dedicated concierge, butler service, and tailored experiences.</a:t>
            </a:r>
          </a:p>
          <a:p>
            <a:pPr>
              <a:lnSpc>
                <a:spcPct val="110000"/>
              </a:lnSpc>
              <a:buFont typeface="Arial" panose="020B0604020202020204" pitchFamily="34" charset="0"/>
              <a:buChar char="•"/>
            </a:pPr>
            <a:r>
              <a:rPr lang="en-GB" sz="2000" b="1" dirty="0"/>
              <a:t>High-End Amenities:</a:t>
            </a:r>
            <a:r>
              <a:rPr lang="en-GB" sz="2000" dirty="0"/>
              <a:t> Spa, fine dining, chauffeur service, and exclusive lounges.</a:t>
            </a:r>
          </a:p>
          <a:p>
            <a:pPr>
              <a:lnSpc>
                <a:spcPct val="110000"/>
              </a:lnSpc>
              <a:buFont typeface="Arial" panose="020B0604020202020204" pitchFamily="34" charset="0"/>
              <a:buChar char="•"/>
            </a:pPr>
            <a:r>
              <a:rPr lang="en-GB" sz="2000" b="1" dirty="0"/>
              <a:t>Attention to Detail:</a:t>
            </a:r>
            <a:r>
              <a:rPr lang="en-GB" sz="2000" dirty="0"/>
              <a:t> Turn-down service, high staff-to-guest ratio, and premium room features.</a:t>
            </a:r>
          </a:p>
          <a:p>
            <a:pPr>
              <a:lnSpc>
                <a:spcPct val="110000"/>
              </a:lnSpc>
              <a:buFont typeface="Arial" panose="020B0604020202020204" pitchFamily="34" charset="0"/>
              <a:buChar char="•"/>
            </a:pPr>
            <a:r>
              <a:rPr lang="en-GB" sz="2000" b="1" dirty="0"/>
              <a:t>Technology &amp; Convenience:</a:t>
            </a:r>
            <a:r>
              <a:rPr lang="en-GB" sz="2000" dirty="0"/>
              <a:t> Smart rooms, 24/7 room service, and on-demand assistance</a:t>
            </a:r>
            <a:endParaRPr lang="en-GB" sz="1500" dirty="0"/>
          </a:p>
        </p:txBody>
      </p:sp>
      <p:pic>
        <p:nvPicPr>
          <p:cNvPr id="4" name="Picture 3">
            <a:extLst>
              <a:ext uri="{FF2B5EF4-FFF2-40B4-BE49-F238E27FC236}">
                <a16:creationId xmlns:a16="http://schemas.microsoft.com/office/drawing/2014/main" id="{C40CA322-3146-9FA5-FBCA-4988A4071A05}"/>
              </a:ext>
            </a:extLst>
          </p:cNvPr>
          <p:cNvPicPr>
            <a:picLocks noChangeAspect="1"/>
          </p:cNvPicPr>
          <p:nvPr/>
        </p:nvPicPr>
        <p:blipFill>
          <a:blip r:embed="rId2"/>
          <a:srcRect t="7026" r="-1" b="-1"/>
          <a:stretch/>
        </p:blipFill>
        <p:spPr>
          <a:xfrm>
            <a:off x="6500749" y="2292532"/>
            <a:ext cx="2478332" cy="2441618"/>
          </a:xfrm>
          <a:prstGeom prst="rect">
            <a:avLst/>
          </a:prstGeom>
          <a:noFill/>
        </p:spPr>
      </p:pic>
    </p:spTree>
    <p:extLst>
      <p:ext uri="{BB962C8B-B14F-4D97-AF65-F5344CB8AC3E}">
        <p14:creationId xmlns:p14="http://schemas.microsoft.com/office/powerpoint/2010/main" val="87219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2095C-4C2B-E42D-3AD3-BB10D91B384B}"/>
              </a:ext>
            </a:extLst>
          </p:cNvPr>
          <p:cNvSpPr>
            <a:spLocks noGrp="1"/>
          </p:cNvSpPr>
          <p:nvPr>
            <p:ph type="title"/>
          </p:nvPr>
        </p:nvSpPr>
        <p:spPr>
          <a:xfrm>
            <a:off x="138792" y="0"/>
            <a:ext cx="7886700" cy="1325563"/>
          </a:xfrm>
        </p:spPr>
        <p:txBody>
          <a:bodyPr/>
          <a:lstStyle/>
          <a:p>
            <a:r>
              <a:rPr lang="en-GB" b="1" dirty="0"/>
              <a:t>Hotel accommodation </a:t>
            </a:r>
          </a:p>
        </p:txBody>
      </p:sp>
      <p:sp>
        <p:nvSpPr>
          <p:cNvPr id="3" name="Content Placeholder 2">
            <a:extLst>
              <a:ext uri="{FF2B5EF4-FFF2-40B4-BE49-F238E27FC236}">
                <a16:creationId xmlns:a16="http://schemas.microsoft.com/office/drawing/2014/main" id="{61234AC8-FB47-3FC0-E030-41A9B8CA8139}"/>
              </a:ext>
            </a:extLst>
          </p:cNvPr>
          <p:cNvSpPr>
            <a:spLocks noGrp="1"/>
          </p:cNvSpPr>
          <p:nvPr>
            <p:ph sz="half" idx="1"/>
          </p:nvPr>
        </p:nvSpPr>
        <p:spPr/>
        <p:txBody>
          <a:bodyPr/>
          <a:lstStyle/>
          <a:p>
            <a:r>
              <a:rPr lang="en-GB" b="1" dirty="0"/>
              <a:t>Mid-Range Hotels (3-4 Star)</a:t>
            </a:r>
          </a:p>
          <a:p>
            <a:pPr>
              <a:buFont typeface="Arial" panose="020B0604020202020204" pitchFamily="34" charset="0"/>
              <a:buChar char="•"/>
            </a:pPr>
            <a:r>
              <a:rPr lang="en-GB" b="1" dirty="0"/>
              <a:t>Standardized Services:</a:t>
            </a:r>
            <a:r>
              <a:rPr lang="en-GB" dirty="0"/>
              <a:t> Reception, housekeeping, and on-site dining options.</a:t>
            </a:r>
          </a:p>
          <a:p>
            <a:pPr>
              <a:buFont typeface="Arial" panose="020B0604020202020204" pitchFamily="34" charset="0"/>
              <a:buChar char="•"/>
            </a:pPr>
            <a:r>
              <a:rPr lang="en-GB" b="1" dirty="0"/>
              <a:t>Comfortable Amenities:</a:t>
            </a:r>
            <a:r>
              <a:rPr lang="en-GB" dirty="0"/>
              <a:t> Gym, pool, and business </a:t>
            </a:r>
            <a:r>
              <a:rPr lang="en-GB" dirty="0" err="1"/>
              <a:t>center</a:t>
            </a:r>
            <a:r>
              <a:rPr lang="en-GB" dirty="0"/>
              <a:t> access.</a:t>
            </a:r>
          </a:p>
          <a:p>
            <a:pPr>
              <a:buFont typeface="Arial" panose="020B0604020202020204" pitchFamily="34" charset="0"/>
              <a:buChar char="•"/>
            </a:pPr>
            <a:r>
              <a:rPr lang="en-GB" b="1" dirty="0"/>
              <a:t>Moderate Personalization:</a:t>
            </a:r>
            <a:r>
              <a:rPr lang="en-GB" dirty="0"/>
              <a:t> Some concierge services, but more self-service elements.</a:t>
            </a:r>
          </a:p>
          <a:p>
            <a:endParaRPr lang="en-GB" dirty="0"/>
          </a:p>
        </p:txBody>
      </p:sp>
      <p:sp>
        <p:nvSpPr>
          <p:cNvPr id="4" name="Content Placeholder 3">
            <a:extLst>
              <a:ext uri="{FF2B5EF4-FFF2-40B4-BE49-F238E27FC236}">
                <a16:creationId xmlns:a16="http://schemas.microsoft.com/office/drawing/2014/main" id="{9312EFAA-D744-0E44-260B-C9028BA0D8DC}"/>
              </a:ext>
            </a:extLst>
          </p:cNvPr>
          <p:cNvSpPr>
            <a:spLocks noGrp="1"/>
          </p:cNvSpPr>
          <p:nvPr>
            <p:ph sz="half" idx="2"/>
          </p:nvPr>
        </p:nvSpPr>
        <p:spPr/>
        <p:txBody>
          <a:bodyPr/>
          <a:lstStyle/>
          <a:p>
            <a:r>
              <a:rPr lang="en-GB" b="1" dirty="0"/>
              <a:t>Budget Hotels &amp; Motels (1-2 Star)</a:t>
            </a:r>
          </a:p>
          <a:p>
            <a:pPr>
              <a:buFont typeface="Arial" panose="020B0604020202020204" pitchFamily="34" charset="0"/>
              <a:buChar char="•"/>
            </a:pPr>
            <a:r>
              <a:rPr lang="en-GB" b="1" dirty="0"/>
              <a:t>Basic Service:</a:t>
            </a:r>
            <a:r>
              <a:rPr lang="en-GB" dirty="0"/>
              <a:t> Limited front desk hours, minimal housekeeping.</a:t>
            </a:r>
          </a:p>
          <a:p>
            <a:pPr>
              <a:buFont typeface="Arial" panose="020B0604020202020204" pitchFamily="34" charset="0"/>
              <a:buChar char="•"/>
            </a:pPr>
            <a:r>
              <a:rPr lang="en-GB" b="1" dirty="0"/>
              <a:t>No-Frills Approach:</a:t>
            </a:r>
            <a:r>
              <a:rPr lang="en-GB" dirty="0"/>
              <a:t> Simple rooms, basic furnishings, and fewer amenities.</a:t>
            </a:r>
          </a:p>
          <a:p>
            <a:pPr>
              <a:buFont typeface="Arial" panose="020B0604020202020204" pitchFamily="34" charset="0"/>
              <a:buChar char="•"/>
            </a:pPr>
            <a:r>
              <a:rPr lang="en-GB" b="1" dirty="0"/>
              <a:t>Cost-Effective &amp; Functional:</a:t>
            </a:r>
            <a:r>
              <a:rPr lang="en-GB" dirty="0"/>
              <a:t> Ideal for short stays or </a:t>
            </a:r>
            <a:r>
              <a:rPr lang="en-GB" dirty="0" err="1"/>
              <a:t>travelers</a:t>
            </a:r>
            <a:r>
              <a:rPr lang="en-GB" dirty="0"/>
              <a:t> on a budget.</a:t>
            </a:r>
          </a:p>
          <a:p>
            <a:endParaRPr lang="en-GB" dirty="0"/>
          </a:p>
        </p:txBody>
      </p:sp>
    </p:spTree>
    <p:extLst>
      <p:ext uri="{BB962C8B-B14F-4D97-AF65-F5344CB8AC3E}">
        <p14:creationId xmlns:p14="http://schemas.microsoft.com/office/powerpoint/2010/main" val="2086032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FDCB3-BFDD-A3F2-2043-4BD352FB558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EE00BAF-B96B-BE0A-EBC2-E8DD67F7FC1C}"/>
              </a:ext>
            </a:extLst>
          </p:cNvPr>
          <p:cNvSpPr>
            <a:spLocks noGrp="1"/>
          </p:cNvSpPr>
          <p:nvPr>
            <p:ph sz="half" idx="1"/>
          </p:nvPr>
        </p:nvSpPr>
        <p:spPr/>
        <p:txBody>
          <a:bodyPr/>
          <a:lstStyle/>
          <a:p>
            <a:r>
              <a:rPr lang="en-GB" b="1" dirty="0"/>
              <a:t>Bed &amp; Breakfasts (B&amp;Bs) &amp; Guesthouses</a:t>
            </a:r>
          </a:p>
          <a:p>
            <a:pPr>
              <a:buFont typeface="Arial" panose="020B0604020202020204" pitchFamily="34" charset="0"/>
              <a:buChar char="•"/>
            </a:pPr>
            <a:r>
              <a:rPr lang="en-GB" b="1" dirty="0"/>
              <a:t>Personal Touch:</a:t>
            </a:r>
            <a:r>
              <a:rPr lang="en-GB" dirty="0"/>
              <a:t> Often owner-operated with homely service.</a:t>
            </a:r>
          </a:p>
          <a:p>
            <a:pPr>
              <a:buFont typeface="Arial" panose="020B0604020202020204" pitchFamily="34" charset="0"/>
              <a:buChar char="•"/>
            </a:pPr>
            <a:r>
              <a:rPr lang="en-GB" b="1" dirty="0"/>
              <a:t>Limited Services:</a:t>
            </a:r>
            <a:r>
              <a:rPr lang="en-GB" dirty="0"/>
              <a:t> Breakfast included, but fewer facilities compared to hotels.</a:t>
            </a:r>
          </a:p>
          <a:p>
            <a:pPr>
              <a:buFont typeface="Arial" panose="020B0604020202020204" pitchFamily="34" charset="0"/>
              <a:buChar char="•"/>
            </a:pPr>
            <a:r>
              <a:rPr lang="en-GB" b="1" dirty="0"/>
              <a:t>Cultural &amp; Local Experience:</a:t>
            </a:r>
            <a:r>
              <a:rPr lang="en-GB" dirty="0"/>
              <a:t> Hosts may offer local insights and personalized recommendations.</a:t>
            </a:r>
          </a:p>
          <a:p>
            <a:endParaRPr lang="en-GB" dirty="0"/>
          </a:p>
        </p:txBody>
      </p:sp>
      <p:sp>
        <p:nvSpPr>
          <p:cNvPr id="4" name="Content Placeholder 3">
            <a:extLst>
              <a:ext uri="{FF2B5EF4-FFF2-40B4-BE49-F238E27FC236}">
                <a16:creationId xmlns:a16="http://schemas.microsoft.com/office/drawing/2014/main" id="{812798AF-543A-C34D-771A-3434DB206A22}"/>
              </a:ext>
            </a:extLst>
          </p:cNvPr>
          <p:cNvSpPr>
            <a:spLocks noGrp="1"/>
          </p:cNvSpPr>
          <p:nvPr>
            <p:ph sz="half" idx="2"/>
          </p:nvPr>
        </p:nvSpPr>
        <p:spPr/>
        <p:txBody>
          <a:bodyPr/>
          <a:lstStyle/>
          <a:p>
            <a:r>
              <a:rPr lang="en-GB" b="1" dirty="0"/>
              <a:t>Hostels &amp; Backpacker Lodging</a:t>
            </a:r>
          </a:p>
          <a:p>
            <a:pPr>
              <a:buFont typeface="Arial" panose="020B0604020202020204" pitchFamily="34" charset="0"/>
              <a:buChar char="•"/>
            </a:pPr>
            <a:r>
              <a:rPr lang="en-GB" b="1" dirty="0"/>
              <a:t>Self-Service Model:</a:t>
            </a:r>
            <a:r>
              <a:rPr lang="en-GB" dirty="0"/>
              <a:t> Guests manage their own needs, with shared facilities.</a:t>
            </a:r>
          </a:p>
          <a:p>
            <a:pPr>
              <a:buFont typeface="Arial" panose="020B0604020202020204" pitchFamily="34" charset="0"/>
              <a:buChar char="•"/>
            </a:pPr>
            <a:r>
              <a:rPr lang="en-GB" b="1" dirty="0"/>
              <a:t>Social Atmosphere:</a:t>
            </a:r>
            <a:r>
              <a:rPr lang="en-GB" dirty="0"/>
              <a:t> Community-based experiences with group activities.</a:t>
            </a:r>
          </a:p>
          <a:p>
            <a:pPr>
              <a:buFont typeface="Arial" panose="020B0604020202020204" pitchFamily="34" charset="0"/>
              <a:buChar char="•"/>
            </a:pPr>
            <a:r>
              <a:rPr lang="en-GB" b="1" dirty="0"/>
              <a:t>Minimalist Approach:</a:t>
            </a:r>
            <a:r>
              <a:rPr lang="en-GB" dirty="0"/>
              <a:t> Basic beds, shared bathrooms, and common areas.</a:t>
            </a:r>
          </a:p>
          <a:p>
            <a:endParaRPr lang="en-GB" dirty="0"/>
          </a:p>
        </p:txBody>
      </p:sp>
    </p:spTree>
    <p:extLst>
      <p:ext uri="{BB962C8B-B14F-4D97-AF65-F5344CB8AC3E}">
        <p14:creationId xmlns:p14="http://schemas.microsoft.com/office/powerpoint/2010/main" val="32417446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6FF99E-8E6F-000B-8905-404D3C84C1C3}"/>
              </a:ext>
            </a:extLst>
          </p:cNvPr>
          <p:cNvSpPr>
            <a:spLocks noGrp="1"/>
          </p:cNvSpPr>
          <p:nvPr>
            <p:ph sz="half" idx="1"/>
          </p:nvPr>
        </p:nvSpPr>
        <p:spPr>
          <a:xfrm>
            <a:off x="217170" y="649967"/>
            <a:ext cx="3867150" cy="3809862"/>
          </a:xfrm>
        </p:spPr>
        <p:txBody>
          <a:bodyPr/>
          <a:lstStyle/>
          <a:p>
            <a:r>
              <a:rPr lang="en-GB" b="1" dirty="0"/>
              <a:t>Serviced Apartments &amp; Extended-Stay Hotels</a:t>
            </a:r>
          </a:p>
          <a:p>
            <a:pPr>
              <a:buFont typeface="Arial" panose="020B0604020202020204" pitchFamily="34" charset="0"/>
              <a:buChar char="•"/>
            </a:pPr>
            <a:r>
              <a:rPr lang="en-GB" b="1" dirty="0"/>
              <a:t>Home-Like Convenience:</a:t>
            </a:r>
            <a:r>
              <a:rPr lang="en-GB" dirty="0"/>
              <a:t> Fully furnished apartments with kitchenettes.</a:t>
            </a:r>
          </a:p>
          <a:p>
            <a:pPr>
              <a:buFont typeface="Arial" panose="020B0604020202020204" pitchFamily="34" charset="0"/>
              <a:buChar char="•"/>
            </a:pPr>
            <a:r>
              <a:rPr lang="en-GB" b="1" dirty="0"/>
              <a:t>Flexible Services:</a:t>
            </a:r>
            <a:r>
              <a:rPr lang="en-GB" dirty="0"/>
              <a:t> Weekly housekeeping, laundry facilities, and sometimes concierge.</a:t>
            </a:r>
          </a:p>
          <a:p>
            <a:pPr>
              <a:buFont typeface="Arial" panose="020B0604020202020204" pitchFamily="34" charset="0"/>
              <a:buChar char="•"/>
            </a:pPr>
            <a:r>
              <a:rPr lang="en-GB" b="1" dirty="0"/>
              <a:t>Ideal for Long-Term Stays:</a:t>
            </a:r>
            <a:r>
              <a:rPr lang="en-GB" dirty="0"/>
              <a:t> Targeted at business </a:t>
            </a:r>
            <a:r>
              <a:rPr lang="en-GB" dirty="0" err="1"/>
              <a:t>travelers</a:t>
            </a:r>
            <a:r>
              <a:rPr lang="en-GB" dirty="0"/>
              <a:t> and families.</a:t>
            </a:r>
          </a:p>
          <a:p>
            <a:endParaRPr lang="en-GB" dirty="0"/>
          </a:p>
        </p:txBody>
      </p:sp>
      <p:sp>
        <p:nvSpPr>
          <p:cNvPr id="4" name="Content Placeholder 3">
            <a:extLst>
              <a:ext uri="{FF2B5EF4-FFF2-40B4-BE49-F238E27FC236}">
                <a16:creationId xmlns:a16="http://schemas.microsoft.com/office/drawing/2014/main" id="{F5759DA4-F097-A9FD-FD33-F06EB6490593}"/>
              </a:ext>
            </a:extLst>
          </p:cNvPr>
          <p:cNvSpPr>
            <a:spLocks noGrp="1"/>
          </p:cNvSpPr>
          <p:nvPr>
            <p:ph sz="half" idx="2"/>
          </p:nvPr>
        </p:nvSpPr>
        <p:spPr>
          <a:xfrm>
            <a:off x="4981303" y="734877"/>
            <a:ext cx="3867150" cy="3809862"/>
          </a:xfrm>
        </p:spPr>
        <p:txBody>
          <a:bodyPr/>
          <a:lstStyle/>
          <a:p>
            <a:r>
              <a:rPr lang="en-GB" b="1" dirty="0"/>
              <a:t>Resorts &amp; All-Inclusive Accommodations</a:t>
            </a:r>
          </a:p>
          <a:p>
            <a:pPr>
              <a:buFont typeface="Arial" panose="020B0604020202020204" pitchFamily="34" charset="0"/>
              <a:buChar char="•"/>
            </a:pPr>
            <a:r>
              <a:rPr lang="en-GB" b="1" dirty="0"/>
              <a:t>Comprehensive Service:</a:t>
            </a:r>
            <a:r>
              <a:rPr lang="en-GB" dirty="0"/>
              <a:t> Everything included (meals, activities, entertainment).</a:t>
            </a:r>
          </a:p>
          <a:p>
            <a:pPr>
              <a:buFont typeface="Arial" panose="020B0604020202020204" pitchFamily="34" charset="0"/>
              <a:buChar char="•"/>
            </a:pPr>
            <a:r>
              <a:rPr lang="en-GB" b="1" dirty="0"/>
              <a:t>High-End or Mid-Range Options:</a:t>
            </a:r>
            <a:r>
              <a:rPr lang="en-GB" dirty="0"/>
              <a:t> Varies from budget-friendly to ultra-luxury.</a:t>
            </a:r>
          </a:p>
          <a:p>
            <a:pPr>
              <a:buFont typeface="Arial" panose="020B0604020202020204" pitchFamily="34" charset="0"/>
              <a:buChar char="•"/>
            </a:pPr>
            <a:r>
              <a:rPr lang="en-GB" b="1" dirty="0"/>
              <a:t>Guest-Centric Experience:</a:t>
            </a:r>
            <a:r>
              <a:rPr lang="en-GB" dirty="0"/>
              <a:t> Focus on relaxation, recreation, and hospitality.</a:t>
            </a:r>
          </a:p>
          <a:p>
            <a:endParaRPr lang="en-GB" dirty="0"/>
          </a:p>
        </p:txBody>
      </p:sp>
    </p:spTree>
    <p:extLst>
      <p:ext uri="{BB962C8B-B14F-4D97-AF65-F5344CB8AC3E}">
        <p14:creationId xmlns:p14="http://schemas.microsoft.com/office/powerpoint/2010/main" val="944561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BBA2B-CB0A-4E4A-B3FC-9E56C9088B5C}"/>
              </a:ext>
            </a:extLst>
          </p:cNvPr>
          <p:cNvSpPr>
            <a:spLocks noGrp="1"/>
          </p:cNvSpPr>
          <p:nvPr>
            <p:ph type="title"/>
          </p:nvPr>
        </p:nvSpPr>
        <p:spPr>
          <a:xfrm>
            <a:off x="196015" y="94319"/>
            <a:ext cx="6172200" cy="857250"/>
          </a:xfrm>
        </p:spPr>
        <p:txBody>
          <a:bodyPr anchor="ctr">
            <a:normAutofit/>
          </a:bodyPr>
          <a:lstStyle/>
          <a:p>
            <a:pPr algn="l">
              <a:lnSpc>
                <a:spcPct val="90000"/>
              </a:lnSpc>
            </a:pPr>
            <a:r>
              <a:rPr lang="en-GB" sz="2400" b="1" dirty="0"/>
              <a:t>Differing service levels- </a:t>
            </a:r>
            <a:br>
              <a:rPr lang="en-GB" sz="2400" b="1" dirty="0"/>
            </a:br>
            <a:r>
              <a:rPr lang="en-GB" sz="2400" b="1" dirty="0"/>
              <a:t>Hotels, B&amp;Bs, Air BnB Hosting</a:t>
            </a:r>
          </a:p>
        </p:txBody>
      </p:sp>
      <p:sp>
        <p:nvSpPr>
          <p:cNvPr id="3" name="Content Placeholder 2">
            <a:extLst>
              <a:ext uri="{FF2B5EF4-FFF2-40B4-BE49-F238E27FC236}">
                <a16:creationId xmlns:a16="http://schemas.microsoft.com/office/drawing/2014/main" id="{C03DF8D7-4320-4063-9728-5139B07A00BE}"/>
              </a:ext>
            </a:extLst>
          </p:cNvPr>
          <p:cNvSpPr>
            <a:spLocks noGrp="1"/>
          </p:cNvSpPr>
          <p:nvPr>
            <p:ph sz="half" idx="1"/>
          </p:nvPr>
        </p:nvSpPr>
        <p:spPr>
          <a:xfrm>
            <a:off x="70291" y="1647638"/>
            <a:ext cx="4946120" cy="4344802"/>
          </a:xfrm>
        </p:spPr>
        <p:txBody>
          <a:bodyPr>
            <a:noAutofit/>
          </a:bodyPr>
          <a:lstStyle/>
          <a:p>
            <a:pPr>
              <a:lnSpc>
                <a:spcPct val="120000"/>
              </a:lnSpc>
            </a:pPr>
            <a:endParaRPr lang="en-GB" sz="2000" dirty="0"/>
          </a:p>
          <a:p>
            <a:pPr>
              <a:lnSpc>
                <a:spcPct val="120000"/>
              </a:lnSpc>
            </a:pPr>
            <a:endParaRPr lang="en-GB" sz="2000" dirty="0"/>
          </a:p>
          <a:p>
            <a:pPr>
              <a:lnSpc>
                <a:spcPct val="120000"/>
              </a:lnSpc>
            </a:pPr>
            <a:r>
              <a:rPr lang="en-GB" sz="2000" dirty="0"/>
              <a:t>New </a:t>
            </a:r>
            <a:r>
              <a:rPr lang="en-GB" sz="2000" i="1" dirty="0"/>
              <a:t>offers for millennials </a:t>
            </a:r>
            <a:r>
              <a:rPr lang="en-GB" sz="2000" dirty="0"/>
              <a:t>concentrate on </a:t>
            </a:r>
            <a:r>
              <a:rPr lang="en-GB" sz="2000" b="1" dirty="0"/>
              <a:t>other services,</a:t>
            </a:r>
            <a:r>
              <a:rPr lang="en-GB" sz="2000" dirty="0"/>
              <a:t> let’s take a look - </a:t>
            </a:r>
          </a:p>
          <a:p>
            <a:pPr>
              <a:lnSpc>
                <a:spcPct val="120000"/>
              </a:lnSpc>
            </a:pPr>
            <a:r>
              <a:rPr lang="en-GB" sz="2000" dirty="0">
                <a:hlinkClick r:id="rId3"/>
              </a:rPr>
              <a:t>https://mamashelter.com/</a:t>
            </a:r>
            <a:endParaRPr lang="en-GB" sz="2000" dirty="0"/>
          </a:p>
          <a:p>
            <a:pPr>
              <a:lnSpc>
                <a:spcPct val="120000"/>
              </a:lnSpc>
            </a:pPr>
            <a:r>
              <a:rPr lang="en-GB" sz="2000" dirty="0">
                <a:hlinkClick r:id="rId4"/>
              </a:rPr>
              <a:t>https://www.joandjoe.com</a:t>
            </a:r>
            <a:r>
              <a:rPr lang="en-GB" sz="2000" dirty="0"/>
              <a:t> -  It's not a hostel or a hotel but an “open house,” a NEW concept that “</a:t>
            </a:r>
            <a:r>
              <a:rPr lang="en-GB" sz="2000" b="1" i="1" dirty="0"/>
              <a:t>blends the best of private rental, hostel and hotel formats” </a:t>
            </a:r>
          </a:p>
        </p:txBody>
      </p:sp>
      <p:pic>
        <p:nvPicPr>
          <p:cNvPr id="5" name="Content Placeholder 4">
            <a:extLst>
              <a:ext uri="{FF2B5EF4-FFF2-40B4-BE49-F238E27FC236}">
                <a16:creationId xmlns:a16="http://schemas.microsoft.com/office/drawing/2014/main" id="{FFC95BAE-9A85-4E82-BC8F-EA191566DA97}"/>
              </a:ext>
            </a:extLst>
          </p:cNvPr>
          <p:cNvPicPr>
            <a:picLocks noGrp="1" noChangeAspect="1"/>
          </p:cNvPicPr>
          <p:nvPr>
            <p:ph sz="half" idx="2"/>
          </p:nvPr>
        </p:nvPicPr>
        <p:blipFill rotWithShape="1">
          <a:blip r:embed="rId5"/>
          <a:srcRect t="12889" b="16207"/>
          <a:stretch/>
        </p:blipFill>
        <p:spPr>
          <a:xfrm>
            <a:off x="5497319" y="94319"/>
            <a:ext cx="3086540" cy="2655727"/>
          </a:xfrm>
          <a:prstGeom prst="rect">
            <a:avLst/>
          </a:prstGeom>
          <a:noFill/>
        </p:spPr>
      </p:pic>
      <p:sp>
        <p:nvSpPr>
          <p:cNvPr id="4" name="TextBox 3">
            <a:extLst>
              <a:ext uri="{FF2B5EF4-FFF2-40B4-BE49-F238E27FC236}">
                <a16:creationId xmlns:a16="http://schemas.microsoft.com/office/drawing/2014/main" id="{F7F4216E-37A8-4087-B419-DABF0ABFD638}"/>
              </a:ext>
            </a:extLst>
          </p:cNvPr>
          <p:cNvSpPr txBox="1"/>
          <p:nvPr/>
        </p:nvSpPr>
        <p:spPr>
          <a:xfrm>
            <a:off x="4846675" y="2938037"/>
            <a:ext cx="4075339" cy="2554545"/>
          </a:xfrm>
          <a:prstGeom prst="rect">
            <a:avLst/>
          </a:prstGeom>
          <a:noFill/>
        </p:spPr>
        <p:txBody>
          <a:bodyPr wrap="square" rtlCol="0">
            <a:spAutoFit/>
          </a:bodyPr>
          <a:lstStyle/>
          <a:p>
            <a:r>
              <a:rPr lang="en-GB" sz="2000" b="1" dirty="0"/>
              <a:t>ACTIVITY:</a:t>
            </a:r>
          </a:p>
          <a:p>
            <a:r>
              <a:rPr lang="en-GB" sz="2000" dirty="0"/>
              <a:t>Consider </a:t>
            </a:r>
            <a:r>
              <a:rPr lang="en-GB" sz="2000" b="1" dirty="0"/>
              <a:t>your website and discuss</a:t>
            </a:r>
            <a:r>
              <a:rPr lang="en-GB" sz="2000" dirty="0"/>
              <a:t>:</a:t>
            </a:r>
          </a:p>
          <a:p>
            <a:r>
              <a:rPr lang="en-GB" sz="2000" dirty="0"/>
              <a:t>The graphics – what are the pictures saying?</a:t>
            </a:r>
          </a:p>
          <a:p>
            <a:r>
              <a:rPr lang="en-GB" sz="2000" dirty="0"/>
              <a:t>Descriptions/ words used – what emotions are being connected to?</a:t>
            </a:r>
          </a:p>
          <a:p>
            <a:r>
              <a:rPr lang="en-GB" sz="2000" dirty="0"/>
              <a:t>Services on offer?</a:t>
            </a:r>
          </a:p>
          <a:p>
            <a:r>
              <a:rPr lang="en-GB" sz="2000" dirty="0"/>
              <a:t>Destinations? – places of interests etc</a:t>
            </a:r>
          </a:p>
        </p:txBody>
      </p:sp>
      <p:pic>
        <p:nvPicPr>
          <p:cNvPr id="6" name="Picture 5">
            <a:extLst>
              <a:ext uri="{FF2B5EF4-FFF2-40B4-BE49-F238E27FC236}">
                <a16:creationId xmlns:a16="http://schemas.microsoft.com/office/drawing/2014/main" id="{15E90165-C34C-4EFF-A746-C577F0BC4B74}"/>
              </a:ext>
            </a:extLst>
          </p:cNvPr>
          <p:cNvPicPr>
            <a:picLocks noChangeAspect="1"/>
          </p:cNvPicPr>
          <p:nvPr/>
        </p:nvPicPr>
        <p:blipFill>
          <a:blip r:embed="rId6"/>
          <a:stretch>
            <a:fillRect/>
          </a:stretch>
        </p:blipFill>
        <p:spPr>
          <a:xfrm>
            <a:off x="560141" y="1031143"/>
            <a:ext cx="2123844" cy="782078"/>
          </a:xfrm>
          <a:prstGeom prst="rect">
            <a:avLst/>
          </a:prstGeom>
        </p:spPr>
      </p:pic>
    </p:spTree>
    <p:extLst>
      <p:ext uri="{BB962C8B-B14F-4D97-AF65-F5344CB8AC3E}">
        <p14:creationId xmlns:p14="http://schemas.microsoft.com/office/powerpoint/2010/main" val="3671230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46246-321E-4813-938A-0778374EEB17}"/>
              </a:ext>
            </a:extLst>
          </p:cNvPr>
          <p:cNvSpPr>
            <a:spLocks noGrp="1"/>
          </p:cNvSpPr>
          <p:nvPr>
            <p:ph type="title"/>
          </p:nvPr>
        </p:nvSpPr>
        <p:spPr>
          <a:xfrm>
            <a:off x="268380" y="373911"/>
            <a:ext cx="6172200" cy="421556"/>
          </a:xfrm>
        </p:spPr>
        <p:txBody>
          <a:bodyPr>
            <a:noAutofit/>
          </a:bodyPr>
          <a:lstStyle/>
          <a:p>
            <a:pPr algn="l"/>
            <a:r>
              <a:rPr lang="en-GB" sz="2800" b="1" dirty="0"/>
              <a:t>B&amp;B / Small independent hotels</a:t>
            </a:r>
          </a:p>
        </p:txBody>
      </p:sp>
      <p:sp>
        <p:nvSpPr>
          <p:cNvPr id="3" name="Content Placeholder 2">
            <a:extLst>
              <a:ext uri="{FF2B5EF4-FFF2-40B4-BE49-F238E27FC236}">
                <a16:creationId xmlns:a16="http://schemas.microsoft.com/office/drawing/2014/main" id="{B1627809-5448-4BFE-B6BF-91A211A6B261}"/>
              </a:ext>
            </a:extLst>
          </p:cNvPr>
          <p:cNvSpPr>
            <a:spLocks noGrp="1"/>
          </p:cNvSpPr>
          <p:nvPr>
            <p:ph sz="half" idx="1"/>
          </p:nvPr>
        </p:nvSpPr>
        <p:spPr>
          <a:xfrm>
            <a:off x="155837" y="1086943"/>
            <a:ext cx="4359011" cy="4723014"/>
          </a:xfrm>
        </p:spPr>
        <p:txBody>
          <a:bodyPr>
            <a:normAutofit fontScale="55000" lnSpcReduction="20000"/>
          </a:bodyPr>
          <a:lstStyle/>
          <a:p>
            <a:r>
              <a:rPr lang="en-GB" sz="4000" dirty="0"/>
              <a:t>B &amp; B one </a:t>
            </a:r>
            <a:r>
              <a:rPr lang="en-GB" sz="4000" b="1" dirty="0"/>
              <a:t>off kind of offer</a:t>
            </a:r>
            <a:r>
              <a:rPr lang="en-GB" sz="4000" dirty="0"/>
              <a:t>, small, unique hotels which is changing – </a:t>
            </a:r>
            <a:r>
              <a:rPr lang="en-GB" sz="4000" b="1" dirty="0"/>
              <a:t>OYO.</a:t>
            </a:r>
          </a:p>
          <a:p>
            <a:r>
              <a:rPr lang="en-GB" sz="4000" dirty="0"/>
              <a:t>B&amp;B is a regulated small property subject to laws.</a:t>
            </a:r>
          </a:p>
          <a:p>
            <a:r>
              <a:rPr lang="en-GB" sz="4000" dirty="0"/>
              <a:t>Always offered </a:t>
            </a:r>
            <a:r>
              <a:rPr lang="en-GB" sz="4000" b="1" dirty="0"/>
              <a:t>unique, personalised  experiences.</a:t>
            </a:r>
          </a:p>
          <a:p>
            <a:r>
              <a:rPr lang="en-GB" sz="4000" dirty="0"/>
              <a:t>A real B&amp;B is usually operated by someone with </a:t>
            </a:r>
            <a:r>
              <a:rPr lang="en-GB" sz="4000" b="1" dirty="0"/>
              <a:t>formal training </a:t>
            </a:r>
            <a:r>
              <a:rPr lang="en-GB" sz="4000" dirty="0"/>
              <a:t>in the hospitality business. And that person has insurance – lots of insurance</a:t>
            </a:r>
          </a:p>
          <a:p>
            <a:r>
              <a:rPr lang="en-GB" sz="4000" dirty="0"/>
              <a:t>B &amp; B’s have to keep up with change.</a:t>
            </a:r>
          </a:p>
          <a:p>
            <a:r>
              <a:rPr lang="en-GB" sz="4000" b="1" dirty="0"/>
              <a:t>Why is this needed?</a:t>
            </a:r>
            <a:endParaRPr lang="en-GB" b="1" dirty="0"/>
          </a:p>
        </p:txBody>
      </p:sp>
      <p:sp>
        <p:nvSpPr>
          <p:cNvPr id="4" name="Content Placeholder 3">
            <a:extLst>
              <a:ext uri="{FF2B5EF4-FFF2-40B4-BE49-F238E27FC236}">
                <a16:creationId xmlns:a16="http://schemas.microsoft.com/office/drawing/2014/main" id="{BA2C9458-428A-46E0-BEBB-7CF645CCEEC9}"/>
              </a:ext>
            </a:extLst>
          </p:cNvPr>
          <p:cNvSpPr>
            <a:spLocks noGrp="1"/>
          </p:cNvSpPr>
          <p:nvPr>
            <p:ph sz="half" idx="2"/>
          </p:nvPr>
        </p:nvSpPr>
        <p:spPr>
          <a:xfrm>
            <a:off x="5163724" y="1271928"/>
            <a:ext cx="3768781" cy="4397351"/>
          </a:xfrm>
        </p:spPr>
        <p:txBody>
          <a:bodyPr>
            <a:normAutofit fontScale="55000" lnSpcReduction="20000"/>
          </a:bodyPr>
          <a:lstStyle/>
          <a:p>
            <a:r>
              <a:rPr lang="en-GB" sz="3600" dirty="0"/>
              <a:t>Air BNB Hosting </a:t>
            </a:r>
            <a:endParaRPr lang="en-GB" sz="3600" b="1" dirty="0"/>
          </a:p>
          <a:p>
            <a:r>
              <a:rPr lang="en-GB" sz="3600" dirty="0"/>
              <a:t>Can easily book online, may carry some insurance but hosts may not have any formal hospitality training.</a:t>
            </a:r>
          </a:p>
          <a:p>
            <a:r>
              <a:rPr lang="en-GB" sz="3600" dirty="0"/>
              <a:t>Each Airbnb has a unique personality of each house, apartment and location.</a:t>
            </a:r>
          </a:p>
          <a:p>
            <a:r>
              <a:rPr lang="en-GB" sz="3600" dirty="0"/>
              <a:t>Spare income for owners.</a:t>
            </a:r>
          </a:p>
          <a:p>
            <a:r>
              <a:rPr lang="en-GB" sz="3600" dirty="0"/>
              <a:t>Being a host – </a:t>
            </a:r>
            <a:r>
              <a:rPr lang="en-GB" sz="3600" b="1" dirty="0"/>
              <a:t>new to </a:t>
            </a:r>
            <a:r>
              <a:rPr lang="en-GB" sz="3600" b="1" dirty="0" err="1"/>
              <a:t>AirBNB</a:t>
            </a:r>
            <a:r>
              <a:rPr lang="en-GB" sz="3600" b="1" dirty="0"/>
              <a:t> </a:t>
            </a:r>
            <a:r>
              <a:rPr lang="en-GB" sz="3600" dirty="0"/>
              <a:t>more owners are interacting with guests.</a:t>
            </a:r>
          </a:p>
          <a:p>
            <a:r>
              <a:rPr lang="en-GB" sz="3600" dirty="0"/>
              <a:t>Additional benefit of meeting new people for the owners</a:t>
            </a:r>
          </a:p>
          <a:p>
            <a:r>
              <a:rPr lang="en-GB" sz="3600" dirty="0"/>
              <a:t>share your culture and connect with people</a:t>
            </a:r>
          </a:p>
          <a:p>
            <a:endParaRPr lang="en-GB" dirty="0"/>
          </a:p>
        </p:txBody>
      </p:sp>
    </p:spTree>
    <p:extLst>
      <p:ext uri="{BB962C8B-B14F-4D97-AF65-F5344CB8AC3E}">
        <p14:creationId xmlns:p14="http://schemas.microsoft.com/office/powerpoint/2010/main" val="9194470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F9C3E-ECF0-4B78-946B-F7D10B2E014C}"/>
              </a:ext>
            </a:extLst>
          </p:cNvPr>
          <p:cNvSpPr>
            <a:spLocks noGrp="1"/>
          </p:cNvSpPr>
          <p:nvPr>
            <p:ph type="title"/>
          </p:nvPr>
        </p:nvSpPr>
        <p:spPr/>
        <p:txBody>
          <a:bodyPr>
            <a:noAutofit/>
          </a:bodyPr>
          <a:lstStyle/>
          <a:p>
            <a:r>
              <a:rPr lang="en-GB" sz="2700" b="1" dirty="0"/>
              <a:t>UK hotel partners share their experiences with OYO</a:t>
            </a:r>
          </a:p>
        </p:txBody>
      </p:sp>
      <p:pic>
        <p:nvPicPr>
          <p:cNvPr id="4" name="Online Media 3" title="UK hotel partners share their experiences with OYO">
            <a:hlinkClick r:id="" action="ppaction://media"/>
            <a:extLst>
              <a:ext uri="{FF2B5EF4-FFF2-40B4-BE49-F238E27FC236}">
                <a16:creationId xmlns:a16="http://schemas.microsoft.com/office/drawing/2014/main" id="{B77F2B72-02F6-4836-A729-825CD2F55A29}"/>
              </a:ext>
            </a:extLst>
          </p:cNvPr>
          <p:cNvPicPr>
            <a:picLocks noGrp="1" noRot="1" noChangeAspect="1"/>
          </p:cNvPicPr>
          <p:nvPr>
            <p:ph idx="1"/>
            <a:videoFile r:link="rId1"/>
          </p:nvPr>
        </p:nvPicPr>
        <p:blipFill>
          <a:blip r:embed="rId3"/>
          <a:stretch>
            <a:fillRect/>
          </a:stretch>
        </p:blipFill>
        <p:spPr>
          <a:xfrm>
            <a:off x="1443446" y="1877267"/>
            <a:ext cx="7023648" cy="3968362"/>
          </a:xfrm>
          <a:prstGeom prst="rect">
            <a:avLst/>
          </a:prstGeom>
        </p:spPr>
      </p:pic>
    </p:spTree>
    <p:extLst>
      <p:ext uri="{BB962C8B-B14F-4D97-AF65-F5344CB8AC3E}">
        <p14:creationId xmlns:p14="http://schemas.microsoft.com/office/powerpoint/2010/main" val="2292298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D6604-38B5-4B5E-B03B-7F81E1058AD5}"/>
              </a:ext>
            </a:extLst>
          </p:cNvPr>
          <p:cNvSpPr>
            <a:spLocks noGrp="1"/>
          </p:cNvSpPr>
          <p:nvPr>
            <p:ph type="title"/>
          </p:nvPr>
        </p:nvSpPr>
        <p:spPr/>
        <p:txBody>
          <a:bodyPr/>
          <a:lstStyle/>
          <a:p>
            <a:r>
              <a:rPr lang="en-GB" dirty="0"/>
              <a:t>Why Host on Airbnb?</a:t>
            </a:r>
          </a:p>
        </p:txBody>
      </p:sp>
      <p:pic>
        <p:nvPicPr>
          <p:cNvPr id="5" name="Online Media 4" title="Why Host on Airbnb | Airbnb">
            <a:hlinkClick r:id="" action="ppaction://media"/>
            <a:extLst>
              <a:ext uri="{FF2B5EF4-FFF2-40B4-BE49-F238E27FC236}">
                <a16:creationId xmlns:a16="http://schemas.microsoft.com/office/drawing/2014/main" id="{C27DA641-1729-4A94-9A8A-50251F00B04E}"/>
              </a:ext>
            </a:extLst>
          </p:cNvPr>
          <p:cNvPicPr>
            <a:picLocks noGrp="1" noRot="1" noChangeAspect="1"/>
          </p:cNvPicPr>
          <p:nvPr>
            <p:ph sz="half" idx="1"/>
            <a:videoFile r:link="rId1"/>
          </p:nvPr>
        </p:nvPicPr>
        <p:blipFill>
          <a:blip r:embed="rId3"/>
          <a:stretch>
            <a:fillRect/>
          </a:stretch>
        </p:blipFill>
        <p:spPr>
          <a:xfrm>
            <a:off x="1041400" y="1435100"/>
            <a:ext cx="6372225" cy="3584575"/>
          </a:xfrm>
          <a:prstGeom prst="rect">
            <a:avLst/>
          </a:prstGeom>
        </p:spPr>
      </p:pic>
    </p:spTree>
    <p:extLst>
      <p:ext uri="{BB962C8B-B14F-4D97-AF65-F5344CB8AC3E}">
        <p14:creationId xmlns:p14="http://schemas.microsoft.com/office/powerpoint/2010/main" val="1016970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video game&#10;&#10;Description automatically generated with low confidence">
            <a:extLst>
              <a:ext uri="{FF2B5EF4-FFF2-40B4-BE49-F238E27FC236}">
                <a16:creationId xmlns:a16="http://schemas.microsoft.com/office/drawing/2014/main" id="{44146775-3BFF-4DDC-892E-2128DD7EC332}"/>
              </a:ext>
            </a:extLst>
          </p:cNvPr>
          <p:cNvPicPr>
            <a:picLocks noGrp="1" noChangeAspect="1"/>
          </p:cNvPicPr>
          <p:nvPr>
            <p:ph idx="1"/>
          </p:nvPr>
        </p:nvPicPr>
        <p:blipFill rotWithShape="1">
          <a:blip r:embed="rId4"/>
          <a:stretch/>
        </p:blipFill>
        <p:spPr>
          <a:xfrm>
            <a:off x="119895" y="50096"/>
            <a:ext cx="3158881" cy="4676502"/>
          </a:xfrm>
        </p:spPr>
      </p:pic>
      <p:pic>
        <p:nvPicPr>
          <p:cNvPr id="8" name="Online Media 7" title="The Worlds Most Amazing Vacation Rentals Season 1 (2020)">
            <a:hlinkClick r:id="" action="ppaction://media"/>
            <a:extLst>
              <a:ext uri="{FF2B5EF4-FFF2-40B4-BE49-F238E27FC236}">
                <a16:creationId xmlns:a16="http://schemas.microsoft.com/office/drawing/2014/main" id="{08DF4CC2-4D63-B85F-B636-85FB64E10C59}"/>
              </a:ext>
            </a:extLst>
          </p:cNvPr>
          <p:cNvPicPr>
            <a:picLocks noRot="1" noChangeAspect="1"/>
          </p:cNvPicPr>
          <p:nvPr>
            <a:videoFile r:link="rId1"/>
          </p:nvPr>
        </p:nvPicPr>
        <p:blipFill>
          <a:blip r:embed="rId5"/>
          <a:stretch>
            <a:fillRect/>
          </a:stretch>
        </p:blipFill>
        <p:spPr>
          <a:xfrm>
            <a:off x="2730137" y="2388347"/>
            <a:ext cx="5651863" cy="3193303"/>
          </a:xfrm>
          <a:prstGeom prst="rect">
            <a:avLst/>
          </a:prstGeom>
        </p:spPr>
      </p:pic>
    </p:spTree>
    <p:extLst>
      <p:ext uri="{BB962C8B-B14F-4D97-AF65-F5344CB8AC3E}">
        <p14:creationId xmlns:p14="http://schemas.microsoft.com/office/powerpoint/2010/main" val="3233443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Different coloured question marks">
            <a:extLst>
              <a:ext uri="{FF2B5EF4-FFF2-40B4-BE49-F238E27FC236}">
                <a16:creationId xmlns:a16="http://schemas.microsoft.com/office/drawing/2014/main" id="{27C8F7A0-0CD7-10E8-08FF-4C15251444D6}"/>
              </a:ext>
            </a:extLst>
          </p:cNvPr>
          <p:cNvPicPr>
            <a:picLocks noChangeAspect="1"/>
          </p:cNvPicPr>
          <p:nvPr/>
        </p:nvPicPr>
        <p:blipFill rotWithShape="1">
          <a:blip r:embed="rId2"/>
          <a:srcRect l="33372" r="36758"/>
          <a:stretch/>
        </p:blipFill>
        <p:spPr>
          <a:xfrm>
            <a:off x="-5524" y="10"/>
            <a:ext cx="3641692"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1">
            <a:extLst>
              <a:ext uri="{FF2B5EF4-FFF2-40B4-BE49-F238E27FC236}">
                <a16:creationId xmlns:a16="http://schemas.microsoft.com/office/drawing/2014/main" id="{1CA94DF8-96C5-7370-7ABF-5FC8B9F38DC3}"/>
              </a:ext>
            </a:extLst>
          </p:cNvPr>
          <p:cNvSpPr>
            <a:spLocks noGrp="1"/>
          </p:cNvSpPr>
          <p:nvPr>
            <p:ph type="title"/>
          </p:nvPr>
        </p:nvSpPr>
        <p:spPr>
          <a:xfrm>
            <a:off x="4370286" y="407987"/>
            <a:ext cx="4291113" cy="1325563"/>
          </a:xfrm>
        </p:spPr>
        <p:txBody>
          <a:bodyPr>
            <a:normAutofit/>
          </a:bodyPr>
          <a:lstStyle/>
          <a:p>
            <a:r>
              <a:rPr lang="en-GB" b="1"/>
              <a:t>Emerging Trends</a:t>
            </a:r>
          </a:p>
        </p:txBody>
      </p:sp>
      <p:sp>
        <p:nvSpPr>
          <p:cNvPr id="3" name="Content Placeholder 2">
            <a:extLst>
              <a:ext uri="{FF2B5EF4-FFF2-40B4-BE49-F238E27FC236}">
                <a16:creationId xmlns:a16="http://schemas.microsoft.com/office/drawing/2014/main" id="{87F05210-EFAE-9368-9A9F-936732BCA8B8}"/>
              </a:ext>
            </a:extLst>
          </p:cNvPr>
          <p:cNvSpPr>
            <a:spLocks noGrp="1"/>
          </p:cNvSpPr>
          <p:nvPr>
            <p:ph idx="1"/>
          </p:nvPr>
        </p:nvSpPr>
        <p:spPr>
          <a:xfrm>
            <a:off x="4370286" y="1868487"/>
            <a:ext cx="4291113" cy="4351338"/>
          </a:xfrm>
        </p:spPr>
        <p:txBody>
          <a:bodyPr>
            <a:normAutofit/>
          </a:bodyPr>
          <a:lstStyle/>
          <a:p>
            <a:pPr marL="0" indent="0">
              <a:buNone/>
            </a:pPr>
            <a:r>
              <a:rPr lang="en-GB" b="1"/>
              <a:t>Group Discussion:</a:t>
            </a:r>
          </a:p>
          <a:p>
            <a:r>
              <a:rPr lang="en-GB"/>
              <a:t>Can you think of any emerging trends, lifestyle changes or fashion fads affecting the hospitality industry?</a:t>
            </a:r>
          </a:p>
          <a:p>
            <a:endParaRPr lang="en-GB"/>
          </a:p>
          <a:p>
            <a:pPr marL="0" indent="0">
              <a:buNone/>
            </a:pPr>
            <a:r>
              <a:rPr lang="en-US" b="0" cap="none" spc="0">
                <a:ln w="0"/>
                <a:effectLst>
                  <a:outerShdw blurRad="38100" dist="38100" dir="2700000" algn="tl">
                    <a:srgbClr val="000000">
                      <a:alpha val="43137"/>
                    </a:srgbClr>
                  </a:outerShdw>
                </a:effectLst>
              </a:rPr>
              <a:t>Type your answers in the chat box or raise your yellow hand.</a:t>
            </a:r>
          </a:p>
          <a:p>
            <a:endParaRPr lang="en-GB"/>
          </a:p>
        </p:txBody>
      </p:sp>
    </p:spTree>
    <p:extLst>
      <p:ext uri="{BB962C8B-B14F-4D97-AF65-F5344CB8AC3E}">
        <p14:creationId xmlns:p14="http://schemas.microsoft.com/office/powerpoint/2010/main" val="2575463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robot using a laptop sitting on a blue chair">
            <a:extLst>
              <a:ext uri="{FF2B5EF4-FFF2-40B4-BE49-F238E27FC236}">
                <a16:creationId xmlns:a16="http://schemas.microsoft.com/office/drawing/2014/main" id="{CDFF0A08-7FB9-7F29-03BD-376453C33E34}"/>
              </a:ext>
            </a:extLst>
          </p:cNvPr>
          <p:cNvPicPr>
            <a:picLocks noChangeAspect="1"/>
          </p:cNvPicPr>
          <p:nvPr/>
        </p:nvPicPr>
        <p:blipFill rotWithShape="1">
          <a:blip r:embed="rId3"/>
          <a:srcRect l="62266" r="7865"/>
          <a:stretch/>
        </p:blipFill>
        <p:spPr>
          <a:xfrm>
            <a:off x="-5524" y="10"/>
            <a:ext cx="3641692"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1">
            <a:extLst>
              <a:ext uri="{FF2B5EF4-FFF2-40B4-BE49-F238E27FC236}">
                <a16:creationId xmlns:a16="http://schemas.microsoft.com/office/drawing/2014/main" id="{D6677B53-0BD1-DE68-FE67-8AA943F0F212}"/>
              </a:ext>
            </a:extLst>
          </p:cNvPr>
          <p:cNvSpPr>
            <a:spLocks noGrp="1"/>
          </p:cNvSpPr>
          <p:nvPr>
            <p:ph type="title"/>
          </p:nvPr>
        </p:nvSpPr>
        <p:spPr>
          <a:xfrm>
            <a:off x="4370286" y="407987"/>
            <a:ext cx="4291113" cy="1325563"/>
          </a:xfrm>
        </p:spPr>
        <p:txBody>
          <a:bodyPr>
            <a:normAutofit/>
          </a:bodyPr>
          <a:lstStyle/>
          <a:p>
            <a:r>
              <a:rPr lang="en-GB" sz="3100" b="1"/>
              <a:t>Understanding the Factors Driving Hotel Trends</a:t>
            </a:r>
          </a:p>
        </p:txBody>
      </p:sp>
      <p:sp>
        <p:nvSpPr>
          <p:cNvPr id="3" name="Content Placeholder 2">
            <a:extLst>
              <a:ext uri="{FF2B5EF4-FFF2-40B4-BE49-F238E27FC236}">
                <a16:creationId xmlns:a16="http://schemas.microsoft.com/office/drawing/2014/main" id="{ECD9F9B5-FEAC-3243-45F0-9FDADC6C94CF}"/>
              </a:ext>
            </a:extLst>
          </p:cNvPr>
          <p:cNvSpPr>
            <a:spLocks noGrp="1"/>
          </p:cNvSpPr>
          <p:nvPr>
            <p:ph idx="1"/>
          </p:nvPr>
        </p:nvSpPr>
        <p:spPr>
          <a:xfrm>
            <a:off x="4370286" y="1868487"/>
            <a:ext cx="4291113" cy="4351338"/>
          </a:xfrm>
        </p:spPr>
        <p:txBody>
          <a:bodyPr>
            <a:normAutofit/>
          </a:bodyPr>
          <a:lstStyle/>
          <a:p>
            <a:r>
              <a:rPr lang="en-GB" sz="2600" b="1"/>
              <a:t>Emerging technology:</a:t>
            </a:r>
          </a:p>
          <a:p>
            <a:pPr marL="0" indent="0">
              <a:buNone/>
            </a:pPr>
            <a:r>
              <a:rPr lang="en-GB" sz="2600"/>
              <a:t>e.g. Artificial Intelligence (AI), robotics and virtual reality</a:t>
            </a:r>
          </a:p>
          <a:p>
            <a:r>
              <a:rPr lang="en-GB" sz="2600" b="1"/>
              <a:t>Lifestyle changes:</a:t>
            </a:r>
          </a:p>
          <a:p>
            <a:pPr marL="0" indent="0">
              <a:buNone/>
            </a:pPr>
            <a:r>
              <a:rPr lang="en-GB" sz="2600"/>
              <a:t>e.g. Increased interest in sustainable business practices</a:t>
            </a:r>
          </a:p>
          <a:p>
            <a:r>
              <a:rPr lang="en-GB" sz="2600" b="1"/>
              <a:t>Covid-19 Pandemic:</a:t>
            </a:r>
          </a:p>
          <a:p>
            <a:pPr marL="0" indent="0">
              <a:buNone/>
            </a:pPr>
            <a:r>
              <a:rPr lang="en-GB" sz="2600"/>
              <a:t>e.g. Increased emphasis on safety and hygiene</a:t>
            </a:r>
          </a:p>
        </p:txBody>
      </p:sp>
    </p:spTree>
    <p:extLst>
      <p:ext uri="{BB962C8B-B14F-4D97-AF65-F5344CB8AC3E}">
        <p14:creationId xmlns:p14="http://schemas.microsoft.com/office/powerpoint/2010/main" val="2536536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Wood human figure">
            <a:extLst>
              <a:ext uri="{FF2B5EF4-FFF2-40B4-BE49-F238E27FC236}">
                <a16:creationId xmlns:a16="http://schemas.microsoft.com/office/drawing/2014/main" id="{F39AAA86-34E0-8C0F-025D-7D0B68E9EED6}"/>
              </a:ext>
            </a:extLst>
          </p:cNvPr>
          <p:cNvPicPr>
            <a:picLocks noChangeAspect="1"/>
          </p:cNvPicPr>
          <p:nvPr/>
        </p:nvPicPr>
        <p:blipFill rotWithShape="1">
          <a:blip r:embed="rId2"/>
          <a:srcRect l="6922" r="57632" b="-1"/>
          <a:stretch/>
        </p:blipFill>
        <p:spPr>
          <a:xfrm>
            <a:off x="-5524" y="10"/>
            <a:ext cx="3641692"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1">
            <a:extLst>
              <a:ext uri="{FF2B5EF4-FFF2-40B4-BE49-F238E27FC236}">
                <a16:creationId xmlns:a16="http://schemas.microsoft.com/office/drawing/2014/main" id="{A73BEC85-613F-250D-030C-8DBF42429A28}"/>
              </a:ext>
            </a:extLst>
          </p:cNvPr>
          <p:cNvSpPr>
            <a:spLocks noGrp="1"/>
          </p:cNvSpPr>
          <p:nvPr>
            <p:ph type="title"/>
          </p:nvPr>
        </p:nvSpPr>
        <p:spPr>
          <a:xfrm>
            <a:off x="4370286" y="407987"/>
            <a:ext cx="4291113" cy="1325563"/>
          </a:xfrm>
        </p:spPr>
        <p:txBody>
          <a:bodyPr>
            <a:normAutofit/>
          </a:bodyPr>
          <a:lstStyle/>
          <a:p>
            <a:r>
              <a:rPr lang="en-GB" b="1"/>
              <a:t>Artificial Intelligence (AI)</a:t>
            </a:r>
          </a:p>
        </p:txBody>
      </p:sp>
      <p:sp>
        <p:nvSpPr>
          <p:cNvPr id="3" name="Content Placeholder 2">
            <a:extLst>
              <a:ext uri="{FF2B5EF4-FFF2-40B4-BE49-F238E27FC236}">
                <a16:creationId xmlns:a16="http://schemas.microsoft.com/office/drawing/2014/main" id="{316BB0E2-3F61-9C1E-06C6-C5CF95E3AE21}"/>
              </a:ext>
            </a:extLst>
          </p:cNvPr>
          <p:cNvSpPr>
            <a:spLocks noGrp="1"/>
          </p:cNvSpPr>
          <p:nvPr>
            <p:ph idx="1"/>
          </p:nvPr>
        </p:nvSpPr>
        <p:spPr>
          <a:xfrm>
            <a:off x="4370286" y="1868487"/>
            <a:ext cx="4291113" cy="4351338"/>
          </a:xfrm>
        </p:spPr>
        <p:txBody>
          <a:bodyPr>
            <a:normAutofit/>
          </a:bodyPr>
          <a:lstStyle/>
          <a:p>
            <a:pPr marL="0" indent="0">
              <a:buNone/>
            </a:pPr>
            <a:r>
              <a:rPr lang="en-GB" b="1"/>
              <a:t>Group Discussion:</a:t>
            </a:r>
          </a:p>
          <a:p>
            <a:r>
              <a:rPr lang="en-GB"/>
              <a:t>What is Artificial Intelligence (AI) and where can it be found in hotels?</a:t>
            </a:r>
          </a:p>
          <a:p>
            <a:pPr marL="0" indent="0">
              <a:buNone/>
            </a:pPr>
            <a:endParaRPr lang="en-GB"/>
          </a:p>
          <a:p>
            <a:pPr marL="0" indent="0">
              <a:buNone/>
            </a:pPr>
            <a:r>
              <a:rPr lang="en-US" b="0" cap="none" spc="0">
                <a:ln w="0"/>
                <a:effectLst>
                  <a:outerShdw blurRad="38100" dist="38100" dir="2700000" algn="tl">
                    <a:srgbClr val="000000">
                      <a:alpha val="43137"/>
                    </a:srgbClr>
                  </a:outerShdw>
                </a:effectLst>
              </a:rPr>
              <a:t>Type your answers in the chat box or raise your yellow hand.</a:t>
            </a:r>
          </a:p>
          <a:p>
            <a:endParaRPr lang="en-GB"/>
          </a:p>
        </p:txBody>
      </p:sp>
    </p:spTree>
    <p:extLst>
      <p:ext uri="{BB962C8B-B14F-4D97-AF65-F5344CB8AC3E}">
        <p14:creationId xmlns:p14="http://schemas.microsoft.com/office/powerpoint/2010/main" val="855348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ngle view of circuit shaped like a brain">
            <a:extLst>
              <a:ext uri="{FF2B5EF4-FFF2-40B4-BE49-F238E27FC236}">
                <a16:creationId xmlns:a16="http://schemas.microsoft.com/office/drawing/2014/main" id="{A4F39473-563E-C9F9-3126-D444E5D29D42}"/>
              </a:ext>
            </a:extLst>
          </p:cNvPr>
          <p:cNvPicPr>
            <a:picLocks noChangeAspect="1"/>
          </p:cNvPicPr>
          <p:nvPr/>
        </p:nvPicPr>
        <p:blipFill rotWithShape="1">
          <a:blip r:embed="rId3"/>
          <a:srcRect l="32438" r="30525" b="2"/>
          <a:stretch/>
        </p:blipFill>
        <p:spPr>
          <a:xfrm>
            <a:off x="-5524" y="10"/>
            <a:ext cx="3641692"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1">
            <a:extLst>
              <a:ext uri="{FF2B5EF4-FFF2-40B4-BE49-F238E27FC236}">
                <a16:creationId xmlns:a16="http://schemas.microsoft.com/office/drawing/2014/main" id="{34D7C987-E287-42E0-5456-617F8874AE16}"/>
              </a:ext>
            </a:extLst>
          </p:cNvPr>
          <p:cNvSpPr>
            <a:spLocks noGrp="1"/>
          </p:cNvSpPr>
          <p:nvPr>
            <p:ph type="title"/>
          </p:nvPr>
        </p:nvSpPr>
        <p:spPr>
          <a:xfrm>
            <a:off x="4370286" y="407987"/>
            <a:ext cx="4291113" cy="1325563"/>
          </a:xfrm>
        </p:spPr>
        <p:txBody>
          <a:bodyPr>
            <a:normAutofit/>
          </a:bodyPr>
          <a:lstStyle/>
          <a:p>
            <a:r>
              <a:rPr lang="en-GB" b="1"/>
              <a:t>Artificial Intelligence (AI)</a:t>
            </a:r>
          </a:p>
        </p:txBody>
      </p:sp>
      <p:sp>
        <p:nvSpPr>
          <p:cNvPr id="3" name="Content Placeholder 2">
            <a:extLst>
              <a:ext uri="{FF2B5EF4-FFF2-40B4-BE49-F238E27FC236}">
                <a16:creationId xmlns:a16="http://schemas.microsoft.com/office/drawing/2014/main" id="{8AEFB6AF-11EF-310B-744E-4F2540AA1D5F}"/>
              </a:ext>
            </a:extLst>
          </p:cNvPr>
          <p:cNvSpPr>
            <a:spLocks noGrp="1"/>
          </p:cNvSpPr>
          <p:nvPr>
            <p:ph idx="1"/>
          </p:nvPr>
        </p:nvSpPr>
        <p:spPr>
          <a:xfrm>
            <a:off x="4370286" y="1868487"/>
            <a:ext cx="4291113" cy="4351338"/>
          </a:xfrm>
        </p:spPr>
        <p:txBody>
          <a:bodyPr>
            <a:normAutofit/>
          </a:bodyPr>
          <a:lstStyle/>
          <a:p>
            <a:r>
              <a:rPr lang="en-GB" sz="2200" b="0" i="0">
                <a:effectLst/>
              </a:rPr>
              <a:t>“AI is a type of computer technology which is concerned with making machines work in an intelligent way, similar to the way that the human mind works”</a:t>
            </a:r>
          </a:p>
          <a:p>
            <a:pPr marL="0" indent="0">
              <a:buNone/>
            </a:pPr>
            <a:r>
              <a:rPr lang="en-GB" sz="2200" b="0" i="0">
                <a:effectLst/>
              </a:rPr>
              <a:t>(Collins Dictionary)</a:t>
            </a:r>
          </a:p>
          <a:p>
            <a:r>
              <a:rPr lang="en-GB" sz="2200"/>
              <a:t>AI can help improving personalisation and the quality of customer support</a:t>
            </a:r>
          </a:p>
          <a:p>
            <a:r>
              <a:rPr lang="en-GB" sz="2200"/>
              <a:t>Concerns about risks and other ethical considerations remain</a:t>
            </a:r>
          </a:p>
        </p:txBody>
      </p:sp>
    </p:spTree>
    <p:extLst>
      <p:ext uri="{BB962C8B-B14F-4D97-AF65-F5344CB8AC3E}">
        <p14:creationId xmlns:p14="http://schemas.microsoft.com/office/powerpoint/2010/main" val="2636385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EB74D-BD19-30D5-08C0-7CD659849C45}"/>
              </a:ext>
            </a:extLst>
          </p:cNvPr>
          <p:cNvSpPr>
            <a:spLocks noGrp="1"/>
          </p:cNvSpPr>
          <p:nvPr>
            <p:ph type="title"/>
          </p:nvPr>
        </p:nvSpPr>
        <p:spPr>
          <a:xfrm>
            <a:off x="1535844" y="4614902"/>
            <a:ext cx="6061470" cy="943954"/>
          </a:xfrm>
        </p:spPr>
        <p:txBody>
          <a:bodyPr vert="horz" lIns="91440" tIns="45720" rIns="91440" bIns="45720" rtlCol="0" anchor="b">
            <a:normAutofit/>
          </a:bodyPr>
          <a:lstStyle/>
          <a:p>
            <a:pPr algn="ctr"/>
            <a:r>
              <a:rPr lang="en-US" sz="3000" b="1" kern="1200">
                <a:solidFill>
                  <a:schemeClr val="tx1"/>
                </a:solidFill>
                <a:latin typeface="+mj-lt"/>
                <a:ea typeface="+mj-ea"/>
                <a:cs typeface="+mj-cs"/>
              </a:rPr>
              <a:t>Case Study: Alibaba’s Keyless &amp; Cashless Hotel</a:t>
            </a:r>
          </a:p>
        </p:txBody>
      </p:sp>
      <p:pic>
        <p:nvPicPr>
          <p:cNvPr id="4" name="Online Media 3" title="Alibaba’s keyless and cashless hotel is straight out of the future | CNBC Reports">
            <a:hlinkClick r:id="" action="ppaction://media"/>
            <a:extLst>
              <a:ext uri="{FF2B5EF4-FFF2-40B4-BE49-F238E27FC236}">
                <a16:creationId xmlns:a16="http://schemas.microsoft.com/office/drawing/2014/main" id="{70497E10-5D88-DAC3-0256-BF9450A724DD}"/>
              </a:ext>
            </a:extLst>
          </p:cNvPr>
          <p:cNvPicPr>
            <a:picLocks noGrp="1" noRot="1" noChangeAspect="1"/>
          </p:cNvPicPr>
          <p:nvPr>
            <p:ph idx="1"/>
            <a:videoFile r:link="rId1"/>
          </p:nvPr>
        </p:nvPicPr>
        <p:blipFill>
          <a:blip r:embed="rId4"/>
          <a:stretch>
            <a:fillRect/>
          </a:stretch>
        </p:blipFill>
        <p:spPr>
          <a:xfrm>
            <a:off x="1824689" y="751113"/>
            <a:ext cx="6051126" cy="3418886"/>
          </a:xfrm>
          <a:prstGeom prst="rect">
            <a:avLst/>
          </a:prstGeom>
          <a:ln w="12700">
            <a:noFill/>
          </a:ln>
        </p:spPr>
      </p:pic>
    </p:spTree>
    <p:extLst>
      <p:ext uri="{BB962C8B-B14F-4D97-AF65-F5344CB8AC3E}">
        <p14:creationId xmlns:p14="http://schemas.microsoft.com/office/powerpoint/2010/main" val="688568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6F01338-757F-FD33-9A1F-A2B2E12BD426}"/>
              </a:ext>
            </a:extLst>
          </p:cNvPr>
          <p:cNvPicPr>
            <a:picLocks noChangeAspect="1"/>
          </p:cNvPicPr>
          <p:nvPr/>
        </p:nvPicPr>
        <p:blipFill rotWithShape="1">
          <a:blip r:embed="rId2"/>
          <a:srcRect r="18413"/>
          <a:stretch/>
        </p:blipFill>
        <p:spPr>
          <a:xfrm>
            <a:off x="870856" y="1343618"/>
            <a:ext cx="4207038" cy="3867386"/>
          </a:xfrm>
          <a:prstGeom prst="rect">
            <a:avLst/>
          </a:prstGeom>
        </p:spPr>
      </p:pic>
      <p:sp>
        <p:nvSpPr>
          <p:cNvPr id="2" name="Title 1">
            <a:extLst>
              <a:ext uri="{FF2B5EF4-FFF2-40B4-BE49-F238E27FC236}">
                <a16:creationId xmlns:a16="http://schemas.microsoft.com/office/drawing/2014/main" id="{A7B91F93-FFFF-4A6E-BE4B-6A9BDABFBE3F}"/>
              </a:ext>
            </a:extLst>
          </p:cNvPr>
          <p:cNvSpPr>
            <a:spLocks noGrp="1"/>
          </p:cNvSpPr>
          <p:nvPr>
            <p:ph type="title"/>
          </p:nvPr>
        </p:nvSpPr>
        <p:spPr>
          <a:xfrm>
            <a:off x="1164460" y="218283"/>
            <a:ext cx="2725309" cy="590370"/>
          </a:xfrm>
        </p:spPr>
        <p:txBody>
          <a:bodyPr anchor="b">
            <a:normAutofit/>
          </a:bodyPr>
          <a:lstStyle/>
          <a:p>
            <a:r>
              <a:rPr lang="en-GB" sz="3100" b="1" dirty="0"/>
              <a:t>AI in Hotels</a:t>
            </a:r>
          </a:p>
        </p:txBody>
      </p:sp>
      <p:sp>
        <p:nvSpPr>
          <p:cNvPr id="3" name="Content Placeholder 2">
            <a:extLst>
              <a:ext uri="{FF2B5EF4-FFF2-40B4-BE49-F238E27FC236}">
                <a16:creationId xmlns:a16="http://schemas.microsoft.com/office/drawing/2014/main" id="{A4572404-3673-A059-3A9E-07EF6766A572}"/>
              </a:ext>
            </a:extLst>
          </p:cNvPr>
          <p:cNvSpPr>
            <a:spLocks noGrp="1"/>
          </p:cNvSpPr>
          <p:nvPr>
            <p:ph idx="1"/>
          </p:nvPr>
        </p:nvSpPr>
        <p:spPr>
          <a:xfrm>
            <a:off x="6035039" y="441649"/>
            <a:ext cx="2725310" cy="4981142"/>
          </a:xfrm>
        </p:spPr>
        <p:txBody>
          <a:bodyPr>
            <a:normAutofit/>
          </a:bodyPr>
          <a:lstStyle/>
          <a:p>
            <a:pPr marL="0" indent="0">
              <a:buNone/>
            </a:pPr>
            <a:r>
              <a:rPr lang="en-GB" sz="2200" b="1" dirty="0"/>
              <a:t>Group Discussion:</a:t>
            </a:r>
          </a:p>
          <a:p>
            <a:r>
              <a:rPr lang="en-GB" sz="2200" dirty="0"/>
              <a:t>What are the benefits of increasingly using in AI and robotics from a hotel’s point of view?</a:t>
            </a:r>
          </a:p>
          <a:p>
            <a:endParaRPr lang="en-GB" sz="2200" dirty="0"/>
          </a:p>
          <a:p>
            <a:endParaRPr lang="en-GB" sz="1700" dirty="0"/>
          </a:p>
        </p:txBody>
      </p:sp>
    </p:spTree>
    <p:extLst>
      <p:ext uri="{BB962C8B-B14F-4D97-AF65-F5344CB8AC3E}">
        <p14:creationId xmlns:p14="http://schemas.microsoft.com/office/powerpoint/2010/main" val="868712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D1FED-F167-5517-16AA-FAE531C708B1}"/>
              </a:ext>
            </a:extLst>
          </p:cNvPr>
          <p:cNvSpPr>
            <a:spLocks noGrp="1"/>
          </p:cNvSpPr>
          <p:nvPr>
            <p:ph type="title"/>
          </p:nvPr>
        </p:nvSpPr>
        <p:spPr>
          <a:xfrm>
            <a:off x="1535844" y="4614902"/>
            <a:ext cx="6061470" cy="943954"/>
          </a:xfrm>
        </p:spPr>
        <p:txBody>
          <a:bodyPr vert="horz" lIns="91440" tIns="45720" rIns="91440" bIns="45720" rtlCol="0" anchor="b">
            <a:normAutofit/>
          </a:bodyPr>
          <a:lstStyle/>
          <a:p>
            <a:pPr algn="ctr"/>
            <a:r>
              <a:rPr lang="en-US" sz="3500" b="1" kern="1200">
                <a:solidFill>
                  <a:schemeClr val="tx1"/>
                </a:solidFill>
                <a:latin typeface="+mj-lt"/>
                <a:ea typeface="+mj-ea"/>
                <a:cs typeface="+mj-cs"/>
              </a:rPr>
              <a:t>Smart Hotels</a:t>
            </a:r>
          </a:p>
        </p:txBody>
      </p:sp>
      <p:pic>
        <p:nvPicPr>
          <p:cNvPr id="4" name="Online Media 3" title="&quot;Smart&quot; hotels come with privacy concerns for travelers">
            <a:hlinkClick r:id="" action="ppaction://media"/>
            <a:extLst>
              <a:ext uri="{FF2B5EF4-FFF2-40B4-BE49-F238E27FC236}">
                <a16:creationId xmlns:a16="http://schemas.microsoft.com/office/drawing/2014/main" id="{D6509090-171C-F43C-727B-C2FF3FEA5A74}"/>
              </a:ext>
            </a:extLst>
          </p:cNvPr>
          <p:cNvPicPr>
            <a:picLocks noRot="1" noChangeAspect="1"/>
          </p:cNvPicPr>
          <p:nvPr>
            <a:videoFile r:link="rId1"/>
          </p:nvPr>
        </p:nvPicPr>
        <p:blipFill>
          <a:blip r:embed="rId4"/>
          <a:stretch>
            <a:fillRect/>
          </a:stretch>
        </p:blipFill>
        <p:spPr>
          <a:xfrm>
            <a:off x="570590" y="409903"/>
            <a:ext cx="8081526" cy="4566062"/>
          </a:xfrm>
          <a:prstGeom prst="rect">
            <a:avLst/>
          </a:prstGeom>
          <a:ln w="12700">
            <a:noFill/>
          </a:ln>
        </p:spPr>
      </p:pic>
    </p:spTree>
    <p:extLst>
      <p:ext uri="{BB962C8B-B14F-4D97-AF65-F5344CB8AC3E}">
        <p14:creationId xmlns:p14="http://schemas.microsoft.com/office/powerpoint/2010/main" val="3039857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Different coloured question marks">
            <a:extLst>
              <a:ext uri="{FF2B5EF4-FFF2-40B4-BE49-F238E27FC236}">
                <a16:creationId xmlns:a16="http://schemas.microsoft.com/office/drawing/2014/main" id="{228DD2AD-1C99-47F3-1E0A-26E5A4469C8E}"/>
              </a:ext>
            </a:extLst>
          </p:cNvPr>
          <p:cNvPicPr>
            <a:picLocks noChangeAspect="1"/>
          </p:cNvPicPr>
          <p:nvPr/>
        </p:nvPicPr>
        <p:blipFill rotWithShape="1">
          <a:blip r:embed="rId3"/>
          <a:srcRect l="19405" r="19405"/>
          <a:stretch/>
        </p:blipFill>
        <p:spPr>
          <a:xfrm>
            <a:off x="870258" y="1166658"/>
            <a:ext cx="4351350" cy="4000047"/>
          </a:xfrm>
          <a:prstGeom prst="rect">
            <a:avLst/>
          </a:prstGeom>
        </p:spPr>
      </p:pic>
      <p:sp>
        <p:nvSpPr>
          <p:cNvPr id="2" name="Title 1">
            <a:extLst>
              <a:ext uri="{FF2B5EF4-FFF2-40B4-BE49-F238E27FC236}">
                <a16:creationId xmlns:a16="http://schemas.microsoft.com/office/drawing/2014/main" id="{BD36E410-91B6-71C8-DDD8-B23001835775}"/>
              </a:ext>
            </a:extLst>
          </p:cNvPr>
          <p:cNvSpPr>
            <a:spLocks noGrp="1"/>
          </p:cNvSpPr>
          <p:nvPr>
            <p:ph type="title"/>
          </p:nvPr>
        </p:nvSpPr>
        <p:spPr>
          <a:xfrm>
            <a:off x="1349529" y="301465"/>
            <a:ext cx="2725309" cy="713835"/>
          </a:xfrm>
        </p:spPr>
        <p:txBody>
          <a:bodyPr anchor="b">
            <a:normAutofit fontScale="90000"/>
          </a:bodyPr>
          <a:lstStyle/>
          <a:p>
            <a:r>
              <a:rPr lang="en-GB" sz="3100" b="1" dirty="0"/>
              <a:t>Hotels of the Future</a:t>
            </a:r>
          </a:p>
        </p:txBody>
      </p:sp>
      <p:sp>
        <p:nvSpPr>
          <p:cNvPr id="3" name="Content Placeholder 2">
            <a:extLst>
              <a:ext uri="{FF2B5EF4-FFF2-40B4-BE49-F238E27FC236}">
                <a16:creationId xmlns:a16="http://schemas.microsoft.com/office/drawing/2014/main" id="{644FFE75-52AD-22EC-350C-31BE99EAE017}"/>
              </a:ext>
            </a:extLst>
          </p:cNvPr>
          <p:cNvSpPr>
            <a:spLocks noGrp="1"/>
          </p:cNvSpPr>
          <p:nvPr>
            <p:ph idx="1"/>
          </p:nvPr>
        </p:nvSpPr>
        <p:spPr>
          <a:xfrm>
            <a:off x="5322438" y="851338"/>
            <a:ext cx="3456829" cy="4622450"/>
          </a:xfrm>
        </p:spPr>
        <p:txBody>
          <a:bodyPr>
            <a:normAutofit/>
          </a:bodyPr>
          <a:lstStyle/>
          <a:p>
            <a:pPr marL="0" indent="0">
              <a:buNone/>
            </a:pPr>
            <a:r>
              <a:rPr lang="en-GB" sz="2400" b="1" dirty="0"/>
              <a:t>Group Discussion:</a:t>
            </a:r>
          </a:p>
          <a:p>
            <a:r>
              <a:rPr lang="en-GB" sz="2400" dirty="0"/>
              <a:t>How do you feel about the increasing use of technology?</a:t>
            </a:r>
          </a:p>
          <a:p>
            <a:r>
              <a:rPr lang="en-GB" sz="2400" dirty="0"/>
              <a:t>Do you think hotel guests will miss interacting with human staff?</a:t>
            </a:r>
          </a:p>
          <a:p>
            <a:r>
              <a:rPr lang="en-GB" sz="2400" dirty="0"/>
              <a:t>How will this affect the customer experience?</a:t>
            </a:r>
          </a:p>
          <a:p>
            <a:endParaRPr lang="en-GB" sz="1700" dirty="0"/>
          </a:p>
        </p:txBody>
      </p:sp>
    </p:spTree>
    <p:extLst>
      <p:ext uri="{BB962C8B-B14F-4D97-AF65-F5344CB8AC3E}">
        <p14:creationId xmlns:p14="http://schemas.microsoft.com/office/powerpoint/2010/main" val="269408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2ECC5-F4FC-C17A-6C43-DCE188B02BDE}"/>
              </a:ext>
            </a:extLst>
          </p:cNvPr>
          <p:cNvSpPr>
            <a:spLocks noGrp="1"/>
          </p:cNvSpPr>
          <p:nvPr>
            <p:ph type="title"/>
          </p:nvPr>
        </p:nvSpPr>
        <p:spPr>
          <a:xfrm>
            <a:off x="441756" y="502400"/>
            <a:ext cx="2525379" cy="1818064"/>
          </a:xfrm>
        </p:spPr>
        <p:txBody>
          <a:bodyPr>
            <a:normAutofit/>
          </a:bodyPr>
          <a:lstStyle/>
          <a:p>
            <a:pPr algn="ctr"/>
            <a:r>
              <a:rPr lang="en-GB" sz="2400" dirty="0"/>
              <a:t>Case Study: Airbnb</a:t>
            </a:r>
          </a:p>
        </p:txBody>
      </p:sp>
      <p:sp>
        <p:nvSpPr>
          <p:cNvPr id="3" name="Content Placeholder 2">
            <a:extLst>
              <a:ext uri="{FF2B5EF4-FFF2-40B4-BE49-F238E27FC236}">
                <a16:creationId xmlns:a16="http://schemas.microsoft.com/office/drawing/2014/main" id="{58297F6A-5050-FFFE-D2A5-69A7CFCCB51A}"/>
              </a:ext>
            </a:extLst>
          </p:cNvPr>
          <p:cNvSpPr>
            <a:spLocks noGrp="1"/>
          </p:cNvSpPr>
          <p:nvPr>
            <p:ph idx="1"/>
          </p:nvPr>
        </p:nvSpPr>
        <p:spPr>
          <a:xfrm>
            <a:off x="3354902" y="3184634"/>
            <a:ext cx="5039146" cy="2615282"/>
          </a:xfrm>
        </p:spPr>
        <p:txBody>
          <a:bodyPr anchor="ctr">
            <a:normAutofit/>
          </a:bodyPr>
          <a:lstStyle/>
          <a:p>
            <a:pPr marL="0" indent="0">
              <a:buNone/>
            </a:pPr>
            <a:r>
              <a:rPr lang="en-GB" sz="2000" dirty="0">
                <a:effectLst/>
                <a:ea typeface="Calibri" panose="020F0502020204030204" pitchFamily="34" charset="0"/>
                <a:cs typeface="Times New Roman" panose="02020603050405020304" pitchFamily="18" charset="0"/>
              </a:rPr>
              <a:t>Today, homes are designed around the idea of privacy and separation. What if homes were designed to be shared from the ground up?</a:t>
            </a:r>
          </a:p>
          <a:p>
            <a:pPr marL="0" indent="0">
              <a:buNone/>
            </a:pPr>
            <a:endParaRPr lang="en-GB" sz="2000" dirty="0">
              <a:effectLst/>
              <a:ea typeface="Calibri" panose="020F0502020204030204" pitchFamily="34" charset="0"/>
              <a:cs typeface="Times New Roman" panose="02020603050405020304" pitchFamily="18" charset="0"/>
            </a:endParaRPr>
          </a:p>
          <a:p>
            <a:pPr marL="0" indent="0">
              <a:buNone/>
            </a:pPr>
            <a:r>
              <a:rPr lang="en-GB" sz="2000" dirty="0">
                <a:effectLst/>
                <a:ea typeface="Calibri" panose="020F0502020204030204" pitchFamily="34" charset="0"/>
                <a:cs typeface="Times New Roman" panose="02020603050405020304" pitchFamily="18" charset="0"/>
              </a:rPr>
              <a:t> </a:t>
            </a:r>
            <a:r>
              <a:rPr lang="en-GB" sz="2000" i="1" dirty="0">
                <a:ea typeface="Calibri" panose="020F0502020204030204" pitchFamily="34" charset="0"/>
                <a:cs typeface="Times New Roman" panose="02020603050405020304" pitchFamily="18" charset="0"/>
              </a:rPr>
              <a:t>~Joe </a:t>
            </a:r>
            <a:r>
              <a:rPr lang="en-GB" sz="2000" i="1" dirty="0" err="1">
                <a:ea typeface="Calibri" panose="020F0502020204030204" pitchFamily="34" charset="0"/>
                <a:cs typeface="Times New Roman" panose="02020603050405020304" pitchFamily="18" charset="0"/>
              </a:rPr>
              <a:t>Gebbia</a:t>
            </a:r>
            <a:r>
              <a:rPr lang="en-GB" sz="2000" i="1" dirty="0">
                <a:ea typeface="Calibri" panose="020F0502020204030204" pitchFamily="34" charset="0"/>
                <a:cs typeface="Times New Roman" panose="02020603050405020304" pitchFamily="18" charset="0"/>
              </a:rPr>
              <a:t>, Airbnb Co-Founder</a:t>
            </a:r>
            <a:endParaRPr lang="en-GB" sz="2000" i="1" dirty="0">
              <a:effectLst/>
              <a:ea typeface="Calibri" panose="020F0502020204030204" pitchFamily="34" charset="0"/>
              <a:cs typeface="Times New Roman" panose="02020603050405020304" pitchFamily="18" charset="0"/>
            </a:endParaRPr>
          </a:p>
          <a:p>
            <a:r>
              <a:rPr lang="en-GB" sz="2000" dirty="0">
                <a:hlinkClick r:id="rId2"/>
              </a:rPr>
              <a:t>https://youtu.be/4ensV8QkFKk?si=xZRRChHCphC1-9w1</a:t>
            </a:r>
            <a:endParaRPr lang="en-GB" sz="2000" dirty="0"/>
          </a:p>
          <a:p>
            <a:endParaRPr lang="en-GB" sz="1700" dirty="0"/>
          </a:p>
        </p:txBody>
      </p:sp>
      <p:pic>
        <p:nvPicPr>
          <p:cNvPr id="4" name="Picture 3" descr="Diagram&#10;&#10;Description automatically generated">
            <a:extLst>
              <a:ext uri="{FF2B5EF4-FFF2-40B4-BE49-F238E27FC236}">
                <a16:creationId xmlns:a16="http://schemas.microsoft.com/office/drawing/2014/main" id="{6F796BC7-BCCB-F593-A078-55745D011396}"/>
              </a:ext>
            </a:extLst>
          </p:cNvPr>
          <p:cNvPicPr>
            <a:picLocks noChangeAspect="1"/>
          </p:cNvPicPr>
          <p:nvPr/>
        </p:nvPicPr>
        <p:blipFill rotWithShape="1">
          <a:blip r:embed="rId3">
            <a:extLst>
              <a:ext uri="{28A0092B-C50C-407E-A947-70E740481C1C}">
                <a14:useLocalDpi xmlns:a14="http://schemas.microsoft.com/office/drawing/2010/main" val="0"/>
              </a:ext>
            </a:extLst>
          </a:blip>
          <a:srcRect t="9290" b="8607"/>
          <a:stretch/>
        </p:blipFill>
        <p:spPr>
          <a:xfrm>
            <a:off x="3416427" y="6"/>
            <a:ext cx="5727572" cy="2762724"/>
          </a:xfrm>
          <a:prstGeom prst="rect">
            <a:avLst/>
          </a:prstGeom>
          <a:scene3d>
            <a:camera prst="orthographicFront"/>
            <a:lightRig rig="contrasting" dir="t">
              <a:rot lat="0" lon="0" rev="3000000"/>
            </a:lightRig>
          </a:scene3d>
          <a:sp3d contourW="7620">
            <a:bevelT w="95250" h="31750"/>
            <a:contourClr>
              <a:srgbClr val="333333"/>
            </a:contourClr>
          </a:sp3d>
        </p:spPr>
      </p:pic>
      <p:pic>
        <p:nvPicPr>
          <p:cNvPr id="5" name="Picture 4" descr="Icon&#10;&#10;Description automatically generated">
            <a:extLst>
              <a:ext uri="{FF2B5EF4-FFF2-40B4-BE49-F238E27FC236}">
                <a16:creationId xmlns:a16="http://schemas.microsoft.com/office/drawing/2014/main" id="{49C08AFC-D713-5AF6-2F46-8A0AFF8279BB}"/>
              </a:ext>
            </a:extLst>
          </p:cNvPr>
          <p:cNvPicPr>
            <a:picLocks noChangeAspect="1"/>
          </p:cNvPicPr>
          <p:nvPr/>
        </p:nvPicPr>
        <p:blipFill rotWithShape="1">
          <a:blip r:embed="rId4"/>
          <a:srcRect l="19942" r="19750" b="3"/>
          <a:stretch/>
        </p:blipFill>
        <p:spPr>
          <a:xfrm>
            <a:off x="20" y="2826737"/>
            <a:ext cx="3424313" cy="4031263"/>
          </a:xfrm>
          <a:prstGeom prst="rect">
            <a:avLst/>
          </a:prstGeom>
        </p:spPr>
      </p:pic>
    </p:spTree>
    <p:extLst>
      <p:ext uri="{BB962C8B-B14F-4D97-AF65-F5344CB8AC3E}">
        <p14:creationId xmlns:p14="http://schemas.microsoft.com/office/powerpoint/2010/main" val="3496073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Icon&#10;&#10;Description automatically generated">
            <a:extLst>
              <a:ext uri="{FF2B5EF4-FFF2-40B4-BE49-F238E27FC236}">
                <a16:creationId xmlns:a16="http://schemas.microsoft.com/office/drawing/2014/main" id="{AB2D05D7-07F8-EF65-6886-9F08B69F6EF1}"/>
              </a:ext>
            </a:extLst>
          </p:cNvPr>
          <p:cNvPicPr>
            <a:picLocks noChangeAspect="1"/>
          </p:cNvPicPr>
          <p:nvPr/>
        </p:nvPicPr>
        <p:blipFill>
          <a:blip r:embed="rId4"/>
          <a:stretch>
            <a:fillRect/>
          </a:stretch>
        </p:blipFill>
        <p:spPr>
          <a:xfrm>
            <a:off x="111366" y="138736"/>
            <a:ext cx="3316295" cy="2335104"/>
          </a:xfrm>
          <a:prstGeom prst="rect">
            <a:avLst/>
          </a:prstGeom>
        </p:spPr>
      </p:pic>
      <p:sp>
        <p:nvSpPr>
          <p:cNvPr id="2" name="Title 1">
            <a:extLst>
              <a:ext uri="{FF2B5EF4-FFF2-40B4-BE49-F238E27FC236}">
                <a16:creationId xmlns:a16="http://schemas.microsoft.com/office/drawing/2014/main" id="{D1BA107B-103F-3A35-0C4D-FF990C9D314B}"/>
              </a:ext>
            </a:extLst>
          </p:cNvPr>
          <p:cNvSpPr>
            <a:spLocks noGrp="1"/>
          </p:cNvSpPr>
          <p:nvPr>
            <p:ph type="title"/>
          </p:nvPr>
        </p:nvSpPr>
        <p:spPr>
          <a:xfrm>
            <a:off x="5850819" y="2349925"/>
            <a:ext cx="2624234" cy="2456442"/>
          </a:xfrm>
        </p:spPr>
        <p:txBody>
          <a:bodyPr vert="horz" lIns="91440" tIns="45720" rIns="91440" bIns="45720" rtlCol="0">
            <a:normAutofit/>
          </a:bodyPr>
          <a:lstStyle/>
          <a:p>
            <a:pPr algn="ctr"/>
            <a:r>
              <a:rPr lang="en-US" sz="3100" b="1" kern="1200">
                <a:solidFill>
                  <a:srgbClr val="FFFFFF"/>
                </a:solidFill>
                <a:latin typeface="+mj-lt"/>
                <a:ea typeface="+mj-ea"/>
                <a:cs typeface="+mj-cs"/>
              </a:rPr>
              <a:t>Case Study: Airbnb</a:t>
            </a:r>
          </a:p>
        </p:txBody>
      </p:sp>
      <p:pic>
        <p:nvPicPr>
          <p:cNvPr id="5" name="Online Media 4" title="What is Airbnb? | Travel Tips | Airbnb">
            <a:hlinkClick r:id="" action="ppaction://media"/>
            <a:extLst>
              <a:ext uri="{FF2B5EF4-FFF2-40B4-BE49-F238E27FC236}">
                <a16:creationId xmlns:a16="http://schemas.microsoft.com/office/drawing/2014/main" id="{86EB78B1-B929-5A06-DA9B-A8B48EDB8DD3}"/>
              </a:ext>
            </a:extLst>
          </p:cNvPr>
          <p:cNvPicPr>
            <a:picLocks noGrp="1" noRot="1" noChangeAspect="1"/>
          </p:cNvPicPr>
          <p:nvPr>
            <p:ph idx="1"/>
            <a:videoFile r:link="rId1"/>
          </p:nvPr>
        </p:nvPicPr>
        <p:blipFill>
          <a:blip r:embed="rId5"/>
          <a:stretch>
            <a:fillRect/>
          </a:stretch>
        </p:blipFill>
        <p:spPr>
          <a:xfrm>
            <a:off x="3619500" y="3106738"/>
            <a:ext cx="1905000" cy="1076325"/>
          </a:xfrm>
          <a:prstGeom prst="rect">
            <a:avLst/>
          </a:prstGeom>
        </p:spPr>
      </p:pic>
    </p:spTree>
    <p:extLst>
      <p:ext uri="{BB962C8B-B14F-4D97-AF65-F5344CB8AC3E}">
        <p14:creationId xmlns:p14="http://schemas.microsoft.com/office/powerpoint/2010/main" val="29083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D08D2-F5F1-2AC7-9E8D-4686651D18EC}"/>
              </a:ext>
            </a:extLst>
          </p:cNvPr>
          <p:cNvSpPr>
            <a:spLocks noGrp="1"/>
          </p:cNvSpPr>
          <p:nvPr>
            <p:ph type="title"/>
          </p:nvPr>
        </p:nvSpPr>
        <p:spPr>
          <a:xfrm>
            <a:off x="628650" y="643467"/>
            <a:ext cx="2213403" cy="5571066"/>
          </a:xfrm>
        </p:spPr>
        <p:txBody>
          <a:bodyPr>
            <a:normAutofit/>
          </a:bodyPr>
          <a:lstStyle/>
          <a:p>
            <a:r>
              <a:rPr lang="en-GB" sz="3700" b="1" dirty="0"/>
              <a:t>Why Airbnb is so successful</a:t>
            </a:r>
          </a:p>
        </p:txBody>
      </p:sp>
      <p:graphicFrame>
        <p:nvGraphicFramePr>
          <p:cNvPr id="4" name="Content Placeholder 3">
            <a:extLst>
              <a:ext uri="{FF2B5EF4-FFF2-40B4-BE49-F238E27FC236}">
                <a16:creationId xmlns:a16="http://schemas.microsoft.com/office/drawing/2014/main" id="{688E9608-B45A-E52D-597D-A11C20CD8FBA}"/>
              </a:ext>
            </a:extLst>
          </p:cNvPr>
          <p:cNvGraphicFramePr>
            <a:graphicFrameLocks noGrp="1"/>
          </p:cNvGraphicFramePr>
          <p:nvPr>
            <p:ph idx="1"/>
            <p:extLst>
              <p:ext uri="{D42A27DB-BD31-4B8C-83A1-F6EECF244321}">
                <p14:modId xmlns:p14="http://schemas.microsoft.com/office/powerpoint/2010/main" val="3923633679"/>
              </p:ext>
            </p:extLst>
          </p:nvPr>
        </p:nvGraphicFramePr>
        <p:xfrm>
          <a:off x="3905730" y="643466"/>
          <a:ext cx="4718785" cy="55307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Icon&#10;&#10;Description automatically generated">
            <a:extLst>
              <a:ext uri="{FF2B5EF4-FFF2-40B4-BE49-F238E27FC236}">
                <a16:creationId xmlns:a16="http://schemas.microsoft.com/office/drawing/2014/main" id="{90972D7E-8A66-B35B-21BD-71654DE03340}"/>
              </a:ext>
            </a:extLst>
          </p:cNvPr>
          <p:cNvPicPr>
            <a:picLocks noChangeAspect="1"/>
          </p:cNvPicPr>
          <p:nvPr/>
        </p:nvPicPr>
        <p:blipFill>
          <a:blip r:embed="rId8"/>
          <a:stretch>
            <a:fillRect/>
          </a:stretch>
        </p:blipFill>
        <p:spPr>
          <a:xfrm>
            <a:off x="7518052" y="289949"/>
            <a:ext cx="1271979" cy="901633"/>
          </a:xfrm>
          <a:prstGeom prst="rect">
            <a:avLst/>
          </a:prstGeom>
        </p:spPr>
      </p:pic>
    </p:spTree>
    <p:extLst>
      <p:ext uri="{BB962C8B-B14F-4D97-AF65-F5344CB8AC3E}">
        <p14:creationId xmlns:p14="http://schemas.microsoft.com/office/powerpoint/2010/main" val="758358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05957-E779-4AA6-ED0B-E341EC917CA4}"/>
              </a:ext>
            </a:extLst>
          </p:cNvPr>
          <p:cNvSpPr>
            <a:spLocks noGrp="1"/>
          </p:cNvSpPr>
          <p:nvPr>
            <p:ph type="title"/>
          </p:nvPr>
        </p:nvSpPr>
        <p:spPr>
          <a:xfrm>
            <a:off x="669613" y="1370171"/>
            <a:ext cx="3814185" cy="2387600"/>
          </a:xfrm>
        </p:spPr>
        <p:txBody>
          <a:bodyPr vert="horz" lIns="91440" tIns="45720" rIns="91440" bIns="45720" rtlCol="0" anchor="b">
            <a:normAutofit/>
          </a:bodyPr>
          <a:lstStyle/>
          <a:p>
            <a:r>
              <a:rPr lang="en-US" sz="3800" b="1" dirty="0"/>
              <a:t>Hotels must promote their Unique Value Proposition</a:t>
            </a:r>
          </a:p>
        </p:txBody>
      </p:sp>
      <p:pic>
        <p:nvPicPr>
          <p:cNvPr id="4" name="Picture 3" descr="Diagram, venn diagram&#10;&#10;Description automatically generated">
            <a:extLst>
              <a:ext uri="{FF2B5EF4-FFF2-40B4-BE49-F238E27FC236}">
                <a16:creationId xmlns:a16="http://schemas.microsoft.com/office/drawing/2014/main" id="{BD94B832-6395-BB5A-49FC-1BDF7E23B372}"/>
              </a:ext>
            </a:extLst>
          </p:cNvPr>
          <p:cNvPicPr>
            <a:picLocks noChangeAspect="1"/>
          </p:cNvPicPr>
          <p:nvPr/>
        </p:nvPicPr>
        <p:blipFill rotWithShape="1">
          <a:blip r:embed="rId3">
            <a:extLst>
              <a:ext uri="{28A0092B-C50C-407E-A947-70E740481C1C}">
                <a14:useLocalDpi xmlns:a14="http://schemas.microsoft.com/office/drawing/2010/main" val="0"/>
              </a:ext>
            </a:extLst>
          </a:blip>
          <a:srcRect l="18995" r="9880"/>
          <a:stretch/>
        </p:blipFill>
        <p:spPr>
          <a:xfrm>
            <a:off x="3487333" y="729273"/>
            <a:ext cx="4490492" cy="5194998"/>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Tree>
    <p:extLst>
      <p:ext uri="{BB962C8B-B14F-4D97-AF65-F5344CB8AC3E}">
        <p14:creationId xmlns:p14="http://schemas.microsoft.com/office/powerpoint/2010/main" val="3857017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B7812-9B8B-5242-D467-11EBC81F3E6C}"/>
              </a:ext>
            </a:extLst>
          </p:cNvPr>
          <p:cNvSpPr>
            <a:spLocks noGrp="1"/>
          </p:cNvSpPr>
          <p:nvPr>
            <p:ph type="title"/>
          </p:nvPr>
        </p:nvSpPr>
        <p:spPr>
          <a:xfrm>
            <a:off x="1535844" y="4614902"/>
            <a:ext cx="6061470" cy="943954"/>
          </a:xfrm>
        </p:spPr>
        <p:txBody>
          <a:bodyPr vert="horz" lIns="91440" tIns="45720" rIns="91440" bIns="45720" rtlCol="0" anchor="b">
            <a:normAutofit/>
          </a:bodyPr>
          <a:lstStyle/>
          <a:p>
            <a:pPr algn="ctr"/>
            <a:r>
              <a:rPr lang="en-US" sz="3200" b="1" kern="1200">
                <a:solidFill>
                  <a:schemeClr val="tx1"/>
                </a:solidFill>
                <a:latin typeface="+mj-lt"/>
                <a:ea typeface="+mj-ea"/>
                <a:cs typeface="+mj-cs"/>
              </a:rPr>
              <a:t>Emphasis on Sustainable Practices</a:t>
            </a:r>
          </a:p>
        </p:txBody>
      </p:sp>
      <p:pic>
        <p:nvPicPr>
          <p:cNvPr id="4" name="Online Media 3" title="10 Eco Friendly Hotels - Sustainability and Green Travel - SLAYED">
            <a:hlinkClick r:id="" action="ppaction://media"/>
            <a:extLst>
              <a:ext uri="{FF2B5EF4-FFF2-40B4-BE49-F238E27FC236}">
                <a16:creationId xmlns:a16="http://schemas.microsoft.com/office/drawing/2014/main" id="{8DBEF40A-C1C0-5872-6D9F-AE80C36A09EE}"/>
              </a:ext>
            </a:extLst>
          </p:cNvPr>
          <p:cNvPicPr>
            <a:picLocks noGrp="1" noRot="1" noChangeAspect="1"/>
          </p:cNvPicPr>
          <p:nvPr>
            <p:ph idx="1"/>
            <a:videoFile r:link="rId1"/>
          </p:nvPr>
        </p:nvPicPr>
        <p:blipFill>
          <a:blip r:embed="rId3"/>
          <a:stretch>
            <a:fillRect/>
          </a:stretch>
        </p:blipFill>
        <p:spPr>
          <a:xfrm>
            <a:off x="1753133" y="1299144"/>
            <a:ext cx="5299722" cy="2994343"/>
          </a:xfrm>
          <a:prstGeom prst="rect">
            <a:avLst/>
          </a:prstGeom>
          <a:ln w="12700">
            <a:noFill/>
          </a:ln>
        </p:spPr>
      </p:pic>
    </p:spTree>
    <p:extLst>
      <p:ext uri="{BB962C8B-B14F-4D97-AF65-F5344CB8AC3E}">
        <p14:creationId xmlns:p14="http://schemas.microsoft.com/office/powerpoint/2010/main" val="1079252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F0BEE-FDE7-D0CC-25E9-DF98A8103265}"/>
              </a:ext>
            </a:extLst>
          </p:cNvPr>
          <p:cNvSpPr>
            <a:spLocks noGrp="1"/>
          </p:cNvSpPr>
          <p:nvPr>
            <p:ph type="title"/>
          </p:nvPr>
        </p:nvSpPr>
        <p:spPr>
          <a:xfrm>
            <a:off x="628650" y="365125"/>
            <a:ext cx="4040626" cy="1325563"/>
          </a:xfrm>
        </p:spPr>
        <p:txBody>
          <a:bodyPr>
            <a:normAutofit/>
          </a:bodyPr>
          <a:lstStyle/>
          <a:p>
            <a:r>
              <a:rPr lang="en-GB" b="1"/>
              <a:t>Group Discussion</a:t>
            </a:r>
          </a:p>
        </p:txBody>
      </p:sp>
      <p:sp>
        <p:nvSpPr>
          <p:cNvPr id="3" name="Content Placeholder 2">
            <a:extLst>
              <a:ext uri="{FF2B5EF4-FFF2-40B4-BE49-F238E27FC236}">
                <a16:creationId xmlns:a16="http://schemas.microsoft.com/office/drawing/2014/main" id="{DA876C2B-09BE-A119-3CA0-F59EDB9DA07D}"/>
              </a:ext>
            </a:extLst>
          </p:cNvPr>
          <p:cNvSpPr>
            <a:spLocks noGrp="1"/>
          </p:cNvSpPr>
          <p:nvPr>
            <p:ph idx="1"/>
          </p:nvPr>
        </p:nvSpPr>
        <p:spPr>
          <a:xfrm>
            <a:off x="374420" y="1550744"/>
            <a:ext cx="4040626" cy="4351338"/>
          </a:xfrm>
        </p:spPr>
        <p:txBody>
          <a:bodyPr>
            <a:normAutofit/>
          </a:bodyPr>
          <a:lstStyle/>
          <a:p>
            <a:pPr marL="0" indent="0">
              <a:buNone/>
            </a:pPr>
            <a:r>
              <a:rPr lang="en-GB" sz="2200" dirty="0"/>
              <a:t>Despite all these new trends, changes and technological developments…</a:t>
            </a:r>
          </a:p>
          <a:p>
            <a:pPr marL="0" indent="0">
              <a:buNone/>
            </a:pPr>
            <a:endParaRPr lang="en-GB" sz="2200" dirty="0"/>
          </a:p>
          <a:p>
            <a:r>
              <a:rPr lang="en-GB" sz="2200" dirty="0"/>
              <a:t>Can we continue to provide customer service excellence like we used to? How?</a:t>
            </a:r>
          </a:p>
          <a:p>
            <a:r>
              <a:rPr lang="en-GB" sz="2200" dirty="0"/>
              <a:t>How can we measure our success?</a:t>
            </a:r>
          </a:p>
          <a:p>
            <a:endParaRPr lang="en-GB" sz="2200" dirty="0"/>
          </a:p>
          <a:p>
            <a:endParaRPr lang="en-GB" sz="2200" dirty="0"/>
          </a:p>
        </p:txBody>
      </p:sp>
      <p:pic>
        <p:nvPicPr>
          <p:cNvPr id="5" name="Picture 4" descr="Different coloured question marks">
            <a:extLst>
              <a:ext uri="{FF2B5EF4-FFF2-40B4-BE49-F238E27FC236}">
                <a16:creationId xmlns:a16="http://schemas.microsoft.com/office/drawing/2014/main" id="{BFEEDE61-DBCC-8DDB-D6F9-3780F9661C56}"/>
              </a:ext>
            </a:extLst>
          </p:cNvPr>
          <p:cNvPicPr>
            <a:picLocks noChangeAspect="1"/>
          </p:cNvPicPr>
          <p:nvPr/>
        </p:nvPicPr>
        <p:blipFill rotWithShape="1">
          <a:blip r:embed="rId2"/>
          <a:srcRect l="28311" r="29441" b="2"/>
          <a:stretch/>
        </p:blipFill>
        <p:spPr>
          <a:xfrm>
            <a:off x="4827234" y="425160"/>
            <a:ext cx="4178030"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Tree>
    <p:extLst>
      <p:ext uri="{BB962C8B-B14F-4D97-AF65-F5344CB8AC3E}">
        <p14:creationId xmlns:p14="http://schemas.microsoft.com/office/powerpoint/2010/main" val="873410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2F3D5-80C4-325D-9166-E5C7879D122A}"/>
              </a:ext>
            </a:extLst>
          </p:cNvPr>
          <p:cNvSpPr>
            <a:spLocks noGrp="1"/>
          </p:cNvSpPr>
          <p:nvPr>
            <p:ph type="title"/>
          </p:nvPr>
        </p:nvSpPr>
        <p:spPr>
          <a:xfrm>
            <a:off x="628650" y="365127"/>
            <a:ext cx="7886700" cy="835024"/>
          </a:xfrm>
        </p:spPr>
        <p:txBody>
          <a:bodyPr/>
          <a:lstStyle/>
          <a:p>
            <a:pPr algn="ctr"/>
            <a:r>
              <a:rPr lang="en-GB" sz="4000" b="1" dirty="0"/>
              <a:t>References</a:t>
            </a:r>
          </a:p>
        </p:txBody>
      </p:sp>
      <p:sp>
        <p:nvSpPr>
          <p:cNvPr id="3" name="Content Placeholder 2">
            <a:extLst>
              <a:ext uri="{FF2B5EF4-FFF2-40B4-BE49-F238E27FC236}">
                <a16:creationId xmlns:a16="http://schemas.microsoft.com/office/drawing/2014/main" id="{4A9E78B7-5B82-5F3A-E65A-F9C7B4AAEC1D}"/>
              </a:ext>
            </a:extLst>
          </p:cNvPr>
          <p:cNvSpPr>
            <a:spLocks noGrp="1"/>
          </p:cNvSpPr>
          <p:nvPr>
            <p:ph idx="1"/>
          </p:nvPr>
        </p:nvSpPr>
        <p:spPr>
          <a:xfrm>
            <a:off x="628650" y="1139821"/>
            <a:ext cx="7886700" cy="5268862"/>
          </a:xfrm>
        </p:spPr>
        <p:txBody>
          <a:bodyPr/>
          <a:lstStyle/>
          <a:p>
            <a:r>
              <a:rPr lang="en-GB" sz="1700" dirty="0"/>
              <a:t>CBS Mornings (2018) </a:t>
            </a:r>
            <a:r>
              <a:rPr lang="en-GB" sz="1700" i="1" dirty="0"/>
              <a:t>“Smart” hotels come with privacy concerns for </a:t>
            </a:r>
            <a:r>
              <a:rPr lang="en-GB" sz="1700" i="1" dirty="0" err="1"/>
              <a:t>travelers</a:t>
            </a:r>
            <a:r>
              <a:rPr lang="en-GB" sz="1700" i="1" dirty="0"/>
              <a:t> </a:t>
            </a:r>
            <a:r>
              <a:rPr lang="en-GB" sz="1700" dirty="0"/>
              <a:t>[video]. Available at: https://www.youtube.com/watch?v=o5UxXN08Kfo (Accessed: 12</a:t>
            </a:r>
            <a:r>
              <a:rPr lang="en-GB" sz="1700" baseline="30000" dirty="0"/>
              <a:t>th</a:t>
            </a:r>
            <a:r>
              <a:rPr lang="en-GB" sz="1700" dirty="0"/>
              <a:t> October 2022).</a:t>
            </a:r>
          </a:p>
          <a:p>
            <a:r>
              <a:rPr lang="en-GB" sz="1700" dirty="0"/>
              <a:t>CNBC International (2019) </a:t>
            </a:r>
            <a:r>
              <a:rPr lang="en-GB" sz="1700" b="0" i="1" dirty="0">
                <a:effectLst/>
              </a:rPr>
              <a:t>Alibaba’s keyless and cashless hotel is straight out of the future | CNBC Reports </a:t>
            </a:r>
            <a:r>
              <a:rPr lang="en-GB" sz="1700" b="0" i="0" dirty="0">
                <a:effectLst/>
              </a:rPr>
              <a:t>[video]. Available at: https://www.youtube.com/watch?v=rnGpSZmj-cA (Accessed: 12</a:t>
            </a:r>
            <a:r>
              <a:rPr lang="en-GB" sz="1700" b="0" i="0" baseline="30000" dirty="0">
                <a:effectLst/>
              </a:rPr>
              <a:t>th</a:t>
            </a:r>
            <a:r>
              <a:rPr lang="en-GB" sz="1700" b="0" i="0" dirty="0">
                <a:effectLst/>
              </a:rPr>
              <a:t> Octob</a:t>
            </a:r>
            <a:r>
              <a:rPr lang="en-GB" sz="1700" dirty="0"/>
              <a:t>er 2022</a:t>
            </a:r>
            <a:r>
              <a:rPr lang="en-GB" sz="1700" b="0" i="0" dirty="0">
                <a:effectLst/>
              </a:rPr>
              <a:t>).</a:t>
            </a:r>
          </a:p>
          <a:p>
            <a:r>
              <a:rPr lang="en-GB" sz="1700" dirty="0"/>
              <a:t>Collins Dictionary (2022) </a:t>
            </a:r>
            <a:r>
              <a:rPr lang="en-GB" sz="1700" i="1" dirty="0"/>
              <a:t>Artificial Intelligence</a:t>
            </a:r>
            <a:r>
              <a:rPr lang="en-GB" sz="1700" dirty="0"/>
              <a:t>. Available at: https://www.collinsdictionary.com/dictionary/english/artificial-intelligence (Accessed: 12</a:t>
            </a:r>
            <a:r>
              <a:rPr lang="en-GB" sz="1700" baseline="30000" dirty="0"/>
              <a:t>th</a:t>
            </a:r>
            <a:r>
              <a:rPr lang="en-GB" sz="1700" dirty="0"/>
              <a:t> October 2022).</a:t>
            </a:r>
            <a:endParaRPr lang="en-GB" sz="1700" b="0" i="0" dirty="0">
              <a:effectLst/>
            </a:endParaRPr>
          </a:p>
          <a:p>
            <a:r>
              <a:rPr lang="en-GB" sz="1700" dirty="0"/>
              <a:t>Hayes, D. K., </a:t>
            </a:r>
            <a:r>
              <a:rPr lang="en-GB" sz="1700" dirty="0" err="1"/>
              <a:t>Ninemeier</a:t>
            </a:r>
            <a:r>
              <a:rPr lang="en-GB" sz="1700" dirty="0"/>
              <a:t>, J. D. and Miller, A. A. (2020) </a:t>
            </a:r>
            <a:r>
              <a:rPr lang="en-GB" sz="1700" i="1" dirty="0"/>
              <a:t>Hotel Operations Management</a:t>
            </a:r>
            <a:r>
              <a:rPr lang="en-GB" sz="1700" dirty="0"/>
              <a:t>, 3</a:t>
            </a:r>
            <a:r>
              <a:rPr lang="en-GB" sz="1700" baseline="30000" dirty="0"/>
              <a:t>rd</a:t>
            </a:r>
            <a:r>
              <a:rPr lang="en-GB" sz="1700" dirty="0"/>
              <a:t> Ed. Uttar Pradesh: Pearson India Education Services.</a:t>
            </a:r>
          </a:p>
          <a:p>
            <a:r>
              <a:rPr lang="en-GB" sz="1700" dirty="0"/>
              <a:t>Revfine (2022) </a:t>
            </a:r>
            <a:r>
              <a:rPr lang="en-GB" sz="1700" i="1" dirty="0"/>
              <a:t>Hotel Trends: Discover the latest trends in the hospitality industry</a:t>
            </a:r>
            <a:r>
              <a:rPr lang="en-GB" sz="1700" dirty="0"/>
              <a:t>. Available at: https://www.revfine.com/hotel-trends/ (Accessed: 12</a:t>
            </a:r>
            <a:r>
              <a:rPr lang="en-GB" sz="1700" baseline="30000" dirty="0"/>
              <a:t>th</a:t>
            </a:r>
            <a:r>
              <a:rPr lang="en-GB" sz="1700" dirty="0"/>
              <a:t> October 2022).</a:t>
            </a:r>
          </a:p>
          <a:p>
            <a:r>
              <a:rPr lang="en-GB" sz="1700" dirty="0"/>
              <a:t>Slayed Magazine (2018) </a:t>
            </a:r>
            <a:r>
              <a:rPr lang="en-GB" sz="1700" i="1" dirty="0"/>
              <a:t>10 Eco Friendly Hotels – Sustainability and Green Travel </a:t>
            </a:r>
            <a:r>
              <a:rPr lang="en-GB" sz="1700" dirty="0"/>
              <a:t>[video]. Available at: https://www.youtube.com/watch?v=-DSNyOW0L5Q (Accessed: 14</a:t>
            </a:r>
            <a:r>
              <a:rPr lang="en-GB" sz="1700" baseline="30000" dirty="0"/>
              <a:t>th</a:t>
            </a:r>
            <a:r>
              <a:rPr lang="en-GB" sz="1700" dirty="0"/>
              <a:t> October 2022).</a:t>
            </a:r>
          </a:p>
          <a:p>
            <a:endParaRPr lang="en-GB" dirty="0"/>
          </a:p>
        </p:txBody>
      </p:sp>
    </p:spTree>
    <p:extLst>
      <p:ext uri="{BB962C8B-B14F-4D97-AF65-F5344CB8AC3E}">
        <p14:creationId xmlns:p14="http://schemas.microsoft.com/office/powerpoint/2010/main" val="406096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498064A0-E616-447C-9579-DC13241DC401}" vid="{BC3CF857-6F1D-478F-A928-B9D8215FC413}"/>
    </a:ext>
  </a:extLst>
</a:theme>
</file>

<file path=ppt/theme/theme4.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1D3DB7307EE1944BCC16F12556F44EF" ma:contentTypeVersion="9" ma:contentTypeDescription="Create a new document." ma:contentTypeScope="" ma:versionID="8da0605527499ed8dfa58d496b8f279b">
  <xsd:schema xmlns:xsd="http://www.w3.org/2001/XMLSchema" xmlns:xs="http://www.w3.org/2001/XMLSchema" xmlns:p="http://schemas.microsoft.com/office/2006/metadata/properties" xmlns:ns2="95a96852-b131-4598-b7ec-a8e94bbe3ddd" xmlns:ns3="f8d1b9f2-fed3-4e8f-8f36-1fbf8a3a319c" targetNamespace="http://schemas.microsoft.com/office/2006/metadata/properties" ma:root="true" ma:fieldsID="92104ff9468428c1def4b8d6873a1044" ns2:_="" ns3:_="">
    <xsd:import namespace="95a96852-b131-4598-b7ec-a8e94bbe3ddd"/>
    <xsd:import namespace="f8d1b9f2-fed3-4e8f-8f36-1fbf8a3a319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96852-b131-4598-b7ec-a8e94bbe3d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8d1b9f2-fed3-4e8f-8f36-1fbf8a3a319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47D3B3-2CEC-47BE-8F2F-5C3164EBC5A8}">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3.xml><?xml version="1.0" encoding="utf-8"?>
<ds:datastoreItem xmlns:ds="http://schemas.openxmlformats.org/officeDocument/2006/customXml" ds:itemID="{1A58CF72-8854-4EC4-BBD5-BF63E7EE2830}">
  <ds:schemaRefs>
    <ds:schemaRef ds:uri="95a96852-b131-4598-b7ec-a8e94bbe3ddd"/>
    <ds:schemaRef ds:uri="f8d1b9f2-fed3-4e8f-8f36-1fbf8a3a31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3613</Words>
  <Application>Microsoft Office PowerPoint</Application>
  <PresentationFormat>On-screen Show (4:3)</PresentationFormat>
  <Paragraphs>280</Paragraphs>
  <Slides>43</Slides>
  <Notes>24</Notes>
  <HiddenSlides>0</HiddenSlides>
  <MMClips>12</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43</vt:i4>
      </vt:variant>
    </vt:vector>
  </HeadingPairs>
  <TitlesOfParts>
    <vt:vector size="51" baseType="lpstr">
      <vt:lpstr>Arial</vt:lpstr>
      <vt:lpstr>Calibri</vt:lpstr>
      <vt:lpstr>Calibri Light</vt:lpstr>
      <vt:lpstr>Title Slide 1</vt:lpstr>
      <vt:lpstr>UWTSD Logo Only_Image Bkgrnd</vt:lpstr>
      <vt:lpstr>Theme1</vt:lpstr>
      <vt:lpstr>Accessible 2</vt:lpstr>
      <vt:lpstr>Sub Title 1</vt:lpstr>
      <vt:lpstr>Week 5</vt:lpstr>
      <vt:lpstr>Who are our Consumers?</vt:lpstr>
      <vt:lpstr>Meeting and Exceeding Guest Expectations</vt:lpstr>
      <vt:lpstr>Last Week…</vt:lpstr>
      <vt:lpstr>Today’s Content</vt:lpstr>
      <vt:lpstr>The new consumer </vt:lpstr>
      <vt:lpstr>Consumer trends </vt:lpstr>
      <vt:lpstr>PowerPoint Presentation</vt:lpstr>
      <vt:lpstr>Local authenticity ( culture) – Taj Hotels </vt:lpstr>
      <vt:lpstr>Tajness – You can feel it with your eyes closed</vt:lpstr>
      <vt:lpstr>EDITION  Hotels - Authentic </vt:lpstr>
      <vt:lpstr>Discover How EDITION Hotels Combine Lifestyle with Luxury</vt:lpstr>
      <vt:lpstr>Mark Harmon talks Auberge Resorts Collection</vt:lpstr>
      <vt:lpstr>PowerPoint Presentation</vt:lpstr>
      <vt:lpstr>PowerPoint Presentation</vt:lpstr>
      <vt:lpstr>TOURISM CHANGES :  The UK start-up creating ‘perfect’ personalised holidays </vt:lpstr>
      <vt:lpstr>PowerPoint Presentation</vt:lpstr>
      <vt:lpstr>Consumer Preferences</vt:lpstr>
      <vt:lpstr>Tribute Portfolio: a Family of Hotels</vt:lpstr>
      <vt:lpstr>Differing service levels in the provision of hospitality and guest services in different accommodation.</vt:lpstr>
      <vt:lpstr>Hotel accommodation </vt:lpstr>
      <vt:lpstr>PowerPoint Presentation</vt:lpstr>
      <vt:lpstr>PowerPoint Presentation</vt:lpstr>
      <vt:lpstr>Differing service levels-  Hotels, B&amp;Bs, Air BnB Hosting</vt:lpstr>
      <vt:lpstr>B&amp;B / Small independent hotels</vt:lpstr>
      <vt:lpstr>UK hotel partners share their experiences with OYO</vt:lpstr>
      <vt:lpstr>Why Host on Airbnb?</vt:lpstr>
      <vt:lpstr>PowerPoint Presentation</vt:lpstr>
      <vt:lpstr>Emerging Trends</vt:lpstr>
      <vt:lpstr>Understanding the Factors Driving Hotel Trends</vt:lpstr>
      <vt:lpstr>Artificial Intelligence (AI)</vt:lpstr>
      <vt:lpstr>Artificial Intelligence (AI)</vt:lpstr>
      <vt:lpstr>Case Study: Alibaba’s Keyless &amp; Cashless Hotel</vt:lpstr>
      <vt:lpstr>AI in Hotels</vt:lpstr>
      <vt:lpstr>Smart Hotels</vt:lpstr>
      <vt:lpstr>Hotels of the Future</vt:lpstr>
      <vt:lpstr>Case Study: Airbnb</vt:lpstr>
      <vt:lpstr>Case Study: Airbnb</vt:lpstr>
      <vt:lpstr>Why Airbnb is so successful</vt:lpstr>
      <vt:lpstr>Hotels must promote their Unique Value Proposition</vt:lpstr>
      <vt:lpstr>Emphasis on Sustainable Practices</vt:lpstr>
      <vt:lpstr>Group Discussion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Deborah Jenkins</cp:lastModifiedBy>
  <cp:revision>12</cp:revision>
  <dcterms:created xsi:type="dcterms:W3CDTF">2021-03-10T12:10:47Z</dcterms:created>
  <dcterms:modified xsi:type="dcterms:W3CDTF">2025-02-23T17:26:55Z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0x010100E1D3DB7307EE1944BCC16F12556F44EF</vt:lpwstr>
  </property>
</Properties>
</file>