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9" r:id="rId4"/>
    <p:sldId id="258" r:id="rId5"/>
    <p:sldId id="260" r:id="rId6"/>
    <p:sldId id="262" r:id="rId7"/>
    <p:sldId id="261" r:id="rId8"/>
    <p:sldId id="263" r:id="rId9"/>
    <p:sldId id="264" r:id="rId10"/>
    <p:sldId id="267" r:id="rId11"/>
    <p:sldId id="265" r:id="rId12"/>
    <p:sldId id="266" r:id="rId13"/>
  </p:sldIdLst>
  <p:sldSz cx="12192000" cy="6858000"/>
  <p:notesSz cx="6888163" cy="9671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3785" autoAdjust="0"/>
  </p:normalViewPr>
  <p:slideViewPr>
    <p:cSldViewPr snapToGrid="0">
      <p:cViewPr varScale="1">
        <p:scale>
          <a:sx n="69" d="100"/>
          <a:sy n="69" d="100"/>
        </p:scale>
        <p:origin x="585"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66823BD3-10FF-477C-AADF-2BAA67872A8F}"/>
    <pc:docChg chg="custSel modSld modNotesMaster">
      <pc:chgData name="Laura Knight" userId="fcc6b1b8-7f69-4c06-9fd3-1a1553b3cd99" providerId="ADAL" clId="{66823BD3-10FF-477C-AADF-2BAA67872A8F}" dt="2021-11-30T09:33:03.236" v="52" actId="20577"/>
      <pc:docMkLst>
        <pc:docMk/>
      </pc:docMkLst>
      <pc:sldChg chg="modNotesTx">
        <pc:chgData name="Laura Knight" userId="fcc6b1b8-7f69-4c06-9fd3-1a1553b3cd99" providerId="ADAL" clId="{66823BD3-10FF-477C-AADF-2BAA67872A8F}" dt="2021-11-30T09:26:40.212" v="13" actId="20577"/>
        <pc:sldMkLst>
          <pc:docMk/>
          <pc:sldMk cId="2150308036" sldId="260"/>
        </pc:sldMkLst>
      </pc:sldChg>
      <pc:sldChg chg="modSp mod">
        <pc:chgData name="Laura Knight" userId="fcc6b1b8-7f69-4c06-9fd3-1a1553b3cd99" providerId="ADAL" clId="{66823BD3-10FF-477C-AADF-2BAA67872A8F}" dt="2021-11-30T09:30:34.738" v="47" actId="20577"/>
        <pc:sldMkLst>
          <pc:docMk/>
          <pc:sldMk cId="4098073636" sldId="261"/>
        </pc:sldMkLst>
        <pc:spChg chg="mod">
          <ac:chgData name="Laura Knight" userId="fcc6b1b8-7f69-4c06-9fd3-1a1553b3cd99" providerId="ADAL" clId="{66823BD3-10FF-477C-AADF-2BAA67872A8F}" dt="2021-11-30T09:30:34.738" v="47" actId="20577"/>
          <ac:spMkLst>
            <pc:docMk/>
            <pc:sldMk cId="4098073636" sldId="261"/>
            <ac:spMk id="3" creationId="{0E64F98D-CC2A-439F-8D60-94E2B063D8F9}"/>
          </ac:spMkLst>
        </pc:spChg>
      </pc:sldChg>
      <pc:sldChg chg="modNotesTx">
        <pc:chgData name="Laura Knight" userId="fcc6b1b8-7f69-4c06-9fd3-1a1553b3cd99" providerId="ADAL" clId="{66823BD3-10FF-477C-AADF-2BAA67872A8F}" dt="2021-11-30T09:28:58.119" v="28" actId="20577"/>
        <pc:sldMkLst>
          <pc:docMk/>
          <pc:sldMk cId="87158292" sldId="262"/>
        </pc:sldMkLst>
      </pc:sldChg>
      <pc:sldChg chg="modNotesTx">
        <pc:chgData name="Laura Knight" userId="fcc6b1b8-7f69-4c06-9fd3-1a1553b3cd99" providerId="ADAL" clId="{66823BD3-10FF-477C-AADF-2BAA67872A8F}" dt="2021-11-30T09:33:03.236" v="52" actId="20577"/>
        <pc:sldMkLst>
          <pc:docMk/>
          <pc:sldMk cId="4068605500" sldId="263"/>
        </pc:sldMkLst>
      </pc:sldChg>
    </pc:docChg>
  </pc:docChgLst>
  <pc:docChgLst>
    <pc:chgData name="Laura Knight" userId="fcc6b1b8-7f69-4c06-9fd3-1a1553b3cd99" providerId="ADAL" clId="{2310D3D3-5BA4-4C47-A6F6-706B0D89999A}"/>
    <pc:docChg chg="delSld">
      <pc:chgData name="Laura Knight" userId="fcc6b1b8-7f69-4c06-9fd3-1a1553b3cd99" providerId="ADAL" clId="{2310D3D3-5BA4-4C47-A6F6-706B0D89999A}" dt="2022-03-24T20:42:42.310" v="0" actId="47"/>
      <pc:docMkLst>
        <pc:docMk/>
      </pc:docMkLst>
      <pc:sldChg chg="del">
        <pc:chgData name="Laura Knight" userId="fcc6b1b8-7f69-4c06-9fd3-1a1553b3cd99" providerId="ADAL" clId="{2310D3D3-5BA4-4C47-A6F6-706B0D89999A}" dt="2022-03-24T20:42:42.310" v="0" actId="47"/>
        <pc:sldMkLst>
          <pc:docMk/>
          <pc:sldMk cId="1859801351" sldId="268"/>
        </pc:sldMkLst>
      </pc:sldChg>
    </pc:docChg>
  </pc:docChgLst>
  <pc:docChgLst>
    <pc:chgData name="Laura Knight" userId="fcc6b1b8-7f69-4c06-9fd3-1a1553b3cd99" providerId="ADAL" clId="{C0D1DA83-9F39-4D49-9A00-AA10F2D70DBC}"/>
    <pc:docChg chg="custSel addSld modSld">
      <pc:chgData name="Laura Knight" userId="fcc6b1b8-7f69-4c06-9fd3-1a1553b3cd99" providerId="ADAL" clId="{C0D1DA83-9F39-4D49-9A00-AA10F2D70DBC}" dt="2021-11-04T14:36:01.114" v="171" actId="1076"/>
      <pc:docMkLst>
        <pc:docMk/>
      </pc:docMkLst>
      <pc:sldChg chg="modSp mod">
        <pc:chgData name="Laura Knight" userId="fcc6b1b8-7f69-4c06-9fd3-1a1553b3cd99" providerId="ADAL" clId="{C0D1DA83-9F39-4D49-9A00-AA10F2D70DBC}" dt="2021-11-04T14:30:50.654" v="2" actId="403"/>
        <pc:sldMkLst>
          <pc:docMk/>
          <pc:sldMk cId="1399967969" sldId="257"/>
        </pc:sldMkLst>
        <pc:spChg chg="mod">
          <ac:chgData name="Laura Knight" userId="fcc6b1b8-7f69-4c06-9fd3-1a1553b3cd99" providerId="ADAL" clId="{C0D1DA83-9F39-4D49-9A00-AA10F2D70DBC}" dt="2021-11-04T14:30:50.654" v="2" actId="403"/>
          <ac:spMkLst>
            <pc:docMk/>
            <pc:sldMk cId="1399967969" sldId="257"/>
            <ac:spMk id="3" creationId="{1A5C111D-79E3-48B6-BDC2-10352A2CECD4}"/>
          </ac:spMkLst>
        </pc:spChg>
      </pc:sldChg>
      <pc:sldChg chg="modSp mod">
        <pc:chgData name="Laura Knight" userId="fcc6b1b8-7f69-4c06-9fd3-1a1553b3cd99" providerId="ADAL" clId="{C0D1DA83-9F39-4D49-9A00-AA10F2D70DBC}" dt="2021-11-04T14:31:57.598" v="19" actId="27636"/>
        <pc:sldMkLst>
          <pc:docMk/>
          <pc:sldMk cId="4098073636" sldId="261"/>
        </pc:sldMkLst>
        <pc:spChg chg="mod">
          <ac:chgData name="Laura Knight" userId="fcc6b1b8-7f69-4c06-9fd3-1a1553b3cd99" providerId="ADAL" clId="{C0D1DA83-9F39-4D49-9A00-AA10F2D70DBC}" dt="2021-11-04T14:31:57.598" v="19" actId="27636"/>
          <ac:spMkLst>
            <pc:docMk/>
            <pc:sldMk cId="4098073636" sldId="261"/>
            <ac:spMk id="3" creationId="{0E64F98D-CC2A-439F-8D60-94E2B063D8F9}"/>
          </ac:spMkLst>
        </pc:spChg>
      </pc:sldChg>
      <pc:sldChg chg="modSp mod">
        <pc:chgData name="Laura Knight" userId="fcc6b1b8-7f69-4c06-9fd3-1a1553b3cd99" providerId="ADAL" clId="{C0D1DA83-9F39-4D49-9A00-AA10F2D70DBC}" dt="2021-11-04T14:31:29.067" v="8" actId="207"/>
        <pc:sldMkLst>
          <pc:docMk/>
          <pc:sldMk cId="87158292" sldId="262"/>
        </pc:sldMkLst>
        <pc:spChg chg="mod">
          <ac:chgData name="Laura Knight" userId="fcc6b1b8-7f69-4c06-9fd3-1a1553b3cd99" providerId="ADAL" clId="{C0D1DA83-9F39-4D49-9A00-AA10F2D70DBC}" dt="2021-11-04T14:31:29.067" v="8" actId="207"/>
          <ac:spMkLst>
            <pc:docMk/>
            <pc:sldMk cId="87158292" sldId="262"/>
            <ac:spMk id="5" creationId="{7CAFC153-57E3-48CE-9723-2DC10F248646}"/>
          </ac:spMkLst>
        </pc:spChg>
      </pc:sldChg>
      <pc:sldChg chg="modSp mod">
        <pc:chgData name="Laura Knight" userId="fcc6b1b8-7f69-4c06-9fd3-1a1553b3cd99" providerId="ADAL" clId="{C0D1DA83-9F39-4D49-9A00-AA10F2D70DBC}" dt="2021-11-04T14:33:32.234" v="80" actId="207"/>
        <pc:sldMkLst>
          <pc:docMk/>
          <pc:sldMk cId="4068605500" sldId="263"/>
        </pc:sldMkLst>
        <pc:spChg chg="mod">
          <ac:chgData name="Laura Knight" userId="fcc6b1b8-7f69-4c06-9fd3-1a1553b3cd99" providerId="ADAL" clId="{C0D1DA83-9F39-4D49-9A00-AA10F2D70DBC}" dt="2021-11-04T14:32:29.742" v="28" actId="1076"/>
          <ac:spMkLst>
            <pc:docMk/>
            <pc:sldMk cId="4068605500" sldId="263"/>
            <ac:spMk id="2" creationId="{FD4F363D-93FA-4CDE-88AC-435D1F495A83}"/>
          </ac:spMkLst>
        </pc:spChg>
        <pc:spChg chg="mod">
          <ac:chgData name="Laura Knight" userId="fcc6b1b8-7f69-4c06-9fd3-1a1553b3cd99" providerId="ADAL" clId="{C0D1DA83-9F39-4D49-9A00-AA10F2D70DBC}" dt="2021-11-04T14:33:32.234" v="80" actId="207"/>
          <ac:spMkLst>
            <pc:docMk/>
            <pc:sldMk cId="4068605500" sldId="263"/>
            <ac:spMk id="3" creationId="{3E014D69-19D6-4711-85D7-0CF4B7DB460D}"/>
          </ac:spMkLst>
        </pc:spChg>
      </pc:sldChg>
      <pc:sldChg chg="addSp modSp mod setBg">
        <pc:chgData name="Laura Knight" userId="fcc6b1b8-7f69-4c06-9fd3-1a1553b3cd99" providerId="ADAL" clId="{C0D1DA83-9F39-4D49-9A00-AA10F2D70DBC}" dt="2021-11-04T14:35:10.286" v="101" actId="27636"/>
        <pc:sldMkLst>
          <pc:docMk/>
          <pc:sldMk cId="1818820666" sldId="266"/>
        </pc:sldMkLst>
        <pc:spChg chg="mod">
          <ac:chgData name="Laura Knight" userId="fcc6b1b8-7f69-4c06-9fd3-1a1553b3cd99" providerId="ADAL" clId="{C0D1DA83-9F39-4D49-9A00-AA10F2D70DBC}" dt="2021-11-04T14:34:02.433" v="83" actId="26606"/>
          <ac:spMkLst>
            <pc:docMk/>
            <pc:sldMk cId="1818820666" sldId="266"/>
            <ac:spMk id="2" creationId="{7F95676E-F50B-4DB2-8046-855DE03E54F3}"/>
          </ac:spMkLst>
        </pc:spChg>
        <pc:spChg chg="mod ord">
          <ac:chgData name="Laura Knight" userId="fcc6b1b8-7f69-4c06-9fd3-1a1553b3cd99" providerId="ADAL" clId="{C0D1DA83-9F39-4D49-9A00-AA10F2D70DBC}" dt="2021-11-04T14:35:10.286" v="101" actId="27636"/>
          <ac:spMkLst>
            <pc:docMk/>
            <pc:sldMk cId="1818820666" sldId="266"/>
            <ac:spMk id="3" creationId="{FBAFB32C-EFBC-47F3-8F44-F45B166C5B9B}"/>
          </ac:spMkLst>
        </pc:spChg>
        <pc:spChg chg="add">
          <ac:chgData name="Laura Knight" userId="fcc6b1b8-7f69-4c06-9fd3-1a1553b3cd99" providerId="ADAL" clId="{C0D1DA83-9F39-4D49-9A00-AA10F2D70DBC}" dt="2021-11-04T14:34:02.433" v="83" actId="26606"/>
          <ac:spMkLst>
            <pc:docMk/>
            <pc:sldMk cId="1818820666" sldId="266"/>
            <ac:spMk id="9" creationId="{2EB492CD-616E-47F8-933B-5E2D952A0593}"/>
          </ac:spMkLst>
        </pc:spChg>
        <pc:spChg chg="add">
          <ac:chgData name="Laura Knight" userId="fcc6b1b8-7f69-4c06-9fd3-1a1553b3cd99" providerId="ADAL" clId="{C0D1DA83-9F39-4D49-9A00-AA10F2D70DBC}" dt="2021-11-04T14:34:02.433" v="83" actId="26606"/>
          <ac:spMkLst>
            <pc:docMk/>
            <pc:sldMk cId="1818820666" sldId="266"/>
            <ac:spMk id="11" creationId="{59383CF9-23B5-4335-9B21-1791C4CF1C75}"/>
          </ac:spMkLst>
        </pc:spChg>
        <pc:spChg chg="add">
          <ac:chgData name="Laura Knight" userId="fcc6b1b8-7f69-4c06-9fd3-1a1553b3cd99" providerId="ADAL" clId="{C0D1DA83-9F39-4D49-9A00-AA10F2D70DBC}" dt="2021-11-04T14:34:02.433" v="83" actId="26606"/>
          <ac:spMkLst>
            <pc:docMk/>
            <pc:sldMk cId="1818820666" sldId="266"/>
            <ac:spMk id="13" creationId="{0007FE00-9498-4706-B255-6437B0252C02}"/>
          </ac:spMkLst>
        </pc:spChg>
        <pc:picChg chg="add mod">
          <ac:chgData name="Laura Knight" userId="fcc6b1b8-7f69-4c06-9fd3-1a1553b3cd99" providerId="ADAL" clId="{C0D1DA83-9F39-4D49-9A00-AA10F2D70DBC}" dt="2021-11-04T14:34:02.433" v="83" actId="26606"/>
          <ac:picMkLst>
            <pc:docMk/>
            <pc:sldMk cId="1818820666" sldId="266"/>
            <ac:picMk id="4" creationId="{22F0C3F4-A626-482C-BB73-724991D0C83F}"/>
          </ac:picMkLst>
        </pc:picChg>
      </pc:sldChg>
      <pc:sldChg chg="addSp delSp modSp new mod setBg">
        <pc:chgData name="Laura Knight" userId="fcc6b1b8-7f69-4c06-9fd3-1a1553b3cd99" providerId="ADAL" clId="{C0D1DA83-9F39-4D49-9A00-AA10F2D70DBC}" dt="2021-11-04T14:34:39.283" v="98" actId="26606"/>
        <pc:sldMkLst>
          <pc:docMk/>
          <pc:sldMk cId="378805996" sldId="267"/>
        </pc:sldMkLst>
        <pc:spChg chg="mod">
          <ac:chgData name="Laura Knight" userId="fcc6b1b8-7f69-4c06-9fd3-1a1553b3cd99" providerId="ADAL" clId="{C0D1DA83-9F39-4D49-9A00-AA10F2D70DBC}" dt="2021-11-04T14:34:39.283" v="98" actId="26606"/>
          <ac:spMkLst>
            <pc:docMk/>
            <pc:sldMk cId="378805996" sldId="267"/>
            <ac:spMk id="2" creationId="{1A711779-0892-4A51-8960-04B9FE9CD9E6}"/>
          </ac:spMkLst>
        </pc:spChg>
        <pc:spChg chg="del mod">
          <ac:chgData name="Laura Knight" userId="fcc6b1b8-7f69-4c06-9fd3-1a1553b3cd99" providerId="ADAL" clId="{C0D1DA83-9F39-4D49-9A00-AA10F2D70DBC}" dt="2021-11-04T14:34:31.713" v="97" actId="478"/>
          <ac:spMkLst>
            <pc:docMk/>
            <pc:sldMk cId="378805996" sldId="267"/>
            <ac:spMk id="3" creationId="{5C623DF7-7736-4188-BD75-481EAF1134FF}"/>
          </ac:spMkLst>
        </pc:spChg>
        <pc:spChg chg="add">
          <ac:chgData name="Laura Knight" userId="fcc6b1b8-7f69-4c06-9fd3-1a1553b3cd99" providerId="ADAL" clId="{C0D1DA83-9F39-4D49-9A00-AA10F2D70DBC}" dt="2021-11-04T14:34:39.283" v="98" actId="26606"/>
          <ac:spMkLst>
            <pc:docMk/>
            <pc:sldMk cId="378805996" sldId="267"/>
            <ac:spMk id="7" creationId="{9AFC454B-A080-4D23-B177-6D5356C6E6EF}"/>
          </ac:spMkLst>
        </pc:spChg>
        <pc:spChg chg="add">
          <ac:chgData name="Laura Knight" userId="fcc6b1b8-7f69-4c06-9fd3-1a1553b3cd99" providerId="ADAL" clId="{C0D1DA83-9F39-4D49-9A00-AA10F2D70DBC}" dt="2021-11-04T14:34:39.283" v="98" actId="26606"/>
          <ac:spMkLst>
            <pc:docMk/>
            <pc:sldMk cId="378805996" sldId="267"/>
            <ac:spMk id="9" creationId="{D0522C2C-7B5C-48A7-A969-03941E5D2E76}"/>
          </ac:spMkLst>
        </pc:spChg>
        <pc:spChg chg="add">
          <ac:chgData name="Laura Knight" userId="fcc6b1b8-7f69-4c06-9fd3-1a1553b3cd99" providerId="ADAL" clId="{C0D1DA83-9F39-4D49-9A00-AA10F2D70DBC}" dt="2021-11-04T14:34:39.283" v="98" actId="26606"/>
          <ac:spMkLst>
            <pc:docMk/>
            <pc:sldMk cId="378805996" sldId="267"/>
            <ac:spMk id="11" creationId="{9C682A1A-5B2D-4111-BBD6-620165633E5B}"/>
          </ac:spMkLst>
        </pc:spChg>
        <pc:spChg chg="add">
          <ac:chgData name="Laura Knight" userId="fcc6b1b8-7f69-4c06-9fd3-1a1553b3cd99" providerId="ADAL" clId="{C0D1DA83-9F39-4D49-9A00-AA10F2D70DBC}" dt="2021-11-04T14:34:39.283" v="98" actId="26606"/>
          <ac:spMkLst>
            <pc:docMk/>
            <pc:sldMk cId="378805996" sldId="267"/>
            <ac:spMk id="13" creationId="{D6EE29F2-D77F-4BD0-A20B-334D316A1C9D}"/>
          </ac:spMkLst>
        </pc:spChg>
        <pc:spChg chg="add">
          <ac:chgData name="Laura Knight" userId="fcc6b1b8-7f69-4c06-9fd3-1a1553b3cd99" providerId="ADAL" clId="{C0D1DA83-9F39-4D49-9A00-AA10F2D70DBC}" dt="2021-11-04T14:34:39.283" v="98" actId="26606"/>
          <ac:spMkLst>
            <pc:docMk/>
            <pc:sldMk cId="378805996" sldId="267"/>
            <ac:spMk id="15" creationId="{22D09ED2-868F-42C6-866E-F92E0CEF314F}"/>
          </ac:spMkLst>
        </pc:spChg>
      </pc:sldChg>
      <pc:sldChg chg="delSp modSp new mod">
        <pc:chgData name="Laura Knight" userId="fcc6b1b8-7f69-4c06-9fd3-1a1553b3cd99" providerId="ADAL" clId="{C0D1DA83-9F39-4D49-9A00-AA10F2D70DBC}" dt="2021-11-04T14:36:01.114" v="171" actId="1076"/>
        <pc:sldMkLst>
          <pc:docMk/>
          <pc:sldMk cId="1859801351" sldId="268"/>
        </pc:sldMkLst>
        <pc:spChg chg="mod">
          <ac:chgData name="Laura Knight" userId="fcc6b1b8-7f69-4c06-9fd3-1a1553b3cd99" providerId="ADAL" clId="{C0D1DA83-9F39-4D49-9A00-AA10F2D70DBC}" dt="2021-11-04T14:36:01.114" v="171" actId="1076"/>
          <ac:spMkLst>
            <pc:docMk/>
            <pc:sldMk cId="1859801351" sldId="268"/>
            <ac:spMk id="2" creationId="{7DD57E58-71F1-4825-99F1-C888478F2A0D}"/>
          </ac:spMkLst>
        </pc:spChg>
        <pc:spChg chg="del mod">
          <ac:chgData name="Laura Knight" userId="fcc6b1b8-7f69-4c06-9fd3-1a1553b3cd99" providerId="ADAL" clId="{C0D1DA83-9F39-4D49-9A00-AA10F2D70DBC}" dt="2021-11-04T14:35:51.565" v="169" actId="478"/>
          <ac:spMkLst>
            <pc:docMk/>
            <pc:sldMk cId="1859801351" sldId="268"/>
            <ac:spMk id="3" creationId="{2626742E-0DCF-489C-BD2A-B5C7999A606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485232"/>
          </a:xfrm>
          <a:prstGeom prst="rect">
            <a:avLst/>
          </a:prstGeom>
        </p:spPr>
        <p:txBody>
          <a:bodyPr vert="horz" lIns="94622" tIns="47311" rIns="94622" bIns="47311" rtlCol="0"/>
          <a:lstStyle>
            <a:lvl1pPr algn="l">
              <a:defRPr sz="1200"/>
            </a:lvl1pPr>
          </a:lstStyle>
          <a:p>
            <a:endParaRPr lang="en-GB"/>
          </a:p>
        </p:txBody>
      </p:sp>
      <p:sp>
        <p:nvSpPr>
          <p:cNvPr id="3" name="Date Placeholder 2"/>
          <p:cNvSpPr>
            <a:spLocks noGrp="1"/>
          </p:cNvSpPr>
          <p:nvPr>
            <p:ph type="dt" idx="1"/>
          </p:nvPr>
        </p:nvSpPr>
        <p:spPr>
          <a:xfrm>
            <a:off x="3901698" y="0"/>
            <a:ext cx="2984871" cy="485232"/>
          </a:xfrm>
          <a:prstGeom prst="rect">
            <a:avLst/>
          </a:prstGeom>
        </p:spPr>
        <p:txBody>
          <a:bodyPr vert="horz" lIns="94622" tIns="47311" rIns="94622" bIns="47311" rtlCol="0"/>
          <a:lstStyle>
            <a:lvl1pPr algn="r">
              <a:defRPr sz="1200"/>
            </a:lvl1pPr>
          </a:lstStyle>
          <a:p>
            <a:fld id="{C61CA64F-A436-4E3D-9C9F-186E3EFDB961}" type="datetimeFigureOut">
              <a:rPr lang="en-GB" smtClean="0"/>
              <a:t>24/03/2022</a:t>
            </a:fld>
            <a:endParaRPr lang="en-GB"/>
          </a:p>
        </p:txBody>
      </p:sp>
      <p:sp>
        <p:nvSpPr>
          <p:cNvPr id="4" name="Slide Image Placeholder 3"/>
          <p:cNvSpPr>
            <a:spLocks noGrp="1" noRot="1" noChangeAspect="1"/>
          </p:cNvSpPr>
          <p:nvPr>
            <p:ph type="sldImg" idx="2"/>
          </p:nvPr>
        </p:nvSpPr>
        <p:spPr>
          <a:xfrm>
            <a:off x="542925" y="1208088"/>
            <a:ext cx="5802313" cy="3265487"/>
          </a:xfrm>
          <a:prstGeom prst="rect">
            <a:avLst/>
          </a:prstGeom>
          <a:noFill/>
          <a:ln w="12700">
            <a:solidFill>
              <a:prstClr val="black"/>
            </a:solidFill>
          </a:ln>
        </p:spPr>
        <p:txBody>
          <a:bodyPr vert="horz" lIns="94622" tIns="47311" rIns="94622" bIns="47311" rtlCol="0" anchor="ctr"/>
          <a:lstStyle/>
          <a:p>
            <a:endParaRPr lang="en-GB"/>
          </a:p>
        </p:txBody>
      </p:sp>
      <p:sp>
        <p:nvSpPr>
          <p:cNvPr id="5" name="Notes Placeholder 4"/>
          <p:cNvSpPr>
            <a:spLocks noGrp="1"/>
          </p:cNvSpPr>
          <p:nvPr>
            <p:ph type="body" sz="quarter" idx="3"/>
          </p:nvPr>
        </p:nvSpPr>
        <p:spPr>
          <a:xfrm>
            <a:off x="688817" y="4654193"/>
            <a:ext cx="5510530" cy="3807976"/>
          </a:xfrm>
          <a:prstGeom prst="rect">
            <a:avLst/>
          </a:prstGeom>
        </p:spPr>
        <p:txBody>
          <a:bodyPr vert="horz" lIns="94622" tIns="47311" rIns="94622" bIns="4731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4871" cy="485231"/>
          </a:xfrm>
          <a:prstGeom prst="rect">
            <a:avLst/>
          </a:prstGeom>
        </p:spPr>
        <p:txBody>
          <a:bodyPr vert="horz" lIns="94622" tIns="47311" rIns="94622" bIns="47311" rtlCol="0" anchor="b"/>
          <a:lstStyle>
            <a:lvl1pPr algn="l">
              <a:defRPr sz="1200"/>
            </a:lvl1pPr>
          </a:lstStyle>
          <a:p>
            <a:endParaRPr lang="en-GB"/>
          </a:p>
        </p:txBody>
      </p:sp>
      <p:sp>
        <p:nvSpPr>
          <p:cNvPr id="7" name="Slide Number Placeholder 6"/>
          <p:cNvSpPr>
            <a:spLocks noGrp="1"/>
          </p:cNvSpPr>
          <p:nvPr>
            <p:ph type="sldNum" sz="quarter" idx="5"/>
          </p:nvPr>
        </p:nvSpPr>
        <p:spPr>
          <a:xfrm>
            <a:off x="3901698" y="9185820"/>
            <a:ext cx="2984871" cy="485231"/>
          </a:xfrm>
          <a:prstGeom prst="rect">
            <a:avLst/>
          </a:prstGeom>
        </p:spPr>
        <p:txBody>
          <a:bodyPr vert="horz" lIns="94622" tIns="47311" rIns="94622" bIns="47311" rtlCol="0" anchor="b"/>
          <a:lstStyle>
            <a:lvl1pPr algn="r">
              <a:defRPr sz="1200"/>
            </a:lvl1pPr>
          </a:lstStyle>
          <a:p>
            <a:fld id="{76C4EFF6-2E32-4103-9FD6-B27E4C1697F8}" type="slidenum">
              <a:rPr lang="en-GB" smtClean="0"/>
              <a:t>‹#›</a:t>
            </a:fld>
            <a:endParaRPr lang="en-GB"/>
          </a:p>
        </p:txBody>
      </p:sp>
    </p:spTree>
    <p:extLst>
      <p:ext uri="{BB962C8B-B14F-4D97-AF65-F5344CB8AC3E}">
        <p14:creationId xmlns:p14="http://schemas.microsoft.com/office/powerpoint/2010/main" val="3508827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C4EFF6-2E32-4103-9FD6-B27E4C1697F8}" type="slidenum">
              <a:rPr lang="en-GB" smtClean="0"/>
              <a:t>1</a:t>
            </a:fld>
            <a:endParaRPr lang="en-GB"/>
          </a:p>
        </p:txBody>
      </p:sp>
    </p:spTree>
    <p:extLst>
      <p:ext uri="{BB962C8B-B14F-4D97-AF65-F5344CB8AC3E}">
        <p14:creationId xmlns:p14="http://schemas.microsoft.com/office/powerpoint/2010/main" val="1974303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far we have looked at vitiating factors that make a contract, or variation of a contract, voidable (</a:t>
            </a:r>
            <a:r>
              <a:rPr lang="en-GB" dirty="0" err="1"/>
              <a:t>ie</a:t>
            </a:r>
            <a:r>
              <a:rPr lang="en-GB" dirty="0"/>
              <a:t> capable of being set aside by the non-defaulting party). Now we are going to look at factors that may make a contract void from the very beginning (</a:t>
            </a:r>
            <a:r>
              <a:rPr lang="en-GB" dirty="0" err="1"/>
              <a:t>ie</a:t>
            </a:r>
            <a:r>
              <a:rPr lang="en-GB" dirty="0"/>
              <a:t> as if there had never been a contract). This is a drastic effect and so courts will only rule that a contract is void in exceptional circumstances, </a:t>
            </a:r>
            <a:r>
              <a:rPr lang="en-GB" dirty="0" err="1"/>
              <a:t>eg</a:t>
            </a:r>
            <a:r>
              <a:rPr lang="en-GB" dirty="0"/>
              <a:t> when one or both parties have made a fundamental mistake or the contract is contrary to public policy and illegal. Note that if a contract is voided there can be no remedy for breach (such as damages) as what the court is effectively saying is that there was no contract in the first place to breach.</a:t>
            </a:r>
          </a:p>
        </p:txBody>
      </p:sp>
      <p:sp>
        <p:nvSpPr>
          <p:cNvPr id="4" name="Slide Number Placeholder 3"/>
          <p:cNvSpPr>
            <a:spLocks noGrp="1"/>
          </p:cNvSpPr>
          <p:nvPr>
            <p:ph type="sldNum" sz="quarter" idx="5"/>
          </p:nvPr>
        </p:nvSpPr>
        <p:spPr/>
        <p:txBody>
          <a:bodyPr/>
          <a:lstStyle/>
          <a:p>
            <a:fld id="{76C4EFF6-2E32-4103-9FD6-B27E4C1697F8}" type="slidenum">
              <a:rPr lang="en-GB" smtClean="0"/>
              <a:t>2</a:t>
            </a:fld>
            <a:endParaRPr lang="en-GB"/>
          </a:p>
        </p:txBody>
      </p:sp>
    </p:spTree>
    <p:extLst>
      <p:ext uri="{BB962C8B-B14F-4D97-AF65-F5344CB8AC3E}">
        <p14:creationId xmlns:p14="http://schemas.microsoft.com/office/powerpoint/2010/main" val="4192106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thing to appreciate in this area of law is that the word ‘mistake’ has a much more restricted meaning than in common parlance. Many examples might be given of situations where a ‘mistake’ in the popular sense is denied legal significance (</a:t>
            </a:r>
            <a:r>
              <a:rPr lang="en-GB" dirty="0" err="1"/>
              <a:t>eg</a:t>
            </a:r>
            <a:r>
              <a:rPr lang="en-GB" dirty="0"/>
              <a:t> because when viewed objectively the parties appeared to be in agreement) or otherwise where a remedy might be granted on some other ground such as misrepresentation. The doctrine operates only in exceptional circumstances where one party, or indeed both parties, can establish the contract was entered under a mistake that was so fundamental as to effectively negate agreement and therefore the existence of a contract.</a:t>
            </a:r>
            <a:endParaRPr lang="en-GB" b="1" dirty="0"/>
          </a:p>
        </p:txBody>
      </p:sp>
      <p:sp>
        <p:nvSpPr>
          <p:cNvPr id="4" name="Slide Number Placeholder 3"/>
          <p:cNvSpPr>
            <a:spLocks noGrp="1"/>
          </p:cNvSpPr>
          <p:nvPr>
            <p:ph type="sldNum" sz="quarter" idx="5"/>
          </p:nvPr>
        </p:nvSpPr>
        <p:spPr/>
        <p:txBody>
          <a:bodyPr/>
          <a:lstStyle/>
          <a:p>
            <a:fld id="{76C4EFF6-2E32-4103-9FD6-B27E4C1697F8}" type="slidenum">
              <a:rPr lang="en-GB" smtClean="0"/>
              <a:t>3</a:t>
            </a:fld>
            <a:endParaRPr lang="en-GB"/>
          </a:p>
        </p:txBody>
      </p:sp>
    </p:spTree>
    <p:extLst>
      <p:ext uri="{BB962C8B-B14F-4D97-AF65-F5344CB8AC3E}">
        <p14:creationId xmlns:p14="http://schemas.microsoft.com/office/powerpoint/2010/main" val="1201032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basically three different types of mistake (Figure 13.1): </a:t>
            </a:r>
          </a:p>
          <a:p>
            <a:r>
              <a:rPr lang="en-GB" dirty="0"/>
              <a:t>• Common mistake – where both parties have made the same fundamental mistake. </a:t>
            </a:r>
          </a:p>
          <a:p>
            <a:r>
              <a:rPr lang="en-GB" dirty="0"/>
              <a:t>• Cross-purpose mistake – where the parties are literally at cross-purposes about some crucial aspect of the contract.</a:t>
            </a:r>
          </a:p>
          <a:p>
            <a:r>
              <a:rPr lang="en-GB" dirty="0"/>
              <a:t> • Unilateral mistake – where only one party is mistaken, </a:t>
            </a:r>
            <a:r>
              <a:rPr lang="en-GB" dirty="0" err="1"/>
              <a:t>eg</a:t>
            </a:r>
            <a:r>
              <a:rPr lang="en-GB" dirty="0"/>
              <a:t> mistaken as to the very identity of the other contracting part</a:t>
            </a:r>
          </a:p>
        </p:txBody>
      </p:sp>
      <p:sp>
        <p:nvSpPr>
          <p:cNvPr id="4" name="Slide Number Placeholder 3"/>
          <p:cNvSpPr>
            <a:spLocks noGrp="1"/>
          </p:cNvSpPr>
          <p:nvPr>
            <p:ph type="sldNum" sz="quarter" idx="5"/>
          </p:nvPr>
        </p:nvSpPr>
        <p:spPr/>
        <p:txBody>
          <a:bodyPr/>
          <a:lstStyle/>
          <a:p>
            <a:fld id="{76C4EFF6-2E32-4103-9FD6-B27E4C1697F8}" type="slidenum">
              <a:rPr lang="en-GB" smtClean="0"/>
              <a:t>4</a:t>
            </a:fld>
            <a:endParaRPr lang="en-GB"/>
          </a:p>
        </p:txBody>
      </p:sp>
    </p:spTree>
    <p:extLst>
      <p:ext uri="{BB962C8B-B14F-4D97-AF65-F5344CB8AC3E}">
        <p14:creationId xmlns:p14="http://schemas.microsoft.com/office/powerpoint/2010/main" val="455770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 mistake This is sometimes known as ‘identical mistake’ or ‘shared mistake’ because both parties have made the same fundamental mistake. As with frustration (which is a supervening rather than a preceding impossibility (Chapter 10.2)) there are strict limitations on the operation of common mistake: • It will not operate if one party is at fault. • The contract must not make express provision on the matter. • The mistake must be fundamental, </a:t>
            </a:r>
            <a:r>
              <a:rPr lang="en-GB" dirty="0" err="1"/>
              <a:t>ie</a:t>
            </a:r>
            <a:r>
              <a:rPr lang="en-GB" dirty="0"/>
              <a:t> it must render performance of the contract impossible or radically different from what the parties anticipated. One instance where the courts will find a fundamental mistake is where both parties are mistaken as to the very existence of the subject matter of the contract. </a:t>
            </a:r>
          </a:p>
          <a:p>
            <a:endParaRPr lang="en-GB" dirty="0"/>
          </a:p>
          <a:p>
            <a:r>
              <a:rPr lang="en-GB" dirty="0"/>
              <a:t>Example</a:t>
            </a:r>
          </a:p>
          <a:p>
            <a:endParaRPr lang="en-GB" dirty="0"/>
          </a:p>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5</a:t>
            </a:fld>
            <a:endParaRPr lang="en-GB"/>
          </a:p>
        </p:txBody>
      </p:sp>
    </p:spTree>
    <p:extLst>
      <p:ext uri="{BB962C8B-B14F-4D97-AF65-F5344CB8AC3E}">
        <p14:creationId xmlns:p14="http://schemas.microsoft.com/office/powerpoint/2010/main" val="3990210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a:t>
            </a:r>
          </a:p>
          <a:p>
            <a:endParaRPr lang="en-GB" dirty="0"/>
          </a:p>
          <a:p>
            <a:r>
              <a:rPr lang="en-GB" dirty="0"/>
              <a:t>2. Bell v Lever Bros (1932) </a:t>
            </a:r>
          </a:p>
          <a:p>
            <a:endParaRPr lang="en-GB" dirty="0"/>
          </a:p>
          <a:p>
            <a:r>
              <a:rPr lang="en-GB" dirty="0"/>
              <a:t>Bell and another (B and A) were made executive officers of a subsidiary of Lever Bros. The subsidiary was closed down and Lever Bros entered into contracts with B and A terminating their service contracts in return for substantial compensation. It was then discovered that B and A had previously breached their service contracts and so could have been dismissed without compensation. It was accepted that both B and A had forgotten about their previous breaches when they had entered into their settlement agreements with Lever Bros. </a:t>
            </a:r>
          </a:p>
          <a:p>
            <a:endParaRPr lang="en-GB" dirty="0"/>
          </a:p>
          <a:p>
            <a:r>
              <a:rPr lang="en-GB" dirty="0"/>
              <a:t>Lever Bros sued A and B for return of the compensation payments on the basis that the settlement agreements were void for mistake. Both parties had wrongly thought that the service contracts had been valid; but the House of Lords said that the mistake was not fundamental enough to render the settlement agreements void. </a:t>
            </a:r>
          </a:p>
          <a:p>
            <a:endParaRPr lang="en-GB" dirty="0"/>
          </a:p>
          <a:p>
            <a:pPr defTabSz="946221">
              <a:defRPr/>
            </a:pPr>
            <a:r>
              <a:rPr lang="en-GB" sz="1900" dirty="0">
                <a:latin typeface="Calibri" panose="020F0502020204030204" pitchFamily="34" charset="0"/>
                <a:ea typeface="DengXian" panose="02010600030101010101" pitchFamily="2" charset="-122"/>
                <a:cs typeface="Arial" panose="020B0604020202020204" pitchFamily="34" charset="0"/>
              </a:rPr>
              <a:t>Because a mistake as to quality is unlikely to make performance radically different it is generally viewed as a last resort argument i.e.  where there is no other course of action open to the claimant as was indeed in the case above A and B had not lied about the status of the settlement agreement they had genuinely forgotten about their earlier breaches so there had been no prospect of lever Bros suing them for misrepresentation and or breach of an express term of the contract lever Bros only option had been to argue mistake.</a:t>
            </a:r>
          </a:p>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6</a:t>
            </a:fld>
            <a:endParaRPr lang="en-GB"/>
          </a:p>
        </p:txBody>
      </p:sp>
    </p:spTree>
    <p:extLst>
      <p:ext uri="{BB962C8B-B14F-4D97-AF65-F5344CB8AC3E}">
        <p14:creationId xmlns:p14="http://schemas.microsoft.com/office/powerpoint/2010/main" val="4034577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221">
              <a:defRPr/>
            </a:pPr>
            <a:r>
              <a:rPr lang="en-GB" sz="1900" dirty="0">
                <a:latin typeface="Calibri" panose="020F0502020204030204" pitchFamily="34" charset="0"/>
                <a:ea typeface="DengXian" panose="02010600030101010101" pitchFamily="2" charset="-122"/>
                <a:cs typeface="Arial" panose="020B0604020202020204" pitchFamily="34" charset="0"/>
              </a:rPr>
              <a:t>A classic example of a cross purpose mistake is Raffles and </a:t>
            </a:r>
            <a:r>
              <a:rPr lang="en-GB" sz="1900" dirty="0" err="1">
                <a:latin typeface="Calibri" panose="020F0502020204030204" pitchFamily="34" charset="0"/>
                <a:ea typeface="DengXian" panose="02010600030101010101" pitchFamily="2" charset="-122"/>
                <a:cs typeface="Arial" panose="020B0604020202020204" pitchFamily="34" charset="0"/>
              </a:rPr>
              <a:t>Wickelhaus</a:t>
            </a:r>
            <a:r>
              <a:rPr lang="en-GB" sz="1900" dirty="0">
                <a:latin typeface="Calibri" panose="020F0502020204030204" pitchFamily="34" charset="0"/>
                <a:ea typeface="DengXian" panose="02010600030101010101" pitchFamily="2" charset="-122"/>
                <a:cs typeface="Arial" panose="020B0604020202020204" pitchFamily="34" charset="0"/>
              </a:rPr>
              <a:t> 1864 it concerned a contract to sell cotton from a ship named peerless which had sailed from Bombay in the event there were two ships named peerless but had sailed from Bombay one had sailed in October and the other in December. The seller brought an action against the buyer for failing to take delivery of the cotton from the ship that had sailed in December the buyer argued that there was a latent ambiguity in the contract and that they believed the ship in the contract to be the one that had sailed in October on an objective analysis there was no way to resolve the ambiguity so the court found for the buyer, i.e. the contract was void.</a:t>
            </a:r>
          </a:p>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7</a:t>
            </a:fld>
            <a:endParaRPr lang="en-GB"/>
          </a:p>
        </p:txBody>
      </p:sp>
    </p:spTree>
    <p:extLst>
      <p:ext uri="{BB962C8B-B14F-4D97-AF65-F5344CB8AC3E}">
        <p14:creationId xmlns:p14="http://schemas.microsoft.com/office/powerpoint/2010/main" val="3739567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221">
              <a:defRPr/>
            </a:pPr>
            <a:r>
              <a:rPr lang="en-GB" sz="1900" dirty="0">
                <a:latin typeface="Calibri" panose="020F0502020204030204" pitchFamily="34" charset="0"/>
                <a:ea typeface="DengXian" panose="02010600030101010101" pitchFamily="2" charset="-122"/>
                <a:cs typeface="Arial" panose="020B0604020202020204" pitchFamily="34" charset="0"/>
              </a:rPr>
              <a:t>A case in which the identity of the other party was held to be crucial is Cundy and Lindsay 1878. It involved a contract concluded by written correspondence. A rogue set up business under the name </a:t>
            </a:r>
            <a:r>
              <a:rPr lang="en-GB" sz="1900" dirty="0" err="1">
                <a:latin typeface="Calibri" panose="020F0502020204030204" pitchFamily="34" charset="0"/>
                <a:ea typeface="DengXian" panose="02010600030101010101" pitchFamily="2" charset="-122"/>
                <a:cs typeface="Arial" panose="020B0604020202020204" pitchFamily="34" charset="0"/>
              </a:rPr>
              <a:t>blenkarn</a:t>
            </a:r>
            <a:r>
              <a:rPr lang="en-GB" sz="1900" dirty="0">
                <a:latin typeface="Calibri" panose="020F0502020204030204" pitchFamily="34" charset="0"/>
                <a:ea typeface="DengXian" panose="02010600030101010101" pitchFamily="2" charset="-122"/>
                <a:cs typeface="Arial" panose="020B0604020202020204" pitchFamily="34" charset="0"/>
              </a:rPr>
              <a:t> at 37 wood St. A reputable company </a:t>
            </a:r>
            <a:r>
              <a:rPr lang="en-GB" sz="1900" dirty="0" err="1">
                <a:latin typeface="Calibri" panose="020F0502020204030204" pitchFamily="34" charset="0"/>
                <a:ea typeface="DengXian" panose="02010600030101010101" pitchFamily="2" charset="-122"/>
                <a:cs typeface="Arial" panose="020B0604020202020204" pitchFamily="34" charset="0"/>
              </a:rPr>
              <a:t>blenkiron</a:t>
            </a:r>
            <a:r>
              <a:rPr lang="en-GB" sz="1900" dirty="0">
                <a:latin typeface="Calibri" panose="020F0502020204030204" pitchFamily="34" charset="0"/>
                <a:ea typeface="DengXian" panose="02010600030101010101" pitchFamily="2" charset="-122"/>
                <a:cs typeface="Arial" panose="020B0604020202020204" pitchFamily="34" charset="0"/>
              </a:rPr>
              <a:t> and Co traded at 123 wood St. The rogue ordered goods from the plaintiffs making his signature look like blank are on. The plaintiff sent the goods to Blanca Ronan Co at the rogue's address. Before the rogue paid for the goods, though, he resold them to an innocent purchases. The plaintiffs only hope to recover the goods was to argue mistaken identity on the basis that they intended to deal specifically with </a:t>
            </a:r>
            <a:r>
              <a:rPr lang="en-GB" sz="1900" dirty="0" err="1">
                <a:latin typeface="Calibri" panose="020F0502020204030204" pitchFamily="34" charset="0"/>
                <a:ea typeface="DengXian" panose="02010600030101010101" pitchFamily="2" charset="-122"/>
                <a:cs typeface="Arial" panose="020B0604020202020204" pitchFamily="34" charset="0"/>
              </a:rPr>
              <a:t>blenkiron</a:t>
            </a:r>
            <a:r>
              <a:rPr lang="en-GB" sz="1900" dirty="0">
                <a:latin typeface="Calibri" panose="020F0502020204030204" pitchFamily="34" charset="0"/>
                <a:ea typeface="DengXian" panose="02010600030101010101" pitchFamily="2" charset="-122"/>
                <a:cs typeface="Arial" panose="020B0604020202020204" pitchFamily="34" charset="0"/>
              </a:rPr>
              <a:t> and Co and not with whatever firm happened to be operating from 23 Wood Street their argument succeeded and the contract was held to be void mistake.</a:t>
            </a:r>
          </a:p>
          <a:p>
            <a:endParaRPr lang="en-GB" dirty="0"/>
          </a:p>
          <a:p>
            <a:pPr defTabSz="946221">
              <a:defRPr/>
            </a:pPr>
            <a:r>
              <a:rPr lang="en-GB" sz="1900" dirty="0">
                <a:latin typeface="Calibri" panose="020F0502020204030204" pitchFamily="34" charset="0"/>
                <a:ea typeface="DengXian" panose="02010600030101010101" pitchFamily="2" charset="-122"/>
                <a:cs typeface="Arial" panose="020B0604020202020204" pitchFamily="34" charset="0"/>
              </a:rPr>
              <a:t>In the above case the plaintiffs could not rely on misrepresentation to recover the goods as recission was barred that goods had been resold to innocent purchases</a:t>
            </a:r>
          </a:p>
          <a:p>
            <a:endParaRPr lang="en-GB" dirty="0"/>
          </a:p>
          <a:p>
            <a:r>
              <a:rPr lang="en-GB" sz="1900" dirty="0">
                <a:latin typeface="Calibri" panose="020F0502020204030204" pitchFamily="34" charset="0"/>
                <a:ea typeface="DengXian" panose="02010600030101010101" pitchFamily="2" charset="-122"/>
                <a:cs typeface="Arial" panose="020B0604020202020204" pitchFamily="34" charset="0"/>
              </a:rPr>
              <a:t>Where however a bona fide open purchaser has already acquired the goods rescission will be barred and the bona fide a purchaser will own the goods unless the plaintiffs can argue that the initial contract with the rogue was void for mistake. If the first contract is void to mistake it as if the mistaken party never sold the car to the rogue; So the mistaken party still owns it. This was the situation in Cundy v Lindsay. </a:t>
            </a:r>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8</a:t>
            </a:fld>
            <a:endParaRPr lang="en-GB"/>
          </a:p>
        </p:txBody>
      </p:sp>
    </p:spTree>
    <p:extLst>
      <p:ext uri="{BB962C8B-B14F-4D97-AF65-F5344CB8AC3E}">
        <p14:creationId xmlns:p14="http://schemas.microsoft.com/office/powerpoint/2010/main" val="648432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So if faced with a particular set of facts how do you work out whether the contract is voidable misrepresentation or void for mistake? Looking at the case law it is far from straight forward but the following guidelines can be deduced from it:</a:t>
            </a: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A if the parties are dealing face to face there is a strong presumption that the innocent party intends to deal with the person in front of them [IE the rogue] rather than the person he is pretending to be. As such, the contract is unlikely to be declared void for mistake although it might be rescinded for misrepresentation. </a:t>
            </a: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B where dealings are conducted exclusively in writing, the above presumption does not apply. Instead, the written agreement must be construed to determine with whom the innocent party intended to contract. If it was with someone other than the rogue then the contract might be void for mistake.</a:t>
            </a:r>
          </a:p>
          <a:p>
            <a:pPr>
              <a:lnSpc>
                <a:spcPct val="107000"/>
              </a:lnSpc>
              <a:spcAft>
                <a:spcPts val="828"/>
              </a:spcAft>
            </a:pPr>
            <a:endParaRPr lang="en-GB" sz="1900" dirty="0">
              <a:latin typeface="Calibri" panose="020F0502020204030204" pitchFamily="34" charset="0"/>
              <a:ea typeface="DengXian" panose="02010600030101010101" pitchFamily="2" charset="-122"/>
              <a:cs typeface="Arial" panose="020B0604020202020204" pitchFamily="34" charset="0"/>
            </a:endParaRPr>
          </a:p>
          <a:p>
            <a:pPr defTabSz="946221">
              <a:lnSpc>
                <a:spcPct val="107000"/>
              </a:lnSpc>
              <a:spcAft>
                <a:spcPts val="828"/>
              </a:spcAft>
              <a:defRPr/>
            </a:pPr>
            <a:r>
              <a:rPr lang="en-GB" sz="1900" dirty="0">
                <a:latin typeface="Calibri" panose="020F0502020204030204" pitchFamily="34" charset="0"/>
                <a:ea typeface="DengXian" panose="02010600030101010101" pitchFamily="2" charset="-122"/>
                <a:cs typeface="Arial" panose="020B0604020202020204" pitchFamily="34" charset="0"/>
              </a:rPr>
              <a:t>D If the person/ entity who the rogue is pretending to be actually exists and is known to the mistaken party [for example a registered company] it suggests the offer is not addressed to the rogue. So again there could be no contract with the rogue: it would be void</a:t>
            </a:r>
          </a:p>
          <a:p>
            <a:pPr>
              <a:lnSpc>
                <a:spcPct val="107000"/>
              </a:lnSpc>
              <a:spcAft>
                <a:spcPts val="828"/>
              </a:spcAft>
            </a:pPr>
            <a:endParaRPr lang="en-GB" sz="1900" dirty="0">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9</a:t>
            </a:fld>
            <a:endParaRPr lang="en-GB"/>
          </a:p>
        </p:txBody>
      </p:sp>
    </p:spTree>
    <p:extLst>
      <p:ext uri="{BB962C8B-B14F-4D97-AF65-F5344CB8AC3E}">
        <p14:creationId xmlns:p14="http://schemas.microsoft.com/office/powerpoint/2010/main" val="3022242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10</a:t>
            </a:fld>
            <a:endParaRPr lang="en-GB"/>
          </a:p>
        </p:txBody>
      </p:sp>
    </p:spTree>
    <p:extLst>
      <p:ext uri="{BB962C8B-B14F-4D97-AF65-F5344CB8AC3E}">
        <p14:creationId xmlns:p14="http://schemas.microsoft.com/office/powerpoint/2010/main" val="841431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221">
              <a:lnSpc>
                <a:spcPct val="107000"/>
              </a:lnSpc>
              <a:spcAft>
                <a:spcPts val="828"/>
              </a:spcAft>
              <a:defRPr/>
            </a:pPr>
            <a:r>
              <a:rPr lang="en-GB" sz="1900" dirty="0">
                <a:latin typeface="Calibri" panose="020F0502020204030204" pitchFamily="34" charset="0"/>
                <a:ea typeface="DengXian" panose="02010600030101010101" pitchFamily="2" charset="-122"/>
                <a:cs typeface="Arial" panose="020B0604020202020204" pitchFamily="34" charset="0"/>
              </a:rPr>
              <a:t>The other argument for saying a  contract is void is because it is illegal. Contracts may be illegal at the time of formation [for example because they involve the Commission of a crime] or because of the way they have been performed. </a:t>
            </a:r>
          </a:p>
          <a:p>
            <a:pPr>
              <a:lnSpc>
                <a:spcPct val="107000"/>
              </a:lnSpc>
              <a:spcAft>
                <a:spcPts val="828"/>
              </a:spcAft>
            </a:pPr>
            <a:endParaRPr lang="en-GB" sz="19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28"/>
              </a:spcAft>
            </a:pPr>
            <a:endParaRPr lang="en-GB" sz="19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28"/>
              </a:spcAft>
            </a:pPr>
            <a:endParaRPr lang="en-GB" sz="19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A contract is illegal where its formation, purpose or performance involves the Commission of a legal wrong for example breach of a statutory provision or violation of public policy. Consequently, as a general rule illegal contracts are void and courts will not allow recovery of benefits conferred in the performance of an illegal contract. Examples of contracts that are illegal in themselves are not difficult to identify [for example a contract to commit a crime]. some contracts, however, are formed legally but then carried out in a way that is illegal. If the illegal act is purely incidental to performance of the contract it is unlikely to affect the validity of the contract: it is enough that the wrongdoer is punished for what he did. For example a contract to deliver goods would not be voided if the driver delivering the goods was caught speeding.</a:t>
            </a: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A case that illustrates this is St John shipping corporation v Joseph rank limited 1957 in this case a statute made it an offence to load a ship to such an extent the load line was below the water. The offence was doubled by punishment of a fine. When the payment charterers committed this offence the defendant sought to withhold the pain for the goods on the basis that illegal </a:t>
            </a:r>
            <a:r>
              <a:rPr lang="en-GB" sz="1900" dirty="0" err="1">
                <a:latin typeface="Calibri" panose="020F0502020204030204" pitchFamily="34" charset="0"/>
                <a:ea typeface="DengXian" panose="02010600030101010101" pitchFamily="2" charset="-122"/>
                <a:cs typeface="Arial" panose="020B0604020202020204" pitchFamily="34" charset="0"/>
              </a:rPr>
              <a:t>kandyce</a:t>
            </a:r>
            <a:r>
              <a:rPr lang="en-GB" sz="1900" dirty="0">
                <a:latin typeface="Calibri" panose="020F0502020204030204" pitchFamily="34" charset="0"/>
                <a:ea typeface="DengXian" panose="02010600030101010101" pitchFamily="2" charset="-122"/>
                <a:cs typeface="Arial" panose="020B0604020202020204" pitchFamily="34" charset="0"/>
              </a:rPr>
              <a:t> attract it wasn't till stop the court held that the statute did not prohibit contracts performed in breach of the load line rule. It was enough that the charter is should be fined for the breach.</a:t>
            </a: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Where a contract is formed illegally , it is possible for either both or perform if only one of the parties to intend illegal performance. Where both parties were aware that performance was illegal then the courts tend to take the view that neither party should be entitled to enforce the contract and the contract is void. This is illustrated by the case of Ashmore, Benson, Pease and Co limited v AV Dawson Ltd [1973]. The defendants agreed to transport boilers owned by the plaintiffs and did so by carrying them on lorries that could not lawfully carry them. The plaintiffs knew this to be the case. The boilers were damaged in transit and the owner sued for damages. Needless to say the claim was rejected on the basis of the owner had effectively participated in the illegality. </a:t>
            </a:r>
          </a:p>
          <a:p>
            <a:pPr>
              <a:lnSpc>
                <a:spcPct val="107000"/>
              </a:lnSpc>
              <a:spcAft>
                <a:spcPts val="828"/>
              </a:spcAft>
            </a:pPr>
            <a:r>
              <a:rPr lang="en-GB" sz="1900" dirty="0">
                <a:latin typeface="Calibri" panose="020F0502020204030204" pitchFamily="34" charset="0"/>
                <a:ea typeface="DengXian" panose="02010600030101010101" pitchFamily="2" charset="-122"/>
                <a:cs typeface="Arial" panose="020B0604020202020204" pitchFamily="34" charset="0"/>
              </a:rPr>
              <a:t>On the other hand, where one party did not know of the illegal performance of the contract by the other party, the innocent party may be able to enforce it. Clearly the illegal performer should not be permitted to enforce the contract.</a:t>
            </a:r>
          </a:p>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11</a:t>
            </a:fld>
            <a:endParaRPr lang="en-GB"/>
          </a:p>
        </p:txBody>
      </p:sp>
    </p:spTree>
    <p:extLst>
      <p:ext uri="{BB962C8B-B14F-4D97-AF65-F5344CB8AC3E}">
        <p14:creationId xmlns:p14="http://schemas.microsoft.com/office/powerpoint/2010/main" val="1670222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C4EFF6-2E32-4103-9FD6-B27E4C1697F8}" type="slidenum">
              <a:rPr lang="en-GB" smtClean="0"/>
              <a:t>12</a:t>
            </a:fld>
            <a:endParaRPr lang="en-GB"/>
          </a:p>
        </p:txBody>
      </p:sp>
    </p:spTree>
    <p:extLst>
      <p:ext uri="{BB962C8B-B14F-4D97-AF65-F5344CB8AC3E}">
        <p14:creationId xmlns:p14="http://schemas.microsoft.com/office/powerpoint/2010/main" val="1570927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7AF7C-5AB9-4C3B-B863-AA0027FC437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4EADCB-CD43-4656-95F7-1C3F0781DA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8F236E-03C7-440C-BBBA-6A294F6C2E65}"/>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5" name="Footer Placeholder 4">
            <a:extLst>
              <a:ext uri="{FF2B5EF4-FFF2-40B4-BE49-F238E27FC236}">
                <a16:creationId xmlns:a16="http://schemas.microsoft.com/office/drawing/2014/main" id="{6338D02A-1594-4720-BEF3-0D21EB1864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2E18C9-A613-48E0-AB4A-AE525EA21423}"/>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1265771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43B87-42CF-49A4-9DB6-5C7DD5E059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499B49-19B8-485B-906D-9589003A2C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8F0F3C-414F-4CD5-9EFE-D875EEC8796B}"/>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5" name="Footer Placeholder 4">
            <a:extLst>
              <a:ext uri="{FF2B5EF4-FFF2-40B4-BE49-F238E27FC236}">
                <a16:creationId xmlns:a16="http://schemas.microsoft.com/office/drawing/2014/main" id="{5E318CA3-6108-4A2E-AD93-F3A56C79FF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0A0A7B-4E2D-4EA4-9EE7-5AE16071FBCA}"/>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1890627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75700-938F-449E-A817-9AF19CA6AD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1E6FBC-4294-4277-9D5B-AA7D2419BE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18F2CE-CE5A-48C3-B4AD-1802E3410D1F}"/>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5" name="Footer Placeholder 4">
            <a:extLst>
              <a:ext uri="{FF2B5EF4-FFF2-40B4-BE49-F238E27FC236}">
                <a16:creationId xmlns:a16="http://schemas.microsoft.com/office/drawing/2014/main" id="{CFF8161F-6E5E-4F77-BB2D-B4FB978616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972118-8F47-4E11-ABE5-968EBFD1B61B}"/>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348082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CAA9A-ECBC-417E-A703-233C0E0A4A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C1D188-0F3F-44DB-B95E-6F02C139DD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BD818F-20EF-4760-A513-6CBEFA643E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8219FD-EA88-4E37-922C-3DB77E4DAD19}"/>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6" name="Footer Placeholder 5">
            <a:extLst>
              <a:ext uri="{FF2B5EF4-FFF2-40B4-BE49-F238E27FC236}">
                <a16:creationId xmlns:a16="http://schemas.microsoft.com/office/drawing/2014/main" id="{353FEB7A-4C3C-4219-987F-3FFE65B1E0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18BC8D-7AFF-4817-ABD2-DC449A89E52B}"/>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319228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EA295-9855-4F28-83B2-2F83B3D50B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6F6255-E349-4557-8371-6C3541F580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20D049-887C-46B8-94CE-EB5CF5C12E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60D08D-5E72-415A-9D9A-7DE3E58C7D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F2E54B-E65F-4ED5-A6E6-D7396B315C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1820B7-971E-4347-B660-D47B8682E869}"/>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8" name="Footer Placeholder 7">
            <a:extLst>
              <a:ext uri="{FF2B5EF4-FFF2-40B4-BE49-F238E27FC236}">
                <a16:creationId xmlns:a16="http://schemas.microsoft.com/office/drawing/2014/main" id="{A5BC164B-D23C-49D2-9C79-E974ECF689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A28443-4EB2-4CE0-B02F-958ABE5FDE68}"/>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3763372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7E61-140C-4519-A9E0-4D9888DDF4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1C6FCC-ACF3-488B-99FE-5F9AC77BD106}"/>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4" name="Footer Placeholder 3">
            <a:extLst>
              <a:ext uri="{FF2B5EF4-FFF2-40B4-BE49-F238E27FC236}">
                <a16:creationId xmlns:a16="http://schemas.microsoft.com/office/drawing/2014/main" id="{B4DBEF4E-31CC-4848-8BF5-8F22C7645F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0BA415-CAEB-40E2-B369-9AD2D7304C17}"/>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2029857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147361-4888-4B33-860E-88133E50D214}"/>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3" name="Footer Placeholder 2">
            <a:extLst>
              <a:ext uri="{FF2B5EF4-FFF2-40B4-BE49-F238E27FC236}">
                <a16:creationId xmlns:a16="http://schemas.microsoft.com/office/drawing/2014/main" id="{81C669E6-E7E2-48CC-BE7A-E040299358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ED61F8-14A1-4BD8-8AD8-10F72FC815AF}"/>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275311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D0CAB-6D51-4C9C-B94B-E89C748BB4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388593-2496-4AA1-86A1-6DE1A2E46A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A663A3-3C0A-479A-984E-5D67E13D4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C179F9-319D-4435-A6AA-EF4358DBBC0A}"/>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6" name="Footer Placeholder 5">
            <a:extLst>
              <a:ext uri="{FF2B5EF4-FFF2-40B4-BE49-F238E27FC236}">
                <a16:creationId xmlns:a16="http://schemas.microsoft.com/office/drawing/2014/main" id="{D5C8F3DD-50E4-49B5-BDB3-CA2A00BDA1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F2AEE4-A81D-48EB-88DA-3D6C0169569C}"/>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1212256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9C022-1DAD-44BF-BE23-EE0F58FBF9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6DCBBF-5296-4341-87B2-B5FFF45129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821CEB-04FC-45FE-A12E-4DF78326E9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5F226C-5A2D-4EA4-839A-62FE3804490C}"/>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6" name="Footer Placeholder 5">
            <a:extLst>
              <a:ext uri="{FF2B5EF4-FFF2-40B4-BE49-F238E27FC236}">
                <a16:creationId xmlns:a16="http://schemas.microsoft.com/office/drawing/2014/main" id="{6FE1F62F-6267-46ED-B59E-AA781DD994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AD8E3E-FD6B-4F8C-890D-C43DDB6604E1}"/>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3217866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A3C6C-5E0E-4B5C-8668-E330C04EFC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0DF114-104E-463B-A6A3-837928F2B0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B2532C-14BA-4C24-9321-28012C26D8C5}"/>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5" name="Footer Placeholder 4">
            <a:extLst>
              <a:ext uri="{FF2B5EF4-FFF2-40B4-BE49-F238E27FC236}">
                <a16:creationId xmlns:a16="http://schemas.microsoft.com/office/drawing/2014/main" id="{AF6823AF-E598-409E-A109-821FEF3C91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4AF38B-EE7A-4AED-8891-9843F486A183}"/>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3896050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3C359D-C225-4BDD-A7BC-CA489E43D2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986D7A-80DC-4C5C-BBAA-FABBE7BAB7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31A7C-A8A0-469D-892D-87D88ADF8D24}"/>
              </a:ext>
            </a:extLst>
          </p:cNvPr>
          <p:cNvSpPr>
            <a:spLocks noGrp="1"/>
          </p:cNvSpPr>
          <p:nvPr>
            <p:ph type="dt" sz="half" idx="10"/>
          </p:nvPr>
        </p:nvSpPr>
        <p:spPr/>
        <p:txBody>
          <a:bodyPr/>
          <a:lstStyle/>
          <a:p>
            <a:fld id="{BF63E033-C7E6-4B52-A232-FF5F5C7D3B8F}" type="datetimeFigureOut">
              <a:rPr lang="en-GB" smtClean="0"/>
              <a:t>24/03/2022</a:t>
            </a:fld>
            <a:endParaRPr lang="en-GB"/>
          </a:p>
        </p:txBody>
      </p:sp>
      <p:sp>
        <p:nvSpPr>
          <p:cNvPr id="5" name="Footer Placeholder 4">
            <a:extLst>
              <a:ext uri="{FF2B5EF4-FFF2-40B4-BE49-F238E27FC236}">
                <a16:creationId xmlns:a16="http://schemas.microsoft.com/office/drawing/2014/main" id="{2EB6A03C-C45B-40F8-8AE7-8585086EBE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19C17B-8174-48C6-9B23-2A03FDE342CA}"/>
              </a:ext>
            </a:extLst>
          </p:cNvPr>
          <p:cNvSpPr>
            <a:spLocks noGrp="1"/>
          </p:cNvSpPr>
          <p:nvPr>
            <p:ph type="sldNum" sz="quarter" idx="12"/>
          </p:nvPr>
        </p:nvSpPr>
        <p:spPr/>
        <p:txBody>
          <a:bodyPr/>
          <a:lstStyle/>
          <a:p>
            <a:fld id="{6689CB52-0181-4459-BB35-1E77FC4087E7}" type="slidenum">
              <a:rPr lang="en-GB" smtClean="0"/>
              <a:t>‹#›</a:t>
            </a:fld>
            <a:endParaRPr lang="en-GB"/>
          </a:p>
        </p:txBody>
      </p:sp>
    </p:spTree>
    <p:extLst>
      <p:ext uri="{BB962C8B-B14F-4D97-AF65-F5344CB8AC3E}">
        <p14:creationId xmlns:p14="http://schemas.microsoft.com/office/powerpoint/2010/main" val="3648578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8DD058-AD2C-4610-8D5F-48B66E8F42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1A5AE2-976B-4CA2-B988-491FAD7166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5CB338-F8E4-4E9F-8254-5A4615E5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63E033-C7E6-4B52-A232-FF5F5C7D3B8F}" type="datetimeFigureOut">
              <a:rPr lang="en-GB" smtClean="0"/>
              <a:t>24/03/2022</a:t>
            </a:fld>
            <a:endParaRPr lang="en-GB"/>
          </a:p>
        </p:txBody>
      </p:sp>
      <p:sp>
        <p:nvSpPr>
          <p:cNvPr id="5" name="Footer Placeholder 4">
            <a:extLst>
              <a:ext uri="{FF2B5EF4-FFF2-40B4-BE49-F238E27FC236}">
                <a16:creationId xmlns:a16="http://schemas.microsoft.com/office/drawing/2014/main" id="{7F9FA151-1694-498E-BDAD-CE6267F5E4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B0E066-8880-4FEC-BE97-4707C40A4A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89CB52-0181-4459-BB35-1E77FC4087E7}" type="slidenum">
              <a:rPr lang="en-GB" smtClean="0"/>
              <a:t>‹#›</a:t>
            </a:fld>
            <a:endParaRPr lang="en-GB"/>
          </a:p>
        </p:txBody>
      </p:sp>
    </p:spTree>
    <p:extLst>
      <p:ext uri="{BB962C8B-B14F-4D97-AF65-F5344CB8AC3E}">
        <p14:creationId xmlns:p14="http://schemas.microsoft.com/office/powerpoint/2010/main" val="525781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36712536-6E72-4B00-85CA-8EB44E6122B0}"/>
              </a:ext>
            </a:extLst>
          </p:cNvPr>
          <p:cNvPicPr>
            <a:picLocks noChangeAspect="1"/>
          </p:cNvPicPr>
          <p:nvPr/>
        </p:nvPicPr>
        <p:blipFill rotWithShape="1">
          <a:blip r:embed="rId3"/>
          <a:srcRect r="5200"/>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597815-8D50-4E7E-AEA7-ED8094200404}"/>
              </a:ext>
            </a:extLst>
          </p:cNvPr>
          <p:cNvSpPr>
            <a:spLocks noGrp="1"/>
          </p:cNvSpPr>
          <p:nvPr>
            <p:ph type="ctrTitle"/>
          </p:nvPr>
        </p:nvSpPr>
        <p:spPr>
          <a:xfrm>
            <a:off x="477981" y="1122363"/>
            <a:ext cx="4023360" cy="3204134"/>
          </a:xfrm>
        </p:spPr>
        <p:txBody>
          <a:bodyPr anchor="b">
            <a:normAutofit/>
          </a:bodyPr>
          <a:lstStyle/>
          <a:p>
            <a:pPr algn="l"/>
            <a:r>
              <a:rPr lang="en-GB" sz="4800"/>
              <a:t>Mistake and Illegality</a:t>
            </a:r>
          </a:p>
        </p:txBody>
      </p:sp>
      <p:sp>
        <p:nvSpPr>
          <p:cNvPr id="3" name="Subtitle 2">
            <a:extLst>
              <a:ext uri="{FF2B5EF4-FFF2-40B4-BE49-F238E27FC236}">
                <a16:creationId xmlns:a16="http://schemas.microsoft.com/office/drawing/2014/main" id="{3E3ACA14-A940-4E0D-BF1E-F168489D8560}"/>
              </a:ext>
            </a:extLst>
          </p:cNvPr>
          <p:cNvSpPr>
            <a:spLocks noGrp="1"/>
          </p:cNvSpPr>
          <p:nvPr>
            <p:ph type="subTitle" idx="1"/>
          </p:nvPr>
        </p:nvSpPr>
        <p:spPr>
          <a:xfrm>
            <a:off x="477980" y="4872922"/>
            <a:ext cx="4023359" cy="1208141"/>
          </a:xfrm>
        </p:spPr>
        <p:txBody>
          <a:bodyPr>
            <a:normAutofit/>
          </a:bodyPr>
          <a:lstStyle/>
          <a:p>
            <a:pPr algn="l"/>
            <a:r>
              <a:rPr lang="en-GB" sz="2000"/>
              <a:t>Laura Knight</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8860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6B6BFD-2C73-4040-8C7F-D43390AF4847}"/>
              </a:ext>
            </a:extLst>
          </p:cNvPr>
          <p:cNvSpPr>
            <a:spLocks noGrp="1"/>
          </p:cNvSpPr>
          <p:nvPr>
            <p:ph type="title"/>
          </p:nvPr>
        </p:nvSpPr>
        <p:spPr>
          <a:xfrm>
            <a:off x="1285240" y="1050595"/>
            <a:ext cx="8074815" cy="1618489"/>
          </a:xfrm>
        </p:spPr>
        <p:txBody>
          <a:bodyPr anchor="ctr">
            <a:normAutofit/>
          </a:bodyPr>
          <a:lstStyle/>
          <a:p>
            <a:r>
              <a:rPr lang="en-GB" sz="7200"/>
              <a:t>Learning objectives</a:t>
            </a:r>
          </a:p>
        </p:txBody>
      </p:sp>
      <p:sp>
        <p:nvSpPr>
          <p:cNvPr id="3" name="Content Placeholder 2">
            <a:extLst>
              <a:ext uri="{FF2B5EF4-FFF2-40B4-BE49-F238E27FC236}">
                <a16:creationId xmlns:a16="http://schemas.microsoft.com/office/drawing/2014/main" id="{1A5C111D-79E3-48B6-BDC2-10352A2CECD4}"/>
              </a:ext>
            </a:extLst>
          </p:cNvPr>
          <p:cNvSpPr>
            <a:spLocks noGrp="1"/>
          </p:cNvSpPr>
          <p:nvPr>
            <p:ph idx="1"/>
          </p:nvPr>
        </p:nvSpPr>
        <p:spPr>
          <a:xfrm>
            <a:off x="1285240" y="2969469"/>
            <a:ext cx="8074815" cy="2800395"/>
          </a:xfrm>
        </p:spPr>
        <p:txBody>
          <a:bodyPr anchor="t">
            <a:normAutofit/>
          </a:bodyPr>
          <a:lstStyle/>
          <a:p>
            <a:pPr marL="0" indent="0">
              <a:buNone/>
            </a:pPr>
            <a:r>
              <a:rPr lang="en-GB" sz="3600" dirty="0"/>
              <a:t>By the end of this session you should be able to:</a:t>
            </a:r>
          </a:p>
          <a:p>
            <a:pPr marL="0" indent="0">
              <a:buNone/>
            </a:pPr>
            <a:r>
              <a:rPr lang="en-GB" sz="2400" dirty="0"/>
              <a:t>• recognise when a client may need to argue a contract is void for mistake or illegality; </a:t>
            </a:r>
          </a:p>
          <a:p>
            <a:pPr marL="0" indent="0">
              <a:buNone/>
            </a:pPr>
            <a:r>
              <a:rPr lang="en-GB" sz="2400" dirty="0"/>
              <a:t>• advise on the different types of mistake; </a:t>
            </a:r>
          </a:p>
          <a:p>
            <a:pPr marL="0" indent="0">
              <a:buNone/>
            </a:pPr>
            <a:r>
              <a:rPr lang="en-GB" sz="2400" dirty="0"/>
              <a:t> • advise on when, and how, a contract may be illegal.</a:t>
            </a:r>
            <a:endParaRPr lang="en-GB" sz="36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399967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871B91-4214-46BE-B0B4-862F63E86F93}"/>
              </a:ext>
            </a:extLst>
          </p:cNvPr>
          <p:cNvSpPr>
            <a:spLocks noGrp="1"/>
          </p:cNvSpPr>
          <p:nvPr>
            <p:ph type="ctrTitle"/>
          </p:nvPr>
        </p:nvSpPr>
        <p:spPr>
          <a:xfrm>
            <a:off x="1524003" y="1999615"/>
            <a:ext cx="9144000" cy="2764028"/>
          </a:xfrm>
        </p:spPr>
        <p:txBody>
          <a:bodyPr anchor="ctr">
            <a:normAutofit/>
          </a:bodyPr>
          <a:lstStyle/>
          <a:p>
            <a:r>
              <a:rPr lang="en-GB" sz="7200"/>
              <a:t>Mistake</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539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A3669-E5EF-4169-B8AB-008EF0CA97D3}"/>
              </a:ext>
            </a:extLst>
          </p:cNvPr>
          <p:cNvSpPr>
            <a:spLocks noGrp="1"/>
          </p:cNvSpPr>
          <p:nvPr>
            <p:ph type="title"/>
          </p:nvPr>
        </p:nvSpPr>
        <p:spPr>
          <a:xfrm>
            <a:off x="1285240" y="1050595"/>
            <a:ext cx="8074815" cy="1618489"/>
          </a:xfrm>
        </p:spPr>
        <p:txBody>
          <a:bodyPr anchor="ctr">
            <a:normAutofit/>
          </a:bodyPr>
          <a:lstStyle/>
          <a:p>
            <a:r>
              <a:rPr lang="en-GB" sz="7200" dirty="0"/>
              <a:t>Types of mistake</a:t>
            </a:r>
          </a:p>
        </p:txBody>
      </p:sp>
      <p:pic>
        <p:nvPicPr>
          <p:cNvPr id="5" name="Picture 4">
            <a:extLst>
              <a:ext uri="{FF2B5EF4-FFF2-40B4-BE49-F238E27FC236}">
                <a16:creationId xmlns:a16="http://schemas.microsoft.com/office/drawing/2014/main" id="{E323EAC7-BF6F-4F83-A439-BAFFBAA1DE47}"/>
              </a:ext>
            </a:extLst>
          </p:cNvPr>
          <p:cNvPicPr>
            <a:picLocks noChangeAspect="1"/>
          </p:cNvPicPr>
          <p:nvPr/>
        </p:nvPicPr>
        <p:blipFill rotWithShape="1">
          <a:blip r:embed="rId3"/>
          <a:srcRect l="35544" t="51075" r="41517" b="23334"/>
          <a:stretch/>
        </p:blipFill>
        <p:spPr>
          <a:xfrm>
            <a:off x="2934928" y="2612107"/>
            <a:ext cx="4240161" cy="3153620"/>
          </a:xfrm>
          <a:prstGeom prst="rect">
            <a:avLst/>
          </a:prstGeom>
        </p:spPr>
      </p:pic>
    </p:spTree>
    <p:extLst>
      <p:ext uri="{BB962C8B-B14F-4D97-AF65-F5344CB8AC3E}">
        <p14:creationId xmlns:p14="http://schemas.microsoft.com/office/powerpoint/2010/main" val="1330644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4859-C5BD-49F6-9C0D-4621F3FEA5D6}"/>
              </a:ext>
            </a:extLst>
          </p:cNvPr>
          <p:cNvSpPr>
            <a:spLocks noGrp="1"/>
          </p:cNvSpPr>
          <p:nvPr>
            <p:ph type="title"/>
          </p:nvPr>
        </p:nvSpPr>
        <p:spPr>
          <a:xfrm>
            <a:off x="1194141" y="-72232"/>
            <a:ext cx="10515600" cy="1325563"/>
          </a:xfrm>
        </p:spPr>
        <p:txBody>
          <a:bodyPr/>
          <a:lstStyle/>
          <a:p>
            <a:r>
              <a:rPr lang="en-GB" dirty="0"/>
              <a:t>Common mistake </a:t>
            </a:r>
          </a:p>
        </p:txBody>
      </p:sp>
      <p:sp>
        <p:nvSpPr>
          <p:cNvPr id="3" name="Content Placeholder 2">
            <a:extLst>
              <a:ext uri="{FF2B5EF4-FFF2-40B4-BE49-F238E27FC236}">
                <a16:creationId xmlns:a16="http://schemas.microsoft.com/office/drawing/2014/main" id="{DE3C39C2-907E-40CC-AA3F-69E4F6C0CBAB}"/>
              </a:ext>
            </a:extLst>
          </p:cNvPr>
          <p:cNvSpPr>
            <a:spLocks noGrp="1"/>
          </p:cNvSpPr>
          <p:nvPr>
            <p:ph idx="1"/>
          </p:nvPr>
        </p:nvSpPr>
        <p:spPr>
          <a:xfrm>
            <a:off x="525217" y="1253331"/>
            <a:ext cx="10515600" cy="4351338"/>
          </a:xfrm>
        </p:spPr>
        <p:txBody>
          <a:bodyPr>
            <a:normAutofit/>
          </a:bodyPr>
          <a:lstStyle/>
          <a:p>
            <a:r>
              <a:rPr lang="en-GB" dirty="0"/>
              <a:t>Sometimes known as ‘identical mistake’ or ‘shared mistake’ because both parties have made the same fundamental mistake. </a:t>
            </a:r>
          </a:p>
          <a:p>
            <a:pPr marL="0" indent="0">
              <a:buNone/>
            </a:pPr>
            <a:r>
              <a:rPr lang="en-GB" dirty="0"/>
              <a:t>• It will not operate if one party is at fault. </a:t>
            </a:r>
          </a:p>
          <a:p>
            <a:pPr marL="0" indent="0">
              <a:buNone/>
            </a:pPr>
            <a:r>
              <a:rPr lang="en-GB" dirty="0"/>
              <a:t>• The contract must not make express provision on the matter. </a:t>
            </a:r>
          </a:p>
          <a:p>
            <a:pPr marL="0" indent="0">
              <a:buNone/>
            </a:pPr>
            <a:r>
              <a:rPr lang="en-GB" dirty="0"/>
              <a:t>• The mistake must be fundamental, </a:t>
            </a:r>
          </a:p>
          <a:p>
            <a:pPr marL="0" indent="0">
              <a:buNone/>
            </a:pPr>
            <a:r>
              <a:rPr lang="en-GB" dirty="0"/>
              <a:t>One instance where the courts will find a fundamental mistake is where both parties are mistaken as to the very existence of the subject matter of the contract. </a:t>
            </a:r>
          </a:p>
        </p:txBody>
      </p:sp>
      <p:sp>
        <p:nvSpPr>
          <p:cNvPr id="6" name="TextBox 5">
            <a:extLst>
              <a:ext uri="{FF2B5EF4-FFF2-40B4-BE49-F238E27FC236}">
                <a16:creationId xmlns:a16="http://schemas.microsoft.com/office/drawing/2014/main" id="{08FD7DEA-E2BE-45A7-829C-4B23ABA23C4A}"/>
              </a:ext>
            </a:extLst>
          </p:cNvPr>
          <p:cNvSpPr txBox="1"/>
          <p:nvPr/>
        </p:nvSpPr>
        <p:spPr>
          <a:xfrm>
            <a:off x="3403430" y="4866005"/>
            <a:ext cx="6097022" cy="1477328"/>
          </a:xfrm>
          <a:prstGeom prst="rect">
            <a:avLst/>
          </a:prstGeom>
          <a:noFill/>
        </p:spPr>
        <p:txBody>
          <a:bodyPr wrap="square">
            <a:spAutoFit/>
          </a:bodyPr>
          <a:lstStyle/>
          <a:p>
            <a:r>
              <a:rPr lang="en-GB" dirty="0" err="1"/>
              <a:t>Ruhi</a:t>
            </a:r>
            <a:r>
              <a:rPr lang="en-GB" dirty="0"/>
              <a:t> agrees to sell her car to Bharat, but unbeknown to either of them the car has already </a:t>
            </a:r>
          </a:p>
          <a:p>
            <a:r>
              <a:rPr lang="en-GB" dirty="0"/>
              <a:t>been destroyed in a fire. Their contract will be rendered void as there is nothing to </a:t>
            </a:r>
          </a:p>
          <a:p>
            <a:r>
              <a:rPr lang="en-GB" dirty="0"/>
              <a:t>contract about.</a:t>
            </a:r>
          </a:p>
        </p:txBody>
      </p:sp>
      <p:pic>
        <p:nvPicPr>
          <p:cNvPr id="7" name="Picture 6">
            <a:extLst>
              <a:ext uri="{FF2B5EF4-FFF2-40B4-BE49-F238E27FC236}">
                <a16:creationId xmlns:a16="http://schemas.microsoft.com/office/drawing/2014/main" id="{A0281AFB-A55A-48B2-8E69-B941C6380387}"/>
              </a:ext>
            </a:extLst>
          </p:cNvPr>
          <p:cNvPicPr>
            <a:picLocks noChangeAspect="1"/>
          </p:cNvPicPr>
          <p:nvPr/>
        </p:nvPicPr>
        <p:blipFill>
          <a:blip r:embed="rId3"/>
          <a:stretch>
            <a:fillRect/>
          </a:stretch>
        </p:blipFill>
        <p:spPr>
          <a:xfrm>
            <a:off x="739010" y="5142022"/>
            <a:ext cx="2450627" cy="925294"/>
          </a:xfrm>
          <a:prstGeom prst="rect">
            <a:avLst/>
          </a:prstGeom>
        </p:spPr>
      </p:pic>
    </p:spTree>
    <p:extLst>
      <p:ext uri="{BB962C8B-B14F-4D97-AF65-F5344CB8AC3E}">
        <p14:creationId xmlns:p14="http://schemas.microsoft.com/office/powerpoint/2010/main" val="2150308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6660-CE7B-4D2F-A3B5-71CAA1E3B367}"/>
              </a:ext>
            </a:extLst>
          </p:cNvPr>
          <p:cNvSpPr>
            <a:spLocks noGrp="1"/>
          </p:cNvSpPr>
          <p:nvPr>
            <p:ph type="title"/>
          </p:nvPr>
        </p:nvSpPr>
        <p:spPr/>
        <p:txBody>
          <a:bodyPr/>
          <a:lstStyle/>
          <a:p>
            <a:r>
              <a:rPr lang="en-GB" dirty="0"/>
              <a:t>Common mistake</a:t>
            </a:r>
          </a:p>
        </p:txBody>
      </p:sp>
      <p:sp>
        <p:nvSpPr>
          <p:cNvPr id="5" name="Content Placeholder 4">
            <a:extLst>
              <a:ext uri="{FF2B5EF4-FFF2-40B4-BE49-F238E27FC236}">
                <a16:creationId xmlns:a16="http://schemas.microsoft.com/office/drawing/2014/main" id="{7CAFC153-57E3-48CE-9723-2DC10F248646}"/>
              </a:ext>
            </a:extLst>
          </p:cNvPr>
          <p:cNvSpPr>
            <a:spLocks noGrp="1"/>
          </p:cNvSpPr>
          <p:nvPr>
            <p:ph idx="1"/>
          </p:nvPr>
        </p:nvSpPr>
        <p:spPr/>
        <p:txBody>
          <a:bodyPr>
            <a:normAutofit fontScale="92500" lnSpcReduction="20000"/>
          </a:bodyPr>
          <a:lstStyle/>
          <a:p>
            <a:r>
              <a:rPr lang="en-GB" dirty="0"/>
              <a:t>On the other hand a simple mistake as to the quality of the subject matter will not usually be deemed sufficiently fundamental as to effect the validity of a contract. </a:t>
            </a:r>
          </a:p>
          <a:p>
            <a:r>
              <a:rPr lang="en-GB" dirty="0"/>
              <a:t>This is best illustrated by the case of </a:t>
            </a:r>
            <a:r>
              <a:rPr lang="en-GB" i="1" dirty="0">
                <a:solidFill>
                  <a:srgbClr val="FF0000"/>
                </a:solidFill>
              </a:rPr>
              <a:t>Bell v Lever Bros [1932]</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Because a mistake as to quality is unlikely to make performance radically different it is generally viewed as a last resort argument i.e.  where there is no other course of action open to the claimant as was indeed in the case above A and B had not lied about the status of the settlement agreement they had genuinely forgotten about their earlier breaches so there had been no prospect of lever Bros suing them for misrepresentation and or breach of an express term of the contract lever Bros only option had been to argue mistake.</a:t>
            </a:r>
          </a:p>
          <a:p>
            <a:endParaRPr lang="en-GB" dirty="0"/>
          </a:p>
        </p:txBody>
      </p:sp>
    </p:spTree>
    <p:extLst>
      <p:ext uri="{BB962C8B-B14F-4D97-AF65-F5344CB8AC3E}">
        <p14:creationId xmlns:p14="http://schemas.microsoft.com/office/powerpoint/2010/main" val="87158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D5CD0-5346-4FDB-B80D-5620FFAC180F}"/>
              </a:ext>
            </a:extLst>
          </p:cNvPr>
          <p:cNvSpPr>
            <a:spLocks noGrp="1"/>
          </p:cNvSpPr>
          <p:nvPr>
            <p:ph type="title"/>
          </p:nvPr>
        </p:nvSpPr>
        <p:spPr>
          <a:xfrm>
            <a:off x="1285240" y="1050595"/>
            <a:ext cx="8074815" cy="1618489"/>
          </a:xfrm>
        </p:spPr>
        <p:txBody>
          <a:bodyPr anchor="ctr">
            <a:normAutofit fontScale="90000"/>
          </a:bodyPr>
          <a:lstStyle/>
          <a:p>
            <a:r>
              <a:rPr lang="en-GB" sz="7200" dirty="0"/>
              <a:t>Cross-purpose mistake</a:t>
            </a:r>
          </a:p>
        </p:txBody>
      </p:sp>
      <p:sp>
        <p:nvSpPr>
          <p:cNvPr id="3" name="Content Placeholder 2">
            <a:extLst>
              <a:ext uri="{FF2B5EF4-FFF2-40B4-BE49-F238E27FC236}">
                <a16:creationId xmlns:a16="http://schemas.microsoft.com/office/drawing/2014/main" id="{0E64F98D-CC2A-439F-8D60-94E2B063D8F9}"/>
              </a:ext>
            </a:extLst>
          </p:cNvPr>
          <p:cNvSpPr>
            <a:spLocks noGrp="1"/>
          </p:cNvSpPr>
          <p:nvPr>
            <p:ph idx="1"/>
          </p:nvPr>
        </p:nvSpPr>
        <p:spPr>
          <a:xfrm>
            <a:off x="932812" y="2264521"/>
            <a:ext cx="8818742" cy="3966636"/>
          </a:xfrm>
        </p:spPr>
        <p:txBody>
          <a:bodyPr anchor="t">
            <a:normAutofit fontScale="92500" lnSpcReduction="10000"/>
          </a:bodyPr>
          <a:lstStyle/>
          <a:p>
            <a:pPr marL="0" indent="0">
              <a:buNone/>
            </a:pPr>
            <a:r>
              <a:rPr lang="en-GB" sz="1800" dirty="0">
                <a:effectLst/>
                <a:latin typeface="Calibri" panose="020F0502020204030204" pitchFamily="34" charset="0"/>
                <a:ea typeface="DengXian" panose="02010600030101010101" pitchFamily="2" charset="-122"/>
                <a:cs typeface="Arial" panose="020B0604020202020204" pitchFamily="34" charset="0"/>
              </a:rPr>
              <a:t>In the case of cross- purpose mistakes the problem is that although one or other party may assert that a contract exists each on terms favourable to that party, objectively it is impossible to resolve the ambiguity over what was agreed. That being the case, the only possible conclusion is that there was no contract</a:t>
            </a:r>
          </a:p>
          <a:p>
            <a:pPr marL="0" indent="0">
              <a:buNone/>
            </a:pPr>
            <a:r>
              <a:rPr lang="en-GB" sz="2400" b="1" i="1" dirty="0">
                <a:solidFill>
                  <a:srgbClr val="FF0000"/>
                </a:solidFill>
              </a:rPr>
              <a:t> Raffles v </a:t>
            </a:r>
            <a:r>
              <a:rPr lang="en-GB" sz="2400" b="1" i="1" dirty="0" err="1">
                <a:solidFill>
                  <a:srgbClr val="FF0000"/>
                </a:solidFill>
              </a:rPr>
              <a:t>Wickelhaus</a:t>
            </a:r>
            <a:r>
              <a:rPr lang="en-GB" sz="2400" b="1" i="1" dirty="0">
                <a:solidFill>
                  <a:srgbClr val="FF0000"/>
                </a:solidFill>
              </a:rPr>
              <a:t> [1864]</a:t>
            </a:r>
          </a:p>
          <a:p>
            <a:pPr marL="0" indent="0">
              <a:buNone/>
            </a:pPr>
            <a:r>
              <a:rPr lang="en-GB" sz="2400" dirty="0">
                <a:solidFill>
                  <a:srgbClr val="FF0000"/>
                </a:solidFill>
                <a:latin typeface="Calibri" panose="020F0502020204030204" pitchFamily="34" charset="0"/>
                <a:ea typeface="DengXian" panose="02010600030101010101" pitchFamily="2" charset="-122"/>
                <a:cs typeface="Arial" panose="020B0604020202020204" pitchFamily="34" charset="0"/>
              </a:rPr>
              <a:t>C</a:t>
            </a:r>
            <a:r>
              <a:rPr lang="en-GB" sz="24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oncerned a contract to sell cotton from a ship named Peerless which had sailed from Bombay.  </a:t>
            </a:r>
            <a:r>
              <a:rPr lang="en-GB" sz="2400" dirty="0">
                <a:solidFill>
                  <a:srgbClr val="FF0000"/>
                </a:solidFill>
                <a:latin typeface="Calibri" panose="020F0502020204030204" pitchFamily="34" charset="0"/>
                <a:ea typeface="DengXian" panose="02010600030101010101" pitchFamily="2" charset="-122"/>
                <a:cs typeface="Arial" panose="020B0604020202020204" pitchFamily="34" charset="0"/>
              </a:rPr>
              <a:t>I</a:t>
            </a:r>
            <a:r>
              <a:rPr lang="en-GB" sz="24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n the event there were two ships named Peerless that had sailed from Bombay one had sailed in October and the other in December. The seller brought an action against the buyer for failing to take delivery of the cotton from the ship that had sailed in December the buyer argued that there was a latent ambiguity in the contract and that they believed the ship in the contract to be the one that had sailed in October on an objective analysis there was no way to resolve the ambiguity so the court found for the buyer, i.e. the contract was void.</a:t>
            </a:r>
          </a:p>
          <a:p>
            <a:pPr marL="0" indent="0">
              <a:buNone/>
            </a:pPr>
            <a:endParaRPr lang="en-GB" sz="2400" b="1" i="1" dirty="0">
              <a:solidFill>
                <a:srgbClr val="FF0000"/>
              </a:solidFill>
            </a:endParaRPr>
          </a:p>
        </p:txBody>
      </p:sp>
    </p:spTree>
    <p:extLst>
      <p:ext uri="{BB962C8B-B14F-4D97-AF65-F5344CB8AC3E}">
        <p14:creationId xmlns:p14="http://schemas.microsoft.com/office/powerpoint/2010/main" val="4098073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F363D-93FA-4CDE-88AC-435D1F495A83}"/>
              </a:ext>
            </a:extLst>
          </p:cNvPr>
          <p:cNvSpPr>
            <a:spLocks noGrp="1"/>
          </p:cNvSpPr>
          <p:nvPr>
            <p:ph type="title"/>
          </p:nvPr>
        </p:nvSpPr>
        <p:spPr>
          <a:xfrm>
            <a:off x="1927014" y="545669"/>
            <a:ext cx="8074815" cy="1618489"/>
          </a:xfrm>
        </p:spPr>
        <p:txBody>
          <a:bodyPr anchor="ctr">
            <a:normAutofit/>
          </a:bodyPr>
          <a:lstStyle/>
          <a:p>
            <a:r>
              <a:rPr lang="en-GB" sz="7200" dirty="0"/>
              <a:t>Unilateral mistake </a:t>
            </a:r>
          </a:p>
        </p:txBody>
      </p:sp>
      <p:sp>
        <p:nvSpPr>
          <p:cNvPr id="3" name="Content Placeholder 2">
            <a:extLst>
              <a:ext uri="{FF2B5EF4-FFF2-40B4-BE49-F238E27FC236}">
                <a16:creationId xmlns:a16="http://schemas.microsoft.com/office/drawing/2014/main" id="{3E014D69-19D6-4711-85D7-0CF4B7DB460D}"/>
              </a:ext>
            </a:extLst>
          </p:cNvPr>
          <p:cNvSpPr>
            <a:spLocks noGrp="1"/>
          </p:cNvSpPr>
          <p:nvPr>
            <p:ph idx="1"/>
          </p:nvPr>
        </p:nvSpPr>
        <p:spPr>
          <a:xfrm>
            <a:off x="742566" y="2086551"/>
            <a:ext cx="8617489" cy="3683314"/>
          </a:xfrm>
        </p:spPr>
        <p:txBody>
          <a:bodyPr anchor="t">
            <a:normAutofit fontScale="77500" lnSpcReduction="20000"/>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Unilateral mistake </a:t>
            </a:r>
            <a:r>
              <a:rPr lang="en-GB" sz="1800" dirty="0" err="1">
                <a:effectLst/>
                <a:latin typeface="Calibri" panose="020F0502020204030204" pitchFamily="34" charset="0"/>
                <a:ea typeface="DengXian" panose="02010600030101010101" pitchFamily="2" charset="-122"/>
                <a:cs typeface="Arial" panose="020B0604020202020204" pitchFamily="34" charset="0"/>
              </a:rPr>
              <a:t>ie</a:t>
            </a:r>
            <a:r>
              <a:rPr lang="en-GB" sz="1800" dirty="0">
                <a:effectLst/>
                <a:latin typeface="Calibri" panose="020F0502020204030204" pitchFamily="34" charset="0"/>
                <a:ea typeface="DengXian" panose="02010600030101010101" pitchFamily="2" charset="-122"/>
                <a:cs typeface="Arial" panose="020B0604020202020204" pitchFamily="34" charset="0"/>
              </a:rPr>
              <a:t> where only one party is mistaken is often relied on where there has been a mistake as to the identity of the other contracting party however only a genuine mistake of this nature where the identity of the other party is of vital importance will render the contract void if the mistake is as to anything less for example any mistakes simply as to the other parties attributes such as credit worthiness then it will generally not affect the validity of the contract.</a:t>
            </a:r>
          </a:p>
          <a:p>
            <a:r>
              <a:rPr lang="en-GB" sz="2400" i="1" dirty="0">
                <a:solidFill>
                  <a:srgbClr val="FF0000"/>
                </a:solidFill>
              </a:rPr>
              <a:t>Cundy v Lindsay [1878]</a:t>
            </a:r>
          </a:p>
          <a:p>
            <a:r>
              <a:rPr lang="en-GB" sz="24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A case in which the identity of the other party was held to be crucial is Cundy and Lindsay 1878. It involved a contract concluded by written correspondence. A rogue set up business under the name ‘</a:t>
            </a:r>
            <a:r>
              <a:rPr lang="en-GB" sz="2400" dirty="0" err="1">
                <a:solidFill>
                  <a:srgbClr val="FF0000"/>
                </a:solidFill>
                <a:latin typeface="Calibri" panose="020F0502020204030204" pitchFamily="34" charset="0"/>
                <a:ea typeface="DengXian" panose="02010600030101010101" pitchFamily="2" charset="-122"/>
                <a:cs typeface="Arial" panose="020B0604020202020204" pitchFamily="34" charset="0"/>
              </a:rPr>
              <a:t>B</a:t>
            </a:r>
            <a:r>
              <a:rPr lang="en-GB" sz="2400" dirty="0" err="1">
                <a:solidFill>
                  <a:srgbClr val="FF0000"/>
                </a:solidFill>
                <a:effectLst/>
                <a:latin typeface="Calibri" panose="020F0502020204030204" pitchFamily="34" charset="0"/>
                <a:ea typeface="DengXian" panose="02010600030101010101" pitchFamily="2" charset="-122"/>
                <a:cs typeface="Arial" panose="020B0604020202020204" pitchFamily="34" charset="0"/>
              </a:rPr>
              <a:t>lenkarn</a:t>
            </a:r>
            <a:r>
              <a:rPr lang="en-GB" sz="24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37 wood St. A reputable company </a:t>
            </a:r>
            <a:r>
              <a:rPr lang="en-GB" sz="2400" dirty="0" err="1">
                <a:solidFill>
                  <a:srgbClr val="FF0000"/>
                </a:solidFill>
                <a:latin typeface="Calibri" panose="020F0502020204030204" pitchFamily="34" charset="0"/>
                <a:ea typeface="DengXian" panose="02010600030101010101" pitchFamily="2" charset="-122"/>
                <a:cs typeface="Arial" panose="020B0604020202020204" pitchFamily="34" charset="0"/>
              </a:rPr>
              <a:t>B</a:t>
            </a:r>
            <a:r>
              <a:rPr lang="en-GB" sz="2400" dirty="0" err="1">
                <a:solidFill>
                  <a:srgbClr val="FF0000"/>
                </a:solidFill>
                <a:effectLst/>
                <a:latin typeface="Calibri" panose="020F0502020204030204" pitchFamily="34" charset="0"/>
                <a:ea typeface="DengXian" panose="02010600030101010101" pitchFamily="2" charset="-122"/>
                <a:cs typeface="Arial" panose="020B0604020202020204" pitchFamily="34" charset="0"/>
              </a:rPr>
              <a:t>lenkiron</a:t>
            </a:r>
            <a:r>
              <a:rPr lang="en-GB" sz="24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and Co traded at 123 wood St. The rogue ordered goods from the plaintiffs making his signature look like </a:t>
            </a:r>
            <a:r>
              <a:rPr lang="en-GB" sz="2400" dirty="0" err="1">
                <a:solidFill>
                  <a:srgbClr val="FF0000"/>
                </a:solidFill>
                <a:effectLst/>
                <a:latin typeface="Calibri" panose="020F0502020204030204" pitchFamily="34" charset="0"/>
                <a:ea typeface="DengXian" panose="02010600030101010101" pitchFamily="2" charset="-122"/>
                <a:cs typeface="Arial" panose="020B0604020202020204" pitchFamily="34" charset="0"/>
              </a:rPr>
              <a:t>Blenkiron</a:t>
            </a:r>
            <a:r>
              <a:rPr lang="en-GB" sz="24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The plaintiff sent the goods to </a:t>
            </a:r>
            <a:r>
              <a:rPr lang="en-GB" sz="2400" dirty="0" err="1">
                <a:solidFill>
                  <a:srgbClr val="FF0000"/>
                </a:solidFill>
                <a:effectLst/>
                <a:latin typeface="Calibri" panose="020F0502020204030204" pitchFamily="34" charset="0"/>
                <a:ea typeface="DengXian" panose="02010600030101010101" pitchFamily="2" charset="-122"/>
                <a:cs typeface="Arial" panose="020B0604020202020204" pitchFamily="34" charset="0"/>
              </a:rPr>
              <a:t>Blankiron</a:t>
            </a:r>
            <a:r>
              <a:rPr lang="en-GB" sz="24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Co at the rogue's address. Before the rogue paid for the goods, though, he resold them to an innocent purchases. The plaintiffs only hope to recover the goods was to argue mistaken identity on the basis that they intended to deal specifically with </a:t>
            </a:r>
            <a:r>
              <a:rPr lang="en-GB" sz="2400" dirty="0" err="1">
                <a:solidFill>
                  <a:srgbClr val="FF0000"/>
                </a:solidFill>
                <a:latin typeface="Calibri" panose="020F0502020204030204" pitchFamily="34" charset="0"/>
                <a:ea typeface="DengXian" panose="02010600030101010101" pitchFamily="2" charset="-122"/>
                <a:cs typeface="Arial" panose="020B0604020202020204" pitchFamily="34" charset="0"/>
              </a:rPr>
              <a:t>B</a:t>
            </a:r>
            <a:r>
              <a:rPr lang="en-GB" sz="2400" dirty="0" err="1">
                <a:solidFill>
                  <a:srgbClr val="FF0000"/>
                </a:solidFill>
                <a:effectLst/>
                <a:latin typeface="Calibri" panose="020F0502020204030204" pitchFamily="34" charset="0"/>
                <a:ea typeface="DengXian" panose="02010600030101010101" pitchFamily="2" charset="-122"/>
                <a:cs typeface="Arial" panose="020B0604020202020204" pitchFamily="34" charset="0"/>
              </a:rPr>
              <a:t>lenkiron</a:t>
            </a:r>
            <a:r>
              <a:rPr lang="en-GB" sz="24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and Co and not with whatever firm happened to be operating from 23 Wood Street their argument succeeded and the contract was held to be void mistake.</a:t>
            </a:r>
          </a:p>
          <a:p>
            <a:pPr marL="0" indent="0">
              <a:buNone/>
            </a:pPr>
            <a:endParaRPr lang="en-GB" sz="2400" i="1" dirty="0">
              <a:solidFill>
                <a:srgbClr val="FF0000"/>
              </a:solidFill>
            </a:endParaRPr>
          </a:p>
        </p:txBody>
      </p:sp>
    </p:spTree>
    <p:extLst>
      <p:ext uri="{BB962C8B-B14F-4D97-AF65-F5344CB8AC3E}">
        <p14:creationId xmlns:p14="http://schemas.microsoft.com/office/powerpoint/2010/main" val="4068605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81CA9-F81C-4F95-BC4E-89AB58B7D399}"/>
              </a:ext>
            </a:extLst>
          </p:cNvPr>
          <p:cNvSpPr>
            <a:spLocks noGrp="1"/>
          </p:cNvSpPr>
          <p:nvPr>
            <p:ph type="title"/>
          </p:nvPr>
        </p:nvSpPr>
        <p:spPr/>
        <p:txBody>
          <a:bodyPr/>
          <a:lstStyle/>
          <a:p>
            <a:r>
              <a:rPr lang="en-GB" dirty="0"/>
              <a:t>Mistake or Misrepresentation?</a:t>
            </a:r>
          </a:p>
        </p:txBody>
      </p:sp>
      <p:pic>
        <p:nvPicPr>
          <p:cNvPr id="5" name="Content Placeholder 4">
            <a:extLst>
              <a:ext uri="{FF2B5EF4-FFF2-40B4-BE49-F238E27FC236}">
                <a16:creationId xmlns:a16="http://schemas.microsoft.com/office/drawing/2014/main" id="{BA5A4F20-CC5D-4E5E-82D8-51B6B6C756F2}"/>
              </a:ext>
            </a:extLst>
          </p:cNvPr>
          <p:cNvPicPr>
            <a:picLocks noGrp="1" noChangeAspect="1"/>
          </p:cNvPicPr>
          <p:nvPr>
            <p:ph idx="1"/>
          </p:nvPr>
        </p:nvPicPr>
        <p:blipFill rotWithShape="1">
          <a:blip r:embed="rId3"/>
          <a:srcRect l="37610" t="39729" r="33806" b="32308"/>
          <a:stretch/>
        </p:blipFill>
        <p:spPr>
          <a:xfrm>
            <a:off x="3134033" y="1762432"/>
            <a:ext cx="6264134" cy="4085303"/>
          </a:xfrm>
        </p:spPr>
      </p:pic>
    </p:spTree>
    <p:extLst>
      <p:ext uri="{BB962C8B-B14F-4D97-AF65-F5344CB8AC3E}">
        <p14:creationId xmlns:p14="http://schemas.microsoft.com/office/powerpoint/2010/main" val="407917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711779-0892-4A51-8960-04B9FE9CD9E6}"/>
              </a:ext>
            </a:extLst>
          </p:cNvPr>
          <p:cNvSpPr>
            <a:spLocks noGrp="1"/>
          </p:cNvSpPr>
          <p:nvPr>
            <p:ph type="ctrTitle"/>
          </p:nvPr>
        </p:nvSpPr>
        <p:spPr>
          <a:xfrm>
            <a:off x="4038600" y="1939159"/>
            <a:ext cx="7644627" cy="2751086"/>
          </a:xfrm>
        </p:spPr>
        <p:txBody>
          <a:bodyPr>
            <a:normAutofit/>
          </a:bodyPr>
          <a:lstStyle/>
          <a:p>
            <a:pPr algn="r"/>
            <a:r>
              <a:rPr lang="en-GB" dirty="0"/>
              <a:t>Illegality</a:t>
            </a:r>
            <a:endParaRPr lang="en-GB"/>
          </a:p>
        </p:txBody>
      </p:sp>
    </p:spTree>
    <p:extLst>
      <p:ext uri="{BB962C8B-B14F-4D97-AF65-F5344CB8AC3E}">
        <p14:creationId xmlns:p14="http://schemas.microsoft.com/office/powerpoint/2010/main" val="378805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E2F60-131B-47D9-994A-31E9E185CB90}"/>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Illegal contracts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BB7CF11-51E9-44D9-BF42-C5EB60D8CCB8}"/>
              </a:ext>
            </a:extLst>
          </p:cNvPr>
          <p:cNvSpPr>
            <a:spLocks noGrp="1"/>
          </p:cNvSpPr>
          <p:nvPr>
            <p:ph idx="1"/>
          </p:nvPr>
        </p:nvSpPr>
        <p:spPr>
          <a:xfrm>
            <a:off x="4447308" y="591344"/>
            <a:ext cx="6906491" cy="5585619"/>
          </a:xfrm>
        </p:spPr>
        <p:txBody>
          <a:bodyPr anchor="ctr">
            <a:normAutofit lnSpcReduction="10000"/>
          </a:bodyPr>
          <a:lstStyle/>
          <a:p>
            <a:r>
              <a:rPr lang="en-GB" sz="2400" dirty="0"/>
              <a:t>Contracts may be illegal either at the time of formation or because of the way they have been performed. </a:t>
            </a:r>
          </a:p>
          <a:p>
            <a:r>
              <a:rPr lang="en-GB" sz="2400" i="1" dirty="0">
                <a:solidFill>
                  <a:srgbClr val="FF0000"/>
                </a:solidFill>
              </a:rPr>
              <a:t>St John Shipping Corp v Joseph Rank Ltd [1957]</a:t>
            </a:r>
          </a:p>
          <a:p>
            <a:r>
              <a:rPr lang="en-GB" sz="2400" dirty="0"/>
              <a:t>Where a contract is performed illegally, it is possible for either both or only one of the parties to intend illegal performance. Where both parties were aware that performance was illegal then the courts tend to take the view that neither party should be entitled to enforce the contract  - VOID</a:t>
            </a:r>
          </a:p>
          <a:p>
            <a:r>
              <a:rPr lang="en-GB" sz="2400" i="1" dirty="0">
                <a:solidFill>
                  <a:srgbClr val="FF0000"/>
                </a:solidFill>
              </a:rPr>
              <a:t>Ashmore, Benson, Pease and Co Ltd v AV Dawson Ltd [1973]</a:t>
            </a:r>
          </a:p>
          <a:p>
            <a:r>
              <a:rPr lang="en-GB" sz="2400" dirty="0"/>
              <a:t>On the other hand, where one party did not know of the illegal performance of the contract by the other party, the innocent party may be able to enforce it. </a:t>
            </a:r>
          </a:p>
        </p:txBody>
      </p:sp>
    </p:spTree>
    <p:extLst>
      <p:ext uri="{BB962C8B-B14F-4D97-AF65-F5344CB8AC3E}">
        <p14:creationId xmlns:p14="http://schemas.microsoft.com/office/powerpoint/2010/main" val="998954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95676E-F50B-4DB2-8046-855DE03E54F3}"/>
              </a:ext>
            </a:extLst>
          </p:cNvPr>
          <p:cNvSpPr>
            <a:spLocks noGrp="1"/>
          </p:cNvSpPr>
          <p:nvPr>
            <p:ph type="title"/>
          </p:nvPr>
        </p:nvSpPr>
        <p:spPr>
          <a:xfrm>
            <a:off x="5894962" y="479493"/>
            <a:ext cx="5458838" cy="1325563"/>
          </a:xfrm>
        </p:spPr>
        <p:txBody>
          <a:bodyPr>
            <a:normAutofit/>
          </a:bodyPr>
          <a:lstStyle/>
          <a:p>
            <a:r>
              <a:rPr lang="en-GB" dirty="0"/>
              <a:t>Summary</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2F0C3F4-A626-482C-BB73-724991D0C83F}"/>
              </a:ext>
            </a:extLst>
          </p:cNvPr>
          <p:cNvPicPr>
            <a:picLocks noChangeAspect="1"/>
          </p:cNvPicPr>
          <p:nvPr/>
        </p:nvPicPr>
        <p:blipFill>
          <a:blip r:embed="rId3"/>
          <a:stretch>
            <a:fillRect/>
          </a:stretch>
        </p:blipFill>
        <p:spPr>
          <a:xfrm>
            <a:off x="703182" y="1761621"/>
            <a:ext cx="4777381" cy="31650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BAFB32C-EFBC-47F3-8F44-F45B166C5B9B}"/>
              </a:ext>
            </a:extLst>
          </p:cNvPr>
          <p:cNvSpPr>
            <a:spLocks noGrp="1"/>
          </p:cNvSpPr>
          <p:nvPr>
            <p:ph idx="1"/>
          </p:nvPr>
        </p:nvSpPr>
        <p:spPr>
          <a:xfrm>
            <a:off x="5894962" y="1984443"/>
            <a:ext cx="5458838" cy="4192520"/>
          </a:xfrm>
        </p:spPr>
        <p:txBody>
          <a:bodyPr>
            <a:normAutofit lnSpcReduction="10000"/>
          </a:bodyPr>
          <a:lstStyle/>
          <a:p>
            <a:pPr marL="342900" lvl="0" indent="-342900">
              <a:buFont typeface="Calibri" panose="020F0502020204030204" pitchFamily="34" charset="0"/>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There are three kinds of mistake: common cross purpose and unilateral</a:t>
            </a:r>
          </a:p>
          <a:p>
            <a:pPr marL="342900" lvl="0" indent="-342900">
              <a:buFont typeface="Calibri" panose="020F0502020204030204" pitchFamily="34" charset="0"/>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The mistake must be fundamental and precede the contract</a:t>
            </a:r>
          </a:p>
          <a:p>
            <a:pPr marL="342900" lvl="0" indent="-342900">
              <a:buFont typeface="Calibri" panose="020F0502020204030204" pitchFamily="34" charset="0"/>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Mistake tends to be pleaded as a last resort where there is no other effective course of action [for example there was no breach of contract on misrepresentation].</a:t>
            </a:r>
          </a:p>
          <a:p>
            <a:pPr marL="342900" lvl="0" indent="-342900">
              <a:buFont typeface="Calibri" panose="020F0502020204030204" pitchFamily="34" charset="0"/>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Contracts may be illegal from the start or otherwise illegal in the way in which they are performed.</a:t>
            </a:r>
          </a:p>
          <a:p>
            <a:pPr marL="342900" lvl="0" indent="-342900">
              <a:buFont typeface="Calibri" panose="020F0502020204030204" pitchFamily="34" charset="0"/>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Contracts may be illegal because they violate a statutory provision, the common law or public policy.</a:t>
            </a:r>
          </a:p>
          <a:p>
            <a:pPr marL="342900" lvl="0" indent="-342900">
              <a:buFont typeface="Calibri" panose="020F0502020204030204" pitchFamily="34" charset="0"/>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As a general rule illegal contracts are unenforceable.</a:t>
            </a:r>
          </a:p>
          <a:p>
            <a:pPr marL="342900" lvl="0" indent="-342900">
              <a:spcAft>
                <a:spcPts val="800"/>
              </a:spcAft>
              <a:buFont typeface="Calibri" panose="020F0502020204030204" pitchFamily="34" charset="0"/>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There are some exceptions to this rule for example covenants in restraint of trade a prima facie void as being contrary to public policy. However, if there is a business interest to protect and the restraint is reasonable it will be enforceable.</a:t>
            </a:r>
          </a:p>
          <a:p>
            <a:endParaRPr lang="en-GB" sz="1300" dirty="0"/>
          </a:p>
        </p:txBody>
      </p:sp>
    </p:spTree>
    <p:extLst>
      <p:ext uri="{BB962C8B-B14F-4D97-AF65-F5344CB8AC3E}">
        <p14:creationId xmlns:p14="http://schemas.microsoft.com/office/powerpoint/2010/main" val="18188206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2928</Words>
  <Application>Microsoft Office PowerPoint</Application>
  <PresentationFormat>Widescreen</PresentationFormat>
  <Paragraphs>100</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Mistake and Illegality</vt:lpstr>
      <vt:lpstr>Learning objectives</vt:lpstr>
      <vt:lpstr>Mistake</vt:lpstr>
      <vt:lpstr>Types of mistake</vt:lpstr>
      <vt:lpstr>Common mistake </vt:lpstr>
      <vt:lpstr>Common mistake</vt:lpstr>
      <vt:lpstr>Cross-purpose mistake</vt:lpstr>
      <vt:lpstr>Unilateral mistake </vt:lpstr>
      <vt:lpstr>Mistake or Misrepresentation?</vt:lpstr>
      <vt:lpstr>Illegality</vt:lpstr>
      <vt:lpstr>Illegal contracts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Mistake and Illegality</dc:title>
  <dc:creator>Laura Knight</dc:creator>
  <cp:lastModifiedBy>Laura Knight</cp:lastModifiedBy>
  <cp:revision>1</cp:revision>
  <cp:lastPrinted>2021-11-30T09:09:54Z</cp:lastPrinted>
  <dcterms:created xsi:type="dcterms:W3CDTF">2021-11-04T12:44:50Z</dcterms:created>
  <dcterms:modified xsi:type="dcterms:W3CDTF">2022-03-24T20:42:46Z</dcterms:modified>
</cp:coreProperties>
</file>