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16" r:id="rId5"/>
  </p:sldMasterIdLst>
  <p:notesMasterIdLst>
    <p:notesMasterId r:id="rId52"/>
  </p:notesMasterIdLst>
  <p:handoutMasterIdLst>
    <p:handoutMasterId r:id="rId53"/>
  </p:handoutMasterIdLst>
  <p:sldIdLst>
    <p:sldId id="765" r:id="rId6"/>
    <p:sldId id="359" r:id="rId7"/>
    <p:sldId id="762" r:id="rId8"/>
    <p:sldId id="763" r:id="rId9"/>
    <p:sldId id="767" r:id="rId10"/>
    <p:sldId id="758" r:id="rId11"/>
    <p:sldId id="356" r:id="rId12"/>
    <p:sldId id="407" r:id="rId13"/>
    <p:sldId id="416" r:id="rId14"/>
    <p:sldId id="423" r:id="rId15"/>
    <p:sldId id="354" r:id="rId16"/>
    <p:sldId id="431" r:id="rId17"/>
    <p:sldId id="263" r:id="rId18"/>
    <p:sldId id="766" r:id="rId19"/>
    <p:sldId id="752" r:id="rId20"/>
    <p:sldId id="440" r:id="rId21"/>
    <p:sldId id="785" r:id="rId22"/>
    <p:sldId id="779" r:id="rId23"/>
    <p:sldId id="780" r:id="rId24"/>
    <p:sldId id="786" r:id="rId25"/>
    <p:sldId id="787" r:id="rId26"/>
    <p:sldId id="760" r:id="rId27"/>
    <p:sldId id="437" r:id="rId28"/>
    <p:sldId id="768" r:id="rId29"/>
    <p:sldId id="347" r:id="rId30"/>
    <p:sldId id="769" r:id="rId31"/>
    <p:sldId id="404" r:id="rId32"/>
    <p:sldId id="433" r:id="rId33"/>
    <p:sldId id="770" r:id="rId34"/>
    <p:sldId id="415" r:id="rId35"/>
    <p:sldId id="443" r:id="rId36"/>
    <p:sldId id="759" r:id="rId37"/>
    <p:sldId id="412" r:id="rId38"/>
    <p:sldId id="406" r:id="rId39"/>
    <p:sldId id="771" r:id="rId40"/>
    <p:sldId id="405" r:id="rId41"/>
    <p:sldId id="772" r:id="rId42"/>
    <p:sldId id="773" r:id="rId43"/>
    <p:sldId id="774" r:id="rId44"/>
    <p:sldId id="267" r:id="rId45"/>
    <p:sldId id="775" r:id="rId46"/>
    <p:sldId id="428" r:id="rId47"/>
    <p:sldId id="776" r:id="rId48"/>
    <p:sldId id="438" r:id="rId49"/>
    <p:sldId id="784" r:id="rId50"/>
    <p:sldId id="777" r:id="rId51"/>
  </p:sldIdLst>
  <p:sldSz cx="9144000" cy="6858000" type="screen4x3"/>
  <p:notesSz cx="6797675" cy="9926638"/>
  <p:custDataLst>
    <p:tags r:id="rId5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61" autoAdjust="0"/>
    <p:restoredTop sz="74932" autoAdjust="0"/>
  </p:normalViewPr>
  <p:slideViewPr>
    <p:cSldViewPr>
      <p:cViewPr varScale="1">
        <p:scale>
          <a:sx n="93" d="100"/>
          <a:sy n="93" d="100"/>
        </p:scale>
        <p:origin x="664"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Master" Target="slideMasters/slideMaster1.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AD86EB17-F9D6-445C-BBDD-8D66B52C4040}" type="parTrans" cxnId="{2970FB61-7CF2-4952-AEDD-483A662149A3}">
      <dgm:prSet/>
      <dgm:spPr/>
      <dgm:t>
        <a:bodyPr/>
        <a:lstStyle/>
        <a:p>
          <a:endParaRPr lang="en-GB"/>
        </a:p>
      </dgm:t>
    </dgm:pt>
    <dgm:pt modelId="{66B8551A-B194-41BF-A1B3-B34486C460E5}">
      <dgm:prSet phldrT="[Text]" custT="1"/>
      <dgm:spPr/>
      <dgm:t>
        <a:bodyPr/>
        <a:lstStyle/>
        <a:p>
          <a:r>
            <a:rPr lang="cy" sz="1800" b="1" i="0" u="none" strike="noStrike" cap="none" baseline="0">
              <a:solidFill>
                <a:srgbClr val="000000"/>
              </a:solidFill>
              <a:effectLst/>
              <a:uFillTx/>
              <a:latin typeface="Aptos"/>
            </a:rPr>
            <a:t>grymuso</a:t>
          </a:r>
          <a:r>
            <a:rPr lang="cy" sz="1800" b="0" i="0" u="none" strike="noStrike" cap="none" baseline="0">
              <a:solidFill>
                <a:srgbClr val="000000"/>
              </a:solidFill>
              <a:effectLst/>
              <a:uFillTx/>
              <a:latin typeface="Aptos"/>
            </a:rPr>
            <a:t>	</a:t>
          </a:r>
        </a:p>
      </dgm:t>
    </dgm:pt>
    <dgm:pt modelId="{363A7F2F-35E7-4F7B-B40A-0391FC1C1BA4}" type="sibTrans" cxnId="{2970FB61-7CF2-4952-AEDD-483A662149A3}">
      <dgm:prSet/>
      <dgm:spPr/>
      <dgm:t>
        <a:bodyPr/>
        <a:lstStyle/>
        <a:p>
          <a:endParaRPr lang="en-GB"/>
        </a:p>
      </dgm:t>
    </dgm:pt>
    <dgm:pt modelId="{BD247ED3-A69A-40AA-AABF-A29381F30E64}" type="parTrans" cxnId="{449A77AB-E207-4E3E-BAB6-965EE75058C9}">
      <dgm:prSet/>
      <dgm:spPr/>
      <dgm:t>
        <a:bodyPr/>
        <a:lstStyle/>
        <a:p>
          <a:endParaRPr lang="en-GB"/>
        </a:p>
      </dgm:t>
    </dgm:pt>
    <dgm:pt modelId="{4E4630DA-96F7-4EE7-95D1-0BADB1285ADE}">
      <dgm:prSet phldrT="[Text]" custT="1"/>
      <dgm:spPr/>
      <dgm:t>
        <a:bodyPr/>
        <a:lstStyle/>
        <a:p>
          <a:r>
            <a:rPr lang="cy" sz="1800" b="1" i="0" u="none" strike="noStrike" cap="none" baseline="0">
              <a:solidFill>
                <a:srgbClr val="000000"/>
              </a:solidFill>
              <a:effectLst/>
              <a:uFillTx/>
              <a:latin typeface="Aptos"/>
            </a:rPr>
            <a:t>siarad allan</a:t>
          </a:r>
        </a:p>
      </dgm:t>
    </dgm:pt>
    <dgm:pt modelId="{511167D9-9933-4BDF-A32A-CA1258D23422}" type="sibTrans" cxnId="{449A77AB-E207-4E3E-BAB6-965EE75058C9}">
      <dgm:prSet/>
      <dgm:spPr/>
      <dgm:t>
        <a:bodyPr/>
        <a:lstStyle/>
        <a:p>
          <a:endParaRPr lang="en-GB"/>
        </a:p>
      </dgm:t>
    </dgm:pt>
    <dgm:pt modelId="{2549814A-4A6A-436E-903E-55F1B15FB1A7}" type="parTrans" cxnId="{6F2784DF-C8D7-4452-B66B-DA013FDAEDFD}">
      <dgm:prSet/>
      <dgm:spPr/>
      <dgm:t>
        <a:bodyPr/>
        <a:lstStyle/>
        <a:p>
          <a:endParaRPr lang="en-GB"/>
        </a:p>
      </dgm:t>
    </dgm:pt>
    <dgm:pt modelId="{DD16F1AF-A8CA-4913-97B1-D7B8AF80E3D0}">
      <dgm:prSet phldrT="[Text]" custT="1"/>
      <dgm:spPr/>
      <dgm:t>
        <a:bodyPr/>
        <a:lstStyle/>
        <a:p>
          <a:r>
            <a:rPr lang="cy" sz="1800" b="1" i="0" u="none" strike="noStrike" cap="none" baseline="0">
              <a:solidFill>
                <a:srgbClr val="000000"/>
              </a:solidFill>
              <a:effectLst/>
              <a:uFillTx/>
              <a:latin typeface="Aptos"/>
            </a:rPr>
            <a:t>diogelu</a:t>
          </a:r>
        </a:p>
      </dgm:t>
    </dgm:pt>
    <dgm:pt modelId="{7DD56DC8-D113-4F4C-AAD0-BC80258816D1}" type="sibTrans" cxnId="{6F2784DF-C8D7-4452-B66B-DA013FDAEDFD}">
      <dgm:prSet/>
      <dgm:spPr/>
      <dgm:t>
        <a:bodyPr/>
        <a:lstStyle/>
        <a:p>
          <a:endParaRPr lang="en-GB"/>
        </a:p>
      </dgm:t>
    </dgm:pt>
    <dgm:pt modelId="{1FED0FAD-A2D3-4396-AB0C-E75A9237ED0C}" type="parTrans" cxnId="{AFBDEDAB-25E2-4363-A5EE-EB30D67085BB}">
      <dgm:prSet/>
      <dgm:spPr/>
      <dgm:t>
        <a:bodyPr/>
        <a:lstStyle/>
        <a:p>
          <a:endParaRPr lang="en-GB"/>
        </a:p>
      </dgm:t>
    </dgm:pt>
    <dgm:pt modelId="{350A8EEB-892B-4229-93D5-DAD80C407F44}">
      <dgm:prSet custT="1"/>
      <dgm:spPr/>
      <dgm:t>
        <a:bodyPr/>
        <a:lstStyle/>
        <a:p>
          <a:r>
            <a:rPr lang="cy" sz="1800" b="1" i="0" u="none" strike="noStrike" cap="none" baseline="0">
              <a:solidFill>
                <a:srgbClr val="000000"/>
              </a:solidFill>
              <a:effectLst/>
              <a:uFillTx/>
              <a:latin typeface="Aptos"/>
            </a:rPr>
            <a:t>galluogi</a:t>
          </a:r>
        </a:p>
      </dgm:t>
    </dgm:pt>
    <dgm:pt modelId="{318A1288-2955-4F71-AE51-D81DDC38BAA0}" type="sibTrans" cxnId="{AFBDEDAB-25E2-4363-A5EE-EB30D67085BB}">
      <dgm:prSet/>
      <dgm:spPr/>
      <dgm:t>
        <a:bodyPr/>
        <a:lstStyle/>
        <a:p>
          <a:endParaRPr lang="en-GB"/>
        </a:p>
      </dgm:t>
    </dgm:pt>
    <dgm:pt modelId="{E0928A94-4566-4760-ABBF-FC16FDCC051E}" type="parTrans" cxnId="{575E709A-2C32-475E-AA5C-F7DD87776897}">
      <dgm:prSet/>
      <dgm:spPr/>
      <dgm:t>
        <a:bodyPr/>
        <a:lstStyle/>
        <a:p>
          <a:endParaRPr lang="en-GB"/>
        </a:p>
      </dgm:t>
    </dgm:pt>
    <dgm:pt modelId="{849C2A24-5D71-48DC-BFB6-149B654F8650}">
      <dgm:prSet custT="1"/>
      <dgm:spPr/>
      <dgm:t>
        <a:bodyPr/>
        <a:lstStyle/>
        <a:p>
          <a:r>
            <a:rPr lang="cy" sz="1800" b="1" i="0" u="none" strike="noStrike" cap="none" baseline="0">
              <a:solidFill>
                <a:srgbClr val="000000"/>
              </a:solidFill>
              <a:effectLst/>
              <a:uFillTx/>
              <a:latin typeface="Aptos"/>
            </a:rPr>
            <a:t>cefnogi</a:t>
          </a:r>
        </a:p>
      </dgm:t>
    </dgm:pt>
    <dgm:pt modelId="{A51B4924-1762-4BC2-9BA8-805BE42138E9}" type="sibTrans" cxnId="{575E709A-2C32-475E-AA5C-F7DD87776897}">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40131C1E-95C2-4D0E-BE97-6C41736EE9F6}" type="presOf" srcId="{66B8551A-B194-41BF-A1B3-B34486C460E5}" destId="{87D06F77-A806-45C5-81A6-A34680BA66F8}" srcOrd="0" destOrd="0" presId="urn:microsoft.com/office/officeart/2005/8/layout/cycle6"/>
    <dgm:cxn modelId="{35B57A49-6E8E-4BEB-83C4-F7E8003D2E61}" type="presOf" srcId="{A51B4924-1762-4BC2-9BA8-805BE42138E9}" destId="{05D87917-47C2-4E3A-98F7-DAD50F1ECE93}" srcOrd="0" destOrd="0" presId="urn:microsoft.com/office/officeart/2005/8/layout/cycle6"/>
    <dgm:cxn modelId="{30D1CD4E-4E12-485B-AE04-B3803723E182}" type="presOf" srcId="{511167D9-9933-4BDF-A32A-CA1258D23422}" destId="{FAD27CAF-DA7A-4045-8DBE-DDA635003A57}" srcOrd="0" destOrd="0" presId="urn:microsoft.com/office/officeart/2005/8/layout/cycle6"/>
    <dgm:cxn modelId="{47DE4958-999E-4BEE-BCB1-08034366B441}" type="presOf" srcId="{5C2F70C4-2C2D-49DA-BC52-E1E102C1E5C4}" destId="{3B77A545-94C5-4420-86E8-9D118F7008C9}" srcOrd="0" destOrd="0" presId="urn:microsoft.com/office/officeart/2005/8/layout/cycle6"/>
    <dgm:cxn modelId="{2970FB61-7CF2-4952-AEDD-483A662149A3}" srcId="{5C2F70C4-2C2D-49DA-BC52-E1E102C1E5C4}" destId="{66B8551A-B194-41BF-A1B3-B34486C460E5}" srcOrd="0" destOrd="0" parTransId="{AD86EB17-F9D6-445C-BBDD-8D66B52C4040}" sibTransId="{363A7F2F-35E7-4F7B-B40A-0391FC1C1BA4}"/>
    <dgm:cxn modelId="{E0D4A564-EE5D-4D3F-A01A-5D9B45A9FECD}" type="presOf" srcId="{4E4630DA-96F7-4EE7-95D1-0BADB1285ADE}" destId="{65522F37-6224-4FF1-9012-EB81066ACE62}" srcOrd="0" destOrd="0" presId="urn:microsoft.com/office/officeart/2005/8/layout/cycle6"/>
    <dgm:cxn modelId="{C93FB067-BCFA-413F-8565-1F930AF49D26}" type="presOf" srcId="{7DD56DC8-D113-4F4C-AAD0-BC80258816D1}" destId="{8C73A475-CBBD-4522-A353-2082FA90247D}" srcOrd="0" destOrd="0" presId="urn:microsoft.com/office/officeart/2005/8/layout/cycle6"/>
    <dgm:cxn modelId="{575E709A-2C32-475E-AA5C-F7DD87776897}" srcId="{5C2F70C4-2C2D-49DA-BC52-E1E102C1E5C4}" destId="{849C2A24-5D71-48DC-BFB6-149B654F8650}" srcOrd="4" destOrd="0" parTransId="{E0928A94-4566-4760-ABBF-FC16FDCC051E}" sibTransId="{A51B4924-1762-4BC2-9BA8-805BE42138E9}"/>
    <dgm:cxn modelId="{4AB4FEA3-3FB1-45A2-9CE9-33D5FDF2F9BD}" type="presOf" srcId="{318A1288-2955-4F71-AE51-D81DDC38BAA0}" destId="{F04D9F86-0E8D-4CC6-89CD-E91075AE44F7}" srcOrd="0" destOrd="0" presId="urn:microsoft.com/office/officeart/2005/8/layout/cycle6"/>
    <dgm:cxn modelId="{449A77AB-E207-4E3E-BAB6-965EE75058C9}" srcId="{5C2F70C4-2C2D-49DA-BC52-E1E102C1E5C4}" destId="{4E4630DA-96F7-4EE7-95D1-0BADB1285ADE}" srcOrd="1" destOrd="0" parTransId="{BD247ED3-A69A-40AA-AABF-A29381F30E64}" sibTransId="{511167D9-9933-4BDF-A32A-CA1258D23422}"/>
    <dgm:cxn modelId="{AFBDEDAB-25E2-4363-A5EE-EB30D67085BB}" srcId="{5C2F70C4-2C2D-49DA-BC52-E1E102C1E5C4}" destId="{350A8EEB-892B-4229-93D5-DAD80C407F44}" srcOrd="3" destOrd="0" parTransId="{1FED0FAD-A2D3-4396-AB0C-E75A9237ED0C}" sibTransId="{318A1288-2955-4F71-AE51-D81DDC38BAA0}"/>
    <dgm:cxn modelId="{EC2429B8-C35D-45DA-ACFF-8F391F1E031C}" type="presOf" srcId="{DD16F1AF-A8CA-4913-97B1-D7B8AF80E3D0}" destId="{95C991F3-94FC-4758-8B06-71A533D71AA5}" srcOrd="0" destOrd="0" presId="urn:microsoft.com/office/officeart/2005/8/layout/cycle6"/>
    <dgm:cxn modelId="{801451CB-1F7A-4F68-9920-93A9E353564B}" type="presOf" srcId="{350A8EEB-892B-4229-93D5-DAD80C407F44}" destId="{90BDA4B8-C479-4B0A-A5B3-64F2274BC214}" srcOrd="0" destOrd="0" presId="urn:microsoft.com/office/officeart/2005/8/layout/cycle6"/>
    <dgm:cxn modelId="{6F2784DF-C8D7-4452-B66B-DA013FDAEDFD}" srcId="{5C2F70C4-2C2D-49DA-BC52-E1E102C1E5C4}" destId="{DD16F1AF-A8CA-4913-97B1-D7B8AF80E3D0}" srcOrd="2" destOrd="0" parTransId="{2549814A-4A6A-436E-903E-55F1B15FB1A7}" sibTransId="{7DD56DC8-D113-4F4C-AAD0-BC80258816D1}"/>
    <dgm:cxn modelId="{163386F5-6E78-45EC-8A2D-74E9608B63B3}" type="presOf" srcId="{363A7F2F-35E7-4F7B-B40A-0391FC1C1BA4}" destId="{6341676C-3536-49C2-9EDC-99E82A0228F7}" srcOrd="0" destOrd="0" presId="urn:microsoft.com/office/officeart/2005/8/layout/cycle6"/>
    <dgm:cxn modelId="{C1FB41FD-163A-404D-9515-A83A3346269E}" type="presOf" srcId="{849C2A24-5D71-48DC-BFB6-149B654F8650}" destId="{E0A619EE-2636-4335-A0FF-3412C0C2A832}" srcOrd="0" destOrd="0" presId="urn:microsoft.com/office/officeart/2005/8/layout/cycle6"/>
    <dgm:cxn modelId="{95753EE7-553E-4C2E-AEB9-4DAB2E61CB7B}" type="presParOf" srcId="{3B77A545-94C5-4420-86E8-9D118F7008C9}" destId="{87D06F77-A806-45C5-81A6-A34680BA66F8}" srcOrd="0" destOrd="0" presId="urn:microsoft.com/office/officeart/2005/8/layout/cycle6"/>
    <dgm:cxn modelId="{B4CB721F-ACB9-4B17-83E3-3E60518E7CC2}" type="presParOf" srcId="{3B77A545-94C5-4420-86E8-9D118F7008C9}" destId="{FBAE8897-7C76-4093-AE68-7FB9EFAEC3EE}" srcOrd="1" destOrd="0" presId="urn:microsoft.com/office/officeart/2005/8/layout/cycle6"/>
    <dgm:cxn modelId="{D3BED516-A8C9-47B1-926E-473DC4460C26}" type="presParOf" srcId="{3B77A545-94C5-4420-86E8-9D118F7008C9}" destId="{6341676C-3536-49C2-9EDC-99E82A0228F7}" srcOrd="2" destOrd="0" presId="urn:microsoft.com/office/officeart/2005/8/layout/cycle6"/>
    <dgm:cxn modelId="{9F514B38-A739-4A66-83E8-BD20EF478FBF}" type="presParOf" srcId="{3B77A545-94C5-4420-86E8-9D118F7008C9}" destId="{65522F37-6224-4FF1-9012-EB81066ACE62}" srcOrd="3" destOrd="0" presId="urn:microsoft.com/office/officeart/2005/8/layout/cycle6"/>
    <dgm:cxn modelId="{01027712-62F6-4BA8-B81D-BED252C01361}" type="presParOf" srcId="{3B77A545-94C5-4420-86E8-9D118F7008C9}" destId="{36E1EFB0-0AFD-4E38-BB02-7B96D402AA55}" srcOrd="4" destOrd="0" presId="urn:microsoft.com/office/officeart/2005/8/layout/cycle6"/>
    <dgm:cxn modelId="{7FF7CDF8-CCB9-42D0-9CDE-BB9A8FAAC195}" type="presParOf" srcId="{3B77A545-94C5-4420-86E8-9D118F7008C9}" destId="{FAD27CAF-DA7A-4045-8DBE-DDA635003A57}" srcOrd="5" destOrd="0" presId="urn:microsoft.com/office/officeart/2005/8/layout/cycle6"/>
    <dgm:cxn modelId="{F33ABD90-25D5-413E-A157-A366A0B50601}" type="presParOf" srcId="{3B77A545-94C5-4420-86E8-9D118F7008C9}" destId="{95C991F3-94FC-4758-8B06-71A533D71AA5}" srcOrd="6" destOrd="0" presId="urn:microsoft.com/office/officeart/2005/8/layout/cycle6"/>
    <dgm:cxn modelId="{31124BC8-0199-4295-B27D-F00F92E55E22}" type="presParOf" srcId="{3B77A545-94C5-4420-86E8-9D118F7008C9}" destId="{E3DD9AF8-3F0E-41B1-93DB-80A5EC5BC1B3}" srcOrd="7" destOrd="0" presId="urn:microsoft.com/office/officeart/2005/8/layout/cycle6"/>
    <dgm:cxn modelId="{7BB92E9C-D14D-4AD0-9DCA-32512B99359D}" type="presParOf" srcId="{3B77A545-94C5-4420-86E8-9D118F7008C9}" destId="{8C73A475-CBBD-4522-A353-2082FA90247D}" srcOrd="8" destOrd="0" presId="urn:microsoft.com/office/officeart/2005/8/layout/cycle6"/>
    <dgm:cxn modelId="{1B5AAE56-1F53-4A40-AF3F-7F0B26811475}" type="presParOf" srcId="{3B77A545-94C5-4420-86E8-9D118F7008C9}" destId="{90BDA4B8-C479-4B0A-A5B3-64F2274BC214}" srcOrd="9" destOrd="0" presId="urn:microsoft.com/office/officeart/2005/8/layout/cycle6"/>
    <dgm:cxn modelId="{15FF7C23-2481-47CE-9461-7AD41934DC42}" type="presParOf" srcId="{3B77A545-94C5-4420-86E8-9D118F7008C9}" destId="{B0E0C72E-965A-453F-B84D-E4A7C344820A}" srcOrd="10" destOrd="0" presId="urn:microsoft.com/office/officeart/2005/8/layout/cycle6"/>
    <dgm:cxn modelId="{498876B8-3C9C-410D-BBC0-4166BB4BA95D}" type="presParOf" srcId="{3B77A545-94C5-4420-86E8-9D118F7008C9}" destId="{F04D9F86-0E8D-4CC6-89CD-E91075AE44F7}" srcOrd="11" destOrd="0" presId="urn:microsoft.com/office/officeart/2005/8/layout/cycle6"/>
    <dgm:cxn modelId="{53B6CB7E-6E39-4486-8A57-B16361D1D8E0}" type="presParOf" srcId="{3B77A545-94C5-4420-86E8-9D118F7008C9}" destId="{E0A619EE-2636-4335-A0FF-3412C0C2A832}" srcOrd="12" destOrd="0" presId="urn:microsoft.com/office/officeart/2005/8/layout/cycle6"/>
    <dgm:cxn modelId="{E3A2E174-545F-466E-972D-C12945D55F81}" type="presParOf" srcId="{3B77A545-94C5-4420-86E8-9D118F7008C9}" destId="{5AE00D0B-EDA7-4DCE-8496-92309674B0EF}" srcOrd="13" destOrd="0" presId="urn:microsoft.com/office/officeart/2005/8/layout/cycle6"/>
    <dgm:cxn modelId="{35F64426-C34B-45B1-8EA2-E999E2220BDE}"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E0D9AE2-5246-4708-92D0-090967B11F4C}" type="parTrans" cxnId="{2C6C1F01-1764-414E-8552-C7A39C8974CE}">
      <dgm:prSet/>
      <dgm:spPr/>
      <dgm:t>
        <a:bodyPr/>
        <a:lstStyle/>
        <a:p>
          <a:endParaRPr lang="en-US"/>
        </a:p>
      </dgm:t>
    </dgm:pt>
    <dgm:pt modelId="{6574C009-4D0D-44F5-9641-89EB983497C1}">
      <dgm:prSet custT="1"/>
      <dgm:spPr/>
      <dgm:t>
        <a:bodyPr/>
        <a:lstStyle/>
        <a:p>
          <a:r>
            <a:rPr lang="cy" sz="2200" b="0" i="0" u="none" strike="noStrike" cap="none" baseline="0">
              <a:solidFill>
                <a:srgbClr val="FFFFFF"/>
              </a:solidFill>
              <a:effectLst/>
              <a:uFillTx/>
              <a:latin typeface="Aptos"/>
            </a:rPr>
            <a:t>Dangos dealltwriaeth o'r berthynas rhwng polisi cymdeithasol, fframwaith deddfwriaethol a chanllawiau darpariaeth gwaith cymdeithasol yng Nghymru</a:t>
          </a:r>
        </a:p>
      </dgm:t>
    </dgm:pt>
    <dgm:pt modelId="{8377C44B-2F1C-491E-B2FC-4B0EE64BA50F}" type="sibTrans" cxnId="{2C6C1F01-1764-414E-8552-C7A39C8974CE}">
      <dgm:prSet/>
      <dgm:spPr/>
      <dgm:t>
        <a:bodyPr/>
        <a:lstStyle/>
        <a:p>
          <a:endParaRPr lang="en-US"/>
        </a:p>
      </dgm:t>
    </dgm:pt>
    <dgm:pt modelId="{A9C6B103-D15F-4FD8-A3DC-7ED4A057928C}" type="parTrans" cxnId="{A4BD713B-9B5B-49ED-A014-EBA36C75FCF1}">
      <dgm:prSet/>
      <dgm:spPr/>
      <dgm:t>
        <a:bodyPr/>
        <a:lstStyle/>
        <a:p>
          <a:endParaRPr lang="en-US"/>
        </a:p>
      </dgm:t>
    </dgm:pt>
    <dgm:pt modelId="{7C7B92BC-F4B5-4242-AE12-C993A29BC851}">
      <dgm:prSet custT="1"/>
      <dgm:spPr/>
      <dgm:t>
        <a:bodyPr/>
        <a:lstStyle/>
        <a:p>
          <a:r>
            <a:rPr lang="cy" sz="2200" b="0" i="0" u="none" strike="noStrike"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gm:t>
    </dgm:pt>
    <dgm:pt modelId="{269E7B7A-0812-4858-94EF-3AF364C06CE6}" type="sibTrans" cxnId="{A4BD713B-9B5B-49ED-A014-EBA36C75FCF1}">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C6C1F01-1764-414E-8552-C7A39C8974CE}" srcId="{F3396B0D-C8EC-4F55-BE18-6C0555759FA5}" destId="{6574C009-4D0D-44F5-9641-89EB983497C1}" srcOrd="0" destOrd="0" parTransId="{5E0D9AE2-5246-4708-92D0-090967B11F4C}" sibTransId="{8377C44B-2F1C-491E-B2FC-4B0EE64BA50F}"/>
    <dgm:cxn modelId="{A4BD713B-9B5B-49ED-A014-EBA36C75FCF1}" srcId="{F3396B0D-C8EC-4F55-BE18-6C0555759FA5}" destId="{7C7B92BC-F4B5-4242-AE12-C993A29BC851}" srcOrd="1" destOrd="0" parTransId="{A9C6B103-D15F-4FD8-A3DC-7ED4A057928C}" sibTransId="{269E7B7A-0812-4858-94EF-3AF364C06CE6}"/>
    <dgm:cxn modelId="{CAC1F84B-E90F-4C26-8115-CEF2C24ADB44}" type="presOf" srcId="{F3396B0D-C8EC-4F55-BE18-6C0555759FA5}" destId="{BF64EEEF-07A9-5A46-856A-8C50F874B495}" srcOrd="0" destOrd="0" presId="urn:microsoft.com/office/officeart/2005/8/layout/process4"/>
    <dgm:cxn modelId="{A7DF515A-E85D-4C4F-A659-B8099ED54420}" type="presOf" srcId="{6574C009-4D0D-44F5-9641-89EB983497C1}" destId="{D1783EC7-326E-6441-AAE4-421F3CA84CF5}" srcOrd="0" destOrd="0" presId="urn:microsoft.com/office/officeart/2005/8/layout/process4"/>
    <dgm:cxn modelId="{205D8DDB-B5F0-46A3-8314-F85F4F630E09}" type="presOf" srcId="{7C7B92BC-F4B5-4242-AE12-C993A29BC851}" destId="{5565915A-EAA2-E146-99AD-B11C90C65A93}" srcOrd="0" destOrd="0" presId="urn:microsoft.com/office/officeart/2005/8/layout/process4"/>
    <dgm:cxn modelId="{A684CB4F-53D6-44A9-AC19-99EF6D6828E8}" type="presParOf" srcId="{BF64EEEF-07A9-5A46-856A-8C50F874B495}" destId="{811BA10A-5286-4349-9F27-80308DE10F56}" srcOrd="0" destOrd="0" presId="urn:microsoft.com/office/officeart/2005/8/layout/process4"/>
    <dgm:cxn modelId="{6E21A3B6-2EBD-47FC-AA26-7F4C6BA58372}" type="presParOf" srcId="{811BA10A-5286-4349-9F27-80308DE10F56}" destId="{5565915A-EAA2-E146-99AD-B11C90C65A93}" srcOrd="0" destOrd="0" presId="urn:microsoft.com/office/officeart/2005/8/layout/process4"/>
    <dgm:cxn modelId="{5C77043A-7AE5-4F88-89D0-C01C26244621}" type="presParOf" srcId="{BF64EEEF-07A9-5A46-856A-8C50F874B495}" destId="{A6DE2630-D213-3C46-86B2-16212B884E4F}" srcOrd="1" destOrd="0" presId="urn:microsoft.com/office/officeart/2005/8/layout/process4"/>
    <dgm:cxn modelId="{8D77A142-7E02-4677-A3C8-C0AB98EE8032}" type="presParOf" srcId="{BF64EEEF-07A9-5A46-856A-8C50F874B495}" destId="{4AB790D8-0636-3049-8125-26275ADA0635}" srcOrd="2" destOrd="0" presId="urn:microsoft.com/office/officeart/2005/8/layout/process4"/>
    <dgm:cxn modelId="{7331219F-C834-4CA1-A472-C6FDB0DEE9D7}"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grymuso</a:t>
          </a:r>
          <a:r>
            <a:rPr lang="cy" sz="1800" b="0" i="0" u="none" strike="noStrike" kern="1200" cap="none" baseline="0">
              <a:solidFill>
                <a:srgbClr val="000000"/>
              </a:solidFill>
              <a:effectLst/>
              <a:uFillTx/>
              <a:latin typeface="Aptos"/>
            </a:rPr>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siarad allan</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diogelu</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galluogi</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cefnogi</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Dangos dealltwriaeth o'r berthynas rhwng polisi cymdeithasol, fframwaith deddfwriaethol a chanllawiau darpariaeth gwaith cymdeithasol yng Nghymru</a:t>
          </a:r>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5C1E4DE-4EF9-4955-BBBD-9EE59B7F267C}" type="datetimeFigureOut">
              <a:rPr lang="en-GB"/>
              <a:pPr>
                <a:defRPr/>
              </a:pPr>
              <a:t>12/03/2026</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862A56C-5ECF-432E-A665-5DA305C6D3B9}" type="datetimeFigureOut">
              <a:rPr lang="en-GB"/>
              <a:pPr>
                <a:defRPr/>
              </a:pPr>
              <a:t>12/03/2026</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2249768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t>7</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t>8</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t>9</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10</a:t>
            </a:fld>
            <a:endParaRPr lang="en-GB" altLang="en-US"/>
          </a:p>
        </p:txBody>
      </p:sp>
    </p:spTree>
    <p:extLst>
      <p:ext uri="{BB962C8B-B14F-4D97-AF65-F5344CB8AC3E}">
        <p14:creationId xmlns:p14="http://schemas.microsoft.com/office/powerpoint/2010/main" val="3528115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12</a:t>
            </a:fld>
            <a:endParaRPr lang="en-GB" altLang="en-US"/>
          </a:p>
        </p:txBody>
      </p:sp>
    </p:spTree>
    <p:extLst>
      <p:ext uri="{BB962C8B-B14F-4D97-AF65-F5344CB8AC3E}">
        <p14:creationId xmlns:p14="http://schemas.microsoft.com/office/powerpoint/2010/main" val="161234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18</a:t>
            </a:fld>
            <a:endParaRPr lang="en-GB" altLang="en-US"/>
          </a:p>
        </p:txBody>
      </p:sp>
    </p:spTree>
    <p:extLst>
      <p:ext uri="{BB962C8B-B14F-4D97-AF65-F5344CB8AC3E}">
        <p14:creationId xmlns:p14="http://schemas.microsoft.com/office/powerpoint/2010/main" val="31747686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22</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t>24</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t>25</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t>27</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28</a:t>
            </a:fld>
            <a:endParaRPr lang="en-GB" altLang="en-US"/>
          </a:p>
        </p:txBody>
      </p:sp>
    </p:spTree>
    <p:extLst>
      <p:ext uri="{BB962C8B-B14F-4D97-AF65-F5344CB8AC3E}">
        <p14:creationId xmlns:p14="http://schemas.microsoft.com/office/powerpoint/2010/main" val="30032456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t>29</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t>30</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31</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32</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1" u="none" strike="noStrike" cap="none" baseline="0" dirty="0">
              <a:solidFill>
                <a:srgbClr val="000000"/>
              </a:solidFill>
              <a:effectLst/>
              <a:uFillTx/>
              <a:latin typeface="Calibri"/>
            </a:endParaRP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t>33</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t>34</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t>39</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42</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43</a:t>
            </a:fld>
            <a:endParaRPr lang="en-GB" altLang="en-US"/>
          </a:p>
        </p:txBody>
      </p:sp>
    </p:spTree>
    <p:extLst>
      <p:ext uri="{BB962C8B-B14F-4D97-AF65-F5344CB8AC3E}">
        <p14:creationId xmlns:p14="http://schemas.microsoft.com/office/powerpoint/2010/main" val="6783690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t>44</a:t>
            </a:fld>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C6B6-9C27-70A2-DE18-51CD4FA3A6F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84F0A70-D566-DAB7-993D-F3CD7A411E2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8E4042-FE77-CDCA-64ED-A5AA863B029B}"/>
              </a:ext>
            </a:extLst>
          </p:cNvPr>
          <p:cNvSpPr>
            <a:spLocks noGrp="1"/>
          </p:cNvSpPr>
          <p:nvPr>
            <p:ph type="dt" sz="half" idx="10"/>
          </p:nvPr>
        </p:nvSpPr>
        <p:spPr/>
        <p:txBody>
          <a:bodyPr/>
          <a:lstStyle/>
          <a:p>
            <a:pPr>
              <a:defRPr/>
            </a:pPr>
            <a:fld id="{0B6E802E-415D-46FD-8E5D-F2E0FC6D6502}" type="datetime1">
              <a:rPr lang="en-US" smtClean="0"/>
              <a:t>3/12/26</a:t>
            </a:fld>
            <a:endParaRPr lang="en-GB"/>
          </a:p>
        </p:txBody>
      </p:sp>
      <p:sp>
        <p:nvSpPr>
          <p:cNvPr id="5" name="Footer Placeholder 4">
            <a:extLst>
              <a:ext uri="{FF2B5EF4-FFF2-40B4-BE49-F238E27FC236}">
                <a16:creationId xmlns:a16="http://schemas.microsoft.com/office/drawing/2014/main" id="{29BF239E-9D17-D41C-6A1F-22D6A9BE80C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9CAABC48-0CB3-8269-DD77-DD8F9E0CEB4D}"/>
              </a:ext>
            </a:extLst>
          </p:cNvPr>
          <p:cNvSpPr>
            <a:spLocks noGrp="1"/>
          </p:cNvSpPr>
          <p:nvPr>
            <p:ph type="sldNum" sz="quarter" idx="12"/>
          </p:nvPr>
        </p:nvSpPr>
        <p:spPr/>
        <p:txBody>
          <a:body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454767543"/>
      </p:ext>
    </p:extLst>
  </p:cSld>
  <p:clrMapOvr>
    <a:masterClrMapping/>
  </p:clrMapOvr>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02E8-1B9F-3088-D4E7-C46BB02CD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A25F5-C412-A18B-2D8B-AB6F7E0B78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F25D9-E219-6D42-C4D8-1699D64FAE1A}"/>
              </a:ext>
            </a:extLst>
          </p:cNvPr>
          <p:cNvSpPr>
            <a:spLocks noGrp="1"/>
          </p:cNvSpPr>
          <p:nvPr>
            <p:ph type="dt" sz="half" idx="10"/>
          </p:nvPr>
        </p:nvSpPr>
        <p:spPr/>
        <p:txBody>
          <a:bodyPr/>
          <a:lstStyle/>
          <a:p>
            <a:pPr>
              <a:defRPr/>
            </a:pPr>
            <a:fld id="{C659AE44-3EEB-49FB-9769-70654DAD1D81}" type="datetime1">
              <a:rPr lang="en-US" smtClean="0"/>
              <a:t>3/12/26</a:t>
            </a:fld>
            <a:endParaRPr lang="en-GB"/>
          </a:p>
        </p:txBody>
      </p:sp>
      <p:sp>
        <p:nvSpPr>
          <p:cNvPr id="5" name="Footer Placeholder 4">
            <a:extLst>
              <a:ext uri="{FF2B5EF4-FFF2-40B4-BE49-F238E27FC236}">
                <a16:creationId xmlns:a16="http://schemas.microsoft.com/office/drawing/2014/main" id="{4C060BB8-9834-7DBA-9BEB-8FB6386DC03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BB8DF036-9F28-3BDB-B588-3E63D1EEB99C}"/>
              </a:ext>
            </a:extLst>
          </p:cNvPr>
          <p:cNvSpPr>
            <a:spLocks noGrp="1"/>
          </p:cNvSpPr>
          <p:nvPr>
            <p:ph type="sldNum" sz="quarter" idx="12"/>
          </p:nvPr>
        </p:nvSpPr>
        <p:spPr/>
        <p:txBody>
          <a:body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280409783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775A4-7377-9BF3-4CFF-B121A35561D1}"/>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AE7E3D-DB39-C2E8-F27B-F0C7A3DEE7CC}"/>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A6B52-C0FC-2A10-AA10-44851579A0D0}"/>
              </a:ext>
            </a:extLst>
          </p:cNvPr>
          <p:cNvSpPr>
            <a:spLocks noGrp="1"/>
          </p:cNvSpPr>
          <p:nvPr>
            <p:ph type="dt" sz="half" idx="10"/>
          </p:nvPr>
        </p:nvSpPr>
        <p:spPr/>
        <p:txBody>
          <a:bodyPr/>
          <a:lstStyle/>
          <a:p>
            <a:pPr>
              <a:defRPr/>
            </a:pPr>
            <a:fld id="{629D225A-1909-40D6-A22E-132E7A2CB2B3}" type="datetime1">
              <a:rPr lang="en-US" smtClean="0"/>
              <a:t>3/12/26</a:t>
            </a:fld>
            <a:endParaRPr lang="en-GB"/>
          </a:p>
        </p:txBody>
      </p:sp>
      <p:sp>
        <p:nvSpPr>
          <p:cNvPr id="5" name="Footer Placeholder 4">
            <a:extLst>
              <a:ext uri="{FF2B5EF4-FFF2-40B4-BE49-F238E27FC236}">
                <a16:creationId xmlns:a16="http://schemas.microsoft.com/office/drawing/2014/main" id="{3B7840C5-DCB6-4406-63A1-91B74DE0694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22FBB25-8D96-8887-27F9-59B6355A77C2}"/>
              </a:ext>
            </a:extLst>
          </p:cNvPr>
          <p:cNvSpPr>
            <a:spLocks noGrp="1"/>
          </p:cNvSpPr>
          <p:nvPr>
            <p:ph type="sldNum" sz="quarter" idx="12"/>
          </p:nvPr>
        </p:nvSpPr>
        <p:spPr/>
        <p:txBody>
          <a:body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17990382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383C-6299-5E96-95E2-3FE0D06978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E5FE52-6D04-06E0-CE3F-12E6186B1E5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4EAA63-B8A8-AA89-586C-63DE7BFBCCBE}"/>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31A89D-1397-130F-202B-C34C1DC2C664}"/>
              </a:ext>
            </a:extLst>
          </p:cNvPr>
          <p:cNvSpPr>
            <a:spLocks noGrp="1"/>
          </p:cNvSpPr>
          <p:nvPr>
            <p:ph type="dt" sz="half" idx="10"/>
          </p:nvPr>
        </p:nvSpPr>
        <p:spPr/>
        <p:txBody>
          <a:bodyPr/>
          <a:lstStyle/>
          <a:p>
            <a:pPr>
              <a:defRPr/>
            </a:pPr>
            <a:fld id="{C2E3A6E0-C322-4E32-B679-9E0C5394D729}" type="datetime1">
              <a:rPr lang="en-US" smtClean="0"/>
              <a:t>3/12/26</a:t>
            </a:fld>
            <a:endParaRPr lang="en-GB"/>
          </a:p>
        </p:txBody>
      </p:sp>
      <p:sp>
        <p:nvSpPr>
          <p:cNvPr id="6" name="Footer Placeholder 5">
            <a:extLst>
              <a:ext uri="{FF2B5EF4-FFF2-40B4-BE49-F238E27FC236}">
                <a16:creationId xmlns:a16="http://schemas.microsoft.com/office/drawing/2014/main" id="{C4711927-DFFF-F319-70F8-7CB493A31E3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4C12686A-B441-EED0-EA57-EDA0DDB33490}"/>
              </a:ext>
            </a:extLst>
          </p:cNvPr>
          <p:cNvSpPr>
            <a:spLocks noGrp="1"/>
          </p:cNvSpPr>
          <p:nvPr>
            <p:ph type="sldNum" sz="quarter" idx="12"/>
          </p:nvPr>
        </p:nvSpPr>
        <p:spPr/>
        <p:txBody>
          <a:body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124066570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728D-6B88-D8B0-19CB-3DA446731BC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00BEF-A92E-8253-203F-513021C80EA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BCFC06FB-D919-789E-A7DD-B8385B6FB6AE}"/>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3948F1-ACB6-D262-F256-94472AFE15F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DBF48A8-4EFE-D57D-39BC-7D7D9E0875C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E221BA-2BDF-721F-57D3-012FAD1C07E5}"/>
              </a:ext>
            </a:extLst>
          </p:cNvPr>
          <p:cNvSpPr>
            <a:spLocks noGrp="1"/>
          </p:cNvSpPr>
          <p:nvPr>
            <p:ph type="dt" sz="half" idx="10"/>
          </p:nvPr>
        </p:nvSpPr>
        <p:spPr/>
        <p:txBody>
          <a:bodyPr/>
          <a:lstStyle/>
          <a:p>
            <a:pPr>
              <a:defRPr/>
            </a:pPr>
            <a:fld id="{5141F141-3EF7-40A1-A59B-0E0DDC00AB8D}" type="datetime1">
              <a:rPr lang="en-US" smtClean="0"/>
              <a:t>3/12/26</a:t>
            </a:fld>
            <a:endParaRPr lang="en-GB"/>
          </a:p>
        </p:txBody>
      </p:sp>
      <p:sp>
        <p:nvSpPr>
          <p:cNvPr id="8" name="Footer Placeholder 7">
            <a:extLst>
              <a:ext uri="{FF2B5EF4-FFF2-40B4-BE49-F238E27FC236}">
                <a16:creationId xmlns:a16="http://schemas.microsoft.com/office/drawing/2014/main" id="{3AD90502-3D6B-BCB3-386D-8FB64EB746F2}"/>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3071051-D927-BABB-DDDF-6A0BDD569422}"/>
              </a:ext>
            </a:extLst>
          </p:cNvPr>
          <p:cNvSpPr>
            <a:spLocks noGrp="1"/>
          </p:cNvSpPr>
          <p:nvPr>
            <p:ph type="sldNum" sz="quarter" idx="12"/>
          </p:nvPr>
        </p:nvSpPr>
        <p:spPr/>
        <p:txBody>
          <a:body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112118531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7F29-AA6D-5310-10B9-0C5756CE1A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74A7E-F156-503E-8225-0D4BC353D6E8}"/>
              </a:ext>
            </a:extLst>
          </p:cNvPr>
          <p:cNvSpPr>
            <a:spLocks noGrp="1"/>
          </p:cNvSpPr>
          <p:nvPr>
            <p:ph type="dt" sz="half" idx="10"/>
          </p:nvPr>
        </p:nvSpPr>
        <p:spPr/>
        <p:txBody>
          <a:bodyPr/>
          <a:lstStyle/>
          <a:p>
            <a:pPr>
              <a:defRPr/>
            </a:pPr>
            <a:fld id="{A93D808D-9765-42C4-9B16-BEE16C81FABA}" type="datetime1">
              <a:rPr lang="en-US" smtClean="0"/>
              <a:t>3/12/26</a:t>
            </a:fld>
            <a:endParaRPr lang="en-GB"/>
          </a:p>
        </p:txBody>
      </p:sp>
      <p:sp>
        <p:nvSpPr>
          <p:cNvPr id="4" name="Footer Placeholder 3">
            <a:extLst>
              <a:ext uri="{FF2B5EF4-FFF2-40B4-BE49-F238E27FC236}">
                <a16:creationId xmlns:a16="http://schemas.microsoft.com/office/drawing/2014/main" id="{2DD5D157-3FEE-3C35-F1AC-53480868B3ED}"/>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225DFA1-1BFC-9908-5DD5-19D077C7253B}"/>
              </a:ext>
            </a:extLst>
          </p:cNvPr>
          <p:cNvSpPr>
            <a:spLocks noGrp="1"/>
          </p:cNvSpPr>
          <p:nvPr>
            <p:ph type="sldNum" sz="quarter" idx="12"/>
          </p:nvPr>
        </p:nvSpPr>
        <p:spPr/>
        <p:txBody>
          <a:body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10947635"/>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015EB-690B-60BE-FDCE-3D7641095E41}"/>
              </a:ext>
            </a:extLst>
          </p:cNvPr>
          <p:cNvSpPr>
            <a:spLocks noGrp="1"/>
          </p:cNvSpPr>
          <p:nvPr>
            <p:ph type="dt" sz="half" idx="10"/>
          </p:nvPr>
        </p:nvSpPr>
        <p:spPr/>
        <p:txBody>
          <a:bodyPr/>
          <a:lstStyle/>
          <a:p>
            <a:pPr>
              <a:defRPr/>
            </a:pPr>
            <a:fld id="{39147028-CEDA-4D6F-91C9-5440B544CCF5}" type="datetime1">
              <a:rPr lang="en-US" smtClean="0"/>
              <a:t>3/12/26</a:t>
            </a:fld>
            <a:endParaRPr lang="en-GB"/>
          </a:p>
        </p:txBody>
      </p:sp>
      <p:sp>
        <p:nvSpPr>
          <p:cNvPr id="3" name="Footer Placeholder 2">
            <a:extLst>
              <a:ext uri="{FF2B5EF4-FFF2-40B4-BE49-F238E27FC236}">
                <a16:creationId xmlns:a16="http://schemas.microsoft.com/office/drawing/2014/main" id="{F680689E-0D69-6DF4-4955-3E7C60EB260F}"/>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DC5040D7-E0D7-939F-AE14-9CB926F2D08A}"/>
              </a:ext>
            </a:extLst>
          </p:cNvPr>
          <p:cNvSpPr>
            <a:spLocks noGrp="1"/>
          </p:cNvSpPr>
          <p:nvPr>
            <p:ph type="sldNum" sz="quarter" idx="12"/>
          </p:nvPr>
        </p:nvSpPr>
        <p:spPr/>
        <p:txBody>
          <a:body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169751151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5179-5EFD-619B-C084-004F833E29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78AB36-2061-1A47-AA72-8C80AD06A5B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750D7-34EA-B280-B337-AF2FF09F01E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162BB56-D705-AAF8-D9AE-B9793225810D}"/>
              </a:ext>
            </a:extLst>
          </p:cNvPr>
          <p:cNvSpPr>
            <a:spLocks noGrp="1"/>
          </p:cNvSpPr>
          <p:nvPr>
            <p:ph type="dt" sz="half" idx="10"/>
          </p:nvPr>
        </p:nvSpPr>
        <p:spPr/>
        <p:txBody>
          <a:bodyPr/>
          <a:lstStyle/>
          <a:p>
            <a:pPr>
              <a:defRPr/>
            </a:pPr>
            <a:fld id="{0F5735C4-19D3-4F7A-B401-3322F2040A59}" type="datetime1">
              <a:rPr lang="en-US" smtClean="0"/>
              <a:t>3/12/26</a:t>
            </a:fld>
            <a:endParaRPr lang="en-GB"/>
          </a:p>
        </p:txBody>
      </p:sp>
      <p:sp>
        <p:nvSpPr>
          <p:cNvPr id="6" name="Footer Placeholder 5">
            <a:extLst>
              <a:ext uri="{FF2B5EF4-FFF2-40B4-BE49-F238E27FC236}">
                <a16:creationId xmlns:a16="http://schemas.microsoft.com/office/drawing/2014/main" id="{A74FB8B0-CBC6-845A-6F59-D6B11555A6A6}"/>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61E3DCE-7A44-7E4F-C139-03A0D80C6DCC}"/>
              </a:ext>
            </a:extLst>
          </p:cNvPr>
          <p:cNvSpPr>
            <a:spLocks noGrp="1"/>
          </p:cNvSpPr>
          <p:nvPr>
            <p:ph type="sldNum" sz="quarter" idx="12"/>
          </p:nvPr>
        </p:nvSpPr>
        <p:spPr/>
        <p:txBody>
          <a:body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399226737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C05-677D-C7CF-CD6F-BEB786D9435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9E5274-83B6-9054-39F6-190D715998E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D3B752A-279E-2402-3D73-A73E8AB98FB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BAE1F56-4771-3B85-ECA3-D84F85C30746}"/>
              </a:ext>
            </a:extLst>
          </p:cNvPr>
          <p:cNvSpPr>
            <a:spLocks noGrp="1"/>
          </p:cNvSpPr>
          <p:nvPr>
            <p:ph type="dt" sz="half" idx="10"/>
          </p:nvPr>
        </p:nvSpPr>
        <p:spPr/>
        <p:txBody>
          <a:bodyPr/>
          <a:lstStyle/>
          <a:p>
            <a:pPr>
              <a:defRPr/>
            </a:pPr>
            <a:fld id="{DB0A784B-AA87-4BA6-BB81-358CEB6D2AE0}" type="datetime1">
              <a:rPr lang="en-US" smtClean="0"/>
              <a:t>3/12/26</a:t>
            </a:fld>
            <a:endParaRPr lang="en-GB"/>
          </a:p>
        </p:txBody>
      </p:sp>
      <p:sp>
        <p:nvSpPr>
          <p:cNvPr id="6" name="Footer Placeholder 5">
            <a:extLst>
              <a:ext uri="{FF2B5EF4-FFF2-40B4-BE49-F238E27FC236}">
                <a16:creationId xmlns:a16="http://schemas.microsoft.com/office/drawing/2014/main" id="{AEE06DD6-8843-9C6C-2562-16AA07EF077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A4D61CF5-164F-0DEF-117F-AD4813087F17}"/>
              </a:ext>
            </a:extLst>
          </p:cNvPr>
          <p:cNvSpPr>
            <a:spLocks noGrp="1"/>
          </p:cNvSpPr>
          <p:nvPr>
            <p:ph type="sldNum" sz="quarter" idx="12"/>
          </p:nvPr>
        </p:nvSpPr>
        <p:spPr/>
        <p:txBody>
          <a:body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42142774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CDF8-0EEE-18D4-F60F-093FE0C78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63A615-5A2F-6639-95DF-2482CA3477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17A2F-E1D3-6C76-2798-5FE105A636D9}"/>
              </a:ext>
            </a:extLst>
          </p:cNvPr>
          <p:cNvSpPr>
            <a:spLocks noGrp="1"/>
          </p:cNvSpPr>
          <p:nvPr>
            <p:ph type="dt" sz="half" idx="10"/>
          </p:nvPr>
        </p:nvSpPr>
        <p:spPr/>
        <p:txBody>
          <a:bodyPr/>
          <a:lstStyle/>
          <a:p>
            <a:pPr>
              <a:defRPr/>
            </a:pPr>
            <a:fld id="{FA5FDF47-271C-42DC-9D3F-684AF41172BB}" type="datetime1">
              <a:rPr lang="en-US" smtClean="0"/>
              <a:t>3/12/26</a:t>
            </a:fld>
            <a:endParaRPr lang="en-GB"/>
          </a:p>
        </p:txBody>
      </p:sp>
      <p:sp>
        <p:nvSpPr>
          <p:cNvPr id="5" name="Footer Placeholder 4">
            <a:extLst>
              <a:ext uri="{FF2B5EF4-FFF2-40B4-BE49-F238E27FC236}">
                <a16:creationId xmlns:a16="http://schemas.microsoft.com/office/drawing/2014/main" id="{89A37BA3-7761-C787-F3DD-D24CA0D3EF09}"/>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B86D629-0DBD-CDDC-EA50-E64833C38F12}"/>
              </a:ext>
            </a:extLst>
          </p:cNvPr>
          <p:cNvSpPr>
            <a:spLocks noGrp="1"/>
          </p:cNvSpPr>
          <p:nvPr>
            <p:ph type="sldNum" sz="quarter" idx="12"/>
          </p:nvPr>
        </p:nvSpPr>
        <p:spPr/>
        <p:txBody>
          <a:body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363849468"/>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F5BF3-8978-AF97-7DFB-25BC9ED1280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3D387-D94D-C665-8FFA-D659F5001814}"/>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756A3-721D-A966-F3E4-F9558AF50AAC}"/>
              </a:ext>
            </a:extLst>
          </p:cNvPr>
          <p:cNvSpPr>
            <a:spLocks noGrp="1"/>
          </p:cNvSpPr>
          <p:nvPr>
            <p:ph type="dt" sz="half" idx="10"/>
          </p:nvPr>
        </p:nvSpPr>
        <p:spPr/>
        <p:txBody>
          <a:bodyPr/>
          <a:lstStyle/>
          <a:p>
            <a:pPr>
              <a:defRPr/>
            </a:pPr>
            <a:fld id="{6BBE3048-2A70-4146-B4AF-C8A11F29A0A1}" type="datetime1">
              <a:rPr lang="en-US" smtClean="0"/>
              <a:t>3/12/26</a:t>
            </a:fld>
            <a:endParaRPr lang="en-GB"/>
          </a:p>
        </p:txBody>
      </p:sp>
      <p:sp>
        <p:nvSpPr>
          <p:cNvPr id="5" name="Footer Placeholder 4">
            <a:extLst>
              <a:ext uri="{FF2B5EF4-FFF2-40B4-BE49-F238E27FC236}">
                <a16:creationId xmlns:a16="http://schemas.microsoft.com/office/drawing/2014/main" id="{6E9889DB-F939-0F35-5A91-885DDE5646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B24907A-82BE-5E83-DBE1-43E6FA494132}"/>
              </a:ext>
            </a:extLst>
          </p:cNvPr>
          <p:cNvSpPr>
            <a:spLocks noGrp="1"/>
          </p:cNvSpPr>
          <p:nvPr>
            <p:ph type="sldNum" sz="quarter" idx="12"/>
          </p:nvPr>
        </p:nvSpPr>
        <p:spPr/>
        <p:txBody>
          <a:body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212256334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94048665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162E3-AC56-8EC7-DC0D-804B1995DB4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D5B5CA-DFF2-3C28-B0A3-9EA9E59DE82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27EFE1-EE3C-A492-E34A-DF8962E1A5E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0B6E802E-415D-46FD-8E5D-F2E0FC6D6502}" type="datetime1">
              <a:rPr lang="en-US" smtClean="0"/>
              <a:t>3/12/26</a:t>
            </a:fld>
            <a:endParaRPr lang="en-GB"/>
          </a:p>
        </p:txBody>
      </p:sp>
      <p:sp>
        <p:nvSpPr>
          <p:cNvPr id="5" name="Footer Placeholder 4">
            <a:extLst>
              <a:ext uri="{FF2B5EF4-FFF2-40B4-BE49-F238E27FC236}">
                <a16:creationId xmlns:a16="http://schemas.microsoft.com/office/drawing/2014/main" id="{8436ADFA-9EE4-67CF-D8BD-4DC87FFAC6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2F2CA39-60D5-3795-F255-9A6B27C344A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1761333836"/>
      </p:ext>
    </p:extLst>
  </p:cSld>
  <p:clrMap bg1="lt1" tx1="dk1" bg2="lt2" tx2="dk2" accent1="accent1" accent2="accent2" accent3="accent3" accent4="accent4" accent5="accent5" accent6="accent6" hlink="hlink" folHlink="folHlink"/>
  <p:sldLayoutIdLst>
    <p:sldLayoutId id="2147484817" r:id="rId1"/>
    <p:sldLayoutId id="2147484818" r:id="rId2"/>
    <p:sldLayoutId id="2147484819" r:id="rId3"/>
    <p:sldLayoutId id="2147484820" r:id="rId4"/>
    <p:sldLayoutId id="2147484821" r:id="rId5"/>
    <p:sldLayoutId id="2147484822" r:id="rId6"/>
    <p:sldLayoutId id="2147484823" r:id="rId7"/>
    <p:sldLayoutId id="2147484824" r:id="rId8"/>
    <p:sldLayoutId id="2147484825" r:id="rId9"/>
    <p:sldLayoutId id="2147484826" r:id="rId10"/>
    <p:sldLayoutId id="2147484827" r:id="rId11"/>
    <p:sldLayoutId id="2147484802" r:id="rId12"/>
  </p:sldLayoutIdLst>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ssl.microsofttranslator.com/bv.aspx?ref=TAns&amp;from=&amp;to=cy&amp;a=2014.Caif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9C2C85-1492-463C-B805-3FD3FCE93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03441" y="-1"/>
            <a:ext cx="5737117" cy="5728133"/>
            <a:chOff x="329184" y="1"/>
            <a:chExt cx="524256" cy="5728133"/>
          </a:xfrm>
        </p:grpSpPr>
        <p:cxnSp>
          <p:nvCxnSpPr>
            <p:cNvPr id="16" name="Straight Connector 1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318045"/>
            <a:ext cx="8249304"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795174" y="3883014"/>
            <a:ext cx="7553652" cy="929750"/>
          </a:xfrm>
        </p:spPr>
        <p:txBody>
          <a:bodyPr anchor="b">
            <a:normAutofit/>
          </a:bodyPr>
          <a:lstStyle/>
          <a:p>
            <a:br>
              <a:rPr lang="en-US" sz="2800"/>
            </a:br>
            <a:endParaRPr lang="en-US" sz="280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971600" y="836713"/>
            <a:ext cx="7377226" cy="4554840"/>
          </a:xfrm>
        </p:spPr>
        <p:txBody>
          <a:bodyPr anchor="t">
            <a:noAutofit/>
          </a:bodyPr>
          <a:lstStyle/>
          <a:p>
            <a:pPr marL="0" indent="0" defTabSz="914400">
              <a:spcBef>
                <a:spcPts val="1000"/>
              </a:spcBef>
              <a:buNone/>
            </a:pPr>
            <a:r>
              <a:rPr lang="en-GB" sz="4800" b="0" i="0" u="none" strike="noStrike" cap="none" baseline="0" dirty="0">
                <a:effectLst/>
                <a:uFillTx/>
                <a:latin typeface="Aptos"/>
              </a:rPr>
              <a:t>Tystysgrif </a:t>
            </a:r>
            <a:r>
              <a:rPr lang="en-GB" sz="4800" b="0" i="0" u="none" strike="noStrike" cap="none" baseline="0" dirty="0" err="1">
                <a:effectLst/>
                <a:uFillTx/>
                <a:latin typeface="Aptos"/>
              </a:rPr>
              <a:t>i</a:t>
            </a:r>
            <a:r>
              <a:rPr lang="en-GB" sz="4800" b="0" i="0" u="none" strike="noStrike" cap="none" baseline="0" dirty="0">
                <a:effectLst/>
                <a:uFillTx/>
                <a:latin typeface="Aptos"/>
              </a:rPr>
              <a:t> </a:t>
            </a:r>
            <a:r>
              <a:rPr lang="en-GB" sz="4800" b="0" i="0" u="none" strike="noStrike" cap="none" baseline="0" dirty="0" err="1">
                <a:effectLst/>
                <a:uFillTx/>
                <a:latin typeface="Aptos"/>
              </a:rPr>
              <a:t>Raddedigion</a:t>
            </a:r>
            <a:br>
              <a:rPr lang="en-GB" sz="4800" dirty="0"/>
            </a:br>
            <a:r>
              <a:rPr lang="en-GB" sz="4800" b="0" i="0" u="none" strike="noStrike" cap="none" baseline="0" dirty="0">
                <a:effectLst/>
                <a:uFillTx/>
                <a:latin typeface="Aptos"/>
              </a:rPr>
              <a:t>Porth </a:t>
            </a:r>
            <a:r>
              <a:rPr lang="en-GB" sz="4800" b="0" i="0" u="none" strike="noStrike" cap="none" baseline="0" dirty="0" err="1">
                <a:effectLst/>
                <a:uFillTx/>
                <a:latin typeface="Aptos"/>
              </a:rPr>
              <a:t>Agored</a:t>
            </a:r>
            <a:br>
              <a:rPr lang="en-GB" sz="4800" dirty="0"/>
            </a:br>
            <a:br>
              <a:rPr lang="en-GB" sz="4800" dirty="0"/>
            </a:br>
            <a:br>
              <a:rPr lang="en-GB" sz="4800" dirty="0"/>
            </a:br>
            <a:r>
              <a:rPr lang="en-GB" sz="4800" b="0" i="0" u="none" strike="noStrike" cap="none" baseline="0" dirty="0" err="1">
                <a:effectLst/>
                <a:uFillTx/>
                <a:latin typeface="Aptos"/>
              </a:rPr>
              <a:t>Rhaglen</a:t>
            </a:r>
            <a:r>
              <a:rPr lang="en-GB" sz="4800" b="0" i="0" u="none" strike="noStrike" cap="none" baseline="0" dirty="0">
                <a:effectLst/>
                <a:uFillTx/>
                <a:latin typeface="Aptos"/>
              </a:rPr>
              <a:t> </a:t>
            </a:r>
            <a:r>
              <a:rPr lang="en-GB" sz="4800" b="0" i="0" u="none" strike="noStrike" cap="none" baseline="0" dirty="0" err="1">
                <a:effectLst/>
                <a:uFillTx/>
                <a:latin typeface="Aptos"/>
              </a:rPr>
              <a:t>Gadarnhau</a:t>
            </a:r>
            <a:r>
              <a:rPr lang="en-GB" sz="4800" b="0" i="0" u="none" strike="noStrike" cap="none" baseline="0" dirty="0">
                <a:effectLst/>
                <a:uFillTx/>
                <a:latin typeface="Aptos"/>
              </a:rPr>
              <a:t> </a:t>
            </a:r>
            <a:br>
              <a:rPr lang="en-GB" sz="4800" dirty="0"/>
            </a:br>
            <a:r>
              <a:rPr lang="en-GB" sz="4800" b="0" i="0" u="none" strike="noStrike" cap="none" baseline="0" dirty="0" err="1">
                <a:effectLst/>
                <a:uFillTx/>
                <a:latin typeface="Aptos"/>
              </a:rPr>
              <a:t>Gweithdy</a:t>
            </a:r>
            <a:r>
              <a:rPr lang="en-GB" sz="4800" b="0" i="0" u="none" strike="noStrike" cap="none" baseline="0" dirty="0">
                <a:effectLst/>
                <a:uFillTx/>
                <a:latin typeface="Aptos"/>
              </a:rPr>
              <a:t> 3</a:t>
            </a:r>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87FDF85A-169D-43B6-88FD-9DC7F4BC8844}"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389352426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494980" y="548640"/>
            <a:ext cx="2836602" cy="5431536"/>
          </a:xfrm>
        </p:spPr>
        <p:txBody>
          <a:bodyPr>
            <a:normAutofit/>
          </a:bodyPr>
          <a:lstStyle/>
          <a:p>
            <a:r>
              <a:rPr lang="cy" sz="2900" b="1" i="0" u="sng" strike="noStrike" cap="none" baseline="0" dirty="0">
                <a:solidFill>
                  <a:srgbClr val="000000"/>
                </a:solidFill>
                <a:effectLst/>
                <a:uFill>
                  <a:solidFill>
                    <a:srgbClr val="000000"/>
                  </a:solidFill>
                </a:uFill>
                <a:latin typeface="Aptos Display"/>
              </a:rPr>
              <a:t> </a:t>
            </a:r>
            <a:br>
              <a:rPr sz="2900" b="1" dirty="0"/>
            </a:br>
            <a:r>
              <a:rPr lang="cy" sz="2900" b="1" i="0" u="none" strike="noStrike" cap="none" baseline="0" dirty="0">
                <a:solidFill>
                  <a:srgbClr val="000000"/>
                </a:solidFill>
                <a:effectLst/>
                <a:uFillTx/>
                <a:latin typeface="Arial"/>
              </a:rPr>
              <a:t>Disgwyliadau/ Rheolau ar gyfer gweithdai rhithiol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3844813" y="552091"/>
            <a:ext cx="4668251" cy="5431536"/>
          </a:xfrm>
        </p:spPr>
        <p:txBody>
          <a:bodyPr anchor="ctr">
            <a:normAutofit/>
          </a:bodyPr>
          <a:lstStyle/>
          <a:p>
            <a:pPr lvl="0"/>
            <a:r>
              <a:rPr lang="cy" sz="2400" b="0" i="0" u="none" strike="noStrike" cap="none" baseline="0" dirty="0">
                <a:solidFill>
                  <a:srgbClr val="000000"/>
                </a:solidFill>
                <a:effectLst/>
                <a:uFillTx/>
                <a:latin typeface="Arial"/>
              </a:rPr>
              <a:t>Cyfrinachedd</a:t>
            </a:r>
          </a:p>
          <a:p>
            <a:pPr lvl="0"/>
            <a:r>
              <a:rPr lang="cy" sz="2400" b="0" i="0" u="none" strike="noStrike" cap="none" baseline="0" dirty="0">
                <a:solidFill>
                  <a:srgbClr val="000000"/>
                </a:solidFill>
                <a:effectLst/>
                <a:uFillTx/>
                <a:latin typeface="Arial"/>
              </a:rPr>
              <a:t>Parch</a:t>
            </a:r>
          </a:p>
          <a:p>
            <a:pPr lvl="0"/>
            <a:r>
              <a:rPr lang="cy" sz="2400" b="0" i="0" u="none" strike="noStrike" cap="none" baseline="0" dirty="0">
                <a:solidFill>
                  <a:srgbClr val="000000"/>
                </a:solidFill>
                <a:effectLst/>
                <a:uFillTx/>
                <a:latin typeface="Arial"/>
              </a:rPr>
              <a:t>Un person i siarad ar y tro. </a:t>
            </a:r>
            <a:r>
              <a:rPr lang="en-GB" sz="2400" dirty="0" err="1">
                <a:solidFill>
                  <a:srgbClr val="000000"/>
                </a:solidFill>
                <a:latin typeface="Arial"/>
              </a:rPr>
              <a:t>Codwch</a:t>
            </a:r>
            <a:r>
              <a:rPr lang="en-GB" sz="2400" dirty="0">
                <a:solidFill>
                  <a:srgbClr val="000000"/>
                </a:solidFill>
                <a:latin typeface="Arial"/>
              </a:rPr>
              <a:t> </a:t>
            </a:r>
            <a:r>
              <a:rPr lang="en-GB" sz="2400" dirty="0" err="1">
                <a:solidFill>
                  <a:srgbClr val="000000"/>
                </a:solidFill>
                <a:latin typeface="Arial"/>
              </a:rPr>
              <a:t>eich</a:t>
            </a:r>
            <a:r>
              <a:rPr lang="en-GB" sz="2400" dirty="0">
                <a:solidFill>
                  <a:srgbClr val="000000"/>
                </a:solidFill>
                <a:latin typeface="Arial"/>
              </a:rPr>
              <a:t> llaw </a:t>
            </a:r>
            <a:r>
              <a:rPr lang="cy" sz="2400" b="0" i="0" u="none" strike="noStrike" cap="none" baseline="0" dirty="0">
                <a:solidFill>
                  <a:srgbClr val="000000"/>
                </a:solidFill>
                <a:effectLst/>
                <a:uFillTx/>
                <a:latin typeface="Arial"/>
              </a:rPr>
              <a:t>os hoffech wneud sylw.</a:t>
            </a:r>
          </a:p>
          <a:p>
            <a:pPr lvl="0"/>
            <a:r>
              <a:rPr lang="cy" sz="2400" b="0" i="0" u="none" strike="noStrike" cap="none" baseline="0" dirty="0">
                <a:solidFill>
                  <a:srgbClr val="000000"/>
                </a:solidFill>
                <a:effectLst/>
                <a:uFillTx/>
                <a:latin typeface="Arial"/>
              </a:rPr>
              <a:t>Os ar-lein, defnyddiwch yr emoji ‘llaw i fyny’ neu’r blwch trafod</a:t>
            </a:r>
          </a:p>
          <a:p>
            <a:pPr lvl="0"/>
            <a:r>
              <a:rPr lang="cy" sz="2400" dirty="0">
                <a:solidFill>
                  <a:srgbClr val="000000"/>
                </a:solidFill>
                <a:latin typeface="Arial"/>
              </a:rPr>
              <a:t>Cyfraniad </a:t>
            </a:r>
            <a:r>
              <a:rPr lang="cy" sz="2400" b="0" i="0" u="none" strike="noStrike" cap="none" baseline="0" dirty="0">
                <a:solidFill>
                  <a:srgbClr val="000000"/>
                </a:solidFill>
                <a:effectLst/>
                <a:uFillTx/>
                <a:latin typeface="Arial"/>
              </a:rPr>
              <a:t>- plîs cyfrannwch a cheisiwch gadw ffocws</a:t>
            </a:r>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28650" y="365125"/>
            <a:ext cx="7886700" cy="1325563"/>
          </a:xfrm>
        </p:spPr>
        <p:txBody>
          <a:bodyPr>
            <a:normAutofit/>
          </a:bodyPr>
          <a:lstStyle/>
          <a:p>
            <a:r>
              <a:rPr lang="cy" sz="4700" b="1" i="0" u="none" strike="noStrike" cap="none" baseline="0" dirty="0">
                <a:solidFill>
                  <a:srgbClr val="000000"/>
                </a:solidFill>
                <a:effectLst/>
                <a:uFillTx/>
                <a:latin typeface="Aptos Display"/>
              </a:rPr>
              <a:t>Nodau ac Amcanion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28649" y="1929384"/>
            <a:ext cx="8013573" cy="4545202"/>
          </a:xfrm>
        </p:spPr>
        <p:txBody>
          <a:bodyPr>
            <a:normAutofit fontScale="92500" lnSpcReduction="10000"/>
          </a:bodyPr>
          <a:lstStyle/>
          <a:p>
            <a:pPr marL="0" indent="0">
              <a:buNone/>
            </a:pPr>
            <a:r>
              <a:rPr lang="cy" sz="2400" b="1" i="0" u="none" strike="noStrike" cap="none" baseline="0" dirty="0">
                <a:solidFill>
                  <a:srgbClr val="000000"/>
                </a:solidFill>
                <a:effectLst/>
                <a:uFillTx/>
                <a:latin typeface="Aptos"/>
              </a:rPr>
              <a:t>Tasg 3 - Diogelu</a:t>
            </a:r>
          </a:p>
          <a:p>
            <a:r>
              <a:rPr lang="cy" sz="2400" b="0" i="0" u="none" strike="noStrike" cap="none" baseline="0" dirty="0">
                <a:solidFill>
                  <a:srgbClr val="000000"/>
                </a:solidFill>
                <a:effectLst/>
                <a:uFillTx/>
                <a:latin typeface="Aptos"/>
              </a:rPr>
              <a:t>Egluro gofynion sy’n ymwneud â’r aseiniad diogelu gan gynnwys sut i fodloni canlyniadau dysgu gofynnol Gofal Cymdeithasol Cymru (GCC) ar gyfer Tasg 3 </a:t>
            </a:r>
          </a:p>
          <a:p>
            <a:r>
              <a:rPr lang="cy" sz="2400" b="0" i="0" u="none" strike="noStrike" cap="none" baseline="0" dirty="0">
                <a:solidFill>
                  <a:srgbClr val="000000"/>
                </a:solidFill>
                <a:effectLst/>
                <a:uFillTx/>
                <a:latin typeface="Aptos"/>
              </a:rPr>
              <a:t>Archwilio'r fframwaith deddfwriaethol mewn perthynas â diogelu oedolion/plant</a:t>
            </a:r>
          </a:p>
          <a:p>
            <a:r>
              <a:rPr lang="en-GB" sz="2400" dirty="0" err="1"/>
              <a:t>Adlewyrchu’n</a:t>
            </a:r>
            <a:r>
              <a:rPr lang="en-GB" sz="2400" dirty="0"/>
              <a:t> </a:t>
            </a:r>
            <a:r>
              <a:rPr lang="en-GB" sz="2400" dirty="0" err="1"/>
              <a:t>feirniadol</a:t>
            </a:r>
            <a:r>
              <a:rPr lang="en-GB" sz="2400" dirty="0"/>
              <a:t> </a:t>
            </a:r>
            <a:r>
              <a:rPr lang="en-GB" sz="2400" dirty="0" err="1"/>
              <a:t>ar</a:t>
            </a:r>
            <a:r>
              <a:rPr lang="en-GB" sz="2400" dirty="0"/>
              <a:t> </a:t>
            </a:r>
            <a:r>
              <a:rPr lang="en-GB" sz="2400" dirty="0" err="1"/>
              <a:t>ddadansoddi</a:t>
            </a:r>
            <a:r>
              <a:rPr lang="en-GB" sz="2400" dirty="0"/>
              <a:t> </a:t>
            </a:r>
            <a:r>
              <a:rPr lang="en-GB" sz="2400" dirty="0" err="1"/>
              <a:t>mewn</a:t>
            </a:r>
            <a:r>
              <a:rPr lang="en-GB" sz="2400" dirty="0"/>
              <a:t> </a:t>
            </a:r>
            <a:r>
              <a:rPr lang="en-GB" sz="2400" dirty="0" err="1"/>
              <a:t>asesu</a:t>
            </a:r>
            <a:r>
              <a:rPr lang="en-GB" sz="2400" dirty="0"/>
              <a:t> </a:t>
            </a:r>
            <a:r>
              <a:rPr lang="en-GB" sz="2400" dirty="0" err="1"/>
              <a:t>yn</a:t>
            </a:r>
            <a:r>
              <a:rPr lang="en-GB" sz="2400" dirty="0"/>
              <a:t> </a:t>
            </a:r>
            <a:r>
              <a:rPr lang="en-GB" sz="2400" dirty="0" err="1"/>
              <a:t>cynnwys</a:t>
            </a:r>
            <a:r>
              <a:rPr lang="en-GB" sz="2400" dirty="0"/>
              <a:t> </a:t>
            </a:r>
            <a:r>
              <a:rPr lang="en-GB" sz="2400" dirty="0" err="1"/>
              <a:t>deinameg</a:t>
            </a:r>
            <a:r>
              <a:rPr lang="en-GB" sz="2400" dirty="0"/>
              <a:t> </a:t>
            </a:r>
            <a:r>
              <a:rPr lang="en-GB" sz="2400" dirty="0" err="1"/>
              <a:t>pŵer</a:t>
            </a:r>
            <a:r>
              <a:rPr lang="en-GB" sz="2400" dirty="0"/>
              <a:t> </a:t>
            </a:r>
            <a:r>
              <a:rPr lang="en-GB" sz="2400" dirty="0" err="1"/>
              <a:t>ar</a:t>
            </a:r>
            <a:r>
              <a:rPr lang="en-GB" sz="2400" dirty="0"/>
              <a:t> </a:t>
            </a:r>
            <a:r>
              <a:rPr lang="en-GB" sz="2400" dirty="0" err="1"/>
              <a:t>ymarfer</a:t>
            </a:r>
            <a:r>
              <a:rPr lang="en-GB" sz="2400" dirty="0"/>
              <a:t> </a:t>
            </a:r>
            <a:r>
              <a:rPr lang="en-GB" sz="2400" dirty="0" err="1"/>
              <a:t>gwrth-ormesol</a:t>
            </a:r>
            <a:r>
              <a:rPr lang="en-GB" sz="2400" dirty="0"/>
              <a:t> </a:t>
            </a:r>
          </a:p>
          <a:p>
            <a:r>
              <a:rPr lang="en-GB" sz="2400" dirty="0" err="1"/>
              <a:t>Ystyried</a:t>
            </a:r>
            <a:r>
              <a:rPr lang="en-GB" sz="2400" dirty="0"/>
              <a:t> </a:t>
            </a:r>
            <a:r>
              <a:rPr lang="en-GB" sz="2400" dirty="0" err="1"/>
              <a:t>cydweithio</a:t>
            </a:r>
            <a:r>
              <a:rPr lang="en-GB" sz="2400" dirty="0"/>
              <a:t> </a:t>
            </a:r>
            <a:r>
              <a:rPr lang="en-GB" sz="2400" dirty="0" err="1"/>
              <a:t>yn</a:t>
            </a:r>
            <a:r>
              <a:rPr lang="en-GB" sz="2400" dirty="0"/>
              <a:t> </a:t>
            </a:r>
            <a:r>
              <a:rPr lang="en-GB" sz="2400" dirty="0" err="1"/>
              <a:t>cynnwys</a:t>
            </a:r>
            <a:r>
              <a:rPr lang="en-GB" sz="2400" dirty="0"/>
              <a:t> </a:t>
            </a:r>
            <a:r>
              <a:rPr lang="en-GB" sz="2400" dirty="0" err="1"/>
              <a:t>rhai</a:t>
            </a:r>
            <a:r>
              <a:rPr lang="en-GB" sz="2400" dirty="0"/>
              <a:t> </a:t>
            </a:r>
            <a:r>
              <a:rPr lang="en-GB" sz="2400" dirty="0" err="1"/>
              <a:t>o’r</a:t>
            </a:r>
            <a:r>
              <a:rPr lang="en-GB" sz="2400" dirty="0"/>
              <a:t> </a:t>
            </a:r>
            <a:r>
              <a:rPr lang="en-GB" sz="2400" dirty="0" err="1"/>
              <a:t>tensiynau</a:t>
            </a:r>
            <a:r>
              <a:rPr lang="en-GB" sz="2400" dirty="0"/>
              <a:t> </a:t>
            </a:r>
            <a:r>
              <a:rPr lang="en-GB" sz="2400" dirty="0" err="1"/>
              <a:t>a’r</a:t>
            </a:r>
            <a:r>
              <a:rPr lang="en-GB" sz="2400" dirty="0"/>
              <a:t> </a:t>
            </a:r>
            <a:r>
              <a:rPr lang="en-GB" sz="2400" dirty="0" err="1"/>
              <a:t>gwrthdaro</a:t>
            </a:r>
            <a:r>
              <a:rPr lang="en-GB" sz="2400" dirty="0"/>
              <a:t> </a:t>
            </a:r>
            <a:r>
              <a:rPr lang="en-GB" sz="2400" dirty="0" err="1"/>
              <a:t>posibl</a:t>
            </a:r>
            <a:r>
              <a:rPr lang="en-GB" sz="2400" dirty="0"/>
              <a:t> y </a:t>
            </a:r>
            <a:r>
              <a:rPr lang="en-GB" sz="2400" dirty="0" err="1"/>
              <a:t>deuir</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mewn</a:t>
            </a:r>
            <a:r>
              <a:rPr lang="en-GB" sz="2400" dirty="0"/>
              <a:t> </a:t>
            </a:r>
            <a:r>
              <a:rPr lang="en-GB" sz="2400" dirty="0" err="1"/>
              <a:t>asesu</a:t>
            </a:r>
            <a:r>
              <a:rPr lang="en-GB" sz="2400" dirty="0"/>
              <a:t> </a:t>
            </a:r>
            <a:r>
              <a:rPr lang="en-GB" sz="2400" dirty="0" err="1"/>
              <a:t>diogelu</a:t>
            </a:r>
            <a:r>
              <a:rPr lang="en-GB" sz="2400" dirty="0"/>
              <a:t> </a:t>
            </a:r>
          </a:p>
          <a:p>
            <a:r>
              <a:rPr lang="cy" sz="2400" b="0" i="0" u="none" strike="noStrike" cap="none" baseline="0" dirty="0">
                <a:solidFill>
                  <a:srgbClr val="000000"/>
                </a:solidFill>
                <a:effectLst/>
                <a:uFillTx/>
                <a:latin typeface="Aptos"/>
              </a:rPr>
              <a:t>Ystyried damcaniaethau a modelau i danategu arfer proffesiynol</a:t>
            </a:r>
          </a:p>
          <a:p>
            <a:r>
              <a:rPr lang="cy" sz="2400" b="0" i="0" u="none" strike="noStrike" cap="none" baseline="0" dirty="0">
                <a:solidFill>
                  <a:srgbClr val="000000"/>
                </a:solidFill>
                <a:effectLst/>
                <a:uFillTx/>
                <a:latin typeface="Aptos"/>
              </a:rPr>
              <a:t>Ystyried gweithio gyda chymhlethdod a gwneud penderfyniadau proffesiynol. </a:t>
            </a:r>
          </a:p>
          <a:p>
            <a:endParaRPr lang="en-US" sz="1900" dirty="0"/>
          </a:p>
          <a:p>
            <a:endParaRPr lang="en-US" sz="1900" dirty="0"/>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5839523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cy" sz="4300" b="1" i="0" u="none" strike="noStrike" cap="none" baseline="0" dirty="0">
                <a:solidFill>
                  <a:srgbClr val="000000"/>
                </a:solidFill>
                <a:effectLst/>
                <a:uFillTx/>
                <a:latin typeface="Aptos Display"/>
              </a:rPr>
              <a:t>Tasg 3 - Diogelu - Y Cwestiwn Portffolio</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3"/>
            <a:ext cx="7886700" cy="4563491"/>
          </a:xfrm>
        </p:spPr>
        <p:txBody>
          <a:bodyPr>
            <a:normAutofit/>
          </a:bodyPr>
          <a:lstStyle/>
          <a:p>
            <a:r>
              <a:rPr lang="cy" sz="2000" b="0" i="0" u="none" strike="noStrike" cap="none" baseline="0" dirty="0">
                <a:solidFill>
                  <a:srgbClr val="000000"/>
                </a:solidFill>
                <a:effectLst/>
                <a:uFillTx/>
                <a:latin typeface="Aptos"/>
              </a:rPr>
              <a:t>Cwblhewch astudiaeth achos </a:t>
            </a:r>
            <a:r>
              <a:rPr lang="en-GB" sz="2000" b="0" i="0" u="none" strike="noStrike" cap="none" baseline="0" dirty="0" err="1">
                <a:solidFill>
                  <a:srgbClr val="000000"/>
                </a:solidFill>
                <a:effectLst/>
                <a:uFillTx/>
                <a:latin typeface="Aptos"/>
              </a:rPr>
              <a:t>adlewyrchol</a:t>
            </a:r>
            <a:r>
              <a:rPr lang="cy" sz="2000" b="0" i="0" u="none" strike="noStrike" cap="none" baseline="0" dirty="0">
                <a:solidFill>
                  <a:srgbClr val="000000"/>
                </a:solidFill>
                <a:effectLst/>
                <a:uFillTx/>
                <a:latin typeface="Aptos"/>
              </a:rPr>
              <a:t> feirniadol yn seiliedig ar asesiad yr ydych wedi'i gynnal gydag eraill,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yn eich maes gwaith eich hun, yn ymwneud â diogelu naill ai oedolyn neu blentyn. </a:t>
            </a:r>
          </a:p>
          <a:p>
            <a:r>
              <a:rPr lang="cy" sz="2000" b="0" i="0" u="none" strike="noStrike" cap="none" baseline="0" dirty="0">
                <a:solidFill>
                  <a:srgbClr val="000000"/>
                </a:solidFill>
                <a:effectLst/>
                <a:uFillTx/>
                <a:latin typeface="Aptos"/>
              </a:rPr>
              <a:t>Rhaid i chi ddangos sut mae'r achos yn cysylltu </a:t>
            </a:r>
            <a:r>
              <a:rPr lang="cy" sz="2000" b="1" i="0" u="none" strike="noStrike" cap="none" baseline="0" dirty="0">
                <a:solidFill>
                  <a:srgbClr val="000000"/>
                </a:solidFill>
                <a:effectLst/>
                <a:uFillTx/>
                <a:latin typeface="Aptos"/>
              </a:rPr>
              <a:t>neu y gallai</a:t>
            </a:r>
            <a:r>
              <a:rPr lang="cy" sz="2000" b="0" i="0" u="none" strike="noStrike" cap="none" baseline="0" dirty="0">
                <a:solidFill>
                  <a:srgbClr val="000000"/>
                </a:solidFill>
                <a:effectLst/>
                <a:uFillTx/>
                <a:latin typeface="Aptos"/>
              </a:rPr>
              <a:t> gysylltu â deddfwriaeth, polisïau, strategaethau a gweithdrefnau diogelu (gan gynnwys dangos dealltwriaeth o’r rhyngwyneb rhwng darpariaeth gwasanaethau cymdeithasol yng Nghymru â’r Deyrnas Unedig, yr Undeb Ewropeaidd (UE) a’r tu allan i’r UE). </a:t>
            </a:r>
          </a:p>
          <a:p>
            <a:r>
              <a:rPr lang="cy" sz="2000" b="0" i="0" u="none" strike="noStrike" cap="none" baseline="0" dirty="0">
                <a:solidFill>
                  <a:srgbClr val="000000"/>
                </a:solidFill>
                <a:effectLst/>
                <a:uFillTx/>
                <a:latin typeface="Aptos"/>
              </a:rPr>
              <a:t>Rhaid i chi ddangos eich dealltwriaeth o integreiddio dadansoddi mewn asesu, cydweithio a barn broffesiynol mewn sefyllfaoedd cynyddol gymhleth a'r defnydd o ddamcaniaethau gwaith cymdeithasol. </a:t>
            </a:r>
          </a:p>
          <a:p>
            <a:r>
              <a:rPr lang="cy" sz="2000" b="0" i="0" u="none" strike="noStrike" cap="none" baseline="0" dirty="0">
                <a:solidFill>
                  <a:srgbClr val="000000"/>
                </a:solidFill>
                <a:effectLst/>
                <a:uFillTx/>
                <a:latin typeface="Aptos"/>
              </a:rPr>
              <a:t>Rhaid i chi gyfeirio at ddimensiynau penodol gweithio yng Nghymru. (</a:t>
            </a:r>
            <a:r>
              <a:rPr lang="cy" sz="2000" b="0" i="1" u="none" strike="noStrike" cap="none" baseline="0" dirty="0">
                <a:solidFill>
                  <a:srgbClr val="000000"/>
                </a:solidFill>
                <a:effectLst/>
                <a:uFillTx/>
                <a:latin typeface="Aptos"/>
              </a:rPr>
              <a:t>4000 o eiriau +/- 10%).</a:t>
            </a:r>
          </a:p>
          <a:p>
            <a:endParaRPr lang="en-US" sz="1900" dirty="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cy" sz="4500" b="1" i="0" u="none" strike="noStrike" cap="none" baseline="0">
                <a:solidFill>
                  <a:srgbClr val="000000"/>
                </a:solidFill>
                <a:effectLst/>
                <a:uFillTx/>
                <a:latin typeface="Aptos Display"/>
              </a:rPr>
              <a:t>Canlyniadau Dysgu GCC - Tasg 3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cy" sz="2400" b="0" i="0" u="none" strike="noStrike" cap="none" baseline="0" dirty="0">
                <a:solidFill>
                  <a:srgbClr val="000000">
                    <a:alpha val="80000"/>
                  </a:srgbClr>
                </a:solidFill>
                <a:effectLst/>
                <a:uFillTx/>
                <a:latin typeface="Arial"/>
              </a:rPr>
              <a:t>Yn Nhasg 3 mae angen i chi fodloni agweddau ar bob un o'r 3 chanlyniad dysgu GCC. </a:t>
            </a:r>
          </a:p>
          <a:p>
            <a:pPr marL="0" indent="0">
              <a:buNone/>
            </a:pPr>
            <a:r>
              <a:rPr lang="cy" b="0" i="0" u="none" strike="noStrike" cap="none" baseline="0" dirty="0">
                <a:effectLst/>
                <a:uFillTx/>
              </a:rPr>
              <a:t>1. </a:t>
            </a:r>
            <a:r>
              <a:rPr lang="cy" sz="2400" dirty="0">
                <a:solidFill>
                  <a:srgbClr val="000000">
                    <a:alpha val="80000"/>
                  </a:srgbClr>
                </a:solidFill>
                <a:latin typeface="Arial"/>
              </a:rPr>
              <a:t>Cymhwyso dadansoddiad wrth asesu i lywio ymyriadau</a:t>
            </a:r>
          </a:p>
          <a:p>
            <a:pPr marL="0" indent="0">
              <a:buNone/>
            </a:pPr>
            <a:r>
              <a:rPr lang="cy" sz="2400" b="0" i="0" u="none" strike="noStrike" cap="none" baseline="0" dirty="0">
                <a:solidFill>
                  <a:srgbClr val="000000">
                    <a:alpha val="80000"/>
                  </a:srgbClr>
                </a:solidFill>
                <a:effectLst/>
                <a:uFillTx/>
                <a:latin typeface="Arial"/>
              </a:rPr>
              <a:t>2. Gweithio ar y cyd â phobl sydd angen gofal a chymorth, eu gofalwyr a gweithwyr proffesiynol eraill</a:t>
            </a:r>
          </a:p>
          <a:p>
            <a:pPr marL="0" indent="0">
              <a:buNone/>
            </a:pPr>
            <a:r>
              <a:rPr lang="cy" sz="2400" b="0" i="0" u="none" strike="noStrike" cap="none" baseline="0" dirty="0">
                <a:solidFill>
                  <a:srgbClr val="000000">
                    <a:alpha val="80000"/>
                  </a:srgbClr>
                </a:solidFill>
                <a:effectLst/>
                <a:uFillTx/>
                <a:latin typeface="Arial"/>
              </a:rPr>
              <a:t>3. Ymyrraeth a chymhwyso barn broffesiynol mewn sefyllfaoedd cynyddol gymhleth.</a:t>
            </a:r>
          </a:p>
          <a:p>
            <a:endParaRPr lang="en-GB" sz="2400" dirty="0">
              <a:solidFill>
                <a:schemeClr val="tx1">
                  <a:alpha val="80000"/>
                </a:schemeClr>
              </a:solidFill>
              <a:effectLst/>
              <a:latin typeface="Arial" panose="020B0604020202020204" pitchFamily="34" charset="0"/>
            </a:endParaRPr>
          </a:p>
          <a:p>
            <a:r>
              <a:rPr lang="cy" sz="2400" b="0" i="0" u="none" strike="noStrike" cap="none" baseline="0" dirty="0">
                <a:solidFill>
                  <a:srgbClr val="000000">
                    <a:alpha val="80000"/>
                  </a:srgbClr>
                </a:solidFill>
                <a:effectLst/>
                <a:uFillTx/>
                <a:latin typeface="Arial"/>
              </a:rPr>
              <a:t>Ceir rhagor o fanylion yn atodiad 4 y llawlyfr.</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9964701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cy" sz="3600" b="1" i="0" u="none" strike="noStrike" cap="none" baseline="0">
                <a:solidFill>
                  <a:srgbClr val="000000"/>
                </a:solidFill>
                <a:effectLst/>
                <a:uFillTx/>
                <a:latin typeface="Aptos Display"/>
              </a:rPr>
              <a:t>Canlyniad Dysgu - 1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cy" sz="2000" dirty="0">
                <a:solidFill>
                  <a:srgbClr val="000000"/>
                </a:solidFill>
                <a:latin typeface="Arial"/>
              </a:rPr>
              <a:t>Bydd y dysgwr yn</a:t>
            </a:r>
            <a:r>
              <a:rPr lang="cy" sz="2000" b="0" i="0" u="none" strike="noStrike" cap="none" baseline="0" dirty="0">
                <a:solidFill>
                  <a:srgbClr val="000000"/>
                </a:solidFill>
                <a:effectLst/>
                <a:uFillTx/>
                <a:latin typeface="Arial"/>
              </a:rPr>
              <a:t>:</a:t>
            </a:r>
          </a:p>
          <a:p>
            <a:r>
              <a:rPr lang="cy" sz="2000" b="0" i="0" u="none" strike="noStrike" cap="none" baseline="0" dirty="0">
                <a:solidFill>
                  <a:srgbClr val="000000"/>
                </a:solidFill>
                <a:effectLst/>
                <a:uFillTx/>
                <a:latin typeface="Arial"/>
              </a:rPr>
              <a:t>1.1. Deall sut y defnyddir fframweithiau deddfwriaethol, safbwyntiau damcaniaethol, safonau a chanllawiau i lywio ymarfer asesu</a:t>
            </a:r>
          </a:p>
          <a:p>
            <a:r>
              <a:rPr lang="cy" sz="2000" b="0" i="0" u="none" strike="noStrike" cap="none" baseline="0" dirty="0">
                <a:solidFill>
                  <a:srgbClr val="000000"/>
                </a:solidFill>
                <a:effectLst/>
                <a:uFillTx/>
                <a:latin typeface="Arial"/>
              </a:rPr>
              <a:t>1.2. Gallu defnyddio dull sy’n canolbwyntio ar y dinesydd, ac ar ganlyniadau, i wneud asesiadau amrywiol er mwyn hybu a chefnogi llesiant</a:t>
            </a:r>
          </a:p>
          <a:p>
            <a:r>
              <a:rPr lang="cy" b="0" i="0" u="none" strike="noStrike" cap="none" baseline="0" dirty="0">
                <a:effectLst/>
                <a:uFillTx/>
              </a:rPr>
              <a:t>1.3. </a:t>
            </a:r>
            <a:r>
              <a:rPr lang="cy" sz="2000" dirty="0">
                <a:solidFill>
                  <a:srgbClr val="000000"/>
                </a:solidFill>
                <a:latin typeface="Arial"/>
              </a:rPr>
              <a:t>Gallu cofnodi gwybodaeth asesu fel sail i lywio penderfyniadau</a:t>
            </a:r>
          </a:p>
          <a:p>
            <a:r>
              <a:rPr lang="cy" sz="2000" b="0" i="0" u="none" strike="noStrike" cap="none" baseline="0" dirty="0">
                <a:solidFill>
                  <a:srgbClr val="000000"/>
                </a:solidFill>
                <a:effectLst/>
                <a:uFillTx/>
                <a:latin typeface="Arial"/>
              </a:rPr>
              <a:t>1.4. Gallu ffurfio barn broffesiynol ar sail gwybodaeth asesu.</a:t>
            </a:r>
          </a:p>
          <a:p>
            <a:r>
              <a:rPr lang="cy" sz="2000" b="0" i="0" u="none" strike="noStrike" cap="none" baseline="0" dirty="0">
                <a:solidFill>
                  <a:srgbClr val="000000"/>
                </a:solidFill>
                <a:effectLst/>
                <a:uFillTx/>
                <a:latin typeface="Arial"/>
              </a:rPr>
              <a:t>Gweler atodiad 4 y llawlyfr am y dadansoddiad manylach yn y “Meini Prawf Asesu”. </a:t>
            </a: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fontScale="85000" lnSpcReduction="20000"/>
          </a:bodyPr>
          <a:lstStyle/>
          <a:p>
            <a:pPr marL="0" indent="0">
              <a:buNone/>
            </a:pPr>
            <a:r>
              <a:rPr lang="cy" sz="2800" b="1" i="0" u="none" strike="noStrike" cap="none" baseline="0" dirty="0">
                <a:effectLst/>
                <a:uFillTx/>
              </a:rPr>
              <a:t>1. Cymhwyso dadansoddiad wrth asesu er mwyn llywio ymyriadau</a:t>
            </a:r>
          </a:p>
          <a:p>
            <a:pPr marL="0" indent="0">
              <a:buNone/>
            </a:pPr>
            <a:r>
              <a:rPr lang="en-US" dirty="0"/>
              <a:t> </a:t>
            </a:r>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70667"/>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8019148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18FF-CC89-4B35-8D0E-24F3C58C684C}"/>
              </a:ext>
            </a:extLst>
          </p:cNvPr>
          <p:cNvSpPr txBox="1"/>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Deddfwriaeth Danategol</a:t>
            </a:r>
          </a:p>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Pam y gyfraith? </a:t>
            </a:r>
          </a:p>
        </p:txBody>
      </p:sp>
      <p:sp>
        <p:nvSpPr>
          <p:cNvPr id="204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29369" y="2071316"/>
            <a:ext cx="5327374" cy="42850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None/>
            </a:pPr>
            <a:r>
              <a:rPr lang="cy" sz="2200" b="1" i="0" u="none" strike="noStrike" cap="none" baseline="0" dirty="0">
                <a:solidFill>
                  <a:srgbClr val="000000"/>
                </a:solidFill>
                <a:effectLst/>
                <a:uFillTx/>
                <a:latin typeface="Aptos"/>
              </a:rPr>
              <a:t>Ymarfer 1</a:t>
            </a:r>
          </a:p>
          <a:p>
            <a:pPr marL="342900" indent="-342900">
              <a:lnSpc>
                <a:spcPct val="90000"/>
              </a:lnSpc>
            </a:pPr>
            <a:r>
              <a:rPr lang="cy" sz="2200" b="0" i="0" u="none" strike="noStrike" cap="none" baseline="0" dirty="0">
                <a:solidFill>
                  <a:srgbClr val="000000"/>
                </a:solidFill>
                <a:effectLst/>
                <a:uFillTx/>
                <a:latin typeface="Aptos"/>
              </a:rPr>
              <a:t>Pam ei bod yn bwysig i weithwyr cymdeithasol fod ag ymwybyddiaeth o’r gyfraith? </a:t>
            </a:r>
          </a:p>
          <a:p>
            <a:pPr marL="342900" indent="-342900">
              <a:lnSpc>
                <a:spcPct val="90000"/>
              </a:lnSpc>
            </a:pPr>
            <a:r>
              <a:rPr lang="cy" sz="2200" b="0" i="0" u="none" strike="noStrike" cap="none" baseline="0" dirty="0">
                <a:solidFill>
                  <a:srgbClr val="000000"/>
                </a:solidFill>
                <a:effectLst/>
                <a:uFillTx/>
                <a:latin typeface="Aptos"/>
              </a:rPr>
              <a:t>Trafodwch yr hyn yr ydych yn ei ystyried fel </a:t>
            </a:r>
            <a:r>
              <a:rPr lang="cy" sz="2200" b="1" i="0" u="none" strike="noStrike" cap="none" baseline="0" dirty="0">
                <a:solidFill>
                  <a:srgbClr val="000000"/>
                </a:solidFill>
                <a:effectLst/>
                <a:uFillTx/>
                <a:latin typeface="Aptos"/>
              </a:rPr>
              <a:t>darnau allweddol o ddeddfwriaeth/ polisi/ gweithdrefnau </a:t>
            </a:r>
            <a:r>
              <a:rPr lang="cy" sz="2200" b="0" i="0" u="none" strike="noStrike" cap="none" baseline="0" dirty="0">
                <a:solidFill>
                  <a:srgbClr val="000000"/>
                </a:solidFill>
                <a:effectLst/>
                <a:uFillTx/>
                <a:latin typeface="Aptos"/>
              </a:rPr>
              <a:t>sy’n tanategu eich maes ymarfer</a:t>
            </a:r>
          </a:p>
          <a:p>
            <a:pPr marL="342900" indent="-342900">
              <a:lnSpc>
                <a:spcPct val="90000"/>
              </a:lnSpc>
            </a:pPr>
            <a:r>
              <a:rPr lang="cy" sz="2200" b="0" i="0" u="none" strike="noStrike" cap="none" baseline="0" dirty="0">
                <a:solidFill>
                  <a:srgbClr val="000000"/>
                </a:solidFill>
                <a:effectLst/>
                <a:uFillTx/>
                <a:latin typeface="Aptos"/>
              </a:rPr>
              <a:t>Ystyriwch ddeddfwriaeth yng Nghymru, Y Deyrnas Unedig a’r Undeb Ewropeaidd (UE/EU) a thu allan i’r UE.</a:t>
            </a:r>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01" r="15446" b="2"/>
          <a:stretch>
            <a:fillRect/>
          </a:stretch>
        </p:blipFill>
        <p:spPr bwMode="auto">
          <a:xfrm>
            <a:off x="5756743" y="2093976"/>
            <a:ext cx="2955798" cy="40965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6457950" y="6356350"/>
            <a:ext cx="2057400" cy="365125"/>
          </a:xfrm>
        </p:spPr>
        <p:txBody>
          <a:bodyPr vert="horz" lIns="91440" tIns="45720" rIns="91440" bIns="45720" numCol="1" rtlCol="0" anchor="ctr" anchorCtr="0" compatLnSpc="1">
            <a:prstTxWarp prst="textNoShape">
              <a:avLst/>
            </a:prstTxWarp>
            <a:normAutofit/>
          </a:bodyPr>
          <a:lstStyle/>
          <a:p>
            <a:pPr>
              <a:spcAft>
                <a:spcPts val="600"/>
              </a:spcAft>
              <a:defRPr/>
            </a:pPr>
            <a:fld id="{3667BF6C-317A-46B2-9AC2-0A4D69FFFBED}" type="slidenum">
              <a:rPr lang="en-US" altLang="en-US" sz="1200" smtClean="0">
                <a:solidFill>
                  <a:prstClr val="black">
                    <a:tint val="75000"/>
                  </a:prstClr>
                </a:solidFill>
                <a:latin typeface="Calibri"/>
              </a:rPr>
              <a:pPr>
                <a:spcAft>
                  <a:spcPts val="600"/>
                </a:spcAft>
                <a:defRPr/>
              </a:pPr>
              <a:t>7</a:t>
            </a:fld>
            <a:endParaRPr lang="en-US" altLang="en-US" sz="1200">
              <a:solidFill>
                <a:prstClr val="black">
                  <a:tint val="75000"/>
                </a:prstClr>
              </a:solidFill>
              <a:latin typeface="Calibri"/>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 sz="4400" b="0" i="0" u="none" strike="noStrike" cap="none" baseline="0">
                <a:solidFill>
                  <a:srgbClr val="000000"/>
                </a:solidFill>
                <a:effectLst/>
                <a:uFillTx/>
                <a:latin typeface="Aptos Display"/>
              </a:rPr>
              <a:t>Deddfwriaeth Trosfwaol</a:t>
            </a:r>
          </a:p>
        </p:txBody>
      </p:sp>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382322"/>
            <a:ext cx="8229600" cy="5904433"/>
          </a:xfrm>
        </p:spPr>
        <p:txBody>
          <a:bodyPr/>
          <a:lstStyle/>
          <a:p>
            <a:pPr marL="0" indent="0">
              <a:buNone/>
            </a:pPr>
            <a:r>
              <a:rPr lang="cy" sz="2400" b="0" i="0" u="none" strike="noStrike" cap="none" baseline="0" dirty="0">
                <a:solidFill>
                  <a:srgbClr val="000000"/>
                </a:solidFill>
                <a:effectLst/>
                <a:uFillTx/>
                <a:latin typeface="Aptos"/>
              </a:rPr>
              <a:t>Cyflwynwyd Deddf Gwasanaethau Cymdeithasol a Llesiant (Cymru) 2014, i weddnewid a symleiddio’r gyfraith. </a:t>
            </a:r>
          </a:p>
          <a:p>
            <a:r>
              <a:rPr lang="cy" sz="2400" b="0" i="0" u="none" strike="noStrike" cap="none" baseline="0" dirty="0">
                <a:solidFill>
                  <a:srgbClr val="000000"/>
                </a:solidFill>
                <a:effectLst/>
                <a:uFillTx/>
                <a:latin typeface="Aptos"/>
              </a:rPr>
              <a:t>Bu iddi ddiddymu nifer o gyfreithiau a chanllawiau blaenorol oedd yn gysylltiedig â gofal a chymorth. Mae’r Ddeddf yn adeiladu ar y Papur Gwyn: Gwasanaethau Cymdeithasol Cynaliadwy i Gymru: Fframwaith Gweithredu, ac mae’n anelu at gryfhau diogelu. </a:t>
            </a:r>
          </a:p>
          <a:p>
            <a:pPr lvl="0"/>
            <a:r>
              <a:rPr lang="cy" sz="2400" b="0" i="0" u="none" strike="noStrike" cap="none" baseline="0" dirty="0">
                <a:solidFill>
                  <a:srgbClr val="000000"/>
                </a:solidFill>
                <a:effectLst/>
                <a:uFillTx/>
                <a:latin typeface="Aptos"/>
              </a:rPr>
              <a:t>Mae’n pwysleisio’r angen i ystyried y gyfraith, rheoliadau, canllawiau, polisi a gweithdrefnau mewn perthynas â diogelu oedolion neu blant.</a:t>
            </a:r>
          </a:p>
          <a:p>
            <a:pPr>
              <a:buFont typeface="Wingdings 3" panose="05040102010807070707" pitchFamily="18" charset="2"/>
              <a:buNone/>
            </a:pPr>
            <a:endParaRPr lang="cy-GB" altLang="en-US" sz="2400" dirty="0">
              <a:highlight>
                <a:srgbClr val="FFFF00"/>
              </a:highlight>
            </a:endParaRPr>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7620" y="5661026"/>
            <a:ext cx="3625173" cy="12559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 sz="4000" b="0" i="0" u="none" strike="noStrike" cap="none" baseline="0" dirty="0">
                <a:solidFill>
                  <a:srgbClr val="000000"/>
                </a:solidFill>
                <a:effectLst/>
                <a:uFillTx/>
                <a:latin typeface="Aptos Display"/>
              </a:rPr>
              <a:t>Deddfwriaeth, Polisi a Gweithrefnau Diogelu Trosfwaol</a:t>
            </a:r>
            <a:br>
              <a:rPr sz="4400" dirty="0"/>
            </a:br>
            <a:endParaRPr sz="4400"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half" idx="2"/>
          </p:nvPr>
        </p:nvSpPr>
        <p:spPr>
          <a:xfrm>
            <a:off x="457200" y="1556792"/>
            <a:ext cx="4040188" cy="4333321"/>
          </a:xfrm>
        </p:spPr>
        <p:txBody>
          <a:bodyPr>
            <a:normAutofit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Mae Deddf Gwasanaethau Cymdeithasol a Llesiant (Cymru) 2014- yn benodol i Ddiogelu</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Gweithio gyda’n Gilydd i Ddiogelu Pobl, 2019</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Cod Ymarfer o dan rhan 10 o’r Ddeddf Gwasanaethau Cymdeithasol a Llesiant (Cymru) 2014</a:t>
            </a:r>
          </a:p>
          <a:p>
            <a:pPr marL="457200" indent="-457200">
              <a:buFont typeface="Arial" panose="020B0604020202020204" pitchFamily="34" charset="0"/>
              <a:buChar char="•"/>
              <a:defRPr/>
            </a:pPr>
            <a:r>
              <a:rPr lang="cy" sz="1800" dirty="0">
                <a:solidFill>
                  <a:srgbClr val="000000"/>
                </a:solidFill>
                <a:latin typeface="Aptos"/>
              </a:rPr>
              <a:t>Gweithdrefnau Diogelu Cymru</a:t>
            </a:r>
            <a:endParaRPr lang="cy" sz="1800" b="0" i="0" u="none" strike="noStrike" cap="none" baseline="0" dirty="0">
              <a:solidFill>
                <a:srgbClr val="000000"/>
              </a:solidFill>
              <a:effectLst/>
              <a:uFillTx/>
              <a:latin typeface="Aptos"/>
            </a:endParaRP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Plant1989 a 2004</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Galluedd Meddyliol 2005 a Deddf Iechyd Meddwl 1983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Cydraddoldeb 2010</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Rhyddid Gwybodaeth 2000 a Deddf Diogelu Data 2008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02088" y="1550556"/>
            <a:ext cx="4041775" cy="4333321"/>
          </a:xfrm>
        </p:spPr>
        <p:txBody>
          <a:bodyPr>
            <a:normAutofit fontScale="90000"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Mesurau’r Gymraeg (Cymru )2011- Safonau Iaith Gymraeg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Fframwaith ‘Mwy na Geiriau’, 2022</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Hawliau Dynol 1998- Confensiwn Ewropeaidd ar Hawliau Dynol, yn arbennig erthyglau 2, 3, 5, 6 ac 8.</a:t>
            </a:r>
          </a:p>
          <a:p>
            <a:pPr marL="342900" indent="-342900">
              <a:defRPr/>
            </a:pPr>
            <a:r>
              <a:rPr lang="cy" sz="1800" b="0" i="0" u="none" strike="noStrike" cap="none" baseline="0" dirty="0">
                <a:solidFill>
                  <a:srgbClr val="000000"/>
                </a:solidFill>
                <a:effectLst/>
                <a:uFillTx/>
                <a:latin typeface="Aptos"/>
              </a:rPr>
              <a:t>Egwyddorion y Cenhedloedd Unedig ar Bobl Hŷn, 1991</a:t>
            </a:r>
          </a:p>
          <a:p>
            <a:pPr marL="342900" indent="-342900">
              <a:defRPr/>
            </a:pPr>
            <a:r>
              <a:rPr lang="cy" sz="1800" b="0" i="0" u="none" strike="noStrike" cap="none" baseline="0" dirty="0">
                <a:solidFill>
                  <a:srgbClr val="000000"/>
                </a:solidFill>
                <a:effectLst/>
                <a:uFillTx/>
                <a:latin typeface="Aptos"/>
              </a:rPr>
              <a:t>Confensiwn y Cenhedloedd Unedig ar Hawliau’r Plentyn, 1989</a:t>
            </a:r>
          </a:p>
          <a:p>
            <a:pPr marL="342900" indent="-342900">
              <a:defRPr/>
            </a:pPr>
            <a:r>
              <a:rPr lang="cy" sz="1800" b="0" i="0" u="none" strike="noStrike" cap="none" baseline="0" dirty="0">
                <a:solidFill>
                  <a:srgbClr val="000000"/>
                </a:solidFill>
                <a:effectLst/>
                <a:uFillTx/>
                <a:latin typeface="Aptos"/>
              </a:rPr>
              <a:t>Nid yw’r rhestr hon yn hollgynhwysfawr – mae’n bwysig dod o hyd i’r ddeddfwriaeth/polisi a gweithdrefn gywir ar gyfer eich maes gwaith a chyfeirio at hyn yn gywir.</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 sz="2800" b="1" i="0" u="none" strike="noStrike" cap="none" baseline="0">
                <a:solidFill>
                  <a:srgbClr val="000000"/>
                </a:solidFill>
                <a:effectLst/>
                <a:uFillTx/>
                <a:latin typeface="Aptos Display"/>
              </a:rPr>
              <a:t>Dyletswyddau Trosfwaol dan</a:t>
            </a:r>
            <a:br>
              <a:rPr sz="2800"/>
            </a:br>
            <a:r>
              <a:rPr lang="cy" sz="2800" b="1" i="0" u="none" strike="noStrike" cap="none" baseline="0">
                <a:solidFill>
                  <a:srgbClr val="000000"/>
                </a:solidFill>
                <a:effectLst/>
                <a:uFillTx/>
                <a:latin typeface="Aptos Display"/>
              </a:rPr>
              <a:t>y Ddeddfa Gwasanaethau Cymdeithasol a Llesiant (Cymru) 2014</a:t>
            </a:r>
          </a:p>
        </p:txBody>
      </p:sp>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a:latin typeface="Arial" panose="020B0604020202020204" pitchFamily="34" charset="0"/>
              <a:cs typeface="Arial" panose="020B0604020202020204" pitchFamily="34" charset="0"/>
            </a:endParaRPr>
          </a:p>
          <a:p>
            <a:pPr marL="358776" lvl="1" indent="-179388">
              <a:defRPr/>
            </a:pPr>
            <a:r>
              <a:rPr lang="cy" sz="2000" b="0" i="0" u="none" strike="noStrike" cap="none" baseline="0">
                <a:solidFill>
                  <a:srgbClr val="000000"/>
                </a:solidFill>
                <a:effectLst/>
                <a:uFillTx/>
                <a:latin typeface="Arial"/>
              </a:rPr>
              <a:t>Barn, dymuniadau a theimladau’r unigolyn </a:t>
            </a:r>
          </a:p>
          <a:p>
            <a:pPr marL="358776" lvl="1" indent="-179388">
              <a:defRPr/>
            </a:pPr>
            <a:r>
              <a:rPr lang="cy" sz="2000" b="0" i="0" u="none" strike="noStrike" cap="none" baseline="0">
                <a:solidFill>
                  <a:srgbClr val="000000"/>
                </a:solidFill>
                <a:effectLst/>
                <a:uFillTx/>
                <a:latin typeface="Arial"/>
              </a:rPr>
              <a:t>Parchu urddas </a:t>
            </a:r>
          </a:p>
          <a:p>
            <a:pPr marL="358776" lvl="1" indent="-179388">
              <a:defRPr/>
            </a:pPr>
            <a:r>
              <a:rPr lang="cy" sz="2000" b="0" i="0" u="none" strike="noStrike" cap="none" baseline="0">
                <a:solidFill>
                  <a:srgbClr val="000000"/>
                </a:solidFill>
                <a:effectLst/>
                <a:uFillTx/>
                <a:latin typeface="Arial"/>
              </a:rPr>
              <a:t>Cyfranogiad </a:t>
            </a:r>
          </a:p>
          <a:p>
            <a:pPr marL="358776" lvl="1" indent="-179388">
              <a:defRPr/>
            </a:pPr>
            <a:r>
              <a:rPr lang="cy" sz="2000" b="0" i="0" u="none" strike="noStrike" cap="none" baseline="0">
                <a:solidFill>
                  <a:srgbClr val="000000"/>
                </a:solidFill>
                <a:effectLst/>
                <a:uFillTx/>
                <a:latin typeface="Arial"/>
              </a:rPr>
              <a:t>Nodweddion, diwylliant a chred </a:t>
            </a:r>
          </a:p>
          <a:p>
            <a:pPr marL="358776" lvl="1" indent="-179388">
              <a:defRPr/>
            </a:pPr>
            <a:r>
              <a:rPr lang="cy" sz="2000" b="0" i="0" u="none" strike="noStrike" cap="none" baseline="0">
                <a:solidFill>
                  <a:srgbClr val="000000"/>
                </a:solidFill>
                <a:effectLst/>
                <a:uFillTx/>
                <a:latin typeface="Arial"/>
              </a:rPr>
              <a:t>Oedolion yw’r gorau am roi barn ynghylch eu llesiant eu hunain</a:t>
            </a:r>
          </a:p>
          <a:p>
            <a:pPr marL="358776" lvl="1" indent="-179388">
              <a:defRPr/>
            </a:pPr>
            <a:r>
              <a:rPr lang="cy" sz="2000" b="0" i="0" u="none" strike="noStrike" cap="none" baseline="0">
                <a:solidFill>
                  <a:srgbClr val="000000"/>
                </a:solidFill>
                <a:effectLst/>
                <a:uFillTx/>
                <a:latin typeface="Arial"/>
              </a:rPr>
              <a:t>Hyrwyddo annibyniaeth </a:t>
            </a:r>
          </a:p>
          <a:p>
            <a:pPr marL="358776" lvl="1" indent="-179388">
              <a:defRPr/>
            </a:pPr>
            <a:r>
              <a:rPr lang="cy" sz="2000" b="0" i="0" u="none" strike="noStrike" cap="none" baseline="0">
                <a:solidFill>
                  <a:srgbClr val="000000"/>
                </a:solidFill>
                <a:effectLst/>
                <a:uFillTx/>
                <a:latin typeface="Arial"/>
              </a:rPr>
              <a:t>Magwraeth y plentyn gan y teulu cyhyd ag y bo gwneud hynny’n gyson â llesiant y plentyn</a:t>
            </a:r>
          </a:p>
          <a:p>
            <a:pPr marL="358776" lvl="1" indent="-179388">
              <a:defRPr/>
            </a:pPr>
            <a:r>
              <a:rPr lang="cy" sz="2000" b="0" i="0" u="none" strike="noStrike" cap="none" baseline="0">
                <a:solidFill>
                  <a:srgbClr val="000000"/>
                </a:solidFill>
                <a:effectLst/>
                <a:uFillTx/>
                <a:latin typeface="Arial"/>
              </a:rPr>
              <a:t>Barn, dymuniadau a theimladau’r rhai hynny sydd â chyfrifoldeb rhiant cyhyd ag y bo’n ymarferol ac yn gyson â llesiant y plentyn</a:t>
            </a:r>
          </a:p>
          <a:p>
            <a:pPr>
              <a:defRPr/>
            </a:pPr>
            <a:endParaRPr lang="cy-GB"/>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10618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p:nvPr/>
        </p:nvSpPr>
        <p:spPr>
          <a:xfrm>
            <a:off x="325627" y="264037"/>
            <a:ext cx="8208962" cy="590550"/>
          </a:xfrm>
          <a:prstGeom prst="rect">
            <a:avLst/>
          </a:prstGeom>
        </p:spPr>
        <p:txBody>
          <a:bodyPr>
            <a:normAutofit fontScale="90000" lnSpcReduction="10000"/>
          </a:bodyPr>
          <a:lstStyle/>
          <a:p>
            <a:pPr algn="ctr">
              <a:defRPr/>
            </a:pPr>
            <a:r>
              <a:rPr lang="cy" sz="4000" b="1" i="0" u="none" strike="noStrike" cap="none" baseline="0" dirty="0">
                <a:solidFill>
                  <a:srgbClr val="0E2841"/>
                </a:solidFill>
                <a:effectLst>
                  <a:outerShdw blurRad="31750" dist="25400" dir="5400000" algn="tl" rotWithShape="0">
                    <a:srgbClr val="000000">
                      <a:alpha val="25098"/>
                    </a:srgbClr>
                  </a:outerShdw>
                </a:effectLst>
                <a:uFillTx/>
                <a:latin typeface="Aptos Display"/>
              </a:rPr>
              <a:t>Deddfwriaeth Cymru</a:t>
            </a:r>
          </a:p>
        </p:txBody>
      </p:sp>
      <p:sp>
        <p:nvSpPr>
          <p:cNvPr id="3" name="Content Placeholder 2">
            <a:extLst>
              <a:ext uri="{FF2B5EF4-FFF2-40B4-BE49-F238E27FC236}">
                <a16:creationId xmlns:a16="http://schemas.microsoft.com/office/drawing/2014/main" id="{5553F9F6-30FD-4029-B51B-1C1B4421E475}"/>
              </a:ext>
            </a:extLst>
          </p:cNvPr>
          <p:cNvSpPr txBox="1"/>
          <p:nvPr/>
        </p:nvSpPr>
        <p:spPr>
          <a:xfrm>
            <a:off x="539750" y="892128"/>
            <a:ext cx="8290719" cy="5600701"/>
          </a:xfrm>
          <a:prstGeom prst="rect">
            <a:avLst/>
          </a:prstGeom>
        </p:spPr>
        <p:txBody>
          <a:bodyPr>
            <a:normAutofit fontScale="40000" lnSpcReduction="20000"/>
          </a:bodyPr>
          <a:lstStyle/>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Gwasanaethau Cymdeithasol ac Iechyd wedi’u datganoli i Lywodraeth Cymru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Deddf Gwasanaethau Cymdeithasol a Llesiant (Cymru) 2014 yn ymgorffori egwyddorion UNCRC 1989 yn ei chyfreithiau ei hun, Cymru yw’r wlad gyntaf, a’r unig wlad yn y DU i wneud hyn: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Mae'n cynnwys:</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amddiffyn rhag camdriniaeth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mynegi barn a bod rhywun yn gwrando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gofal a gwasanaethau os yn byw oddi cartref</a:t>
            </a:r>
          </a:p>
          <a:p>
            <a:pPr marL="963613" lvl="1" indent="-571500">
              <a:spcBef>
                <a:spcPts val="325"/>
              </a:spcBef>
              <a:buClr>
                <a:schemeClr val="accent1"/>
              </a:buClr>
              <a:buFont typeface="Arial" panose="020B0604020202020204" pitchFamily="34" charset="0"/>
              <a:buChar char="•"/>
              <a:defRPr/>
            </a:pPr>
            <a:r>
              <a:rPr lang="cy" sz="5000" b="0" i="0" u="none" strike="noStrike" cap="none" baseline="0" dirty="0">
                <a:solidFill>
                  <a:srgbClr val="000000"/>
                </a:solidFill>
                <a:effectLst/>
                <a:uFillTx/>
                <a:latin typeface="Aptos Display"/>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Codau Ymarfer (Cymru) sy’n benodol i’r Ddeddf Galluedd Meddyliol a’r Ddeddf Iechyd Meddwl</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Pobl Hŷn</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Confensiwn y CU ar Hawliau Dynol </a:t>
            </a:r>
          </a:p>
          <a:p>
            <a:pPr>
              <a:spcBef>
                <a:spcPts val="400"/>
              </a:spcBef>
              <a:buClr>
                <a:schemeClr val="accent1"/>
              </a:buClr>
              <a:buSzPct val="68000"/>
              <a:defRPr/>
            </a:pPr>
            <a:r>
              <a:rPr lang="cy" sz="5000" dirty="0">
                <a:solidFill>
                  <a:srgbClr val="000000"/>
                </a:solidFill>
                <a:latin typeface="Aptos Display"/>
              </a:rPr>
              <a:t>Canlyniad Dysgu – 1.2</a:t>
            </a:r>
            <a:endParaRPr lang="cy" sz="5000" b="0" i="0" u="none" strike="noStrike" cap="none" baseline="0" dirty="0">
              <a:solidFill>
                <a:srgbClr val="000000"/>
              </a:solidFill>
              <a:effectLst/>
              <a:uFillTx/>
              <a:latin typeface="Aptos Display"/>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anose="05040102010807070707" pitchFamily="18" charset="2"/>
              <a:buNone/>
              <a:defRPr/>
            </a:pPr>
            <a:endParaRPr lang="cy-GB" sz="2600" dirty="0">
              <a:latin typeface="+mn-lt"/>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a:blip r:embed="rId3">
            <a:extLst>
              <a:ext uri="{28A0092B-C50C-407E-A947-70E740481C1C}">
                <a14:useLocalDpi xmlns:a14="http://schemas.microsoft.com/office/drawing/2010/main" val="0"/>
              </a:ext>
            </a:extLst>
          </a:blip>
          <a:srcRect l="26600" b="28216"/>
          <a:stretch>
            <a:fillRect/>
          </a:stretch>
        </p:blipFill>
        <p:spPr>
          <a:xfrm>
            <a:off x="6896" y="1481328"/>
            <a:ext cx="2649288" cy="4018451"/>
          </a:xfrm>
          <a:prstGeom prst="rect">
            <a:avLst/>
          </a:prstGeom>
          <a:noFill/>
        </p:spPr>
      </p:pic>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sz="3100"/>
            </a:br>
            <a:r>
              <a:rPr lang="cy" sz="3100" b="0" i="0" u="none" strike="noStrike" cap="none" baseline="0">
                <a:solidFill>
                  <a:srgbClr val="000000"/>
                </a:solidFill>
                <a:effectLst/>
                <a:uFillTx/>
                <a:latin typeface="Aptos Display"/>
              </a:rPr>
              <a:t>Deddfwriaethau, polisïau,strategaethau a gweithdrefnau diogelu</a:t>
            </a:r>
            <a:br>
              <a:rPr sz="3300"/>
            </a:br>
            <a:endParaRPr sz="330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1"/>
          </p:nvPr>
        </p:nvSpPr>
        <p:spPr>
          <a:xfrm>
            <a:off x="2987824" y="1237894"/>
            <a:ext cx="5698976" cy="5240148"/>
          </a:xfrm>
        </p:spPr>
        <p:txBody>
          <a:bodyPr wrap="square" anchor="t">
            <a:normAutofit fontScale="92500"/>
          </a:bodyPr>
          <a:lstStyle/>
          <a:p>
            <a:r>
              <a:rPr lang="cy" sz="2100" b="0" i="0" u="none" strike="noStrike" cap="none" baseline="0" dirty="0">
                <a:solidFill>
                  <a:srgbClr val="000000"/>
                </a:solidFill>
                <a:effectLst/>
                <a:uFillTx/>
                <a:latin typeface="Aptos"/>
              </a:rPr>
              <a:t>Lansiwyd Gweithdrefnau Diogelu Cymru ar gyfer plant ac oedolion sydd mewn perygl o gael eu cam-drin a'u hesgeuluso ym mis Tachwedd 2019 gyda'r nod o weithredu'r newidiadau o fis Ebrill 2020. </a:t>
            </a:r>
          </a:p>
          <a:p>
            <a:r>
              <a:rPr lang="cy" sz="2100" b="0" i="0" u="none" strike="noStrike" cap="none" baseline="0" dirty="0">
                <a:solidFill>
                  <a:srgbClr val="000000"/>
                </a:solidFill>
                <a:effectLst/>
                <a:uFillTx/>
                <a:latin typeface="Aptos"/>
              </a:rPr>
              <a:t>Fe'u cynhyrchwyd i helpu ymarferwyr i gymhwyso'r ddeddfwriaeth a'r canllawiau statudol yn y Deddf Gwasanaethau Cymdeithasol a Llesiant (Cymru) </a:t>
            </a:r>
            <a:r>
              <a:rPr lang="cy" sz="2100" b="0" i="0" u="none" strike="noStrike" cap="none" baseline="0" dirty="0">
                <a:solidFill>
                  <a:srgbClr val="000000"/>
                </a:solidFill>
                <a:effectLst/>
                <a:uFillTx/>
                <a:latin typeface="Aptos"/>
                <a:hlinkClick r:id="rId4" history="0"/>
              </a:rPr>
              <a:t>2014.</a:t>
            </a:r>
          </a:p>
          <a:p>
            <a:r>
              <a:rPr lang="cy" sz="2100" b="0" i="0" u="none" strike="noStrike" cap="none" baseline="0" dirty="0">
                <a:solidFill>
                  <a:srgbClr val="000000"/>
                </a:solidFill>
                <a:effectLst/>
                <a:uFillTx/>
                <a:latin typeface="Aptos"/>
              </a:rPr>
              <a:t> C</a:t>
            </a:r>
            <a:r>
              <a:rPr lang="en-GB" sz="2100" b="0" i="0" u="none" strike="noStrike" cap="none" baseline="0" dirty="0">
                <a:solidFill>
                  <a:srgbClr val="000000"/>
                </a:solidFill>
                <a:effectLst/>
                <a:uFillTx/>
                <a:latin typeface="Aptos"/>
              </a:rPr>
              <a:t>a</a:t>
            </a:r>
            <a:r>
              <a:rPr lang="cy" sz="2100" b="0" i="0" u="none" strike="noStrike" cap="none" baseline="0" dirty="0">
                <a:solidFill>
                  <a:srgbClr val="000000"/>
                </a:solidFill>
                <a:effectLst/>
                <a:uFillTx/>
                <a:latin typeface="Aptos"/>
              </a:rPr>
              <a:t>iff y gweithdrefnau eu diweddaru'n rheolaidd yn unol â newidiadau i ddeddfwriaeth, canllawiau a datblygiadau ymarfer. </a:t>
            </a:r>
            <a:br>
              <a:rPr lang="cy" sz="2100" b="0" i="0" u="none" strike="noStrike" cap="none" baseline="0" dirty="0">
                <a:solidFill>
                  <a:srgbClr val="000000"/>
                </a:solidFill>
                <a:effectLst/>
                <a:uFillTx/>
                <a:latin typeface="Aptos"/>
              </a:rPr>
            </a:br>
            <a:r>
              <a:rPr lang="cy" sz="2100" b="0" i="0" u="none" strike="noStrike" cap="none" baseline="0" dirty="0">
                <a:solidFill>
                  <a:srgbClr val="000000"/>
                </a:solidFill>
                <a:effectLst/>
                <a:uFillTx/>
                <a:latin typeface="Aptos"/>
              </a:rPr>
              <a:t>Mae’r WSP yn disodli’r holl weithdrefnau blaenorol yn cynnwys:</a:t>
            </a:r>
          </a:p>
          <a:p>
            <a:r>
              <a:rPr lang="cy" dirty="0">
                <a:solidFill>
                  <a:srgbClr val="000000"/>
                </a:solidFill>
                <a:latin typeface="Aptos"/>
              </a:rPr>
              <a:t>Gweithdrefnau Diogelu Plant Cymru Gyfan 2008</a:t>
            </a:r>
          </a:p>
          <a:p>
            <a:r>
              <a:rPr lang="cy" dirty="0">
                <a:solidFill>
                  <a:srgbClr val="000000"/>
                </a:solidFill>
                <a:latin typeface="Aptos"/>
              </a:rPr>
              <a:t>Polisi a Gweithdrefnau Dros Dro Cymru ar gyfer Diogelu Oedolion Bregus rhag C</a:t>
            </a:r>
            <a:r>
              <a:rPr lang="en-GB" dirty="0">
                <a:solidFill>
                  <a:srgbClr val="000000"/>
                </a:solidFill>
                <a:latin typeface="Aptos"/>
              </a:rPr>
              <a:t>a</a:t>
            </a:r>
            <a:r>
              <a:rPr lang="cy" dirty="0">
                <a:solidFill>
                  <a:srgbClr val="000000"/>
                </a:solidFill>
                <a:latin typeface="Aptos"/>
              </a:rPr>
              <a:t>mdriniaeth (diweddarwyd 2013)</a:t>
            </a:r>
          </a:p>
          <a:p>
            <a:endParaRPr lang="cy" sz="21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cy" sz="2900" b="1" i="0" u="none" strike="noStrike" cap="none" baseline="0" dirty="0">
                <a:solidFill>
                  <a:srgbClr val="000000"/>
                </a:solidFill>
                <a:effectLst/>
                <a:uFillTx/>
                <a:latin typeface="Aptos Display"/>
              </a:rPr>
              <a:t>Gweithdrefnau Diogelu Cymru, 2019 – Oedolion (mae'r egwyddorion hefyd yn berthnasol i blant) </a:t>
            </a:r>
            <a:br>
              <a:rPr sz="2900" dirty="0"/>
            </a:br>
            <a:endParaRPr sz="29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07867" y="1484784"/>
            <a:ext cx="5006727" cy="4417979"/>
          </a:xfrm>
        </p:spPr>
        <p:txBody>
          <a:bodyPr anchor="t">
            <a:normAutofit lnSpcReduction="10000"/>
          </a:bodyPr>
          <a:lstStyle/>
          <a:p>
            <a:pPr marL="109537" indent="0">
              <a:spcBef>
                <a:spcPct val="0"/>
              </a:spcBef>
              <a:spcAft>
                <a:spcPts val="450"/>
              </a:spcAft>
              <a:buNone/>
            </a:pPr>
            <a:r>
              <a:rPr lang="cy" sz="2000" b="1" i="0" u="none" strike="noStrike" cap="none" baseline="0">
                <a:solidFill>
                  <a:srgbClr val="000000"/>
                </a:solidFill>
                <a:effectLst/>
                <a:uFillTx/>
                <a:latin typeface="Aptos"/>
              </a:rPr>
              <a:t>Casglu gwybodaeth  </a:t>
            </a:r>
          </a:p>
          <a:p>
            <a:pPr>
              <a:spcBef>
                <a:spcPct val="0"/>
              </a:spcBef>
              <a:spcAft>
                <a:spcPts val="450"/>
              </a:spcAft>
            </a:pPr>
            <a:r>
              <a:rPr lang="cy" sz="2000" b="0" i="0" u="none" strike="noStrike" cap="none" baseline="0">
                <a:solidFill>
                  <a:srgbClr val="000000"/>
                </a:solidFill>
                <a:effectLst/>
                <a:uFillTx/>
                <a:latin typeface="Aptos"/>
              </a:rPr>
              <a:t>Canolbwyntiwch ar yr </a:t>
            </a:r>
            <a:r>
              <a:rPr lang="cy" sz="2000" b="1" i="0" u="none" strike="noStrike" cap="none" baseline="0">
                <a:solidFill>
                  <a:srgbClr val="000000"/>
                </a:solidFill>
                <a:effectLst/>
                <a:uFillTx/>
                <a:latin typeface="Aptos"/>
              </a:rPr>
              <a:t>arwyddion a'r dangosyddion </a:t>
            </a:r>
            <a:r>
              <a:rPr lang="cy" sz="2000" b="0" i="0" u="none" strike="noStrike" cap="none" baseline="0">
                <a:solidFill>
                  <a:srgbClr val="000000"/>
                </a:solidFill>
                <a:effectLst/>
                <a:uFillTx/>
                <a:latin typeface="Aptos"/>
              </a:rPr>
              <a:t>o gamdriniaeth a/neu esgeulustod posibl</a:t>
            </a:r>
          </a:p>
          <a:p>
            <a:pPr>
              <a:spcBef>
                <a:spcPct val="0"/>
              </a:spcBef>
              <a:spcAft>
                <a:spcPts val="450"/>
              </a:spcAft>
            </a:pPr>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gymesur</a:t>
            </a:r>
            <a:r>
              <a:rPr lang="cy" sz="2000" b="0" i="0" u="none" strike="noStrike" cap="none" baseline="0">
                <a:solidFill>
                  <a:srgbClr val="000000"/>
                </a:solidFill>
                <a:effectLst/>
                <a:uFillTx/>
                <a:latin typeface="Aptos"/>
              </a:rPr>
              <a:t> </a:t>
            </a:r>
          </a:p>
          <a:p>
            <a:pPr>
              <a:spcBef>
                <a:spcPct val="0"/>
              </a:spcBef>
              <a:spcAft>
                <a:spcPts val="450"/>
              </a:spcAft>
            </a:pPr>
            <a:r>
              <a:rPr lang="cy" sz="2000" b="0" i="0" u="none" strike="noStrike" cap="none" baseline="0">
                <a:solidFill>
                  <a:srgbClr val="000000"/>
                </a:solidFill>
                <a:effectLst/>
                <a:uFillTx/>
                <a:latin typeface="Aptos"/>
              </a:rPr>
              <a:t>Dylech gynnwys </a:t>
            </a:r>
            <a:r>
              <a:rPr lang="cy" sz="2000" b="1" i="0" u="none" strike="noStrike" cap="none" baseline="0">
                <a:solidFill>
                  <a:srgbClr val="000000"/>
                </a:solidFill>
                <a:effectLst/>
                <a:uFillTx/>
                <a:latin typeface="Aptos"/>
              </a:rPr>
              <a:t>manylion a thystiolaeth </a:t>
            </a:r>
            <a:r>
              <a:rPr lang="cy" sz="2000" b="0" i="0" u="none" strike="noStrike" cap="none" baseline="0">
                <a:solidFill>
                  <a:srgbClr val="000000"/>
                </a:solidFill>
                <a:effectLst/>
                <a:uFillTx/>
                <a:latin typeface="Aptos"/>
              </a:rPr>
              <a:t>am bryderon am niwed </a:t>
            </a:r>
          </a:p>
          <a:p>
            <a:pPr>
              <a:spcBef>
                <a:spcPct val="0"/>
              </a:spcBef>
              <a:spcAft>
                <a:spcPts val="450"/>
              </a:spcAft>
            </a:pPr>
            <a:r>
              <a:rPr lang="cy" sz="2000" b="0" i="0" u="none" strike="noStrike" cap="none" baseline="0">
                <a:solidFill>
                  <a:srgbClr val="000000"/>
                </a:solidFill>
                <a:effectLst/>
                <a:uFillTx/>
                <a:latin typeface="Aptos"/>
              </a:rPr>
              <a:t>Gwnewch yn glir a yw gwybodaeth yn </a:t>
            </a:r>
            <a:r>
              <a:rPr lang="cy" sz="2000" b="1" i="0" u="none" strike="noStrike" cap="none" baseline="0">
                <a:solidFill>
                  <a:srgbClr val="000000"/>
                </a:solidFill>
                <a:effectLst/>
                <a:uFillTx/>
                <a:latin typeface="Aptos"/>
              </a:rPr>
              <a:t>achlust neu'n farn broffesiynol</a:t>
            </a:r>
            <a:r>
              <a:rPr lang="cy" sz="2000" b="0" i="0" u="none" strike="noStrike" cap="none" baseline="0">
                <a:solidFill>
                  <a:srgbClr val="000000"/>
                </a:solidFill>
                <a:effectLst/>
                <a:uFillTx/>
                <a:latin typeface="Aptos"/>
              </a:rPr>
              <a:t> </a:t>
            </a:r>
          </a:p>
          <a:p>
            <a:pPr>
              <a:spcBef>
                <a:spcPct val="0"/>
              </a:spcBef>
              <a:spcAft>
                <a:spcPts val="450"/>
              </a:spcAft>
            </a:pPr>
            <a:r>
              <a:rPr lang="cy" sz="2000" b="1" i="0" u="none" strike="noStrike" cap="none" baseline="0">
                <a:solidFill>
                  <a:srgbClr val="000000"/>
                </a:solidFill>
                <a:effectLst/>
                <a:uFillTx/>
                <a:latin typeface="Aptos"/>
              </a:rPr>
              <a:t>Dylech gynnwys mewnbwn </a:t>
            </a:r>
            <a:r>
              <a:rPr lang="cy" sz="2000" b="0" i="0" u="none" strike="noStrike" cap="none" baseline="0">
                <a:solidFill>
                  <a:srgbClr val="000000"/>
                </a:solidFill>
                <a:effectLst/>
                <a:uFillTx/>
                <a:latin typeface="Aptos"/>
              </a:rPr>
              <a:t>gan yr oedolyn sy'n wynebu risg a/neu ei ofalwyr </a:t>
            </a:r>
          </a:p>
          <a:p>
            <a:pPr>
              <a:spcBef>
                <a:spcPct val="0"/>
              </a:spcBef>
              <a:spcAft>
                <a:spcPts val="450"/>
              </a:spcAft>
            </a:pPr>
            <a:r>
              <a:rPr lang="cy" sz="2000" b="0" i="0" u="none" strike="noStrike" cap="none" baseline="0">
                <a:solidFill>
                  <a:srgbClr val="000000"/>
                </a:solidFill>
                <a:effectLst/>
                <a:uFillTx/>
                <a:latin typeface="Aptos"/>
              </a:rPr>
              <a:t>Byddwch yn</a:t>
            </a:r>
            <a:r>
              <a:rPr lang="cy" sz="2000" b="1" i="0" u="none" strike="noStrike" cap="none" baseline="0">
                <a:solidFill>
                  <a:srgbClr val="000000"/>
                </a:solidFill>
                <a:effectLst/>
                <a:uFillTx/>
                <a:latin typeface="Aptos"/>
              </a:rPr>
              <a:t> dryloyw</a:t>
            </a:r>
            <a:r>
              <a:rPr lang="cy" sz="2000" b="0" i="0" u="none" strike="noStrike" cap="none" baseline="0">
                <a:solidFill>
                  <a:srgbClr val="000000"/>
                </a:solidFill>
                <a:effectLst/>
                <a:uFillTx/>
                <a:latin typeface="Aptos"/>
              </a:rPr>
              <a:t> i'r oedolyn sy'n wynebu risg ynghylch pam eich bod yn casglu gwybodaeth a chael ei ganiatâd</a:t>
            </a:r>
          </a:p>
          <a:p>
            <a:pPr>
              <a:spcBef>
                <a:spcPct val="0"/>
              </a:spcBef>
              <a:spcAft>
                <a:spcPts val="450"/>
              </a:spcAft>
            </a:pPr>
            <a:r>
              <a:rPr lang="cy" sz="2000" b="1" i="0" u="none" strike="noStrike" cap="none" baseline="0">
                <a:solidFill>
                  <a:srgbClr val="000000"/>
                </a:solidFill>
                <a:effectLst/>
                <a:uFillTx/>
                <a:latin typeface="Aptos"/>
              </a:rPr>
              <a:t>Cofnodwch </a:t>
            </a:r>
            <a:r>
              <a:rPr lang="cy" sz="2000" b="0" i="0" u="none" strike="noStrike" cap="none" baseline="0">
                <a:solidFill>
                  <a:srgbClr val="000000"/>
                </a:solidFill>
                <a:effectLst/>
                <a:uFillTx/>
                <a:latin typeface="Aptos"/>
              </a:rPr>
              <a:t>y wybodaeth.</a:t>
            </a:r>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a:blip r:embed="rId3"/>
          <a:srcRect l="24511" r="24080" b="2"/>
          <a:stretch>
            <a:fillRect/>
          </a:stretch>
        </p:blipFill>
        <p:spPr>
          <a:xfrm>
            <a:off x="5771274" y="1645517"/>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515125" y="1153572"/>
            <a:ext cx="2400300" cy="4461163"/>
          </a:xfrm>
        </p:spPr>
        <p:txBody>
          <a:bodyPr>
            <a:normAutofit/>
          </a:bodyPr>
          <a:lstStyle/>
          <a:p>
            <a:r>
              <a:rPr lang="cy" sz="3100" b="1" i="0" u="none" strike="noStrike" cap="none" baseline="0" dirty="0">
                <a:solidFill>
                  <a:srgbClr val="FFFFFF"/>
                </a:solidFill>
                <a:effectLst/>
                <a:uFillTx/>
                <a:latin typeface="Aptos Display"/>
              </a:rPr>
              <a:t>Gweithdrefnau Diogelu Cymru, 2019 – Oedolion (mae'r egwyddorion hefyd yn berthnasol i blant)</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335481" y="591344"/>
            <a:ext cx="5179868" cy="5585619"/>
          </a:xfrm>
        </p:spPr>
        <p:txBody>
          <a:bodyPr anchor="ctr">
            <a:normAutofit/>
          </a:bodyPr>
          <a:lstStyle/>
          <a:p>
            <a:pPr marL="109537" indent="0">
              <a:buNone/>
            </a:pPr>
            <a:r>
              <a:rPr lang="cy" sz="2100" b="1" i="0" u="none" strike="noStrike" cap="none" baseline="0" dirty="0">
                <a:solidFill>
                  <a:srgbClr val="000000"/>
                </a:solidFill>
                <a:effectLst/>
                <a:uFillTx/>
                <a:latin typeface="Aptos"/>
              </a:rPr>
              <a:t>Gwneud synnwyr o'r wybodaeth</a:t>
            </a:r>
          </a:p>
          <a:p>
            <a:r>
              <a:rPr lang="cy" sz="2100" b="0" i="0" u="none" strike="noStrike" cap="none" baseline="0" dirty="0">
                <a:solidFill>
                  <a:srgbClr val="000000"/>
                </a:solidFill>
                <a:effectLst/>
                <a:uFillTx/>
                <a:latin typeface="Aptos"/>
              </a:rPr>
              <a:t>A oes digon o wybodaeth i </a:t>
            </a:r>
            <a:r>
              <a:rPr lang="cy" sz="2100" b="1" i="0" u="none" strike="noStrike" cap="none" baseline="0" dirty="0">
                <a:solidFill>
                  <a:srgbClr val="000000"/>
                </a:solidFill>
                <a:effectLst/>
                <a:uFillTx/>
                <a:latin typeface="Aptos"/>
              </a:rPr>
              <a:t>ddadansoddi</a:t>
            </a:r>
            <a:r>
              <a:rPr lang="cy" sz="2100" b="0" i="0" u="none" strike="noStrike" cap="none" baseline="0" dirty="0">
                <a:solidFill>
                  <a:srgbClr val="000000"/>
                </a:solidFill>
                <a:effectLst/>
                <a:uFillTx/>
                <a:latin typeface="Aptos"/>
              </a:rPr>
              <a:t> a gwneud dyfarniad proffesiynol? </a:t>
            </a:r>
          </a:p>
          <a:p>
            <a:r>
              <a:rPr lang="cy" sz="2100" b="0" i="0" u="none" strike="noStrike" cap="none" baseline="0" dirty="0">
                <a:solidFill>
                  <a:srgbClr val="000000"/>
                </a:solidFill>
                <a:effectLst/>
                <a:uFillTx/>
                <a:latin typeface="Aptos"/>
              </a:rPr>
              <a:t>A yw'n cynnwys dymuniadau, safbwyntiau a theimladau </a:t>
            </a:r>
            <a:r>
              <a:rPr lang="cy" sz="2100" b="1" i="0" u="none" strike="noStrike" cap="none" baseline="0" dirty="0">
                <a:solidFill>
                  <a:srgbClr val="000000"/>
                </a:solidFill>
                <a:effectLst/>
                <a:uFillTx/>
                <a:latin typeface="Aptos"/>
              </a:rPr>
              <a:t>y person</a:t>
            </a:r>
            <a:r>
              <a:rPr lang="cy" sz="2100" b="0" i="0" u="none" strike="noStrike" cap="none" baseline="0" dirty="0">
                <a:solidFill>
                  <a:srgbClr val="000000"/>
                </a:solidFill>
                <a:effectLst/>
                <a:uFillTx/>
                <a:latin typeface="Aptos"/>
              </a:rPr>
              <a:t>?</a:t>
            </a:r>
          </a:p>
          <a:p>
            <a:r>
              <a:rPr lang="cy" sz="2100" b="0" i="0" u="none" strike="noStrike" cap="none" baseline="0" dirty="0">
                <a:solidFill>
                  <a:srgbClr val="000000"/>
                </a:solidFill>
                <a:effectLst/>
                <a:uFillTx/>
                <a:latin typeface="Aptos"/>
              </a:rPr>
              <a:t>A yw'n darparu </a:t>
            </a:r>
            <a:r>
              <a:rPr lang="cy" sz="2100" b="1" i="0" u="none" strike="noStrike" cap="none" baseline="0" dirty="0">
                <a:solidFill>
                  <a:srgbClr val="000000"/>
                </a:solidFill>
                <a:effectLst/>
                <a:uFillTx/>
                <a:latin typeface="Aptos"/>
              </a:rPr>
              <a:t>dealltwriaeth glir </a:t>
            </a:r>
            <a:r>
              <a:rPr lang="cy" sz="2100" b="0" i="0" u="none" strike="noStrike" cap="none" baseline="0" dirty="0">
                <a:solidFill>
                  <a:srgbClr val="000000"/>
                </a:solidFill>
                <a:effectLst/>
                <a:uFillTx/>
                <a:latin typeface="Aptos"/>
              </a:rPr>
              <a:t>o'r canlyniadau y mae'r oedolyn sy'n wynebu risg am eu cyflawni?</a:t>
            </a:r>
          </a:p>
          <a:p>
            <a:r>
              <a:rPr lang="cy" sz="2100" b="0" i="0" u="none" strike="noStrike" cap="none" baseline="0" dirty="0">
                <a:solidFill>
                  <a:srgbClr val="000000"/>
                </a:solidFill>
                <a:effectLst/>
                <a:uFillTx/>
                <a:latin typeface="Aptos"/>
              </a:rPr>
              <a:t>A yw'r wybodaeth yn </a:t>
            </a:r>
            <a:r>
              <a:rPr lang="cy" sz="2100" b="1" i="0" u="none" strike="noStrike" cap="none" baseline="0" dirty="0">
                <a:solidFill>
                  <a:srgbClr val="000000"/>
                </a:solidFill>
                <a:effectLst/>
                <a:uFillTx/>
                <a:latin typeface="Aptos"/>
              </a:rPr>
              <a:t>seiliedig ar dystiolaeth</a:t>
            </a:r>
            <a:r>
              <a:rPr lang="cy" sz="2100" b="0" i="0" u="none" strike="noStrike" cap="none" baseline="0" dirty="0">
                <a:solidFill>
                  <a:srgbClr val="000000"/>
                </a:solidFill>
                <a:effectLst/>
                <a:uFillTx/>
                <a:latin typeface="Aptos"/>
              </a:rPr>
              <a:t>, achlust neu farn broffesiynol?</a:t>
            </a:r>
          </a:p>
          <a:p>
            <a:r>
              <a:rPr lang="cy" sz="2100" b="0" i="0" u="none" strike="noStrike" cap="none" baseline="0" dirty="0">
                <a:solidFill>
                  <a:srgbClr val="000000"/>
                </a:solidFill>
                <a:effectLst/>
                <a:uFillTx/>
                <a:latin typeface="Aptos"/>
              </a:rPr>
              <a:t>A yw'n </a:t>
            </a:r>
            <a:r>
              <a:rPr lang="cy" sz="2100" b="1" i="0" u="none" strike="noStrike" cap="none" baseline="0" dirty="0">
                <a:solidFill>
                  <a:srgbClr val="000000"/>
                </a:solidFill>
                <a:effectLst/>
                <a:uFillTx/>
                <a:latin typeface="Aptos"/>
              </a:rPr>
              <a:t>cefnogi neu’n gwrthbrofi’r</a:t>
            </a:r>
            <a:r>
              <a:rPr lang="cy" sz="2100" b="0" i="0" u="none" strike="noStrike" cap="none" baseline="0" dirty="0">
                <a:solidFill>
                  <a:srgbClr val="000000"/>
                </a:solidFill>
                <a:effectLst/>
                <a:uFillTx/>
                <a:latin typeface="Aptos"/>
              </a:rPr>
              <a:t> pryder/on?</a:t>
            </a:r>
          </a:p>
          <a:p>
            <a:r>
              <a:rPr lang="cy" sz="2100" b="0" i="0" u="none" strike="noStrike" cap="none" baseline="0" dirty="0">
                <a:solidFill>
                  <a:srgbClr val="000000"/>
                </a:solidFill>
                <a:effectLst/>
                <a:uFillTx/>
                <a:latin typeface="Aptos"/>
              </a:rPr>
              <a:t>A oes angen arnom </a:t>
            </a:r>
            <a:r>
              <a:rPr lang="cy" sz="2100" b="1" i="0" u="none" strike="noStrike" cap="none" baseline="0" dirty="0">
                <a:solidFill>
                  <a:srgbClr val="000000"/>
                </a:solidFill>
                <a:effectLst/>
                <a:uFillTx/>
                <a:latin typeface="Aptos"/>
              </a:rPr>
              <a:t>gyngor ac arweiniad</a:t>
            </a:r>
            <a:r>
              <a:rPr lang="cy" sz="2100" b="0" i="0" u="none" strike="noStrike" cap="none" baseline="0" dirty="0">
                <a:solidFill>
                  <a:srgbClr val="000000"/>
                </a:solidFill>
                <a:effectLst/>
                <a:uFillTx/>
                <a:latin typeface="Aptos"/>
              </a:rPr>
              <a:t> proffesiynol? </a:t>
            </a:r>
          </a:p>
          <a:p>
            <a:endParaRPr lang="en-US" dirty="0"/>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B279AC3C-9A7B-46D6-8EDB-3083219B5F49}"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20032888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 sz="3300" b="0" i="0" u="none" strike="noStrike" cap="none" baseline="0">
                <a:solidFill>
                  <a:srgbClr val="000000"/>
                </a:solidFill>
                <a:effectLst/>
                <a:uFillTx/>
                <a:latin typeface="Aptos Display"/>
              </a:rPr>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ct val="0"/>
              </a:spcBef>
              <a:spcAft>
                <a:spcPts val="900"/>
              </a:spcAft>
              <a:buNone/>
            </a:pPr>
            <a:r>
              <a:rPr lang="cy" sz="2000" b="1" i="0" u="none" strike="noStrike" cap="none" baseline="0" dirty="0">
                <a:solidFill>
                  <a:srgbClr val="000000"/>
                </a:solidFill>
                <a:effectLst/>
                <a:uFillTx/>
                <a:latin typeface="Aptos"/>
              </a:rPr>
              <a:t>Agwedd Sy’n Canolbwyntio ar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Bod pryderon plant yn cael eu adnabod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Canfod a chadw mewn cof farn a dymuniadau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Ymarferwyr i ddod i wybod am eu profiad o fyw bob dydd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Cyd-gynhyrchu ymateb sydd yn arwain ar ganlyniadau cadarnhaol sydd wedi eu hadnabod gan y plentyn. </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Ffocws ar ganlyniadau/seiliedig ar gryfderau</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2302" cy="398458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 sz="2000" b="1" i="0" u="none" strike="noStrike" cap="none" baseline="0" dirty="0">
                <a:solidFill>
                  <a:srgbClr val="000000"/>
                </a:solidFill>
                <a:effectLst/>
                <a:uFillTx/>
                <a:latin typeface="Aptos"/>
              </a:rPr>
              <a:t>Gweithdrefnau</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Egwyddorion tanategol SSWBA.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 rôl a chyfrifoldebau asiantaethau partner.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Amserlen ar gyfer y broses diogelu plant yn aros yr un fath. </a:t>
            </a:r>
          </a:p>
        </p:txBody>
      </p:sp>
    </p:spTree>
    <p:extLst>
      <p:ext uri="{BB962C8B-B14F-4D97-AF65-F5344CB8AC3E}">
        <p14:creationId xmlns:p14="http://schemas.microsoft.com/office/powerpoint/2010/main" val="217711134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 sz="4000" b="0" i="0" u="none" strike="noStrike" cap="none" baseline="0" dirty="0">
                <a:solidFill>
                  <a:srgbClr val="000000"/>
                </a:solidFill>
                <a:effectLst/>
                <a:uFillTx/>
                <a:latin typeface="Aptos Display"/>
              </a:rPr>
              <a:t>Asesiad: Damcaniaethau ac Ymarfer - Goroesi Diogelu</a:t>
            </a:r>
            <a:br>
              <a:rPr sz="4400" dirty="0"/>
            </a:br>
            <a:endParaRPr sz="4400"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 b="0" i="0" u="none" strike="noStrike" cap="none" baseline="0" dirty="0">
                <a:effectLst/>
                <a:uFillTx/>
              </a:rPr>
              <a:t>Asesiad Damcaniaethau ac Ymarfer - Goroesi Diogelu</a:t>
            </a:r>
            <a:r>
              <a:rPr lang="cy" sz="2800" b="0" i="0" u="none" strike="noStrike" cap="none" baseline="0" dirty="0">
                <a:solidFill>
                  <a:srgbClr val="000000"/>
                </a:solidFill>
                <a:effectLst/>
                <a:uFillTx/>
                <a:latin typeface="Aptos"/>
              </a:rPr>
              <a:t> </a:t>
            </a:r>
          </a:p>
          <a:p>
            <a:pPr marL="107950" indent="0">
              <a:buNone/>
            </a:pPr>
            <a:r>
              <a:rPr lang="cy" sz="2800" b="0" i="0" u="none" strike="noStrike" cap="none" baseline="0" dirty="0">
                <a:solidFill>
                  <a:srgbClr val="000000"/>
                </a:solidFill>
                <a:effectLst/>
                <a:uFillTx/>
                <a:latin typeface="Aptos"/>
              </a:rPr>
              <a:t>Gwyliwch y fideo o 42 i mewn hyd at 53 munud </a:t>
            </a:r>
            <a:r>
              <a:rPr lang="cy" sz="2800" b="1" i="0" u="sng" strike="noStrike" cap="none" baseline="0" dirty="0">
                <a:solidFill>
                  <a:srgbClr val="0000FF"/>
                </a:solidFill>
                <a:effectLst/>
                <a:uFill>
                  <a:solidFill>
                    <a:srgbClr val="0000FF"/>
                  </a:solidFill>
                </a:uFill>
                <a:latin typeface="Arial"/>
                <a:hlinkClick r:id="rId3" history="0"/>
              </a:rPr>
              <a:t>https://youtu.be/EtlAZEiDm7M</a:t>
            </a:r>
          </a:p>
          <a:p>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Tree>
    <p:extLst>
      <p:ext uri="{BB962C8B-B14F-4D97-AF65-F5344CB8AC3E}">
        <p14:creationId xmlns:p14="http://schemas.microsoft.com/office/powerpoint/2010/main" val="9623818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25793"/>
            <a:ext cx="5920268" cy="1396099"/>
          </a:xfrm>
        </p:spPr>
        <p:txBody>
          <a:bodyPr>
            <a:normAutofit fontScale="90000"/>
          </a:bodyPr>
          <a:lstStyle/>
          <a:p>
            <a:br>
              <a:rPr lang="en-US" sz="3850" b="1" dirty="0"/>
            </a:br>
            <a:r>
              <a:rPr lang="cy-GB" sz="3900" b="1" dirty="0"/>
              <a:t>Pŵer ac Asesiadau</a:t>
            </a:r>
            <a:br>
              <a:rPr lang="cy-GB" sz="3900" b="1" dirty="0"/>
            </a:br>
            <a:r>
              <a:rPr lang="cy-GB" sz="3900" b="1" dirty="0"/>
              <a:t>Ymarfer Gwrth-wahaniaethol a Gwrth-ormesol</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sz="2200" b="1" dirty="0"/>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32324" y="1797789"/>
            <a:ext cx="6471924" cy="5084371"/>
          </a:xfrm>
        </p:spPr>
        <p:txBody>
          <a:bodyPr anchor="ctr">
            <a:normAutofit fontScale="92500"/>
          </a:bodyPr>
          <a:lstStyle/>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Wrth ystyried asesiadau diogelu neu asesiadau diogelu posibl, mae'n bwysig bod yn ymwybodol nid yn unig o'ch gwerthoedd eich hun ond hefyd o werthoedd eich asiantaethau, eich sefydliad a'ch cymdeithas yn gyffredinol.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Mae'n hanfodol bod yn ymwybodol o wahaniaethau pŵer a sut y gall y rhain effeithio arnom wrth weithio gyda gwahaniaeth ac amrywiaeth. Gallai hyn gynnwys hil, ethnigrwydd, rhyw, oedran, dosbarth, anabledd, iechyd meddwl ac ati.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Mae'n bwysig archwilio gweithio mewn ffordd wrth-hiliol/gwrth-ormesol o fewn eich portffolio.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 dolen Diweddariad Cynllun Gweithredu Gwrth-hiliaeth Cymru Llywodraeth Cymru isod. Cymerwch amser i ymgyfarwyddo â hyn.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u="sng" kern="100" dirty="0">
                <a:solidFill>
                  <a:srgbClr val="467886"/>
                </a:solidFill>
                <a:effectLst/>
                <a:latin typeface="Aptos" panose="020B0004020202020204" pitchFamily="34" charset="0"/>
                <a:ea typeface="Aptos" panose="020B0004020202020204" pitchFamily="34" charset="0"/>
                <a:cs typeface="Aptos" panose="020B0004020202020204" pitchFamily="34" charset="0"/>
              </a:rPr>
              <a:t>https://www.llyw.cymru/cynllun-gweithredu-cymru-wrth-hiliol-diweddariad-2024</a:t>
            </a: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a:bodyPr>
          <a:lstStyle/>
          <a:p>
            <a:pPr algn="l">
              <a:lnSpc>
                <a:spcPct val="90000"/>
              </a:lnSpc>
              <a:spcAft>
                <a:spcPts val="600"/>
              </a:spcAft>
              <a:defRPr/>
            </a:pPr>
            <a:r>
              <a:rPr lang="en-GB" sz="200" dirty="0">
                <a:solidFill>
                  <a:schemeClr val="tx1">
                    <a:lumMod val="75000"/>
                    <a:lumOff val="25000"/>
                  </a:schemeClr>
                </a:solidFill>
              </a:rPr>
              <a:t>
</a:t>
            </a:r>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6086" y="2857272"/>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423170457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cy-GB" sz="3200" b="1" dirty="0">
                <a:latin typeface="Arial" panose="020B0604020202020204" pitchFamily="34" charset="0"/>
                <a:cs typeface="Arial" panose="020B0604020202020204" pitchFamily="34" charset="0"/>
              </a:rPr>
              <a:t>Asesiadau ac Ymyriadau Gwaith Cymdeithasol sy'n Ddiwylliannol Sensitif - Model 4D2P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p:txBody>
          <a:bodyPr>
            <a:normAutofit/>
          </a:bodyPr>
          <a:lstStyle/>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Gall y model hwn fod yn ddefnyddiol i ystyried eich gwaith eich hun ac i arwain adlewyrchu ar bŵer a diffyg grym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Mae'n arbennig o ddefnyddiol wrth amlygu'r gwahaniaeth rhwng bod yn </a:t>
            </a:r>
            <a:r>
              <a:rPr lang="cy-GB" sz="2200" kern="100" dirty="0" err="1">
                <a:effectLst/>
                <a:latin typeface="Aptos" panose="020B0004020202020204" pitchFamily="34" charset="0"/>
                <a:ea typeface="Aptos" panose="020B0004020202020204" pitchFamily="34" charset="0"/>
                <a:cs typeface="Aptos" panose="020B0004020202020204" pitchFamily="34" charset="0"/>
              </a:rPr>
              <a:t>anormesol</a:t>
            </a:r>
            <a:r>
              <a:rPr lang="cy-GB" sz="2200" kern="100" dirty="0">
                <a:effectLst/>
                <a:latin typeface="Aptos" panose="020B0004020202020204" pitchFamily="34" charset="0"/>
                <a:ea typeface="Aptos" panose="020B0004020202020204" pitchFamily="34" charset="0"/>
                <a:cs typeface="Aptos" panose="020B0004020202020204" pitchFamily="34" charset="0"/>
              </a:rPr>
              <a:t> ac yn WRTH-ormesol.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2200" b="1" kern="100" dirty="0">
                <a:effectLst/>
                <a:latin typeface="Aptos" panose="020B0004020202020204" pitchFamily="34" charset="0"/>
                <a:ea typeface="Aptos" panose="020B0004020202020204" pitchFamily="34" charset="0"/>
                <a:cs typeface="Aptos" panose="020B0004020202020204" pitchFamily="34" charset="0"/>
              </a:rPr>
              <a:t>Model 4D2P</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4D –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Discuss</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Discover</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Decide</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Disrupt</a:t>
            </a:r>
            <a:r>
              <a:rPr lang="cy-GB" sz="2200" kern="100" dirty="0">
                <a:effectLst/>
                <a:latin typeface="Aptos" panose="020B0004020202020204" pitchFamily="34" charset="0"/>
                <a:ea typeface="Aptos" panose="020B0004020202020204" pitchFamily="34" charset="0"/>
                <a:cs typeface="Aptos" panose="020B0004020202020204" pitchFamily="34" charset="0"/>
              </a:rPr>
              <a:t> - Trafod, Darganfod, Penderfynu ac Aflonyddu</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2P - Ategir y 4D gan y 2P - Power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Privilege</a:t>
            </a:r>
            <a:r>
              <a:rPr lang="cy-GB" sz="2200" kern="100" dirty="0">
                <a:effectLst/>
                <a:latin typeface="Aptos" panose="020B0004020202020204" pitchFamily="34" charset="0"/>
                <a:ea typeface="Aptos" panose="020B0004020202020204" pitchFamily="34" charset="0"/>
                <a:cs typeface="Aptos" panose="020B0004020202020204" pitchFamily="34" charset="0"/>
              </a:rPr>
              <a:t> - Pŵer a Braint.</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515125" y="1153572"/>
            <a:ext cx="2400300" cy="4461163"/>
          </a:xfrm>
        </p:spPr>
        <p:txBody>
          <a:bodyPr>
            <a:normAutofit/>
          </a:bodyPr>
          <a:lstStyle/>
          <a:p>
            <a:r>
              <a:rPr lang="en-US" b="1" dirty="0" err="1">
                <a:solidFill>
                  <a:srgbClr val="FFFFFF"/>
                </a:solidFill>
              </a:rPr>
              <a:t>Ymarfer</a:t>
            </a:r>
            <a:r>
              <a:rPr lang="en-US" b="1" dirty="0">
                <a:solidFill>
                  <a:srgbClr val="FFFFFF"/>
                </a:solidFill>
              </a:rPr>
              <a:t>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lnSpcReduction="10000"/>
          </a:bodyPr>
          <a:lstStyle/>
          <a:p>
            <a:pPr>
              <a:lnSpc>
                <a:spcPct val="115000"/>
              </a:lnSpc>
              <a:spcAft>
                <a:spcPts val="800"/>
              </a:spcAft>
              <a:buNone/>
            </a:pPr>
            <a:r>
              <a:rPr lang="cy-GB" sz="2000" kern="100" dirty="0">
                <a:latin typeface="Aptos" panose="020B0004020202020204" pitchFamily="34" charset="0"/>
                <a:ea typeface="Aptos" panose="020B0004020202020204" pitchFamily="34" charset="0"/>
                <a:cs typeface="Aptos" panose="020B0004020202020204" pitchFamily="34" charset="0"/>
              </a:rPr>
              <a:t>D</a:t>
            </a:r>
            <a:r>
              <a:rPr lang="cy-GB" sz="2000" kern="100" dirty="0">
                <a:effectLst/>
                <a:latin typeface="Aptos" panose="020B0004020202020204" pitchFamily="34" charset="0"/>
                <a:ea typeface="Aptos" panose="020B0004020202020204" pitchFamily="34" charset="0"/>
                <a:cs typeface="Aptos" panose="020B0004020202020204" pitchFamily="34" charset="0"/>
              </a:rPr>
              <a:t>efnyddio model </a:t>
            </a:r>
            <a:r>
              <a:rPr lang="cy-GB" sz="2000" kern="100" dirty="0" err="1">
                <a:effectLst/>
                <a:latin typeface="Aptos" panose="020B0004020202020204" pitchFamily="34" charset="0"/>
                <a:ea typeface="Aptos" panose="020B0004020202020204" pitchFamily="34" charset="0"/>
                <a:cs typeface="Aptos" panose="020B0004020202020204" pitchFamily="34" charset="0"/>
              </a:rPr>
              <a:t>Tedam</a:t>
            </a:r>
            <a:r>
              <a:rPr lang="cy-GB" sz="2000" kern="100" dirty="0">
                <a:effectLst/>
                <a:latin typeface="Aptos" panose="020B0004020202020204" pitchFamily="34" charset="0"/>
                <a:ea typeface="Aptos" panose="020B0004020202020204" pitchFamily="34" charset="0"/>
                <a:cs typeface="Aptos" panose="020B0004020202020204" pitchFamily="34" charset="0"/>
              </a:rPr>
              <a:t> 4D2P i:</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Ystyried sefyllfa yr ydych wedi gweithio ynddi lle bu profiad o ormes a/neu wahaniaethu gan yr unigolyn/plentyn/teulu/gofalwr e.e. gallai hyn fod oherwydd hil, ethnigrwydd, iaith, oedran, rhyw/hunaniaeth rhywedd, anabledd ac ati.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Dilynwch gamau'r model i adlewyrchu ar y profiad hwn.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Sut allech chi neu sut wnaethoch chi “aflonyddu”?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Cofiwch ystyried y 4D yng ngoleuni'r 2P i ystyried eich rôl chi a rôl eraill.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endParaRPr lang="en-US"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66895989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1FEFFD-5BD2-1389-CEEC-850A0F75A7C7}"/>
              </a:ext>
            </a:extLst>
          </p:cNvPr>
          <p:cNvPicPr>
            <a:picLocks noChangeAspect="1"/>
          </p:cNvPicPr>
          <p:nvPr/>
        </p:nvPicPr>
        <p:blipFill>
          <a:blip r:embed="rId2"/>
          <a:stretch>
            <a:fillRect/>
          </a:stretch>
        </p:blipFill>
        <p:spPr>
          <a:xfrm>
            <a:off x="482600" y="1128712"/>
            <a:ext cx="8178799" cy="4600574"/>
          </a:xfrm>
          <a:prstGeom prst="rect">
            <a:avLst/>
          </a:prstGeom>
        </p:spPr>
      </p:pic>
      <p:sp>
        <p:nvSpPr>
          <p:cNvPr id="4" name="Footer Placeholder 3">
            <a:extLst>
              <a:ext uri="{FF2B5EF4-FFF2-40B4-BE49-F238E27FC236}">
                <a16:creationId xmlns:a16="http://schemas.microsoft.com/office/drawing/2014/main" id="{E242B738-ECFF-D1DC-8C29-21ABA868BEE0}"/>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solidFill>
                  <a:srgbClr val="FFFFFF"/>
                </a:solidFill>
              </a:rPr>
              <a:t>PORTH AGORED Consolidation of Social Work Practice</a:t>
            </a:r>
          </a:p>
          <a:p>
            <a:pPr>
              <a:lnSpc>
                <a:spcPct val="90000"/>
              </a:lnSpc>
              <a:spcAft>
                <a:spcPts val="600"/>
              </a:spcAft>
              <a:defRPr/>
            </a:pPr>
            <a:r>
              <a:rPr lang="en-GB" sz="300">
                <a:solidFill>
                  <a:srgbClr val="FFFFFF"/>
                </a:solidFill>
              </a:rPr>
              <a:t>
</a:t>
            </a:r>
          </a:p>
        </p:txBody>
      </p:sp>
      <p:sp>
        <p:nvSpPr>
          <p:cNvPr id="5" name="Slide Number Placeholder 4">
            <a:extLst>
              <a:ext uri="{FF2B5EF4-FFF2-40B4-BE49-F238E27FC236}">
                <a16:creationId xmlns:a16="http://schemas.microsoft.com/office/drawing/2014/main" id="{3B675C3E-E8FF-05FE-38E2-2F77F11638E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a:solidFill>
                  <a:srgbClr val="FFFFFF"/>
                </a:solidFill>
              </a:rPr>
              <a:pPr>
                <a:spcAft>
                  <a:spcPts val="600"/>
                </a:spcAft>
                <a:defRPr/>
              </a:pPr>
              <a:t>20</a:t>
            </a:fld>
            <a:endParaRPr lang="en-GB" altLang="en-US">
              <a:solidFill>
                <a:srgbClr val="FFFFFF"/>
              </a:solidFill>
            </a:endParaRPr>
          </a:p>
        </p:txBody>
      </p:sp>
    </p:spTree>
    <p:extLst>
      <p:ext uri="{BB962C8B-B14F-4D97-AF65-F5344CB8AC3E}">
        <p14:creationId xmlns:p14="http://schemas.microsoft.com/office/powerpoint/2010/main" val="153354865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2476-0CE5-6344-513F-97DF7DB8ABFB}"/>
              </a:ext>
            </a:extLst>
          </p:cNvPr>
          <p:cNvSpPr>
            <a:spLocks noGrp="1"/>
          </p:cNvSpPr>
          <p:nvPr>
            <p:ph type="title"/>
          </p:nvPr>
        </p:nvSpPr>
        <p:spPr/>
        <p:txBody>
          <a:bodyPr>
            <a:normAutofit/>
          </a:bodyPr>
          <a:lstStyle/>
          <a:p>
            <a:r>
              <a:rPr lang="en-US" dirty="0"/>
              <a:t>Challenge Attitudes and Behaviors </a:t>
            </a:r>
            <a:r>
              <a:rPr lang="en-US" sz="2400" dirty="0"/>
              <a:t>(Social Care Wales, 2025)</a:t>
            </a:r>
          </a:p>
        </p:txBody>
      </p:sp>
      <p:sp>
        <p:nvSpPr>
          <p:cNvPr id="4" name="Footer Placeholder 3">
            <a:extLst>
              <a:ext uri="{FF2B5EF4-FFF2-40B4-BE49-F238E27FC236}">
                <a16:creationId xmlns:a16="http://schemas.microsoft.com/office/drawing/2014/main" id="{5E9FB148-0704-885E-AAF5-FE3ADB2A674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3D8BDFA8-3507-8CD3-091B-C98CB5A4B741}"/>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AC95AEA2-3E05-59E2-0366-71CC6E4C5658}"/>
              </a:ext>
            </a:extLst>
          </p:cNvPr>
          <p:cNvPicPr>
            <a:picLocks noGrp="1" noChangeAspect="1"/>
          </p:cNvPicPr>
          <p:nvPr>
            <p:ph idx="1"/>
          </p:nvPr>
        </p:nvPicPr>
        <p:blipFill>
          <a:blip r:embed="rId2"/>
          <a:stretch>
            <a:fillRect/>
          </a:stretch>
        </p:blipFill>
        <p:spPr>
          <a:xfrm>
            <a:off x="628650" y="1742932"/>
            <a:ext cx="8047806" cy="4351338"/>
          </a:xfrm>
          <a:prstGeom prst="rect">
            <a:avLst/>
          </a:prstGeom>
        </p:spPr>
      </p:pic>
    </p:spTree>
    <p:extLst>
      <p:ext uri="{BB962C8B-B14F-4D97-AF65-F5344CB8AC3E}">
        <p14:creationId xmlns:p14="http://schemas.microsoft.com/office/powerpoint/2010/main" val="71634862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858946" y="205500"/>
            <a:ext cx="7522871" cy="1531059"/>
          </a:xfrm>
        </p:spPr>
        <p:txBody>
          <a:bodyPr anchor="b">
            <a:no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dirty="0">
                <a:solidFill>
                  <a:schemeClr val="tx2"/>
                </a:solidFill>
                <a:effectLst/>
                <a:uFillTx/>
              </a:rPr>
              <a:t>Canlyniad Dysgu - 2 </a:t>
            </a:r>
            <a:br>
              <a:rPr lang="cy" sz="2800" b="1" i="0" u="none" strike="noStrike" cap="none" baseline="0" dirty="0">
                <a:solidFill>
                  <a:schemeClr val="tx2"/>
                </a:solidFill>
                <a:effectLst/>
                <a:uFillTx/>
              </a:rPr>
            </a:br>
            <a:r>
              <a:rPr lang="cy" sz="2800" b="1" i="0" u="none" strike="noStrike" cap="none" baseline="0" dirty="0">
                <a:solidFill>
                  <a:schemeClr val="tx2"/>
                </a:solidFill>
                <a:effectLst/>
                <a:uFillTx/>
              </a:rPr>
              <a:t>2. </a:t>
            </a:r>
            <a:r>
              <a:rPr lang="en-GB" sz="2800" b="1" dirty="0" err="1">
                <a:solidFill>
                  <a:schemeClr val="tx2"/>
                </a:solidFill>
              </a:rPr>
              <a:t>Cydweithio</a:t>
            </a:r>
            <a:r>
              <a:rPr lang="en-GB" sz="2800" b="1" dirty="0">
                <a:solidFill>
                  <a:schemeClr val="tx2"/>
                </a:solidFill>
              </a:rPr>
              <a:t> </a:t>
            </a:r>
            <a:r>
              <a:rPr lang="en-GB" sz="2800" b="1" dirty="0" err="1">
                <a:solidFill>
                  <a:schemeClr val="tx2"/>
                </a:solidFill>
              </a:rPr>
              <a:t>â</a:t>
            </a:r>
            <a:r>
              <a:rPr lang="en-GB" sz="2800" b="1" dirty="0">
                <a:solidFill>
                  <a:schemeClr val="tx2"/>
                </a:solidFill>
              </a:rPr>
              <a:t> </a:t>
            </a:r>
            <a:r>
              <a:rPr lang="en-GB" sz="2800" b="1" dirty="0" err="1">
                <a:solidFill>
                  <a:schemeClr val="tx2"/>
                </a:solidFill>
              </a:rPr>
              <a:t>phobl</a:t>
            </a:r>
            <a:r>
              <a:rPr lang="en-GB" sz="2800" b="1" dirty="0">
                <a:solidFill>
                  <a:schemeClr val="tx2"/>
                </a:solidFill>
              </a:rPr>
              <a:t> </a:t>
            </a:r>
            <a:r>
              <a:rPr lang="en-GB" sz="2800" b="1" dirty="0" err="1">
                <a:solidFill>
                  <a:schemeClr val="tx2"/>
                </a:solidFill>
              </a:rPr>
              <a:t>sy’n</a:t>
            </a:r>
            <a:r>
              <a:rPr lang="en-GB" sz="2800" b="1" dirty="0">
                <a:solidFill>
                  <a:schemeClr val="tx2"/>
                </a:solidFill>
              </a:rPr>
              <a:t> </a:t>
            </a:r>
            <a:r>
              <a:rPr lang="en-GB" sz="2800" b="1" dirty="0" err="1">
                <a:solidFill>
                  <a:schemeClr val="tx2"/>
                </a:solidFill>
              </a:rPr>
              <a:t>cael</a:t>
            </a:r>
            <a:r>
              <a:rPr lang="en-GB" sz="2800" b="1" dirty="0">
                <a:solidFill>
                  <a:schemeClr val="tx2"/>
                </a:solidFill>
              </a:rPr>
              <a:t> </a:t>
            </a:r>
            <a:r>
              <a:rPr lang="en-GB" sz="2800" b="1" dirty="0" err="1">
                <a:solidFill>
                  <a:schemeClr val="tx2"/>
                </a:solidFill>
              </a:rPr>
              <a:t>gofal</a:t>
            </a:r>
            <a:r>
              <a:rPr lang="en-GB" sz="2800" b="1" dirty="0">
                <a:solidFill>
                  <a:schemeClr val="tx2"/>
                </a:solidFill>
              </a:rPr>
              <a:t> a </a:t>
            </a:r>
            <a:r>
              <a:rPr lang="en-GB" sz="2800" b="1" dirty="0" err="1">
                <a:solidFill>
                  <a:schemeClr val="tx2"/>
                </a:solidFill>
              </a:rPr>
              <a:t>chymorth</a:t>
            </a:r>
            <a:r>
              <a:rPr lang="en-GB" sz="2800" b="1" dirty="0">
                <a:solidFill>
                  <a:schemeClr val="tx2"/>
                </a:solidFill>
              </a:rPr>
              <a:t>, </a:t>
            </a:r>
            <a:r>
              <a:rPr lang="en-GB" sz="2800" b="1" dirty="0" err="1">
                <a:solidFill>
                  <a:schemeClr val="tx2"/>
                </a:solidFill>
              </a:rPr>
              <a:t>gofalwyr</a:t>
            </a:r>
            <a:r>
              <a:rPr lang="en-GB" sz="2800" b="1" dirty="0">
                <a:solidFill>
                  <a:schemeClr val="tx2"/>
                </a:solidFill>
              </a:rPr>
              <a:t> a </a:t>
            </a:r>
            <a:r>
              <a:rPr lang="en-GB" sz="2800" b="1" dirty="0" err="1">
                <a:solidFill>
                  <a:schemeClr val="tx2"/>
                </a:solidFill>
              </a:rPr>
              <a:t>gweithwyr</a:t>
            </a:r>
            <a:r>
              <a:rPr lang="en-GB" sz="2800" b="1" dirty="0">
                <a:solidFill>
                  <a:schemeClr val="tx2"/>
                </a:solidFill>
              </a:rPr>
              <a:t> </a:t>
            </a:r>
            <a:r>
              <a:rPr lang="en-GB" sz="2800" b="1" dirty="0" err="1">
                <a:solidFill>
                  <a:schemeClr val="tx2"/>
                </a:solidFill>
              </a:rPr>
              <a:t>proffesiynol</a:t>
            </a:r>
            <a:r>
              <a:rPr lang="en-GB" sz="2800" b="1" dirty="0">
                <a:solidFill>
                  <a:schemeClr val="tx2"/>
                </a:solidFill>
              </a:rPr>
              <a:t> </a:t>
            </a:r>
            <a:r>
              <a:rPr lang="en-GB" sz="2800" b="1" dirty="0" err="1">
                <a:solidFill>
                  <a:schemeClr val="tx2"/>
                </a:solidFill>
              </a:rPr>
              <a:t>eraill</a:t>
            </a:r>
            <a:endParaRPr lang="cy" sz="2800" b="1"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858946" y="1736562"/>
            <a:ext cx="7522871" cy="4068702"/>
          </a:xfrm>
        </p:spPr>
        <p:txBody>
          <a:bodyPr>
            <a:normAutofit/>
          </a:bodyPr>
          <a:lstStyle/>
          <a:p>
            <a:pPr marL="0" indent="0">
              <a:buNone/>
            </a:pPr>
            <a:r>
              <a:rPr lang="cy" sz="2400" b="0" i="0" u="none" strike="noStrike" cap="none" baseline="0" dirty="0">
                <a:solidFill>
                  <a:schemeClr val="tx2"/>
                </a:solidFill>
                <a:effectLst/>
                <a:uFillTx/>
                <a:latin typeface="Arial"/>
              </a:rPr>
              <a:t>Bydd y dysgwr yn:</a:t>
            </a:r>
          </a:p>
          <a:p>
            <a:r>
              <a:rPr lang="cy" sz="2400" b="0" i="0" u="none" strike="noStrike" cap="none" baseline="0" dirty="0">
                <a:solidFill>
                  <a:schemeClr val="tx2"/>
                </a:solidFill>
                <a:effectLst/>
                <a:uFillTx/>
                <a:latin typeface="Arial"/>
              </a:rPr>
              <a:t>2.1. Gallu cyfathrebu’n effeithiol gyda phobl sydd angen gofal a chymorth a’u gofalwyr</a:t>
            </a:r>
          </a:p>
          <a:p>
            <a:r>
              <a:rPr lang="cy" sz="2400" b="0" i="0" u="none" strike="noStrike" cap="none" baseline="0" dirty="0">
                <a:solidFill>
                  <a:schemeClr val="tx2"/>
                </a:solidFill>
                <a:effectLst/>
                <a:uFillTx/>
                <a:latin typeface="Arial"/>
              </a:rPr>
              <a:t>2.2. Gallu gweithio mewn partneriaeth ag unigolion a gweithwyr proffesiynol eraill</a:t>
            </a:r>
          </a:p>
          <a:p>
            <a:r>
              <a:rPr lang="cy" sz="2400" b="0" i="0" u="none" strike="noStrike" cap="none" baseline="0" dirty="0">
                <a:solidFill>
                  <a:schemeClr val="tx2"/>
                </a:solidFill>
                <a:effectLst/>
                <a:uFillTx/>
                <a:latin typeface="Arial"/>
              </a:rPr>
              <a:t>2.3. </a:t>
            </a:r>
            <a:r>
              <a:rPr lang="en-GB" sz="2400" dirty="0" err="1">
                <a:solidFill>
                  <a:schemeClr val="tx2"/>
                </a:solidFill>
                <a:latin typeface="Arial"/>
              </a:rPr>
              <a:t>A</a:t>
            </a:r>
            <a:r>
              <a:rPr lang="en-GB" sz="2400" b="0" i="0" u="none" strike="noStrike" cap="none" baseline="0" dirty="0" err="1">
                <a:solidFill>
                  <a:schemeClr val="tx2"/>
                </a:solidFill>
                <a:effectLst/>
                <a:uFillTx/>
                <a:latin typeface="Arial"/>
              </a:rPr>
              <a:t>dlewyrchu</a:t>
            </a:r>
            <a:r>
              <a:rPr lang="cy" sz="2400" b="0" i="0" u="none" strike="noStrike" cap="none" baseline="0" dirty="0">
                <a:solidFill>
                  <a:schemeClr val="tx2"/>
                </a:solidFill>
                <a:effectLst/>
                <a:uFillTx/>
                <a:latin typeface="Arial"/>
              </a:rPr>
              <a:t>'n feirniadol ar ei gydweithio ei hun</a:t>
            </a:r>
          </a:p>
          <a:p>
            <a:r>
              <a:rPr lang="cy" sz="2400" b="0" i="0" u="none" strike="noStrike" cap="none" baseline="0" dirty="0">
                <a:solidFill>
                  <a:schemeClr val="tx2"/>
                </a:solidFill>
                <a:effectLst/>
                <a:uFillTx/>
                <a:latin typeface="Arial"/>
              </a:rPr>
              <a:t>Gweler atodiad 4 y llawlyfr neu atodiad y llyfr gwaith am y meini prawf asesu ehangach. </a:t>
            </a:r>
          </a:p>
          <a:p>
            <a:r>
              <a:rPr lang="cy" sz="2400" b="0" i="0" u="none" strike="noStrike" cap="none" baseline="0" dirty="0">
                <a:solidFill>
                  <a:schemeClr val="tx2"/>
                </a:solidFill>
                <a:effectLst/>
                <a:uFillTx/>
                <a:latin typeface="Aptos"/>
              </a:rPr>
              <a:t>Gweler hefyd - Gweithdy 2 – am ragor o wybodaeth am gyfathrebu, cyd-gynhyrchu a chydweithio.  </a:t>
            </a:r>
          </a:p>
        </p:txBody>
      </p:sp>
      <p:grpSp>
        <p:nvGrpSpPr>
          <p:cNvPr id="40" name="Group 3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41"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effectLst/>
                <a:uFillTx/>
                <a:latin typeface="Aptos"/>
              </a:rPr>
              <a:t>PORTH AGORED - </a:t>
            </a:r>
            <a:r>
              <a:rPr lang="en-GB" sz="200" b="0" i="0" u="none" strike="noStrike" cap="none" baseline="0" dirty="0" err="1">
                <a:effectLst/>
                <a:uFillTx/>
                <a:latin typeface="Aptos"/>
              </a:rPr>
              <a:t>Cadarnhau</a:t>
            </a:r>
            <a:r>
              <a:rPr lang="cy" sz="200" b="0" i="0" u="none" strike="noStrike" cap="none" baseline="0" dirty="0">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417088731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429369" y="238539"/>
            <a:ext cx="8285260" cy="1434415"/>
          </a:xfrm>
          <a:prstGeom prst="roundRect">
            <a:avLst/>
          </a:prstGeom>
        </p:spPr>
        <p:txBody>
          <a:bodyPr vert="horz" lIns="91440" tIns="45720" rIns="91440" bIns="45720" rtlCol="0" anchor="b">
            <a:normAutofit fontScale="97500"/>
          </a:bodyPr>
          <a:lstStyle/>
          <a:p>
            <a:pPr>
              <a:lnSpc>
                <a:spcPct val="90000"/>
              </a:lnSpc>
              <a:spcBef>
                <a:spcPct val="0"/>
              </a:spcBef>
              <a:spcAft>
                <a:spcPts val="600"/>
              </a:spcAft>
            </a:pPr>
            <a:r>
              <a:rPr lang="cy" sz="4300" b="1" i="0" u="none" strike="noStrike" cap="none" baseline="0">
                <a:solidFill>
                  <a:srgbClr val="000000"/>
                </a:solidFill>
                <a:effectLst/>
                <a:uFillTx/>
                <a:latin typeface="Aptos Display"/>
              </a:rPr>
              <a:t>Gweithio’n effeithiol yn aml-asiantaethol a mewn partneriaeth</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rcRect l="20130" r="18561" b="-2"/>
          <a:stretch>
            <a:fillRect/>
          </a:stretch>
        </p:blipFill>
        <p:spPr>
          <a:xfrm>
            <a:off x="429369" y="2002056"/>
            <a:ext cx="2957886" cy="4184060"/>
          </a:xfrm>
          <a:custGeom>
            <a:avLst/>
            <a:gdLst/>
            <a:ahLst/>
            <a:cxnLst/>
            <a:rect l="l" t="t" r="r" b="b"/>
            <a:pathLst>
              <a:path w="3807742"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679466" y="2071316"/>
            <a:ext cx="5035164" cy="4114800"/>
          </a:xfrm>
        </p:spPr>
        <p:txBody>
          <a:bodyPr vert="horz" lIns="91440" tIns="45720" rIns="91440" bIns="45720" rtlCol="0" anchor="t">
            <a:normAutofit lnSpcReduction="10000"/>
          </a:bodyPr>
          <a:lstStyle/>
          <a:p>
            <a:pPr marL="265510" indent="-228600" defTabSz="914400"/>
            <a:r>
              <a:rPr lang="cy" sz="1900" b="0" i="0" u="none" strike="noStrike" cap="none" baseline="0" dirty="0">
                <a:solidFill>
                  <a:srgbClr val="000000"/>
                </a:solidFill>
                <a:effectLst/>
                <a:uFillTx/>
                <a:latin typeface="Aptos"/>
              </a:rPr>
              <a:t>Adeiladu ar ymddiriedaeth</a:t>
            </a:r>
          </a:p>
          <a:p>
            <a:pPr marL="265510" indent="-228600" defTabSz="914400"/>
            <a:r>
              <a:rPr lang="en-GB" sz="1900" b="0" i="0" u="none" strike="noStrike" cap="none" baseline="0" dirty="0">
                <a:solidFill>
                  <a:srgbClr val="000000"/>
                </a:solidFill>
                <a:effectLst/>
                <a:uFillTx/>
                <a:latin typeface="Aptos"/>
              </a:rPr>
              <a:t>L</a:t>
            </a:r>
            <a:r>
              <a:rPr lang="cy" sz="1900" b="0" i="0" u="none" strike="noStrike" cap="none" baseline="0" dirty="0">
                <a:solidFill>
                  <a:srgbClr val="000000"/>
                </a:solidFill>
                <a:effectLst/>
                <a:uFillTx/>
                <a:latin typeface="Aptos"/>
              </a:rPr>
              <a:t>lai o waith mewn silo - cydweithio dros achos gyffredin</a:t>
            </a:r>
          </a:p>
          <a:p>
            <a:pPr marL="265510" indent="-228600" defTabSz="914400"/>
            <a:r>
              <a:rPr lang="cy" sz="1900" b="0" i="0" u="none" strike="noStrike" cap="none" baseline="0" dirty="0">
                <a:solidFill>
                  <a:srgbClr val="000000"/>
                </a:solidFill>
                <a:effectLst/>
                <a:uFillTx/>
                <a:latin typeface="Aptos"/>
              </a:rPr>
              <a:t>Herio’n barchus </a:t>
            </a:r>
          </a:p>
          <a:p>
            <a:pPr marL="265510" indent="-228600" defTabSz="914400"/>
            <a:r>
              <a:rPr lang="cy" sz="1900" b="0" i="0" u="none" strike="noStrike" cap="none" baseline="0" dirty="0">
                <a:solidFill>
                  <a:srgbClr val="000000"/>
                </a:solidFill>
                <a:effectLst/>
                <a:uFillTx/>
                <a:latin typeface="Aptos"/>
              </a:rPr>
              <a:t>Cynnal agwedd sydd yn canolbwyntio ar yr unigolyn</a:t>
            </a:r>
          </a:p>
          <a:p>
            <a:pPr marL="265510" indent="-228600" defTabSz="914400"/>
            <a:r>
              <a:rPr lang="cy" sz="1900" b="0" i="0" u="none" strike="noStrike" cap="none" baseline="0" dirty="0">
                <a:solidFill>
                  <a:srgbClr val="000000"/>
                </a:solidFill>
                <a:effectLst/>
                <a:uFillTx/>
                <a:latin typeface="Aptos"/>
              </a:rPr>
              <a:t>Sicrhau eglurder o ran pwrpas gydag esboniadau clir a gonest</a:t>
            </a:r>
          </a:p>
          <a:p>
            <a:pPr marL="265510" indent="-228600" defTabSz="914400"/>
            <a:r>
              <a:rPr lang="cy" sz="1900" b="0" i="0" u="none" strike="noStrike" cap="none" baseline="0" dirty="0">
                <a:solidFill>
                  <a:srgbClr val="000000"/>
                </a:solidFill>
                <a:effectLst/>
                <a:uFillTx/>
                <a:latin typeface="Aptos"/>
              </a:rPr>
              <a:t>Deall profiad bywyd unigolion</a:t>
            </a:r>
          </a:p>
          <a:p>
            <a:pPr marL="265510" indent="-228600" defTabSz="914400"/>
            <a:r>
              <a:rPr lang="cy" sz="1900" b="0" i="0" u="none" strike="noStrike" cap="none" baseline="0" dirty="0">
                <a:solidFill>
                  <a:srgbClr val="000000"/>
                </a:solidFill>
                <a:effectLst/>
                <a:uFillTx/>
                <a:latin typeface="Aptos"/>
              </a:rPr>
              <a:t>Cydweithio er mwyn diffinio a datrys anawsterau </a:t>
            </a:r>
          </a:p>
          <a:p>
            <a:pPr marL="265510" indent="-228600" defTabSz="914400"/>
            <a:r>
              <a:rPr lang="cy" sz="1900" b="0" i="0" u="none" strike="noStrike" cap="none" baseline="0" dirty="0">
                <a:solidFill>
                  <a:srgbClr val="000000"/>
                </a:solidFill>
                <a:effectLst/>
                <a:uFillTx/>
                <a:latin typeface="Aptos"/>
              </a:rPr>
              <a:t>Yn gweithredu ar ddull sy’n seiliedig ar gryfderau ac sydd yn canolbwyntio ar ganlyniadau</a:t>
            </a:r>
          </a:p>
        </p:txBody>
      </p:sp>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cy-GB" altLang="cy-GB" sz="1800" b="0" i="0" u="none" strike="noStrike" cap="none" normalizeH="0" baseline="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p:txBody>
          <a:bodyPr>
            <a:normAutofit/>
          </a:bodyPr>
          <a:lstStyle/>
          <a:p>
            <a:pPr>
              <a:defRPr/>
            </a:pPr>
            <a:r>
              <a:rPr lang="cy" sz="4300" b="1" i="0" u="none" strike="noStrike" cap="none" baseline="0" dirty="0">
                <a:solidFill>
                  <a:srgbClr val="000000"/>
                </a:solidFill>
                <a:effectLst/>
                <a:uFillTx/>
                <a:latin typeface="Aptos Display"/>
              </a:rPr>
              <a:t>Tensiynau a Gwrthdaro</a:t>
            </a:r>
            <a:br>
              <a:rPr sz="4300" dirty="0"/>
            </a:br>
            <a:r>
              <a:rPr lang="cy" sz="4300" b="1" i="0" u="none" strike="noStrike" cap="none" baseline="0" dirty="0">
                <a:solidFill>
                  <a:srgbClr val="000000"/>
                </a:solidFill>
                <a:effectLst/>
                <a:uFillTx/>
                <a:latin typeface="Aptos Display"/>
              </a:rPr>
              <a:t>Ymarfer 3 </a:t>
            </a:r>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p:txBody>
          <a:bodyPr>
            <a:normAutofit/>
          </a:bodyPr>
          <a:lstStyle/>
          <a:p>
            <a:r>
              <a:rPr lang="cy" sz="2400" b="0" i="0" u="none" strike="noStrike" cap="none" baseline="0" dirty="0">
                <a:solidFill>
                  <a:srgbClr val="000000"/>
                </a:solidFill>
                <a:effectLst/>
                <a:uFillTx/>
                <a:latin typeface="Aptos"/>
              </a:rPr>
              <a:t>Myfyriwch ar rai o'r </a:t>
            </a:r>
            <a:r>
              <a:rPr lang="cy" sz="2400" b="1" i="0" u="none" strike="noStrike" cap="none" baseline="0" dirty="0">
                <a:solidFill>
                  <a:srgbClr val="000000"/>
                </a:solidFill>
                <a:effectLst/>
                <a:uFillTx/>
                <a:latin typeface="Aptos"/>
              </a:rPr>
              <a:t>tensiynau a gwrthdaro </a:t>
            </a:r>
            <a:r>
              <a:rPr lang="cy" sz="2400" b="0" i="0" u="none" strike="noStrike" cap="none" baseline="0" dirty="0">
                <a:solidFill>
                  <a:srgbClr val="000000"/>
                </a:solidFill>
                <a:effectLst/>
                <a:uFillTx/>
                <a:latin typeface="Aptos"/>
              </a:rPr>
              <a:t>posibl sy'n gynhenid yn eich maes ymarfer wrth geisio cydweithio?</a:t>
            </a:r>
          </a:p>
          <a:p>
            <a:r>
              <a:rPr lang="cy" sz="2400" b="0" i="0" u="none" strike="noStrike" cap="none" baseline="0" dirty="0">
                <a:solidFill>
                  <a:srgbClr val="000000"/>
                </a:solidFill>
                <a:effectLst/>
                <a:uFillTx/>
                <a:latin typeface="Aptos"/>
              </a:rPr>
              <a:t>Gall y rhain gynnwys gwrthdaro buddiannau, gwrthdaro rhwng gwerthoedd.</a:t>
            </a:r>
          </a:p>
          <a:p>
            <a:r>
              <a:rPr lang="cy" sz="2400" dirty="0">
                <a:solidFill>
                  <a:srgbClr val="000000"/>
                </a:solidFill>
                <a:latin typeface="Aptos"/>
              </a:rPr>
              <a:t>Dylech hefyd ystyried effaith bosibl gwrthdaro sy’n ymwneud â</a:t>
            </a:r>
            <a:r>
              <a:rPr lang="cy" sz="2400" b="0" i="0" u="none" strike="noStrike" cap="none" baseline="0" dirty="0">
                <a:solidFill>
                  <a:srgbClr val="000000"/>
                </a:solidFill>
                <a:effectLst/>
                <a:uFillTx/>
                <a:latin typeface="Aptos"/>
              </a:rPr>
              <a:t> deddfwriaeth/polisi/</a:t>
            </a:r>
            <a:br>
              <a:rPr lang="cy" sz="2400" b="0" i="0" u="none" strike="noStrike" cap="none" baseline="0" dirty="0">
                <a:solidFill>
                  <a:srgbClr val="000000"/>
                </a:solidFill>
                <a:effectLst/>
                <a:uFillTx/>
                <a:latin typeface="Aptos"/>
              </a:rPr>
            </a:br>
            <a:r>
              <a:rPr lang="cy" sz="2400" b="0" i="0" u="none" strike="noStrike" cap="none" baseline="0" dirty="0">
                <a:solidFill>
                  <a:srgbClr val="000000"/>
                </a:solidFill>
                <a:effectLst/>
                <a:uFillTx/>
                <a:latin typeface="Aptos"/>
              </a:rPr>
              <a:t>gweithdrefn wrth geisio   cydweithio ag unigolion, teuluoedd, gofalwyr a gweithwyr proffesiynol, sefydliadau, asiantaethau eraill. </a:t>
            </a:r>
            <a:r>
              <a:rPr lang="cy" sz="1900" b="0" i="0" u="none" strike="noStrike" cap="none" baseline="0" dirty="0">
                <a:solidFill>
                  <a:srgbClr val="000000"/>
                </a:solidFill>
                <a:effectLst/>
                <a:uFillTx/>
                <a:latin typeface="Aptos"/>
              </a:rPr>
              <a:t> </a:t>
            </a:r>
          </a:p>
          <a:p>
            <a:pPr marL="0" indent="0">
              <a:buNone/>
            </a:pPr>
            <a:endParaRPr lang="cy" sz="1900" b="0" i="0" u="none" strike="noStrike" cap="none" baseline="0" dirty="0">
              <a:solidFill>
                <a:srgbClr val="000000"/>
              </a:solidFill>
              <a:effectLst/>
              <a:uFillTx/>
              <a:latin typeface="Aptos"/>
            </a:endParaRP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0201" y="4937582"/>
            <a:ext cx="2664296" cy="19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p:nvPr/>
        </p:nvSpPr>
        <p:spPr>
          <a:xfrm>
            <a:off x="468313" y="333375"/>
            <a:ext cx="8229600" cy="647700"/>
          </a:xfrm>
          <a:prstGeom prst="rect">
            <a:avLst/>
          </a:prstGeom>
        </p:spPr>
        <p:txBody>
          <a:bodyPr/>
          <a:lstStyle/>
          <a:p>
            <a:pPr algn="ctr" eaLnBrk="1" fontAlgn="auto" hangingPunct="1">
              <a:spcAft>
                <a:spcPct val="0"/>
              </a:spcAft>
              <a:defRPr/>
            </a:pPr>
            <a:r>
              <a:rPr lang="cy" sz="4000" b="0" i="0" u="none" strike="noStrike" cap="none" baseline="0">
                <a:solidFill>
                  <a:srgbClr val="000000"/>
                </a:solidFill>
                <a:effectLst/>
                <a:uFillTx/>
                <a:latin typeface="Aptos Display"/>
              </a:rPr>
              <a:t>Tensiynau a Gwrthdaro </a:t>
            </a:r>
          </a:p>
        </p:txBody>
      </p:sp>
      <p:sp>
        <p:nvSpPr>
          <p:cNvPr id="4" name="Title 1">
            <a:extLst>
              <a:ext uri="{FF2B5EF4-FFF2-40B4-BE49-F238E27FC236}">
                <a16:creationId xmlns:a16="http://schemas.microsoft.com/office/drawing/2014/main" id="{C31B4AAB-4984-41AA-9414-4BBA60FF5652}"/>
              </a:ext>
            </a:extLst>
          </p:cNvPr>
          <p:cNvSpPr txBox="1"/>
          <p:nvPr/>
        </p:nvSpPr>
        <p:spPr>
          <a:xfrm>
            <a:off x="5131043" y="5405711"/>
            <a:ext cx="3203526" cy="1368152"/>
          </a:xfrm>
          <a:prstGeom prst="rect">
            <a:avLst/>
          </a:prstGeom>
        </p:spPr>
        <p:txBody>
          <a:bodyPr/>
          <a:lstStyle/>
          <a:p>
            <a:pPr algn="ctr" eaLnBrk="1" fontAlgn="auto" hangingPunct="1">
              <a:spcAft>
                <a:spcPct val="0"/>
              </a:spcAft>
              <a:defRPr/>
            </a:pPr>
            <a:endParaRPr lang="en-GB" altLang="en-US" sz="100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normAutofit/>
          </a:bodyPr>
          <a:lstStyle/>
          <a:p>
            <a:pPr fontAlgn="auto">
              <a:spcBef>
                <a:spcPct val="20000"/>
              </a:spcBef>
              <a:spcAft>
                <a:spcPct val="0"/>
              </a:spcAft>
              <a:buNone/>
              <a:defRPr/>
            </a:pPr>
            <a:r>
              <a:rPr lang="cy" sz="2000" b="0" i="0" u="none" strike="noStrike" cap="none" baseline="0" dirty="0">
                <a:solidFill>
                  <a:srgbClr val="000000"/>
                </a:solidFill>
                <a:effectLst/>
                <a:uFillTx/>
                <a:latin typeface="Aptos"/>
              </a:rPr>
              <a:t>Bydd gweithwyr cymdeithasol sy’n gweithio mewn cyd-destun cyfreithiol yn wynebu sawl penbleth:</a:t>
            </a:r>
            <a:br>
              <a:rPr sz="2000" dirty="0"/>
            </a:br>
            <a:br>
              <a:rPr sz="2000" dirty="0"/>
            </a:br>
            <a:r>
              <a:rPr lang="cy" sz="2000" b="0" i="0" u="none" strike="noStrike" cap="none" baseline="0" dirty="0">
                <a:solidFill>
                  <a:srgbClr val="000000"/>
                </a:solidFill>
                <a:effectLst/>
                <a:uFillTx/>
                <a:latin typeface="Aptos"/>
              </a:rPr>
              <a:t>* Annibyniaeth v Dibyniaeth;</a:t>
            </a:r>
            <a:br>
              <a:rPr sz="2000" dirty="0"/>
            </a:br>
            <a:r>
              <a:rPr lang="cy" sz="2000" b="0" i="0" u="none" strike="noStrike" cap="none" baseline="0" dirty="0">
                <a:solidFill>
                  <a:srgbClr val="000000"/>
                </a:solidFill>
                <a:effectLst/>
                <a:uFillTx/>
                <a:latin typeface="Aptos"/>
              </a:rPr>
              <a:t>* Ymyrraeth v </a:t>
            </a:r>
            <a:r>
              <a:rPr lang="cy" sz="2000" b="0" i="1" u="none" strike="noStrike" cap="none" baseline="0" dirty="0">
                <a:solidFill>
                  <a:srgbClr val="000000"/>
                </a:solidFill>
                <a:effectLst/>
                <a:uFillTx/>
                <a:latin typeface="Aptos"/>
              </a:rPr>
              <a:t>Laissez Faire</a:t>
            </a:r>
            <a:r>
              <a:rPr lang="cy" sz="2000" b="0" i="0" u="none" strike="noStrike" cap="none" baseline="0" dirty="0">
                <a:solidFill>
                  <a:srgbClr val="000000"/>
                </a:solidFill>
                <a:effectLst/>
                <a:uFillTx/>
                <a:latin typeface="Aptos"/>
              </a:rPr>
              <a:t>;</a:t>
            </a:r>
            <a:br>
              <a:rPr sz="2000" dirty="0"/>
            </a:br>
            <a:r>
              <a:rPr lang="cy" sz="2000" b="0" i="0" u="none" strike="noStrike" cap="none" baseline="0" dirty="0">
                <a:solidFill>
                  <a:srgbClr val="000000"/>
                </a:solidFill>
                <a:effectLst/>
                <a:uFillTx/>
                <a:latin typeface="Aptos"/>
              </a:rPr>
              <a:t>* Awdurdod v Partneriaeth (cyd-gynhyrchu);</a:t>
            </a:r>
          </a:p>
          <a:p>
            <a:pPr fontAlgn="auto">
              <a:spcBef>
                <a:spcPct val="20000"/>
              </a:spcBef>
              <a:spcAft>
                <a:spcPct val="0"/>
              </a:spcAft>
              <a:buNone/>
              <a:defRPr/>
            </a:pPr>
            <a:r>
              <a:rPr lang="cy" sz="2000" b="0" i="0" u="none" strike="noStrike" cap="none" baseline="0" dirty="0">
                <a:solidFill>
                  <a:srgbClr val="000000"/>
                </a:solidFill>
                <a:effectLst/>
                <a:uFillTx/>
                <a:latin typeface="Aptos"/>
              </a:rPr>
              <a:t>   * Hawliau sy’n gwrthdaro;</a:t>
            </a:r>
            <a:br>
              <a:rPr sz="2000" dirty="0"/>
            </a:br>
            <a:r>
              <a:rPr lang="cy" sz="2000" b="0" i="0" u="none" strike="noStrike" cap="none" baseline="0" dirty="0">
                <a:solidFill>
                  <a:srgbClr val="000000"/>
                </a:solidFill>
                <a:effectLst/>
                <a:uFillTx/>
                <a:latin typeface="Aptos"/>
              </a:rPr>
              <a:t>* Yr angen i amddiffyn v yr angen i hyrwyddo hawliau </a:t>
            </a:r>
            <a:br>
              <a:rPr sz="2000" dirty="0"/>
            </a:br>
            <a:endParaRPr lang="en-GB" sz="2000" dirty="0"/>
          </a:p>
          <a:p>
            <a:pPr fontAlgn="auto">
              <a:spcBef>
                <a:spcPct val="20000"/>
              </a:spcBef>
              <a:spcAft>
                <a:spcPct val="0"/>
              </a:spcAft>
              <a:buNone/>
              <a:defRPr/>
            </a:pPr>
            <a:r>
              <a:rPr lang="cy" sz="2000" b="0" i="0" u="none" strike="noStrike" cap="none" baseline="0" dirty="0">
                <a:solidFill>
                  <a:srgbClr val="000000"/>
                </a:solidFill>
                <a:effectLst/>
                <a:uFillTx/>
                <a:latin typeface="Aptos"/>
              </a:rPr>
              <a:t>Mae’r gyfraith yn gosod ffiniau: mewn perthynas â PH</a:t>
            </a:r>
            <a:r>
              <a:rPr lang="cy" sz="2000" b="0" i="0" u="none" strike="noStrike" cap="none" baseline="0" dirty="0">
                <a:solidFill>
                  <a:srgbClr val="000000"/>
                </a:solidFill>
                <a:effectLst/>
                <a:uFillTx/>
                <a:latin typeface="Arial"/>
              </a:rPr>
              <a:t>Ŵ</a:t>
            </a:r>
            <a:r>
              <a:rPr lang="cy" sz="2000" b="0" i="0" u="none" strike="noStrike" cap="none" baseline="0" dirty="0">
                <a:solidFill>
                  <a:srgbClr val="000000"/>
                </a:solidFill>
                <a:effectLst/>
                <a:uFillTx/>
                <a:latin typeface="Aptos"/>
              </a:rPr>
              <a:t>ER a DYLETSWYDDAU </a:t>
            </a:r>
          </a:p>
          <a:p>
            <a:pPr fontAlgn="auto">
              <a:spcBef>
                <a:spcPct val="20000"/>
              </a:spcBef>
              <a:spcAft>
                <a:spcPct val="0"/>
              </a:spcAft>
              <a:buNone/>
              <a:defRPr/>
            </a:pPr>
            <a:r>
              <a:rPr lang="cy" sz="2000" b="0" i="0" u="none" strike="noStrike" cap="none" baseline="0" dirty="0">
                <a:solidFill>
                  <a:srgbClr val="000000"/>
                </a:solidFill>
                <a:effectLst/>
                <a:uFillTx/>
                <a:latin typeface="Aptos"/>
              </a:rPr>
              <a:t>Gall Cod Ymarfer SSWB(W)A fod yn ddefnyddiol i ystyried y materion hyn; fodd bynnag, sicrhewch eu bod yn cael eu darllen ar y cyd â’r rheoliadau. </a:t>
            </a:r>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25</a:t>
            </a:fld>
            <a:endParaRPr lang="en-US" altLang="en-US"/>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cy" sz="4700" b="1" i="0" u="none" strike="noStrike" cap="none" baseline="0">
                <a:solidFill>
                  <a:srgbClr val="000000"/>
                </a:solidFill>
                <a:effectLst/>
                <a:uFillTx/>
                <a:latin typeface="Aptos Display"/>
              </a:rPr>
              <a:t>Risg, Diogelu a Gwerthoedd</a:t>
            </a:r>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lnSpcReduction="10000"/>
          </a:bodyPr>
          <a:lstStyle/>
          <a:p>
            <a:pPr>
              <a:defRPr/>
            </a:pPr>
            <a:r>
              <a:rPr lang="cy" sz="1900" b="0" i="0" u="none" strike="noStrike" cap="none" baseline="0">
                <a:solidFill>
                  <a:srgbClr val="000000"/>
                </a:solidFill>
                <a:effectLst/>
                <a:uFillTx/>
                <a:latin typeface="Aptos"/>
              </a:rPr>
              <a:t>Mae delio â risg a gwerthoedd yn llawn cyfyng-gyngor moesol a moesegol i weithwyr cymdeithasol</a:t>
            </a:r>
          </a:p>
          <a:p>
            <a:pPr>
              <a:defRPr/>
            </a:pPr>
            <a:r>
              <a:rPr lang="cy" sz="1900" b="0" i="0" u="none" strike="noStrike" cap="none" baseline="0">
                <a:solidFill>
                  <a:srgbClr val="000000"/>
                </a:solidFill>
                <a:effectLst/>
                <a:uFillTx/>
                <a:latin typeface="Aptos"/>
              </a:rPr>
              <a:t>Yn aml nid oes ateb “cywir” nac “anghywir” gan nad yw asesu risg byth yn wyddor fanwl gywir</a:t>
            </a:r>
          </a:p>
          <a:p>
            <a:pPr>
              <a:defRPr/>
            </a:pPr>
            <a:r>
              <a:rPr lang="cy" sz="1900" b="0" i="0" u="none" strike="noStrike" cap="none" baseline="0">
                <a:solidFill>
                  <a:srgbClr val="000000"/>
                </a:solidFill>
                <a:effectLst/>
                <a:uFillTx/>
                <a:latin typeface="Aptos"/>
              </a:rPr>
              <a:t>Gall penderfyniadau anghywir yn y broses asesu arwain at oblygiadau difrifol a dwys  </a:t>
            </a:r>
          </a:p>
          <a:p>
            <a:pPr>
              <a:defRPr/>
            </a:pPr>
            <a:r>
              <a:rPr lang="cy" sz="1900" b="0" i="0" u="none" strike="noStrike" cap="none" baseline="0">
                <a:solidFill>
                  <a:srgbClr val="000000"/>
                </a:solidFill>
                <a:effectLst/>
                <a:uFillTx/>
                <a:latin typeface="Aptos"/>
              </a:rPr>
              <a:t>Yn aml, gwneir penderfyniadau o dan amodau sy'n “ansicrwydd wedi'i greu” lle nid yn unig y mae'r sylfaen wybodaeth yn anghyflawn ond yn aml mae mwy a gwell gwybodaeth yn golygu mwy o ansicrwydd.</a:t>
            </a:r>
          </a:p>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     Adams, Dominelli a Payne (2009) </a:t>
            </a:r>
          </a:p>
          <a:p>
            <a:pPr marL="109537" indent="0">
              <a:buFont typeface="Wingdings 3" panose="05040102010807070707" pitchFamily="18" charset="2"/>
              <a:buNone/>
              <a:defRPr/>
            </a:pPr>
            <a:endParaRPr lang="en-GB" altLang="en-US" sz="1900"/>
          </a:p>
          <a:p>
            <a:pPr>
              <a:defRPr/>
            </a:pPr>
            <a:endParaRPr lang="en-GB" altLang="en-US" sz="190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a:blip r:embed="rId3"/>
          <a:srcRect l="23108" r="28730" b="2"/>
          <a:stretch>
            <a:fillRect/>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 sz="3300" b="1" i="0" u="none" strike="noStrike" cap="none" baseline="0" dirty="0">
                <a:solidFill>
                  <a:srgbClr val="000000"/>
                </a:solidFill>
                <a:effectLst/>
                <a:uFillTx/>
                <a:latin typeface="Aptos Display"/>
              </a:rPr>
              <a:t>Moeseg ac Ymarfer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half" idx="2"/>
          </p:nvPr>
        </p:nvSpPr>
        <p:spPr>
          <a:xfrm>
            <a:off x="495452" y="1506152"/>
            <a:ext cx="3868340" cy="3684588"/>
          </a:xfrm>
        </p:spPr>
        <p:txBody>
          <a:bodyPr/>
          <a:lstStyle/>
          <a:p>
            <a:pPr marL="109537" indent="0">
              <a:buFont typeface="Wingdings 3" panose="05040102010807070707" pitchFamily="18" charset="2"/>
              <a:buNone/>
              <a:defRPr/>
            </a:pPr>
            <a:r>
              <a:rPr lang="cy" sz="2000" b="1" i="0" u="none" strike="noStrike" cap="none" baseline="0" dirty="0">
                <a:solidFill>
                  <a:srgbClr val="000000"/>
                </a:solidFill>
                <a:effectLst/>
                <a:uFillTx/>
                <a:latin typeface="Aptos"/>
              </a:rPr>
              <a:t>Mae ymarfer yn foesegol yn cynnwys</a:t>
            </a:r>
            <a:r>
              <a:rPr lang="cy" sz="2000" b="0" i="0" u="none" strike="noStrike" cap="none" baseline="0" dirty="0">
                <a:solidFill>
                  <a:srgbClr val="000000"/>
                </a:solidFill>
                <a:effectLst/>
                <a:uFillTx/>
                <a:latin typeface="Aptos"/>
              </a:rPr>
              <a:t>:</a:t>
            </a:r>
          </a:p>
          <a:p>
            <a:pPr>
              <a:defRPr/>
            </a:pPr>
            <a:r>
              <a:rPr lang="cy" sz="2000" b="0" i="0" u="none" strike="noStrike" cap="none" baseline="0" dirty="0">
                <a:solidFill>
                  <a:srgbClr val="000000"/>
                </a:solidFill>
                <a:effectLst/>
                <a:uFillTx/>
                <a:latin typeface="Aptos"/>
              </a:rPr>
              <a:t>Sail gwerthoedd cryf a grymus yn ymgorffori ymwybyddiaeth o sut fydd eich dull o ymarfer yn effeithio ar unigolion </a:t>
            </a:r>
          </a:p>
          <a:p>
            <a:pPr>
              <a:defRPr/>
            </a:pPr>
            <a:r>
              <a:rPr lang="cy" sz="2000" b="0" i="0" u="none" strike="noStrike" cap="none" baseline="0" dirty="0">
                <a:solidFill>
                  <a:srgbClr val="000000"/>
                </a:solidFill>
                <a:effectLst/>
                <a:uFillTx/>
                <a:latin typeface="Aptos"/>
              </a:rPr>
              <a:t>Ymarfer gwrth-wahaniaethol a gwrth-ormesol </a:t>
            </a:r>
          </a:p>
          <a:p>
            <a:pPr>
              <a:defRPr/>
            </a:pPr>
            <a:r>
              <a:rPr lang="cy" sz="2000" b="0" i="0" u="none" strike="noStrike" cap="none" baseline="0" dirty="0">
                <a:solidFill>
                  <a:srgbClr val="000000"/>
                </a:solidFill>
                <a:effectLst/>
                <a:uFillTx/>
                <a:latin typeface="Aptos"/>
              </a:rPr>
              <a:t>Atebolrwydd personol a phroffesiynol </a:t>
            </a:r>
          </a:p>
          <a:p>
            <a:pPr marL="109537" indent="0">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 sz="2000" b="1" i="0" u="none" strike="noStrike" cap="none" baseline="0" dirty="0">
                <a:solidFill>
                  <a:srgbClr val="000000"/>
                </a:solidFill>
                <a:effectLst/>
                <a:uFillTx/>
                <a:latin typeface="Aptos"/>
              </a:rPr>
              <a:t>Mae ymarfer yn effeithiol yn cynnwys</a:t>
            </a:r>
            <a:r>
              <a:rPr lang="cy" sz="2000" b="0" i="0" u="none" strike="noStrike" cap="none" baseline="0" dirty="0">
                <a:solidFill>
                  <a:srgbClr val="000000"/>
                </a:solidFill>
                <a:effectLst/>
                <a:uFillTx/>
                <a:latin typeface="Aptos"/>
              </a:rPr>
              <a:t>:</a:t>
            </a:r>
          </a:p>
          <a:p>
            <a:pPr>
              <a:spcBef>
                <a:spcPct val="0"/>
              </a:spcBef>
              <a:defRPr/>
            </a:pPr>
            <a:r>
              <a:rPr lang="cy" sz="2000" b="0" i="0" u="none" strike="noStrike" cap="none" baseline="0" dirty="0">
                <a:solidFill>
                  <a:srgbClr val="000000"/>
                </a:solidFill>
                <a:effectLst/>
                <a:uFillTx/>
                <a:latin typeface="Aptos"/>
              </a:rPr>
              <a:t>Dealltwriaeth ddamcaniaethol o weithredoedd gweithwyr ac unigolion o fewn cyd-destun cymdeithasol-economaidd penodol</a:t>
            </a:r>
          </a:p>
          <a:p>
            <a:pPr>
              <a:spcBef>
                <a:spcPct val="0"/>
              </a:spcBef>
              <a:defRPr/>
            </a:pPr>
            <a:r>
              <a:rPr lang="cy" sz="2000" b="0" i="0" u="none" strike="noStrike" cap="none" baseline="0" dirty="0">
                <a:solidFill>
                  <a:srgbClr val="000000"/>
                </a:solidFill>
                <a:effectLst/>
                <a:uFillTx/>
                <a:latin typeface="Aptos"/>
              </a:rPr>
              <a:t>Dealltwriaeth o’r dystiolaeth ymchwil gyfredol berthnasol</a:t>
            </a:r>
          </a:p>
          <a:p>
            <a:pPr>
              <a:spcBef>
                <a:spcPct val="0"/>
              </a:spcBef>
              <a:defRPr/>
            </a:pPr>
            <a:r>
              <a:rPr lang="cy" sz="2000" b="0" i="0" u="none" strike="noStrike" cap="none" baseline="0" dirty="0">
                <a:solidFill>
                  <a:srgbClr val="000000"/>
                </a:solidFill>
                <a:effectLst/>
                <a:uFillTx/>
                <a:latin typeface="Aptos"/>
              </a:rPr>
              <a:t>Proses werthuso glir sy’n ymgorffori persbectif yr unigolyn </a:t>
            </a:r>
          </a:p>
          <a:p>
            <a:pPr marL="109537" indent="0">
              <a:spcBef>
                <a:spcPct val="0"/>
              </a:spcBef>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27</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cy" sz="3300" b="1" i="0" u="none" strike="noStrike" cap="none" baseline="0" dirty="0">
                <a:solidFill>
                  <a:srgbClr val="000000"/>
                </a:solidFill>
                <a:effectLst/>
                <a:uFillTx/>
                <a:latin typeface="Aptos Display"/>
              </a:rPr>
              <a:t>Eiriolaeth - Egwyddorion</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323528" y="1722697"/>
            <a:ext cx="3868340" cy="3684588"/>
          </a:xfrm>
        </p:spPr>
        <p:txBody>
          <a:bodyPr wrap="square" anchor="t">
            <a:normAutofit fontScale="90000" lnSpcReduction="10000"/>
          </a:bodyPr>
          <a:lstStyle/>
          <a:p>
            <a:pPr>
              <a:lnSpc>
                <a:spcPct val="90000"/>
              </a:lnSpc>
            </a:pPr>
            <a:r>
              <a:rPr lang="cy" sz="2200" b="0" i="0" u="none" strike="noStrike" cap="none" baseline="0" dirty="0">
                <a:solidFill>
                  <a:srgbClr val="000000"/>
                </a:solidFill>
                <a:effectLst/>
                <a:uFillTx/>
                <a:latin typeface="Aptos"/>
              </a:rPr>
              <a:t>Perthynas sydd wedi ei seilio ar ymddiriedaeth a grymuso </a:t>
            </a:r>
          </a:p>
          <a:p>
            <a:r>
              <a:rPr lang="cy" sz="2200" b="0" i="0" u="none" strike="noStrike" cap="none" baseline="0" dirty="0">
                <a:solidFill>
                  <a:srgbClr val="000000"/>
                </a:solidFill>
                <a:effectLst/>
                <a:uFillTx/>
                <a:latin typeface="Aptos"/>
              </a:rPr>
              <a:t>Nad yw wedi ei seilio ar fuddiannau gorau, ond ar ddymuniadau’r unigolyn</a:t>
            </a:r>
          </a:p>
          <a:p>
            <a:r>
              <a:rPr lang="cy" sz="2200" dirty="0">
                <a:solidFill>
                  <a:srgbClr val="000000"/>
                </a:solidFill>
                <a:latin typeface="Aptos"/>
              </a:rPr>
              <a:t>Gallu adnabod perygl o g</a:t>
            </a:r>
            <a:r>
              <a:rPr lang="cy" sz="2200" dirty="0">
                <a:solidFill>
                  <a:srgbClr val="000000"/>
                </a:solidFill>
              </a:rPr>
              <a:t>amdriniaeth</a:t>
            </a:r>
          </a:p>
          <a:p>
            <a:r>
              <a:rPr lang="cy" sz="2200" dirty="0">
                <a:solidFill>
                  <a:srgbClr val="000000"/>
                </a:solidFill>
              </a:rPr>
              <a:t>Dim gwrthdaro mewn buddiannau</a:t>
            </a:r>
          </a:p>
          <a:p>
            <a:r>
              <a:rPr lang="cy" sz="2200" dirty="0">
                <a:solidFill>
                  <a:srgbClr val="000000"/>
                </a:solidFill>
              </a:rPr>
              <a:t>Unigolyn yn ganolog wrth wneud ei benderfyniadau a'i ddewisiadau </a:t>
            </a:r>
            <a:endParaRPr lang="cy" sz="22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cy" sz="4700" b="1" i="0" u="none" strike="noStrike" cap="none" baseline="0" dirty="0">
                <a:solidFill>
                  <a:srgbClr val="000000"/>
                </a:solidFill>
                <a:effectLst/>
                <a:uFillTx/>
                <a:latin typeface="Aptos Display"/>
              </a:rPr>
              <a:t>Ymarfer 4 - Diogelu</a:t>
            </a:r>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504826" y="1942592"/>
            <a:ext cx="4170806" cy="3989028"/>
          </a:xfrm>
        </p:spPr>
        <p:txBody>
          <a:bodyPr anchor="t">
            <a:noAutofit/>
          </a:bodyPr>
          <a:lstStyle/>
          <a:p>
            <a:pPr>
              <a:defRPr/>
            </a:pPr>
            <a:r>
              <a:rPr lang="cy" sz="2400" b="0" i="0" u="none" strike="noStrike" cap="none" baseline="0" dirty="0">
                <a:solidFill>
                  <a:srgbClr val="000000"/>
                </a:solidFill>
                <a:effectLst/>
                <a:uFillTx/>
                <a:latin typeface="Aptos"/>
              </a:rPr>
              <a:t>Mewn grwpiau, cymerwch 5 munud yr un i amlinellu'r achos yr ydych yn bwriadu ei ddefnyddio ar gyfer Tasg 3 – Diogelu. </a:t>
            </a:r>
          </a:p>
          <a:p>
            <a:pPr>
              <a:defRPr/>
            </a:pPr>
            <a:r>
              <a:rPr lang="cy" sz="2400" b="0" i="0" u="none" strike="noStrike" cap="none" baseline="0" dirty="0">
                <a:solidFill>
                  <a:srgbClr val="000000"/>
                </a:solidFill>
                <a:effectLst/>
                <a:uFillTx/>
                <a:latin typeface="Aptos"/>
              </a:rPr>
              <a:t>Rhaid i'r achos gynnwys elfen o ddiogelu</a:t>
            </a:r>
          </a:p>
          <a:p>
            <a:pPr>
              <a:defRPr/>
            </a:pPr>
            <a:r>
              <a:rPr lang="cy" sz="2400" b="0" i="0" u="none" strike="noStrike" cap="none" baseline="0" dirty="0">
                <a:solidFill>
                  <a:srgbClr val="000000"/>
                </a:solidFill>
                <a:effectLst/>
                <a:uFillTx/>
                <a:latin typeface="Aptos"/>
              </a:rPr>
              <a:t>Rhaid i'r achos a ddewiswch fod yn achos yr ydych wedi gweithio arno ers dechrau'r rhaglen hon.</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9774" y="2020673"/>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cy" sz="300" b="0" i="0" u="none" strike="noStrike" cap="none" baseline="0" dirty="0">
                <a:solidFill>
                  <a:srgbClr val="767676"/>
                </a:solidFill>
                <a:effectLst/>
                <a:uFillTx/>
                <a:latin typeface="Aptos"/>
              </a:rPr>
              <a:t>PORTH AGORED - </a:t>
            </a:r>
            <a:r>
              <a:rPr lang="en-GB" sz="300" b="0" i="0" u="none" strike="noStrike" cap="none" baseline="0" dirty="0" err="1">
                <a:solidFill>
                  <a:srgbClr val="767676"/>
                </a:solidFill>
                <a:effectLst/>
                <a:uFillTx/>
                <a:latin typeface="Aptos"/>
              </a:rPr>
              <a:t>Cadarnhau</a:t>
            </a:r>
            <a:r>
              <a:rPr lang="cy" sz="3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300" dirty="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a:xfrm>
            <a:off x="683568" y="442240"/>
            <a:ext cx="5605629" cy="994172"/>
          </a:xfrm>
        </p:spPr>
        <p:txBody>
          <a:bodyPr>
            <a:normAutofit fontScale="90000"/>
          </a:bodyPr>
          <a:lstStyle/>
          <a:p>
            <a:pPr>
              <a:defRPr/>
            </a:pPr>
            <a:br>
              <a:rPr sz="3600" dirty="0"/>
            </a:br>
            <a:r>
              <a:rPr lang="cy" sz="3600" b="1" i="0" u="none" strike="noStrike" cap="none" baseline="0" dirty="0">
                <a:solidFill>
                  <a:srgbClr val="000000"/>
                </a:solidFill>
                <a:effectLst/>
                <a:uFillTx/>
                <a:latin typeface="Aptos Display"/>
              </a:rPr>
              <a:t>Gwerthfawrogi Rhagfarn yn y Broses Asesu Risg</a:t>
            </a:r>
            <a:br>
              <a:rPr sz="2100" dirty="0"/>
            </a:br>
            <a:endParaRPr sz="2100" dirty="0"/>
          </a:p>
        </p:txBody>
      </p:sp>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a:xfrm>
            <a:off x="539553" y="1681653"/>
            <a:ext cx="5345990" cy="4334518"/>
          </a:xfrm>
        </p:spPr>
        <p:txBody>
          <a:bodyPr anchor="ctr">
            <a:normAutofit/>
          </a:bodyPr>
          <a:lstStyle/>
          <a:p>
            <a:pPr eaLnBrk="1" hangingPunct="1">
              <a:spcBef>
                <a:spcPct val="0"/>
              </a:spcBef>
              <a:buClrTx/>
              <a:buSzTx/>
              <a:buFontTx/>
              <a:buNone/>
              <a:defRPr/>
            </a:pPr>
            <a:r>
              <a:rPr lang="cy" sz="2000" b="0" i="0" u="none" strike="noStrike" cap="none" baseline="0" dirty="0">
                <a:solidFill>
                  <a:srgbClr val="000000"/>
                </a:solidFill>
                <a:effectLst/>
                <a:uFillTx/>
                <a:latin typeface="Aptos Display"/>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endParaRPr lang="en-GB" altLang="en-US" sz="2000" dirty="0">
              <a:latin typeface="+mj-lt"/>
            </a:endParaRPr>
          </a:p>
          <a:p>
            <a:pPr eaLnBrk="1" hangingPunct="1">
              <a:spcBef>
                <a:spcPct val="0"/>
              </a:spcBef>
              <a:buClrTx/>
              <a:buSzTx/>
              <a:buFontTx/>
              <a:buNone/>
              <a:defRPr/>
            </a:pPr>
            <a:r>
              <a:rPr lang="cy" sz="1900" b="0" i="1" u="none" strike="noStrike" cap="none" baseline="0" dirty="0">
                <a:solidFill>
                  <a:srgbClr val="000000"/>
                </a:solidFill>
                <a:effectLst/>
                <a:uFillTx/>
                <a:latin typeface="Aptos Display"/>
              </a:rPr>
              <a:t>Kershall, H a Pritchard, J (2007) “Good Practice in Risk Assessment &amp; Risk Management”, London: Jessica Kingsley.</a:t>
            </a:r>
          </a:p>
          <a:p>
            <a:pPr>
              <a:defRPr/>
            </a:pPr>
            <a:endParaRPr lang="en-GB" sz="1900" dirty="0"/>
          </a:p>
        </p:txBody>
      </p:sp>
      <p:sp>
        <p:nvSpPr>
          <p:cNvPr id="20" name="Rectangle 1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Oval 2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C75C4D8-5E1B-4BCC-B7D7-71E1D1D7A2FD}" type="slidenum">
              <a:rPr lang="en-GB" altLang="en-US" sz="920">
                <a:solidFill>
                  <a:srgbClr val="FFFFFF"/>
                </a:solidFill>
              </a:rPr>
              <a:pPr>
                <a:spcAft>
                  <a:spcPts val="600"/>
                </a:spcAft>
                <a:defRPr/>
              </a:pPr>
              <a:t>30</a:t>
            </a:fld>
            <a:endParaRPr lang="en-GB" altLang="en-US" sz="920">
              <a:solidFill>
                <a:srgbClr val="FFFFFF"/>
              </a:solidFill>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a:bodyPr>
          <a:lstStyle/>
          <a:p>
            <a:r>
              <a:rPr lang="cy" sz="3300" b="0" i="0" u="none" strike="noStrike" cap="none" baseline="0" dirty="0">
                <a:solidFill>
                  <a:srgbClr val="000000"/>
                </a:solidFill>
                <a:effectLst/>
                <a:uFillTx/>
                <a:latin typeface="Aptos Display"/>
              </a:rPr>
              <a:t>Chwilfrydedd Proffesiynol - Cydweithio </a:t>
            </a:r>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normAutofit/>
          </a:bodyPr>
          <a:lstStyle/>
          <a:p>
            <a:r>
              <a:rPr lang="cy" sz="2000" b="0" i="0" u="none" strike="noStrike" cap="none" baseline="0" dirty="0">
                <a:solidFill>
                  <a:srgbClr val="000000"/>
                </a:solidFill>
                <a:effectLst/>
                <a:uFillTx/>
                <a:latin typeface="Aptos"/>
              </a:rPr>
              <a:t>Chwilfrydedd proffesiynol yw’r gallu i archwilio ac i ddeall beth sydd yn digwydd o fewn teuluoedd yn hytrach na gwneud rhagdybiaethau na derbyn pethau ar yr olwg gyntaf.</a:t>
            </a:r>
          </a:p>
          <a:p>
            <a:r>
              <a:rPr lang="cy" sz="2000" b="0" i="0" u="none" strike="noStrike" cap="none" baseline="0" dirty="0">
                <a:solidFill>
                  <a:srgbClr val="000000"/>
                </a:solidFill>
                <a:effectLst/>
                <a:uFillTx/>
                <a:latin typeface="Aptos"/>
              </a:rPr>
              <a:t>Mae’n anodd iawn mewn gwirionedd i ganfod barn a theimladau plant/ oedolion. </a:t>
            </a:r>
          </a:p>
          <a:p>
            <a:r>
              <a:rPr lang="cy" sz="2000" b="0" i="0" u="none" strike="noStrike" cap="none" baseline="0" dirty="0">
                <a:solidFill>
                  <a:srgbClr val="000000"/>
                </a:solidFill>
                <a:effectLst/>
                <a:uFillTx/>
                <a:latin typeface="Aptos"/>
              </a:rPr>
              <a:t>Nid yw gweithwyr proffesiynol yn gwrando bob amser ar oedolyn sydd yn ceisio siarad dros blentyn/unigolyn. </a:t>
            </a:r>
          </a:p>
          <a:p>
            <a:r>
              <a:rPr lang="cy" sz="2000" dirty="0">
                <a:solidFill>
                  <a:srgbClr val="000000"/>
                </a:solidFill>
                <a:latin typeface="Aptos"/>
              </a:rPr>
              <a:t>Gellir twyllo gweithwyr proffesiynol gyda straeon rydym am gredu eu bod yn wir, gall hyn arwain at fethiant i edrych ymhellach neu dderbyn gwybodaeth sy’n anghytuno â’n damcaniaeth wreiddiol.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Mae angen i waith amlasiantaethol effeithiol gael ei gydlynu.</a:t>
            </a:r>
          </a:p>
          <a:p>
            <a:r>
              <a:rPr lang="cy" sz="2000" b="0" i="0" u="none" strike="noStrike" cap="none" baseline="0" dirty="0">
                <a:solidFill>
                  <a:srgbClr val="000000"/>
                </a:solidFill>
                <a:effectLst/>
                <a:uFillTx/>
                <a:latin typeface="Aptos"/>
              </a:rPr>
              <a:t>Mae herio rhieni (a chydweithwyr) yn gofyn am arbenigedd, hyder, amser a llawer o egni emosiynol. </a:t>
            </a:r>
          </a:p>
          <a:p>
            <a:r>
              <a:rPr lang="cy" sz="2000" b="0" i="0" u="none" strike="noStrike" cap="none" baseline="0" dirty="0">
                <a:solidFill>
                  <a:srgbClr val="000000"/>
                </a:solidFill>
                <a:effectLst/>
                <a:uFillTx/>
                <a:latin typeface="Arial"/>
                <a:hlinkClick r:id="rId3" history="0"/>
              </a:rPr>
              <a:t>worcestershiresafeguarding.org.uk</a:t>
            </a:r>
            <a:r>
              <a:rPr lang="cy" sz="2000" b="0" i="0" u="none" strike="noStrike" cap="none" baseline="0" dirty="0">
                <a:solidFill>
                  <a:srgbClr val="000000"/>
                </a:solidFill>
                <a:effectLst/>
                <a:uFillTx/>
                <a:latin typeface="Arial"/>
              </a:rPr>
              <a:t> </a:t>
            </a:r>
          </a:p>
          <a:p>
            <a:endParaRPr lang="cy-GB" sz="2000" dirty="0"/>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extLst>
      <p:ext uri="{BB962C8B-B14F-4D97-AF65-F5344CB8AC3E}">
        <p14:creationId xmlns:p14="http://schemas.microsoft.com/office/powerpoint/2010/main" val="63548002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501777" y="154813"/>
            <a:ext cx="8462711" cy="1535875"/>
          </a:xfrm>
        </p:spPr>
        <p:txBody>
          <a:bodyPr>
            <a:normAutofit fontScale="90000"/>
          </a:bodyPr>
          <a:lstStyle/>
          <a:p>
            <a:r>
              <a:rPr lang="cy" b="0" i="0" u="none" strike="noStrike" cap="none" baseline="0" dirty="0">
                <a:effectLst/>
                <a:uFillTx/>
              </a:rPr>
              <a:t>Canlyniad Dysgu 3 </a:t>
            </a:r>
            <a:br>
              <a:rPr lang="cy" b="0" i="0" u="none" strike="noStrike" cap="none" baseline="0" dirty="0">
                <a:effectLst/>
                <a:uFillTx/>
              </a:rPr>
            </a:br>
            <a:r>
              <a:rPr lang="cy" b="0" i="0" u="none" strike="noStrike" cap="none" baseline="0" dirty="0">
                <a:effectLst/>
                <a:uFillTx/>
              </a:rPr>
              <a:t>3. Ymyrraeth a chymhwyso barn broffesiynol mewn sefyllfaoedd cynyddol gymhleth </a:t>
            </a:r>
            <a:br>
              <a:rPr sz="1500" dirty="0"/>
            </a:br>
            <a:endParaRPr sz="15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251960"/>
          </a:xfrm>
        </p:spPr>
        <p:txBody>
          <a:bodyPr>
            <a:norm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500" b="0" i="0" u="none" strike="noStrike" cap="none" baseline="0" dirty="0">
                <a:solidFill>
                  <a:srgbClr val="000000"/>
                </a:solidFill>
                <a:effectLst/>
                <a:uFillTx/>
                <a:latin typeface="Arial"/>
              </a:rPr>
              <a:t>3.1. Deall y berthynas rhwng polisi cymdeithasol, fframweithiau deddfwriaethol a chanllawiau </a:t>
            </a:r>
            <a:r>
              <a:rPr lang="en-GB" sz="1500" dirty="0" err="1">
                <a:solidFill>
                  <a:srgbClr val="000000"/>
                </a:solidFill>
                <a:latin typeface="Arial"/>
              </a:rPr>
              <a:t>sy’n</a:t>
            </a:r>
            <a:r>
              <a:rPr lang="en-GB" sz="1500" dirty="0">
                <a:solidFill>
                  <a:srgbClr val="000000"/>
                </a:solidFill>
                <a:latin typeface="Arial"/>
              </a:rPr>
              <a:t> ymwneud â </a:t>
            </a:r>
            <a:r>
              <a:rPr lang="en-GB" sz="1500" dirty="0" err="1">
                <a:solidFill>
                  <a:srgbClr val="000000"/>
                </a:solidFill>
                <a:latin typeface="Arial"/>
              </a:rPr>
              <a:t>darparu</a:t>
            </a:r>
            <a:r>
              <a:rPr lang="en-GB" sz="1500" dirty="0">
                <a:solidFill>
                  <a:srgbClr val="000000"/>
                </a:solidFill>
                <a:latin typeface="Arial"/>
              </a:rPr>
              <a:t> gwasanaethau cymdeithasol </a:t>
            </a:r>
            <a:r>
              <a:rPr lang="en-GB" sz="1500" dirty="0" err="1">
                <a:solidFill>
                  <a:srgbClr val="000000"/>
                </a:solidFill>
                <a:latin typeface="Arial"/>
              </a:rPr>
              <a:t>yng</a:t>
            </a:r>
            <a:r>
              <a:rPr lang="en-GB" sz="1500" dirty="0">
                <a:solidFill>
                  <a:srgbClr val="000000"/>
                </a:solidFill>
                <a:latin typeface="Arial"/>
              </a:rPr>
              <a:t> </a:t>
            </a:r>
            <a:r>
              <a:rPr lang="en-GB" sz="1500" dirty="0" err="1">
                <a:solidFill>
                  <a:srgbClr val="000000"/>
                </a:solidFill>
                <a:latin typeface="Arial"/>
              </a:rPr>
              <a:t>Nghymru</a:t>
            </a:r>
            <a:endParaRPr lang="cy" sz="1500" dirty="0">
              <a:solidFill>
                <a:srgbClr val="000000"/>
              </a:solidFill>
              <a:latin typeface="Arial"/>
            </a:endParaRPr>
          </a:p>
          <a:p>
            <a:r>
              <a:rPr lang="cy" sz="1500" b="0" i="0" u="none" strike="noStrike" cap="none" baseline="0" dirty="0">
                <a:solidFill>
                  <a:srgbClr val="000000"/>
                </a:solidFill>
                <a:effectLst/>
                <a:uFillTx/>
                <a:latin typeface="Arial"/>
              </a:rPr>
              <a:t>3.2. Gallu rheoli ei rôl fel gweithiwr cymdeithasol mewn sefyllfaoedd cynyddol gymhleth</a:t>
            </a:r>
          </a:p>
          <a:p>
            <a:r>
              <a:rPr lang="cy" sz="1500" b="0" i="0" u="none" strike="noStrike" cap="none" baseline="0" dirty="0">
                <a:solidFill>
                  <a:srgbClr val="000000"/>
                </a:solidFill>
                <a:effectLst/>
                <a:uFillTx/>
                <a:latin typeface="Arial"/>
              </a:rPr>
              <a:t>3.5. Gallu ymarfer y rôl gwaith cymdeithasol proffesiynol mewn ymyriadau diogelu</a:t>
            </a:r>
          </a:p>
          <a:p>
            <a:r>
              <a:rPr lang="cy" sz="1500" b="0" i="0" u="none" strike="noStrike" cap="none" baseline="0" dirty="0">
                <a:solidFill>
                  <a:srgbClr val="000000"/>
                </a:solidFill>
                <a:effectLst/>
                <a:uFillTx/>
                <a:latin typeface="Arial"/>
              </a:rPr>
              <a:t>3.6. Gallu cyfrannu tuag at brosesau cyfreithiol o fewn cylch gorchwyl gwaith cymdeithasol proffesiynol</a:t>
            </a:r>
          </a:p>
          <a:p>
            <a:r>
              <a:rPr lang="cy" sz="1500" b="0" i="0" u="none" strike="noStrike" cap="none" baseline="0" dirty="0">
                <a:solidFill>
                  <a:srgbClr val="000000"/>
                </a:solidFill>
                <a:effectLst/>
                <a:uFillTx/>
                <a:latin typeface="Arial"/>
              </a:rPr>
              <a:t>3.7. Gallu ymarfer atebolrwydd proffesiynol mewn sefyllfaoedd cynyddol gymhleth. </a:t>
            </a:r>
          </a:p>
          <a:p>
            <a:pPr marL="0" indent="0">
              <a:buNone/>
            </a:pPr>
            <a:r>
              <a:rPr lang="cy" sz="1500" b="1" i="0" u="none" strike="noStrike" cap="none" baseline="0" dirty="0">
                <a:solidFill>
                  <a:srgbClr val="000000"/>
                </a:solidFill>
                <a:effectLst/>
                <a:uFillTx/>
                <a:latin typeface="Arial"/>
              </a:rPr>
              <a:t>NAILL AI, </a:t>
            </a:r>
            <a:r>
              <a:rPr lang="cy" sz="1500" b="0" i="0" u="none" strike="noStrike" cap="none" baseline="0" dirty="0">
                <a:solidFill>
                  <a:srgbClr val="000000"/>
                </a:solidFill>
                <a:effectLst/>
                <a:uFillTx/>
                <a:latin typeface="Arial"/>
              </a:rPr>
              <a:t>OS YW EICH ASTUDIAETH ACHOS YNGLYN Â DIOGELU OEDOLION</a:t>
            </a:r>
          </a:p>
          <a:p>
            <a:r>
              <a:rPr lang="cy" sz="1500" b="0" i="0" u="none" strike="noStrike" cap="none" baseline="0" dirty="0">
                <a:solidFill>
                  <a:srgbClr val="000000"/>
                </a:solidFill>
                <a:effectLst/>
                <a:uFillTx/>
                <a:latin typeface="Arial"/>
              </a:rPr>
              <a:t>3.3. Deall rôl gwaith cymdeithasol proffesiynol yng nghyswllt diogelu oedolion sy</a:t>
            </a:r>
            <a:r>
              <a:rPr lang="cy" sz="1500" dirty="0">
                <a:solidFill>
                  <a:srgbClr val="000000"/>
                </a:solidFill>
                <a:latin typeface="Arial"/>
              </a:rPr>
              <a:t>dd mewn perygl.</a:t>
            </a:r>
            <a:endParaRPr lang="cy" sz="1500" b="0" i="0" u="none" strike="noStrike" cap="none" baseline="0" dirty="0">
              <a:solidFill>
                <a:srgbClr val="000000"/>
              </a:solidFill>
              <a:effectLst/>
              <a:uFillTx/>
              <a:latin typeface="Arial"/>
            </a:endParaRPr>
          </a:p>
          <a:p>
            <a:pPr marL="0" indent="0">
              <a:buNone/>
            </a:pPr>
            <a:r>
              <a:rPr lang="cy" sz="1500" b="1" i="0" u="none" strike="noStrike" cap="none" baseline="0" dirty="0">
                <a:solidFill>
                  <a:srgbClr val="000000"/>
                </a:solidFill>
                <a:effectLst/>
                <a:uFillTx/>
                <a:latin typeface="Arial"/>
              </a:rPr>
              <a:t>NEU,</a:t>
            </a:r>
            <a:r>
              <a:rPr lang="cy" sz="1500" b="0" i="0" u="none" strike="noStrike" cap="none" baseline="0" dirty="0">
                <a:solidFill>
                  <a:srgbClr val="000000"/>
                </a:solidFill>
                <a:effectLst/>
                <a:uFillTx/>
                <a:latin typeface="Arial"/>
              </a:rPr>
              <a:t> OS YW'R ASTUDIAETH ACHOS YNGLYN Â DIOGELU PLANT</a:t>
            </a:r>
          </a:p>
          <a:p>
            <a:r>
              <a:rPr lang="cy" sz="1500" b="0" i="0" u="none" strike="noStrike" cap="none" baseline="0" dirty="0">
                <a:solidFill>
                  <a:srgbClr val="000000"/>
                </a:solidFill>
                <a:effectLst/>
                <a:uFillTx/>
                <a:latin typeface="Arial"/>
              </a:rPr>
              <a:t>3.4. Deall rôl gwaith cymdeithasol proffesiynol yng nghyswllt diogelu plant sy'n wynebu risg.</a:t>
            </a:r>
          </a:p>
          <a:p>
            <a:pPr marL="0" indent="0">
              <a:buNone/>
            </a:pPr>
            <a:r>
              <a:rPr lang="cy" sz="1500" b="0" i="0" u="none" strike="noStrike" cap="none" baseline="0" dirty="0">
                <a:solidFill>
                  <a:srgbClr val="000000"/>
                </a:solidFill>
                <a:effectLst/>
                <a:uFillTx/>
                <a:latin typeface="Arial"/>
              </a:rPr>
              <a:t>Gweler atodiad 4 y llawlyfr am y dadansoddiad manylach yn y “Meini Prawf Asesu”. </a:t>
            </a:r>
          </a:p>
          <a:p>
            <a:endParaRPr lang="en-GB" sz="1500" dirty="0">
              <a:effectLst/>
              <a:latin typeface="Arial" panose="020B0604020202020204" pitchFamily="34" charset="0"/>
            </a:endParaRPr>
          </a:p>
          <a:p>
            <a:endParaRPr lang="en-US" sz="1500" dirty="0"/>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2124659461"/>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3139151" cy="3153165"/>
          </a:xfrm>
          <a:prstGeom prst="rect">
            <a:avLst/>
          </a:prstGeom>
          <a:solidFill>
            <a:srgbClr val="FFFFFF"/>
          </a:solidFill>
        </p:spPr>
      </p:pic>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p:txBody>
          <a:bodyPr anchor="ctr">
            <a:normAutofit/>
          </a:bodyPr>
          <a:lstStyle/>
          <a:p>
            <a:pPr>
              <a:defRPr/>
            </a:pPr>
            <a:r>
              <a:rPr lang="cy" sz="3300" b="1" i="0" u="none" strike="noStrike" cap="none" baseline="0" dirty="0">
                <a:solidFill>
                  <a:srgbClr val="000000"/>
                </a:solidFill>
                <a:effectLst/>
                <a:uFillTx/>
                <a:latin typeface="Aptos Display"/>
              </a:rPr>
              <a:t>Dimensiynau Gweithio yng Nghymru</a:t>
            </a:r>
          </a:p>
        </p:txBody>
      </p:sp>
      <p:sp>
        <p:nvSpPr>
          <p:cNvPr id="69634" name="Content Placeholder 1">
            <a:extLst>
              <a:ext uri="{FF2B5EF4-FFF2-40B4-BE49-F238E27FC236}">
                <a16:creationId xmlns:a16="http://schemas.microsoft.com/office/drawing/2014/main" id="{EA52847D-9641-4E1F-8625-962E1D6364BB}"/>
              </a:ext>
            </a:extLst>
          </p:cNvPr>
          <p:cNvSpPr>
            <a:spLocks noGrp="1"/>
          </p:cNvSpPr>
          <p:nvPr>
            <p:ph sz="half" idx="1"/>
          </p:nvPr>
        </p:nvSpPr>
        <p:spPr>
          <a:xfrm>
            <a:off x="3596351" y="1556792"/>
            <a:ext cx="5090449" cy="4936082"/>
          </a:xfrm>
        </p:spPr>
        <p:txBody>
          <a:bodyPr wrap="square" anchor="t">
            <a:normAutofit/>
          </a:bodyPr>
          <a:lstStyle/>
          <a:p>
            <a:pPr marL="109537" indent="0">
              <a:lnSpc>
                <a:spcPct val="90000"/>
              </a:lnSpc>
              <a:buNone/>
            </a:pPr>
            <a:r>
              <a:rPr lang="cy" sz="2000" b="0" i="0" u="none" strike="noStrike" cap="none" baseline="0" dirty="0">
                <a:solidFill>
                  <a:srgbClr val="000000"/>
                </a:solidFill>
                <a:effectLst/>
                <a:uFillTx/>
                <a:latin typeface="Aptos"/>
              </a:rPr>
              <a:t>Dylai’r adran hon:</a:t>
            </a:r>
          </a:p>
          <a:p>
            <a:pPr>
              <a:lnSpc>
                <a:spcPct val="90000"/>
              </a:lnSpc>
            </a:pPr>
            <a:r>
              <a:rPr lang="cy" sz="2000" b="0" i="0" u="none" strike="noStrike" cap="none" baseline="0" dirty="0">
                <a:solidFill>
                  <a:srgbClr val="000000"/>
                </a:solidFill>
                <a:effectLst/>
                <a:uFillTx/>
                <a:latin typeface="Aptos"/>
              </a:rPr>
              <a:t>Dystiolaethu profiad personol o’r heriau a wynebir yn y sector gofal mewn perthynas a’r iaith Gymraeg a diwylliant</a:t>
            </a:r>
          </a:p>
          <a:p>
            <a:pPr marL="0" indent="0">
              <a:lnSpc>
                <a:spcPct val="90000"/>
              </a:lnSpc>
              <a:buNone/>
            </a:pPr>
            <a:r>
              <a:rPr lang="cy" sz="2000" b="0" i="0" u="none" strike="noStrike" cap="none" baseline="0" dirty="0">
                <a:solidFill>
                  <a:srgbClr val="000000"/>
                </a:solidFill>
                <a:effectLst/>
                <a:uFillTx/>
                <a:latin typeface="Aptos"/>
              </a:rPr>
              <a:t>Gan gynnwys:</a:t>
            </a:r>
          </a:p>
          <a:p>
            <a:r>
              <a:rPr lang="cy" sz="2000" b="0" i="0" u="none" strike="noStrike" cap="none" baseline="0" dirty="0">
                <a:solidFill>
                  <a:srgbClr val="000000"/>
                </a:solidFill>
                <a:effectLst/>
                <a:uFillTx/>
                <a:latin typeface="Aptos"/>
              </a:rPr>
              <a:t> y cyd-destun daearyddol, dealltwriaeth o ddiwylliant, sefydliadau a’r ieithoedd a siaredir </a:t>
            </a:r>
          </a:p>
          <a:p>
            <a:r>
              <a:rPr lang="cy" sz="2000" b="0" i="0" u="none" strike="noStrike" cap="none" baseline="0" dirty="0">
                <a:solidFill>
                  <a:srgbClr val="000000"/>
                </a:solidFill>
                <a:effectLst/>
                <a:uFillTx/>
                <a:latin typeface="Aptos"/>
              </a:rPr>
              <a:t>Deddfwriaeth, Polisi a Gweithdrefnau yn cynnwys Byrddau Diogelu a Mesurau’r Gymraeg.</a:t>
            </a:r>
          </a:p>
          <a:p>
            <a:pPr marL="0" indent="0">
              <a:lnSpc>
                <a:spcPct val="90000"/>
              </a:lnSpc>
              <a:buNone/>
              <a:defRPr/>
            </a:pPr>
            <a:r>
              <a:rPr lang="en-GB" altLang="en-US" sz="2000" dirty="0" err="1"/>
              <a:t>Cwestiynau</a:t>
            </a:r>
            <a:r>
              <a:rPr lang="en-GB" altLang="en-US" sz="2000" dirty="0"/>
              <a:t> </a:t>
            </a:r>
          </a:p>
          <a:p>
            <a:pPr marL="0" indent="0">
              <a:lnSpc>
                <a:spcPct val="90000"/>
              </a:lnSpc>
              <a:buNone/>
              <a:defRPr/>
            </a:pPr>
            <a:r>
              <a:rPr lang="en-GB" altLang="en-US" sz="2000" dirty="0"/>
              <a:t>Pa </a:t>
            </a:r>
            <a:r>
              <a:rPr lang="en-GB" altLang="en-US" sz="2000" dirty="0" err="1"/>
              <a:t>enghreifftiau</a:t>
            </a:r>
            <a:r>
              <a:rPr lang="en-GB" altLang="en-US" sz="2000" dirty="0"/>
              <a:t> a </a:t>
            </a:r>
            <a:r>
              <a:rPr lang="en-GB" altLang="en-US" sz="2000" dirty="0" err="1"/>
              <a:t>allech</a:t>
            </a:r>
            <a:r>
              <a:rPr lang="en-GB" altLang="en-US" sz="2000" dirty="0"/>
              <a:t> </a:t>
            </a:r>
            <a:r>
              <a:rPr lang="en-GB" altLang="en-US" sz="2000" dirty="0" err="1"/>
              <a:t>eu</a:t>
            </a:r>
            <a:r>
              <a:rPr lang="en-GB" altLang="en-US" sz="2000" dirty="0"/>
              <a:t> </a:t>
            </a:r>
            <a:r>
              <a:rPr lang="en-GB" altLang="en-US" sz="2000" dirty="0" err="1"/>
              <a:t>rhoi</a:t>
            </a:r>
            <a:r>
              <a:rPr lang="en-GB" altLang="en-US" sz="2000" dirty="0"/>
              <a:t> o </a:t>
            </a:r>
            <a:r>
              <a:rPr lang="en-GB" altLang="en-US" sz="2000" dirty="0" err="1"/>
              <a:t>gyd-destun</a:t>
            </a:r>
            <a:r>
              <a:rPr lang="en-GB" altLang="en-US" sz="2000" dirty="0"/>
              <a:t> </a:t>
            </a:r>
            <a:r>
              <a:rPr lang="en-GB" altLang="en-US" sz="2000" dirty="0" err="1"/>
              <a:t>Cymreig</a:t>
            </a:r>
            <a:r>
              <a:rPr lang="en-GB" altLang="en-US" sz="2000" dirty="0"/>
              <a:t> </a:t>
            </a:r>
            <a:r>
              <a:rPr lang="en-GB" altLang="en-US" sz="2000" dirty="0" err="1"/>
              <a:t>perthnasol</a:t>
            </a:r>
            <a:r>
              <a:rPr lang="en-GB" altLang="en-US" sz="2000" dirty="0"/>
              <a:t> </a:t>
            </a:r>
            <a:r>
              <a:rPr lang="en-GB" altLang="en-US" sz="2000" dirty="0" err="1"/>
              <a:t>yn</a:t>
            </a:r>
            <a:r>
              <a:rPr lang="en-GB" altLang="en-US" sz="2000" dirty="0"/>
              <a:t> </a:t>
            </a:r>
            <a:r>
              <a:rPr lang="en-GB" altLang="en-US" sz="2000" dirty="0" err="1"/>
              <a:t>ymwneud</a:t>
            </a:r>
            <a:r>
              <a:rPr lang="en-GB" altLang="en-US" sz="2000" dirty="0"/>
              <a:t> â </a:t>
            </a:r>
            <a:r>
              <a:rPr lang="en-GB" altLang="en-US" sz="2000" dirty="0" err="1"/>
              <a:t>diogelu</a:t>
            </a:r>
            <a:r>
              <a:rPr lang="en-GB" altLang="en-US" sz="2000" dirty="0"/>
              <a:t> </a:t>
            </a:r>
            <a:r>
              <a:rPr lang="en-GB" altLang="en-US" sz="2000" dirty="0" err="1"/>
              <a:t>yn</a:t>
            </a:r>
            <a:r>
              <a:rPr lang="en-GB" altLang="en-US" sz="2000" dirty="0"/>
              <a:t> </a:t>
            </a:r>
            <a:r>
              <a:rPr lang="en-GB" altLang="en-US" sz="2000" dirty="0" err="1"/>
              <a:t>eich</a:t>
            </a:r>
            <a:r>
              <a:rPr lang="en-GB" altLang="en-US" sz="2000" dirty="0"/>
              <a:t> </a:t>
            </a:r>
            <a:r>
              <a:rPr lang="en-GB" altLang="en-US" sz="2000" dirty="0" err="1"/>
              <a:t>maes</a:t>
            </a:r>
            <a:r>
              <a:rPr lang="en-GB" altLang="en-US" sz="2000" dirty="0"/>
              <a:t> </a:t>
            </a:r>
            <a:r>
              <a:rPr lang="en-GB" altLang="en-US" sz="2000" dirty="0" err="1"/>
              <a:t>gwaith</a:t>
            </a:r>
            <a:r>
              <a:rPr lang="en-GB" altLang="en-US" sz="2000" dirty="0"/>
              <a:t>?</a:t>
            </a:r>
          </a:p>
          <a:p>
            <a:endParaRPr lang="cy" sz="2000" b="0" i="0" u="none" strike="noStrike" cap="none" baseline="0" dirty="0">
              <a:solidFill>
                <a:srgbClr val="000000"/>
              </a:solidFill>
              <a:effectLst/>
              <a:uFillTx/>
              <a:latin typeface="Aptos"/>
            </a:endParaRPr>
          </a:p>
          <a:p>
            <a:endParaRPr lang="cy" sz="2000" b="0" i="0" u="none" strike="noStrike" cap="none" baseline="0" dirty="0">
              <a:solidFill>
                <a:srgbClr val="000000"/>
              </a:solidFill>
              <a:effectLst/>
              <a:uFillTx/>
              <a:latin typeface="Aptos"/>
            </a:endParaRPr>
          </a:p>
          <a:p>
            <a:pPr>
              <a:lnSpc>
                <a:spcPct val="90000"/>
              </a:lnSpc>
            </a:pPr>
            <a:endParaRPr lang="en-GB" altLang="en-US" sz="2000" dirty="0">
              <a:highlight>
                <a:srgbClr val="00FF00"/>
              </a:highlight>
            </a:endParaRPr>
          </a:p>
          <a:p>
            <a:pPr marL="0" indent="0">
              <a:lnSpc>
                <a:spcPct val="90000"/>
              </a:lnSpc>
              <a:buNone/>
            </a:pPr>
            <a:endParaRPr lang="en-GB" altLang="en-US" sz="2000" dirty="0">
              <a:highlight>
                <a:srgbClr val="00FF00"/>
              </a:highlight>
            </a:endParaRPr>
          </a:p>
          <a:p>
            <a:pPr>
              <a:lnSpc>
                <a:spcPct val="90000"/>
              </a:lnSpc>
            </a:pPr>
            <a:endParaRPr lang="cy-GB" altLang="en-US" sz="2000" dirty="0">
              <a:highlight>
                <a:srgbClr val="00FF00"/>
              </a:highlight>
            </a:endParaRPr>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33</a:t>
            </a:fld>
            <a:endParaRPr lang="en-GB" alt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628650" y="140864"/>
            <a:ext cx="7886700" cy="1325563"/>
          </a:xfrm>
        </p:spPr>
        <p:txBody>
          <a:bodyPr anchor="ctr">
            <a:normAutofit/>
          </a:bodyPr>
          <a:lstStyle/>
          <a:p>
            <a:pPr>
              <a:lnSpc>
                <a:spcPct val="90000"/>
              </a:lnSpc>
              <a:defRPr/>
            </a:pPr>
            <a:r>
              <a:rPr lang="cy" b="1" i="0" u="none" strike="noStrike" cap="none" baseline="0" dirty="0">
                <a:effectLst/>
                <a:uFillTx/>
              </a:rPr>
              <a:t>Deddf Gwasanaethau Cymdeithasol a Llesiant (Cymru) (2014) : Hawliau dynol </a:t>
            </a:r>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1" y="1902055"/>
            <a:ext cx="2550728" cy="210300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3275856" y="1444294"/>
            <a:ext cx="5544616" cy="5009042"/>
          </a:xfrm>
        </p:spPr>
        <p:txBody>
          <a:bodyPr wrap="square" anchor="t">
            <a:normAutofit fontScale="95000" lnSpcReduction="10000"/>
          </a:bodyPr>
          <a:lstStyle/>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Dyletswyddau trosfwaol:  </a:t>
            </a:r>
          </a:p>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Rhaid i berson sy’n gweithredu ei swyddogaethau dan y Ddeddf hon roi ystyriaeth ddilys i Egwyddorion y Cenhedloedd Unedig ar: </a:t>
            </a:r>
          </a:p>
          <a:p>
            <a:pPr>
              <a:lnSpc>
                <a:spcPct val="90000"/>
              </a:lnSpc>
              <a:spcAft>
                <a:spcPts val="600"/>
              </a:spcAft>
              <a:defRPr/>
            </a:pPr>
            <a:r>
              <a:rPr lang="cy" sz="2000" b="0" i="0" u="none" strike="noStrike" cap="none" baseline="0" dirty="0">
                <a:solidFill>
                  <a:srgbClr val="000000"/>
                </a:solidFill>
                <a:effectLst/>
                <a:uFillTx/>
                <a:latin typeface="Aptos"/>
              </a:rPr>
              <a:t>Pobl Hŷn </a:t>
            </a:r>
          </a:p>
          <a:p>
            <a:pPr>
              <a:lnSpc>
                <a:spcPct val="90000"/>
              </a:lnSpc>
              <a:spcAft>
                <a:spcPts val="600"/>
              </a:spcAft>
              <a:defRPr/>
            </a:pPr>
            <a:r>
              <a:rPr lang="cy" sz="2000" b="0" i="0" u="none" strike="noStrike" cap="none" baseline="0" dirty="0">
                <a:solidFill>
                  <a:srgbClr val="000000"/>
                </a:solidFill>
                <a:effectLst/>
                <a:uFillTx/>
                <a:latin typeface="Aptos"/>
              </a:rPr>
              <a:t>Hawliau'r Plentyn</a:t>
            </a:r>
          </a:p>
          <a:p>
            <a:pPr>
              <a:lnSpc>
                <a:spcPct val="90000"/>
              </a:lnSpc>
              <a:spcAft>
                <a:spcPts val="600"/>
              </a:spcAft>
              <a:defRPr/>
            </a:pPr>
            <a:r>
              <a:rPr lang="cy" sz="2000" b="0" i="0" u="none" strike="noStrike" cap="none" baseline="0" dirty="0">
                <a:solidFill>
                  <a:srgbClr val="000000"/>
                </a:solidFill>
                <a:effectLst/>
                <a:uFillTx/>
                <a:latin typeface="Aptos"/>
              </a:rPr>
              <a:t>Hawliau Pobl Anabl </a:t>
            </a:r>
          </a:p>
          <a:p>
            <a:pPr>
              <a:lnSpc>
                <a:spcPct val="90000"/>
              </a:lnSpc>
              <a:spcAft>
                <a:spcPts val="600"/>
              </a:spcAft>
              <a:defRPr/>
            </a:pPr>
            <a:r>
              <a:rPr lang="cy" sz="2000" b="0" i="0" u="none" strike="noStrike" cap="none" baseline="0" dirty="0">
                <a:solidFill>
                  <a:srgbClr val="000000"/>
                </a:solidFill>
                <a:effectLst/>
                <a:uFillTx/>
                <a:latin typeface="Aptos"/>
              </a:rPr>
              <a:t>Ni ddylai awdurdodau cyhoeddus ymddwyn mewn ffordd sy’n anghydnaws â’r hawliau dan y Confensiwn Ewropeaidd ar Hawliau Dynol (Cod Ymarfer: Rhan 2 y Ddeddf)</a:t>
            </a:r>
          </a:p>
          <a:p>
            <a:pPr>
              <a:lnSpc>
                <a:spcPct val="90000"/>
              </a:lnSpc>
              <a:spcAft>
                <a:spcPts val="600"/>
              </a:spcAft>
              <a:defRPr/>
            </a:pPr>
            <a:r>
              <a:rPr lang="cy" sz="2000" b="0" i="0" u="none" strike="noStrike" cap="none" baseline="0" dirty="0">
                <a:solidFill>
                  <a:srgbClr val="000000"/>
                </a:solidFill>
                <a:effectLst/>
                <a:uFillTx/>
                <a:latin typeface="Aptos"/>
              </a:rPr>
              <a:t>Mae angen deall y rhain yn nhermau hawliau absoliwt, hawliau cyfyngedig neu hawliau cymwys.</a:t>
            </a:r>
          </a:p>
          <a:p>
            <a:pPr>
              <a:lnSpc>
                <a:spcPct val="90000"/>
              </a:lnSpc>
              <a:spcAft>
                <a:spcPts val="600"/>
              </a:spcAft>
              <a:defRPr/>
            </a:pPr>
            <a:r>
              <a:rPr lang="cy" sz="2200" b="0" i="0" u="none" strike="noStrike" cap="none" baseline="0" dirty="0">
                <a:solidFill>
                  <a:srgbClr val="000000"/>
                </a:solidFill>
                <a:effectLst/>
                <a:uFillTx/>
                <a:latin typeface="Aptos"/>
              </a:rPr>
              <a:t>Beth mae'r hawliau hyn yn ei olygu?</a:t>
            </a:r>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34</a:t>
            </a:fld>
            <a:endParaRPr lang="en-GB" altLang="en-US"/>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251520" y="1700808"/>
            <a:ext cx="2777429" cy="2016224"/>
          </a:xfrm>
        </p:spPr>
        <p:txBody>
          <a:bodyPr anchor="b">
            <a:normAutofit/>
          </a:bodyPr>
          <a:lstStyle/>
          <a:p>
            <a:pPr>
              <a:defRPr/>
            </a:pPr>
            <a:r>
              <a:rPr lang="cy" sz="2400" b="1" i="0" u="none" strike="noStrike" cap="none" baseline="0" dirty="0">
                <a:solidFill>
                  <a:srgbClr val="000000"/>
                </a:solidFill>
                <a:effectLst/>
                <a:uFillTx/>
                <a:latin typeface="Aptos Display"/>
              </a:rPr>
              <a:t>Ymyrraeth a Chymhwyso Barn Broffesiynol Mewn Sefyllfaoedd Cynyddol Gymhleth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323528" y="365126"/>
            <a:ext cx="8193013" cy="1325563"/>
          </a:xfrm>
        </p:spPr>
        <p:txBody>
          <a:bodyPr anchor="ctr">
            <a:normAutofit fontScale="90000"/>
          </a:bodyPr>
          <a:lstStyle/>
          <a:p>
            <a:pPr>
              <a:lnSpc>
                <a:spcPct val="90000"/>
              </a:lnSpc>
              <a:defRPr/>
            </a:pPr>
            <a:r>
              <a:rPr lang="cy" sz="3500" b="0" i="0" u="none" strike="noStrike" cap="none" baseline="0" dirty="0">
                <a:solidFill>
                  <a:srgbClr val="000000"/>
                </a:solidFill>
                <a:effectLst/>
                <a:uFillTx/>
                <a:latin typeface="Aptos Display"/>
              </a:rPr>
              <a:t>Damcaniaethau Gwaith Cymdeithasol</a:t>
            </a:r>
            <a:br>
              <a:rPr lang="cy" sz="3500" b="0" i="0" u="none" strike="noStrike" cap="none" baseline="0" dirty="0">
                <a:solidFill>
                  <a:srgbClr val="000000"/>
                </a:solidFill>
                <a:effectLst/>
                <a:uFillTx/>
                <a:latin typeface="Aptos Display"/>
              </a:rPr>
            </a:br>
            <a:r>
              <a:rPr lang="cy" sz="3500" b="0" i="0" u="none" strike="noStrike" cap="none" baseline="0" dirty="0">
                <a:solidFill>
                  <a:srgbClr val="000000"/>
                </a:solidFill>
                <a:effectLst/>
                <a:uFillTx/>
                <a:latin typeface="Aptos Display"/>
              </a:rPr>
              <a:t>Mae damcaniaeth yn sail i wneud penderfyniadau proffesiynol</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93316"/>
            <a:ext cx="5050904" cy="5164684"/>
          </a:xfrm>
        </p:spPr>
        <p:txBody>
          <a:bodyPr wrap="square" anchor="t">
            <a:normAutofit/>
          </a:bodyPr>
          <a:lstStyle/>
          <a:p>
            <a:pPr marL="109537" indent="0">
              <a:lnSpc>
                <a:spcPct val="90000"/>
              </a:lnSpc>
              <a:buFont typeface="Wingdings 3" panose="05040102010807070707" pitchFamily="18" charset="2"/>
              <a:buNone/>
              <a:defRPr/>
            </a:pPr>
            <a:r>
              <a:rPr lang="cy" sz="1800" b="0" i="0" u="none" strike="noStrike" cap="none" baseline="0" dirty="0">
                <a:solidFill>
                  <a:srgbClr val="000000"/>
                </a:solidFill>
                <a:effectLst/>
                <a:uFillTx/>
                <a:latin typeface="Aptos"/>
              </a:rPr>
              <a:t>Ystyriwch:</a:t>
            </a:r>
          </a:p>
          <a:p>
            <a:pPr>
              <a:lnSpc>
                <a:spcPct val="90000"/>
              </a:lnSpc>
              <a:defRPr/>
            </a:pPr>
            <a:r>
              <a:rPr lang="cy" sz="1800" b="0" i="0" u="none" strike="noStrike" cap="none" baseline="0" dirty="0">
                <a:solidFill>
                  <a:srgbClr val="000000"/>
                </a:solidFill>
                <a:effectLst/>
                <a:uFillTx/>
                <a:latin typeface="Aptos"/>
              </a:rPr>
              <a:t>Beth yw sgiliau craidd damcaniaeth? Er enghraifft: dull sydd yn canolbwyntio ar y person - beth mae hyn yn ei olygu mewn gwirionedd o ran yr ymyriad? E.e.  cynhesrwydd, empathi, gonestrwydd ac ati. </a:t>
            </a:r>
          </a:p>
          <a:p>
            <a:pPr>
              <a:lnSpc>
                <a:spcPct val="90000"/>
              </a:lnSpc>
              <a:defRPr/>
            </a:pPr>
            <a:r>
              <a:rPr lang="cy" sz="1800" b="0" i="0" u="none" strike="noStrike" cap="none" baseline="0" dirty="0">
                <a:solidFill>
                  <a:srgbClr val="000000"/>
                </a:solidFill>
                <a:effectLst/>
                <a:uFillTx/>
                <a:latin typeface="Aptos"/>
              </a:rPr>
              <a:t>Sut mae/roedd y damcaniaethau rydych yn eu defnyddio yn sail i’ch asesiad? </a:t>
            </a:r>
          </a:p>
          <a:p>
            <a:pPr>
              <a:lnSpc>
                <a:spcPct val="90000"/>
              </a:lnSpc>
              <a:defRPr/>
            </a:pPr>
            <a:r>
              <a:rPr lang="cy" sz="1800" b="0" i="0" u="none" strike="noStrike" cap="none" baseline="0" dirty="0">
                <a:solidFill>
                  <a:srgbClr val="000000"/>
                </a:solidFill>
                <a:effectLst/>
                <a:uFillTx/>
                <a:latin typeface="Aptos"/>
              </a:rPr>
              <a:t>Sut y</a:t>
            </a:r>
            <a:r>
              <a:rPr lang="cy" sz="1800" dirty="0">
                <a:solidFill>
                  <a:srgbClr val="000000"/>
                </a:solidFill>
                <a:latin typeface="Aptos"/>
              </a:rPr>
              <a:t> gwnaethoch werthuso eu heffeitholrwydd yn yr achos/ymyriad hwn?</a:t>
            </a:r>
            <a:endParaRPr lang="cy" sz="1800" b="0" i="0" u="none" strike="noStrike" cap="none" baseline="0" dirty="0">
              <a:solidFill>
                <a:srgbClr val="000000"/>
              </a:solidFill>
              <a:effectLst/>
              <a:uFillTx/>
              <a:latin typeface="Aptos"/>
            </a:endParaRPr>
          </a:p>
          <a:p>
            <a:pPr>
              <a:lnSpc>
                <a:spcPct val="90000"/>
              </a:lnSpc>
              <a:defRPr/>
            </a:pPr>
            <a:r>
              <a:rPr lang="cy" sz="1800" b="0" i="0" u="none" strike="noStrike" cap="none" baseline="0" dirty="0">
                <a:solidFill>
                  <a:srgbClr val="000000"/>
                </a:solidFill>
                <a:effectLst/>
                <a:uFillTx/>
                <a:latin typeface="Aptos"/>
              </a:rPr>
              <a:t>A oes unrhyw faterion i’w hystyried mewn perthynas a’r damcaniaethau rydych wedi eu dewis? </a:t>
            </a:r>
          </a:p>
          <a:p>
            <a:pPr>
              <a:defRPr/>
            </a:pPr>
            <a:r>
              <a:rPr lang="cy" sz="1800" b="0" i="0" u="none" strike="noStrike" cap="none" baseline="0" dirty="0">
                <a:solidFill>
                  <a:srgbClr val="000000"/>
                </a:solidFill>
                <a:effectLst/>
                <a:uFillTx/>
                <a:latin typeface="Aptos"/>
              </a:rPr>
              <a:t>RHAID i chi gynnwys defnydd o “ddamcaniaethau” yn nhasg 3 hy mwy nag un ddamcaniaeth. </a:t>
            </a:r>
          </a:p>
          <a:p>
            <a:pPr>
              <a:lnSpc>
                <a:spcPct val="90000"/>
              </a:lnSpc>
              <a:defRPr/>
            </a:pPr>
            <a:endParaRPr lang="cy-GB" altLang="en-US" sz="1800" dirty="0"/>
          </a:p>
        </p:txBody>
      </p:sp>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36</a:t>
            </a:fld>
            <a:endParaRPr lang="en-GB" altLang="en-US" dirty="0"/>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1916832"/>
            <a:ext cx="3434458" cy="367826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82458" y="76647"/>
            <a:ext cx="6691086" cy="1481328"/>
          </a:xfrm>
        </p:spPr>
        <p:txBody>
          <a:bodyPr vert="horz" lIns="91440" tIns="45720" rIns="91440" bIns="45720" rtlCol="0" anchor="b">
            <a:normAutofit/>
          </a:bodyPr>
          <a:lstStyle/>
          <a:p>
            <a:pPr>
              <a:defRPr/>
            </a:pPr>
            <a:r>
              <a:rPr lang="cy" sz="4000" b="1" i="0" u="none" strike="noStrike" cap="none" baseline="0">
                <a:solidFill>
                  <a:srgbClr val="000000"/>
                </a:solidFill>
                <a:effectLst/>
                <a:uFillTx/>
                <a:latin typeface="Aptos Display"/>
              </a:rPr>
              <a:t>Damcaniaethau (gan gynnwys Modelau)</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82458" y="1844824"/>
            <a:ext cx="4449582" cy="4363952"/>
          </a:xfrm>
        </p:spPr>
        <p:txBody>
          <a:bodyPr vert="horz" lIns="91440" tIns="45720" rIns="91440" bIns="45720" rtlCol="0" anchor="t">
            <a:normAutofit/>
          </a:bodyPr>
          <a:lstStyle/>
          <a:p>
            <a:pPr marL="0" indent="0">
              <a:buNone/>
              <a:defRPr/>
            </a:pPr>
            <a:r>
              <a:rPr lang="cy" sz="2400" b="1" i="0" u="none" strike="noStrike" cap="none" baseline="0">
                <a:solidFill>
                  <a:srgbClr val="000000"/>
                </a:solidFill>
                <a:effectLst/>
                <a:uFillTx/>
                <a:latin typeface="Aptos"/>
              </a:rPr>
              <a:t>Ymarfer 5:</a:t>
            </a:r>
          </a:p>
          <a:p>
            <a:pPr>
              <a:defRPr/>
            </a:pPr>
            <a:r>
              <a:rPr lang="cy" sz="2400" b="0" i="0" u="none" strike="noStrike" cap="none" baseline="0" dirty="0">
                <a:solidFill>
                  <a:srgbClr val="000000"/>
                </a:solidFill>
                <a:effectLst/>
                <a:uFillTx/>
                <a:latin typeface="Aptos"/>
              </a:rPr>
              <a:t>Nodwch rai damcaniaethau (gall hyn gynnwys modelau) y gwnaethoch eu dilyn neu bwriadwch eu dilyn yn eich achos diogelu ar gyfer Tasg 3. </a:t>
            </a:r>
          </a:p>
          <a:p>
            <a:pPr>
              <a:defRPr/>
            </a:pPr>
            <a:r>
              <a:rPr lang="cy" sz="2400" b="0" i="0" u="none" strike="noStrike" cap="none" baseline="0" dirty="0">
                <a:solidFill>
                  <a:srgbClr val="000000"/>
                </a:solidFill>
                <a:effectLst/>
                <a:uFillTx/>
                <a:latin typeface="Aptos"/>
              </a:rPr>
              <a:t>Ystyriwch pam rydych chi'n meddwl eu bod yn berthnasol? </a:t>
            </a:r>
          </a:p>
          <a:p>
            <a:pPr>
              <a:defRPr/>
            </a:pPr>
            <a:r>
              <a:rPr lang="cy" sz="2400" b="0" i="0" u="none" strike="noStrike" cap="none" baseline="0" dirty="0">
                <a:solidFill>
                  <a:srgbClr val="000000"/>
                </a:solidFill>
                <a:effectLst/>
                <a:uFillTx/>
                <a:latin typeface="Aptos"/>
              </a:rPr>
              <a:t>Gwerthuswch pa effaith a gawsant/y gallent ei chael?</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2462341"/>
            <a:ext cx="3449516" cy="2302551"/>
          </a:xfrm>
          <a:prstGeom prst="rect">
            <a:avLst/>
          </a:prstGeom>
        </p:spPr>
      </p:pic>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p:txBody>
          <a:bodyPr/>
          <a:lstStyle/>
          <a:p>
            <a:pPr>
              <a:defRPr/>
            </a:pPr>
            <a:fld id="{07C15AAB-93E2-498D-96AC-3B90A4A92671}"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40055" y="-315416"/>
            <a:ext cx="8263890" cy="1434415"/>
          </a:xfrm>
        </p:spPr>
        <p:txBody>
          <a:bodyPr anchor="b">
            <a:normAutofit/>
          </a:bodyPr>
          <a:lstStyle/>
          <a:p>
            <a:pPr>
              <a:defRPr/>
            </a:pPr>
            <a:r>
              <a:rPr lang="cy" sz="4700" b="0" i="0" u="none" strike="noStrike" cap="none" baseline="0" dirty="0">
                <a:solidFill>
                  <a:srgbClr val="000000"/>
                </a:solidFill>
                <a:effectLst/>
                <a:uFillTx/>
                <a:latin typeface="Aptos Display"/>
              </a:rPr>
              <a:t>Ystyried Cymhlethdod</a:t>
            </a:r>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88" y="1556792"/>
            <a:ext cx="5035164" cy="4119172"/>
          </a:xfrm>
        </p:spPr>
        <p:txBody>
          <a:bodyPr anchor="t">
            <a:normAutofit lnSpcReduction="10000"/>
          </a:bodyPr>
          <a:lstStyle/>
          <a:p>
            <a:r>
              <a:rPr lang="cy" sz="1900" b="0" i="0" u="none" strike="noStrike" cap="none" baseline="0" dirty="0">
                <a:solidFill>
                  <a:srgbClr val="000000"/>
                </a:solidFill>
                <a:effectLst/>
                <a:uFillTx/>
                <a:latin typeface="Aptos"/>
              </a:rPr>
              <a:t>Mae llawer o asiantaethau/gwasanaethau gwahanol yn cymryd rhan fel arfer</a:t>
            </a:r>
          </a:p>
          <a:p>
            <a:r>
              <a:rPr lang="cy" sz="1900" b="0" i="0" u="none" strike="noStrike" cap="none" baseline="0" dirty="0">
                <a:solidFill>
                  <a:srgbClr val="000000"/>
                </a:solidFill>
                <a:effectLst/>
                <a:uFillTx/>
                <a:latin typeface="Aptos"/>
              </a:rPr>
              <a:t>Gall fod gan y rhain werthoedd, canlyniadau, modelau gofal gwahanol ac ati.</a:t>
            </a:r>
          </a:p>
          <a:p>
            <a:r>
              <a:rPr lang="cy" sz="1900" b="0" i="0" u="none" strike="noStrike" cap="none" baseline="0" dirty="0">
                <a:solidFill>
                  <a:srgbClr val="000000"/>
                </a:solidFill>
                <a:effectLst/>
                <a:uFillTx/>
                <a:latin typeface="Aptos"/>
              </a:rPr>
              <a:t>Problemau lluosog ee nid yw wedi'i ynysu i un mater, er enghraifft gallai problemau cyffuriau ac alcohol hefyd gynnwys anableddau dysgu a thrais domestig</a:t>
            </a:r>
          </a:p>
          <a:p>
            <a:r>
              <a:rPr lang="cy" sz="1900" b="0" i="0" u="none" strike="noStrike" cap="none" baseline="0" dirty="0">
                <a:solidFill>
                  <a:srgbClr val="000000"/>
                </a:solidFill>
                <a:effectLst/>
                <a:uFillTx/>
                <a:latin typeface="Aptos"/>
              </a:rPr>
              <a:t>Grŵp cymdeithasol cymhleth e.e. teuluoedd, ffrindiau ac ati</a:t>
            </a:r>
          </a:p>
          <a:p>
            <a:r>
              <a:rPr lang="cy" sz="1900" b="0" i="0" u="none" strike="noStrike" cap="none" baseline="0" dirty="0">
                <a:solidFill>
                  <a:srgbClr val="000000"/>
                </a:solidFill>
                <a:effectLst/>
                <a:uFillTx/>
                <a:latin typeface="Aptos"/>
              </a:rPr>
              <a:t>Amwyseddau - teimladau, y rheswm dros y penderfyniadau a wnaed, effaith y penderfyniadau a'r camau a gymerwyd, gwrthdaro buddiannau.</a:t>
            </a:r>
          </a:p>
          <a:p>
            <a:endParaRPr lang="en-GB" altLang="en-US" sz="1900" dirty="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a:blip r:embed="rId3">
            <a:extLst>
              <a:ext uri="{28A0092B-C50C-407E-A947-70E740481C1C}">
                <a14:useLocalDpi xmlns:a14="http://schemas.microsoft.com/office/drawing/2010/main" val="0"/>
              </a:ext>
            </a:extLst>
          </a:blip>
          <a:srcRect l="30849" r="23875" b="1"/>
          <a:stretch>
            <a:fillRect/>
          </a:stretch>
        </p:blipFill>
        <p:spPr>
          <a:xfrm>
            <a:off x="5780125" y="1689419"/>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515418" y="-201311"/>
            <a:ext cx="5170932" cy="1783080"/>
          </a:xfrm>
        </p:spPr>
        <p:txBody>
          <a:bodyPr anchor="b">
            <a:normAutofit/>
          </a:bodyPr>
          <a:lstStyle/>
          <a:p>
            <a:pPr>
              <a:defRPr/>
            </a:pPr>
            <a:r>
              <a:rPr lang="cy" sz="4700" b="0" i="0" u="none" strike="noStrike" cap="none" baseline="0" dirty="0">
                <a:solidFill>
                  <a:srgbClr val="000000"/>
                </a:solidFill>
                <a:effectLst/>
                <a:uFillTx/>
                <a:latin typeface="Aptos Display"/>
              </a:rPr>
              <a:t>Meddwl yn Gymhleth</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a:blip r:embed="rId3"/>
          <a:srcRect l="39440" r="30977" b="-2"/>
          <a:stretch>
            <a:fillRect/>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529584" y="1844824"/>
            <a:ext cx="5170932" cy="4248472"/>
          </a:xfrm>
        </p:spPr>
        <p:txBody>
          <a:bodyPr>
            <a:normAutofit/>
          </a:bodyPr>
          <a:lstStyle/>
          <a:p>
            <a:pPr marL="109537" indent="0">
              <a:buFont typeface="Wingdings 3" panose="05040102010807070707" pitchFamily="18" charset="2"/>
              <a:buNone/>
              <a:defRPr/>
            </a:pPr>
            <a:r>
              <a:rPr lang="cy" sz="2000" b="0" i="0" u="none" strike="noStrike" cap="none" baseline="0" dirty="0">
                <a:solidFill>
                  <a:srgbClr val="000000"/>
                </a:solidFill>
                <a:effectLst/>
                <a:uFillTx/>
                <a:latin typeface="Aptos"/>
              </a:rPr>
              <a:t>Mae meddwl yn gymhleth yn cynnwys:</a:t>
            </a:r>
          </a:p>
          <a:p>
            <a:pPr>
              <a:defRPr/>
            </a:pPr>
            <a:r>
              <a:rPr lang="cy" sz="2000" b="0" i="0" u="none" strike="noStrike" cap="none" baseline="0" dirty="0">
                <a:solidFill>
                  <a:srgbClr val="000000"/>
                </a:solidFill>
                <a:effectLst/>
                <a:uFillTx/>
                <a:latin typeface="Aptos"/>
              </a:rPr>
              <a:t>Ailedrych ar syniadau trwy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meddwl yn feirniadol a gwneud sy’n ein galluogi i’w hail-werthuso yng ngoleuni ein hymarfer sy’n datblygu a darllen am ymarfer, wrth i’n dealltwriaeth o’r syniadau hynny ddod yn ddyfnach ac yn fwy coeth. </a:t>
            </a:r>
          </a:p>
          <a:p>
            <a:pPr>
              <a:defRPr/>
            </a:pPr>
            <a:r>
              <a:rPr lang="cy" sz="2000" b="0" i="0" u="none" strike="noStrike" cap="none" baseline="0" dirty="0">
                <a:solidFill>
                  <a:srgbClr val="000000"/>
                </a:solidFill>
                <a:effectLst/>
                <a:uFillTx/>
                <a:latin typeface="Aptos"/>
              </a:rPr>
              <a:t>Mae’n ein galluogi i brofi a newid syniadau am sefyllfaoedd sy’n ein hwynebu </a:t>
            </a:r>
          </a:p>
          <a:p>
            <a:pPr>
              <a:defRPr/>
            </a:pPr>
            <a:r>
              <a:rPr lang="cy" sz="2000" b="0" i="0" u="none" strike="noStrike" cap="none" baseline="0" dirty="0">
                <a:solidFill>
                  <a:srgbClr val="000000"/>
                </a:solidFill>
                <a:effectLst/>
                <a:uFillTx/>
                <a:latin typeface="Aptos"/>
              </a:rPr>
              <a:t>Mae ymarfer yn cynnwys cyfuniad cymhleth o sgiliau ymarferol, gwybodaeth, gwerthoedd, meddyliau, teimladau a gweithredu.</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28650" y="365125"/>
            <a:ext cx="7886700" cy="1325563"/>
          </a:xfrm>
        </p:spPr>
        <p:txBody>
          <a:bodyPr>
            <a:normAutofit fontScale="90000"/>
          </a:bodyPr>
          <a:lstStyle/>
          <a:p>
            <a:r>
              <a:rPr lang="cy" sz="4700" b="0" i="0" u="none" strike="noStrike" cap="none" baseline="0">
                <a:solidFill>
                  <a:srgbClr val="000000"/>
                </a:solidFill>
                <a:effectLst/>
                <a:uFillTx/>
                <a:latin typeface="Aptos Display"/>
              </a:rPr>
              <a:t>Gwneud Penderfyniadau a Chynllunio</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628650" y="1929384"/>
            <a:ext cx="7886700" cy="4251960"/>
          </a:xfrm>
        </p:spPr>
        <p:txBody>
          <a:bodyPr>
            <a:normAutofit/>
          </a:bodyPr>
          <a:lstStyle/>
          <a:p>
            <a:pPr>
              <a:spcBef>
                <a:spcPct val="0"/>
              </a:spcBef>
              <a:spcAft>
                <a:spcPts val="1800"/>
              </a:spcAft>
            </a:pPr>
            <a:r>
              <a:rPr lang="cy" sz="1900" b="0" i="0" u="none" strike="noStrike" cap="none" baseline="0" dirty="0">
                <a:solidFill>
                  <a:srgbClr val="000000"/>
                </a:solidFill>
                <a:effectLst/>
                <a:uFillTx/>
                <a:latin typeface="Aptos"/>
              </a:rPr>
              <a:t>Beth mae'r wybodaeth a gasglwyd yn dweud am </a:t>
            </a:r>
            <a:r>
              <a:rPr lang="cy" sz="1900" b="1" i="0" u="none" strike="noStrike" cap="none" baseline="0" dirty="0">
                <a:solidFill>
                  <a:srgbClr val="000000"/>
                </a:solidFill>
                <a:effectLst/>
                <a:uFillTx/>
                <a:latin typeface="Aptos"/>
              </a:rPr>
              <a:t>risg</a:t>
            </a:r>
            <a:r>
              <a:rPr lang="cy" sz="1900" b="0" i="0" u="none" strike="noStrike" cap="none" baseline="0" dirty="0">
                <a:solidFill>
                  <a:srgbClr val="000000"/>
                </a:solidFill>
                <a:effectLst/>
                <a:uFillTx/>
                <a:latin typeface="Aptos"/>
              </a:rPr>
              <a:t> o niwed a ffactorau </a:t>
            </a:r>
            <a:r>
              <a:rPr lang="cy" sz="1900" b="1" i="0" u="none" strike="noStrike" cap="none" baseline="0" dirty="0">
                <a:solidFill>
                  <a:srgbClr val="000000"/>
                </a:solidFill>
                <a:effectLst/>
                <a:uFillTx/>
                <a:latin typeface="Aptos"/>
              </a:rPr>
              <a:t>amddiffynnol</a:t>
            </a:r>
            <a:r>
              <a:rPr lang="cy" sz="1900" b="0" i="0" u="none" strike="noStrike" cap="none" baseline="0" dirty="0">
                <a:solidFill>
                  <a:srgbClr val="000000"/>
                </a:solidFill>
                <a:effectLst/>
                <a:uFillTx/>
                <a:latin typeface="Aptos"/>
              </a:rPr>
              <a:t> sy'n ymwneud â'r oedolyn/plentyn sy'n wynebu risg?</a:t>
            </a:r>
          </a:p>
          <a:p>
            <a:pPr>
              <a:spcBef>
                <a:spcPct val="0"/>
              </a:spcBef>
              <a:spcAft>
                <a:spcPts val="1800"/>
              </a:spcAft>
            </a:pPr>
            <a:r>
              <a:rPr lang="cy" sz="1900" b="0" i="0" u="none" strike="noStrike" cap="none" baseline="0" dirty="0">
                <a:solidFill>
                  <a:srgbClr val="000000"/>
                </a:solidFill>
                <a:effectLst/>
                <a:uFillTx/>
                <a:latin typeface="Aptos"/>
              </a:rPr>
              <a:t>A oes digon o wybodaeth i wneud penderfyniad gwybodus am y </a:t>
            </a:r>
            <a:r>
              <a:rPr lang="cy" sz="1900" b="1" i="0" u="none" strike="noStrike" cap="none" baseline="0" dirty="0">
                <a:solidFill>
                  <a:srgbClr val="000000"/>
                </a:solidFill>
                <a:effectLst/>
                <a:uFillTx/>
                <a:latin typeface="Aptos"/>
              </a:rPr>
              <a:t>camau nesaf</a:t>
            </a:r>
            <a:r>
              <a:rPr lang="cy" sz="1900" b="0" i="0" u="none" strike="noStrike" cap="none" baseline="0" dirty="0">
                <a:solidFill>
                  <a:srgbClr val="000000"/>
                </a:solidFill>
                <a:effectLst/>
                <a:uFillTx/>
                <a:latin typeface="Aptos"/>
              </a:rPr>
              <a:t>?</a:t>
            </a:r>
          </a:p>
          <a:p>
            <a:pPr>
              <a:spcBef>
                <a:spcPct val="0"/>
              </a:spcBef>
              <a:spcAft>
                <a:spcPts val="1800"/>
              </a:spcAft>
            </a:pPr>
            <a:r>
              <a:rPr lang="cy" sz="1900" b="0" i="0" u="none" strike="noStrike" cap="none" baseline="0" dirty="0">
                <a:solidFill>
                  <a:srgbClr val="000000"/>
                </a:solidFill>
                <a:effectLst/>
                <a:uFillTx/>
                <a:latin typeface="Aptos"/>
              </a:rPr>
              <a:t>Beth yw dymuniadau'r oedolyn sy'n wynebu risg? Ydy dymuniadau'r plentyn yn hysbys? Ydy llais yr oedolyn/plentyn wedi cael ei glywed? </a:t>
            </a:r>
          </a:p>
          <a:p>
            <a:pPr>
              <a:spcBef>
                <a:spcPct val="0"/>
              </a:spcBef>
              <a:spcAft>
                <a:spcPts val="1800"/>
              </a:spcAft>
            </a:pPr>
            <a:r>
              <a:rPr lang="cy" sz="1900" b="0" i="0" u="none" strike="noStrike" cap="none" baseline="0" dirty="0">
                <a:solidFill>
                  <a:srgbClr val="000000"/>
                </a:solidFill>
                <a:effectLst/>
                <a:uFillTx/>
                <a:latin typeface="Aptos"/>
              </a:rPr>
              <a:t>Beth mae angen i </a:t>
            </a:r>
            <a:r>
              <a:rPr lang="cy" sz="1900" b="1" i="0" u="none" strike="noStrike" cap="none" baseline="0" dirty="0">
                <a:solidFill>
                  <a:srgbClr val="000000"/>
                </a:solidFill>
                <a:effectLst/>
                <a:uFillTx/>
                <a:latin typeface="Aptos"/>
              </a:rPr>
              <a:t>ymarferwyr </a:t>
            </a:r>
            <a:r>
              <a:rPr lang="cy" sz="1900" b="0" i="0" u="none" strike="noStrike" cap="none" baseline="0" dirty="0">
                <a:solidFill>
                  <a:srgbClr val="000000"/>
                </a:solidFill>
                <a:effectLst/>
                <a:uFillTx/>
                <a:latin typeface="Aptos"/>
              </a:rPr>
              <a:t> ei wneud i amddiffyn yr oedolyn/plentyn sy'n wynebu risg o gamdriniaeth ac esgeulustod heb dorri ei hawl i fywyd teuluol? </a:t>
            </a:r>
          </a:p>
          <a:p>
            <a:pPr marL="0" indent="0">
              <a:spcBef>
                <a:spcPct val="0"/>
              </a:spcBef>
              <a:spcAft>
                <a:spcPts val="1800"/>
              </a:spcAft>
              <a:buNone/>
            </a:pPr>
            <a:r>
              <a:rPr lang="cy" sz="1900" b="0" i="0" u="none" strike="noStrike" cap="none" baseline="0" dirty="0">
                <a:solidFill>
                  <a:srgbClr val="000000"/>
                </a:solidFill>
                <a:effectLst/>
                <a:uFillTx/>
                <a:latin typeface="Aptos"/>
              </a:rPr>
              <a:t>Beth allwch chi ei nodi fel ffactorau/egwyddor allweddol y mae angen i chi eu hystyried wrth asesu risg? </a:t>
            </a:r>
          </a:p>
          <a:p>
            <a:pPr marL="0" indent="0">
              <a:spcBef>
                <a:spcPct val="0"/>
              </a:spcBef>
              <a:spcAft>
                <a:spcPts val="1800"/>
              </a:spcAft>
              <a:buNone/>
            </a:pPr>
            <a:endParaRPr lang="en-US" sz="1900" dirty="0"/>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40</a:t>
            </a:fld>
            <a:endParaRPr lang="en-GB" altLang="en-US"/>
          </a:p>
        </p:txBody>
      </p:sp>
    </p:spTree>
    <p:extLst>
      <p:ext uri="{BB962C8B-B14F-4D97-AF65-F5344CB8AC3E}">
        <p14:creationId xmlns:p14="http://schemas.microsoft.com/office/powerpoint/2010/main" val="55343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28650" y="365125"/>
            <a:ext cx="7886700" cy="1325563"/>
          </a:xfrm>
        </p:spPr>
        <p:txBody>
          <a:bodyPr>
            <a:normAutofit/>
          </a:bodyPr>
          <a:lstStyle/>
          <a:p>
            <a:pPr>
              <a:defRPr/>
            </a:pPr>
            <a:r>
              <a:rPr lang="cy" sz="4300" b="0" i="0" u="none" strike="noStrike" cap="none" baseline="0">
                <a:solidFill>
                  <a:srgbClr val="000000"/>
                </a:solidFill>
                <a:effectLst/>
                <a:uFillTx/>
                <a:latin typeface="Aptos Display"/>
              </a:rPr>
              <a:t>Barn Broffesiynol yn Seiliedig ar Wybodaeth Asesu </a:t>
            </a:r>
          </a:p>
        </p:txBody>
      </p:sp>
      <p:sp>
        <p:nvSpPr>
          <p:cNvPr id="389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Dylai hyn gynnwys:</a:t>
            </a:r>
          </a:p>
          <a:p>
            <a:pPr>
              <a:defRPr/>
            </a:pPr>
            <a:r>
              <a:rPr lang="cy" sz="1900" b="0" i="0" u="none" strike="noStrike" cap="none" baseline="0">
                <a:solidFill>
                  <a:srgbClr val="000000"/>
                </a:solidFill>
                <a:effectLst/>
                <a:uFillTx/>
                <a:latin typeface="Aptos"/>
              </a:rPr>
              <a:t>Nodi a dadansoddi ffactorau perthnasol sydd wedi/a allai gynyddu cymhlethdod</a:t>
            </a:r>
          </a:p>
          <a:p>
            <a:pPr>
              <a:defRPr/>
            </a:pPr>
            <a:r>
              <a:rPr lang="cy" sz="1900" b="0" i="0" u="none" strike="noStrike" cap="none" baseline="0">
                <a:solidFill>
                  <a:srgbClr val="000000"/>
                </a:solidFill>
                <a:effectLst/>
                <a:uFillTx/>
                <a:latin typeface="Aptos"/>
              </a:rPr>
              <a:t>Ffiniau proffesiynol (cyfreithiol a sefydliadol)</a:t>
            </a:r>
          </a:p>
          <a:p>
            <a:pPr>
              <a:defRPr/>
            </a:pPr>
            <a:r>
              <a:rPr lang="cy" sz="1900" b="0" i="0" u="none" strike="noStrike" cap="none" baseline="0">
                <a:solidFill>
                  <a:srgbClr val="000000"/>
                </a:solidFill>
                <a:effectLst/>
                <a:uFillTx/>
                <a:latin typeface="Aptos"/>
              </a:rPr>
              <a:t>Cyd-drafod ag eraill i wneud penderfyniadau gan gynnwys safbwyntiau, anghenion, cryfderau, risg a ffactorau amddiffynnol unigolion</a:t>
            </a:r>
          </a:p>
          <a:p>
            <a:pPr>
              <a:defRPr/>
            </a:pPr>
            <a:r>
              <a:rPr lang="cy" sz="1900" b="0" i="0" u="none" strike="noStrike" cap="none" baseline="0">
                <a:solidFill>
                  <a:srgbClr val="000000"/>
                </a:solidFill>
                <a:effectLst/>
                <a:uFillTx/>
                <a:latin typeface="Aptos"/>
              </a:rPr>
              <a:t>Argymhellion a chyfiawnhad dros benderfyniadau (atebolrwydd)</a:t>
            </a:r>
          </a:p>
          <a:p>
            <a:pPr>
              <a:defRPr/>
            </a:pPr>
            <a:r>
              <a:rPr lang="cy" sz="1900" b="0" i="0" u="none" strike="noStrike" cap="none" baseline="0">
                <a:solidFill>
                  <a:srgbClr val="000000"/>
                </a:solidFill>
                <a:effectLst/>
                <a:uFillTx/>
                <a:latin typeface="Aptos"/>
              </a:rPr>
              <a:t>Defnyddio goruchwyliaeth a mentora i ystyried a rheoli cymhlethdod – mae hyn yn bwysig i ddangos tystiolaeth o wneud penderfyniadau proffesiynol </a:t>
            </a:r>
          </a:p>
          <a:p>
            <a:pPr>
              <a:defRPr/>
            </a:pPr>
            <a:r>
              <a:rPr lang="cy" sz="1900" b="0" i="0" u="none" strike="noStrike" cap="none" baseline="0">
                <a:solidFill>
                  <a:srgbClr val="000000"/>
                </a:solidFill>
                <a:effectLst/>
                <a:uFillTx/>
                <a:latin typeface="Aptos"/>
              </a:rPr>
              <a:t>Defnyddio tystiolaeth ymchwil i lywio penderfyniadau proffesiynol.   </a:t>
            </a:r>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41</a:t>
            </a:fld>
            <a:endParaRPr lang="en-GB" altLang="en-US"/>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vert="horz" lIns="91440" tIns="45720" rIns="91440" bIns="45720" rtlCol="0" anchor="ctr">
            <a:normAutofit/>
          </a:bodyPr>
          <a:lstStyle/>
          <a:p>
            <a:pPr defTabSz="914400"/>
            <a:r>
              <a:rPr lang="en-US" sz="3600" b="0" i="0" u="none" strike="noStrike" kern="1200" cap="none" baseline="0" dirty="0" err="1">
                <a:solidFill>
                  <a:schemeClr val="tx1"/>
                </a:solidFill>
                <a:effectLst/>
                <a:uFillTx/>
                <a:latin typeface="+mj-lt"/>
                <a:ea typeface="+mj-ea"/>
                <a:cs typeface="+mj-cs"/>
              </a:rPr>
              <a:t>Diogelu</a:t>
            </a:r>
            <a:r>
              <a:rPr lang="en-US" sz="3600" b="0" i="0" u="none" strike="noStrike" kern="1200" cap="none" baseline="0" dirty="0">
                <a:solidFill>
                  <a:schemeClr val="tx1"/>
                </a:solidFill>
                <a:effectLst/>
                <a:uFillTx/>
                <a:latin typeface="+mj-lt"/>
                <a:ea typeface="+mj-ea"/>
                <a:cs typeface="+mj-cs"/>
              </a:rPr>
              <a:t> - </a:t>
            </a:r>
            <a:r>
              <a:rPr lang="en-US" sz="3600" b="0" i="0" u="none" strike="noStrike" kern="1200" cap="none" baseline="0" dirty="0" err="1">
                <a:solidFill>
                  <a:schemeClr val="tx1"/>
                </a:solidFill>
                <a:effectLst/>
                <a:uFillTx/>
                <a:latin typeface="+mj-lt"/>
                <a:ea typeface="+mj-ea"/>
                <a:cs typeface="+mj-cs"/>
              </a:rPr>
              <a:t>Tasg</a:t>
            </a:r>
            <a:r>
              <a:rPr lang="en-US" sz="3600" b="0" i="0" u="none" strike="noStrike" kern="1200" cap="none" baseline="0" dirty="0">
                <a:solidFill>
                  <a:schemeClr val="tx1"/>
                </a:solidFill>
                <a:effectLst/>
                <a:uFillTx/>
                <a:latin typeface="+mj-lt"/>
                <a:ea typeface="+mj-ea"/>
                <a:cs typeface="+mj-cs"/>
              </a:rPr>
              <a:t> 3</a:t>
            </a:r>
            <a:br>
              <a:rPr lang="en-US" sz="3600" kern="1200" dirty="0">
                <a:solidFill>
                  <a:schemeClr val="tx1"/>
                </a:solidFill>
                <a:latin typeface="+mj-lt"/>
                <a:ea typeface="+mj-ea"/>
                <a:cs typeface="+mj-cs"/>
              </a:rPr>
            </a:br>
            <a:r>
              <a:rPr lang="en-US" sz="3600" b="0" i="0" u="none" strike="noStrike" kern="1200" cap="none" baseline="0" dirty="0" err="1">
                <a:solidFill>
                  <a:schemeClr val="tx1"/>
                </a:solidFill>
                <a:effectLst/>
                <a:uFillTx/>
                <a:latin typeface="+mj-lt"/>
                <a:ea typeface="+mj-ea"/>
                <a:cs typeface="+mj-cs"/>
              </a:rPr>
              <a:t>Crynodeb</a:t>
            </a:r>
            <a:r>
              <a:rPr lang="en-US" sz="3600" b="0" i="0" u="none" strike="noStrike" kern="1200" cap="none" baseline="0" dirty="0">
                <a:solidFill>
                  <a:schemeClr val="tx1"/>
                </a:solidFill>
                <a:effectLst/>
                <a:uFillTx/>
                <a:latin typeface="+mj-lt"/>
                <a:ea typeface="+mj-ea"/>
                <a:cs typeface="+mj-cs"/>
              </a:rPr>
              <a:t> - Beth </a:t>
            </a:r>
            <a:r>
              <a:rPr lang="en-US" sz="3600" b="0" i="0" u="none" strike="noStrike" kern="1200" cap="none" baseline="0" dirty="0" err="1">
                <a:solidFill>
                  <a:schemeClr val="tx1"/>
                </a:solidFill>
                <a:effectLst/>
                <a:uFillTx/>
                <a:latin typeface="+mj-lt"/>
                <a:ea typeface="+mj-ea"/>
                <a:cs typeface="+mj-cs"/>
              </a:rPr>
              <a:t>i'w</a:t>
            </a:r>
            <a:r>
              <a:rPr lang="en-US" sz="3600" b="0" i="0" u="none" strike="noStrike" kern="1200" cap="none" baseline="0" dirty="0">
                <a:solidFill>
                  <a:schemeClr val="tx1"/>
                </a:solidFill>
                <a:effectLst/>
                <a:uFillTx/>
                <a:latin typeface="+mj-lt"/>
                <a:ea typeface="+mj-ea"/>
                <a:cs typeface="+mj-cs"/>
              </a:rPr>
              <a:t> </a:t>
            </a:r>
            <a:r>
              <a:rPr lang="en-US" sz="3600" b="0" i="0" u="none" strike="noStrike" kern="1200" cap="none" baseline="0" dirty="0" err="1">
                <a:solidFill>
                  <a:schemeClr val="tx1"/>
                </a:solidFill>
                <a:effectLst/>
                <a:uFillTx/>
                <a:latin typeface="+mj-lt"/>
                <a:ea typeface="+mj-ea"/>
                <a:cs typeface="+mj-cs"/>
              </a:rPr>
              <a:t>gynnwys</a:t>
            </a:r>
            <a:endParaRPr lang="en-US" sz="3600" b="0" i="0" u="none" strike="noStrike" kern="1200" cap="none" baseline="0" dirty="0">
              <a:solidFill>
                <a:schemeClr val="tx1"/>
              </a:solidFill>
              <a:effectLst/>
              <a:uFillTx/>
              <a:latin typeface="+mj-lt"/>
              <a:ea typeface="+mj-ea"/>
              <a:cs typeface="+mj-cs"/>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483FDCE0-0D93-490B-84E7-E4D1803A01D1}"/>
              </a:ext>
            </a:extLst>
          </p:cNvPr>
          <p:cNvSpPr/>
          <p:nvPr/>
        </p:nvSpPr>
        <p:spPr>
          <a:xfrm>
            <a:off x="627459" y="1591878"/>
            <a:ext cx="3943399" cy="5005473"/>
          </a:xfrm>
          <a:prstGeom prst="rect">
            <a:avLst/>
          </a:prstGeom>
        </p:spPr>
        <p:txBody>
          <a:bodyPr vert="horz" lIns="91440" tIns="45720" rIns="91440" bIns="45720" rtlCol="0">
            <a:normAutofit/>
          </a:bodyPr>
          <a:lstStyle/>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Rhaid</a:t>
            </a:r>
            <a:r>
              <a:rPr lang="en-US" sz="2000" b="0" i="0" u="none" strike="noStrike" cap="none" baseline="0" dirty="0">
                <a:effectLst/>
                <a:uFillTx/>
              </a:rPr>
              <a:t> </a:t>
            </a:r>
            <a:r>
              <a:rPr lang="en-US" sz="2000" b="0" i="0" u="none" strike="noStrike" cap="none" baseline="0" dirty="0" err="1">
                <a:effectLst/>
                <a:uFillTx/>
              </a:rPr>
              <a:t>i</a:t>
            </a:r>
            <a:r>
              <a:rPr lang="en-US" sz="2000" b="0" i="0" u="none" strike="noStrike" cap="none" baseline="0" dirty="0">
                <a:effectLst/>
                <a:uFillTx/>
              </a:rPr>
              <a:t> chi </a:t>
            </a:r>
            <a:r>
              <a:rPr lang="en-US" sz="2000" b="0" i="0" u="none" strike="noStrike" cap="none" baseline="0" dirty="0" err="1">
                <a:effectLst/>
                <a:uFillTx/>
              </a:rPr>
              <a:t>ddangos</a:t>
            </a:r>
            <a:r>
              <a:rPr lang="en-US" sz="2000" b="0" i="0" u="none" strike="noStrike" cap="none" baseline="0" dirty="0">
                <a:effectLst/>
                <a:uFillTx/>
              </a:rPr>
              <a:t> </a:t>
            </a:r>
            <a:r>
              <a:rPr lang="en-US" sz="2000" b="0" i="0" u="none" strike="noStrike" cap="none" baseline="0" dirty="0" err="1">
                <a:effectLst/>
                <a:uFillTx/>
              </a:rPr>
              <a:t>eich</a:t>
            </a:r>
            <a:r>
              <a:rPr lang="en-US" sz="2000" b="0" i="0" u="none" strike="noStrike" cap="none" baseline="0" dirty="0">
                <a:effectLst/>
                <a:uFillTx/>
              </a:rPr>
              <a:t> </a:t>
            </a:r>
            <a:r>
              <a:rPr lang="en-US" sz="2000" b="0" i="0" u="none" strike="noStrike" cap="none" baseline="0" dirty="0" err="1">
                <a:effectLst/>
                <a:uFillTx/>
              </a:rPr>
              <a:t>dealltwriaeth</a:t>
            </a:r>
            <a:r>
              <a:rPr lang="en-US" sz="2000" b="0" i="0" u="none" strike="noStrike" cap="none" baseline="0" dirty="0">
                <a:effectLst/>
                <a:uFillTx/>
              </a:rPr>
              <a:t> o:</a:t>
            </a:r>
          </a:p>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Canlyniadau</a:t>
            </a:r>
            <a:r>
              <a:rPr lang="en-US" sz="2000" b="0" i="0" u="none" strike="noStrike" cap="none" baseline="0" dirty="0">
                <a:effectLst/>
                <a:uFillTx/>
              </a:rPr>
              <a:t> </a:t>
            </a:r>
            <a:r>
              <a:rPr lang="en-US" sz="2000" b="0" i="0" u="none" strike="noStrike" cap="none" baseline="0" dirty="0" err="1">
                <a:effectLst/>
                <a:uFillTx/>
              </a:rPr>
              <a:t>dysgu</a:t>
            </a:r>
            <a:r>
              <a:rPr lang="en-US" sz="2000" b="0" i="0" u="none" strike="noStrike" cap="none" baseline="0" dirty="0">
                <a:effectLst/>
                <a:uFillTx/>
              </a:rPr>
              <a:t> GCC:</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Integreiddio</a:t>
            </a:r>
            <a:r>
              <a:rPr lang="en-US" sz="2000" b="0" i="0" u="none" strike="noStrike" cap="none" baseline="0" dirty="0">
                <a:effectLst/>
                <a:uFillTx/>
              </a:rPr>
              <a:t> </a:t>
            </a:r>
            <a:r>
              <a:rPr lang="en-US" sz="2000" b="0" i="0" u="none" strike="noStrike" cap="none" baseline="0" dirty="0" err="1">
                <a:effectLst/>
                <a:uFillTx/>
              </a:rPr>
              <a:t>dadansoddi</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asesu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Cydweithio</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a:effectLst/>
                <a:uFillTx/>
              </a:rPr>
              <a:t>Barn </a:t>
            </a:r>
            <a:r>
              <a:rPr lang="en-US" sz="2000" b="0" i="0" u="none" strike="noStrike" cap="none" baseline="0" dirty="0" err="1">
                <a:effectLst/>
                <a:uFillTx/>
              </a:rPr>
              <a:t>broffesiynol</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sefyllfaoedd</a:t>
            </a:r>
            <a:r>
              <a:rPr lang="en-US" sz="2000" b="0" i="0" u="none" strike="noStrike" cap="none" baseline="0" dirty="0">
                <a:effectLst/>
                <a:uFillTx/>
              </a:rPr>
              <a:t> </a:t>
            </a:r>
            <a:r>
              <a:rPr lang="en-US" sz="2000" b="0" i="0" u="none" strike="noStrike" cap="none" baseline="0" dirty="0" err="1">
                <a:effectLst/>
                <a:uFillTx/>
              </a:rPr>
              <a:t>cynyddol</a:t>
            </a:r>
            <a:r>
              <a:rPr lang="en-US" sz="2000" b="0" i="0" u="none" strike="noStrike" cap="none" baseline="0" dirty="0">
                <a:effectLst/>
                <a:uFillTx/>
              </a:rPr>
              <a:t> </a:t>
            </a:r>
            <a:r>
              <a:rPr lang="en-US" sz="2000" b="0" i="0" u="none" strike="noStrike" cap="none" baseline="0" dirty="0" err="1">
                <a:effectLst/>
                <a:uFillTx/>
              </a:rPr>
              <a:t>gymhleth</a:t>
            </a:r>
            <a:r>
              <a:rPr lang="en-US" sz="2000" b="0" i="0" u="none" strike="noStrike" cap="none" baseline="0" dirty="0">
                <a:effectLst/>
                <a:uFillTx/>
              </a:rPr>
              <a:t>  </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Defnydd</a:t>
            </a:r>
            <a:r>
              <a:rPr lang="en-US" sz="2000" b="0" i="0" u="none" strike="noStrike" cap="none" baseline="0" dirty="0">
                <a:effectLst/>
                <a:uFillTx/>
              </a:rPr>
              <a:t> o </a:t>
            </a:r>
            <a:r>
              <a:rPr lang="en-US" sz="2000" b="1" i="0" u="none" strike="noStrike" cap="none" baseline="0" dirty="0" err="1">
                <a:effectLst/>
                <a:uFillTx/>
              </a:rPr>
              <a:t>ddamcaniaethau</a:t>
            </a:r>
            <a:r>
              <a:rPr lang="en-US" sz="2000" b="0" i="0" u="none" strike="noStrike" cap="none" baseline="0" dirty="0">
                <a:effectLst/>
                <a:uFillTx/>
              </a:rPr>
              <a:t> </a:t>
            </a:r>
            <a:r>
              <a:rPr lang="en-US" sz="2000" b="0" i="0" u="none" strike="noStrike" cap="none" baseline="0" dirty="0" err="1">
                <a:effectLst/>
                <a:uFillTx/>
              </a:rPr>
              <a:t>gwaith</a:t>
            </a:r>
            <a:r>
              <a:rPr lang="en-US" sz="2000" b="0" i="0" u="none" strike="noStrike" cap="none" baseline="0" dirty="0">
                <a:effectLst/>
                <a:uFillTx/>
              </a:rPr>
              <a:t> </a:t>
            </a:r>
            <a:r>
              <a:rPr lang="en-US" sz="2000" b="0" i="0" u="none" strike="noStrike" cap="none" baseline="0" dirty="0" err="1">
                <a:effectLst/>
                <a:uFillTx/>
              </a:rPr>
              <a:t>cymdeithasol</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Dimensiynau</a:t>
            </a:r>
            <a:r>
              <a:rPr lang="en-US" sz="2000" b="0" i="0" u="none" strike="noStrike" cap="none" baseline="0" dirty="0">
                <a:effectLst/>
                <a:uFillTx/>
              </a:rPr>
              <a:t> </a:t>
            </a:r>
            <a:r>
              <a:rPr lang="en-US" sz="2000" b="0" i="0" u="none" strike="noStrike" cap="none" baseline="0" dirty="0" err="1">
                <a:effectLst/>
                <a:uFillTx/>
              </a:rPr>
              <a:t>penodol</a:t>
            </a:r>
            <a:r>
              <a:rPr lang="en-US" sz="2000" b="0" i="0" u="none" strike="noStrike" cap="none" baseline="0" dirty="0">
                <a:effectLst/>
                <a:uFillTx/>
              </a:rPr>
              <a:t> </a:t>
            </a:r>
            <a:r>
              <a:rPr lang="en-US" sz="2000" b="0" i="0" u="none" strike="noStrike" cap="none" baseline="0" dirty="0" err="1">
                <a:effectLst/>
                <a:uFillTx/>
              </a:rPr>
              <a:t>gweithio</a:t>
            </a:r>
            <a:r>
              <a:rPr lang="en-US" sz="2000" b="0" i="0" u="none" strike="noStrike" cap="none" baseline="0" dirty="0">
                <a:effectLst/>
                <a:uFillTx/>
              </a:rPr>
              <a:t> </a:t>
            </a:r>
            <a:r>
              <a:rPr lang="en-US" sz="2000" b="0" i="0" u="none" strike="noStrike" cap="none" baseline="0" dirty="0" err="1">
                <a:effectLst/>
                <a:uFillTx/>
              </a:rPr>
              <a:t>yng</a:t>
            </a:r>
            <a:r>
              <a:rPr lang="en-US" sz="2000" b="0" i="0" u="none" strike="noStrike" cap="none" baseline="0" dirty="0">
                <a:effectLst/>
                <a:uFillTx/>
              </a:rPr>
              <a:t> </a:t>
            </a:r>
            <a:r>
              <a:rPr lang="en-US" sz="2000" b="0" i="0" u="none" strike="noStrike" cap="none" baseline="0" dirty="0" err="1">
                <a:effectLst/>
                <a:uFillTx/>
              </a:rPr>
              <a:t>Nghymru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dirty="0" err="1"/>
              <a:t>Archwilio</a:t>
            </a:r>
            <a:r>
              <a:rPr lang="en-US" sz="2000" dirty="0"/>
              <a:t> </a:t>
            </a:r>
            <a:r>
              <a:rPr lang="en-US" sz="2000" dirty="0" err="1"/>
              <a:t>gwahaniaethau</a:t>
            </a:r>
            <a:r>
              <a:rPr lang="en-US" sz="2000" dirty="0"/>
              <a:t> </a:t>
            </a:r>
            <a:r>
              <a:rPr lang="en-US" sz="2000" dirty="0" err="1"/>
              <a:t>mewn</a:t>
            </a:r>
            <a:r>
              <a:rPr lang="en-US" sz="2000" dirty="0"/>
              <a:t> </a:t>
            </a:r>
            <a:r>
              <a:rPr lang="en-US" sz="2000" dirty="0" err="1"/>
              <a:t>pŵer</a:t>
            </a:r>
            <a:r>
              <a:rPr lang="en-US" sz="2000" dirty="0"/>
              <a:t> a </a:t>
            </a:r>
            <a:r>
              <a:rPr lang="en-US" sz="2000" dirty="0" err="1"/>
              <a:t>chyfyng-gyngor</a:t>
            </a:r>
            <a:r>
              <a:rPr lang="en-US" sz="2000" dirty="0"/>
              <a:t> </a:t>
            </a:r>
            <a:r>
              <a:rPr lang="en-US" sz="2000" dirty="0" err="1"/>
              <a:t>gwaith</a:t>
            </a:r>
            <a:r>
              <a:rPr lang="en-US" sz="2000" dirty="0"/>
              <a:t> </a:t>
            </a:r>
            <a:r>
              <a:rPr lang="en-US" sz="2000" dirty="0" err="1"/>
              <a:t>cymdeithasol</a:t>
            </a:r>
            <a:endParaRPr lang="en-US" sz="2000" dirty="0"/>
          </a:p>
        </p:txBody>
      </p:sp>
      <p:sp>
        <p:nvSpPr>
          <p:cNvPr id="7" name="Content Placeholder 6">
            <a:extLst>
              <a:ext uri="{FF2B5EF4-FFF2-40B4-BE49-F238E27FC236}">
                <a16:creationId xmlns:a16="http://schemas.microsoft.com/office/drawing/2014/main" id="{0EEECA6B-A59B-45B9-B472-62052A71D5A4}"/>
              </a:ext>
            </a:extLst>
          </p:cNvPr>
          <p:cNvSpPr/>
          <p:nvPr/>
        </p:nvSpPr>
        <p:spPr>
          <a:xfrm>
            <a:off x="4570858" y="1591877"/>
            <a:ext cx="4248472" cy="4501419"/>
          </a:xfrm>
          <a:prstGeom prst="rect">
            <a:avLst/>
          </a:prstGeom>
        </p:spPr>
        <p:txBody>
          <a:bodyPr/>
          <a:lstStyle/>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polisi a gweithdrefnau cyfredol sy'n berthnasol i'ch maes gwaith cymdeithasol </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Diogelu data a rhannu gwybodaeth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cydraddoldeb</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Iechyd a diogelwch yn y gwaith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Cyfraith ddomestig a rhyngwladol; gan gynnwys hawliau dynol a Chonfensiwn y Cenhedloedd Unedig ar Hawliau Dynol.</a:t>
            </a:r>
          </a:p>
          <a:p>
            <a:pPr marL="370286" indent="-299557" defTabSz="299557">
              <a:spcAft>
                <a:spcPts val="504"/>
              </a:spcAft>
              <a:defRPr/>
            </a:pPr>
            <a:endParaRPr lang="en-GB" altLang="en-US" sz="1310" kern="1200" dirty="0">
              <a:solidFill>
                <a:schemeClr val="tx1"/>
              </a:solidFill>
              <a:latin typeface="+mn-lt"/>
              <a:ea typeface="+mn-ea"/>
              <a:cs typeface="+mn-cs"/>
            </a:endParaRPr>
          </a:p>
          <a:p>
            <a:pPr>
              <a:spcAft>
                <a:spcPts val="600"/>
              </a:spcAft>
            </a:pPr>
            <a:endParaRPr lang="en-GB" dirty="0"/>
          </a:p>
        </p:txBody>
      </p:sp>
    </p:spTree>
    <p:extLst>
      <p:ext uri="{BB962C8B-B14F-4D97-AF65-F5344CB8AC3E}">
        <p14:creationId xmlns:p14="http://schemas.microsoft.com/office/powerpoint/2010/main" val="39380247"/>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628650" y="302794"/>
            <a:ext cx="8225715" cy="1102229"/>
          </a:xfrm>
        </p:spPr>
        <p:txBody>
          <a:bodyPr anchor="b">
            <a:normAutofit fontScale="90000"/>
          </a:bodyPr>
          <a:lstStyle/>
          <a:p>
            <a:pPr>
              <a:defRPr/>
            </a:pPr>
            <a:br>
              <a:rPr sz="2200" dirty="0"/>
            </a:br>
            <a:r>
              <a:rPr lang="cy" sz="4000" b="1" i="0" u="none" strike="noStrike" cap="none" baseline="0" dirty="0">
                <a:solidFill>
                  <a:srgbClr val="000000"/>
                </a:solidFill>
                <a:effectLst/>
                <a:uFillTx/>
                <a:latin typeface="Aptos Display"/>
              </a:rPr>
              <a:t>Tasg Diogelu 3</a:t>
            </a:r>
            <a:br>
              <a:rPr sz="4000" dirty="0"/>
            </a:br>
            <a:r>
              <a:rPr lang="cy" sz="4000" b="1" i="0" u="none" strike="noStrike" cap="none" baseline="0" dirty="0">
                <a:solidFill>
                  <a:srgbClr val="000000"/>
                </a:solidFill>
                <a:effectLst/>
                <a:uFillTx/>
                <a:latin typeface="Aptos Display"/>
              </a:rPr>
              <a:t>Awgrymiadau a Chynghorion</a:t>
            </a:r>
            <a:br>
              <a:rPr sz="2200" dirty="0"/>
            </a:br>
            <a:endParaRPr sz="2200" dirty="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628650" y="1405023"/>
            <a:ext cx="7992888" cy="5278693"/>
          </a:xfrm>
        </p:spPr>
        <p:txBody>
          <a:bodyPr anchor="t">
            <a:normAutofit fontScale="92500" lnSpcReduction="10000"/>
          </a:bodyPr>
          <a:lstStyle/>
          <a:p>
            <a:r>
              <a:rPr lang="cy" sz="2000" b="0" i="0" u="none" strike="noStrike" cap="none" baseline="0" dirty="0">
                <a:solidFill>
                  <a:srgbClr val="000000"/>
                </a:solidFill>
                <a:effectLst/>
                <a:uFillTx/>
                <a:latin typeface="Aptos"/>
              </a:rPr>
              <a:t>Atebwch y cwestiwn yn llawn, bodlonwch y meini prawf marcio, tystiolaethwch y canlyniadau dysgu a SGC, cynhwyswch werthoedd gwaith cymdeithasol a'r CoPP. </a:t>
            </a:r>
          </a:p>
          <a:p>
            <a:r>
              <a:rPr lang="cy" sz="2000" b="0" i="0" u="none" strike="noStrike" cap="none" baseline="0" dirty="0">
                <a:solidFill>
                  <a:srgbClr val="000000"/>
                </a:solidFill>
                <a:effectLst/>
                <a:uFillTx/>
              </a:rPr>
              <a:t>Gosodwch y cefndir - Adnabod cyd-destun daearyddol </a:t>
            </a:r>
            <a:r>
              <a:rPr lang="cy-GB" sz="2000" dirty="0"/>
              <a:t>a diwylliannol </a:t>
            </a:r>
            <a:r>
              <a:rPr lang="cy" sz="2000" b="0" i="0" u="none" strike="noStrike" cap="none" baseline="0" dirty="0">
                <a:solidFill>
                  <a:srgbClr val="000000"/>
                </a:solidFill>
                <a:effectLst/>
                <a:uFillTx/>
              </a:rPr>
              <a:t>yr achos e.e. oedran, ethnigrwydd, anghenion iaith ac ati. </a:t>
            </a:r>
          </a:p>
          <a:p>
            <a:r>
              <a:rPr lang="cy" sz="2000" b="0" i="0" u="none" strike="noStrike" cap="none" baseline="0" dirty="0">
                <a:solidFill>
                  <a:srgbClr val="000000"/>
                </a:solidFill>
                <a:effectLst/>
                <a:uFillTx/>
                <a:latin typeface="Aptos"/>
              </a:rPr>
              <a:t>Cofiwch gynnwys cyfeiriadau at</a:t>
            </a:r>
            <a:r>
              <a:rPr lang="cy" sz="2000" b="1" i="0" u="none" strike="noStrike" cap="none" baseline="0" dirty="0">
                <a:solidFill>
                  <a:srgbClr val="000000"/>
                </a:solidFill>
                <a:effectLst/>
                <a:uFillTx/>
                <a:latin typeface="Aptos"/>
              </a:rPr>
              <a:t> ddamcaniaethau </a:t>
            </a:r>
            <a:r>
              <a:rPr lang="cy" sz="2000" b="0" i="0" u="none" strike="noStrike" cap="none" baseline="0" dirty="0">
                <a:solidFill>
                  <a:srgbClr val="000000"/>
                </a:solidFill>
                <a:effectLst/>
                <a:uFillTx/>
                <a:latin typeface="Aptos"/>
              </a:rPr>
              <a:t>ac ymchwil diweddar.</a:t>
            </a:r>
          </a:p>
          <a:p>
            <a:r>
              <a:rPr lang="cy" sz="2000" b="0" i="0" u="none" strike="noStrike" cap="none" baseline="0" dirty="0">
                <a:solidFill>
                  <a:srgbClr val="000000"/>
                </a:solidFill>
                <a:effectLst/>
                <a:uFillTx/>
                <a:latin typeface="Aptos"/>
              </a:rPr>
              <a:t>Byddwch yn </a:t>
            </a:r>
            <a:r>
              <a:rPr lang="cy" sz="2000" b="1" i="0" u="none" strike="noStrike" cap="none" baseline="0" dirty="0">
                <a:solidFill>
                  <a:srgbClr val="000000"/>
                </a:solidFill>
                <a:effectLst/>
                <a:uFillTx/>
                <a:latin typeface="Aptos"/>
              </a:rPr>
              <a:t>feirniadol </a:t>
            </a:r>
            <a:r>
              <a:rPr lang="en-GB" sz="2000" b="1" i="0" u="none" strike="noStrike" cap="none" baseline="0" dirty="0" err="1">
                <a:solidFill>
                  <a:srgbClr val="000000"/>
                </a:solidFill>
                <a:effectLst/>
                <a:uFillTx/>
                <a:latin typeface="Aptos"/>
              </a:rPr>
              <a:t>adlewyrchol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 Gall fod o gymorth i gynnwys ac integreiddio model o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(nid oes angen model cyfeiriedig fel gofyniad ar gyfer y dasg hon).  </a:t>
            </a:r>
          </a:p>
          <a:p>
            <a:r>
              <a:rPr lang="cy" sz="2000" b="0" i="0" u="none" strike="noStrike" cap="none" baseline="0" dirty="0">
                <a:solidFill>
                  <a:srgbClr val="000000"/>
                </a:solidFill>
                <a:effectLst/>
                <a:uFillTx/>
                <a:latin typeface="Aptos"/>
              </a:rPr>
              <a:t>Osgowch fod yn rhy fanwl, darparwch </a:t>
            </a:r>
            <a:r>
              <a:rPr lang="cy" sz="2000" b="1" dirty="0">
                <a:solidFill>
                  <a:srgbClr val="000000"/>
                </a:solidFill>
                <a:latin typeface="Aptos"/>
              </a:rPr>
              <a:t>adlewyrchiad</a:t>
            </a:r>
            <a:r>
              <a:rPr lang="cy" sz="2000" b="1" i="0" u="none" strike="noStrike" cap="none" baseline="0" dirty="0">
                <a:solidFill>
                  <a:srgbClr val="000000"/>
                </a:solidFill>
                <a:effectLst/>
                <a:uFillTx/>
                <a:latin typeface="Aptos"/>
              </a:rPr>
              <a:t> beirniadol </a:t>
            </a:r>
            <a:r>
              <a:rPr lang="cy" sz="2000" b="0" i="0" u="none" strike="noStrike" cap="none" baseline="0" dirty="0">
                <a:solidFill>
                  <a:srgbClr val="000000"/>
                </a:solidFill>
                <a:effectLst/>
                <a:uFillTx/>
                <a:latin typeface="Aptos"/>
              </a:rPr>
              <a:t>a dadansoddiad o'r ymyriad yn rhoi digon o fanylion i'w wneud yn ddealladwy a rhoi cyd-destun, yna myfyriwch yn feirniadol.</a:t>
            </a:r>
          </a:p>
          <a:p>
            <a:r>
              <a:rPr lang="cy" sz="2000" b="0" i="0" u="none" strike="noStrike" cap="none" baseline="0" dirty="0">
                <a:solidFill>
                  <a:srgbClr val="000000"/>
                </a:solidFill>
                <a:effectLst/>
                <a:uFillTx/>
                <a:latin typeface="Aptos"/>
              </a:rPr>
              <a:t>Gwnewch yn siŵr eich bod yn ysgrifennu Tasg 3 yn eich maes gwaith dynodedig (naill ai plant neu oedolion) nid cymysgedd o'r ddau</a:t>
            </a:r>
            <a:r>
              <a:rPr lang="cy" sz="2000" dirty="0">
                <a:solidFill>
                  <a:srgbClr val="000000"/>
                </a:solidFill>
                <a:latin typeface="Aptos"/>
              </a:rPr>
              <a:t> a’i fod yn achos yr ydych wedi gweithio arno ers dechrau’r rhaglen g</a:t>
            </a:r>
            <a:r>
              <a:rPr lang="en-GB" sz="2000" dirty="0" err="1">
                <a:solidFill>
                  <a:srgbClr val="000000"/>
                </a:solidFill>
                <a:latin typeface="Aptos"/>
              </a:rPr>
              <a:t>adarnhau</a:t>
            </a:r>
            <a:r>
              <a:rPr lang="cy" sz="2000" dirty="0">
                <a:solidFill>
                  <a:srgbClr val="000000"/>
                </a:solidFill>
                <a:latin typeface="Aptos"/>
              </a:rPr>
              <a:t>.</a:t>
            </a:r>
            <a:r>
              <a:rPr lang="en-GB" altLang="en-US" sz="2000" dirty="0">
                <a:highlight>
                  <a:srgbClr val="FFFF00"/>
                </a:highlight>
              </a:rPr>
              <a:t>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Eglurwch bethau yn llawn, gan gynnwys eich rôl yn y broses ddiogelu neu beth allai eich rôl </a:t>
            </a:r>
            <a:r>
              <a:rPr lang="cy" sz="2000" b="1" i="0" u="none" strike="noStrike" cap="none" baseline="0" dirty="0">
                <a:solidFill>
                  <a:srgbClr val="000000"/>
                </a:solidFill>
                <a:effectLst/>
                <a:uFillTx/>
                <a:latin typeface="Aptos"/>
              </a:rPr>
              <a:t>fod wedi bod </a:t>
            </a:r>
            <a:r>
              <a:rPr lang="cy" sz="2000" b="0" i="0" u="none" strike="noStrike" cap="none" baseline="0" dirty="0">
                <a:solidFill>
                  <a:srgbClr val="000000"/>
                </a:solidFill>
                <a:effectLst/>
                <a:uFillTx/>
                <a:latin typeface="Aptos"/>
              </a:rPr>
              <a:t>yn hytrach na thybio bod y darllenydd yn deall, er enghraifft grwpiau craidd, trothwyon, nodi risg, cysylltiadau â deddfwriaeth/polisi/gweithdrefn ac ati.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a:blip r:embed="rId3">
            <a:extLst>
              <a:ext uri="{28A0092B-C50C-407E-A947-70E740481C1C}">
                <a14:useLocalDpi xmlns:a14="http://schemas.microsoft.com/office/drawing/2010/main" val="0"/>
              </a:ext>
            </a:extLst>
          </a:blip>
          <a:srcRect l="45782" r="-1" b="-1"/>
          <a:stretch>
            <a:fillRect/>
          </a:stretch>
        </p:blipFill>
        <p:spPr>
          <a:xfrm>
            <a:off x="8260106" y="31958"/>
            <a:ext cx="795303" cy="1102230"/>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defRPr/>
            </a:pPr>
            <a:r>
              <a:rPr lang="cy" sz="3300" b="0" i="0" u="none" strike="noStrike" cap="none" baseline="0" dirty="0">
                <a:solidFill>
                  <a:srgbClr val="000000"/>
                </a:solidFill>
                <a:effectLst/>
                <a:uFillTx/>
                <a:latin typeface="Arial"/>
              </a:rPr>
              <a:t>Gweithdy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199" y="1412776"/>
            <a:ext cx="4040188" cy="4351007"/>
          </a:xfrm>
        </p:spPr>
        <p:txBody>
          <a:bodyPr>
            <a:normAutofit lnSpcReduction="10000"/>
          </a:bodyPr>
          <a:lstStyle/>
          <a:p>
            <a:pPr>
              <a:defRPr/>
            </a:pPr>
            <a:r>
              <a:rPr lang="cy" sz="1800" b="0" i="0" u="none" strike="noStrike" cap="none" baseline="0" dirty="0">
                <a:solidFill>
                  <a:srgbClr val="000000"/>
                </a:solidFill>
                <a:effectLst/>
                <a:uFillTx/>
                <a:latin typeface="Arial"/>
              </a:rPr>
              <a:t>Byddwch yn derbyn slot 10 munud 1 i 1 yng ngweithdy 4 neu bydd amser arall yn cael ei gynnig </a:t>
            </a:r>
          </a:p>
          <a:p>
            <a:pPr>
              <a:defRPr/>
            </a:pPr>
            <a:r>
              <a:rPr lang="cy" sz="1800" b="0" i="0" u="none" strike="noStrike" cap="none" baseline="0" dirty="0">
                <a:solidFill>
                  <a:srgbClr val="000000"/>
                </a:solidFill>
                <a:effectLst/>
                <a:uFillTx/>
                <a:latin typeface="Arial"/>
              </a:rPr>
              <a:t>Dyma gyfle i egluro materion a thrafod eich gwaith </a:t>
            </a:r>
          </a:p>
          <a:p>
            <a:pPr>
              <a:defRPr/>
            </a:pPr>
            <a:r>
              <a:rPr lang="cy" sz="1800" b="0" i="0" u="none" strike="noStrike" cap="none" baseline="0" dirty="0">
                <a:solidFill>
                  <a:srgbClr val="000000"/>
                </a:solidFill>
                <a:effectLst/>
                <a:uFillTx/>
                <a:latin typeface="Arial"/>
              </a:rPr>
              <a:t>Anfonwch waith yr hoffech ei drafod at yr hyfforddwr o leiaf 5 diwrnod gwaith cyn gweithdy 4 trwy e-bost fel ei fod wedi cael cyfle i edrych drwyddo cyn iddynt gwrdd â chi </a:t>
            </a:r>
          </a:p>
          <a:p>
            <a:pPr>
              <a:defRPr/>
            </a:pPr>
            <a:r>
              <a:rPr lang="cy" sz="1800" b="0" i="0" u="none" strike="noStrike" cap="none" baseline="0" dirty="0">
                <a:solidFill>
                  <a:srgbClr val="000000"/>
                </a:solidFill>
                <a:effectLst/>
                <a:uFillTx/>
                <a:latin typeface="Arial"/>
              </a:rPr>
              <a:t>Cofiwch efallai na fydd yr hyfforddwr</a:t>
            </a:r>
            <a:r>
              <a:rPr lang="cy" sz="1800" b="1" i="0" u="none" strike="noStrike" cap="none" baseline="0" dirty="0">
                <a:solidFill>
                  <a:srgbClr val="000000"/>
                </a:solidFill>
                <a:effectLst/>
                <a:uFillTx/>
                <a:latin typeface="Arial"/>
              </a:rPr>
              <a:t>  </a:t>
            </a:r>
            <a:r>
              <a:rPr lang="cy" sz="1800" b="0" i="0" u="none" strike="noStrike" cap="none" baseline="0" dirty="0">
                <a:solidFill>
                  <a:srgbClr val="000000"/>
                </a:solidFill>
                <a:effectLst/>
                <a:uFillTx/>
                <a:latin typeface="Arial"/>
              </a:rPr>
              <a:t>yn gallu edrych ar eich portffolio cyfan, felly dewiswch y tasgau yr hoffech gael cymorth/cyngor gyda nhw a gwnewch hyn yn glir yn yr e-bost.</a:t>
            </a: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a:bodyPr>
          <a:lstStyle/>
          <a:p>
            <a:pPr marL="82153" indent="0">
              <a:buNone/>
              <a:defRPr/>
            </a:pPr>
            <a:r>
              <a:rPr lang="cy" sz="2000" b="1" i="0" u="none" strike="noStrike" cap="none" baseline="0" dirty="0">
                <a:solidFill>
                  <a:srgbClr val="000000"/>
                </a:solidFill>
                <a:effectLst/>
                <a:uFillTx/>
                <a:latin typeface="Arial"/>
              </a:rPr>
              <a:t>Erbyn Gweithdy 4</a:t>
            </a:r>
          </a:p>
          <a:p>
            <a:pPr>
              <a:defRPr/>
            </a:pPr>
            <a:r>
              <a:rPr lang="cy" sz="2000" b="0" i="0" u="none" strike="noStrike" cap="none" baseline="0" dirty="0">
                <a:solidFill>
                  <a:srgbClr val="000000"/>
                </a:solidFill>
                <a:effectLst/>
                <a:uFillTx/>
                <a:latin typeface="Arial"/>
              </a:rPr>
              <a:t>Wedi cwblhau Tasg 1 rhan a – adolygiad datblygiadol </a:t>
            </a:r>
          </a:p>
          <a:p>
            <a:pPr>
              <a:defRPr/>
            </a:pPr>
            <a:r>
              <a:rPr lang="cy" sz="2000" b="0" i="0" u="none" strike="noStrike" cap="none" baseline="0" dirty="0">
                <a:solidFill>
                  <a:srgbClr val="000000"/>
                </a:solidFill>
                <a:effectLst/>
                <a:uFillTx/>
                <a:latin typeface="Arial"/>
              </a:rPr>
              <a:t>Wedi gwneud ac ysgrifennu eich arsylwad – Tasg 2</a:t>
            </a:r>
          </a:p>
          <a:p>
            <a:pPr>
              <a:defRPr/>
            </a:pPr>
            <a:r>
              <a:rPr lang="cy" sz="2000" b="0" i="0" u="none" strike="noStrike" cap="none" baseline="0" dirty="0">
                <a:solidFill>
                  <a:srgbClr val="000000"/>
                </a:solidFill>
                <a:effectLst/>
                <a:uFillTx/>
                <a:latin typeface="Arial"/>
              </a:rPr>
              <a:t>Wedi gorffen drafft o’ch traethawd diogelu – Tasg 3</a:t>
            </a:r>
          </a:p>
          <a:p>
            <a:pPr>
              <a:defRPr/>
            </a:pPr>
            <a:r>
              <a:rPr lang="cy" sz="2000" b="0" i="0" u="none" strike="noStrike" cap="none" baseline="0" dirty="0">
                <a:solidFill>
                  <a:srgbClr val="000000"/>
                </a:solidFill>
                <a:effectLst/>
                <a:uFillTx/>
                <a:latin typeface="Arial"/>
              </a:rPr>
              <a:t>Bydd Gweithdy 4 yn caniatáu amser i fynd dros unrhyw adran yr hoffech ei hegluro/trafod ymhellach</a:t>
            </a:r>
          </a:p>
          <a:p>
            <a:pPr>
              <a:defRPr/>
            </a:pPr>
            <a:r>
              <a:rPr lang="cy" sz="2000" b="0" i="0" u="none" strike="noStrike" cap="none" baseline="0" dirty="0">
                <a:solidFill>
                  <a:srgbClr val="000000"/>
                </a:solidFill>
                <a:effectLst/>
                <a:uFillTx/>
                <a:latin typeface="Arial"/>
              </a:rPr>
              <a:t>Sicrhewch eich bod yn trefnu eich 3 diwrnod o gyfnod astudio os nad ydych wedi gwneud hynny eisoes.</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t>44</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45</a:t>
            </a:fld>
            <a:endParaRPr lang="en-GB" altLang="en-US"/>
          </a:p>
        </p:txBody>
      </p:sp>
    </p:spTree>
    <p:extLst>
      <p:ext uri="{BB962C8B-B14F-4D97-AF65-F5344CB8AC3E}">
        <p14:creationId xmlns:p14="http://schemas.microsoft.com/office/powerpoint/2010/main" val="350134081"/>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dirty="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dirty="0">
                          <a:solidFill>
                            <a:srgbClr val="FFFFFF"/>
                          </a:solidFill>
                          <a:effectLst/>
                          <a:uFillTx/>
                          <a:latin typeface="Aptos"/>
                        </a:rPr>
                        <a:t>A oedd unrhyw beth nad oeddech yn meddwl a weithiodd cystal?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a:solidFill>
                            <a:srgbClr val="FFFFFF"/>
                          </a:solidFill>
                          <a:effectLst/>
                          <a:uFillTx/>
                          <a:latin typeface="Aptos"/>
                        </a:rPr>
                        <a:t>A oes gennych unrhyw awgrymiadau am ffyrdd y gallwn wella'r gweithdai hyn?</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90000" lnSpcReduction="20000"/>
          </a:bodyPr>
          <a:lstStyle/>
          <a:p>
            <a:pPr>
              <a:spcAft>
                <a:spcPts val="450"/>
              </a:spcAft>
            </a:pPr>
            <a:r>
              <a:rPr lang="cy" sz="2100" b="0" i="0" u="none" strike="noStrike" cap="none" baseline="0" dirty="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dirty="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dirty="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46</a:t>
            </a:fld>
            <a:endParaRPr lang="en-GB" altLang="en-US" dirty="0"/>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Cadarnhau Ymarfer Gwaith Cymdeithasol</a:t>
            </a:r>
          </a:p>
          <a:p>
            <a:pPr>
              <a:defRPr/>
            </a:pPr>
            <a:r>
              <a:rPr lang="en-GB" dirty="0"/>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2.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customXml/itemProps2.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4.xml><?xml version="1.0" encoding="utf-8"?>
<ds:datastoreItem xmlns:ds="http://schemas.openxmlformats.org/officeDocument/2006/customXml" ds:itemID="{89FBAE32-042B-498D-AA48-83D4A82A029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57914</TotalTime>
  <Words>4558</Words>
  <Application>Microsoft Macintosh PowerPoint</Application>
  <PresentationFormat>On-screen Show (4:3)</PresentationFormat>
  <Paragraphs>483</Paragraphs>
  <Slides>46</Slides>
  <Notes>41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Aptos</vt:lpstr>
      <vt:lpstr>Aptos Display</vt:lpstr>
      <vt:lpstr>Arial</vt:lpstr>
      <vt:lpstr>Calibri</vt:lpstr>
      <vt:lpstr>Wingdings</vt:lpstr>
      <vt:lpstr>Wingdings 3</vt:lpstr>
      <vt:lpstr>Office Theme</vt:lpstr>
      <vt:lpstr> </vt:lpstr>
      <vt:lpstr>  Disgwyliadau/ Rheolau ar gyfer gweithdai rhithiol</vt:lpstr>
      <vt:lpstr>Nodau ac Amcanion  </vt:lpstr>
      <vt:lpstr>Tasg 3 - Diogelu - Y Cwestiwn Portffolio</vt:lpstr>
      <vt:lpstr>Canlyniadau Dysgu GCC - Tasg 3 </vt:lpstr>
      <vt:lpstr>Canlyniad Dysgu - 1</vt:lpstr>
      <vt:lpstr>PowerPoint Presentation</vt:lpstr>
      <vt:lpstr>Deddfwriaeth Trosfwaol</vt:lpstr>
      <vt:lpstr>Deddfwriaeth, Polisi a Gweithrefnau Diogelu Trosfwaol </vt:lpstr>
      <vt:lpstr>Dyletswyddau Trosfwaol dan y Ddeddfa Gwasanaethau Cymdeithasol a Llesiant (Cymru) 2014</vt:lpstr>
      <vt:lpstr>PowerPoint Presentation</vt:lpstr>
      <vt:lpstr> Deddfwriaethau, polisïau,strategaethau a gweithdrefnau diogelu </vt:lpstr>
      <vt:lpstr>Gweithdrefnau Diogelu Cymru, 2019 – Oedolion (mae'r egwyddorion hefyd yn berthnasol i blant)  </vt:lpstr>
      <vt:lpstr>Gweithdrefnau Diogelu Cymru, 2019 – Oedolion (mae'r egwyddorion hefyd yn berthnasol i blant)</vt:lpstr>
      <vt:lpstr>Plant sydd yn wynebu risg</vt:lpstr>
      <vt:lpstr>Asesiad: Damcaniaethau ac Ymarfer - Goroesi Diogelu </vt:lpstr>
      <vt:lpstr> Pŵer ac Asesiadau Ymarfer Gwrth-wahaniaethol a Gwrth-ormesol </vt:lpstr>
      <vt:lpstr>Asesiadau ac Ymyriadau Gwaith Cymdeithasol sy'n Ddiwylliannol Sensitif - Model 4D2P (Prospera Tedam 2021)</vt:lpstr>
      <vt:lpstr>Ymarfer 2</vt:lpstr>
      <vt:lpstr>PowerPoint Presentation</vt:lpstr>
      <vt:lpstr>Challenge Attitudes and Behaviors (Social Care Wales, 2025)</vt:lpstr>
      <vt:lpstr>Canlyniad Dysgu - 2  2. Cydweithio â phobl sy’n cael gofal a chymorth, gofalwyr a gweithwyr proffesiynol eraill</vt:lpstr>
      <vt:lpstr>PowerPoint Presentation</vt:lpstr>
      <vt:lpstr>Tensiynau a Gwrthdaro Ymarfer 3 </vt:lpstr>
      <vt:lpstr>PowerPoint Presentation</vt:lpstr>
      <vt:lpstr>Risg, Diogelu a Gwerthoedd</vt:lpstr>
      <vt:lpstr>Moeseg ac Ymarfer Effeithiol</vt:lpstr>
      <vt:lpstr>Eiriolaeth - Egwyddorion</vt:lpstr>
      <vt:lpstr>Ymarfer 4 - Diogelu</vt:lpstr>
      <vt:lpstr> Gwerthfawrogi Rhagfarn yn y Broses Asesu Risg </vt:lpstr>
      <vt:lpstr>Chwilfrydedd Proffesiynol - Cydweithio </vt:lpstr>
      <vt:lpstr>Canlyniad Dysgu 3  3. Ymyrraeth a chymhwyso barn broffesiynol mewn sefyllfaoedd cynyddol gymhleth  </vt:lpstr>
      <vt:lpstr>Dimensiynau Gweithio yng Nghymru</vt:lpstr>
      <vt:lpstr>Deddf Gwasanaethau Cymdeithasol a Llesiant (Cymru) (2014) : Hawliau dynol </vt:lpstr>
      <vt:lpstr>Ymyrraeth a Chymhwyso Barn Broffesiynol Mewn Sefyllfaoedd Cynyddol Gymhleth </vt:lpstr>
      <vt:lpstr>Damcaniaethau Gwaith Cymdeithasol Mae damcaniaeth yn sail i wneud penderfyniadau proffesiynol</vt:lpstr>
      <vt:lpstr>Damcaniaethau (gan gynnwys Modelau)</vt:lpstr>
      <vt:lpstr>Ystyried Cymhlethdod</vt:lpstr>
      <vt:lpstr>Meddwl yn Gymhleth</vt:lpstr>
      <vt:lpstr>Gwneud Penderfyniadau a Chynllunio</vt:lpstr>
      <vt:lpstr>Barn Broffesiynol yn Seiliedig ar Wybodaeth Asesu </vt:lpstr>
      <vt:lpstr>Diogelu - Tasg 3 Crynodeb - Beth i'w gynnwys</vt:lpstr>
      <vt:lpstr> Tasg Diogelu 3 Awgrymiadau a Chynghorion </vt:lpstr>
      <vt:lpstr>Gweithdy 4  </vt:lpstr>
      <vt:lpstr>Reference List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82</cp:revision>
  <dcterms:created xsi:type="dcterms:W3CDTF">2021-01-05T17:42:59Z</dcterms:created>
  <dcterms:modified xsi:type="dcterms:W3CDTF">2026-03-12T15:45:03Z</dcterms:modified>
</cp:coreProperties>
</file>