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3947" autoAdjust="0"/>
  </p:normalViewPr>
  <p:slideViewPr>
    <p:cSldViewPr snapToGrid="0">
      <p:cViewPr varScale="1">
        <p:scale>
          <a:sx n="64" d="100"/>
          <a:sy n="64" d="100"/>
        </p:scale>
        <p:origin x="672"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840591-BF9D-4098-885C-CFFB2B8A4672}" type="datetimeFigureOut">
              <a:rPr lang="en-US" smtClean="0"/>
              <a:t>10/19/2025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A126BB-435F-490C-B685-EBF76E1DF1DC}" type="slidenum">
              <a:rPr lang="en-US" smtClean="0"/>
              <a:t>‹#›</a:t>
            </a:fld>
            <a:endParaRPr lang="en-US"/>
          </a:p>
        </p:txBody>
      </p:sp>
    </p:spTree>
    <p:extLst>
      <p:ext uri="{BB962C8B-B14F-4D97-AF65-F5344CB8AC3E}">
        <p14:creationId xmlns:p14="http://schemas.microsoft.com/office/powerpoint/2010/main" val="10405012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presentation will discuss my self-knowledge process as a healthcare assistant. SWOT analysis and fishbone analysis will help me to reflect on my development requirements and how to advance towards becoming a nurse.</a:t>
            </a:r>
          </a:p>
          <a:p>
            <a:endParaRPr lang="en-US" dirty="0"/>
          </a:p>
        </p:txBody>
      </p:sp>
      <p:sp>
        <p:nvSpPr>
          <p:cNvPr id="4" name="Slide Number Placeholder 3"/>
          <p:cNvSpPr>
            <a:spLocks noGrp="1"/>
          </p:cNvSpPr>
          <p:nvPr>
            <p:ph type="sldNum" sz="quarter" idx="10"/>
          </p:nvPr>
        </p:nvSpPr>
        <p:spPr/>
        <p:txBody>
          <a:bodyPr/>
          <a:lstStyle/>
          <a:p>
            <a:fld id="{62A126BB-435F-490C-B685-EBF76E1DF1DC}" type="slidenum">
              <a:rPr lang="en-US" smtClean="0"/>
              <a:t>2</a:t>
            </a:fld>
            <a:endParaRPr lang="en-US"/>
          </a:p>
        </p:txBody>
      </p:sp>
    </p:spTree>
    <p:extLst>
      <p:ext uri="{BB962C8B-B14F-4D97-AF65-F5344CB8AC3E}">
        <p14:creationId xmlns:p14="http://schemas.microsoft.com/office/powerpoint/2010/main" val="1216174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structure is consistent with the NHS Leadership Academy focus on self-awareness and unceasing improvement (</a:t>
            </a:r>
            <a:r>
              <a:rPr lang="en-US" sz="1200" kern="1200" dirty="0" err="1">
                <a:solidFill>
                  <a:schemeClr val="tx1"/>
                </a:solidFill>
                <a:effectLst/>
                <a:latin typeface="+mn-lt"/>
                <a:ea typeface="+mn-ea"/>
                <a:cs typeface="+mn-cs"/>
              </a:rPr>
              <a:t>Belasen</a:t>
            </a:r>
            <a:r>
              <a:rPr lang="en-US" sz="1200" kern="1200" dirty="0">
                <a:solidFill>
                  <a:schemeClr val="tx1"/>
                </a:solidFill>
                <a:effectLst/>
                <a:latin typeface="+mn-lt"/>
                <a:ea typeface="+mn-ea"/>
                <a:cs typeface="+mn-cs"/>
              </a:rPr>
              <a:t>, 2021).</a:t>
            </a:r>
          </a:p>
          <a:p>
            <a:endParaRPr lang="en-US" dirty="0"/>
          </a:p>
        </p:txBody>
      </p:sp>
      <p:sp>
        <p:nvSpPr>
          <p:cNvPr id="4" name="Slide Number Placeholder 3"/>
          <p:cNvSpPr>
            <a:spLocks noGrp="1"/>
          </p:cNvSpPr>
          <p:nvPr>
            <p:ph type="sldNum" sz="quarter" idx="10"/>
          </p:nvPr>
        </p:nvSpPr>
        <p:spPr/>
        <p:txBody>
          <a:bodyPr/>
          <a:lstStyle/>
          <a:p>
            <a:fld id="{62A126BB-435F-490C-B685-EBF76E1DF1DC}" type="slidenum">
              <a:rPr lang="en-US" smtClean="0"/>
              <a:t>3</a:t>
            </a:fld>
            <a:endParaRPr lang="en-US"/>
          </a:p>
        </p:txBody>
      </p:sp>
    </p:spTree>
    <p:extLst>
      <p:ext uri="{BB962C8B-B14F-4D97-AF65-F5344CB8AC3E}">
        <p14:creationId xmlns:p14="http://schemas.microsoft.com/office/powerpoint/2010/main" val="15992471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Employment of empathy, communication, and teamwork as my main strengths facilitate safe and compassionate care. They are necessary in my present profession and my future career as a nurse.</a:t>
            </a:r>
          </a:p>
          <a:p>
            <a:endParaRPr lang="en-US" dirty="0"/>
          </a:p>
        </p:txBody>
      </p:sp>
      <p:sp>
        <p:nvSpPr>
          <p:cNvPr id="4" name="Slide Number Placeholder 3"/>
          <p:cNvSpPr>
            <a:spLocks noGrp="1"/>
          </p:cNvSpPr>
          <p:nvPr>
            <p:ph type="sldNum" sz="quarter" idx="10"/>
          </p:nvPr>
        </p:nvSpPr>
        <p:spPr/>
        <p:txBody>
          <a:bodyPr/>
          <a:lstStyle/>
          <a:p>
            <a:fld id="{62A126BB-435F-490C-B685-EBF76E1DF1DC}" type="slidenum">
              <a:rPr lang="en-US" smtClean="0"/>
              <a:t>4</a:t>
            </a:fld>
            <a:endParaRPr lang="en-US"/>
          </a:p>
        </p:txBody>
      </p:sp>
    </p:spTree>
    <p:extLst>
      <p:ext uri="{BB962C8B-B14F-4D97-AF65-F5344CB8AC3E}">
        <p14:creationId xmlns:p14="http://schemas.microsoft.com/office/powerpoint/2010/main" val="16392929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Being aware of my weaknesses assists me in concentrating on development. Reflection and feedback help me to develop time management and confidence in the presence of mentors.</a:t>
            </a:r>
          </a:p>
          <a:p>
            <a:endParaRPr lang="en-US" dirty="0"/>
          </a:p>
        </p:txBody>
      </p:sp>
      <p:sp>
        <p:nvSpPr>
          <p:cNvPr id="4" name="Slide Number Placeholder 3"/>
          <p:cNvSpPr>
            <a:spLocks noGrp="1"/>
          </p:cNvSpPr>
          <p:nvPr>
            <p:ph type="sldNum" sz="quarter" idx="10"/>
          </p:nvPr>
        </p:nvSpPr>
        <p:spPr/>
        <p:txBody>
          <a:bodyPr/>
          <a:lstStyle/>
          <a:p>
            <a:fld id="{62A126BB-435F-490C-B685-EBF76E1DF1DC}" type="slidenum">
              <a:rPr lang="en-US" smtClean="0"/>
              <a:t>5</a:t>
            </a:fld>
            <a:endParaRPr lang="en-US"/>
          </a:p>
        </p:txBody>
      </p:sp>
    </p:spTree>
    <p:extLst>
      <p:ext uri="{BB962C8B-B14F-4D97-AF65-F5344CB8AC3E}">
        <p14:creationId xmlns:p14="http://schemas.microsoft.com/office/powerpoint/2010/main" val="8525918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NHS has well-organized development and mentorship. Through these opportunities, I will be able to work towards my nursing objective and enhance clinical and digital competencies.</a:t>
            </a:r>
          </a:p>
          <a:p>
            <a:endParaRPr lang="en-US" dirty="0"/>
          </a:p>
        </p:txBody>
      </p:sp>
      <p:sp>
        <p:nvSpPr>
          <p:cNvPr id="4" name="Slide Number Placeholder 3"/>
          <p:cNvSpPr>
            <a:spLocks noGrp="1"/>
          </p:cNvSpPr>
          <p:nvPr>
            <p:ph type="sldNum" sz="quarter" idx="10"/>
          </p:nvPr>
        </p:nvSpPr>
        <p:spPr/>
        <p:txBody>
          <a:bodyPr/>
          <a:lstStyle/>
          <a:p>
            <a:fld id="{62A126BB-435F-490C-B685-EBF76E1DF1DC}" type="slidenum">
              <a:rPr lang="en-US" smtClean="0"/>
              <a:t>6</a:t>
            </a:fld>
            <a:endParaRPr lang="en-US"/>
          </a:p>
        </p:txBody>
      </p:sp>
    </p:spTree>
    <p:extLst>
      <p:ext uri="{BB962C8B-B14F-4D97-AF65-F5344CB8AC3E}">
        <p14:creationId xmlns:p14="http://schemas.microsoft.com/office/powerpoint/2010/main" val="39095866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Some threats are workload and funding. I need to be able to balance self-care and resilience with active availing of NHS training opportunities.</a:t>
            </a:r>
          </a:p>
          <a:p>
            <a:endParaRPr lang="en-US" dirty="0"/>
          </a:p>
        </p:txBody>
      </p:sp>
      <p:sp>
        <p:nvSpPr>
          <p:cNvPr id="4" name="Slide Number Placeholder 3"/>
          <p:cNvSpPr>
            <a:spLocks noGrp="1"/>
          </p:cNvSpPr>
          <p:nvPr>
            <p:ph type="sldNum" sz="quarter" idx="10"/>
          </p:nvPr>
        </p:nvSpPr>
        <p:spPr/>
        <p:txBody>
          <a:bodyPr/>
          <a:lstStyle/>
          <a:p>
            <a:fld id="{62A126BB-435F-490C-B685-EBF76E1DF1DC}" type="slidenum">
              <a:rPr lang="en-US" smtClean="0"/>
              <a:t>7</a:t>
            </a:fld>
            <a:endParaRPr lang="en-US"/>
          </a:p>
        </p:txBody>
      </p:sp>
    </p:spTree>
    <p:extLst>
      <p:ext uri="{BB962C8B-B14F-4D97-AF65-F5344CB8AC3E}">
        <p14:creationId xmlns:p14="http://schemas.microsoft.com/office/powerpoint/2010/main" val="20657644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My PDP includes achievable objectives and schedules. It is in line with Skills for Care guidelines of lifelong learning and helps me to transition into nursing profession.</a:t>
            </a:r>
          </a:p>
          <a:p>
            <a:endParaRPr lang="en-US" dirty="0"/>
          </a:p>
        </p:txBody>
      </p:sp>
      <p:sp>
        <p:nvSpPr>
          <p:cNvPr id="4" name="Slide Number Placeholder 3"/>
          <p:cNvSpPr>
            <a:spLocks noGrp="1"/>
          </p:cNvSpPr>
          <p:nvPr>
            <p:ph type="sldNum" sz="quarter" idx="10"/>
          </p:nvPr>
        </p:nvSpPr>
        <p:spPr/>
        <p:txBody>
          <a:bodyPr/>
          <a:lstStyle/>
          <a:p>
            <a:fld id="{62A126BB-435F-490C-B685-EBF76E1DF1DC}" type="slidenum">
              <a:rPr lang="en-US" smtClean="0"/>
              <a:t>9</a:t>
            </a:fld>
            <a:endParaRPr lang="en-US"/>
          </a:p>
        </p:txBody>
      </p:sp>
    </p:spTree>
    <p:extLst>
      <p:ext uri="{BB962C8B-B14F-4D97-AF65-F5344CB8AC3E}">
        <p14:creationId xmlns:p14="http://schemas.microsoft.com/office/powerpoint/2010/main" val="22272041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Strong areas like team working and communication are also used to enhance time management and confidence to change the weaknesses into viable learning resources to enhance professional development.</a:t>
            </a:r>
          </a:p>
          <a:p>
            <a:endParaRPr lang="en-US" dirty="0"/>
          </a:p>
        </p:txBody>
      </p:sp>
      <p:sp>
        <p:nvSpPr>
          <p:cNvPr id="4" name="Slide Number Placeholder 3"/>
          <p:cNvSpPr>
            <a:spLocks noGrp="1"/>
          </p:cNvSpPr>
          <p:nvPr>
            <p:ph type="sldNum" sz="quarter" idx="10"/>
          </p:nvPr>
        </p:nvSpPr>
        <p:spPr/>
        <p:txBody>
          <a:bodyPr/>
          <a:lstStyle/>
          <a:p>
            <a:fld id="{62A126BB-435F-490C-B685-EBF76E1DF1DC}" type="slidenum">
              <a:rPr lang="en-US" smtClean="0"/>
              <a:t>10</a:t>
            </a:fld>
            <a:endParaRPr lang="en-US"/>
          </a:p>
        </p:txBody>
      </p:sp>
    </p:spTree>
    <p:extLst>
      <p:ext uri="{BB962C8B-B14F-4D97-AF65-F5344CB8AC3E}">
        <p14:creationId xmlns:p14="http://schemas.microsoft.com/office/powerpoint/2010/main" val="39629872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My growth and career advancements in UK health and social care are my responsibility through systematic self-reflection and action planning.</a:t>
            </a:r>
          </a:p>
          <a:p>
            <a:endParaRPr lang="en-US" dirty="0"/>
          </a:p>
        </p:txBody>
      </p:sp>
      <p:sp>
        <p:nvSpPr>
          <p:cNvPr id="4" name="Slide Number Placeholder 3"/>
          <p:cNvSpPr>
            <a:spLocks noGrp="1"/>
          </p:cNvSpPr>
          <p:nvPr>
            <p:ph type="sldNum" sz="quarter" idx="10"/>
          </p:nvPr>
        </p:nvSpPr>
        <p:spPr/>
        <p:txBody>
          <a:bodyPr/>
          <a:lstStyle/>
          <a:p>
            <a:fld id="{62A126BB-435F-490C-B685-EBF76E1DF1DC}" type="slidenum">
              <a:rPr lang="en-US" smtClean="0"/>
              <a:t>11</a:t>
            </a:fld>
            <a:endParaRPr lang="en-US"/>
          </a:p>
        </p:txBody>
      </p:sp>
    </p:spTree>
    <p:extLst>
      <p:ext uri="{BB962C8B-B14F-4D97-AF65-F5344CB8AC3E}">
        <p14:creationId xmlns:p14="http://schemas.microsoft.com/office/powerpoint/2010/main" val="39856676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10/19/2025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10/19/2025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10/19/2025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10/19/2025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10/19/2025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10/19/2025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10/19/2025</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US" sz="3200" i="1" dirty="0"/>
              <a:t>Self-Awareness and Professional Development in UK Health and Social Care</a:t>
            </a:r>
            <a:endParaRPr lang="en-US" sz="3200" dirty="0"/>
          </a:p>
        </p:txBody>
      </p:sp>
      <p:sp>
        <p:nvSpPr>
          <p:cNvPr id="3" name="Subtitle 2"/>
          <p:cNvSpPr>
            <a:spLocks noGrp="1"/>
          </p:cNvSpPr>
          <p:nvPr>
            <p:ph type="subTitle" idx="1"/>
          </p:nvPr>
        </p:nvSpPr>
        <p:spPr>
          <a:xfrm>
            <a:off x="1507067" y="4050833"/>
            <a:ext cx="7766936" cy="2031915"/>
          </a:xfrm>
        </p:spPr>
        <p:txBody>
          <a:bodyPr>
            <a:normAutofit lnSpcReduction="10000"/>
          </a:bodyPr>
          <a:lstStyle/>
          <a:p>
            <a:pPr algn="ctr"/>
            <a:br>
              <a:rPr lang="en-US" dirty="0"/>
            </a:br>
            <a:r>
              <a:rPr lang="en-US" b="1" dirty="0"/>
              <a:t>Module:</a:t>
            </a:r>
            <a:r>
              <a:rPr lang="en-US" dirty="0"/>
              <a:t> LCHS4009 Professional Development within Health and Social Care</a:t>
            </a:r>
          </a:p>
          <a:p>
            <a:pPr algn="ctr"/>
            <a:r>
              <a:rPr lang="en-US" dirty="0"/>
              <a:t>Task-1 Presentation</a:t>
            </a:r>
          </a:p>
          <a:p>
            <a:pPr algn="ctr"/>
            <a:r>
              <a:rPr lang="en-US" dirty="0"/>
              <a:t>Submitted By: Shahmem Begum</a:t>
            </a:r>
          </a:p>
          <a:p>
            <a:pPr algn="ctr"/>
            <a:r>
              <a:rPr lang="en-US" dirty="0"/>
              <a:t>Student ID: 2420912</a:t>
            </a:r>
          </a:p>
        </p:txBody>
      </p:sp>
    </p:spTree>
    <p:extLst>
      <p:ext uri="{BB962C8B-B14F-4D97-AF65-F5344CB8AC3E}">
        <p14:creationId xmlns:p14="http://schemas.microsoft.com/office/powerpoint/2010/main" val="25695354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Introduction</a:t>
            </a:r>
            <a:endParaRPr lang="en-US" dirty="0"/>
          </a:p>
        </p:txBody>
      </p:sp>
      <p:sp>
        <p:nvSpPr>
          <p:cNvPr id="3" name="Content Placeholder 2"/>
          <p:cNvSpPr>
            <a:spLocks noGrp="1"/>
          </p:cNvSpPr>
          <p:nvPr>
            <p:ph idx="1"/>
          </p:nvPr>
        </p:nvSpPr>
        <p:spPr/>
        <p:txBody>
          <a:bodyPr/>
          <a:lstStyle/>
          <a:p>
            <a:pPr marL="0" indent="0">
              <a:buNone/>
            </a:pPr>
            <a:r>
              <a:rPr lang="en-US" dirty="0"/>
              <a:t>Professional development in the UK health and social care relies on self-understanding because it allows practitioners to assess their competencies and values and </a:t>
            </a:r>
            <a:r>
              <a:rPr lang="en-US" dirty="0" err="1"/>
              <a:t>behaviours</a:t>
            </a:r>
            <a:r>
              <a:rPr lang="en-US" dirty="0"/>
              <a:t> to enhance practice (Curry and </a:t>
            </a:r>
            <a:r>
              <a:rPr lang="en-US" dirty="0" err="1"/>
              <a:t>Epley</a:t>
            </a:r>
            <a:r>
              <a:rPr lang="en-US" dirty="0"/>
              <a:t>, 2022). Employability and progression can be aided by personal development to understand strengths, weaknesses, opportunities and threats (Cottrell, 2021). The presentation is guided by the structured reflection aimed at evaluating my existing skills and competencies as a Health Care Assistant (HCA) in the NHS and develop my future career in Adult Nursing.</a:t>
            </a:r>
          </a:p>
          <a:p>
            <a:pPr lvl="0"/>
            <a:r>
              <a:rPr lang="en-US" dirty="0"/>
              <a:t>Shows self-awareness and contemplation (Hans, 2024)</a:t>
            </a:r>
          </a:p>
          <a:p>
            <a:pPr lvl="0"/>
            <a:r>
              <a:rPr lang="en-US" dirty="0"/>
              <a:t>Workforce development NHS People Plan priorities (</a:t>
            </a:r>
            <a:r>
              <a:rPr lang="en-US" dirty="0" err="1"/>
              <a:t>Wakeling</a:t>
            </a:r>
            <a:r>
              <a:rPr lang="en-US" dirty="0"/>
              <a:t>, et al., 2025)</a:t>
            </a:r>
          </a:p>
          <a:p>
            <a:pPr lvl="0"/>
            <a:r>
              <a:rPr lang="en-US" dirty="0"/>
              <a:t>Corresponds to professional standards and continuous learning (NMC, 2024)</a:t>
            </a:r>
          </a:p>
        </p:txBody>
      </p:sp>
    </p:spTree>
    <p:extLst>
      <p:ext uri="{BB962C8B-B14F-4D97-AF65-F5344CB8AC3E}">
        <p14:creationId xmlns:p14="http://schemas.microsoft.com/office/powerpoint/2010/main" val="32679946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SWOT Framework</a:t>
            </a:r>
            <a:endParaRPr lang="en-US" dirty="0"/>
          </a:p>
        </p:txBody>
      </p:sp>
      <p:sp>
        <p:nvSpPr>
          <p:cNvPr id="3" name="Content Placeholder 2"/>
          <p:cNvSpPr>
            <a:spLocks noGrp="1"/>
          </p:cNvSpPr>
          <p:nvPr>
            <p:ph idx="1"/>
          </p:nvPr>
        </p:nvSpPr>
        <p:spPr/>
        <p:txBody>
          <a:bodyPr/>
          <a:lstStyle/>
          <a:p>
            <a:r>
              <a:rPr lang="en-US" dirty="0"/>
              <a:t>The SWOT analysis (Strengths, Weaknesses, Opportunities, Threats) is a developed reflection instrument of the identification of internal and external forces on the development (</a:t>
            </a:r>
            <a:r>
              <a:rPr lang="en-US" dirty="0" err="1"/>
              <a:t>Karadzhov</a:t>
            </a:r>
            <a:r>
              <a:rPr lang="en-US" dirty="0"/>
              <a:t>, 2025). In the health and social care environment, it facilitates self-evaluation and professional development as it assists practitioners in matching their personal potential with </a:t>
            </a:r>
            <a:r>
              <a:rPr lang="en-US" dirty="0" err="1"/>
              <a:t>organisational</a:t>
            </a:r>
            <a:r>
              <a:rPr lang="en-US" dirty="0"/>
              <a:t> and industry demands (Sarkar, et al., 2021).</a:t>
            </a:r>
          </a:p>
          <a:p>
            <a:pPr lvl="0"/>
            <a:r>
              <a:rPr lang="en-US" b="1" dirty="0"/>
              <a:t>Strengths/ Weaknesses</a:t>
            </a:r>
            <a:r>
              <a:rPr lang="en-US" dirty="0"/>
              <a:t> = internal, personal factors.</a:t>
            </a:r>
          </a:p>
          <a:p>
            <a:pPr lvl="0"/>
            <a:r>
              <a:rPr lang="en-US" b="1" dirty="0"/>
              <a:t>Opportunities &amp; Threats</a:t>
            </a:r>
            <a:r>
              <a:rPr lang="en-US" dirty="0"/>
              <a:t> = environmental, outside factors.</a:t>
            </a:r>
          </a:p>
          <a:p>
            <a:pPr marL="0" lvl="0" indent="0">
              <a:buNone/>
            </a:pPr>
            <a:r>
              <a:rPr lang="en-US" dirty="0"/>
              <a:t>Assists in creating real personal development objectives (</a:t>
            </a:r>
            <a:r>
              <a:rPr lang="en-US" dirty="0" err="1"/>
              <a:t>Mubtaker</a:t>
            </a:r>
            <a:r>
              <a:rPr lang="en-US" dirty="0"/>
              <a:t>, 2024).The structure is consistent with the NHS Leadership Academy focus on self-awareness and unceasing improvement (</a:t>
            </a:r>
            <a:r>
              <a:rPr lang="en-US" dirty="0" err="1"/>
              <a:t>Belasen</a:t>
            </a:r>
            <a:r>
              <a:rPr lang="en-US" dirty="0"/>
              <a:t>, 2021).</a:t>
            </a:r>
          </a:p>
        </p:txBody>
      </p:sp>
    </p:spTree>
    <p:extLst>
      <p:ext uri="{BB962C8B-B14F-4D97-AF65-F5344CB8AC3E}">
        <p14:creationId xmlns:p14="http://schemas.microsoft.com/office/powerpoint/2010/main" val="37508410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Personal Strengths</a:t>
            </a:r>
            <a:endParaRPr lang="en-US" dirty="0"/>
          </a:p>
        </p:txBody>
      </p:sp>
      <p:sp>
        <p:nvSpPr>
          <p:cNvPr id="3" name="Content Placeholder 2"/>
          <p:cNvSpPr>
            <a:spLocks noGrp="1"/>
          </p:cNvSpPr>
          <p:nvPr>
            <p:ph idx="1"/>
          </p:nvPr>
        </p:nvSpPr>
        <p:spPr/>
        <p:txBody>
          <a:bodyPr>
            <a:normAutofit fontScale="92500" lnSpcReduction="10000"/>
          </a:bodyPr>
          <a:lstStyle/>
          <a:p>
            <a:r>
              <a:rPr lang="en-US" dirty="0"/>
              <a:t>I have acquired essential strengths necessary to provide efficient care and work as part of a team as an NHS Health Care Assistant.</a:t>
            </a:r>
          </a:p>
          <a:p>
            <a:pPr lvl="0"/>
            <a:r>
              <a:rPr lang="en-US" b="1" dirty="0"/>
              <a:t>Empathy and compassion</a:t>
            </a:r>
            <a:r>
              <a:rPr lang="en-US" dirty="0"/>
              <a:t>: I will be able to deliver person-</a:t>
            </a:r>
            <a:r>
              <a:rPr lang="en-US" dirty="0" err="1"/>
              <a:t>centred</a:t>
            </a:r>
            <a:r>
              <a:rPr lang="en-US" dirty="0"/>
              <a:t> care and emotional support to service users (Byrne, et al., 2024).</a:t>
            </a:r>
          </a:p>
          <a:p>
            <a:pPr lvl="0"/>
            <a:r>
              <a:rPr lang="en-US" b="1" dirty="0"/>
              <a:t>Effective communication</a:t>
            </a:r>
            <a:r>
              <a:rPr lang="en-US" dirty="0"/>
              <a:t>: I will be able to use different communication styles to suit specific needs and enhance patient experience (</a:t>
            </a:r>
            <a:r>
              <a:rPr lang="en-US" dirty="0" err="1"/>
              <a:t>Belasen</a:t>
            </a:r>
            <a:r>
              <a:rPr lang="en-US" dirty="0"/>
              <a:t>, 2021).</a:t>
            </a:r>
          </a:p>
          <a:p>
            <a:pPr lvl="0"/>
            <a:r>
              <a:rPr lang="en-US" b="1" dirty="0"/>
              <a:t>Teamwork:</a:t>
            </a:r>
            <a:r>
              <a:rPr lang="en-US" dirty="0"/>
              <a:t> I work well with nurses, doctors and allied professionals, which corresponds to the NHS values of working together on behalf of patients (</a:t>
            </a:r>
            <a:r>
              <a:rPr lang="en-US" dirty="0" err="1"/>
              <a:t>Scheffer</a:t>
            </a:r>
            <a:r>
              <a:rPr lang="en-US" dirty="0"/>
              <a:t>, 2022).</a:t>
            </a:r>
          </a:p>
          <a:p>
            <a:pPr marL="0" indent="0">
              <a:buNone/>
            </a:pPr>
            <a:r>
              <a:rPr lang="en-US" dirty="0"/>
              <a:t>The principles of professional conduct: I always adhere to the principles of NMC Code respect, confidentiality and accountability (NMC, 2024).</a:t>
            </a:r>
          </a:p>
          <a:p>
            <a:pPr marL="0" indent="0">
              <a:buNone/>
            </a:pPr>
            <a:r>
              <a:rPr lang="en-US" dirty="0"/>
              <a:t>These strengths provide support of my further to nursing development and promotion of working in multidisciplinary teams.</a:t>
            </a:r>
          </a:p>
          <a:p>
            <a:endParaRPr lang="en-US" dirty="0"/>
          </a:p>
        </p:txBody>
      </p:sp>
    </p:spTree>
    <p:extLst>
      <p:ext uri="{BB962C8B-B14F-4D97-AF65-F5344CB8AC3E}">
        <p14:creationId xmlns:p14="http://schemas.microsoft.com/office/powerpoint/2010/main" val="21802057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Personal Weaknesses</a:t>
            </a:r>
            <a:br>
              <a:rPr lang="en-US" dirty="0"/>
            </a:br>
            <a:endParaRPr lang="en-US" dirty="0"/>
          </a:p>
        </p:txBody>
      </p:sp>
      <p:sp>
        <p:nvSpPr>
          <p:cNvPr id="3" name="Content Placeholder 2"/>
          <p:cNvSpPr>
            <a:spLocks noGrp="1"/>
          </p:cNvSpPr>
          <p:nvPr>
            <p:ph idx="1"/>
          </p:nvPr>
        </p:nvSpPr>
        <p:spPr/>
        <p:txBody>
          <a:bodyPr/>
          <a:lstStyle/>
          <a:p>
            <a:pPr marL="0" indent="0">
              <a:buNone/>
            </a:pPr>
            <a:r>
              <a:rPr lang="en-US" dirty="0"/>
              <a:t>Self-awareness refers to understanding what to improve upon as well. In a reflective process with feedback, I determined the following weaknesses:</a:t>
            </a:r>
          </a:p>
          <a:p>
            <a:pPr lvl="0"/>
            <a:r>
              <a:rPr lang="en-US" dirty="0"/>
              <a:t>Time management: Sometimes the multi-tasking of care causes time pressure in shifts (Shi, et al., 2023).</a:t>
            </a:r>
          </a:p>
          <a:p>
            <a:pPr lvl="0"/>
            <a:r>
              <a:rPr lang="en-US" dirty="0"/>
              <a:t>Trust in clinical decision-making: I sometimes am afraid to act in unforeseen circumstances (</a:t>
            </a:r>
            <a:r>
              <a:rPr lang="en-US" dirty="0" err="1"/>
              <a:t>Pantiris</a:t>
            </a:r>
            <a:r>
              <a:rPr lang="en-US" dirty="0"/>
              <a:t>, et al., 2025).</a:t>
            </a:r>
          </a:p>
          <a:p>
            <a:pPr lvl="0"/>
            <a:r>
              <a:rPr lang="en-US" dirty="0"/>
              <a:t>Academic writing: I find myself having difficulties when formal academic language is to be used in reflective writing.</a:t>
            </a:r>
          </a:p>
          <a:p>
            <a:pPr marL="0" indent="0">
              <a:buNone/>
            </a:pPr>
            <a:r>
              <a:rPr lang="en-US" dirty="0"/>
              <a:t>Being aware of such weaknesses can assist me to create specific interventions that would increase efficiency, cultivate confidence, and improve the professional communication process.</a:t>
            </a:r>
          </a:p>
        </p:txBody>
      </p:sp>
    </p:spTree>
    <p:extLst>
      <p:ext uri="{BB962C8B-B14F-4D97-AF65-F5344CB8AC3E}">
        <p14:creationId xmlns:p14="http://schemas.microsoft.com/office/powerpoint/2010/main" val="18519293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Opportunities</a:t>
            </a:r>
          </a:p>
        </p:txBody>
      </p:sp>
      <p:sp>
        <p:nvSpPr>
          <p:cNvPr id="3" name="Content Placeholder 2"/>
          <p:cNvSpPr>
            <a:spLocks noGrp="1"/>
          </p:cNvSpPr>
          <p:nvPr>
            <p:ph idx="1"/>
          </p:nvPr>
        </p:nvSpPr>
        <p:spPr/>
        <p:txBody>
          <a:bodyPr>
            <a:normAutofit fontScale="92500"/>
          </a:bodyPr>
          <a:lstStyle/>
          <a:p>
            <a:pPr marL="0" indent="0">
              <a:buNone/>
            </a:pPr>
            <a:r>
              <a:rPr lang="en-US" dirty="0"/>
              <a:t>The health and social care sector in the UK is one that has numerous growth and learning opportunities.</a:t>
            </a:r>
          </a:p>
          <a:p>
            <a:pPr lvl="0"/>
            <a:r>
              <a:rPr lang="en-US" b="1" dirty="0"/>
              <a:t>Professional development</a:t>
            </a:r>
            <a:r>
              <a:rPr lang="en-US" dirty="0"/>
              <a:t>: The NHS advises graded learning programs, including the Nursing Associate and Care Certificate programs (King, et al., 2024).</a:t>
            </a:r>
          </a:p>
          <a:p>
            <a:pPr lvl="0"/>
            <a:r>
              <a:rPr lang="en-US" b="1" dirty="0"/>
              <a:t>Further studies</a:t>
            </a:r>
            <a:r>
              <a:rPr lang="en-US" dirty="0"/>
              <a:t>: I will work on completing an Adult Nursing degree via the apprenticeship option (Derbyshire, et al., 2024).</a:t>
            </a:r>
          </a:p>
          <a:p>
            <a:pPr lvl="0"/>
            <a:r>
              <a:rPr lang="en-US" b="1" dirty="0"/>
              <a:t>Mentoring and supervision</a:t>
            </a:r>
            <a:r>
              <a:rPr lang="en-US" dirty="0"/>
              <a:t>: My ward manager facilitates continuous learning and career development.</a:t>
            </a:r>
          </a:p>
          <a:p>
            <a:pPr lvl="0"/>
            <a:r>
              <a:rPr lang="en-US" b="1" dirty="0"/>
              <a:t>Digital literacy:</a:t>
            </a:r>
            <a:r>
              <a:rPr lang="en-US" dirty="0"/>
              <a:t> NHS Digital Transformation provides data and care technology upscaling (Schofield, 2025).</a:t>
            </a:r>
          </a:p>
          <a:p>
            <a:pPr marL="0" indent="0">
              <a:buNone/>
            </a:pPr>
            <a:r>
              <a:rPr lang="en-US" dirty="0"/>
              <a:t>Such opportunities make me more employable and ready to be more responsible in clinical practice.</a:t>
            </a:r>
          </a:p>
        </p:txBody>
      </p:sp>
    </p:spTree>
    <p:extLst>
      <p:ext uri="{BB962C8B-B14F-4D97-AF65-F5344CB8AC3E}">
        <p14:creationId xmlns:p14="http://schemas.microsoft.com/office/powerpoint/2010/main" val="33380306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Threats</a:t>
            </a:r>
            <a:endParaRPr lang="en-US" dirty="0"/>
          </a:p>
        </p:txBody>
      </p:sp>
      <p:sp>
        <p:nvSpPr>
          <p:cNvPr id="3" name="Content Placeholder 2"/>
          <p:cNvSpPr>
            <a:spLocks noGrp="1"/>
          </p:cNvSpPr>
          <p:nvPr>
            <p:ph idx="1"/>
          </p:nvPr>
        </p:nvSpPr>
        <p:spPr/>
        <p:txBody>
          <a:bodyPr>
            <a:normAutofit lnSpcReduction="10000"/>
          </a:bodyPr>
          <a:lstStyle/>
          <a:p>
            <a:pPr marL="0" indent="0">
              <a:buNone/>
            </a:pPr>
            <a:r>
              <a:rPr lang="en-US" dirty="0"/>
              <a:t>Although the sector presents growth, external threats might be detrimental in case they are not managed.</a:t>
            </a:r>
          </a:p>
          <a:p>
            <a:pPr lvl="0"/>
            <a:r>
              <a:rPr lang="en-US" dirty="0"/>
              <a:t>Staffing: NHS experiences shortages in staff that put stress on work load (</a:t>
            </a:r>
            <a:r>
              <a:rPr lang="en-US" dirty="0" err="1"/>
              <a:t>Onyejesi</a:t>
            </a:r>
            <a:r>
              <a:rPr lang="en-US" dirty="0"/>
              <a:t>, et al., 2024).</a:t>
            </a:r>
          </a:p>
          <a:p>
            <a:pPr lvl="0"/>
            <a:r>
              <a:rPr lang="en-US" dirty="0"/>
              <a:t>Economic pressures: There is less funding on training and career development due to the lack of funds (Lateef, et al., 2025).</a:t>
            </a:r>
          </a:p>
          <a:p>
            <a:pPr lvl="0"/>
            <a:r>
              <a:rPr lang="en-US" dirty="0"/>
              <a:t>Training places competition: Admission into the nursing </a:t>
            </a:r>
            <a:r>
              <a:rPr lang="en-US" dirty="0" err="1"/>
              <a:t>programmes</a:t>
            </a:r>
            <a:r>
              <a:rPr lang="en-US" dirty="0"/>
              <a:t> is competitive (Luo, et al., 2025).</a:t>
            </a:r>
          </a:p>
          <a:p>
            <a:pPr lvl="0"/>
            <a:r>
              <a:rPr lang="en-US" dirty="0"/>
              <a:t>Work life balance: Long working hours can have an impact on wellbeing and motivation (Hasyim and Bakri, 2025).</a:t>
            </a:r>
          </a:p>
          <a:p>
            <a:pPr marL="0" indent="0">
              <a:buNone/>
            </a:pPr>
            <a:r>
              <a:rPr lang="en-US" dirty="0"/>
              <a:t>These threats will be difficult to deal with unless one plans in advance and is resilient.</a:t>
            </a:r>
          </a:p>
          <a:p>
            <a:pPr marL="0" indent="0">
              <a:buNone/>
            </a:pPr>
            <a:endParaRPr lang="en-US" dirty="0"/>
          </a:p>
        </p:txBody>
      </p:sp>
    </p:spTree>
    <p:extLst>
      <p:ext uri="{BB962C8B-B14F-4D97-AF65-F5344CB8AC3E}">
        <p14:creationId xmlns:p14="http://schemas.microsoft.com/office/powerpoint/2010/main" val="20372338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Fishbone Diagram (Time Management Challenge)</a:t>
            </a:r>
            <a:endParaRPr lang="en-US" dirty="0"/>
          </a:p>
        </p:txBody>
      </p:sp>
      <p:sp>
        <p:nvSpPr>
          <p:cNvPr id="3" name="Content Placeholder 2"/>
          <p:cNvSpPr>
            <a:spLocks noGrp="1"/>
          </p:cNvSpPr>
          <p:nvPr>
            <p:ph idx="1"/>
          </p:nvPr>
        </p:nvSpPr>
        <p:spPr/>
        <p:txBody>
          <a:bodyPr/>
          <a:lstStyle/>
          <a:p>
            <a:r>
              <a:rPr lang="en-US" b="1" dirty="0"/>
              <a:t>Issue:</a:t>
            </a:r>
            <a:r>
              <a:rPr lang="en-US" dirty="0"/>
              <a:t> Inefficient time management in clinical shifts results in stress and low efficiency in performing tasks. The fishbone diagram can be used to find out the root causes in various domains (Ishikawa, 1985).</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3943" y="3316655"/>
            <a:ext cx="7662156" cy="2883048"/>
          </a:xfrm>
          <a:prstGeom prst="rect">
            <a:avLst/>
          </a:prstGeom>
        </p:spPr>
      </p:pic>
    </p:spTree>
    <p:extLst>
      <p:ext uri="{BB962C8B-B14F-4D97-AF65-F5344CB8AC3E}">
        <p14:creationId xmlns:p14="http://schemas.microsoft.com/office/powerpoint/2010/main" val="34534774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Action Plan Linked to PDP</a:t>
            </a:r>
            <a:endParaRPr lang="en-US" dirty="0"/>
          </a:p>
        </p:txBody>
      </p:sp>
      <p:sp>
        <p:nvSpPr>
          <p:cNvPr id="3" name="Content Placeholder 2"/>
          <p:cNvSpPr>
            <a:spLocks noGrp="1"/>
          </p:cNvSpPr>
          <p:nvPr>
            <p:ph idx="1"/>
          </p:nvPr>
        </p:nvSpPr>
        <p:spPr>
          <a:xfrm>
            <a:off x="677334" y="2160590"/>
            <a:ext cx="8596668" cy="714586"/>
          </a:xfrm>
        </p:spPr>
        <p:txBody>
          <a:bodyPr/>
          <a:lstStyle/>
          <a:p>
            <a:r>
              <a:rPr lang="en-US" dirty="0"/>
              <a:t>To address weaknesses and achieve my nursing career goal, I will follow my </a:t>
            </a:r>
            <a:r>
              <a:rPr lang="en-US" b="1" dirty="0"/>
              <a:t>Personal Development Plan (PDP)</a:t>
            </a:r>
            <a:r>
              <a:rPr lang="en-US" dirty="0"/>
              <a:t>.</a:t>
            </a:r>
          </a:p>
        </p:txBody>
      </p:sp>
      <p:graphicFrame>
        <p:nvGraphicFramePr>
          <p:cNvPr id="6" name="Table 5"/>
          <p:cNvGraphicFramePr>
            <a:graphicFrameLocks noGrp="1"/>
          </p:cNvGraphicFramePr>
          <p:nvPr>
            <p:extLst>
              <p:ext uri="{D42A27DB-BD31-4B8C-83A1-F6EECF244321}">
                <p14:modId xmlns:p14="http://schemas.microsoft.com/office/powerpoint/2010/main" val="4082094363"/>
              </p:ext>
            </p:extLst>
          </p:nvPr>
        </p:nvGraphicFramePr>
        <p:xfrm>
          <a:off x="677863" y="3007152"/>
          <a:ext cx="8596312" cy="3063712"/>
        </p:xfrm>
        <a:graphic>
          <a:graphicData uri="http://schemas.openxmlformats.org/drawingml/2006/table">
            <a:tbl>
              <a:tblPr firstRow="1" firstCol="1" bandRow="1">
                <a:tableStyleId>{5C22544A-7EE6-4342-B048-85BDC9FD1C3A}</a:tableStyleId>
              </a:tblPr>
              <a:tblGrid>
                <a:gridCol w="2149078">
                  <a:extLst>
                    <a:ext uri="{9D8B030D-6E8A-4147-A177-3AD203B41FA5}">
                      <a16:colId xmlns:a16="http://schemas.microsoft.com/office/drawing/2014/main" val="2342174823"/>
                    </a:ext>
                  </a:extLst>
                </a:gridCol>
                <a:gridCol w="2149078">
                  <a:extLst>
                    <a:ext uri="{9D8B030D-6E8A-4147-A177-3AD203B41FA5}">
                      <a16:colId xmlns:a16="http://schemas.microsoft.com/office/drawing/2014/main" val="1217228504"/>
                    </a:ext>
                  </a:extLst>
                </a:gridCol>
                <a:gridCol w="2149078">
                  <a:extLst>
                    <a:ext uri="{9D8B030D-6E8A-4147-A177-3AD203B41FA5}">
                      <a16:colId xmlns:a16="http://schemas.microsoft.com/office/drawing/2014/main" val="4176892602"/>
                    </a:ext>
                  </a:extLst>
                </a:gridCol>
                <a:gridCol w="2149078">
                  <a:extLst>
                    <a:ext uri="{9D8B030D-6E8A-4147-A177-3AD203B41FA5}">
                      <a16:colId xmlns:a16="http://schemas.microsoft.com/office/drawing/2014/main" val="2841246167"/>
                    </a:ext>
                  </a:extLst>
                </a:gridCol>
              </a:tblGrid>
              <a:tr h="369457">
                <a:tc>
                  <a:txBody>
                    <a:bodyPr/>
                    <a:lstStyle/>
                    <a:p>
                      <a:pPr marL="0" marR="0">
                        <a:lnSpc>
                          <a:spcPct val="107000"/>
                        </a:lnSpc>
                        <a:spcBef>
                          <a:spcPts val="0"/>
                        </a:spcBef>
                        <a:spcAft>
                          <a:spcPts val="800"/>
                        </a:spcAft>
                      </a:pPr>
                      <a:r>
                        <a:rPr lang="en-US" sz="1400">
                          <a:effectLst/>
                        </a:rPr>
                        <a:t>Goal</a:t>
                      </a:r>
                      <a:endParaRPr lang="en-US" sz="14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07000"/>
                        </a:lnSpc>
                        <a:spcBef>
                          <a:spcPts val="0"/>
                        </a:spcBef>
                        <a:spcAft>
                          <a:spcPts val="800"/>
                        </a:spcAft>
                      </a:pPr>
                      <a:r>
                        <a:rPr lang="en-US" sz="1400">
                          <a:effectLst/>
                        </a:rPr>
                        <a:t>Actions</a:t>
                      </a:r>
                      <a:endParaRPr lang="en-US" sz="14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07000"/>
                        </a:lnSpc>
                        <a:spcBef>
                          <a:spcPts val="0"/>
                        </a:spcBef>
                        <a:spcAft>
                          <a:spcPts val="800"/>
                        </a:spcAft>
                      </a:pPr>
                      <a:r>
                        <a:rPr lang="en-US" sz="1400">
                          <a:effectLst/>
                        </a:rPr>
                        <a:t>Resources/Support</a:t>
                      </a:r>
                      <a:endParaRPr lang="en-US" sz="14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07000"/>
                        </a:lnSpc>
                        <a:spcBef>
                          <a:spcPts val="0"/>
                        </a:spcBef>
                        <a:spcAft>
                          <a:spcPts val="800"/>
                        </a:spcAft>
                      </a:pPr>
                      <a:r>
                        <a:rPr lang="en-US" sz="1400">
                          <a:effectLst/>
                        </a:rPr>
                        <a:t>Target Date</a:t>
                      </a:r>
                      <a:endParaRPr lang="en-US" sz="14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243197549"/>
                  </a:ext>
                </a:extLst>
              </a:tr>
              <a:tr h="1162399">
                <a:tc>
                  <a:txBody>
                    <a:bodyPr/>
                    <a:lstStyle/>
                    <a:p>
                      <a:pPr marL="0" marR="0">
                        <a:lnSpc>
                          <a:spcPct val="107000"/>
                        </a:lnSpc>
                        <a:spcBef>
                          <a:spcPts val="0"/>
                        </a:spcBef>
                        <a:spcAft>
                          <a:spcPts val="800"/>
                        </a:spcAft>
                      </a:pPr>
                      <a:r>
                        <a:rPr lang="en-US" sz="1400">
                          <a:effectLst/>
                        </a:rPr>
                        <a:t>Improve time management</a:t>
                      </a:r>
                      <a:endParaRPr lang="en-US" sz="14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07000"/>
                        </a:lnSpc>
                        <a:spcBef>
                          <a:spcPts val="0"/>
                        </a:spcBef>
                        <a:spcAft>
                          <a:spcPts val="800"/>
                        </a:spcAft>
                      </a:pPr>
                      <a:r>
                        <a:rPr lang="en-US" sz="1400">
                          <a:effectLst/>
                        </a:rPr>
                        <a:t>Attend NHS time-management workshop; use daily planner app</a:t>
                      </a:r>
                      <a:endParaRPr lang="en-US" sz="14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07000"/>
                        </a:lnSpc>
                        <a:spcBef>
                          <a:spcPts val="0"/>
                        </a:spcBef>
                        <a:spcAft>
                          <a:spcPts val="800"/>
                        </a:spcAft>
                      </a:pPr>
                      <a:r>
                        <a:rPr lang="en-US" sz="1400">
                          <a:effectLst/>
                        </a:rPr>
                        <a:t>Line manager guidance, digital training</a:t>
                      </a:r>
                      <a:endParaRPr lang="en-US" sz="14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07000"/>
                        </a:lnSpc>
                        <a:spcBef>
                          <a:spcPts val="0"/>
                        </a:spcBef>
                        <a:spcAft>
                          <a:spcPts val="800"/>
                        </a:spcAft>
                      </a:pPr>
                      <a:r>
                        <a:rPr lang="en-US" sz="1400">
                          <a:effectLst/>
                        </a:rPr>
                        <a:t>6 months</a:t>
                      </a:r>
                      <a:endParaRPr lang="en-US" sz="14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583828176"/>
                  </a:ext>
                </a:extLst>
              </a:tr>
              <a:tr h="765928">
                <a:tc>
                  <a:txBody>
                    <a:bodyPr/>
                    <a:lstStyle/>
                    <a:p>
                      <a:pPr marL="0" marR="0">
                        <a:lnSpc>
                          <a:spcPct val="107000"/>
                        </a:lnSpc>
                        <a:spcBef>
                          <a:spcPts val="0"/>
                        </a:spcBef>
                        <a:spcAft>
                          <a:spcPts val="800"/>
                        </a:spcAft>
                      </a:pPr>
                      <a:r>
                        <a:rPr lang="en-US" sz="1400">
                          <a:effectLst/>
                        </a:rPr>
                        <a:t>Build confidence in clinical skills</a:t>
                      </a:r>
                      <a:endParaRPr lang="en-US" sz="14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07000"/>
                        </a:lnSpc>
                        <a:spcBef>
                          <a:spcPts val="0"/>
                        </a:spcBef>
                        <a:spcAft>
                          <a:spcPts val="800"/>
                        </a:spcAft>
                      </a:pPr>
                      <a:r>
                        <a:rPr lang="en-US" sz="1400">
                          <a:effectLst/>
                        </a:rPr>
                        <a:t>Shadow experienced nurses and request feedback</a:t>
                      </a:r>
                      <a:endParaRPr lang="en-US" sz="14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07000"/>
                        </a:lnSpc>
                        <a:spcBef>
                          <a:spcPts val="0"/>
                        </a:spcBef>
                        <a:spcAft>
                          <a:spcPts val="800"/>
                        </a:spcAft>
                      </a:pPr>
                      <a:r>
                        <a:rPr lang="en-US" sz="1400">
                          <a:effectLst/>
                        </a:rPr>
                        <a:t>Mentorship from ward mentor</a:t>
                      </a:r>
                      <a:endParaRPr lang="en-US" sz="14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07000"/>
                        </a:lnSpc>
                        <a:spcBef>
                          <a:spcPts val="0"/>
                        </a:spcBef>
                        <a:spcAft>
                          <a:spcPts val="800"/>
                        </a:spcAft>
                      </a:pPr>
                      <a:r>
                        <a:rPr lang="en-US" sz="1400">
                          <a:effectLst/>
                        </a:rPr>
                        <a:t>9 months</a:t>
                      </a:r>
                      <a:endParaRPr lang="en-US" sz="14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506544591"/>
                  </a:ext>
                </a:extLst>
              </a:tr>
              <a:tr h="765928">
                <a:tc>
                  <a:txBody>
                    <a:bodyPr/>
                    <a:lstStyle/>
                    <a:p>
                      <a:pPr marL="0" marR="0">
                        <a:lnSpc>
                          <a:spcPct val="107000"/>
                        </a:lnSpc>
                        <a:spcBef>
                          <a:spcPts val="0"/>
                        </a:spcBef>
                        <a:spcAft>
                          <a:spcPts val="800"/>
                        </a:spcAft>
                      </a:pPr>
                      <a:r>
                        <a:rPr lang="en-US" sz="1400">
                          <a:effectLst/>
                        </a:rPr>
                        <a:t>Strengthen academic skills</a:t>
                      </a:r>
                      <a:endParaRPr lang="en-US" sz="14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07000"/>
                        </a:lnSpc>
                        <a:spcBef>
                          <a:spcPts val="0"/>
                        </a:spcBef>
                        <a:spcAft>
                          <a:spcPts val="800"/>
                        </a:spcAft>
                      </a:pPr>
                      <a:r>
                        <a:rPr lang="en-US" sz="1400">
                          <a:effectLst/>
                        </a:rPr>
                        <a:t>Use university writing support and online modules</a:t>
                      </a:r>
                      <a:endParaRPr lang="en-US" sz="14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07000"/>
                        </a:lnSpc>
                        <a:spcBef>
                          <a:spcPts val="0"/>
                        </a:spcBef>
                        <a:spcAft>
                          <a:spcPts val="800"/>
                        </a:spcAft>
                      </a:pPr>
                      <a:r>
                        <a:rPr lang="en-US" sz="1400">
                          <a:effectLst/>
                        </a:rPr>
                        <a:t>Academic skills tutor</a:t>
                      </a:r>
                      <a:endParaRPr lang="en-US" sz="14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07000"/>
                        </a:lnSpc>
                        <a:spcBef>
                          <a:spcPts val="0"/>
                        </a:spcBef>
                        <a:spcAft>
                          <a:spcPts val="800"/>
                        </a:spcAft>
                      </a:pPr>
                      <a:r>
                        <a:rPr lang="en-US" sz="1400" dirty="0">
                          <a:effectLst/>
                        </a:rPr>
                        <a:t>6 months</a:t>
                      </a:r>
                      <a:endParaRPr lang="en-US" sz="14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647042726"/>
                  </a:ext>
                </a:extLst>
              </a:tr>
            </a:tbl>
          </a:graphicData>
        </a:graphic>
      </p:graphicFrame>
    </p:spTree>
    <p:extLst>
      <p:ext uri="{BB962C8B-B14F-4D97-AF65-F5344CB8AC3E}">
        <p14:creationId xmlns:p14="http://schemas.microsoft.com/office/powerpoint/2010/main" val="17857555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Strengths to Overcome Weaknesses</a:t>
            </a:r>
            <a:br>
              <a:rPr lang="en-US" dirty="0"/>
            </a:br>
            <a:endParaRPr lang="en-US" dirty="0"/>
          </a:p>
        </p:txBody>
      </p:sp>
      <p:sp>
        <p:nvSpPr>
          <p:cNvPr id="3" name="Content Placeholder 2"/>
          <p:cNvSpPr>
            <a:spLocks noGrp="1"/>
          </p:cNvSpPr>
          <p:nvPr>
            <p:ph idx="1"/>
          </p:nvPr>
        </p:nvSpPr>
        <p:spPr/>
        <p:txBody>
          <a:bodyPr/>
          <a:lstStyle/>
          <a:p>
            <a:pPr marL="0" indent="0">
              <a:buNone/>
            </a:pPr>
            <a:r>
              <a:rPr lang="en-US" dirty="0"/>
              <a:t>To achieve self-management, the strengths must be associated with areas of growth (Strong &amp; Letts, 2021).</a:t>
            </a:r>
          </a:p>
          <a:p>
            <a:pPr lvl="0"/>
            <a:r>
              <a:rPr lang="en-US" dirty="0"/>
              <a:t>I also apply my communication skills to seek support and explain priorities to the nurses and managers.</a:t>
            </a:r>
          </a:p>
          <a:p>
            <a:pPr lvl="0"/>
            <a:r>
              <a:rPr lang="en-US" dirty="0"/>
              <a:t>Teamwork allows the distribution of tasks among people in order to decrease time pressure.</a:t>
            </a:r>
          </a:p>
          <a:p>
            <a:pPr lvl="0"/>
            <a:r>
              <a:rPr lang="en-US" dirty="0"/>
              <a:t>The skills that aid me in handling stress and uphold professional values are empathy and resilience.</a:t>
            </a:r>
          </a:p>
          <a:p>
            <a:pPr marL="0" lvl="0" indent="0">
              <a:buNone/>
            </a:pPr>
            <a:r>
              <a:rPr lang="en-US" dirty="0"/>
              <a:t>I can transform weaknesses into learning opportunities and be motivated by combining reflection and feedback (</a:t>
            </a:r>
            <a:r>
              <a:rPr lang="en-US" dirty="0" err="1"/>
              <a:t>Mezirow</a:t>
            </a:r>
            <a:r>
              <a:rPr lang="en-US" dirty="0"/>
              <a:t>, 2018).</a:t>
            </a:r>
          </a:p>
          <a:p>
            <a:pPr marL="0" indent="0">
              <a:buNone/>
            </a:pPr>
            <a:endParaRPr lang="en-US" dirty="0"/>
          </a:p>
        </p:txBody>
      </p:sp>
    </p:spTree>
    <p:extLst>
      <p:ext uri="{BB962C8B-B14F-4D97-AF65-F5344CB8AC3E}">
        <p14:creationId xmlns:p14="http://schemas.microsoft.com/office/powerpoint/2010/main" val="19642904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p>
        </p:txBody>
      </p:sp>
      <p:sp>
        <p:nvSpPr>
          <p:cNvPr id="3" name="Content Placeholder 2"/>
          <p:cNvSpPr>
            <a:spLocks noGrp="1"/>
          </p:cNvSpPr>
          <p:nvPr>
            <p:ph idx="1"/>
          </p:nvPr>
        </p:nvSpPr>
        <p:spPr/>
        <p:txBody>
          <a:bodyPr/>
          <a:lstStyle/>
          <a:p>
            <a:r>
              <a:rPr lang="en-US" dirty="0"/>
              <a:t>The self-awareness presentation has assisted me in </a:t>
            </a:r>
            <a:r>
              <a:rPr lang="en-US" dirty="0" err="1"/>
              <a:t>analysing</a:t>
            </a:r>
            <a:r>
              <a:rPr lang="en-US" dirty="0"/>
              <a:t> my skills and development needs in SWOT and Fishbone frameworks. The reflection has indicated that my strengths in communication, teamwork and empathy will help me during the overcoming of time-management and confidence problems.</a:t>
            </a:r>
          </a:p>
          <a:p>
            <a:r>
              <a:rPr lang="en-US" dirty="0"/>
              <a:t>The other actions I will take are to apply my PDP, review my progress via supervision and also participate in lifelong learning to reach my ambition of becoming a Registered Nurse.</a:t>
            </a:r>
          </a:p>
          <a:p>
            <a:r>
              <a:rPr lang="en-US" dirty="0"/>
              <a:t>This method proves the professional responsibility and compliance with the NMC lifelong learning requirements.</a:t>
            </a:r>
          </a:p>
          <a:p>
            <a:endParaRPr lang="en-US" dirty="0"/>
          </a:p>
        </p:txBody>
      </p:sp>
    </p:spTree>
    <p:extLst>
      <p:ext uri="{BB962C8B-B14F-4D97-AF65-F5344CB8AC3E}">
        <p14:creationId xmlns:p14="http://schemas.microsoft.com/office/powerpoint/2010/main" val="20860939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normAutofit fontScale="47500" lnSpcReduction="20000"/>
          </a:bodyPr>
          <a:lstStyle/>
          <a:p>
            <a:r>
              <a:rPr lang="en-US" dirty="0" err="1"/>
              <a:t>Belasen</a:t>
            </a:r>
            <a:r>
              <a:rPr lang="en-US" dirty="0"/>
              <a:t>, A., 2021. </a:t>
            </a:r>
            <a:r>
              <a:rPr lang="en-US" i="1" dirty="0"/>
              <a:t>Resilience in Healthcare Leadership: Practical Strategies and Self-Assessment Tools for Identifying Strengths and Weaknesses. </a:t>
            </a:r>
            <a:r>
              <a:rPr lang="en-US" dirty="0" err="1"/>
              <a:t>s.l.:Productivity</a:t>
            </a:r>
            <a:r>
              <a:rPr lang="en-US" dirty="0"/>
              <a:t> Press.</a:t>
            </a:r>
          </a:p>
          <a:p>
            <a:r>
              <a:rPr lang="en-US" dirty="0"/>
              <a:t>Byrne, M. et al., 2024. The current state of empathy, compassion and person-</a:t>
            </a:r>
            <a:r>
              <a:rPr lang="en-US" dirty="0" err="1"/>
              <a:t>centred</a:t>
            </a:r>
            <a:r>
              <a:rPr lang="en-US" dirty="0"/>
              <a:t> communication training in healthcare: An umbrella review. </a:t>
            </a:r>
            <a:r>
              <a:rPr lang="en-US" i="1" dirty="0"/>
              <a:t>Patient education and counseling, </a:t>
            </a:r>
            <a:r>
              <a:rPr lang="en-US" dirty="0"/>
              <a:t>Volume 119, p. 108063.</a:t>
            </a:r>
          </a:p>
          <a:p>
            <a:r>
              <a:rPr lang="en-US" dirty="0"/>
              <a:t>Cottrell, S., 2021. </a:t>
            </a:r>
            <a:r>
              <a:rPr lang="en-US" i="1" dirty="0"/>
              <a:t>Skills for success: Personal development and employability. </a:t>
            </a:r>
            <a:r>
              <a:rPr lang="en-US" dirty="0" err="1"/>
              <a:t>s.l.:Bloomsbury</a:t>
            </a:r>
            <a:r>
              <a:rPr lang="en-US" dirty="0"/>
              <a:t> Publishing.</a:t>
            </a:r>
          </a:p>
          <a:p>
            <a:r>
              <a:rPr lang="en-US" dirty="0"/>
              <a:t>Curry, A. &amp; </a:t>
            </a:r>
            <a:r>
              <a:rPr lang="en-US" dirty="0" err="1"/>
              <a:t>Epley</a:t>
            </a:r>
            <a:r>
              <a:rPr lang="en-US" dirty="0"/>
              <a:t>, P., 2022. “It makes you a healthier professional”: The impact of reflective practice on emerging clinicians’ self-care. </a:t>
            </a:r>
            <a:r>
              <a:rPr lang="en-US" i="1" dirty="0"/>
              <a:t>Journal of Social Work Education, </a:t>
            </a:r>
            <a:r>
              <a:rPr lang="en-US" dirty="0"/>
              <a:t>58(2), pp. 291-307.</a:t>
            </a:r>
          </a:p>
          <a:p>
            <a:r>
              <a:rPr lang="en-US" dirty="0"/>
              <a:t>Derbyshire, J. et al., 2024. </a:t>
            </a:r>
            <a:r>
              <a:rPr lang="en-US" dirty="0" err="1"/>
              <a:t>nvestigating</a:t>
            </a:r>
            <a:r>
              <a:rPr lang="en-US" dirty="0"/>
              <a:t> the processes and influences involved in the transformational journeys of registered nurse degree apprentices: A realist informed qualitative study. </a:t>
            </a:r>
            <a:r>
              <a:rPr lang="en-US" i="1" dirty="0"/>
              <a:t>Nurse Education in Practice, </a:t>
            </a:r>
            <a:r>
              <a:rPr lang="en-US" dirty="0"/>
              <a:t>Volume 74, p. 103834.</a:t>
            </a:r>
          </a:p>
          <a:p>
            <a:r>
              <a:rPr lang="en-US" dirty="0"/>
              <a:t>Hans, J., 2024. Improving self-awareness and critical thinking through reflective practice. </a:t>
            </a:r>
            <a:r>
              <a:rPr lang="en-US" i="1" dirty="0"/>
              <a:t>British Journal of Community Nursing, </a:t>
            </a:r>
            <a:r>
              <a:rPr lang="en-US" dirty="0"/>
              <a:t>29(9), pp. S43-S46.</a:t>
            </a:r>
          </a:p>
          <a:p>
            <a:r>
              <a:rPr lang="en-US" dirty="0"/>
              <a:t>Hasyim, H. &amp; Bakri, M., 2025. Work-Life Imbalance: Its Impact on Employee Motivation and Well-Being. </a:t>
            </a:r>
            <a:r>
              <a:rPr lang="en-US" i="1" dirty="0"/>
              <a:t>Economics and Digital Business Review, </a:t>
            </a:r>
            <a:r>
              <a:rPr lang="en-US" dirty="0"/>
              <a:t>6(1).</a:t>
            </a:r>
          </a:p>
          <a:p>
            <a:r>
              <a:rPr lang="en-US" dirty="0"/>
              <a:t>Ishikawa, K., 1985. </a:t>
            </a:r>
            <a:r>
              <a:rPr lang="en-US" i="1" dirty="0"/>
              <a:t>What is Total Quality Contrail Englewood Cliffs, </a:t>
            </a:r>
            <a:r>
              <a:rPr lang="en-US" dirty="0" err="1"/>
              <a:t>s.l.</a:t>
            </a:r>
            <a:r>
              <a:rPr lang="en-US" dirty="0"/>
              <a:t>: </a:t>
            </a:r>
            <a:r>
              <a:rPr lang="en-US" dirty="0" err="1"/>
              <a:t>s.n</a:t>
            </a:r>
            <a:r>
              <a:rPr lang="en-US" dirty="0"/>
              <a:t>.</a:t>
            </a:r>
          </a:p>
          <a:p>
            <a:r>
              <a:rPr lang="en-US" dirty="0" err="1"/>
              <a:t>Karadzhov</a:t>
            </a:r>
            <a:r>
              <a:rPr lang="en-US" dirty="0"/>
              <a:t>, V., 2025. How to Create the Best SWOT Analysis. </a:t>
            </a:r>
            <a:r>
              <a:rPr lang="en-US" i="1" dirty="0"/>
              <a:t>International Journal of Research and Review, </a:t>
            </a:r>
            <a:r>
              <a:rPr lang="en-US" dirty="0"/>
              <a:t>12(1), pp. 66-75.</a:t>
            </a:r>
          </a:p>
          <a:p>
            <a:r>
              <a:rPr lang="en-US" dirty="0"/>
              <a:t>King, R. et al., 2024. Development of the nursing associate professional identity: A longitudinal qualitative study. </a:t>
            </a:r>
            <a:r>
              <a:rPr lang="en-US" i="1" dirty="0"/>
              <a:t>Nursing Open, </a:t>
            </a:r>
            <a:r>
              <a:rPr lang="en-US" dirty="0"/>
              <a:t>11(3), p. e2131.</a:t>
            </a:r>
          </a:p>
          <a:p>
            <a:r>
              <a:rPr lang="en-US" dirty="0"/>
              <a:t>Lateef, A. et al., 2025. Financial Constraints and Access to Quality Education: Analyzing the Role of Public and Private Funding in Human Capital Development. </a:t>
            </a:r>
            <a:r>
              <a:rPr lang="en-US" i="1" dirty="0"/>
              <a:t>Journal of Social Signs Review, </a:t>
            </a:r>
            <a:r>
              <a:rPr lang="en-US" dirty="0"/>
              <a:t>3(3), pp. 211-227.</a:t>
            </a:r>
          </a:p>
          <a:p>
            <a:r>
              <a:rPr lang="en-US" dirty="0"/>
              <a:t>Luo, Z. et al., 2025. Challenges and coping strategies of nursing interns in training for nationwide medical technical skills competition: a qualitative descriptive study. </a:t>
            </a:r>
            <a:r>
              <a:rPr lang="en-US" i="1" dirty="0"/>
              <a:t>BMC nursing, </a:t>
            </a:r>
            <a:r>
              <a:rPr lang="en-US" dirty="0"/>
              <a:t>24(1), p. 730.</a:t>
            </a:r>
          </a:p>
          <a:p>
            <a:r>
              <a:rPr lang="en-US" dirty="0" err="1"/>
              <a:t>Mubtaker</a:t>
            </a:r>
            <a:r>
              <a:rPr lang="en-US" dirty="0"/>
              <a:t>, Y., 2024. Inner Development Goals: Transformational Skills for Sustainable Development. </a:t>
            </a:r>
            <a:r>
              <a:rPr lang="en-US" i="1" dirty="0"/>
              <a:t>Yama </a:t>
            </a:r>
            <a:r>
              <a:rPr lang="en-US" i="1" dirty="0" err="1"/>
              <a:t>Mubtaker</a:t>
            </a:r>
            <a:r>
              <a:rPr lang="en-US" i="1" dirty="0"/>
              <a:t>.</a:t>
            </a:r>
            <a:endParaRPr lang="en-US" dirty="0"/>
          </a:p>
        </p:txBody>
      </p:sp>
    </p:spTree>
    <p:extLst>
      <p:ext uri="{BB962C8B-B14F-4D97-AF65-F5344CB8AC3E}">
        <p14:creationId xmlns:p14="http://schemas.microsoft.com/office/powerpoint/2010/main" val="2486181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Refrences</a:t>
            </a:r>
            <a:endParaRPr lang="en-US" dirty="0"/>
          </a:p>
        </p:txBody>
      </p:sp>
      <p:sp>
        <p:nvSpPr>
          <p:cNvPr id="3" name="Content Placeholder 2"/>
          <p:cNvSpPr>
            <a:spLocks noGrp="1"/>
          </p:cNvSpPr>
          <p:nvPr>
            <p:ph idx="1"/>
          </p:nvPr>
        </p:nvSpPr>
        <p:spPr/>
        <p:txBody>
          <a:bodyPr>
            <a:normAutofit fontScale="55000" lnSpcReduction="20000"/>
          </a:bodyPr>
          <a:lstStyle/>
          <a:p>
            <a:r>
              <a:rPr lang="en-US" dirty="0"/>
              <a:t>NMC, 2024. The Code. [Online] </a:t>
            </a:r>
          </a:p>
          <a:p>
            <a:r>
              <a:rPr lang="en-US" dirty="0"/>
              <a:t>Available at: https://www.nmc.org.uk/standards/code/</a:t>
            </a:r>
          </a:p>
          <a:p>
            <a:r>
              <a:rPr lang="en-US" dirty="0"/>
              <a:t>[Accessed 18 October 2025].</a:t>
            </a:r>
          </a:p>
          <a:p>
            <a:r>
              <a:rPr lang="en-US" dirty="0" err="1"/>
              <a:t>Onyejesi</a:t>
            </a:r>
            <a:r>
              <a:rPr lang="en-US" dirty="0"/>
              <a:t>, C., James, T. &amp; </a:t>
            </a:r>
            <a:r>
              <a:rPr lang="en-US" dirty="0" err="1"/>
              <a:t>Kharicha</a:t>
            </a:r>
            <a:r>
              <a:rPr lang="en-US" dirty="0"/>
              <a:t>, K., 2024. Understanding why health professionals are leaving the UK national health service (NHS)–A systematic review and narrative synthesis. Journal of Health Services Research &amp; Policy, p. 13558196251384845.</a:t>
            </a:r>
          </a:p>
          <a:p>
            <a:r>
              <a:rPr lang="en-US" dirty="0" err="1"/>
              <a:t>Pantiris</a:t>
            </a:r>
            <a:r>
              <a:rPr lang="en-US" dirty="0"/>
              <a:t>, P., </a:t>
            </a:r>
            <a:r>
              <a:rPr lang="en-US" dirty="0" err="1"/>
              <a:t>Pallis</a:t>
            </a:r>
            <a:r>
              <a:rPr lang="en-US" dirty="0"/>
              <a:t>, P., </a:t>
            </a:r>
            <a:r>
              <a:rPr lang="en-US" dirty="0" err="1"/>
              <a:t>Chountalas</a:t>
            </a:r>
            <a:r>
              <a:rPr lang="en-US" dirty="0"/>
              <a:t>, P. &amp; </a:t>
            </a:r>
            <a:r>
              <a:rPr lang="en-US" dirty="0" err="1"/>
              <a:t>Dasaklis</a:t>
            </a:r>
            <a:r>
              <a:rPr lang="en-US" dirty="0"/>
              <a:t>, T., 2025. Enhancing Coordination and Decision Making in Humanitarian Logistics Through Artificial Intelligence: A Grounded Theory Approach. Logistics, p. 113.</a:t>
            </a:r>
          </a:p>
          <a:p>
            <a:r>
              <a:rPr lang="en-US" dirty="0"/>
              <a:t>Sarkar, M. et al., 2021. Exploring the use of self-assessment to facilitate health students' generic skills development. Journal of Teaching and Learning for Graduate Employability, 12(2), pp. 65-81.</a:t>
            </a:r>
          </a:p>
          <a:p>
            <a:r>
              <a:rPr lang="en-US" dirty="0" err="1"/>
              <a:t>Scheffer</a:t>
            </a:r>
            <a:r>
              <a:rPr lang="en-US" dirty="0"/>
              <a:t>, J., 2022. What are the experiences and perceptions of leadership education and development for clinical leaders in the Emergency Department (ED) of an English NHS Acute Trust?, </a:t>
            </a:r>
            <a:r>
              <a:rPr lang="en-US" dirty="0" err="1"/>
              <a:t>s.l.</a:t>
            </a:r>
            <a:r>
              <a:rPr lang="en-US" dirty="0"/>
              <a:t>: Doctoral dissertation, University of Reading.</a:t>
            </a:r>
          </a:p>
          <a:p>
            <a:r>
              <a:rPr lang="en-US" dirty="0"/>
              <a:t>Schofield, M., 2025. Digital Transformation in UK Contemporary Healthcare: Lessons From NHS England. In: Perspectives on Digital Transformation in Contemporary Business. </a:t>
            </a:r>
            <a:r>
              <a:rPr lang="en-US" dirty="0" err="1"/>
              <a:t>s.l.:IGI</a:t>
            </a:r>
            <a:r>
              <a:rPr lang="en-US" dirty="0"/>
              <a:t> Global Scientific Publishing, pp. 61-80.</a:t>
            </a:r>
          </a:p>
          <a:p>
            <a:r>
              <a:rPr lang="en-US" dirty="0"/>
              <a:t>Shi, F., Li, Y. &amp; Zhao, Y., 2023. How do nurses manage their work under time pressure? Occurrence of implicit rationing of nursing care in the intensive care unit: A qualitative study. Intensive and Critical Care Nursing, Volume 75, p. 103367.</a:t>
            </a:r>
          </a:p>
          <a:p>
            <a:r>
              <a:rPr lang="en-US" dirty="0"/>
              <a:t>Strong, S. &amp; Letts, L., 2021. Personal narratives of learning self‐management: lessons for practice based on experiences of people with serious mental illness. Australian Occupational Therapy Journal, 68(5), pp. 395-406.</a:t>
            </a:r>
          </a:p>
          <a:p>
            <a:r>
              <a:rPr lang="en-US" dirty="0" err="1"/>
              <a:t>Wakeling</a:t>
            </a:r>
            <a:r>
              <a:rPr lang="en-US" dirty="0"/>
              <a:t>, J., New, H., Hall, A. &amp; Christie, L., 2025. Addressing the learning and development needs of the NHS support workforce: a qualitative study of what helps and hinders. British Journal of Healthcare Management, 31(6), pp. 1-12.</a:t>
            </a:r>
          </a:p>
          <a:p>
            <a:endParaRPr lang="en-US" dirty="0"/>
          </a:p>
          <a:p>
            <a:endParaRPr lang="en-US" dirty="0"/>
          </a:p>
        </p:txBody>
      </p:sp>
    </p:spTree>
    <p:extLst>
      <p:ext uri="{BB962C8B-B14F-4D97-AF65-F5344CB8AC3E}">
        <p14:creationId xmlns:p14="http://schemas.microsoft.com/office/powerpoint/2010/main" val="239454168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19</TotalTime>
  <Words>2177</Words>
  <Application>Microsoft Office PowerPoint</Application>
  <PresentationFormat>Widescreen</PresentationFormat>
  <Paragraphs>116</Paragraphs>
  <Slides>13</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Times New Roman</vt:lpstr>
      <vt:lpstr>Trebuchet MS</vt:lpstr>
      <vt:lpstr>Wingdings 3</vt:lpstr>
      <vt:lpstr>Facet</vt:lpstr>
      <vt:lpstr>Self-Awareness and Professional Development in UK Health and Social Care</vt:lpstr>
      <vt:lpstr>Introduction</vt:lpstr>
      <vt:lpstr>SWOT Framework</vt:lpstr>
      <vt:lpstr>Personal Strengths</vt:lpstr>
      <vt:lpstr>Personal Weaknesses </vt:lpstr>
      <vt:lpstr>Opportunities</vt:lpstr>
      <vt:lpstr>Threats</vt:lpstr>
      <vt:lpstr>Fishbone Diagram (Time Management Challenge)</vt:lpstr>
      <vt:lpstr>Action Plan Linked to PDP</vt:lpstr>
      <vt:lpstr>Strengths to Overcome Weaknesses </vt:lpstr>
      <vt:lpstr>Conclusion</vt:lpstr>
      <vt:lpstr>References</vt:lpstr>
      <vt:lpstr>Refrences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Self-Awareness and Professional Development in UK Health and Social Care</dc:title>
  <dc:creator/>
  <cp:lastModifiedBy>HP</cp:lastModifiedBy>
  <cp:revision>4</cp:revision>
  <dcterms:created xsi:type="dcterms:W3CDTF">2025-10-19T15:46:47Z</dcterms:created>
  <dcterms:modified xsi:type="dcterms:W3CDTF">2025-10-19T17:02:08Z</dcterms:modified>
</cp:coreProperties>
</file>