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5" r:id="rId7"/>
    <p:sldId id="262" r:id="rId8"/>
    <p:sldId id="263" r:id="rId9"/>
    <p:sldId id="264"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AEF602-181D-497F-A6BB-1054F62EA0D4}" v="6" dt="2026-04-16T08:14:25.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5" d="100"/>
          <a:sy n="75" d="100"/>
        </p:scale>
        <p:origin x="324"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ah Jones (Welsh Ambulance Service NHS Trust - 020)" userId="8df2ea91-c0ed-49ad-a3ab-69201622bfd7" providerId="ADAL" clId="{441FACF6-B50B-4B70-B383-850B555FFEAA}"/>
    <pc:docChg chg="undo custSel addSld delSld modSld sldOrd">
      <pc:chgData name="Hannah Jones (Welsh Ambulance Service NHS Trust - 020)" userId="8df2ea91-c0ed-49ad-a3ab-69201622bfd7" providerId="ADAL" clId="{441FACF6-B50B-4B70-B383-850B555FFEAA}" dt="2026-04-16T09:57:29.213" v="14914" actId="12"/>
      <pc:docMkLst>
        <pc:docMk/>
      </pc:docMkLst>
      <pc:sldChg chg="modSp mod">
        <pc:chgData name="Hannah Jones (Welsh Ambulance Service NHS Trust - 020)" userId="8df2ea91-c0ed-49ad-a3ab-69201622bfd7" providerId="ADAL" clId="{441FACF6-B50B-4B70-B383-850B555FFEAA}" dt="2026-04-16T08:07:10.522" v="14647" actId="20577"/>
        <pc:sldMkLst>
          <pc:docMk/>
          <pc:sldMk cId="154406018" sldId="256"/>
        </pc:sldMkLst>
        <pc:spChg chg="mod">
          <ac:chgData name="Hannah Jones (Welsh Ambulance Service NHS Trust - 020)" userId="8df2ea91-c0ed-49ad-a3ab-69201622bfd7" providerId="ADAL" clId="{441FACF6-B50B-4B70-B383-850B555FFEAA}" dt="2026-04-12T14:58:08.062" v="200" actId="20577"/>
          <ac:spMkLst>
            <pc:docMk/>
            <pc:sldMk cId="154406018" sldId="256"/>
            <ac:spMk id="2" creationId="{E67AAB1A-A026-952F-B621-ECC504ABC314}"/>
          </ac:spMkLst>
        </pc:spChg>
        <pc:spChg chg="mod">
          <ac:chgData name="Hannah Jones (Welsh Ambulance Service NHS Trust - 020)" userId="8df2ea91-c0ed-49ad-a3ab-69201622bfd7" providerId="ADAL" clId="{441FACF6-B50B-4B70-B383-850B555FFEAA}" dt="2026-04-16T08:07:10.522" v="14647" actId="20577"/>
          <ac:spMkLst>
            <pc:docMk/>
            <pc:sldMk cId="154406018" sldId="256"/>
            <ac:spMk id="3" creationId="{BDE9141A-3B33-8064-0A9A-1C24F82DE7E6}"/>
          </ac:spMkLst>
        </pc:spChg>
      </pc:sldChg>
      <pc:sldChg chg="modSp new mod">
        <pc:chgData name="Hannah Jones (Welsh Ambulance Service NHS Trust - 020)" userId="8df2ea91-c0ed-49ad-a3ab-69201622bfd7" providerId="ADAL" clId="{441FACF6-B50B-4B70-B383-850B555FFEAA}" dt="2026-04-16T08:21:56.608" v="14851" actId="20577"/>
        <pc:sldMkLst>
          <pc:docMk/>
          <pc:sldMk cId="1708237686" sldId="257"/>
        </pc:sldMkLst>
        <pc:spChg chg="mod">
          <ac:chgData name="Hannah Jones (Welsh Ambulance Service NHS Trust - 020)" userId="8df2ea91-c0ed-49ad-a3ab-69201622bfd7" providerId="ADAL" clId="{441FACF6-B50B-4B70-B383-850B555FFEAA}" dt="2026-04-12T15:00:30.874" v="318" actId="20577"/>
          <ac:spMkLst>
            <pc:docMk/>
            <pc:sldMk cId="1708237686" sldId="257"/>
            <ac:spMk id="2" creationId="{9FB826B1-9DE1-8230-1630-9FC0A5664B66}"/>
          </ac:spMkLst>
        </pc:spChg>
        <pc:spChg chg="mod">
          <ac:chgData name="Hannah Jones (Welsh Ambulance Service NHS Trust - 020)" userId="8df2ea91-c0ed-49ad-a3ab-69201622bfd7" providerId="ADAL" clId="{441FACF6-B50B-4B70-B383-850B555FFEAA}" dt="2026-04-16T08:21:56.608" v="14851" actId="20577"/>
          <ac:spMkLst>
            <pc:docMk/>
            <pc:sldMk cId="1708237686" sldId="257"/>
            <ac:spMk id="3" creationId="{326104BC-745D-567C-2390-221D47CF7CB0}"/>
          </ac:spMkLst>
        </pc:spChg>
      </pc:sldChg>
      <pc:sldChg chg="modSp new mod">
        <pc:chgData name="Hannah Jones (Welsh Ambulance Service NHS Trust - 020)" userId="8df2ea91-c0ed-49ad-a3ab-69201622bfd7" providerId="ADAL" clId="{441FACF6-B50B-4B70-B383-850B555FFEAA}" dt="2026-04-16T08:23:18.201" v="14857" actId="20577"/>
        <pc:sldMkLst>
          <pc:docMk/>
          <pc:sldMk cId="3451922819" sldId="258"/>
        </pc:sldMkLst>
        <pc:spChg chg="mod">
          <ac:chgData name="Hannah Jones (Welsh Ambulance Service NHS Trust - 020)" userId="8df2ea91-c0ed-49ad-a3ab-69201622bfd7" providerId="ADAL" clId="{441FACF6-B50B-4B70-B383-850B555FFEAA}" dt="2026-04-12T15:38:46.129" v="2435"/>
          <ac:spMkLst>
            <pc:docMk/>
            <pc:sldMk cId="3451922819" sldId="258"/>
            <ac:spMk id="2" creationId="{13646A4B-0477-A8D3-43F9-1B5675DFB297}"/>
          </ac:spMkLst>
        </pc:spChg>
        <pc:spChg chg="mod">
          <ac:chgData name="Hannah Jones (Welsh Ambulance Service NHS Trust - 020)" userId="8df2ea91-c0ed-49ad-a3ab-69201622bfd7" providerId="ADAL" clId="{441FACF6-B50B-4B70-B383-850B555FFEAA}" dt="2026-04-16T08:23:18.201" v="14857" actId="20577"/>
          <ac:spMkLst>
            <pc:docMk/>
            <pc:sldMk cId="3451922819" sldId="258"/>
            <ac:spMk id="3" creationId="{BA770980-D94F-F820-0DE6-13D1B8FEA3B2}"/>
          </ac:spMkLst>
        </pc:spChg>
      </pc:sldChg>
      <pc:sldChg chg="addSp delSp modSp new mod ord">
        <pc:chgData name="Hannah Jones (Welsh Ambulance Service NHS Trust - 020)" userId="8df2ea91-c0ed-49ad-a3ab-69201622bfd7" providerId="ADAL" clId="{441FACF6-B50B-4B70-B383-850B555FFEAA}" dt="2026-04-16T08:25:34.784" v="14889" actId="20577"/>
        <pc:sldMkLst>
          <pc:docMk/>
          <pc:sldMk cId="3183421258" sldId="259"/>
        </pc:sldMkLst>
        <pc:spChg chg="mod">
          <ac:chgData name="Hannah Jones (Welsh Ambulance Service NHS Trust - 020)" userId="8df2ea91-c0ed-49ad-a3ab-69201622bfd7" providerId="ADAL" clId="{441FACF6-B50B-4B70-B383-850B555FFEAA}" dt="2026-04-15T15:18:54.422" v="10954" actId="20577"/>
          <ac:spMkLst>
            <pc:docMk/>
            <pc:sldMk cId="3183421258" sldId="259"/>
            <ac:spMk id="2" creationId="{E1D41594-C140-C39B-A0F7-DA50AE177925}"/>
          </ac:spMkLst>
        </pc:spChg>
        <pc:spChg chg="mod">
          <ac:chgData name="Hannah Jones (Welsh Ambulance Service NHS Trust - 020)" userId="8df2ea91-c0ed-49ad-a3ab-69201622bfd7" providerId="ADAL" clId="{441FACF6-B50B-4B70-B383-850B555FFEAA}" dt="2026-04-16T08:25:34.784" v="14889" actId="20577"/>
          <ac:spMkLst>
            <pc:docMk/>
            <pc:sldMk cId="3183421258" sldId="259"/>
            <ac:spMk id="3" creationId="{D9CB96B9-F850-C42E-EF1D-B65728C4F6D6}"/>
          </ac:spMkLst>
        </pc:spChg>
        <pc:graphicFrameChg chg="add del modGraphic">
          <ac:chgData name="Hannah Jones (Welsh Ambulance Service NHS Trust - 020)" userId="8df2ea91-c0ed-49ad-a3ab-69201622bfd7" providerId="ADAL" clId="{441FACF6-B50B-4B70-B383-850B555FFEAA}" dt="2026-04-16T07:05:17.069" v="13785" actId="21"/>
          <ac:graphicFrameMkLst>
            <pc:docMk/>
            <pc:sldMk cId="3183421258" sldId="259"/>
            <ac:graphicFrameMk id="5" creationId="{434A6A02-A1E9-7AB3-F9D2-AD5064B0038A}"/>
          </ac:graphicFrameMkLst>
        </pc:graphicFrameChg>
      </pc:sldChg>
      <pc:sldChg chg="modSp new mod">
        <pc:chgData name="Hannah Jones (Welsh Ambulance Service NHS Trust - 020)" userId="8df2ea91-c0ed-49ad-a3ab-69201622bfd7" providerId="ADAL" clId="{441FACF6-B50B-4B70-B383-850B555FFEAA}" dt="2026-04-16T07:06:24.975" v="13814" actId="207"/>
        <pc:sldMkLst>
          <pc:docMk/>
          <pc:sldMk cId="2640052142" sldId="260"/>
        </pc:sldMkLst>
        <pc:spChg chg="mod">
          <ac:chgData name="Hannah Jones (Welsh Ambulance Service NHS Trust - 020)" userId="8df2ea91-c0ed-49ad-a3ab-69201622bfd7" providerId="ADAL" clId="{441FACF6-B50B-4B70-B383-850B555FFEAA}" dt="2026-04-12T19:05:27.549" v="7007" actId="313"/>
          <ac:spMkLst>
            <pc:docMk/>
            <pc:sldMk cId="2640052142" sldId="260"/>
            <ac:spMk id="2" creationId="{BB1E3F21-B8D1-6E72-C484-27CEB5DA4EDF}"/>
          </ac:spMkLst>
        </pc:spChg>
        <pc:spChg chg="mod">
          <ac:chgData name="Hannah Jones (Welsh Ambulance Service NHS Trust - 020)" userId="8df2ea91-c0ed-49ad-a3ab-69201622bfd7" providerId="ADAL" clId="{441FACF6-B50B-4B70-B383-850B555FFEAA}" dt="2026-04-16T07:06:24.975" v="13814" actId="207"/>
          <ac:spMkLst>
            <pc:docMk/>
            <pc:sldMk cId="2640052142" sldId="260"/>
            <ac:spMk id="3" creationId="{256CCFAB-EB54-708C-1E86-AA56E483B250}"/>
          </ac:spMkLst>
        </pc:spChg>
      </pc:sldChg>
      <pc:sldChg chg="modSp new del mod ord">
        <pc:chgData name="Hannah Jones (Welsh Ambulance Service NHS Trust - 020)" userId="8df2ea91-c0ed-49ad-a3ab-69201622bfd7" providerId="ADAL" clId="{441FACF6-B50B-4B70-B383-850B555FFEAA}" dt="2026-04-16T07:05:38.941" v="13793" actId="2696"/>
        <pc:sldMkLst>
          <pc:docMk/>
          <pc:sldMk cId="1328857250" sldId="261"/>
        </pc:sldMkLst>
        <pc:spChg chg="mod">
          <ac:chgData name="Hannah Jones (Welsh Ambulance Service NHS Trust - 020)" userId="8df2ea91-c0ed-49ad-a3ab-69201622bfd7" providerId="ADAL" clId="{441FACF6-B50B-4B70-B383-850B555FFEAA}" dt="2026-04-16T07:05:35.333" v="13792" actId="20577"/>
          <ac:spMkLst>
            <pc:docMk/>
            <pc:sldMk cId="1328857250" sldId="261"/>
            <ac:spMk id="2" creationId="{61219621-C8D8-DA95-4D41-CE758969D6CC}"/>
          </ac:spMkLst>
        </pc:spChg>
        <pc:spChg chg="mod">
          <ac:chgData name="Hannah Jones (Welsh Ambulance Service NHS Trust - 020)" userId="8df2ea91-c0ed-49ad-a3ab-69201622bfd7" providerId="ADAL" clId="{441FACF6-B50B-4B70-B383-850B555FFEAA}" dt="2026-04-16T07:05:33.729" v="13791" actId="27636"/>
          <ac:spMkLst>
            <pc:docMk/>
            <pc:sldMk cId="1328857250" sldId="261"/>
            <ac:spMk id="3" creationId="{E0DC387A-2599-4C7F-3F32-FA47BB738684}"/>
          </ac:spMkLst>
        </pc:spChg>
      </pc:sldChg>
      <pc:sldChg chg="modSp new mod">
        <pc:chgData name="Hannah Jones (Welsh Ambulance Service NHS Trust - 020)" userId="8df2ea91-c0ed-49ad-a3ab-69201622bfd7" providerId="ADAL" clId="{441FACF6-B50B-4B70-B383-850B555FFEAA}" dt="2026-04-16T08:29:15.267" v="14899" actId="20577"/>
        <pc:sldMkLst>
          <pc:docMk/>
          <pc:sldMk cId="2035162338" sldId="262"/>
        </pc:sldMkLst>
        <pc:spChg chg="mod">
          <ac:chgData name="Hannah Jones (Welsh Ambulance Service NHS Trust - 020)" userId="8df2ea91-c0ed-49ad-a3ab-69201622bfd7" providerId="ADAL" clId="{441FACF6-B50B-4B70-B383-850B555FFEAA}" dt="2026-04-15T15:12:31.962" v="10881" actId="20577"/>
          <ac:spMkLst>
            <pc:docMk/>
            <pc:sldMk cId="2035162338" sldId="262"/>
            <ac:spMk id="2" creationId="{4CE41634-B884-127E-2542-0C62AE0F0F36}"/>
          </ac:spMkLst>
        </pc:spChg>
        <pc:spChg chg="mod">
          <ac:chgData name="Hannah Jones (Welsh Ambulance Service NHS Trust - 020)" userId="8df2ea91-c0ed-49ad-a3ab-69201622bfd7" providerId="ADAL" clId="{441FACF6-B50B-4B70-B383-850B555FFEAA}" dt="2026-04-16T08:29:15.267" v="14899" actId="20577"/>
          <ac:spMkLst>
            <pc:docMk/>
            <pc:sldMk cId="2035162338" sldId="262"/>
            <ac:spMk id="3" creationId="{7EACCB67-64B0-74ED-0136-3685C4C62E79}"/>
          </ac:spMkLst>
        </pc:spChg>
      </pc:sldChg>
      <pc:sldChg chg="modSp new mod">
        <pc:chgData name="Hannah Jones (Welsh Ambulance Service NHS Trust - 020)" userId="8df2ea91-c0ed-49ad-a3ab-69201622bfd7" providerId="ADAL" clId="{441FACF6-B50B-4B70-B383-850B555FFEAA}" dt="2026-04-16T08:05:50.712" v="14642" actId="20577"/>
        <pc:sldMkLst>
          <pc:docMk/>
          <pc:sldMk cId="1421773135" sldId="263"/>
        </pc:sldMkLst>
        <pc:spChg chg="mod">
          <ac:chgData name="Hannah Jones (Welsh Ambulance Service NHS Trust - 020)" userId="8df2ea91-c0ed-49ad-a3ab-69201622bfd7" providerId="ADAL" clId="{441FACF6-B50B-4B70-B383-850B555FFEAA}" dt="2026-04-15T15:12:45.614" v="10918" actId="20577"/>
          <ac:spMkLst>
            <pc:docMk/>
            <pc:sldMk cId="1421773135" sldId="263"/>
            <ac:spMk id="2" creationId="{3B707108-0D52-2024-0887-30D21FA6B66E}"/>
          </ac:spMkLst>
        </pc:spChg>
        <pc:spChg chg="mod">
          <ac:chgData name="Hannah Jones (Welsh Ambulance Service NHS Trust - 020)" userId="8df2ea91-c0ed-49ad-a3ab-69201622bfd7" providerId="ADAL" clId="{441FACF6-B50B-4B70-B383-850B555FFEAA}" dt="2026-04-16T08:05:50.712" v="14642" actId="20577"/>
          <ac:spMkLst>
            <pc:docMk/>
            <pc:sldMk cId="1421773135" sldId="263"/>
            <ac:spMk id="3" creationId="{7709958A-8B44-8E83-CABA-CF03E05650FC}"/>
          </ac:spMkLst>
        </pc:spChg>
      </pc:sldChg>
      <pc:sldChg chg="modSp new mod ord">
        <pc:chgData name="Hannah Jones (Welsh Ambulance Service NHS Trust - 020)" userId="8df2ea91-c0ed-49ad-a3ab-69201622bfd7" providerId="ADAL" clId="{441FACF6-B50B-4B70-B383-850B555FFEAA}" dt="2026-04-16T09:57:29.213" v="14914" actId="12"/>
        <pc:sldMkLst>
          <pc:docMk/>
          <pc:sldMk cId="2246503729" sldId="264"/>
        </pc:sldMkLst>
        <pc:spChg chg="mod">
          <ac:chgData name="Hannah Jones (Welsh Ambulance Service NHS Trust - 020)" userId="8df2ea91-c0ed-49ad-a3ab-69201622bfd7" providerId="ADAL" clId="{441FACF6-B50B-4B70-B383-850B555FFEAA}" dt="2026-04-15T15:12:10.663" v="10841" actId="20577"/>
          <ac:spMkLst>
            <pc:docMk/>
            <pc:sldMk cId="2246503729" sldId="264"/>
            <ac:spMk id="2" creationId="{A749E376-AF80-13AC-C440-40B899637FF6}"/>
          </ac:spMkLst>
        </pc:spChg>
        <pc:spChg chg="mod">
          <ac:chgData name="Hannah Jones (Welsh Ambulance Service NHS Trust - 020)" userId="8df2ea91-c0ed-49ad-a3ab-69201622bfd7" providerId="ADAL" clId="{441FACF6-B50B-4B70-B383-850B555FFEAA}" dt="2026-04-16T09:57:29.213" v="14914" actId="12"/>
          <ac:spMkLst>
            <pc:docMk/>
            <pc:sldMk cId="2246503729" sldId="264"/>
            <ac:spMk id="3" creationId="{67E7751A-D2F5-6692-B80A-A8778ED472FA}"/>
          </ac:spMkLst>
        </pc:spChg>
      </pc:sldChg>
      <pc:sldChg chg="modSp new mod">
        <pc:chgData name="Hannah Jones (Welsh Ambulance Service NHS Trust - 020)" userId="8df2ea91-c0ed-49ad-a3ab-69201622bfd7" providerId="ADAL" clId="{441FACF6-B50B-4B70-B383-850B555FFEAA}" dt="2026-04-16T07:06:03.390" v="13809" actId="20577"/>
        <pc:sldMkLst>
          <pc:docMk/>
          <pc:sldMk cId="2190195609" sldId="265"/>
        </pc:sldMkLst>
        <pc:spChg chg="mod">
          <ac:chgData name="Hannah Jones (Welsh Ambulance Service NHS Trust - 020)" userId="8df2ea91-c0ed-49ad-a3ab-69201622bfd7" providerId="ADAL" clId="{441FACF6-B50B-4B70-B383-850B555FFEAA}" dt="2026-04-15T13:48:39.890" v="8857"/>
          <ac:spMkLst>
            <pc:docMk/>
            <pc:sldMk cId="2190195609" sldId="265"/>
            <ac:spMk id="2" creationId="{405BE770-BD5E-BA09-E685-21F7710CC6DD}"/>
          </ac:spMkLst>
        </pc:spChg>
        <pc:spChg chg="mod">
          <ac:chgData name="Hannah Jones (Welsh Ambulance Service NHS Trust - 020)" userId="8df2ea91-c0ed-49ad-a3ab-69201622bfd7" providerId="ADAL" clId="{441FACF6-B50B-4B70-B383-850B555FFEAA}" dt="2026-04-16T07:06:03.390" v="13809" actId="20577"/>
          <ac:spMkLst>
            <pc:docMk/>
            <pc:sldMk cId="2190195609" sldId="265"/>
            <ac:spMk id="3" creationId="{B05BA07D-7076-6728-974C-971CB4484634}"/>
          </ac:spMkLst>
        </pc:spChg>
      </pc:sldChg>
      <pc:sldChg chg="modSp new del mod">
        <pc:chgData name="Hannah Jones (Welsh Ambulance Service NHS Trust - 020)" userId="8df2ea91-c0ed-49ad-a3ab-69201622bfd7" providerId="ADAL" clId="{441FACF6-B50B-4B70-B383-850B555FFEAA}" dt="2026-04-15T16:53:18.701" v="13771" actId="2696"/>
        <pc:sldMkLst>
          <pc:docMk/>
          <pc:sldMk cId="2281299421" sldId="266"/>
        </pc:sldMkLst>
        <pc:spChg chg="mod">
          <ac:chgData name="Hannah Jones (Welsh Ambulance Service NHS Trust - 020)" userId="8df2ea91-c0ed-49ad-a3ab-69201622bfd7" providerId="ADAL" clId="{441FACF6-B50B-4B70-B383-850B555FFEAA}" dt="2026-04-15T15:11:12.962" v="10749" actId="20577"/>
          <ac:spMkLst>
            <pc:docMk/>
            <pc:sldMk cId="2281299421" sldId="266"/>
            <ac:spMk id="2" creationId="{1279AB21-AB87-7C83-E26D-18BAAA36CA45}"/>
          </ac:spMkLst>
        </pc:spChg>
      </pc:sldChg>
      <pc:sldChg chg="modSp new mod">
        <pc:chgData name="Hannah Jones (Welsh Ambulance Service NHS Trust - 020)" userId="8df2ea91-c0ed-49ad-a3ab-69201622bfd7" providerId="ADAL" clId="{441FACF6-B50B-4B70-B383-850B555FFEAA}" dt="2026-04-16T08:17:20.833" v="14796" actId="20577"/>
        <pc:sldMkLst>
          <pc:docMk/>
          <pc:sldMk cId="1258022350" sldId="267"/>
        </pc:sldMkLst>
        <pc:spChg chg="mod">
          <ac:chgData name="Hannah Jones (Welsh Ambulance Service NHS Trust - 020)" userId="8df2ea91-c0ed-49ad-a3ab-69201622bfd7" providerId="ADAL" clId="{441FACF6-B50B-4B70-B383-850B555FFEAA}" dt="2026-04-15T15:11:26.474" v="10788" actId="20577"/>
          <ac:spMkLst>
            <pc:docMk/>
            <pc:sldMk cId="1258022350" sldId="267"/>
            <ac:spMk id="2" creationId="{4B2FA8BA-34CA-770E-0A2F-099477E1536E}"/>
          </ac:spMkLst>
        </pc:spChg>
        <pc:spChg chg="mod">
          <ac:chgData name="Hannah Jones (Welsh Ambulance Service NHS Trust - 020)" userId="8df2ea91-c0ed-49ad-a3ab-69201622bfd7" providerId="ADAL" clId="{441FACF6-B50B-4B70-B383-850B555FFEAA}" dt="2026-04-16T08:17:20.833" v="14796" actId="20577"/>
          <ac:spMkLst>
            <pc:docMk/>
            <pc:sldMk cId="1258022350" sldId="267"/>
            <ac:spMk id="3" creationId="{C395AAC4-0A7D-2792-A9E2-54C8291AA8FA}"/>
          </ac:spMkLst>
        </pc:spChg>
      </pc:sldChg>
      <pc:sldChg chg="modSp new mod">
        <pc:chgData name="Hannah Jones (Welsh Ambulance Service NHS Trust - 020)" userId="8df2ea91-c0ed-49ad-a3ab-69201622bfd7" providerId="ADAL" clId="{441FACF6-B50B-4B70-B383-850B555FFEAA}" dt="2026-04-16T08:14:25.834" v="14656" actId="27636"/>
        <pc:sldMkLst>
          <pc:docMk/>
          <pc:sldMk cId="607042248" sldId="268"/>
        </pc:sldMkLst>
        <pc:spChg chg="mod">
          <ac:chgData name="Hannah Jones (Welsh Ambulance Service NHS Trust - 020)" userId="8df2ea91-c0ed-49ad-a3ab-69201622bfd7" providerId="ADAL" clId="{441FACF6-B50B-4B70-B383-850B555FFEAA}" dt="2026-04-15T15:13:32.869" v="10929" actId="20577"/>
          <ac:spMkLst>
            <pc:docMk/>
            <pc:sldMk cId="607042248" sldId="268"/>
            <ac:spMk id="2" creationId="{16D79B20-5F9F-1E01-F436-544A2BE22898}"/>
          </ac:spMkLst>
        </pc:spChg>
        <pc:spChg chg="mod">
          <ac:chgData name="Hannah Jones (Welsh Ambulance Service NHS Trust - 020)" userId="8df2ea91-c0ed-49ad-a3ab-69201622bfd7" providerId="ADAL" clId="{441FACF6-B50B-4B70-B383-850B555FFEAA}" dt="2026-04-16T08:14:25.834" v="14656" actId="27636"/>
          <ac:spMkLst>
            <pc:docMk/>
            <pc:sldMk cId="607042248" sldId="268"/>
            <ac:spMk id="3" creationId="{CD456172-7FE8-E9BD-7074-35A17A736B6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252E36-8B92-48E4-9087-23448BCACDDC}" type="datetimeFigureOut">
              <a:rPr lang="en-GB" smtClean="0"/>
              <a:t>16/04/2026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CC09A3-FF3B-426B-8F05-1C2A90B51998}" type="slidenum">
              <a:rPr lang="en-GB" smtClean="0"/>
              <a:t>‹#›</a:t>
            </a:fld>
            <a:endParaRPr lang="en-GB"/>
          </a:p>
        </p:txBody>
      </p:sp>
    </p:spTree>
    <p:extLst>
      <p:ext uri="{BB962C8B-B14F-4D97-AF65-F5344CB8AC3E}">
        <p14:creationId xmlns:p14="http://schemas.microsoft.com/office/powerpoint/2010/main" val="7601202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3CC09A3-FF3B-426B-8F05-1C2A90B51998}" type="slidenum">
              <a:rPr lang="en-GB" smtClean="0"/>
              <a:t>11</a:t>
            </a:fld>
            <a:endParaRPr lang="en-GB"/>
          </a:p>
        </p:txBody>
      </p:sp>
    </p:spTree>
    <p:extLst>
      <p:ext uri="{BB962C8B-B14F-4D97-AF65-F5344CB8AC3E}">
        <p14:creationId xmlns:p14="http://schemas.microsoft.com/office/powerpoint/2010/main" val="1921841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C57EB-D803-EC69-1E9F-AEE45CE6022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00BD90-0CA1-B94A-E7F8-2C4B1BF5392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687194-861D-B190-7772-612DAA9DF5DA}"/>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5" name="Footer Placeholder 4">
            <a:extLst>
              <a:ext uri="{FF2B5EF4-FFF2-40B4-BE49-F238E27FC236}">
                <a16:creationId xmlns:a16="http://schemas.microsoft.com/office/drawing/2014/main" id="{1805974E-3417-826C-2147-2190408C57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102484-901C-1BDC-3479-4BA2351AB384}"/>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18682109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63B74-5AE9-301B-4683-329154CCD2A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1AC08C-8474-909A-92F5-A9E10C3BF71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89A97A-E759-3295-A83E-37ACCAD75DFD}"/>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5" name="Footer Placeholder 4">
            <a:extLst>
              <a:ext uri="{FF2B5EF4-FFF2-40B4-BE49-F238E27FC236}">
                <a16:creationId xmlns:a16="http://schemas.microsoft.com/office/drawing/2014/main" id="{3C6B5A83-4760-C136-7127-E652D44896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5DD1D8-0228-DD15-A74C-23A301CB57F7}"/>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10640862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539D6-FE25-4007-D47A-95A9C6FD886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947FFB-83E7-AED7-5463-B0CAFBE873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792047-A9CA-2C9D-A7F9-670AFAD7EB28}"/>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5" name="Footer Placeholder 4">
            <a:extLst>
              <a:ext uri="{FF2B5EF4-FFF2-40B4-BE49-F238E27FC236}">
                <a16:creationId xmlns:a16="http://schemas.microsoft.com/office/drawing/2014/main" id="{85F41A32-D048-865E-5E4A-53327863B0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78FEC9-687D-BB8F-87DD-03B5E6461D23}"/>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1378639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A50A-1B5C-A5E8-E157-8F89F8C043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0BDBA8-346F-9FCB-4540-5726B4C4D9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C4D3F9-B33D-8C8C-4788-A47775506D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5D1B184-146A-1FD0-BB2E-C10ADFE215D0}"/>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6" name="Footer Placeholder 5">
            <a:extLst>
              <a:ext uri="{FF2B5EF4-FFF2-40B4-BE49-F238E27FC236}">
                <a16:creationId xmlns:a16="http://schemas.microsoft.com/office/drawing/2014/main" id="{915148BE-8DE5-DFB7-F0A7-15FC85033A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465E06-0F05-E711-5F25-F9D648943182}"/>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2494314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E2C525-DE67-28DD-5B74-4ACB2AD9E11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13E367-BCDD-5F50-8E0C-0FD5732299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A29E07C-2D08-FAAF-2701-570B0C04E75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B66ED7B-C0EE-3CF5-AEFF-57919FFB8D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1C9D223-26D9-C64A-C905-A3B9BB46920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1BF34C4-7E95-CC52-CEFF-577115BA8B8E}"/>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8" name="Footer Placeholder 7">
            <a:extLst>
              <a:ext uri="{FF2B5EF4-FFF2-40B4-BE49-F238E27FC236}">
                <a16:creationId xmlns:a16="http://schemas.microsoft.com/office/drawing/2014/main" id="{79849BC9-8227-DDD9-37EE-827BF265ABF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8811E9-5A4C-A4DD-3CEE-77AB82DB146A}"/>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2233327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3C84B-A01E-6F68-0DE2-2CFFC3E2029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5E6613-2380-D2B7-539A-AD9CE233DCC1}"/>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4" name="Footer Placeholder 3">
            <a:extLst>
              <a:ext uri="{FF2B5EF4-FFF2-40B4-BE49-F238E27FC236}">
                <a16:creationId xmlns:a16="http://schemas.microsoft.com/office/drawing/2014/main" id="{889CAA28-19AE-7B6D-614B-159DD43EE3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42330D-F999-E099-1DAC-F7BB6E1E1E7E}"/>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195979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8E00DB-FD87-BBEA-DE45-2A244583EC2E}"/>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3" name="Footer Placeholder 2">
            <a:extLst>
              <a:ext uri="{FF2B5EF4-FFF2-40B4-BE49-F238E27FC236}">
                <a16:creationId xmlns:a16="http://schemas.microsoft.com/office/drawing/2014/main" id="{815D468E-1E82-7F2B-4FDC-9D4A7FEFCD2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A53E7D-D978-F4D4-F070-ED968804138E}"/>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11103338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5523D-CB24-8B5A-572F-5268C3C2FCF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7DDC6F-83B6-316B-A386-920E434F545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55FBBE-536B-BF21-CEAC-B51278E4B1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9F4E54-26CF-3634-55A2-772E531A345F}"/>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6" name="Footer Placeholder 5">
            <a:extLst>
              <a:ext uri="{FF2B5EF4-FFF2-40B4-BE49-F238E27FC236}">
                <a16:creationId xmlns:a16="http://schemas.microsoft.com/office/drawing/2014/main" id="{321F7803-E2F6-FD0F-AD73-43678447131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72F891-78B7-C55F-0FB4-7FCC1659B4CE}"/>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7108373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EEDCB-44B6-6A11-9906-84CF4E6DCF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A51F5F3-1D67-53B9-D45B-F6EE308E57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47A210-C9D3-AD19-3F30-C930E7FCDE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05BE-F00B-CFDD-06FF-96BF21530C0E}"/>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6" name="Footer Placeholder 5">
            <a:extLst>
              <a:ext uri="{FF2B5EF4-FFF2-40B4-BE49-F238E27FC236}">
                <a16:creationId xmlns:a16="http://schemas.microsoft.com/office/drawing/2014/main" id="{1D179B8E-ED59-DC36-E5E6-8AA7FA1BCF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B801E0-141F-18E2-4C05-5D2F721506D4}"/>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3993970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66533-E4E7-189C-21CC-A4CD2C272BA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C9A9B0-ADB6-6F47-98E9-1BC0A20F5F7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FDD52E-608B-FAF5-00CB-A820FF5D1131}"/>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5" name="Footer Placeholder 4">
            <a:extLst>
              <a:ext uri="{FF2B5EF4-FFF2-40B4-BE49-F238E27FC236}">
                <a16:creationId xmlns:a16="http://schemas.microsoft.com/office/drawing/2014/main" id="{1CEA0038-8019-1ACA-CE2F-9BE783304F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1F3786-7BA7-C464-4552-F4E728BDB260}"/>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805395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2505AB3-F584-1E0A-F702-7132A0A56DF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7CB0FB3-32C0-FE4A-EA5C-D398FFEA9B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E67D03-2395-CB77-A0D3-D757AA3573A4}"/>
              </a:ext>
            </a:extLst>
          </p:cNvPr>
          <p:cNvSpPr>
            <a:spLocks noGrp="1"/>
          </p:cNvSpPr>
          <p:nvPr>
            <p:ph type="dt" sz="half" idx="10"/>
          </p:nvPr>
        </p:nvSpPr>
        <p:spPr/>
        <p:txBody>
          <a:bodyPr/>
          <a:lstStyle/>
          <a:p>
            <a:fld id="{B353733E-4C2A-4013-AD03-D101AF27735F}" type="datetimeFigureOut">
              <a:rPr lang="en-GB" smtClean="0"/>
              <a:t>12/04/2026</a:t>
            </a:fld>
            <a:endParaRPr lang="en-GB"/>
          </a:p>
        </p:txBody>
      </p:sp>
      <p:sp>
        <p:nvSpPr>
          <p:cNvPr id="5" name="Footer Placeholder 4">
            <a:extLst>
              <a:ext uri="{FF2B5EF4-FFF2-40B4-BE49-F238E27FC236}">
                <a16:creationId xmlns:a16="http://schemas.microsoft.com/office/drawing/2014/main" id="{0E5FAEF1-2EB4-7D9E-0EEA-5B6C3D0147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AFCE70-E277-7A02-C178-1C98BE355259}"/>
              </a:ext>
            </a:extLst>
          </p:cNvPr>
          <p:cNvSpPr>
            <a:spLocks noGrp="1"/>
          </p:cNvSpPr>
          <p:nvPr>
            <p:ph type="sldNum" sz="quarter" idx="12"/>
          </p:nvPr>
        </p:nvSpPr>
        <p:spPr/>
        <p:txBody>
          <a:bodyPr/>
          <a:lstStyle/>
          <a:p>
            <a:fld id="{E95ECD0D-9755-4162-B452-66C0B6272E7B}" type="slidenum">
              <a:rPr lang="en-GB" smtClean="0"/>
              <a:t>‹#›</a:t>
            </a:fld>
            <a:endParaRPr lang="en-GB"/>
          </a:p>
        </p:txBody>
      </p:sp>
    </p:spTree>
    <p:extLst>
      <p:ext uri="{BB962C8B-B14F-4D97-AF65-F5344CB8AC3E}">
        <p14:creationId xmlns:p14="http://schemas.microsoft.com/office/powerpoint/2010/main" val="38034794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4FE161-37BD-E381-983A-AB0C8274B2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FE9AC0-5A54-4992-D05D-DFD25460D4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BC28D3-2A10-EDDA-6C95-F6BFBFDBEE4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353733E-4C2A-4013-AD03-D101AF27735F}" type="datetimeFigureOut">
              <a:rPr lang="en-GB" smtClean="0"/>
              <a:t>12/04/2026</a:t>
            </a:fld>
            <a:endParaRPr lang="en-GB"/>
          </a:p>
        </p:txBody>
      </p:sp>
      <p:sp>
        <p:nvSpPr>
          <p:cNvPr id="5" name="Footer Placeholder 4">
            <a:extLst>
              <a:ext uri="{FF2B5EF4-FFF2-40B4-BE49-F238E27FC236}">
                <a16:creationId xmlns:a16="http://schemas.microsoft.com/office/drawing/2014/main" id="{E0EEED04-A28C-D68A-C3B4-584E995815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ED9B011-E4AE-25AF-FE4E-F91FC5FB6F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95ECD0D-9755-4162-B452-66C0B6272E7B}" type="slidenum">
              <a:rPr lang="en-GB" smtClean="0"/>
              <a:t>‹#›</a:t>
            </a:fld>
            <a:endParaRPr lang="en-GB"/>
          </a:p>
        </p:txBody>
      </p:sp>
    </p:spTree>
    <p:extLst>
      <p:ext uri="{BB962C8B-B14F-4D97-AF65-F5344CB8AC3E}">
        <p14:creationId xmlns:p14="http://schemas.microsoft.com/office/powerpoint/2010/main" val="149138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AB1A-A026-952F-B621-ECC504ABC314}"/>
              </a:ext>
            </a:extLst>
          </p:cNvPr>
          <p:cNvSpPr>
            <a:spLocks noGrp="1"/>
          </p:cNvSpPr>
          <p:nvPr>
            <p:ph type="ctrTitle"/>
          </p:nvPr>
        </p:nvSpPr>
        <p:spPr/>
        <p:txBody>
          <a:bodyPr>
            <a:normAutofit/>
          </a:bodyPr>
          <a:lstStyle/>
          <a:p>
            <a:r>
              <a:rPr lang="en-GB" dirty="0"/>
              <a:t>Hawthorne Experiments</a:t>
            </a:r>
            <a:br>
              <a:rPr lang="en-GB" dirty="0"/>
            </a:br>
            <a:endParaRPr lang="en-GB" dirty="0"/>
          </a:p>
        </p:txBody>
      </p:sp>
      <p:sp>
        <p:nvSpPr>
          <p:cNvPr id="3" name="Subtitle 2">
            <a:extLst>
              <a:ext uri="{FF2B5EF4-FFF2-40B4-BE49-F238E27FC236}">
                <a16:creationId xmlns:a16="http://schemas.microsoft.com/office/drawing/2014/main" id="{BDE9141A-3B33-8064-0A9A-1C24F82DE7E6}"/>
              </a:ext>
            </a:extLst>
          </p:cNvPr>
          <p:cNvSpPr>
            <a:spLocks noGrp="1"/>
          </p:cNvSpPr>
          <p:nvPr>
            <p:ph type="subTitle" idx="1"/>
          </p:nvPr>
        </p:nvSpPr>
        <p:spPr/>
        <p:txBody>
          <a:bodyPr/>
          <a:lstStyle/>
          <a:p>
            <a:r>
              <a:rPr lang="en-GB" dirty="0"/>
              <a:t>Critical analysis of papers and how this relates to my leadership role as a Senior Paramedic (SP) in WAST.</a:t>
            </a:r>
          </a:p>
        </p:txBody>
      </p:sp>
    </p:spTree>
    <p:extLst>
      <p:ext uri="{BB962C8B-B14F-4D97-AF65-F5344CB8AC3E}">
        <p14:creationId xmlns:p14="http://schemas.microsoft.com/office/powerpoint/2010/main" val="1544060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826B1-9DE1-8230-1630-9FC0A5664B66}"/>
              </a:ext>
            </a:extLst>
          </p:cNvPr>
          <p:cNvSpPr>
            <a:spLocks noGrp="1"/>
          </p:cNvSpPr>
          <p:nvPr>
            <p:ph type="title"/>
          </p:nvPr>
        </p:nvSpPr>
        <p:spPr/>
        <p:txBody>
          <a:bodyPr/>
          <a:lstStyle/>
          <a:p>
            <a:r>
              <a:rPr lang="en-GB" dirty="0"/>
              <a:t>“Understanding the Hawthorne effect” </a:t>
            </a:r>
          </a:p>
        </p:txBody>
      </p:sp>
      <p:sp>
        <p:nvSpPr>
          <p:cNvPr id="3" name="Content Placeholder 2">
            <a:extLst>
              <a:ext uri="{FF2B5EF4-FFF2-40B4-BE49-F238E27FC236}">
                <a16:creationId xmlns:a16="http://schemas.microsoft.com/office/drawing/2014/main" id="{326104BC-745D-567C-2390-221D47CF7CB0}"/>
              </a:ext>
            </a:extLst>
          </p:cNvPr>
          <p:cNvSpPr>
            <a:spLocks noGrp="1"/>
          </p:cNvSpPr>
          <p:nvPr>
            <p:ph idx="1"/>
          </p:nvPr>
        </p:nvSpPr>
        <p:spPr/>
        <p:txBody>
          <a:bodyPr>
            <a:normAutofit lnSpcReduction="10000"/>
          </a:bodyPr>
          <a:lstStyle/>
          <a:p>
            <a:pPr marL="0" indent="0">
              <a:buNone/>
            </a:pPr>
            <a:r>
              <a:rPr lang="en-GB" sz="1600" b="1" u="sng" dirty="0"/>
              <a:t>How was it done? </a:t>
            </a:r>
          </a:p>
          <a:p>
            <a:pPr marL="0" indent="0">
              <a:buNone/>
            </a:pPr>
            <a:r>
              <a:rPr lang="en-GB" sz="1600" dirty="0"/>
              <a:t>A study to investigate the effectiveness of patient-controlled analgesia for patients presenting to A&amp;E with painful traumatic injuries. These patients required intravenous opioids to manage their moderate-severe pain. It was a randomised controlled trial (RCT). 200 adults (between the ages of 18-75) were recruited and randomised between two treatment groups; a control group (101 who had opiate analgesia provided by nurses in line with hospital guidelines) and intervention group (99 patients- analgesia self administered). Primary outcome was total pain experienced over a 12 hour study period. Secondary outcome included the amount of opiates used. </a:t>
            </a:r>
          </a:p>
          <a:p>
            <a:pPr marL="0" indent="0">
              <a:buNone/>
            </a:pPr>
            <a:r>
              <a:rPr lang="en-GB" sz="1600" b="1" u="sng" dirty="0"/>
              <a:t>Aim of the trial </a:t>
            </a:r>
          </a:p>
          <a:p>
            <a:pPr marL="0" indent="0">
              <a:buNone/>
            </a:pPr>
            <a:r>
              <a:rPr lang="en-GB" sz="1600" dirty="0"/>
              <a:t>To determine if patient-controlled analgesia is more effective than nurse administered (routine care). </a:t>
            </a:r>
          </a:p>
          <a:p>
            <a:pPr marL="0" indent="0">
              <a:buNone/>
            </a:pPr>
            <a:r>
              <a:rPr lang="en-GB" sz="1600" b="1" u="sng" dirty="0"/>
              <a:t>What was the outcome?</a:t>
            </a:r>
          </a:p>
          <a:p>
            <a:pPr marL="0" indent="0">
              <a:buNone/>
            </a:pPr>
            <a:r>
              <a:rPr lang="en-GB" sz="1600" dirty="0"/>
              <a:t>Although not a significant difference, the mean total pain was lower in the intervention group than the control group. However, a significant more amount of morphine was used in the intervention group than the control group. </a:t>
            </a:r>
            <a:r>
              <a:rPr lang="en-GB" sz="1600" b="1" dirty="0"/>
              <a:t>Concluded that the patient-controlled analgesia provided a reduction in pain compared with routine care. </a:t>
            </a:r>
            <a:r>
              <a:rPr lang="en-GB" sz="1600" dirty="0"/>
              <a:t>The researchers who conducted this trial commented that results may have been influenced by the Hawthorne Effect. The paper has found that the ‘Hawthorne effect is a change in behaviour as a response to observation and assessment’. It has also concluded that the nurses administering the analgesia, the patients in the control group and the patients in the intervention group were all prone to the hawthorn effect. Therefore, true results of the experiment were affected. </a:t>
            </a:r>
          </a:p>
        </p:txBody>
      </p:sp>
    </p:spTree>
    <p:extLst>
      <p:ext uri="{BB962C8B-B14F-4D97-AF65-F5344CB8AC3E}">
        <p14:creationId xmlns:p14="http://schemas.microsoft.com/office/powerpoint/2010/main" val="1708237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646A4B-0477-A8D3-43F9-1B5675DFB297}"/>
              </a:ext>
            </a:extLst>
          </p:cNvPr>
          <p:cNvSpPr>
            <a:spLocks noGrp="1"/>
          </p:cNvSpPr>
          <p:nvPr>
            <p:ph type="title"/>
          </p:nvPr>
        </p:nvSpPr>
        <p:spPr/>
        <p:txBody>
          <a:bodyPr/>
          <a:lstStyle/>
          <a:p>
            <a:r>
              <a:rPr lang="en-GB" dirty="0"/>
              <a:t>“Understanding the Hawthorne effect” </a:t>
            </a:r>
          </a:p>
        </p:txBody>
      </p:sp>
      <p:sp>
        <p:nvSpPr>
          <p:cNvPr id="3" name="Content Placeholder 2">
            <a:extLst>
              <a:ext uri="{FF2B5EF4-FFF2-40B4-BE49-F238E27FC236}">
                <a16:creationId xmlns:a16="http://schemas.microsoft.com/office/drawing/2014/main" id="{BA770980-D94F-F820-0DE6-13D1B8FEA3B2}"/>
              </a:ext>
            </a:extLst>
          </p:cNvPr>
          <p:cNvSpPr>
            <a:spLocks noGrp="1"/>
          </p:cNvSpPr>
          <p:nvPr>
            <p:ph idx="1"/>
          </p:nvPr>
        </p:nvSpPr>
        <p:spPr/>
        <p:txBody>
          <a:bodyPr>
            <a:normAutofit fontScale="62500" lnSpcReduction="20000"/>
          </a:bodyPr>
          <a:lstStyle/>
          <a:p>
            <a:pPr marL="0" indent="0">
              <a:buNone/>
            </a:pPr>
            <a:r>
              <a:rPr lang="en-GB" b="1" u="sng" dirty="0"/>
              <a:t>Strengths of experiment</a:t>
            </a:r>
          </a:p>
          <a:p>
            <a:pPr marL="0" indent="0">
              <a:buNone/>
            </a:pPr>
            <a:r>
              <a:rPr lang="en-GB" dirty="0"/>
              <a:t>- It was a randomised control trial (RCT). Randomisation reduces selection bias. (Odgaard-Jensen et al., 2011).</a:t>
            </a:r>
          </a:p>
          <a:p>
            <a:pPr marL="0" indent="0">
              <a:buNone/>
            </a:pPr>
            <a:r>
              <a:rPr lang="en-GB" dirty="0"/>
              <a:t>-The experiment hypothesis and outcomes of the experiment are very clear. </a:t>
            </a:r>
          </a:p>
          <a:p>
            <a:pPr marL="0" indent="0">
              <a:buNone/>
            </a:pPr>
            <a:r>
              <a:rPr lang="en-GB" b="1" u="sng" dirty="0"/>
              <a:t>Weaknesses/limitations of experiment</a:t>
            </a:r>
          </a:p>
          <a:p>
            <a:pPr>
              <a:buFontTx/>
              <a:buChar char="-"/>
            </a:pPr>
            <a:r>
              <a:rPr lang="en-GB" dirty="0"/>
              <a:t>The participants were not blinded; this could have lead to major bias and the reason for Hawthorne effect in this trial. Halpern (2003) says ‘The double-blind, randomized, clinical trial (RCT) has been adopted as the gold standard method for evaluating new and existing medical interventions due to its ability to minimize bias’. The Hawthorn effect may have been less if the participants were blinded. </a:t>
            </a:r>
          </a:p>
          <a:p>
            <a:pPr marL="0" indent="0">
              <a:buNone/>
            </a:pPr>
            <a:r>
              <a:rPr lang="en-GB" b="1" u="sng" dirty="0"/>
              <a:t>Leadership style- </a:t>
            </a:r>
            <a:r>
              <a:rPr lang="en-GB" dirty="0"/>
              <a:t>Leader Autonomy Support (LAS) is a style of leadership that refers to a number of behaviours exhibited by leaders to encourage self-determined motivation In employees, with the aim of improving well-being and performance (Slemp, G.R. et al., 2018). This leadership style builds on the self determination theory (SDT), which is based on autonomous motivation as predictors of performance (Deci and Ryan, 2008). The patients within the intervention group had full autonomy and control over administering themselves analgesia, and as a result, reported less pain than the control group that had to rely on and wait for nursing staff for pain relief. </a:t>
            </a:r>
          </a:p>
          <a:p>
            <a:pPr marL="0" indent="0">
              <a:buNone/>
            </a:pPr>
            <a:r>
              <a:rPr lang="en-GB" dirty="0"/>
              <a:t> </a:t>
            </a:r>
            <a:endParaRPr lang="en-GB" b="1" u="sng" dirty="0"/>
          </a:p>
        </p:txBody>
      </p:sp>
    </p:spTree>
    <p:extLst>
      <p:ext uri="{BB962C8B-B14F-4D97-AF65-F5344CB8AC3E}">
        <p14:creationId xmlns:p14="http://schemas.microsoft.com/office/powerpoint/2010/main" val="3451922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41594-C140-C39B-A0F7-DA50AE177925}"/>
              </a:ext>
            </a:extLst>
          </p:cNvPr>
          <p:cNvSpPr>
            <a:spLocks noGrp="1"/>
          </p:cNvSpPr>
          <p:nvPr>
            <p:ph type="title"/>
          </p:nvPr>
        </p:nvSpPr>
        <p:spPr/>
        <p:txBody>
          <a:bodyPr/>
          <a:lstStyle/>
          <a:p>
            <a:r>
              <a:rPr lang="en-GB" dirty="0"/>
              <a:t>“Understanding the Hawthorne Effect”</a:t>
            </a:r>
          </a:p>
        </p:txBody>
      </p:sp>
      <p:sp>
        <p:nvSpPr>
          <p:cNvPr id="3" name="Content Placeholder 2">
            <a:extLst>
              <a:ext uri="{FF2B5EF4-FFF2-40B4-BE49-F238E27FC236}">
                <a16:creationId xmlns:a16="http://schemas.microsoft.com/office/drawing/2014/main" id="{D9CB96B9-F850-C42E-EF1D-B65728C4F6D6}"/>
              </a:ext>
            </a:extLst>
          </p:cNvPr>
          <p:cNvSpPr>
            <a:spLocks noGrp="1"/>
          </p:cNvSpPr>
          <p:nvPr>
            <p:ph idx="1"/>
          </p:nvPr>
        </p:nvSpPr>
        <p:spPr/>
        <p:txBody>
          <a:bodyPr>
            <a:normAutofit fontScale="77500" lnSpcReduction="20000"/>
          </a:bodyPr>
          <a:lstStyle/>
          <a:p>
            <a:r>
              <a:rPr lang="en-GB" b="1" u="sng" dirty="0"/>
              <a:t>How it relates to my leadership role as SP</a:t>
            </a:r>
          </a:p>
          <a:p>
            <a:pPr marL="0" indent="0">
              <a:buNone/>
            </a:pPr>
            <a:r>
              <a:rPr lang="en-GB" dirty="0"/>
              <a:t>Autonomy‑supportive leadership is highly relevant to my role as an SP in WAST, particularly during ride‑outs where I assess staff performance and clinical safety. In practice, this leadership style means stepping back and allowing the clinician to take full ownership of the patient assessment and treatment plan. I only intervene when there is a clear safety concern or a decision that isn’t in the patient’s best interest.</a:t>
            </a:r>
          </a:p>
          <a:p>
            <a:pPr marL="0" indent="0">
              <a:buNone/>
            </a:pPr>
            <a:r>
              <a:rPr lang="en-GB" dirty="0"/>
              <a:t>Giving staff this space helps them develop confidence, maintain a flow, and feel trusted rather than </a:t>
            </a:r>
            <a:r>
              <a:rPr lang="en-GB" dirty="0" err="1"/>
              <a:t>critisised</a:t>
            </a:r>
            <a:r>
              <a:rPr lang="en-GB" dirty="0"/>
              <a:t>. Constant interruption can undermine their judgement and break the rhythm of an assessment, whereas autonomy allows the incident to run smoothly and supports better learning. I know from my own experience that being allowed to work without unnecessary interference increases my job satisfaction and helps me perform at my best.</a:t>
            </a:r>
          </a:p>
          <a:p>
            <a:pPr marL="0" indent="0">
              <a:buNone/>
            </a:pPr>
            <a:r>
              <a:rPr lang="en-GB" dirty="0"/>
              <a:t>Ultimately, when clinical supervision is supportive rather than controlling, staff feel empowered, valued, and more confident in their decision‑making. This leads to stronger professional development, improved wellbeing, and better outcomes for both the clinician and the patient.</a:t>
            </a:r>
          </a:p>
        </p:txBody>
      </p:sp>
    </p:spTree>
    <p:extLst>
      <p:ext uri="{BB962C8B-B14F-4D97-AF65-F5344CB8AC3E}">
        <p14:creationId xmlns:p14="http://schemas.microsoft.com/office/powerpoint/2010/main" val="31834212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E3F21-B8D1-6E72-C484-27CEB5DA4EDF}"/>
              </a:ext>
            </a:extLst>
          </p:cNvPr>
          <p:cNvSpPr>
            <a:spLocks noGrp="1"/>
          </p:cNvSpPr>
          <p:nvPr>
            <p:ph type="title"/>
          </p:nvPr>
        </p:nvSpPr>
        <p:spPr/>
        <p:txBody>
          <a:bodyPr/>
          <a:lstStyle/>
          <a:p>
            <a:r>
              <a:rPr lang="en-GB" dirty="0"/>
              <a:t>‘The real Hawthorne effect’</a:t>
            </a:r>
          </a:p>
        </p:txBody>
      </p:sp>
      <p:sp>
        <p:nvSpPr>
          <p:cNvPr id="3" name="Content Placeholder 2">
            <a:extLst>
              <a:ext uri="{FF2B5EF4-FFF2-40B4-BE49-F238E27FC236}">
                <a16:creationId xmlns:a16="http://schemas.microsoft.com/office/drawing/2014/main" id="{256CCFAB-EB54-708C-1E86-AA56E483B250}"/>
              </a:ext>
            </a:extLst>
          </p:cNvPr>
          <p:cNvSpPr>
            <a:spLocks noGrp="1"/>
          </p:cNvSpPr>
          <p:nvPr>
            <p:ph idx="1"/>
          </p:nvPr>
        </p:nvSpPr>
        <p:spPr/>
        <p:txBody>
          <a:bodyPr>
            <a:normAutofit/>
          </a:bodyPr>
          <a:lstStyle/>
          <a:p>
            <a:pPr marL="0" indent="0">
              <a:buNone/>
            </a:pPr>
            <a:r>
              <a:rPr lang="en-GB" sz="1400" b="1" u="sng" dirty="0"/>
              <a:t>Aim of the experiment </a:t>
            </a:r>
          </a:p>
          <a:p>
            <a:pPr marL="0" indent="0">
              <a:buNone/>
            </a:pPr>
            <a:r>
              <a:rPr lang="en-GB" sz="1400" dirty="0"/>
              <a:t>To assess how physical working conditions effected the productivity of workers. </a:t>
            </a:r>
          </a:p>
          <a:p>
            <a:pPr marL="0" indent="0">
              <a:buNone/>
            </a:pPr>
            <a:r>
              <a:rPr lang="en-GB" sz="1400" b="1" u="sng" dirty="0"/>
              <a:t>How was it done?</a:t>
            </a:r>
          </a:p>
          <a:p>
            <a:pPr marL="0" indent="0">
              <a:buNone/>
            </a:pPr>
            <a:r>
              <a:rPr lang="en-GB" sz="1400" dirty="0"/>
              <a:t>A range of different experiments took place between the years of 1924-1932 at the Western Electric Hawthorne plant. </a:t>
            </a:r>
          </a:p>
          <a:p>
            <a:pPr marL="0" indent="0">
              <a:buNone/>
            </a:pPr>
            <a:r>
              <a:rPr lang="en-GB" sz="1400" dirty="0"/>
              <a:t>For example:</a:t>
            </a:r>
          </a:p>
          <a:p>
            <a:pPr marL="342900" indent="-342900">
              <a:buAutoNum type="arabicPeriod"/>
            </a:pPr>
            <a:r>
              <a:rPr lang="en-GB" sz="1400" dirty="0"/>
              <a:t>Placing the workers in different lighting environments to assess their productivity (control group worked with constant light and the experimental group worked under fluctuating light conditions). </a:t>
            </a:r>
          </a:p>
          <a:p>
            <a:pPr marL="342900" indent="-342900">
              <a:buAutoNum type="arabicPeriod"/>
            </a:pPr>
            <a:r>
              <a:rPr lang="en-GB" sz="1400" dirty="0"/>
              <a:t>Relay assembly test room. For a group of women, researchers introduced shorter working days, changes in wages, more frequent rest breaks, free food and supportive and friendly management- opposed to overbearing and controlling management. </a:t>
            </a:r>
          </a:p>
          <a:p>
            <a:pPr marL="0" indent="0">
              <a:buNone/>
            </a:pPr>
            <a:r>
              <a:rPr lang="en-GB" sz="1400" b="1" u="sng" dirty="0"/>
              <a:t>Outcomes of experiment </a:t>
            </a:r>
          </a:p>
          <a:p>
            <a:pPr marL="0" indent="0">
              <a:buNone/>
            </a:pPr>
            <a:r>
              <a:rPr lang="en-GB" sz="1400" dirty="0"/>
              <a:t>1. Productivity increased whenever the workers were observed.</a:t>
            </a:r>
          </a:p>
          <a:p>
            <a:pPr marL="0" indent="0">
              <a:buNone/>
            </a:pPr>
            <a:r>
              <a:rPr lang="en-GB" sz="1400" dirty="0"/>
              <a:t>2. No change in productivity when their working conditions changed. </a:t>
            </a:r>
          </a:p>
          <a:p>
            <a:pPr marL="0" indent="0">
              <a:buNone/>
            </a:pPr>
            <a:r>
              <a:rPr lang="en-GB" sz="1400" dirty="0"/>
              <a:t>This was not the expected outcome of the experiment, so researchers conducted interviews to try and understand how social/wellbeing factors could affect productivity. This included things such as relationships with colleagues and managers, team morale, personal values and personal lives.</a:t>
            </a:r>
          </a:p>
        </p:txBody>
      </p:sp>
    </p:spTree>
    <p:extLst>
      <p:ext uri="{BB962C8B-B14F-4D97-AF65-F5344CB8AC3E}">
        <p14:creationId xmlns:p14="http://schemas.microsoft.com/office/powerpoint/2010/main" val="2640052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BE770-BD5E-BA09-E685-21F7710CC6DD}"/>
              </a:ext>
            </a:extLst>
          </p:cNvPr>
          <p:cNvSpPr>
            <a:spLocks noGrp="1"/>
          </p:cNvSpPr>
          <p:nvPr>
            <p:ph type="title"/>
          </p:nvPr>
        </p:nvSpPr>
        <p:spPr/>
        <p:txBody>
          <a:bodyPr/>
          <a:lstStyle/>
          <a:p>
            <a:r>
              <a:rPr lang="en-GB" dirty="0"/>
              <a:t>‘The real Hawthorne effect’</a:t>
            </a:r>
          </a:p>
        </p:txBody>
      </p:sp>
      <p:sp>
        <p:nvSpPr>
          <p:cNvPr id="3" name="Content Placeholder 2">
            <a:extLst>
              <a:ext uri="{FF2B5EF4-FFF2-40B4-BE49-F238E27FC236}">
                <a16:creationId xmlns:a16="http://schemas.microsoft.com/office/drawing/2014/main" id="{B05BA07D-7076-6728-974C-971CB4484634}"/>
              </a:ext>
            </a:extLst>
          </p:cNvPr>
          <p:cNvSpPr>
            <a:spLocks noGrp="1"/>
          </p:cNvSpPr>
          <p:nvPr>
            <p:ph idx="1"/>
          </p:nvPr>
        </p:nvSpPr>
        <p:spPr/>
        <p:txBody>
          <a:bodyPr>
            <a:normAutofit fontScale="92500" lnSpcReduction="10000"/>
          </a:bodyPr>
          <a:lstStyle/>
          <a:p>
            <a:pPr marL="0" indent="0">
              <a:buNone/>
            </a:pPr>
            <a:r>
              <a:rPr lang="en-GB" u="sng" dirty="0"/>
              <a:t>Unintended outcomes</a:t>
            </a:r>
          </a:p>
          <a:p>
            <a:r>
              <a:rPr lang="en-GB" dirty="0"/>
              <a:t>Physical changes to the workplace had no effect on productivity. Social conditions, staff morale, human relationships and prioritising wellbeing mattered far more than lighting conditions or wages for example. </a:t>
            </a:r>
          </a:p>
          <a:p>
            <a:r>
              <a:rPr lang="en-GB" dirty="0"/>
              <a:t>What the researchers found was that productivity truly increased when workers were in an environment where they were not intimidated by management, colleagues and management were respectful, a supportive workplace and being listened to and valued. </a:t>
            </a:r>
          </a:p>
          <a:p>
            <a:r>
              <a:rPr lang="en-GB" dirty="0" err="1"/>
              <a:t>Ugoani</a:t>
            </a:r>
            <a:r>
              <a:rPr lang="en-GB" dirty="0"/>
              <a:t> (2023) supports this by explaining that due to human nature, people feel more motivated when they have the feeling of love, and acceptance by others in groups. They also try to demonstrate positive experiences when they get recognition and feel a sense of self-worth.</a:t>
            </a:r>
          </a:p>
          <a:p>
            <a:pPr marL="0" indent="0">
              <a:buNone/>
            </a:pPr>
            <a:endParaRPr lang="en-GB" u="sng" dirty="0"/>
          </a:p>
        </p:txBody>
      </p:sp>
    </p:spTree>
    <p:extLst>
      <p:ext uri="{BB962C8B-B14F-4D97-AF65-F5344CB8AC3E}">
        <p14:creationId xmlns:p14="http://schemas.microsoft.com/office/powerpoint/2010/main" val="21901956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41634-B884-127E-2542-0C62AE0F0F36}"/>
              </a:ext>
            </a:extLst>
          </p:cNvPr>
          <p:cNvSpPr>
            <a:spLocks noGrp="1"/>
          </p:cNvSpPr>
          <p:nvPr>
            <p:ph type="title"/>
          </p:nvPr>
        </p:nvSpPr>
        <p:spPr/>
        <p:txBody>
          <a:bodyPr/>
          <a:lstStyle/>
          <a:p>
            <a:r>
              <a:rPr lang="en-GB" dirty="0"/>
              <a:t>‘ The real Hawthorne effect’ </a:t>
            </a:r>
            <a:br>
              <a:rPr lang="en-GB" dirty="0"/>
            </a:br>
            <a:r>
              <a:rPr lang="en-GB" dirty="0"/>
              <a:t>Strengths </a:t>
            </a:r>
          </a:p>
        </p:txBody>
      </p:sp>
      <p:sp>
        <p:nvSpPr>
          <p:cNvPr id="3" name="Content Placeholder 2">
            <a:extLst>
              <a:ext uri="{FF2B5EF4-FFF2-40B4-BE49-F238E27FC236}">
                <a16:creationId xmlns:a16="http://schemas.microsoft.com/office/drawing/2014/main" id="{7EACCB67-64B0-74ED-0136-3685C4C62E79}"/>
              </a:ext>
            </a:extLst>
          </p:cNvPr>
          <p:cNvSpPr>
            <a:spLocks noGrp="1"/>
          </p:cNvSpPr>
          <p:nvPr>
            <p:ph idx="1"/>
          </p:nvPr>
        </p:nvSpPr>
        <p:spPr/>
        <p:txBody>
          <a:bodyPr>
            <a:normAutofit fontScale="92500"/>
          </a:bodyPr>
          <a:lstStyle/>
          <a:p>
            <a:r>
              <a:rPr lang="en-GB" dirty="0"/>
              <a:t>Long duration of research 1924- 1932. Gathers more in-depth and accurate information and explores patterns over a longer period of time. (Caruana et al., 2015)</a:t>
            </a:r>
          </a:p>
          <a:p>
            <a:r>
              <a:rPr lang="en-GB" dirty="0"/>
              <a:t>Multiple methods used – e.g. direct observation, interviews, social analysis (McCambridge, 2013)</a:t>
            </a:r>
          </a:p>
          <a:p>
            <a:r>
              <a:rPr lang="en-GB" dirty="0"/>
              <a:t>A major strength of the paper is its insistence that productivity is shaped by social and psychological factors such as relationships,  morale, and meaning, not just incentives or supervision. As a result of the experiment, these factors are now widely recognised as essential for staff engagement and wellbeing. Major impact on modern management and shaped leadership styles going forward (Gale, 2004).  </a:t>
            </a:r>
          </a:p>
        </p:txBody>
      </p:sp>
    </p:spTree>
    <p:extLst>
      <p:ext uri="{BB962C8B-B14F-4D97-AF65-F5344CB8AC3E}">
        <p14:creationId xmlns:p14="http://schemas.microsoft.com/office/powerpoint/2010/main" val="20351623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07108-0D52-2024-0887-30D21FA6B66E}"/>
              </a:ext>
            </a:extLst>
          </p:cNvPr>
          <p:cNvSpPr>
            <a:spLocks noGrp="1"/>
          </p:cNvSpPr>
          <p:nvPr>
            <p:ph type="title"/>
          </p:nvPr>
        </p:nvSpPr>
        <p:spPr/>
        <p:txBody>
          <a:bodyPr>
            <a:normAutofit/>
          </a:bodyPr>
          <a:lstStyle/>
          <a:p>
            <a:r>
              <a:rPr lang="en-GB" dirty="0"/>
              <a:t>‘The real Hawthorne effect’ </a:t>
            </a:r>
            <a:br>
              <a:rPr lang="en-GB" dirty="0"/>
            </a:br>
            <a:r>
              <a:rPr lang="en-GB" dirty="0"/>
              <a:t>Limitations</a:t>
            </a:r>
          </a:p>
        </p:txBody>
      </p:sp>
      <p:sp>
        <p:nvSpPr>
          <p:cNvPr id="3" name="Content Placeholder 2">
            <a:extLst>
              <a:ext uri="{FF2B5EF4-FFF2-40B4-BE49-F238E27FC236}">
                <a16:creationId xmlns:a16="http://schemas.microsoft.com/office/drawing/2014/main" id="{7709958A-8B44-8E83-CABA-CF03E05650FC}"/>
              </a:ext>
            </a:extLst>
          </p:cNvPr>
          <p:cNvSpPr>
            <a:spLocks noGrp="1"/>
          </p:cNvSpPr>
          <p:nvPr>
            <p:ph idx="1"/>
          </p:nvPr>
        </p:nvSpPr>
        <p:spPr/>
        <p:txBody>
          <a:bodyPr>
            <a:normAutofit/>
          </a:bodyPr>
          <a:lstStyle/>
          <a:p>
            <a:r>
              <a:rPr lang="en-GB" dirty="0"/>
              <a:t>Workers knew they were being studied so adapted their behaviour which skewed results. The Hawthorne effect. (Sedgwick and Greenwood, 2015).</a:t>
            </a:r>
          </a:p>
          <a:p>
            <a:r>
              <a:rPr lang="en-GB" dirty="0"/>
              <a:t>The experiment is historical,1920s–1930s which can be very subjective, incomplete and fragmented. (</a:t>
            </a:r>
            <a:r>
              <a:rPr lang="en-GB" dirty="0" err="1"/>
              <a:t>lis.academy</a:t>
            </a:r>
            <a:r>
              <a:rPr lang="en-GB" dirty="0"/>
              <a:t>, 2024).</a:t>
            </a:r>
          </a:p>
        </p:txBody>
      </p:sp>
    </p:spTree>
    <p:extLst>
      <p:ext uri="{BB962C8B-B14F-4D97-AF65-F5344CB8AC3E}">
        <p14:creationId xmlns:p14="http://schemas.microsoft.com/office/powerpoint/2010/main" val="1421773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9E376-AF80-13AC-C440-40B899637FF6}"/>
              </a:ext>
            </a:extLst>
          </p:cNvPr>
          <p:cNvSpPr>
            <a:spLocks noGrp="1"/>
          </p:cNvSpPr>
          <p:nvPr>
            <p:ph type="title"/>
          </p:nvPr>
        </p:nvSpPr>
        <p:spPr/>
        <p:txBody>
          <a:bodyPr/>
          <a:lstStyle/>
          <a:p>
            <a:r>
              <a:rPr lang="en-GB" dirty="0"/>
              <a:t>‘The real Hawthorne effect’</a:t>
            </a:r>
          </a:p>
        </p:txBody>
      </p:sp>
      <p:sp>
        <p:nvSpPr>
          <p:cNvPr id="3" name="Content Placeholder 2">
            <a:extLst>
              <a:ext uri="{FF2B5EF4-FFF2-40B4-BE49-F238E27FC236}">
                <a16:creationId xmlns:a16="http://schemas.microsoft.com/office/drawing/2014/main" id="{67E7751A-D2F5-6692-B80A-A8778ED472FA}"/>
              </a:ext>
            </a:extLst>
          </p:cNvPr>
          <p:cNvSpPr>
            <a:spLocks noGrp="1"/>
          </p:cNvSpPr>
          <p:nvPr>
            <p:ph idx="1"/>
          </p:nvPr>
        </p:nvSpPr>
        <p:spPr/>
        <p:txBody>
          <a:bodyPr>
            <a:normAutofit fontScale="55000" lnSpcReduction="20000"/>
          </a:bodyPr>
          <a:lstStyle/>
          <a:p>
            <a:pPr marL="0" indent="0">
              <a:buNone/>
            </a:pPr>
            <a:r>
              <a:rPr lang="en-GB" u="sng" dirty="0"/>
              <a:t>Leadership styles</a:t>
            </a:r>
          </a:p>
          <a:p>
            <a:pPr marL="0" indent="0">
              <a:buNone/>
            </a:pPr>
            <a:r>
              <a:rPr lang="en-GB" dirty="0"/>
              <a:t>The Hawthorne experiments highlight a lot of different leadership styles and how they positively and negatively effect staff. </a:t>
            </a:r>
          </a:p>
          <a:p>
            <a:r>
              <a:rPr lang="en-GB" dirty="0"/>
              <a:t>’Autocratic leadership’ may have been a reason for a lack of motivation amongst workers. This is a leadership style Developed by Kurt Lewin in 1936; it focuses on the leader being </a:t>
            </a:r>
            <a:r>
              <a:rPr lang="en-GB" dirty="0" err="1"/>
              <a:t>authoriative</a:t>
            </a:r>
            <a:r>
              <a:rPr lang="en-GB" dirty="0"/>
              <a:t> and making decisions without input from subordinates. The leader is fully in charge and dictates, without any consideration of subordinates ideas, thoughts or creativity. This leadership style often leads to low employee morale and lack of motivation as they feel undervalued and excluded from the decision-making process (Chaudhary, 2026).</a:t>
            </a:r>
          </a:p>
          <a:p>
            <a:r>
              <a:rPr lang="en-GB" dirty="0"/>
              <a:t>Following the results found in the Hawthorne experiments, and a deeper understanding of the importance of prioritising the human factors behind the worker, a ‘transformational leadership’ would have been implemented to continue improving productivity. </a:t>
            </a:r>
            <a:r>
              <a:rPr lang="en-GB" dirty="0" err="1"/>
              <a:t>Ugochuk</a:t>
            </a:r>
            <a:r>
              <a:rPr lang="en-GB" dirty="0"/>
              <a:t> (2025) states in regard to transformational leadership; ‘by inspiring and motivating employees through a compelling vision and personalized support, transformational leaders increase employees’ emotional commitment and involvement in their work. This heightened engagement leads to greater enthusiasm and dedication.’</a:t>
            </a:r>
          </a:p>
          <a:p>
            <a:r>
              <a:rPr lang="en-GB" dirty="0"/>
              <a:t>Person-</a:t>
            </a:r>
            <a:r>
              <a:rPr lang="en-GB" dirty="0" err="1"/>
              <a:t>centered</a:t>
            </a:r>
            <a:r>
              <a:rPr lang="en-GB" dirty="0"/>
              <a:t> leadership prioritises the psychological facts of human valuing, motivation and needs. They encourage self leadership, creativity and autonomous decision making. They value individualism and reward good teamwork. Above all else, taking care of the business means taking care to respect and value the individual worker. (Plas, 2013).</a:t>
            </a:r>
          </a:p>
          <a:p>
            <a:r>
              <a:rPr lang="en-GB" dirty="0"/>
              <a:t>The authors highlight that the early Hawthorne researchers discovered “a rare interpersonal tone in which workers did not feel goaded by their bosses,” which mirrors today’s emphasis on supportive, empowering leadership rather than command‑and‑control styles. This evidence suggests that a leadership style that puts the person first is still very much relevant today and increases productivity. </a:t>
            </a:r>
          </a:p>
          <a:p>
            <a:endParaRPr lang="en-GB" dirty="0"/>
          </a:p>
        </p:txBody>
      </p:sp>
    </p:spTree>
    <p:extLst>
      <p:ext uri="{BB962C8B-B14F-4D97-AF65-F5344CB8AC3E}">
        <p14:creationId xmlns:p14="http://schemas.microsoft.com/office/powerpoint/2010/main" val="22465037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FA8BA-34CA-770E-0A2F-099477E1536E}"/>
              </a:ext>
            </a:extLst>
          </p:cNvPr>
          <p:cNvSpPr>
            <a:spLocks noGrp="1"/>
          </p:cNvSpPr>
          <p:nvPr>
            <p:ph type="title"/>
          </p:nvPr>
        </p:nvSpPr>
        <p:spPr/>
        <p:txBody>
          <a:bodyPr/>
          <a:lstStyle/>
          <a:p>
            <a:r>
              <a:rPr lang="en-GB" dirty="0"/>
              <a:t>How this relates to my role as SP.</a:t>
            </a:r>
          </a:p>
        </p:txBody>
      </p:sp>
      <p:sp>
        <p:nvSpPr>
          <p:cNvPr id="3" name="Content Placeholder 2">
            <a:extLst>
              <a:ext uri="{FF2B5EF4-FFF2-40B4-BE49-F238E27FC236}">
                <a16:creationId xmlns:a16="http://schemas.microsoft.com/office/drawing/2014/main" id="{C395AAC4-0A7D-2792-A9E2-54C8291AA8FA}"/>
              </a:ext>
            </a:extLst>
          </p:cNvPr>
          <p:cNvSpPr>
            <a:spLocks noGrp="1"/>
          </p:cNvSpPr>
          <p:nvPr>
            <p:ph idx="1"/>
          </p:nvPr>
        </p:nvSpPr>
        <p:spPr/>
        <p:txBody>
          <a:bodyPr>
            <a:normAutofit fontScale="77500" lnSpcReduction="20000"/>
          </a:bodyPr>
          <a:lstStyle/>
          <a:p>
            <a:r>
              <a:rPr lang="en-GB" dirty="0"/>
              <a:t>In my experience as an SP, I’ve found that a person‑centred leadership style consistently brings out the best in staff. When I show genuine interest in people, and value them as human beings rather than simply as ‘workers’, the impact is noticeable. Staff feel more motivated and supported, patients receive better care, and I also feel fulfilment in my role.</a:t>
            </a:r>
          </a:p>
          <a:p>
            <a:r>
              <a:rPr lang="en-GB" dirty="0"/>
              <a:t>This approach enhances performance and also makes me a more approachable and trustworthy leader. Creating an environment where people feel respected and understood strengthens relationships and ultimately leads to better outcomes for everyone involved.</a:t>
            </a:r>
          </a:p>
          <a:p>
            <a:r>
              <a:rPr lang="en-GB" dirty="0"/>
              <a:t>Alternatively, staff often do not respond well to authoritative leadership styles that do not recognise them as individuals, only focusing on “getting the job done” with no room for mistakes. When people work in an environment where they feel unsafe, undervalued, or intimidated, it is impossible to maintain high levels of motivation or productivity. A culture that lacks psychological safety decreases performance, makes people scared to communicate, and ultimately affects the quality of care delivered to our patients. </a:t>
            </a:r>
          </a:p>
        </p:txBody>
      </p:sp>
    </p:spTree>
    <p:extLst>
      <p:ext uri="{BB962C8B-B14F-4D97-AF65-F5344CB8AC3E}">
        <p14:creationId xmlns:p14="http://schemas.microsoft.com/office/powerpoint/2010/main" val="1258022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79B20-5F9F-1E01-F436-544A2BE2289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D456172-7FE8-E9BD-7074-35A17A736B69}"/>
              </a:ext>
            </a:extLst>
          </p:cNvPr>
          <p:cNvSpPr>
            <a:spLocks noGrp="1"/>
          </p:cNvSpPr>
          <p:nvPr>
            <p:ph idx="1"/>
          </p:nvPr>
        </p:nvSpPr>
        <p:spPr/>
        <p:txBody>
          <a:bodyPr>
            <a:normAutofit fontScale="40000" lnSpcReduction="20000"/>
          </a:bodyPr>
          <a:lstStyle/>
          <a:p>
            <a:r>
              <a:rPr lang="en-GB" dirty="0" err="1">
                <a:effectLst/>
              </a:rPr>
              <a:t>academty</a:t>
            </a:r>
            <a:r>
              <a:rPr lang="en-GB" dirty="0">
                <a:effectLst/>
              </a:rPr>
              <a:t>, </a:t>
            </a:r>
            <a:r>
              <a:rPr lang="en-GB" dirty="0" err="1">
                <a:effectLst/>
              </a:rPr>
              <a:t>lis</a:t>
            </a:r>
            <a:r>
              <a:rPr lang="en-GB" dirty="0">
                <a:effectLst/>
              </a:rPr>
              <a:t> (2024) </a:t>
            </a:r>
            <a:r>
              <a:rPr lang="en-GB" i="1" dirty="0">
                <a:effectLst/>
              </a:rPr>
              <a:t>Limitations in historical research: Addressing subjectivity and the lack of precision</a:t>
            </a:r>
            <a:r>
              <a:rPr lang="en-GB" dirty="0">
                <a:effectLst/>
              </a:rPr>
              <a:t>, </a:t>
            </a:r>
            <a:r>
              <a:rPr lang="en-GB" i="1" dirty="0">
                <a:effectLst/>
              </a:rPr>
              <a:t>LIS (Library &amp; Information Science) Academy</a:t>
            </a:r>
            <a:r>
              <a:rPr lang="en-GB" dirty="0">
                <a:effectLst/>
              </a:rPr>
              <a:t>. Available at: https://lis.academy/research-methodology/limitations-historical-research-subjectivity-precision/ (Accessed: 16 April 2026). </a:t>
            </a:r>
          </a:p>
          <a:p>
            <a:r>
              <a:rPr lang="en-GB" dirty="0">
                <a:effectLst/>
              </a:rPr>
              <a:t>Caruana, E.J. </a:t>
            </a:r>
            <a:r>
              <a:rPr lang="en-GB" i="1" dirty="0">
                <a:effectLst/>
              </a:rPr>
              <a:t>et al.</a:t>
            </a:r>
            <a:r>
              <a:rPr lang="en-GB" dirty="0">
                <a:effectLst/>
              </a:rPr>
              <a:t> (2015) </a:t>
            </a:r>
            <a:r>
              <a:rPr lang="en-GB" i="1" dirty="0">
                <a:effectLst/>
              </a:rPr>
              <a:t>Longitudinal studies</a:t>
            </a:r>
            <a:r>
              <a:rPr lang="en-GB" dirty="0">
                <a:effectLst/>
              </a:rPr>
              <a:t>, </a:t>
            </a:r>
            <a:r>
              <a:rPr lang="en-GB" i="1" dirty="0">
                <a:effectLst/>
              </a:rPr>
              <a:t>Journal of thoracic disease</a:t>
            </a:r>
            <a:r>
              <a:rPr lang="en-GB" dirty="0">
                <a:effectLst/>
              </a:rPr>
              <a:t>. Available at: https://pmc.ncbi.nlm.nih.gov/articles/PMC4669300/ (Accessed: 16 April 2026). </a:t>
            </a:r>
          </a:p>
          <a:p>
            <a:r>
              <a:rPr lang="en-GB" dirty="0">
                <a:effectLst/>
              </a:rPr>
              <a:t>Chaudhary, S. (2026) </a:t>
            </a:r>
            <a:r>
              <a:rPr lang="en-GB" i="1" dirty="0">
                <a:effectLst/>
              </a:rPr>
              <a:t>The University of Iowa Studies on Leadership Styles</a:t>
            </a:r>
            <a:r>
              <a:rPr lang="en-GB" dirty="0">
                <a:effectLst/>
              </a:rPr>
              <a:t>, </a:t>
            </a:r>
            <a:r>
              <a:rPr lang="en-GB" i="1" dirty="0" err="1">
                <a:effectLst/>
              </a:rPr>
              <a:t>TheMBAins</a:t>
            </a:r>
            <a:r>
              <a:rPr lang="en-GB" dirty="0">
                <a:effectLst/>
              </a:rPr>
              <a:t>. Available at: https://thembains.com/university-of-iowa-studies/#Autocratic_Style (Accessed: 15 April 2026). </a:t>
            </a:r>
          </a:p>
          <a:p>
            <a:r>
              <a:rPr lang="en-GB" dirty="0">
                <a:effectLst/>
              </a:rPr>
              <a:t>Deci, E.L. and Ryan, R.M. (2008) ‘Self-determination theory: A </a:t>
            </a:r>
            <a:r>
              <a:rPr lang="en-GB" dirty="0" err="1">
                <a:effectLst/>
              </a:rPr>
              <a:t>Macrotheory</a:t>
            </a:r>
            <a:r>
              <a:rPr lang="en-GB" dirty="0">
                <a:effectLst/>
              </a:rPr>
              <a:t> of human motivation, development, and health.’, </a:t>
            </a:r>
            <a:r>
              <a:rPr lang="en-GB" i="1" dirty="0">
                <a:effectLst/>
              </a:rPr>
              <a:t>Canadian Psychology / </a:t>
            </a:r>
            <a:r>
              <a:rPr lang="en-GB" i="1" dirty="0" err="1">
                <a:effectLst/>
              </a:rPr>
              <a:t>Psychologie</a:t>
            </a:r>
            <a:r>
              <a:rPr lang="en-GB" i="1" dirty="0">
                <a:effectLst/>
              </a:rPr>
              <a:t> canadienne</a:t>
            </a:r>
            <a:r>
              <a:rPr lang="en-GB" dirty="0">
                <a:effectLst/>
              </a:rPr>
              <a:t>, 49(3), pp. 182–185. doi:10.1037/a0012801. </a:t>
            </a:r>
          </a:p>
          <a:p>
            <a:r>
              <a:rPr lang="en-GB" dirty="0">
                <a:effectLst/>
              </a:rPr>
              <a:t>Gale, E.A.M. (2004) ‘The Hawthorne Studies--a fable for our times?’, </a:t>
            </a:r>
            <a:r>
              <a:rPr lang="en-GB" i="1" dirty="0">
                <a:effectLst/>
              </a:rPr>
              <a:t>QJM</a:t>
            </a:r>
            <a:r>
              <a:rPr lang="en-GB" dirty="0">
                <a:effectLst/>
              </a:rPr>
              <a:t>, 97(7), pp. 439–449. doi:10.1093/</a:t>
            </a:r>
            <a:r>
              <a:rPr lang="en-GB" dirty="0" err="1">
                <a:effectLst/>
              </a:rPr>
              <a:t>qjmed</a:t>
            </a:r>
            <a:r>
              <a:rPr lang="en-GB" dirty="0">
                <a:effectLst/>
              </a:rPr>
              <a:t>/hch070. </a:t>
            </a:r>
          </a:p>
          <a:p>
            <a:r>
              <a:rPr lang="en-GB" dirty="0">
                <a:effectLst/>
              </a:rPr>
              <a:t>Halpern, S. (2003) ‘Evaluating preference effects in partially unblinded, randomized clinical trials’, </a:t>
            </a:r>
            <a:r>
              <a:rPr lang="en-GB" i="1" dirty="0">
                <a:effectLst/>
              </a:rPr>
              <a:t>Journal of Clinical Epidemiology</a:t>
            </a:r>
            <a:r>
              <a:rPr lang="en-GB" dirty="0">
                <a:effectLst/>
              </a:rPr>
              <a:t>, 56(2), pp. 109–115. doi:10.1016/s0895-4356(02)00598-x. </a:t>
            </a:r>
          </a:p>
          <a:p>
            <a:r>
              <a:rPr lang="en-GB" dirty="0">
                <a:effectLst/>
              </a:rPr>
              <a:t>McCambridge, J., Witton, J. and </a:t>
            </a:r>
            <a:r>
              <a:rPr lang="en-GB" dirty="0" err="1">
                <a:effectLst/>
              </a:rPr>
              <a:t>Elbourne</a:t>
            </a:r>
            <a:r>
              <a:rPr lang="en-GB" dirty="0">
                <a:effectLst/>
              </a:rPr>
              <a:t>, D.R. (2014) ‘Systematic review of the Hawthorne Effect: New Concepts are needed to study research participation effects’, </a:t>
            </a:r>
            <a:r>
              <a:rPr lang="en-GB" i="1" dirty="0">
                <a:effectLst/>
              </a:rPr>
              <a:t>Journal of Clinical Epidemiology</a:t>
            </a:r>
            <a:r>
              <a:rPr lang="en-GB" dirty="0">
                <a:effectLst/>
              </a:rPr>
              <a:t>, 67(3), pp. 267–277. doi:10.1016/j.jclinepi.2013.08.015. </a:t>
            </a:r>
          </a:p>
          <a:p>
            <a:r>
              <a:rPr lang="en-GB" dirty="0">
                <a:effectLst/>
              </a:rPr>
              <a:t>Odgaard-Jensen, J. </a:t>
            </a:r>
            <a:r>
              <a:rPr lang="en-GB" i="1" dirty="0">
                <a:effectLst/>
              </a:rPr>
              <a:t>et al.</a:t>
            </a:r>
            <a:r>
              <a:rPr lang="en-GB" dirty="0">
                <a:effectLst/>
              </a:rPr>
              <a:t> (2011) ‘Randomisation to protect against selection bias in healthcare trials’, </a:t>
            </a:r>
            <a:r>
              <a:rPr lang="en-GB" i="1" dirty="0">
                <a:effectLst/>
              </a:rPr>
              <a:t>Cochrane Database of Systematic Reviews</a:t>
            </a:r>
            <a:r>
              <a:rPr lang="en-GB" dirty="0">
                <a:effectLst/>
              </a:rPr>
              <a:t>, 2015(4). doi:10.1002/14651858.mr000012.pub3. </a:t>
            </a:r>
          </a:p>
          <a:p>
            <a:r>
              <a:rPr lang="en-GB" dirty="0">
                <a:effectLst/>
              </a:rPr>
              <a:t>Plas, J.M. (2013) </a:t>
            </a:r>
            <a:r>
              <a:rPr lang="en-GB" i="1" dirty="0">
                <a:effectLst/>
              </a:rPr>
              <a:t>Person-</a:t>
            </a:r>
            <a:r>
              <a:rPr lang="en-GB" i="1" dirty="0" err="1">
                <a:effectLst/>
              </a:rPr>
              <a:t>centered</a:t>
            </a:r>
            <a:r>
              <a:rPr lang="en-GB" i="1" dirty="0">
                <a:effectLst/>
              </a:rPr>
              <a:t> leadership: An American approach to participatory management</a:t>
            </a:r>
            <a:r>
              <a:rPr lang="en-GB" dirty="0">
                <a:effectLst/>
              </a:rPr>
              <a:t>, </a:t>
            </a:r>
            <a:r>
              <a:rPr lang="en-GB" i="1" dirty="0">
                <a:effectLst/>
              </a:rPr>
              <a:t>Google books</a:t>
            </a:r>
            <a:r>
              <a:rPr lang="en-GB" dirty="0">
                <a:effectLst/>
              </a:rPr>
              <a:t>. Thousand Oaks: SAGE Publications. Available at: https://books.google.co.uk/books?hl=en&amp;lr=&amp;id=8JI5DQAAQBAJ&amp;oi=fnd&amp;pg=PP1&amp;dq=person+centered+leadership&amp;ots=sqOJdzoapx&amp;sig=px6G_vbd8jACTe1MJKmlY5msOVs&amp;redir_esc=y#v=onepage&amp;q=person%20centered%20leadership&amp;f=false. </a:t>
            </a:r>
          </a:p>
          <a:p>
            <a:r>
              <a:rPr lang="en-GB" dirty="0">
                <a:effectLst/>
              </a:rPr>
              <a:t>Sedgwick, P. and Greenwood, N. (2015) ‘Understanding the </a:t>
            </a:r>
            <a:r>
              <a:rPr lang="en-GB" dirty="0" err="1">
                <a:effectLst/>
              </a:rPr>
              <a:t>hawthorne</a:t>
            </a:r>
            <a:r>
              <a:rPr lang="en-GB" dirty="0">
                <a:effectLst/>
              </a:rPr>
              <a:t> effect’, </a:t>
            </a:r>
            <a:r>
              <a:rPr lang="en-GB" i="1" dirty="0">
                <a:effectLst/>
              </a:rPr>
              <a:t>BMJ</a:t>
            </a:r>
            <a:r>
              <a:rPr lang="en-GB" dirty="0">
                <a:effectLst/>
              </a:rPr>
              <a:t> [Preprint]. doi:10.1136/bmj.h4672. </a:t>
            </a:r>
          </a:p>
          <a:p>
            <a:r>
              <a:rPr lang="en-GB" dirty="0">
                <a:effectLst/>
              </a:rPr>
              <a:t>Slemp, G.R. </a:t>
            </a:r>
            <a:r>
              <a:rPr lang="en-GB" i="1" dirty="0">
                <a:effectLst/>
              </a:rPr>
              <a:t>et al.</a:t>
            </a:r>
            <a:r>
              <a:rPr lang="en-GB" dirty="0">
                <a:effectLst/>
              </a:rPr>
              <a:t> (2018) ‘Leader autonomy support in the workplace: A Meta-Analytic Review’, </a:t>
            </a:r>
            <a:r>
              <a:rPr lang="en-GB" i="1" dirty="0">
                <a:effectLst/>
              </a:rPr>
              <a:t>Motivation and Emotion</a:t>
            </a:r>
            <a:r>
              <a:rPr lang="en-GB" dirty="0">
                <a:effectLst/>
              </a:rPr>
              <a:t>, 42(5), pp. 706–724. doi:10.1007/s11031-018-9698-y. </a:t>
            </a:r>
          </a:p>
          <a:p>
            <a:r>
              <a:rPr lang="en-GB" dirty="0" err="1">
                <a:effectLst/>
              </a:rPr>
              <a:t>Ugoani</a:t>
            </a:r>
            <a:r>
              <a:rPr lang="en-GB" dirty="0">
                <a:effectLst/>
              </a:rPr>
              <a:t>, J. (2023) ‘The Hawthorne Experiments: Workers motivations and positive experiences’, </a:t>
            </a:r>
            <a:r>
              <a:rPr lang="en-GB" i="1" dirty="0">
                <a:effectLst/>
              </a:rPr>
              <a:t>SSRN Electronic Journal</a:t>
            </a:r>
            <a:r>
              <a:rPr lang="en-GB" dirty="0">
                <a:effectLst/>
              </a:rPr>
              <a:t> [Preprint]. doi:10.2139/ssrn.4404821. </a:t>
            </a:r>
          </a:p>
          <a:p>
            <a:r>
              <a:rPr lang="en-GB" dirty="0">
                <a:effectLst/>
              </a:rPr>
              <a:t>Ugochukwu, C. (2025) </a:t>
            </a:r>
            <a:r>
              <a:rPr lang="en-GB" i="1" dirty="0">
                <a:effectLst/>
              </a:rPr>
              <a:t>Transformational leadership theory: Inspire &amp; motivate</a:t>
            </a:r>
            <a:r>
              <a:rPr lang="en-GB" dirty="0">
                <a:effectLst/>
              </a:rPr>
              <a:t>, </a:t>
            </a:r>
            <a:r>
              <a:rPr lang="en-GB" i="1" dirty="0">
                <a:effectLst/>
              </a:rPr>
              <a:t>Simply Psychology</a:t>
            </a:r>
            <a:r>
              <a:rPr lang="en-GB" dirty="0">
                <a:effectLst/>
              </a:rPr>
              <a:t>. Available at: https://www.simplypsychology.org/what-is-transformational-leadership.html (Accessed: 15 April 2026). </a:t>
            </a:r>
          </a:p>
          <a:p>
            <a:endParaRPr lang="en-GB" dirty="0"/>
          </a:p>
        </p:txBody>
      </p:sp>
    </p:spTree>
    <p:extLst>
      <p:ext uri="{BB962C8B-B14F-4D97-AF65-F5344CB8AC3E}">
        <p14:creationId xmlns:p14="http://schemas.microsoft.com/office/powerpoint/2010/main" val="6070422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5461</TotalTime>
  <Words>2397</Words>
  <Application>Microsoft Office PowerPoint</Application>
  <PresentationFormat>Widescreen</PresentationFormat>
  <Paragraphs>72</Paragraphs>
  <Slides>11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Hawthorne Experiments </vt:lpstr>
      <vt:lpstr>“Understanding the Hawthorne effect” </vt:lpstr>
      <vt:lpstr>“Understanding the Hawthorne effect” </vt:lpstr>
      <vt:lpstr>“Understanding the Hawthorne Effect”</vt:lpstr>
      <vt:lpstr>‘The real Hawthorne effect’</vt:lpstr>
      <vt:lpstr>‘The real Hawthorne effect’</vt:lpstr>
      <vt:lpstr>‘ The real Hawthorne effect’  Strengths </vt:lpstr>
      <vt:lpstr>‘The real Hawthorne effect’  Limitations</vt:lpstr>
      <vt:lpstr>‘The real Hawthorne effect’</vt:lpstr>
      <vt:lpstr>How this relates to my role as SP.</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Hannah Jones (Welsh Ambulance Service NHS Trust - 020)</dc:creator>
  <cp:lastModifiedBy>Hannah Jones (Welsh Ambulance Service NHS Trust - 020)</cp:lastModifiedBy>
  <cp:revision>1</cp:revision>
  <dcterms:created xsi:type="dcterms:W3CDTF">2026-04-12T14:55:45Z</dcterms:created>
  <dcterms:modified xsi:type="dcterms:W3CDTF">2026-04-16T09:57:31Z</dcterms:modified>
</cp:coreProperties>
</file>