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13"/>
  </p:notesMasterIdLst>
  <p:sldIdLst>
    <p:sldId id="256" r:id="rId2"/>
    <p:sldId id="257" r:id="rId3"/>
    <p:sldId id="258" r:id="rId4"/>
    <p:sldId id="259" r:id="rId5"/>
    <p:sldId id="260" r:id="rId6"/>
    <p:sldId id="261" r:id="rId7"/>
    <p:sldId id="263" r:id="rId8"/>
    <p:sldId id="264" r:id="rId9"/>
    <p:sldId id="265" r:id="rId10"/>
    <p:sldId id="266" r:id="rId11"/>
    <p:sldId id="267" r:id="rId12"/>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66" autoAdjust="0"/>
  </p:normalViewPr>
  <p:slideViewPr>
    <p:cSldViewPr>
      <p:cViewPr varScale="1">
        <p:scale>
          <a:sx n="47" d="100"/>
          <a:sy n="47" d="100"/>
        </p:scale>
        <p:origin x="418" y="53"/>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9A93003E-8082-4C42-91AC-B29683649486}" type="datetimeFigureOut">
              <a:rPr lang="en-IN" smtClean="0"/>
              <a:t>20-10-2024</a:t>
            </a:fld>
            <a:endParaRPr lang="en-IN"/>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FB1946A6-DBE5-4A5D-8366-6A0A9EAFFEF9}" type="slidenum">
              <a:rPr lang="en-IN" smtClean="0"/>
              <a:t>‹#›</a:t>
            </a:fld>
            <a:endParaRPr lang="en-IN"/>
          </a:p>
        </p:txBody>
      </p:sp>
    </p:spTree>
    <p:extLst>
      <p:ext uri="{BB962C8B-B14F-4D97-AF65-F5344CB8AC3E}">
        <p14:creationId xmlns:p14="http://schemas.microsoft.com/office/powerpoint/2010/main" val="2266114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presentation will explore the contemporary theme of digital transformation within the hospitality and hotel industry. It will also describe the important role of artificial intelligence in improving operational efficiency and obtaining customer experiences. Implementing AI technologies has become increasingly important as the industry changes. It will be helpful for staying competitive and satisfying the improving expectations of tech-savvy customers. This transformation is specifically related to the COVID-19 pandemic situation. The situation has forced this industry to maintain personalised customer experiences and contactless services. The main purpose of this report is to evaluate industry case studies and describe how leading hotels have promoted AI-driven solutions.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br>
              <a:rPr lang="en-GB" sz="1800" dirty="0">
                <a:solidFill>
                  <a:srgbClr val="000000"/>
                </a:solidFill>
                <a:effectLst/>
                <a:latin typeface="Times New Roman" panose="02020603050405020304" pitchFamily="18" charset="0"/>
                <a:ea typeface="Calibri" panose="020F0502020204030204" pitchFamily="34" charset="0"/>
              </a:rPr>
            </a:b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2</a:t>
            </a:fld>
            <a:endParaRPr lang="en-IN"/>
          </a:p>
        </p:txBody>
      </p:sp>
    </p:spTree>
    <p:extLst>
      <p:ext uri="{BB962C8B-B14F-4D97-AF65-F5344CB8AC3E}">
        <p14:creationId xmlns:p14="http://schemas.microsoft.com/office/powerpoint/2010/main" val="1570905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transformation with the help of artificial intelligence has reshaped the hospitality and hotel industry by obtaining customer experiences and developing operational efficiency. It is important for conference delegates to showcase theories and concepts that can effectively provide an understanding of digital transformation. The Technology Acceptance Model explains that recognised usefulness and ease of use significantly motivate technological adaptation within companies (Vorm and Combs, 2022). This model is also important for identifying how customers and hotel employees promote and accept AI-driven technology into their experiences. The concept of service autonomy refers to the usability of technologies. By promoting service automation, obtaining service efficiency becomes easier. It is important to evaluate the role of AI in developing customer satisfaction and smoothing business operations (Chen, et. al., 2023).</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3</a:t>
            </a:fld>
            <a:endParaRPr lang="en-IN"/>
          </a:p>
        </p:txBody>
      </p:sp>
    </p:spTree>
    <p:extLst>
      <p:ext uri="{BB962C8B-B14F-4D97-AF65-F5344CB8AC3E}">
        <p14:creationId xmlns:p14="http://schemas.microsoft.com/office/powerpoint/2010/main" val="2595583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Personalised recommendation systems and chatbots are effective in not only obtaining operational efficiency but also promoting a more supported customer experience. Studies also show that hotels which have promoted AI technologies can witness developed customer satisfaction and loyalty because of improved service delivery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Benchhiba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 The findings also explain the transformative effectiveness of AI in the hospitality industry. It also describes the essentiality of further adaptation and exploration of these technologies for competitive advantages.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4</a:t>
            </a:fld>
            <a:endParaRPr lang="en-IN"/>
          </a:p>
        </p:txBody>
      </p:sp>
    </p:spTree>
    <p:extLst>
      <p:ext uri="{BB962C8B-B14F-4D97-AF65-F5344CB8AC3E}">
        <p14:creationId xmlns:p14="http://schemas.microsoft.com/office/powerpoint/2010/main" val="1321972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PESTLE analysis is a structured framework that offers a wide range of identification of the external factors that motivate digital transformation within the hospitality and hotel sector (Henry, 2021). Political factors like government regulations which are based on security and data privacy are important. The hospitality industry must promote regulations like GDPR to ensure that AI systems are prepared to protect customers’ sensitive information. This necessity can develop both opportunities and challenges. On the other hand, adjustment can increase operational expenses and it can offer brand loyalty and trust among tech-savvy customers. These types of customers mainly prefer data security and endless services. Economic factors are also important within the hospitality industry and it has played an important part in recovering from the pandemic. Hotels which have promoted AI technologies have witnessed higher initial expenses but the long-term operational efficiency and enhanced customer experiences can lead to developing financial results. This investment is specifically important within the competitive marketplace where customer expectations and requirements are changing rapidly which is motivated by digital technologies.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5</a:t>
            </a:fld>
            <a:endParaRPr lang="en-IN"/>
          </a:p>
        </p:txBody>
      </p:sp>
    </p:spTree>
    <p:extLst>
      <p:ext uri="{BB962C8B-B14F-4D97-AF65-F5344CB8AC3E}">
        <p14:creationId xmlns:p14="http://schemas.microsoft.com/office/powerpoint/2010/main" val="2038314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social factors of the PESTLE analysis have demonstrated evolving customer preferences and behaviours. Today's customers mainly want endless and personalised experiences. These approaches are supported by AI technologies like recommendation systems and chatbots. These tools are vital in smoothing business operations by offering supported suggestions and controlling routine inquiries based on customer preferences. Studies have also showcased that hotels which have been utilising AI-driven technologies and solutions have witnessed an increment in customer loyalty and satisfaction. However, the promotion of AI technologies has several challenges. There are numerous customers who prefer human interaction and touch over automotive services (Sampson and Chase, 2020). It is important for hotels to obtain a balance between personalised human services and technological automation to satisfy different customer requirements significantly. This also explains the essentiality of training staff regarding AI systems to ensure that they can obtain information about technologies rather than replacements within the sector.</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6</a:t>
            </a:fld>
            <a:endParaRPr lang="en-IN"/>
          </a:p>
        </p:txBody>
      </p:sp>
    </p:spTree>
    <p:extLst>
      <p:ext uri="{BB962C8B-B14F-4D97-AF65-F5344CB8AC3E}">
        <p14:creationId xmlns:p14="http://schemas.microsoft.com/office/powerpoint/2010/main" val="1683715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From the perspectives of technological standpoint, improvements in AI technologies have reshaped several operational factors within the sector. Dynamic pricing strategies and smart room controls have been impacted by such technologies. Hotels have understood the essentiality of data analysis in enhancing effective marketing approaches, improving customer preferences and offering efficient services. However, the promotion of these technologies can be met with legal and environmental challenges. This is because hotels should consider the sustainability of their operations. For example, hotels can significantly see a reduction in carbon footprint by promoting energy-efficient AI systems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Karvounidi</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 It is also adjusted with the developing customer expectations for eco-friendly initiatives. Hotels should ensure adjustment with regulations like ethical considerations around AI usability and data collection. Overall, with the promotion of AI technologies hotels can enhance opportunities for effective operational efficiency and service delivery. It is also important for them to consider the several factors of PESTLE analysis to acquire the associated limitations and strengths significantly.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7</a:t>
            </a:fld>
            <a:endParaRPr lang="en-IN"/>
          </a:p>
        </p:txBody>
      </p:sp>
    </p:spTree>
    <p:extLst>
      <p:ext uri="{BB962C8B-B14F-4D97-AF65-F5344CB8AC3E}">
        <p14:creationId xmlns:p14="http://schemas.microsoft.com/office/powerpoint/2010/main" val="3373901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 is a necessity to promote comprehensive policies for the hotel and hospitality industry. It can promote a sense of artificial intelligence and prioritise adjustment and data security. This industry can adjust to regulatory frameworks like the General Data Protection Regulation (GDPR) as AI technologies continue to change within the market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Grafenstein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 These frameworks are effective in protecting customers’ sensitive information and enhancing their trust. By promoting strict data management policies this industry can not only reduce legal challenges but also promote a sense of brand loyalty among tech-savvy customers. These types of customers are increasingly expecting transparency in how their data is utilised. Moreover, it can promote ongoing staff training programs. These programs will ensure that employees have proper knowledge about AI functionalities and AI technologies. These initiatives will not only help to identify the resistance to technological adaptation but will also help staff to offer a balance of personalised services. Automation can be easily promoted with such approaches and ultimately obtain the customer experiences.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8</a:t>
            </a:fld>
            <a:endParaRPr lang="en-IN"/>
          </a:p>
        </p:txBody>
      </p:sp>
    </p:spTree>
    <p:extLst>
      <p:ext uri="{BB962C8B-B14F-4D97-AF65-F5344CB8AC3E}">
        <p14:creationId xmlns:p14="http://schemas.microsoft.com/office/powerpoint/2010/main" val="1736878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industry can prioritise sustainability in its adaptation of AI technologies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Kulkov</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 They can make investments in energy-efficient AI systems that adjust with developing customer expectations for eco-friendly approaches. This adjustment will not only support environmental goals but also help to position this industry as a socially responsible entity. With these approaches, hotels will be able to attract a wide customer base that values sustainability. It is also important to promote policies that motivate collaboration with tech providers who are mainly focused on ethical AI development. It will ensure that hotels are significantly using artificial technologies in a manner that values and respects social and environmental considerations. Moreover, this industry can actively engage with stakeholders like regulatory bodies and customers. These partnerships will help to shape policies that support innovation and address ethical concerns. By promoting forward-thinking approaches that promote AI with sustainability and ethical considerations, this industry can obtain future growth and satisfy the changing customers' expectations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Benziane</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9</a:t>
            </a:fld>
            <a:endParaRPr lang="en-IN"/>
          </a:p>
        </p:txBody>
      </p:sp>
    </p:spTree>
    <p:extLst>
      <p:ext uri="{BB962C8B-B14F-4D97-AF65-F5344CB8AC3E}">
        <p14:creationId xmlns:p14="http://schemas.microsoft.com/office/powerpoint/2010/main" val="42304173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presentation has showcased the important role of AI and digital transformation within the hotel and hospitality industry. By exploring case studies, current trends and theories, this report has explained how AI technologies can change customer experiences and obtain operational efficiency. The information obtained from this report has elaborated on how hotels can adapt to changing customer expectations and invest in sustainable approaches. Promoting these technologies will be important for future growth as AI will continue to develop. Ultimately, this report has illuminated the journey towards digital transformation in obtaining overall industry performance and customer loyalty.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10</a:t>
            </a:fld>
            <a:endParaRPr lang="en-IN"/>
          </a:p>
        </p:txBody>
      </p:sp>
    </p:spTree>
    <p:extLst>
      <p:ext uri="{BB962C8B-B14F-4D97-AF65-F5344CB8AC3E}">
        <p14:creationId xmlns:p14="http://schemas.microsoft.com/office/powerpoint/2010/main" val="602694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Benchhiba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S.M., (2020). Customer Satisfaction with Virtual Assistance in a Hospitality Context.</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Benziane</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(2024). Innovating Prosperity: Intelligent Approaches and Economic Paradigms for Sustainable Futures. In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Intelligent Methods and Alternative Economic Models for Sustainability</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194-241). IGI Global.</a:t>
            </a: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Chen, Y., Biswas, M.I.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Talukder</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M.S., (2023). The role of artificial intelligence in effective business operations during COVID-19.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Emerging Markets</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 pp.6368-6387.</a:t>
            </a:r>
          </a:p>
          <a:p>
            <a:pPr algn="just">
              <a:lnSpc>
                <a:spcPct val="200000"/>
              </a:lnSpc>
              <a:spcAft>
                <a:spcPts val="8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Grafenstein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(2022). Reconciling conflicting interests in data through data governance. An analytical framework (and a brief discussion of the data governance act draft, the data act draft, the AI regulation draft, as well as the GDPR).</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Henry, A., (2021).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Understanding strategic management</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Oxford University Press.</a:t>
            </a:r>
          </a:p>
          <a:p>
            <a:pPr algn="just">
              <a:lnSpc>
                <a:spcPct val="200000"/>
              </a:lnSpc>
              <a:spcAft>
                <a:spcPts val="8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Karvounidi</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Alexandropoulou</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Fousteris</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A.E., (2024). Towards Sustainable Hospitality: Enhancing Energy Efficiency in Hotels.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Research Journal of Economics and Management Studies IRJEMS</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a:t>
            </a:r>
          </a:p>
          <a:p>
            <a:pPr algn="just">
              <a:lnSpc>
                <a:spcPct val="200000"/>
              </a:lnSpc>
              <a:spcAft>
                <a:spcPts val="8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Kulkov</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Kulkova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Rohrbeck</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Menvielle</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Kaartemo</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Makkonen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(2024). Artificial intelligence</a:t>
            </a:r>
            <a:r>
              <a:rPr lang="en-GB" sz="1800" kern="1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driven sustainable development: Examining organisational, technical, and processing approaches to achieving global goals.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Sustainable Development</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32</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pp.2253-2267.</a:t>
            </a: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Sampson, S.E. and Chase, R.B., (2020). Customer contact in a digital world.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service management</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31</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pp.1061-1069.</a:t>
            </a:r>
          </a:p>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Vorm, E.S. and Combs, D.J., (2022). Integrating transparency, trust, and acceptance: The intelligent systems technology acceptance model (ISTAM).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Human–Computer Interaction</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38</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(18-20), pp.1828-1845.</a:t>
            </a:r>
          </a:p>
          <a:p>
            <a:endParaRPr lang="en-IN" dirty="0"/>
          </a:p>
        </p:txBody>
      </p:sp>
      <p:sp>
        <p:nvSpPr>
          <p:cNvPr id="4" name="Slide Number Placeholder 3"/>
          <p:cNvSpPr>
            <a:spLocks noGrp="1"/>
          </p:cNvSpPr>
          <p:nvPr>
            <p:ph type="sldNum" sz="quarter" idx="5"/>
          </p:nvPr>
        </p:nvSpPr>
        <p:spPr/>
        <p:txBody>
          <a:bodyPr/>
          <a:lstStyle/>
          <a:p>
            <a:fld id="{FB1946A6-DBE5-4A5D-8366-6A0A9EAFFEF9}" type="slidenum">
              <a:rPr lang="en-IN" smtClean="0"/>
              <a:t>11</a:t>
            </a:fld>
            <a:endParaRPr lang="en-IN"/>
          </a:p>
        </p:txBody>
      </p:sp>
    </p:spTree>
    <p:extLst>
      <p:ext uri="{BB962C8B-B14F-4D97-AF65-F5344CB8AC3E}">
        <p14:creationId xmlns:p14="http://schemas.microsoft.com/office/powerpoint/2010/main" val="19715860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6770350" cy="10287000"/>
          </a:xfrm>
          <a:custGeom>
            <a:avLst/>
            <a:gdLst/>
            <a:ahLst/>
            <a:cxnLst/>
            <a:rect l="l" t="t" r="r" b="b"/>
            <a:pathLst>
              <a:path w="16770350" h="10287000">
                <a:moveTo>
                  <a:pt x="0" y="10286999"/>
                </a:moveTo>
                <a:lnTo>
                  <a:pt x="16770130" y="10286999"/>
                </a:lnTo>
                <a:lnTo>
                  <a:pt x="16770130" y="0"/>
                </a:lnTo>
                <a:lnTo>
                  <a:pt x="0" y="0"/>
                </a:lnTo>
                <a:lnTo>
                  <a:pt x="0" y="10286999"/>
                </a:lnTo>
                <a:close/>
              </a:path>
            </a:pathLst>
          </a:custGeom>
          <a:solidFill>
            <a:srgbClr val="45331C"/>
          </a:solidFill>
        </p:spPr>
        <p:txBody>
          <a:bodyPr wrap="square" lIns="0" tIns="0" rIns="0" bIns="0" rtlCol="0"/>
          <a:lstStyle/>
          <a:p>
            <a:endParaRPr/>
          </a:p>
        </p:txBody>
      </p:sp>
      <p:pic>
        <p:nvPicPr>
          <p:cNvPr id="17" name="bg object 17"/>
          <p:cNvPicPr/>
          <p:nvPr/>
        </p:nvPicPr>
        <p:blipFill>
          <a:blip r:embed="rId2" cstate="print"/>
          <a:stretch>
            <a:fillRect/>
          </a:stretch>
        </p:blipFill>
        <p:spPr>
          <a:xfrm>
            <a:off x="0" y="0"/>
            <a:ext cx="16766098" cy="6525743"/>
          </a:xfrm>
          <a:prstGeom prst="rect">
            <a:avLst/>
          </a:prstGeom>
        </p:spPr>
      </p:pic>
      <p:sp>
        <p:nvSpPr>
          <p:cNvPr id="18" name="bg object 18"/>
          <p:cNvSpPr/>
          <p:nvPr/>
        </p:nvSpPr>
        <p:spPr>
          <a:xfrm>
            <a:off x="0" y="5945209"/>
            <a:ext cx="16767810" cy="4342130"/>
          </a:xfrm>
          <a:custGeom>
            <a:avLst/>
            <a:gdLst/>
            <a:ahLst/>
            <a:cxnLst/>
            <a:rect l="l" t="t" r="r" b="b"/>
            <a:pathLst>
              <a:path w="16767810" h="4342130">
                <a:moveTo>
                  <a:pt x="0" y="4341789"/>
                </a:moveTo>
                <a:lnTo>
                  <a:pt x="0" y="0"/>
                </a:lnTo>
                <a:lnTo>
                  <a:pt x="16767231" y="0"/>
                </a:lnTo>
                <a:lnTo>
                  <a:pt x="16767231" y="4341789"/>
                </a:lnTo>
                <a:lnTo>
                  <a:pt x="0" y="4341789"/>
                </a:lnTo>
                <a:close/>
              </a:path>
            </a:pathLst>
          </a:custGeom>
          <a:solidFill>
            <a:srgbClr val="819DB1"/>
          </a:solidFill>
        </p:spPr>
        <p:txBody>
          <a:bodyPr wrap="square" lIns="0" tIns="0" rIns="0" bIns="0" rtlCol="0"/>
          <a:lstStyle/>
          <a:p>
            <a:endParaRPr/>
          </a:p>
        </p:txBody>
      </p:sp>
      <p:sp>
        <p:nvSpPr>
          <p:cNvPr id="19" name="bg object 19"/>
          <p:cNvSpPr/>
          <p:nvPr/>
        </p:nvSpPr>
        <p:spPr>
          <a:xfrm>
            <a:off x="16770129" y="0"/>
            <a:ext cx="1518285" cy="10287000"/>
          </a:xfrm>
          <a:custGeom>
            <a:avLst/>
            <a:gdLst/>
            <a:ahLst/>
            <a:cxnLst/>
            <a:rect l="l" t="t" r="r" b="b"/>
            <a:pathLst>
              <a:path w="1518284" h="10287000">
                <a:moveTo>
                  <a:pt x="1517868" y="10286999"/>
                </a:moveTo>
                <a:lnTo>
                  <a:pt x="0" y="10286999"/>
                </a:lnTo>
                <a:lnTo>
                  <a:pt x="0" y="0"/>
                </a:lnTo>
                <a:lnTo>
                  <a:pt x="1517868" y="0"/>
                </a:lnTo>
                <a:lnTo>
                  <a:pt x="1517868" y="10286999"/>
                </a:lnTo>
                <a:close/>
              </a:path>
            </a:pathLst>
          </a:custGeom>
          <a:solidFill>
            <a:srgbClr val="EDF7FF"/>
          </a:solidFill>
        </p:spPr>
        <p:txBody>
          <a:bodyPr wrap="square" lIns="0" tIns="0" rIns="0" bIns="0" rtlCol="0"/>
          <a:lstStyle/>
          <a:p>
            <a:endParaRPr/>
          </a:p>
        </p:txBody>
      </p:sp>
      <p:sp>
        <p:nvSpPr>
          <p:cNvPr id="20" name="bg object 20"/>
          <p:cNvSpPr/>
          <p:nvPr/>
        </p:nvSpPr>
        <p:spPr>
          <a:xfrm>
            <a:off x="1028699" y="1028700"/>
            <a:ext cx="843915" cy="843915"/>
          </a:xfrm>
          <a:custGeom>
            <a:avLst/>
            <a:gdLst/>
            <a:ahLst/>
            <a:cxnLst/>
            <a:rect l="l" t="t" r="r" b="b"/>
            <a:pathLst>
              <a:path w="843914" h="843914">
                <a:moveTo>
                  <a:pt x="421948" y="843897"/>
                </a:moveTo>
                <a:lnTo>
                  <a:pt x="372740" y="841058"/>
                </a:lnTo>
                <a:lnTo>
                  <a:pt x="325199" y="832753"/>
                </a:lnTo>
                <a:lnTo>
                  <a:pt x="279642" y="819298"/>
                </a:lnTo>
                <a:lnTo>
                  <a:pt x="236386" y="801010"/>
                </a:lnTo>
                <a:lnTo>
                  <a:pt x="195747" y="778205"/>
                </a:lnTo>
                <a:lnTo>
                  <a:pt x="158041" y="751200"/>
                </a:lnTo>
                <a:lnTo>
                  <a:pt x="123585" y="720311"/>
                </a:lnTo>
                <a:lnTo>
                  <a:pt x="92697" y="685856"/>
                </a:lnTo>
                <a:lnTo>
                  <a:pt x="65692" y="648150"/>
                </a:lnTo>
                <a:lnTo>
                  <a:pt x="42887" y="607511"/>
                </a:lnTo>
                <a:lnTo>
                  <a:pt x="24599" y="564254"/>
                </a:lnTo>
                <a:lnTo>
                  <a:pt x="11143" y="518697"/>
                </a:lnTo>
                <a:lnTo>
                  <a:pt x="2838" y="471156"/>
                </a:lnTo>
                <a:lnTo>
                  <a:pt x="0" y="421948"/>
                </a:lnTo>
                <a:lnTo>
                  <a:pt x="2838" y="372740"/>
                </a:lnTo>
                <a:lnTo>
                  <a:pt x="11143" y="325199"/>
                </a:lnTo>
                <a:lnTo>
                  <a:pt x="24599" y="279642"/>
                </a:lnTo>
                <a:lnTo>
                  <a:pt x="42887" y="236386"/>
                </a:lnTo>
                <a:lnTo>
                  <a:pt x="65692" y="195747"/>
                </a:lnTo>
                <a:lnTo>
                  <a:pt x="92697" y="158041"/>
                </a:lnTo>
                <a:lnTo>
                  <a:pt x="123585" y="123585"/>
                </a:lnTo>
                <a:lnTo>
                  <a:pt x="158041" y="92697"/>
                </a:lnTo>
                <a:lnTo>
                  <a:pt x="195747" y="65692"/>
                </a:lnTo>
                <a:lnTo>
                  <a:pt x="236386" y="42887"/>
                </a:lnTo>
                <a:lnTo>
                  <a:pt x="279642" y="24599"/>
                </a:lnTo>
                <a:lnTo>
                  <a:pt x="325199" y="11143"/>
                </a:lnTo>
                <a:lnTo>
                  <a:pt x="372740" y="2838"/>
                </a:lnTo>
                <a:lnTo>
                  <a:pt x="421948" y="0"/>
                </a:lnTo>
                <a:lnTo>
                  <a:pt x="471156" y="2838"/>
                </a:lnTo>
                <a:lnTo>
                  <a:pt x="518697" y="11143"/>
                </a:lnTo>
                <a:lnTo>
                  <a:pt x="564254" y="24599"/>
                </a:lnTo>
                <a:lnTo>
                  <a:pt x="607511" y="42887"/>
                </a:lnTo>
                <a:lnTo>
                  <a:pt x="648150" y="65692"/>
                </a:lnTo>
                <a:lnTo>
                  <a:pt x="685856" y="92697"/>
                </a:lnTo>
                <a:lnTo>
                  <a:pt x="720311" y="123585"/>
                </a:lnTo>
                <a:lnTo>
                  <a:pt x="751200" y="158041"/>
                </a:lnTo>
                <a:lnTo>
                  <a:pt x="778205" y="195747"/>
                </a:lnTo>
                <a:lnTo>
                  <a:pt x="801010" y="236386"/>
                </a:lnTo>
                <a:lnTo>
                  <a:pt x="819298" y="279642"/>
                </a:lnTo>
                <a:lnTo>
                  <a:pt x="832753" y="325199"/>
                </a:lnTo>
                <a:lnTo>
                  <a:pt x="841058" y="372740"/>
                </a:lnTo>
                <a:lnTo>
                  <a:pt x="843897" y="421948"/>
                </a:lnTo>
                <a:lnTo>
                  <a:pt x="841058" y="471156"/>
                </a:lnTo>
                <a:lnTo>
                  <a:pt x="832753" y="518697"/>
                </a:lnTo>
                <a:lnTo>
                  <a:pt x="819298" y="564254"/>
                </a:lnTo>
                <a:lnTo>
                  <a:pt x="801010" y="607511"/>
                </a:lnTo>
                <a:lnTo>
                  <a:pt x="778205" y="648150"/>
                </a:lnTo>
                <a:lnTo>
                  <a:pt x="751200" y="685856"/>
                </a:lnTo>
                <a:lnTo>
                  <a:pt x="720311" y="720311"/>
                </a:lnTo>
                <a:lnTo>
                  <a:pt x="685856" y="751200"/>
                </a:lnTo>
                <a:lnTo>
                  <a:pt x="648150" y="778205"/>
                </a:lnTo>
                <a:lnTo>
                  <a:pt x="607511" y="801010"/>
                </a:lnTo>
                <a:lnTo>
                  <a:pt x="564254" y="819298"/>
                </a:lnTo>
                <a:lnTo>
                  <a:pt x="518697" y="832753"/>
                </a:lnTo>
                <a:lnTo>
                  <a:pt x="471156" y="841058"/>
                </a:lnTo>
                <a:lnTo>
                  <a:pt x="421948" y="843897"/>
                </a:lnTo>
                <a:close/>
              </a:path>
            </a:pathLst>
          </a:custGeom>
          <a:solidFill>
            <a:srgbClr val="819DB1"/>
          </a:solidFill>
        </p:spPr>
        <p:txBody>
          <a:bodyPr wrap="square" lIns="0" tIns="0" rIns="0" bIns="0" rtlCol="0"/>
          <a:lstStyle/>
          <a:p>
            <a:endParaRPr/>
          </a:p>
        </p:txBody>
      </p:sp>
      <p:sp>
        <p:nvSpPr>
          <p:cNvPr id="21" name="bg object 21"/>
          <p:cNvSpPr/>
          <p:nvPr/>
        </p:nvSpPr>
        <p:spPr>
          <a:xfrm>
            <a:off x="1249572" y="1250230"/>
            <a:ext cx="402590" cy="401320"/>
          </a:xfrm>
          <a:custGeom>
            <a:avLst/>
            <a:gdLst/>
            <a:ahLst/>
            <a:cxnLst/>
            <a:rect l="l" t="t" r="r" b="b"/>
            <a:pathLst>
              <a:path w="402589" h="401319">
                <a:moveTo>
                  <a:pt x="50692" y="401078"/>
                </a:moveTo>
                <a:lnTo>
                  <a:pt x="18870" y="401078"/>
                </a:lnTo>
                <a:lnTo>
                  <a:pt x="15517" y="396024"/>
                </a:lnTo>
                <a:lnTo>
                  <a:pt x="15517" y="139423"/>
                </a:lnTo>
                <a:lnTo>
                  <a:pt x="8747" y="139423"/>
                </a:lnTo>
                <a:lnTo>
                  <a:pt x="3847" y="137436"/>
                </a:lnTo>
                <a:lnTo>
                  <a:pt x="758" y="132491"/>
                </a:lnTo>
                <a:lnTo>
                  <a:pt x="0" y="126113"/>
                </a:lnTo>
                <a:lnTo>
                  <a:pt x="2091" y="119825"/>
                </a:lnTo>
                <a:lnTo>
                  <a:pt x="76213" y="4128"/>
                </a:lnTo>
                <a:lnTo>
                  <a:pt x="77682" y="1492"/>
                </a:lnTo>
                <a:lnTo>
                  <a:pt x="79925" y="116"/>
                </a:lnTo>
                <a:lnTo>
                  <a:pt x="82940" y="0"/>
                </a:lnTo>
                <a:lnTo>
                  <a:pt x="85783" y="389"/>
                </a:lnTo>
                <a:lnTo>
                  <a:pt x="87997" y="1779"/>
                </a:lnTo>
                <a:lnTo>
                  <a:pt x="89582" y="4171"/>
                </a:lnTo>
                <a:lnTo>
                  <a:pt x="98809" y="16181"/>
                </a:lnTo>
                <a:lnTo>
                  <a:pt x="118049" y="41666"/>
                </a:lnTo>
                <a:lnTo>
                  <a:pt x="179152" y="123249"/>
                </a:lnTo>
                <a:lnTo>
                  <a:pt x="225881" y="123819"/>
                </a:lnTo>
                <a:lnTo>
                  <a:pt x="401676" y="123819"/>
                </a:lnTo>
                <a:lnTo>
                  <a:pt x="402440" y="126185"/>
                </a:lnTo>
                <a:lnTo>
                  <a:pt x="401661" y="132545"/>
                </a:lnTo>
                <a:lnTo>
                  <a:pt x="398578" y="137455"/>
                </a:lnTo>
                <a:lnTo>
                  <a:pt x="393702" y="139423"/>
                </a:lnTo>
                <a:lnTo>
                  <a:pt x="386960" y="139423"/>
                </a:lnTo>
                <a:lnTo>
                  <a:pt x="386960" y="185359"/>
                </a:lnTo>
                <a:lnTo>
                  <a:pt x="56962" y="185363"/>
                </a:lnTo>
                <a:lnTo>
                  <a:pt x="54925" y="186209"/>
                </a:lnTo>
                <a:lnTo>
                  <a:pt x="51549" y="189586"/>
                </a:lnTo>
                <a:lnTo>
                  <a:pt x="50706" y="191621"/>
                </a:lnTo>
                <a:lnTo>
                  <a:pt x="50706" y="223965"/>
                </a:lnTo>
                <a:lnTo>
                  <a:pt x="51553" y="226005"/>
                </a:lnTo>
                <a:lnTo>
                  <a:pt x="54935" y="229383"/>
                </a:lnTo>
                <a:lnTo>
                  <a:pt x="56967" y="230225"/>
                </a:lnTo>
                <a:lnTo>
                  <a:pt x="138043" y="230227"/>
                </a:lnTo>
                <a:lnTo>
                  <a:pt x="386960" y="230227"/>
                </a:lnTo>
                <a:lnTo>
                  <a:pt x="386960" y="272528"/>
                </a:lnTo>
                <a:lnTo>
                  <a:pt x="59623" y="272528"/>
                </a:lnTo>
                <a:lnTo>
                  <a:pt x="56710" y="273735"/>
                </a:lnTo>
                <a:lnTo>
                  <a:pt x="51896" y="278543"/>
                </a:lnTo>
                <a:lnTo>
                  <a:pt x="50797" y="281196"/>
                </a:lnTo>
                <a:lnTo>
                  <a:pt x="50692" y="401078"/>
                </a:lnTo>
                <a:close/>
              </a:path>
              <a:path w="402589" h="401319">
                <a:moveTo>
                  <a:pt x="401676" y="123819"/>
                </a:moveTo>
                <a:lnTo>
                  <a:pt x="225881" y="123819"/>
                </a:lnTo>
                <a:lnTo>
                  <a:pt x="286245" y="41515"/>
                </a:lnTo>
                <a:lnTo>
                  <a:pt x="305040" y="16176"/>
                </a:lnTo>
                <a:lnTo>
                  <a:pt x="314226" y="4128"/>
                </a:lnTo>
                <a:lnTo>
                  <a:pt x="315839" y="1730"/>
                </a:lnTo>
                <a:lnTo>
                  <a:pt x="318079" y="354"/>
                </a:lnTo>
                <a:lnTo>
                  <a:pt x="320946" y="0"/>
                </a:lnTo>
                <a:lnTo>
                  <a:pt x="323939" y="153"/>
                </a:lnTo>
                <a:lnTo>
                  <a:pt x="326155" y="1543"/>
                </a:lnTo>
                <a:lnTo>
                  <a:pt x="327596" y="4171"/>
                </a:lnTo>
                <a:lnTo>
                  <a:pt x="400401" y="119868"/>
                </a:lnTo>
                <a:lnTo>
                  <a:pt x="401676" y="123819"/>
                </a:lnTo>
                <a:close/>
              </a:path>
              <a:path w="402589" h="401319">
                <a:moveTo>
                  <a:pt x="386960" y="230227"/>
                </a:moveTo>
                <a:lnTo>
                  <a:pt x="138043" y="230227"/>
                </a:lnTo>
                <a:lnTo>
                  <a:pt x="185207" y="230219"/>
                </a:lnTo>
                <a:lnTo>
                  <a:pt x="187240" y="229372"/>
                </a:lnTo>
                <a:lnTo>
                  <a:pt x="190612" y="225996"/>
                </a:lnTo>
                <a:lnTo>
                  <a:pt x="191453" y="223965"/>
                </a:lnTo>
                <a:lnTo>
                  <a:pt x="191453" y="191621"/>
                </a:lnTo>
                <a:lnTo>
                  <a:pt x="190606" y="189581"/>
                </a:lnTo>
                <a:lnTo>
                  <a:pt x="187222" y="186203"/>
                </a:lnTo>
                <a:lnTo>
                  <a:pt x="185198" y="185363"/>
                </a:lnTo>
                <a:lnTo>
                  <a:pt x="138043" y="185359"/>
                </a:lnTo>
                <a:lnTo>
                  <a:pt x="386960" y="185359"/>
                </a:lnTo>
                <a:lnTo>
                  <a:pt x="218248" y="185363"/>
                </a:lnTo>
                <a:lnTo>
                  <a:pt x="211992" y="223965"/>
                </a:lnTo>
                <a:lnTo>
                  <a:pt x="212838" y="226005"/>
                </a:lnTo>
                <a:lnTo>
                  <a:pt x="216221" y="229383"/>
                </a:lnTo>
                <a:lnTo>
                  <a:pt x="218253" y="230225"/>
                </a:lnTo>
                <a:lnTo>
                  <a:pt x="386960" y="230225"/>
                </a:lnTo>
                <a:close/>
              </a:path>
              <a:path w="402589" h="401319">
                <a:moveTo>
                  <a:pt x="138038" y="230225"/>
                </a:moveTo>
                <a:lnTo>
                  <a:pt x="56967" y="230225"/>
                </a:lnTo>
                <a:lnTo>
                  <a:pt x="104140" y="230219"/>
                </a:lnTo>
                <a:lnTo>
                  <a:pt x="106174" y="229372"/>
                </a:lnTo>
                <a:lnTo>
                  <a:pt x="109542" y="225996"/>
                </a:lnTo>
                <a:lnTo>
                  <a:pt x="110381" y="223965"/>
                </a:lnTo>
                <a:lnTo>
                  <a:pt x="110404" y="191621"/>
                </a:lnTo>
                <a:lnTo>
                  <a:pt x="109558" y="189581"/>
                </a:lnTo>
                <a:lnTo>
                  <a:pt x="106176" y="186203"/>
                </a:lnTo>
                <a:lnTo>
                  <a:pt x="104144" y="185361"/>
                </a:lnTo>
                <a:lnTo>
                  <a:pt x="138038" y="185361"/>
                </a:lnTo>
                <a:lnTo>
                  <a:pt x="135997" y="186209"/>
                </a:lnTo>
                <a:lnTo>
                  <a:pt x="132619" y="189586"/>
                </a:lnTo>
                <a:lnTo>
                  <a:pt x="131776" y="191621"/>
                </a:lnTo>
                <a:lnTo>
                  <a:pt x="131776" y="223965"/>
                </a:lnTo>
                <a:lnTo>
                  <a:pt x="132621" y="226005"/>
                </a:lnTo>
                <a:lnTo>
                  <a:pt x="136002" y="229383"/>
                </a:lnTo>
                <a:lnTo>
                  <a:pt x="138038" y="230225"/>
                </a:lnTo>
                <a:close/>
              </a:path>
              <a:path w="402589" h="401319">
                <a:moveTo>
                  <a:pt x="386960" y="230225"/>
                </a:moveTo>
                <a:lnTo>
                  <a:pt x="265416" y="230225"/>
                </a:lnTo>
                <a:lnTo>
                  <a:pt x="267464" y="229372"/>
                </a:lnTo>
                <a:lnTo>
                  <a:pt x="270839" y="225996"/>
                </a:lnTo>
                <a:lnTo>
                  <a:pt x="271681" y="223965"/>
                </a:lnTo>
                <a:lnTo>
                  <a:pt x="271674" y="191621"/>
                </a:lnTo>
                <a:lnTo>
                  <a:pt x="270827" y="189581"/>
                </a:lnTo>
                <a:lnTo>
                  <a:pt x="267442" y="186203"/>
                </a:lnTo>
                <a:lnTo>
                  <a:pt x="265409" y="185361"/>
                </a:lnTo>
                <a:lnTo>
                  <a:pt x="218253" y="185361"/>
                </a:lnTo>
                <a:lnTo>
                  <a:pt x="299515" y="185361"/>
                </a:lnTo>
                <a:lnTo>
                  <a:pt x="297473" y="186209"/>
                </a:lnTo>
                <a:lnTo>
                  <a:pt x="294097" y="189586"/>
                </a:lnTo>
                <a:lnTo>
                  <a:pt x="293254" y="191621"/>
                </a:lnTo>
                <a:lnTo>
                  <a:pt x="293256" y="223965"/>
                </a:lnTo>
                <a:lnTo>
                  <a:pt x="294103" y="226005"/>
                </a:lnTo>
                <a:lnTo>
                  <a:pt x="297488" y="229383"/>
                </a:lnTo>
                <a:lnTo>
                  <a:pt x="299503" y="230221"/>
                </a:lnTo>
                <a:lnTo>
                  <a:pt x="386960" y="230225"/>
                </a:lnTo>
                <a:close/>
              </a:path>
              <a:path w="402589" h="401319">
                <a:moveTo>
                  <a:pt x="386960" y="230225"/>
                </a:moveTo>
                <a:lnTo>
                  <a:pt x="346664" y="230225"/>
                </a:lnTo>
                <a:lnTo>
                  <a:pt x="348711" y="229372"/>
                </a:lnTo>
                <a:lnTo>
                  <a:pt x="352083" y="225996"/>
                </a:lnTo>
                <a:lnTo>
                  <a:pt x="352924" y="223965"/>
                </a:lnTo>
                <a:lnTo>
                  <a:pt x="352938" y="191621"/>
                </a:lnTo>
                <a:lnTo>
                  <a:pt x="352092" y="189581"/>
                </a:lnTo>
                <a:lnTo>
                  <a:pt x="348710" y="186203"/>
                </a:lnTo>
                <a:lnTo>
                  <a:pt x="346678" y="185361"/>
                </a:lnTo>
                <a:lnTo>
                  <a:pt x="386960" y="185361"/>
                </a:lnTo>
                <a:lnTo>
                  <a:pt x="386960" y="230225"/>
                </a:lnTo>
                <a:close/>
              </a:path>
              <a:path w="402589" h="401319">
                <a:moveTo>
                  <a:pt x="293254" y="401078"/>
                </a:moveTo>
                <a:lnTo>
                  <a:pt x="110384" y="401078"/>
                </a:lnTo>
                <a:lnTo>
                  <a:pt x="110280" y="281196"/>
                </a:lnTo>
                <a:lnTo>
                  <a:pt x="109180" y="278543"/>
                </a:lnTo>
                <a:lnTo>
                  <a:pt x="104363" y="273730"/>
                </a:lnTo>
                <a:lnTo>
                  <a:pt x="101464" y="272530"/>
                </a:lnTo>
                <a:lnTo>
                  <a:pt x="59623" y="272528"/>
                </a:lnTo>
                <a:lnTo>
                  <a:pt x="386960" y="272528"/>
                </a:lnTo>
                <a:lnTo>
                  <a:pt x="138033" y="272549"/>
                </a:lnTo>
                <a:lnTo>
                  <a:pt x="131776" y="311136"/>
                </a:lnTo>
                <a:lnTo>
                  <a:pt x="132621" y="313176"/>
                </a:lnTo>
                <a:lnTo>
                  <a:pt x="136002" y="316554"/>
                </a:lnTo>
                <a:lnTo>
                  <a:pt x="138043" y="317398"/>
                </a:lnTo>
                <a:lnTo>
                  <a:pt x="293254" y="317398"/>
                </a:lnTo>
                <a:lnTo>
                  <a:pt x="293254" y="401078"/>
                </a:lnTo>
                <a:close/>
              </a:path>
              <a:path w="402589" h="401319">
                <a:moveTo>
                  <a:pt x="293254" y="317396"/>
                </a:moveTo>
                <a:lnTo>
                  <a:pt x="265416" y="317396"/>
                </a:lnTo>
                <a:lnTo>
                  <a:pt x="267456" y="316551"/>
                </a:lnTo>
                <a:lnTo>
                  <a:pt x="270836" y="313173"/>
                </a:lnTo>
                <a:lnTo>
                  <a:pt x="271681" y="311136"/>
                </a:lnTo>
                <a:lnTo>
                  <a:pt x="271578" y="278543"/>
                </a:lnTo>
                <a:lnTo>
                  <a:pt x="270840" y="276760"/>
                </a:lnTo>
                <a:lnTo>
                  <a:pt x="267456" y="273376"/>
                </a:lnTo>
                <a:lnTo>
                  <a:pt x="265413" y="272530"/>
                </a:lnTo>
                <a:lnTo>
                  <a:pt x="386960" y="272530"/>
                </a:lnTo>
                <a:lnTo>
                  <a:pt x="302174" y="272532"/>
                </a:lnTo>
                <a:lnTo>
                  <a:pt x="299269" y="273735"/>
                </a:lnTo>
                <a:lnTo>
                  <a:pt x="294462" y="278543"/>
                </a:lnTo>
                <a:lnTo>
                  <a:pt x="293360" y="281196"/>
                </a:lnTo>
                <a:lnTo>
                  <a:pt x="293254" y="317396"/>
                </a:lnTo>
                <a:close/>
              </a:path>
              <a:path w="402589" h="401319">
                <a:moveTo>
                  <a:pt x="383579" y="401078"/>
                </a:moveTo>
                <a:lnTo>
                  <a:pt x="352939" y="401078"/>
                </a:lnTo>
                <a:lnTo>
                  <a:pt x="352833" y="281196"/>
                </a:lnTo>
                <a:lnTo>
                  <a:pt x="351731" y="278543"/>
                </a:lnTo>
                <a:lnTo>
                  <a:pt x="346910" y="273730"/>
                </a:lnTo>
                <a:lnTo>
                  <a:pt x="344019" y="272532"/>
                </a:lnTo>
                <a:lnTo>
                  <a:pt x="386960" y="272532"/>
                </a:lnTo>
                <a:lnTo>
                  <a:pt x="386927" y="396024"/>
                </a:lnTo>
                <a:lnTo>
                  <a:pt x="383579" y="401078"/>
                </a:lnTo>
                <a:close/>
              </a:path>
              <a:path w="402589" h="401319">
                <a:moveTo>
                  <a:pt x="293254" y="317398"/>
                </a:moveTo>
                <a:lnTo>
                  <a:pt x="138043" y="317398"/>
                </a:lnTo>
                <a:lnTo>
                  <a:pt x="185193" y="317396"/>
                </a:lnTo>
                <a:lnTo>
                  <a:pt x="187231" y="316551"/>
                </a:lnTo>
                <a:lnTo>
                  <a:pt x="190609" y="313173"/>
                </a:lnTo>
                <a:lnTo>
                  <a:pt x="191453" y="311136"/>
                </a:lnTo>
                <a:lnTo>
                  <a:pt x="191344" y="278543"/>
                </a:lnTo>
                <a:lnTo>
                  <a:pt x="190599" y="276760"/>
                </a:lnTo>
                <a:lnTo>
                  <a:pt x="187236" y="273394"/>
                </a:lnTo>
                <a:lnTo>
                  <a:pt x="185198" y="272549"/>
                </a:lnTo>
                <a:lnTo>
                  <a:pt x="138043" y="272545"/>
                </a:lnTo>
                <a:lnTo>
                  <a:pt x="218220" y="272545"/>
                </a:lnTo>
                <a:lnTo>
                  <a:pt x="216194" y="273394"/>
                </a:lnTo>
                <a:lnTo>
                  <a:pt x="212827" y="276771"/>
                </a:lnTo>
                <a:lnTo>
                  <a:pt x="212096" y="278543"/>
                </a:lnTo>
                <a:lnTo>
                  <a:pt x="211992" y="311136"/>
                </a:lnTo>
                <a:lnTo>
                  <a:pt x="212838" y="313176"/>
                </a:lnTo>
                <a:lnTo>
                  <a:pt x="216221" y="316554"/>
                </a:lnTo>
                <a:lnTo>
                  <a:pt x="218253" y="317396"/>
                </a:lnTo>
                <a:lnTo>
                  <a:pt x="293254" y="317396"/>
                </a:lnTo>
                <a:close/>
              </a:path>
            </a:pathLst>
          </a:custGeom>
          <a:solidFill>
            <a:srgbClr val="FFFFFF"/>
          </a:solidFill>
        </p:spPr>
        <p:txBody>
          <a:bodyPr wrap="square" lIns="0" tIns="0" rIns="0" bIns="0" rtlCol="0"/>
          <a:lstStyle/>
          <a:p>
            <a:endParaRPr/>
          </a:p>
        </p:txBody>
      </p:sp>
      <p:sp>
        <p:nvSpPr>
          <p:cNvPr id="2" name="Holder 2"/>
          <p:cNvSpPr>
            <a:spLocks noGrp="1"/>
          </p:cNvSpPr>
          <p:nvPr>
            <p:ph type="ctrTitle"/>
          </p:nvPr>
        </p:nvSpPr>
        <p:spPr>
          <a:xfrm>
            <a:off x="1016000" y="5816134"/>
            <a:ext cx="11061065" cy="2947034"/>
          </a:xfrm>
          <a:prstGeom prst="rect">
            <a:avLst/>
          </a:prstGeom>
        </p:spPr>
        <p:txBody>
          <a:bodyPr wrap="square" lIns="0" tIns="0" rIns="0" bIns="0">
            <a:spAutoFit/>
          </a:bodyPr>
          <a:lstStyle>
            <a:lvl1pPr>
              <a:defRPr sz="2550" b="0" i="0">
                <a:solidFill>
                  <a:srgbClr val="5B778C"/>
                </a:solidFill>
                <a:latin typeface="Cambria"/>
                <a:cs typeface="Cambria"/>
              </a:defRPr>
            </a:lvl1pPr>
          </a:lstStyle>
          <a:p>
            <a:endParaRPr/>
          </a:p>
        </p:txBody>
      </p:sp>
      <p:sp>
        <p:nvSpPr>
          <p:cNvPr id="3" name="Holder 3"/>
          <p:cNvSpPr>
            <a:spLocks noGrp="1"/>
          </p:cNvSpPr>
          <p:nvPr>
            <p:ph type="subTitle" idx="4"/>
          </p:nvPr>
        </p:nvSpPr>
        <p:spPr>
          <a:xfrm>
            <a:off x="1016000" y="5816134"/>
            <a:ext cx="11061065" cy="2947034"/>
          </a:xfrm>
          <a:prstGeom prst="rect">
            <a:avLst/>
          </a:prstGeom>
        </p:spPr>
        <p:txBody>
          <a:bodyPr wrap="square" lIns="0" tIns="0" rIns="0" bIns="0">
            <a:spAutoFit/>
          </a:bodyPr>
          <a:lstStyle>
            <a:lvl1pPr>
              <a:defRPr sz="10100" b="0" i="0">
                <a:solidFill>
                  <a:srgbClr val="5B778C"/>
                </a:solidFill>
                <a:latin typeface="Cambria"/>
                <a:cs typeface="Cambri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10/20/2024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550" b="0" i="0">
                <a:solidFill>
                  <a:srgbClr val="5B778C"/>
                </a:solidFill>
                <a:latin typeface="Cambria"/>
                <a:cs typeface="Cambria"/>
              </a:defRPr>
            </a:lvl1pPr>
          </a:lstStyle>
          <a:p>
            <a:endParaRPr/>
          </a:p>
        </p:txBody>
      </p:sp>
      <p:sp>
        <p:nvSpPr>
          <p:cNvPr id="3" name="Holder 3"/>
          <p:cNvSpPr>
            <a:spLocks noGrp="1"/>
          </p:cNvSpPr>
          <p:nvPr>
            <p:ph type="body" idx="1"/>
          </p:nvPr>
        </p:nvSpPr>
        <p:spPr/>
        <p:txBody>
          <a:bodyPr lIns="0" tIns="0" rIns="0" bIns="0"/>
          <a:lstStyle>
            <a:lvl1pPr>
              <a:defRPr sz="10100" b="0" i="0">
                <a:solidFill>
                  <a:srgbClr val="5B778C"/>
                </a:solidFill>
                <a:latin typeface="Cambria"/>
                <a:cs typeface="Cambri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10/20/2024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7977619" y="0"/>
            <a:ext cx="10306049" cy="10286999"/>
          </a:xfrm>
          <a:prstGeom prst="rect">
            <a:avLst/>
          </a:prstGeom>
        </p:spPr>
      </p:pic>
      <p:sp>
        <p:nvSpPr>
          <p:cNvPr id="17" name="bg object 17"/>
          <p:cNvSpPr/>
          <p:nvPr/>
        </p:nvSpPr>
        <p:spPr>
          <a:xfrm>
            <a:off x="7977619" y="2511792"/>
            <a:ext cx="9281160" cy="5263515"/>
          </a:xfrm>
          <a:custGeom>
            <a:avLst/>
            <a:gdLst/>
            <a:ahLst/>
            <a:cxnLst/>
            <a:rect l="l" t="t" r="r" b="b"/>
            <a:pathLst>
              <a:path w="9281160" h="5263515">
                <a:moveTo>
                  <a:pt x="9281008" y="2765069"/>
                </a:moveTo>
                <a:lnTo>
                  <a:pt x="0" y="2765069"/>
                </a:lnTo>
                <a:lnTo>
                  <a:pt x="0" y="5263426"/>
                </a:lnTo>
                <a:lnTo>
                  <a:pt x="9281008" y="5263426"/>
                </a:lnTo>
                <a:lnTo>
                  <a:pt x="9281008" y="2765069"/>
                </a:lnTo>
                <a:close/>
              </a:path>
              <a:path w="9281160" h="5263515">
                <a:moveTo>
                  <a:pt x="9281008" y="0"/>
                </a:moveTo>
                <a:lnTo>
                  <a:pt x="0" y="0"/>
                </a:lnTo>
                <a:lnTo>
                  <a:pt x="0" y="2498356"/>
                </a:lnTo>
                <a:lnTo>
                  <a:pt x="9281008" y="2498356"/>
                </a:lnTo>
                <a:lnTo>
                  <a:pt x="9281008" y="0"/>
                </a:lnTo>
                <a:close/>
              </a:path>
            </a:pathLst>
          </a:custGeom>
          <a:solidFill>
            <a:srgbClr val="819DB1"/>
          </a:solidFill>
        </p:spPr>
        <p:txBody>
          <a:bodyPr wrap="square" lIns="0" tIns="0" rIns="0" bIns="0" rtlCol="0"/>
          <a:lstStyle/>
          <a:p>
            <a:endParaRPr/>
          </a:p>
        </p:txBody>
      </p:sp>
      <p:sp>
        <p:nvSpPr>
          <p:cNvPr id="18" name="bg object 18"/>
          <p:cNvSpPr/>
          <p:nvPr/>
        </p:nvSpPr>
        <p:spPr>
          <a:xfrm>
            <a:off x="1028699" y="1028700"/>
            <a:ext cx="511809" cy="511809"/>
          </a:xfrm>
          <a:custGeom>
            <a:avLst/>
            <a:gdLst/>
            <a:ahLst/>
            <a:cxnLst/>
            <a:rect l="l" t="t" r="r" b="b"/>
            <a:pathLst>
              <a:path w="511809" h="511809">
                <a:moveTo>
                  <a:pt x="255881" y="511762"/>
                </a:moveTo>
                <a:lnTo>
                  <a:pt x="209886" y="507639"/>
                </a:lnTo>
                <a:lnTo>
                  <a:pt x="166595" y="495753"/>
                </a:lnTo>
                <a:lnTo>
                  <a:pt x="126732" y="476826"/>
                </a:lnTo>
                <a:lnTo>
                  <a:pt x="91020" y="451582"/>
                </a:lnTo>
                <a:lnTo>
                  <a:pt x="60179" y="420741"/>
                </a:lnTo>
                <a:lnTo>
                  <a:pt x="34935" y="385029"/>
                </a:lnTo>
                <a:lnTo>
                  <a:pt x="16008" y="345166"/>
                </a:lnTo>
                <a:lnTo>
                  <a:pt x="4122" y="301876"/>
                </a:lnTo>
                <a:lnTo>
                  <a:pt x="0" y="255880"/>
                </a:lnTo>
                <a:lnTo>
                  <a:pt x="4122" y="209886"/>
                </a:lnTo>
                <a:lnTo>
                  <a:pt x="16008" y="166595"/>
                </a:lnTo>
                <a:lnTo>
                  <a:pt x="34935" y="126733"/>
                </a:lnTo>
                <a:lnTo>
                  <a:pt x="60179" y="91020"/>
                </a:lnTo>
                <a:lnTo>
                  <a:pt x="91020" y="60180"/>
                </a:lnTo>
                <a:lnTo>
                  <a:pt x="126732" y="34935"/>
                </a:lnTo>
                <a:lnTo>
                  <a:pt x="166595" y="16008"/>
                </a:lnTo>
                <a:lnTo>
                  <a:pt x="209886" y="4122"/>
                </a:lnTo>
                <a:lnTo>
                  <a:pt x="255881" y="0"/>
                </a:lnTo>
                <a:lnTo>
                  <a:pt x="301876" y="4122"/>
                </a:lnTo>
                <a:lnTo>
                  <a:pt x="345166" y="16008"/>
                </a:lnTo>
                <a:lnTo>
                  <a:pt x="385029" y="34935"/>
                </a:lnTo>
                <a:lnTo>
                  <a:pt x="420741" y="60180"/>
                </a:lnTo>
                <a:lnTo>
                  <a:pt x="451582" y="91020"/>
                </a:lnTo>
                <a:lnTo>
                  <a:pt x="476826" y="126733"/>
                </a:lnTo>
                <a:lnTo>
                  <a:pt x="495753" y="166595"/>
                </a:lnTo>
                <a:lnTo>
                  <a:pt x="507639" y="209886"/>
                </a:lnTo>
                <a:lnTo>
                  <a:pt x="511762" y="255881"/>
                </a:lnTo>
                <a:lnTo>
                  <a:pt x="507639" y="301876"/>
                </a:lnTo>
                <a:lnTo>
                  <a:pt x="495753" y="345166"/>
                </a:lnTo>
                <a:lnTo>
                  <a:pt x="476826" y="385029"/>
                </a:lnTo>
                <a:lnTo>
                  <a:pt x="451582" y="420741"/>
                </a:lnTo>
                <a:lnTo>
                  <a:pt x="420741" y="451582"/>
                </a:lnTo>
                <a:lnTo>
                  <a:pt x="385029" y="476826"/>
                </a:lnTo>
                <a:lnTo>
                  <a:pt x="345166" y="495753"/>
                </a:lnTo>
                <a:lnTo>
                  <a:pt x="301876" y="507639"/>
                </a:lnTo>
                <a:lnTo>
                  <a:pt x="255881" y="511762"/>
                </a:lnTo>
                <a:close/>
              </a:path>
            </a:pathLst>
          </a:custGeom>
          <a:solidFill>
            <a:srgbClr val="5B778C"/>
          </a:solidFill>
        </p:spPr>
        <p:txBody>
          <a:bodyPr wrap="square" lIns="0" tIns="0" rIns="0" bIns="0" rtlCol="0"/>
          <a:lstStyle/>
          <a:p>
            <a:endParaRPr/>
          </a:p>
        </p:txBody>
      </p:sp>
      <p:pic>
        <p:nvPicPr>
          <p:cNvPr id="19" name="bg object 19"/>
          <p:cNvPicPr/>
          <p:nvPr/>
        </p:nvPicPr>
        <p:blipFill>
          <a:blip r:embed="rId3" cstate="print"/>
          <a:stretch>
            <a:fillRect/>
          </a:stretch>
        </p:blipFill>
        <p:spPr>
          <a:xfrm>
            <a:off x="1160904" y="1163042"/>
            <a:ext cx="247439" cy="243208"/>
          </a:xfrm>
          <a:prstGeom prst="rect">
            <a:avLst/>
          </a:prstGeom>
        </p:spPr>
      </p:pic>
      <p:sp>
        <p:nvSpPr>
          <p:cNvPr id="2" name="Holder 2"/>
          <p:cNvSpPr>
            <a:spLocks noGrp="1"/>
          </p:cNvSpPr>
          <p:nvPr>
            <p:ph type="title"/>
          </p:nvPr>
        </p:nvSpPr>
        <p:spPr/>
        <p:txBody>
          <a:bodyPr lIns="0" tIns="0" rIns="0" bIns="0"/>
          <a:lstStyle>
            <a:lvl1pPr>
              <a:defRPr sz="2550" b="0" i="0">
                <a:solidFill>
                  <a:srgbClr val="5B778C"/>
                </a:solidFill>
                <a:latin typeface="Cambria"/>
                <a:cs typeface="Cambria"/>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10/20/2024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550" b="0" i="0">
                <a:solidFill>
                  <a:srgbClr val="5B778C"/>
                </a:solidFill>
                <a:latin typeface="Cambria"/>
                <a:cs typeface="Cambri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10/20/2024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7999" cy="4697493"/>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10/20/2024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1661321" y="1057540"/>
            <a:ext cx="2209165" cy="414655"/>
          </a:xfrm>
          <a:prstGeom prst="rect">
            <a:avLst/>
          </a:prstGeom>
        </p:spPr>
        <p:txBody>
          <a:bodyPr wrap="square" lIns="0" tIns="0" rIns="0" bIns="0">
            <a:spAutoFit/>
          </a:bodyPr>
          <a:lstStyle>
            <a:lvl1pPr>
              <a:defRPr sz="2550" b="0" i="0">
                <a:solidFill>
                  <a:srgbClr val="5B778C"/>
                </a:solidFill>
                <a:latin typeface="Cambria"/>
                <a:cs typeface="Cambria"/>
              </a:defRPr>
            </a:lvl1pPr>
          </a:lstStyle>
          <a:p>
            <a:endParaRPr/>
          </a:p>
        </p:txBody>
      </p:sp>
      <p:sp>
        <p:nvSpPr>
          <p:cNvPr id="3" name="Holder 3"/>
          <p:cNvSpPr>
            <a:spLocks noGrp="1"/>
          </p:cNvSpPr>
          <p:nvPr>
            <p:ph type="body" idx="1"/>
          </p:nvPr>
        </p:nvSpPr>
        <p:spPr>
          <a:xfrm>
            <a:off x="1016000" y="2175529"/>
            <a:ext cx="7782559" cy="2955925"/>
          </a:xfrm>
          <a:prstGeom prst="rect">
            <a:avLst/>
          </a:prstGeom>
        </p:spPr>
        <p:txBody>
          <a:bodyPr wrap="square" lIns="0" tIns="0" rIns="0" bIns="0">
            <a:spAutoFit/>
          </a:bodyPr>
          <a:lstStyle>
            <a:lvl1pPr>
              <a:defRPr sz="10100" b="0" i="0">
                <a:solidFill>
                  <a:srgbClr val="5B778C"/>
                </a:solidFill>
                <a:latin typeface="Cambria"/>
                <a:cs typeface="Cambria"/>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10/20/2024</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jpg"/></Relationships>
</file>

<file path=ppt/slides/_rels/slide1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subTitle" idx="4"/>
          </p:nvPr>
        </p:nvSpPr>
        <p:spPr>
          <a:xfrm>
            <a:off x="0" y="6210300"/>
            <a:ext cx="16687800" cy="3759812"/>
          </a:xfrm>
          <a:prstGeom prst="rect">
            <a:avLst/>
          </a:prstGeom>
        </p:spPr>
        <p:txBody>
          <a:bodyPr vert="horz" wrap="square" lIns="0" tIns="225425" rIns="0" bIns="0" rtlCol="0">
            <a:spAutoFit/>
          </a:bodyPr>
          <a:lstStyle/>
          <a:p>
            <a:pPr algn="ctr">
              <a:lnSpc>
                <a:spcPct val="150000"/>
              </a:lnSpc>
              <a:spcAft>
                <a:spcPts val="800"/>
              </a:spcAft>
            </a:pPr>
            <a:r>
              <a:rPr lang="en-GB" sz="36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 code: BMIH6001</a:t>
            </a:r>
            <a:endParaRPr lang="en-IN" sz="3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36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 Name: Contemporary Themes in the Hotel and Hospitality Sector</a:t>
            </a:r>
            <a:endParaRPr lang="en-IN" sz="3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36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Assignment Number: Assignment Two</a:t>
            </a:r>
            <a:endParaRPr lang="en-IN" sz="3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36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Assignment Title: Conference Presentation</a:t>
            </a:r>
            <a:endParaRPr lang="en-IN" sz="3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9410700" y="0"/>
            <a:ext cx="8877300" cy="10287000"/>
            <a:chOff x="9410700" y="0"/>
            <a:chExt cx="8877300" cy="10287000"/>
          </a:xfrm>
        </p:grpSpPr>
        <p:pic>
          <p:nvPicPr>
            <p:cNvPr id="3" name="object 3"/>
            <p:cNvPicPr/>
            <p:nvPr/>
          </p:nvPicPr>
          <p:blipFill>
            <a:blip r:embed="rId3" cstate="print"/>
            <a:stretch>
              <a:fillRect/>
            </a:stretch>
          </p:blipFill>
          <p:spPr>
            <a:xfrm>
              <a:off x="10611385" y="0"/>
              <a:ext cx="7676613" cy="10286999"/>
            </a:xfrm>
            <a:prstGeom prst="rect">
              <a:avLst/>
            </a:prstGeom>
          </p:spPr>
        </p:pic>
        <p:sp>
          <p:nvSpPr>
            <p:cNvPr id="4" name="object 4"/>
            <p:cNvSpPr/>
            <p:nvPr/>
          </p:nvSpPr>
          <p:spPr>
            <a:xfrm>
              <a:off x="9410700" y="0"/>
              <a:ext cx="1689735" cy="10287000"/>
            </a:xfrm>
            <a:custGeom>
              <a:avLst/>
              <a:gdLst/>
              <a:ahLst/>
              <a:cxnLst/>
              <a:rect l="l" t="t" r="r" b="b"/>
              <a:pathLst>
                <a:path w="1689734" h="10287000">
                  <a:moveTo>
                    <a:pt x="0" y="0"/>
                  </a:moveTo>
                  <a:lnTo>
                    <a:pt x="1689599" y="0"/>
                  </a:lnTo>
                  <a:lnTo>
                    <a:pt x="1689599" y="10286999"/>
                  </a:lnTo>
                  <a:lnTo>
                    <a:pt x="0" y="10286999"/>
                  </a:lnTo>
                  <a:lnTo>
                    <a:pt x="0" y="0"/>
                  </a:lnTo>
                  <a:close/>
                </a:path>
              </a:pathLst>
            </a:custGeom>
            <a:solidFill>
              <a:srgbClr val="819DB1"/>
            </a:solidFill>
          </p:spPr>
          <p:txBody>
            <a:bodyPr wrap="square" lIns="0" tIns="0" rIns="0" bIns="0" rtlCol="0"/>
            <a:lstStyle/>
            <a:p>
              <a:endParaRPr/>
            </a:p>
          </p:txBody>
        </p:sp>
      </p:grpSp>
      <p:sp>
        <p:nvSpPr>
          <p:cNvPr id="21" name="Rectangle 20">
            <a:extLst>
              <a:ext uri="{FF2B5EF4-FFF2-40B4-BE49-F238E27FC236}">
                <a16:creationId xmlns:a16="http://schemas.microsoft.com/office/drawing/2014/main" id="{C94B81A6-CF96-DA69-BF00-4D1323E4B32C}"/>
              </a:ext>
            </a:extLst>
          </p:cNvPr>
          <p:cNvSpPr/>
          <p:nvPr/>
        </p:nvSpPr>
        <p:spPr>
          <a:xfrm>
            <a:off x="0" y="0"/>
            <a:ext cx="8877300" cy="10286999"/>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IN" dirty="0"/>
          </a:p>
        </p:txBody>
      </p:sp>
      <p:sp>
        <p:nvSpPr>
          <p:cNvPr id="5" name="object 5"/>
          <p:cNvSpPr txBox="1"/>
          <p:nvPr/>
        </p:nvSpPr>
        <p:spPr>
          <a:xfrm>
            <a:off x="609599" y="1863321"/>
            <a:ext cx="7543800" cy="1027204"/>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vert="horz" wrap="square" lIns="0" tIns="11430" rIns="0" bIns="0" rtlCol="0">
            <a:spAutoFit/>
          </a:bodyPr>
          <a:lstStyle/>
          <a:p>
            <a:pPr algn="ctr">
              <a:spcBef>
                <a:spcPts val="1200"/>
              </a:spcBef>
            </a:pPr>
            <a:r>
              <a:rPr lang="en-GB" sz="66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66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object 8"/>
          <p:cNvSpPr txBox="1"/>
          <p:nvPr/>
        </p:nvSpPr>
        <p:spPr>
          <a:xfrm>
            <a:off x="609600" y="4762500"/>
            <a:ext cx="7543800" cy="3237233"/>
          </a:xfrm>
          <a:prstGeom prst="rect">
            <a:avLst/>
          </a:prstGeom>
          <a:ln w="28575">
            <a:solidFill>
              <a:schemeClr val="tx1"/>
            </a:solidFill>
          </a:ln>
        </p:spPr>
        <p:txBody>
          <a:bodyPr vert="horz" wrap="square" lIns="0" tIns="12700" rIns="0" bIns="0" rtlCol="0">
            <a:spAutoFit/>
          </a:bodyPr>
          <a:lstStyle/>
          <a:p>
            <a:pPr marL="342900" lvl="0" indent="-342900" algn="just">
              <a:lnSpc>
                <a:spcPct val="150000"/>
              </a:lnSpc>
              <a:buFont typeface="Symbol" panose="05050102010706020507" pitchFamily="18" charset="2"/>
              <a:buChar char=""/>
            </a:pPr>
            <a:r>
              <a:rPr lang="en-GB" sz="3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presentation will examine digital transformation and AI's role.</a:t>
            </a:r>
            <a:endParaRPr lang="en-IN" sz="3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3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will evaluate case studies of AI-driven solutions in hospitality.</a:t>
            </a:r>
            <a:endParaRPr lang="en-IN" sz="3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5" name="AutoShape 2" descr="Artificial Intelligence in Hospitality: Top Benefits &amp; Use Cases for Hotels">
            <a:extLst>
              <a:ext uri="{FF2B5EF4-FFF2-40B4-BE49-F238E27FC236}">
                <a16:creationId xmlns:a16="http://schemas.microsoft.com/office/drawing/2014/main" id="{F0FD382C-06B2-C506-0614-AECD19CBCD81}"/>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7" name="Picture 16">
            <a:extLst>
              <a:ext uri="{FF2B5EF4-FFF2-40B4-BE49-F238E27FC236}">
                <a16:creationId xmlns:a16="http://schemas.microsoft.com/office/drawing/2014/main" id="{47B93AE7-B0FF-DAAC-A3FD-F37F78C503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86800" y="0"/>
            <a:ext cx="9601198" cy="10287000"/>
          </a:xfrm>
          <a:prstGeom prst="rect">
            <a:avLst/>
          </a:prstGeom>
        </p:spPr>
      </p:pic>
      <p:sp>
        <p:nvSpPr>
          <p:cNvPr id="18" name="AutoShape 4" descr="Use of AI in the Hospitality Industry: Practical Examples">
            <a:extLst>
              <a:ext uri="{FF2B5EF4-FFF2-40B4-BE49-F238E27FC236}">
                <a16:creationId xmlns:a16="http://schemas.microsoft.com/office/drawing/2014/main" id="{B71BE411-A5D6-CC04-DC9B-72042DF3659B}"/>
              </a:ext>
            </a:extLst>
          </p:cNvPr>
          <p:cNvSpPr>
            <a:spLocks noChangeAspect="1" noChangeArrowheads="1"/>
          </p:cNvSpPr>
          <p:nvPr/>
        </p:nvSpPr>
        <p:spPr bwMode="auto">
          <a:xfrm>
            <a:off x="9144000" y="51435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1"/>
            <a:ext cx="18287999" cy="4376609"/>
          </a:xfrm>
          <a:prstGeom prst="rect">
            <a:avLst/>
          </a:prstGeom>
        </p:spPr>
      </p:pic>
      <p:pic>
        <p:nvPicPr>
          <p:cNvPr id="10" name="Picture 9">
            <a:extLst>
              <a:ext uri="{FF2B5EF4-FFF2-40B4-BE49-F238E27FC236}">
                <a16:creationId xmlns:a16="http://schemas.microsoft.com/office/drawing/2014/main" id="{65CEC76F-4926-85F5-731D-6C64A076B8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44" y="4376609"/>
            <a:ext cx="18287999" cy="5910391"/>
          </a:xfrm>
          <a:prstGeom prst="rect">
            <a:avLst/>
          </a:prstGeom>
        </p:spPr>
      </p:pic>
      <p:sp>
        <p:nvSpPr>
          <p:cNvPr id="3" name="object 3"/>
          <p:cNvSpPr txBox="1">
            <a:spLocks noGrp="1"/>
          </p:cNvSpPr>
          <p:nvPr>
            <p:ph type="title"/>
          </p:nvPr>
        </p:nvSpPr>
        <p:spPr>
          <a:xfrm>
            <a:off x="1104900" y="952500"/>
            <a:ext cx="16383000" cy="1125308"/>
          </a:xfrm>
          <a:prstGeom prst="rect">
            <a:avLst/>
          </a:prstGeom>
          <a:solidFill>
            <a:schemeClr val="accent5">
              <a:alpha val="50000"/>
            </a:schemeClr>
          </a:solidFill>
          <a:ln w="28575">
            <a:solidFill>
              <a:schemeClr val="tx1"/>
            </a:solidFill>
          </a:ln>
        </p:spPr>
        <p:style>
          <a:lnRef idx="0">
            <a:scrgbClr r="0" g="0" b="0"/>
          </a:lnRef>
          <a:fillRef idx="0">
            <a:scrgbClr r="0" g="0" b="0"/>
          </a:fillRef>
          <a:effectRef idx="0">
            <a:scrgbClr r="0" g="0" b="0"/>
          </a:effectRef>
          <a:fontRef idx="minor">
            <a:schemeClr val="lt1"/>
          </a:fontRef>
        </p:style>
        <p:txBody>
          <a:bodyPr vert="horz" wrap="square" lIns="0" tIns="17145" rIns="0" bIns="0" rtlCol="0">
            <a:spAutoFit/>
          </a:bodyPr>
          <a:lstStyle/>
          <a:p>
            <a:pPr algn="ctr">
              <a:spcBef>
                <a:spcPts val="1200"/>
              </a:spcBef>
            </a:pPr>
            <a:r>
              <a:rPr lang="en-GB" sz="72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Literature Review</a:t>
            </a:r>
            <a:endParaRPr lang="en-IN" sz="72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 name="object 6"/>
          <p:cNvSpPr txBox="1"/>
          <p:nvPr/>
        </p:nvSpPr>
        <p:spPr>
          <a:xfrm>
            <a:off x="1104900" y="5608031"/>
            <a:ext cx="16383000" cy="3447546"/>
          </a:xfrm>
          <a:prstGeom prst="rect">
            <a:avLst/>
          </a:prstGeom>
          <a:solidFill>
            <a:schemeClr val="accent1">
              <a:alpha val="50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vert="horz" wrap="square" lIns="0" tIns="220979" rIns="0" bIns="0" rtlCol="0">
            <a:spAutoFit/>
          </a:bodyPr>
          <a:lstStyle/>
          <a:p>
            <a:pPr marL="342900" lvl="0" indent="-342900" algn="just">
              <a:lnSpc>
                <a:spcPct val="150000"/>
              </a:lnSpc>
              <a:buFont typeface="Symbol" panose="05050102010706020507" pitchFamily="18" charset="2"/>
              <a:buChar char=""/>
            </a:pPr>
            <a:r>
              <a:rPr lang="en-GB" sz="3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AI-driven digital transformation enhances customer experiences and operational efficiency in the hospitality industry.</a:t>
            </a:r>
            <a:endParaRPr lang="en-IN" sz="3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3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Technology Acceptance Model highlights the importance of usability and acceptance in adopting new technologies.</a:t>
            </a:r>
            <a:endParaRPr lang="en-IN" sz="3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AutoShape 2" descr="Use of AI in the Hospitality Industry: Practical Examples">
            <a:extLst>
              <a:ext uri="{FF2B5EF4-FFF2-40B4-BE49-F238E27FC236}">
                <a16:creationId xmlns:a16="http://schemas.microsoft.com/office/drawing/2014/main" id="{9FB1AB9F-B1F0-6B9B-ABE9-A0FBA0BDB133}"/>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8" name="Picture 6" descr="How to use Artificial Intelligence in the Hospitality Industry">
            <a:extLst>
              <a:ext uri="{FF2B5EF4-FFF2-40B4-BE49-F238E27FC236}">
                <a16:creationId xmlns:a16="http://schemas.microsoft.com/office/drawing/2014/main" id="{588FB104-D0B6-7E42-C8FA-EF801E7BA1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8287999" cy="10286999"/>
          </a:xfrm>
          <a:prstGeom prst="rect">
            <a:avLst/>
          </a:prstGeom>
          <a:noFill/>
          <a:extLst>
            <a:ext uri="{909E8E84-426E-40DD-AFC4-6F175D3DCCD1}">
              <a14:hiddenFill xmlns:a14="http://schemas.microsoft.com/office/drawing/2010/main">
                <a:solidFill>
                  <a:srgbClr val="FFFFFF"/>
                </a:solidFill>
              </a14:hiddenFill>
            </a:ext>
          </a:extLst>
        </p:spPr>
      </p:pic>
      <p:sp>
        <p:nvSpPr>
          <p:cNvPr id="3" name="object 3"/>
          <p:cNvSpPr txBox="1"/>
          <p:nvPr/>
        </p:nvSpPr>
        <p:spPr>
          <a:xfrm>
            <a:off x="533399" y="723900"/>
            <a:ext cx="16919363" cy="1193275"/>
          </a:xfrm>
          <a:prstGeom prst="rect">
            <a:avLst/>
          </a:prstGeom>
          <a:solidFill>
            <a:schemeClr val="accent6">
              <a:alpha val="50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vert="horz" wrap="square" lIns="0" tIns="358775" rIns="0" bIns="0" rtlCol="0">
            <a:spAutoFit/>
          </a:bodyPr>
          <a:lstStyle/>
          <a:p>
            <a:pPr algn="ctr">
              <a:spcBef>
                <a:spcPts val="1200"/>
              </a:spcBef>
            </a:pPr>
            <a:r>
              <a:rPr lang="en-GB" sz="54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Literature Review (</a:t>
            </a:r>
            <a:r>
              <a:rPr lang="en-GB" sz="5400" b="1" kern="1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Cntd</a:t>
            </a:r>
            <a:r>
              <a:rPr lang="en-GB" sz="54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54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object 8"/>
          <p:cNvSpPr txBox="1"/>
          <p:nvPr/>
        </p:nvSpPr>
        <p:spPr>
          <a:xfrm>
            <a:off x="571499" y="5981700"/>
            <a:ext cx="17145000" cy="2878993"/>
          </a:xfrm>
          <a:prstGeom prst="rect">
            <a:avLst/>
          </a:prstGeom>
          <a:solidFill>
            <a:schemeClr val="accent6">
              <a:alpha val="75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vert="horz" wrap="square" lIns="0" tIns="12700" rIns="0" bIns="0" rtlCol="0">
            <a:spAutoFit/>
          </a:bodyPr>
          <a:lstStyle/>
          <a:p>
            <a:pPr marL="342900" lvl="0" indent="-342900" algn="just">
              <a:lnSpc>
                <a:spcPct val="150000"/>
              </a:lnSpc>
              <a:buFont typeface="Symbol" panose="05050102010706020507" pitchFamily="18" charset="2"/>
              <a:buChar char=""/>
            </a:pPr>
            <a:r>
              <a:rPr lang="en-GB"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Personalised recommendation systems and chatbots enhance operational efficiency while improving customer satisfaction and loyalty in hotels.</a:t>
            </a:r>
            <a:endParaRPr lang="en-IN"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AI technologies offer transformative potential, emphasising the need for ongoing adaptation to maintain competitive advantages in the hospitality industry.</a:t>
            </a:r>
            <a:endParaRPr lang="en-IN"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3054018"/>
            <a:ext cx="13640435" cy="5913755"/>
          </a:xfrm>
          <a:custGeom>
            <a:avLst/>
            <a:gdLst/>
            <a:ahLst/>
            <a:cxnLst/>
            <a:rect l="l" t="t" r="r" b="b"/>
            <a:pathLst>
              <a:path w="13640435" h="5913755">
                <a:moveTo>
                  <a:pt x="0" y="0"/>
                </a:moveTo>
                <a:lnTo>
                  <a:pt x="13639812" y="0"/>
                </a:lnTo>
                <a:lnTo>
                  <a:pt x="13639812" y="5913152"/>
                </a:lnTo>
                <a:lnTo>
                  <a:pt x="0" y="5913152"/>
                </a:lnTo>
                <a:lnTo>
                  <a:pt x="0" y="0"/>
                </a:lnTo>
                <a:close/>
              </a:path>
            </a:pathLst>
          </a:custGeom>
          <a:solidFill>
            <a:srgbClr val="819DB1"/>
          </a:solidFill>
        </p:spPr>
        <p:txBody>
          <a:bodyPr wrap="square" lIns="0" tIns="0" rIns="0" bIns="0" rtlCol="0"/>
          <a:lstStyle/>
          <a:p>
            <a:endParaRPr/>
          </a:p>
        </p:txBody>
      </p:sp>
      <p:pic>
        <p:nvPicPr>
          <p:cNvPr id="6" name="object 6"/>
          <p:cNvPicPr/>
          <p:nvPr/>
        </p:nvPicPr>
        <p:blipFill>
          <a:blip r:embed="rId3" cstate="print"/>
          <a:stretch>
            <a:fillRect/>
          </a:stretch>
        </p:blipFill>
        <p:spPr>
          <a:xfrm>
            <a:off x="9331494" y="5143500"/>
            <a:ext cx="8956504" cy="5143499"/>
          </a:xfrm>
          <a:prstGeom prst="rect">
            <a:avLst/>
          </a:prstGeom>
        </p:spPr>
      </p:pic>
      <p:sp>
        <p:nvSpPr>
          <p:cNvPr id="7" name="object 7"/>
          <p:cNvSpPr txBox="1"/>
          <p:nvPr/>
        </p:nvSpPr>
        <p:spPr>
          <a:xfrm>
            <a:off x="457200" y="695017"/>
            <a:ext cx="8417095" cy="1371529"/>
          </a:xfrm>
          <a:prstGeom prst="rect">
            <a:avLst/>
          </a:prstGeom>
        </p:spPr>
        <p:txBody>
          <a:bodyPr vert="horz" wrap="square" lIns="0" tIns="17145" rIns="0" bIns="0" rtlCol="0">
            <a:spAutoFit/>
          </a:bodyPr>
          <a:lstStyle/>
          <a:p>
            <a:pPr algn="ctr">
              <a:spcBef>
                <a:spcPts val="1200"/>
              </a:spcBef>
            </a:pPr>
            <a:r>
              <a:rPr lang="en-GB"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Application to the Hotel and Hospitality Sector</a:t>
            </a:r>
            <a:endParaRPr lang="en-IN"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object 8"/>
          <p:cNvSpPr txBox="1"/>
          <p:nvPr/>
        </p:nvSpPr>
        <p:spPr>
          <a:xfrm>
            <a:off x="457201" y="3851828"/>
            <a:ext cx="8417094" cy="4360809"/>
          </a:xfrm>
          <a:prstGeom prst="rect">
            <a:avLst/>
          </a:prstGeom>
        </p:spPr>
        <p:txBody>
          <a:bodyPr vert="horz" wrap="square" lIns="0" tIns="17145" rIns="0" bIns="0" rtlCol="0">
            <a:spAutoFit/>
          </a:bodyPr>
          <a:lstStyle/>
          <a:p>
            <a:pPr marL="342900" lvl="0" indent="-342900" algn="just">
              <a:lnSpc>
                <a:spcPct val="150000"/>
              </a:lnSpc>
              <a:buFont typeface="Symbol" panose="05050102010706020507" pitchFamily="18" charset="2"/>
              <a:buChar char=""/>
            </a:pPr>
            <a:r>
              <a:rPr lang="en-GB" sz="3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PESTLE analysis reveals external factors driving digital transformation in the hospitality and hotel sectors.</a:t>
            </a:r>
            <a:endParaRPr lang="en-IN" sz="3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3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AI investment enhances operational efficiency, customer experiences, and long-term financial performance post-pandemic.</a:t>
            </a:r>
            <a:endParaRPr lang="en-IN" sz="3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How to Write a PESTLE Analysis to Examine Factors That Affect Your Business">
            <a:extLst>
              <a:ext uri="{FF2B5EF4-FFF2-40B4-BE49-F238E27FC236}">
                <a16:creationId xmlns:a16="http://schemas.microsoft.com/office/drawing/2014/main" id="{44624294-21BD-3A6A-AC2C-855966702C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31496" y="0"/>
            <a:ext cx="8956504"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Human Trafficking in the Hospitality Industry | Jones Day">
            <a:extLst>
              <a:ext uri="{FF2B5EF4-FFF2-40B4-BE49-F238E27FC236}">
                <a16:creationId xmlns:a16="http://schemas.microsoft.com/office/drawing/2014/main" id="{98C01194-AA00-3765-E78A-26F5CC364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72025"/>
            <a:ext cx="8588872" cy="5514975"/>
          </a:xfrm>
          <a:prstGeom prst="rect">
            <a:avLst/>
          </a:prstGeom>
          <a:noFill/>
          <a:extLst>
            <a:ext uri="{909E8E84-426E-40DD-AFC4-6F175D3DCCD1}">
              <a14:hiddenFill xmlns:a14="http://schemas.microsoft.com/office/drawing/2010/main">
                <a:solidFill>
                  <a:srgbClr val="FFFFFF"/>
                </a:solidFill>
              </a14:hiddenFill>
            </a:ext>
          </a:extLst>
        </p:spPr>
      </p:pic>
      <p:sp>
        <p:nvSpPr>
          <p:cNvPr id="3" name="object 3"/>
          <p:cNvSpPr txBox="1"/>
          <p:nvPr/>
        </p:nvSpPr>
        <p:spPr>
          <a:xfrm>
            <a:off x="745672" y="5871556"/>
            <a:ext cx="6889837" cy="3208571"/>
          </a:xfrm>
          <a:prstGeom prst="rect">
            <a:avLst/>
          </a:prstGeom>
          <a:solidFill>
            <a:schemeClr val="dk1">
              <a:alpha val="50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vert="horz" wrap="square" lIns="0" tIns="17145" rIns="0" bIns="0" rtlCol="0">
            <a:spAutoFit/>
          </a:bodyPr>
          <a:lstStyle/>
          <a:p>
            <a:pPr algn="ctr">
              <a:lnSpc>
                <a:spcPct val="150000"/>
              </a:lnSpc>
              <a:spcBef>
                <a:spcPts val="1200"/>
              </a:spcBef>
            </a:pPr>
            <a:r>
              <a:rPr lang="en-GB" sz="48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Application to the Hotel and Hospitality Sector (</a:t>
            </a:r>
            <a:r>
              <a:rPr lang="en-GB" sz="4800" b="1" kern="1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Cntd</a:t>
            </a:r>
            <a:r>
              <a:rPr lang="en-GB" sz="48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48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object 5"/>
          <p:cNvSpPr/>
          <p:nvPr/>
        </p:nvSpPr>
        <p:spPr>
          <a:xfrm>
            <a:off x="8588872" y="4772025"/>
            <a:ext cx="9699128" cy="5514975"/>
          </a:xfrm>
          <a:custGeom>
            <a:avLst/>
            <a:gdLst/>
            <a:ahLst/>
            <a:cxnLst/>
            <a:rect l="l" t="t" r="r" b="b"/>
            <a:pathLst>
              <a:path w="10255250" h="4824095">
                <a:moveTo>
                  <a:pt x="0" y="0"/>
                </a:moveTo>
                <a:lnTo>
                  <a:pt x="10254752" y="0"/>
                </a:lnTo>
                <a:lnTo>
                  <a:pt x="10254752" y="4824091"/>
                </a:lnTo>
                <a:lnTo>
                  <a:pt x="0" y="4824091"/>
                </a:lnTo>
                <a:lnTo>
                  <a:pt x="0" y="0"/>
                </a:lnTo>
                <a:close/>
              </a:path>
            </a:pathLst>
          </a:custGeom>
          <a:solidFill>
            <a:srgbClr val="819DB1"/>
          </a:solidFill>
        </p:spPr>
        <p:txBody>
          <a:bodyPr wrap="square" lIns="0" tIns="0" rIns="0" bIns="0" rtlCol="0"/>
          <a:lstStyle/>
          <a:p>
            <a:endParaRPr/>
          </a:p>
        </p:txBody>
      </p:sp>
      <p:sp>
        <p:nvSpPr>
          <p:cNvPr id="8" name="object 8"/>
          <p:cNvSpPr txBox="1"/>
          <p:nvPr/>
        </p:nvSpPr>
        <p:spPr>
          <a:xfrm>
            <a:off x="9144000" y="5351351"/>
            <a:ext cx="8588872" cy="4356321"/>
          </a:xfrm>
          <a:prstGeom prst="rect">
            <a:avLst/>
          </a:prstGeom>
        </p:spPr>
        <p:style>
          <a:lnRef idx="2">
            <a:schemeClr val="dk1"/>
          </a:lnRef>
          <a:fillRef idx="1">
            <a:schemeClr val="lt1"/>
          </a:fillRef>
          <a:effectRef idx="0">
            <a:schemeClr val="dk1"/>
          </a:effectRef>
          <a:fontRef idx="minor">
            <a:schemeClr val="dk1"/>
          </a:fontRef>
        </p:style>
        <p:txBody>
          <a:bodyPr vert="horz" wrap="square" lIns="0" tIns="12700" rIns="0" bIns="0" rtlCol="0">
            <a:spAutoFit/>
          </a:bodyPr>
          <a:lstStyle/>
          <a:p>
            <a:pPr marL="342900" lvl="0" indent="-342900" algn="just">
              <a:lnSpc>
                <a:spcPct val="150000"/>
              </a:lnSpc>
              <a:buFont typeface="Symbol" panose="05050102010706020507" pitchFamily="18" charset="2"/>
              <a:buChar char=""/>
            </a:pPr>
            <a:r>
              <a:rPr lang="en-GB" sz="3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Social factors reveal customer preference for personalized experiences through AI technologies like chatbots.</a:t>
            </a:r>
            <a:endParaRPr lang="en-IN" sz="3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3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Balancing human interaction and AI automation is essential for enhancing customer satisfaction and loyalty.</a:t>
            </a:r>
            <a:endParaRPr lang="en-IN" sz="3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PESTLE Business Analysis Technique | Knowledge Train">
            <a:extLst>
              <a:ext uri="{FF2B5EF4-FFF2-40B4-BE49-F238E27FC236}">
                <a16:creationId xmlns:a16="http://schemas.microsoft.com/office/drawing/2014/main" id="{5F29566D-9899-8BCC-6AED-0CCD2C7087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88872" y="0"/>
            <a:ext cx="9699128" cy="47720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Article: Hiring trends for 2020 in the Indian hospitality sector — People  Matters">
            <a:extLst>
              <a:ext uri="{FF2B5EF4-FFF2-40B4-BE49-F238E27FC236}">
                <a16:creationId xmlns:a16="http://schemas.microsoft.com/office/drawing/2014/main" id="{266422EC-3B17-468B-5F8B-82147284D3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8458200" cy="10287000"/>
          </a:xfrm>
          <a:prstGeom prst="rect">
            <a:avLst/>
          </a:prstGeom>
          <a:noFill/>
          <a:extLst>
            <a:ext uri="{909E8E84-426E-40DD-AFC4-6F175D3DCCD1}">
              <a14:hiddenFill xmlns:a14="http://schemas.microsoft.com/office/drawing/2010/main">
                <a:solidFill>
                  <a:srgbClr val="FFFFFF"/>
                </a:solidFill>
              </a14:hiddenFill>
            </a:ext>
          </a:extLst>
        </p:spPr>
      </p:pic>
      <p:sp>
        <p:nvSpPr>
          <p:cNvPr id="2" name="object 2"/>
          <p:cNvSpPr txBox="1">
            <a:spLocks noGrp="1"/>
          </p:cNvSpPr>
          <p:nvPr>
            <p:ph type="title"/>
          </p:nvPr>
        </p:nvSpPr>
        <p:spPr>
          <a:xfrm>
            <a:off x="457200" y="800100"/>
            <a:ext cx="7467599" cy="1800173"/>
          </a:xfrm>
          <a:prstGeom prst="rect">
            <a:avLst/>
          </a:prstGeom>
          <a:solidFill>
            <a:schemeClr val="accent3">
              <a:alpha val="70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vert="horz" wrap="square" lIns="0" tIns="63500" rIns="0" bIns="0" rtlCol="0">
            <a:spAutoFit/>
          </a:bodyPr>
          <a:lstStyle/>
          <a:p>
            <a:pPr algn="ctr">
              <a:lnSpc>
                <a:spcPct val="150000"/>
              </a:lnSpc>
              <a:spcBef>
                <a:spcPts val="1200"/>
              </a:spcBef>
            </a:pPr>
            <a:r>
              <a:rPr lang="en-GB" sz="40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Application to the Hotel and Hospitality Sector (</a:t>
            </a:r>
            <a:r>
              <a:rPr lang="en-GB" sz="4000" b="1" kern="1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Cntd</a:t>
            </a:r>
            <a:r>
              <a:rPr lang="en-GB" sz="40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40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object 5"/>
          <p:cNvSpPr txBox="1"/>
          <p:nvPr/>
        </p:nvSpPr>
        <p:spPr>
          <a:xfrm>
            <a:off x="478971" y="4762500"/>
            <a:ext cx="7445828" cy="4356321"/>
          </a:xfrm>
          <a:prstGeom prst="rect">
            <a:avLst/>
          </a:prstGeom>
          <a:solidFill>
            <a:schemeClr val="accent3">
              <a:alpha val="81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vert="horz" wrap="square" lIns="0" tIns="12700" rIns="0" bIns="0" rtlCol="0">
            <a:spAutoFit/>
          </a:bodyPr>
          <a:lstStyle/>
          <a:p>
            <a:pPr marL="342900" lvl="0" indent="-342900" algn="just">
              <a:lnSpc>
                <a:spcPct val="150000"/>
              </a:lnSpc>
              <a:buFont typeface="Symbol" panose="05050102010706020507" pitchFamily="18" charset="2"/>
              <a:buChar char=""/>
            </a:pPr>
            <a:r>
              <a:rPr lang="en-GB"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Technological advancements in AI enhance hotel operations but pose legal and environmental challenges.</a:t>
            </a:r>
            <a:endParaRPr lang="en-IN"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Implementing energy-efficient AI systems meets sustainability goals while improving operational efficiency and service delivery.</a:t>
            </a:r>
            <a:endParaRPr lang="en-IN"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AutoShape 2" descr="PESTEL analysis. Source: the authors. | Download Scientific Diagram">
            <a:extLst>
              <a:ext uri="{FF2B5EF4-FFF2-40B4-BE49-F238E27FC236}">
                <a16:creationId xmlns:a16="http://schemas.microsoft.com/office/drawing/2014/main" id="{884DB1CB-EDF5-13AF-0242-A5ADA4B06D01}"/>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9" name="Picture 8">
            <a:extLst>
              <a:ext uri="{FF2B5EF4-FFF2-40B4-BE49-F238E27FC236}">
                <a16:creationId xmlns:a16="http://schemas.microsoft.com/office/drawing/2014/main" id="{2025C990-2796-95E2-5AB2-01829E53E3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8200" y="0"/>
            <a:ext cx="9829800" cy="10287000"/>
          </a:xfrm>
          <a:prstGeom prst="rect">
            <a:avLst/>
          </a:prstGeom>
          <a:ln w="19050" cap="sq">
            <a:solidFill>
              <a:srgbClr val="000000"/>
            </a:solidFill>
            <a:miter lim="800000"/>
          </a:ln>
          <a:effectLst>
            <a:outerShdw blurRad="57150" dist="50800" dir="2700000" algn="tl" rotWithShape="0">
              <a:srgbClr val="000000">
                <a:alpha val="4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object 4"/>
          <p:cNvPicPr/>
          <p:nvPr/>
        </p:nvPicPr>
        <p:blipFill>
          <a:blip r:embed="rId3" cstate="print"/>
          <a:stretch>
            <a:fillRect/>
          </a:stretch>
        </p:blipFill>
        <p:spPr>
          <a:xfrm>
            <a:off x="9535886" y="0"/>
            <a:ext cx="8719458" cy="10287000"/>
          </a:xfrm>
          <a:prstGeom prst="rect">
            <a:avLst/>
          </a:prstGeom>
        </p:spPr>
      </p:pic>
      <p:pic>
        <p:nvPicPr>
          <p:cNvPr id="7172" name="Picture 4" descr="How Small Hotels Can Use Generative AI to Compete and Grow">
            <a:extLst>
              <a:ext uri="{FF2B5EF4-FFF2-40B4-BE49-F238E27FC236}">
                <a16:creationId xmlns:a16="http://schemas.microsoft.com/office/drawing/2014/main" id="{4FD2C879-8061-D6D0-414C-E6D48725AC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707" y="-58074"/>
            <a:ext cx="9587594" cy="10287000"/>
          </a:xfrm>
          <a:prstGeom prst="rect">
            <a:avLst/>
          </a:prstGeom>
          <a:noFill/>
          <a:extLst>
            <a:ext uri="{909E8E84-426E-40DD-AFC4-6F175D3DCCD1}">
              <a14:hiddenFill xmlns:a14="http://schemas.microsoft.com/office/drawing/2010/main">
                <a:solidFill>
                  <a:srgbClr val="FFFFFF"/>
                </a:solidFill>
              </a14:hiddenFill>
            </a:ext>
          </a:extLst>
        </p:spPr>
      </p:pic>
      <p:sp>
        <p:nvSpPr>
          <p:cNvPr id="6" name="object 6"/>
          <p:cNvSpPr txBox="1"/>
          <p:nvPr/>
        </p:nvSpPr>
        <p:spPr>
          <a:xfrm>
            <a:off x="762000" y="1025024"/>
            <a:ext cx="15925800" cy="1110625"/>
          </a:xfrm>
          <a:prstGeom prst="rect">
            <a:avLst/>
          </a:prstGeom>
          <a:solidFill>
            <a:schemeClr val="accent2">
              <a:alpha val="83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vert="horz" wrap="square" lIns="0" tIns="13335" rIns="0" bIns="0" rtlCol="0">
            <a:spAutoFit/>
          </a:bodyPr>
          <a:lstStyle/>
          <a:p>
            <a:pPr algn="ctr">
              <a:lnSpc>
                <a:spcPct val="150000"/>
              </a:lnSpc>
              <a:spcBef>
                <a:spcPts val="1200"/>
              </a:spcBef>
            </a:pPr>
            <a:r>
              <a:rPr lang="en-GB" sz="54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Future Policy and Management Options</a:t>
            </a:r>
            <a:endParaRPr lang="en-IN" sz="54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1" name="object 11"/>
          <p:cNvSpPr txBox="1"/>
          <p:nvPr/>
        </p:nvSpPr>
        <p:spPr>
          <a:xfrm>
            <a:off x="1313543" y="5513590"/>
            <a:ext cx="15660914" cy="2878993"/>
          </a:xfrm>
          <a:prstGeom prst="rect">
            <a:avLst/>
          </a:prstGeom>
          <a:solidFill>
            <a:schemeClr val="accent2">
              <a:alpha val="90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vert="horz" wrap="square" lIns="0" tIns="12700" rIns="0" bIns="0" rtlCol="0">
            <a:spAutoFit/>
          </a:bodyPr>
          <a:lstStyle/>
          <a:p>
            <a:pPr marL="342900" lvl="0" indent="-342900" algn="just">
              <a:lnSpc>
                <a:spcPct val="150000"/>
              </a:lnSpc>
              <a:buFont typeface="Symbol" panose="05050102010706020507" pitchFamily="18" charset="2"/>
              <a:buChar char=""/>
            </a:pPr>
            <a:r>
              <a:rPr lang="en-GB"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Comprehensive policies are essential for integrating AI and ensuring data security in the hotel and hospitality industry.</a:t>
            </a:r>
            <a:endParaRPr lang="en-IN"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Ongoing staff training is crucial for balancing personalized service with automation and enhancing customer experiences and brand loyalty.</a:t>
            </a:r>
            <a:endParaRPr lang="en-IN" sz="3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AutoShape 2" descr="How Small Hotels Can Use Generative AI to Compete and Grow">
            <a:extLst>
              <a:ext uri="{FF2B5EF4-FFF2-40B4-BE49-F238E27FC236}">
                <a16:creationId xmlns:a16="http://schemas.microsoft.com/office/drawing/2014/main" id="{215004EE-6DD5-D50C-F127-DE309D407290}"/>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77D4026-721B-6101-0F78-EF97FDE2FE2C}"/>
              </a:ext>
            </a:extLst>
          </p:cNvPr>
          <p:cNvSpPr/>
          <p:nvPr/>
        </p:nvSpPr>
        <p:spPr>
          <a:xfrm>
            <a:off x="0" y="0"/>
            <a:ext cx="9702061" cy="1028700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IN" dirty="0"/>
          </a:p>
        </p:txBody>
      </p:sp>
      <p:grpSp>
        <p:nvGrpSpPr>
          <p:cNvPr id="2" name="object 2"/>
          <p:cNvGrpSpPr/>
          <p:nvPr/>
        </p:nvGrpSpPr>
        <p:grpSpPr>
          <a:xfrm>
            <a:off x="9714305" y="0"/>
            <a:ext cx="8573960" cy="10287000"/>
            <a:chOff x="9714305" y="0"/>
            <a:chExt cx="8573960" cy="10287000"/>
          </a:xfrm>
        </p:grpSpPr>
        <p:sp>
          <p:nvSpPr>
            <p:cNvPr id="3" name="object 3"/>
            <p:cNvSpPr/>
            <p:nvPr/>
          </p:nvSpPr>
          <p:spPr>
            <a:xfrm>
              <a:off x="9714305" y="0"/>
              <a:ext cx="8573960" cy="10287000"/>
            </a:xfrm>
            <a:custGeom>
              <a:avLst/>
              <a:gdLst/>
              <a:ahLst/>
              <a:cxnLst/>
              <a:rect l="l" t="t" r="r" b="b"/>
              <a:pathLst>
                <a:path w="4807584" h="10287000">
                  <a:moveTo>
                    <a:pt x="4807319" y="10286999"/>
                  </a:moveTo>
                  <a:lnTo>
                    <a:pt x="0" y="10286999"/>
                  </a:lnTo>
                  <a:lnTo>
                    <a:pt x="0" y="0"/>
                  </a:lnTo>
                  <a:lnTo>
                    <a:pt x="4807319" y="0"/>
                  </a:lnTo>
                  <a:lnTo>
                    <a:pt x="4807319" y="10286999"/>
                  </a:lnTo>
                  <a:close/>
                </a:path>
              </a:pathLst>
            </a:custGeom>
            <a:solidFill>
              <a:srgbClr val="819DB1"/>
            </a:solidFill>
          </p:spPr>
          <p:txBody>
            <a:bodyPr wrap="square" lIns="0" tIns="0" rIns="0" bIns="0" rtlCol="0"/>
            <a:lstStyle/>
            <a:p>
              <a:endParaRPr/>
            </a:p>
          </p:txBody>
        </p:sp>
        <p:pic>
          <p:nvPicPr>
            <p:cNvPr id="4" name="object 4"/>
            <p:cNvPicPr/>
            <p:nvPr/>
          </p:nvPicPr>
          <p:blipFill>
            <a:blip r:embed="rId3" cstate="print"/>
            <a:stretch>
              <a:fillRect/>
            </a:stretch>
          </p:blipFill>
          <p:spPr>
            <a:xfrm>
              <a:off x="10224623" y="1028699"/>
              <a:ext cx="7553324" cy="2581274"/>
            </a:xfrm>
            <a:prstGeom prst="rect">
              <a:avLst/>
            </a:prstGeom>
          </p:spPr>
        </p:pic>
        <p:pic>
          <p:nvPicPr>
            <p:cNvPr id="5" name="object 5"/>
            <p:cNvPicPr/>
            <p:nvPr/>
          </p:nvPicPr>
          <p:blipFill>
            <a:blip r:embed="rId4" cstate="print"/>
            <a:stretch>
              <a:fillRect/>
            </a:stretch>
          </p:blipFill>
          <p:spPr>
            <a:xfrm>
              <a:off x="10246394" y="4056969"/>
              <a:ext cx="7553324" cy="2571749"/>
            </a:xfrm>
            <a:prstGeom prst="rect">
              <a:avLst/>
            </a:prstGeom>
          </p:spPr>
        </p:pic>
        <p:pic>
          <p:nvPicPr>
            <p:cNvPr id="6" name="object 6"/>
            <p:cNvPicPr/>
            <p:nvPr/>
          </p:nvPicPr>
          <p:blipFill>
            <a:blip r:embed="rId5" cstate="print"/>
            <a:stretch>
              <a:fillRect/>
            </a:stretch>
          </p:blipFill>
          <p:spPr>
            <a:xfrm>
              <a:off x="10224623" y="7075714"/>
              <a:ext cx="7553324" cy="2581274"/>
            </a:xfrm>
            <a:prstGeom prst="rect">
              <a:avLst/>
            </a:prstGeom>
          </p:spPr>
        </p:pic>
      </p:grpSp>
      <p:sp>
        <p:nvSpPr>
          <p:cNvPr id="17" name="object 17"/>
          <p:cNvSpPr txBox="1">
            <a:spLocks noGrp="1"/>
          </p:cNvSpPr>
          <p:nvPr>
            <p:ph type="body" idx="1"/>
          </p:nvPr>
        </p:nvSpPr>
        <p:spPr>
          <a:xfrm>
            <a:off x="916043" y="1714674"/>
            <a:ext cx="7782558" cy="1922514"/>
          </a:xfrm>
          <a:prstGeom prst="rect">
            <a:avLst/>
          </a:prstGeom>
          <a:noFill/>
          <a:ln w="2857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vert="horz" wrap="square" lIns="0" tIns="12700" rIns="0" bIns="0" rtlCol="0">
            <a:spAutoFit/>
          </a:bodyPr>
          <a:lstStyle/>
          <a:p>
            <a:pPr algn="ctr">
              <a:lnSpc>
                <a:spcPct val="150000"/>
              </a:lnSpc>
              <a:spcBef>
                <a:spcPts val="1200"/>
              </a:spcBef>
            </a:pPr>
            <a:r>
              <a:rPr lang="en-GB"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Future Policy and Management Options (</a:t>
            </a:r>
            <a:r>
              <a:rPr lang="en-GB" sz="4400" b="1" kern="1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Cntd</a:t>
            </a:r>
            <a:r>
              <a:rPr lang="en-GB"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9" name="object 19"/>
          <p:cNvSpPr txBox="1"/>
          <p:nvPr/>
        </p:nvSpPr>
        <p:spPr>
          <a:xfrm>
            <a:off x="916042" y="4798616"/>
            <a:ext cx="7782559" cy="3813352"/>
          </a:xfrm>
          <a:prstGeom prst="rect">
            <a:avLst/>
          </a:prstGeom>
          <a:noFill/>
          <a:ln w="2857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vert="horz" wrap="square" lIns="0" tIns="12700" rIns="0" bIns="0" rtlCol="0">
            <a:spAutoFit/>
          </a:bodyPr>
          <a:lstStyle/>
          <a:p>
            <a:pPr lvl="0" algn="just">
              <a:lnSpc>
                <a:spcPct val="150000"/>
              </a:lnSpc>
            </a:pPr>
            <a:r>
              <a:rPr lang="en-GB" sz="2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Prioritising sustainability in AI technology can enhance the hospitality industry's social responsibility and attract eco-conscious customers.</a:t>
            </a:r>
            <a:endParaRPr lang="en-IN" sz="2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pPr>
            <a:r>
              <a:rPr lang="en-GB" sz="2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Collaborating with ethical tech providers and stakeholders fosters innovation while addressing environmental and social concerns for future growth.</a:t>
            </a:r>
            <a:endParaRPr lang="en-IN" sz="2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028687" y="4933974"/>
            <a:ext cx="772795" cy="772795"/>
            <a:chOff x="1028687" y="4933974"/>
            <a:chExt cx="772795" cy="772795"/>
          </a:xfrm>
        </p:grpSpPr>
        <p:sp>
          <p:nvSpPr>
            <p:cNvPr id="4" name="object 4"/>
            <p:cNvSpPr/>
            <p:nvPr/>
          </p:nvSpPr>
          <p:spPr>
            <a:xfrm>
              <a:off x="1265770" y="5162549"/>
              <a:ext cx="298450" cy="315595"/>
            </a:xfrm>
            <a:custGeom>
              <a:avLst/>
              <a:gdLst/>
              <a:ahLst/>
              <a:cxnLst/>
              <a:rect l="l" t="t" r="r" b="b"/>
              <a:pathLst>
                <a:path w="298450" h="315595">
                  <a:moveTo>
                    <a:pt x="61836" y="315417"/>
                  </a:moveTo>
                  <a:lnTo>
                    <a:pt x="56362" y="302387"/>
                  </a:lnTo>
                  <a:lnTo>
                    <a:pt x="51371" y="288582"/>
                  </a:lnTo>
                  <a:lnTo>
                    <a:pt x="46875" y="274053"/>
                  </a:lnTo>
                  <a:lnTo>
                    <a:pt x="42900" y="258851"/>
                  </a:lnTo>
                  <a:lnTo>
                    <a:pt x="0" y="258851"/>
                  </a:lnTo>
                  <a:lnTo>
                    <a:pt x="31076" y="293827"/>
                  </a:lnTo>
                  <a:lnTo>
                    <a:pt x="51142" y="308978"/>
                  </a:lnTo>
                  <a:lnTo>
                    <a:pt x="61836" y="315417"/>
                  </a:lnTo>
                  <a:close/>
                </a:path>
                <a:path w="298450" h="315595">
                  <a:moveTo>
                    <a:pt x="61836" y="0"/>
                  </a:moveTo>
                  <a:lnTo>
                    <a:pt x="21767" y="30276"/>
                  </a:lnTo>
                  <a:lnTo>
                    <a:pt x="0" y="56565"/>
                  </a:lnTo>
                  <a:lnTo>
                    <a:pt x="42900" y="56565"/>
                  </a:lnTo>
                  <a:lnTo>
                    <a:pt x="46875" y="41363"/>
                  </a:lnTo>
                  <a:lnTo>
                    <a:pt x="51371" y="26835"/>
                  </a:lnTo>
                  <a:lnTo>
                    <a:pt x="56362" y="13030"/>
                  </a:lnTo>
                  <a:lnTo>
                    <a:pt x="61836" y="0"/>
                  </a:lnTo>
                  <a:close/>
                </a:path>
                <a:path w="298450" h="315595">
                  <a:moveTo>
                    <a:pt x="298411" y="56565"/>
                  </a:moveTo>
                  <a:lnTo>
                    <a:pt x="267335" y="21590"/>
                  </a:lnTo>
                  <a:lnTo>
                    <a:pt x="236575" y="0"/>
                  </a:lnTo>
                  <a:lnTo>
                    <a:pt x="242049" y="13030"/>
                  </a:lnTo>
                  <a:lnTo>
                    <a:pt x="247040" y="26835"/>
                  </a:lnTo>
                  <a:lnTo>
                    <a:pt x="251536" y="41363"/>
                  </a:lnTo>
                  <a:lnTo>
                    <a:pt x="255511" y="56565"/>
                  </a:lnTo>
                  <a:lnTo>
                    <a:pt x="298411" y="56565"/>
                  </a:lnTo>
                  <a:close/>
                </a:path>
              </a:pathLst>
            </a:custGeom>
            <a:solidFill>
              <a:srgbClr val="FFFFFF"/>
            </a:solidFill>
          </p:spPr>
          <p:txBody>
            <a:bodyPr wrap="square" lIns="0" tIns="0" rIns="0" bIns="0" rtlCol="0"/>
            <a:lstStyle/>
            <a:p>
              <a:endParaRPr/>
            </a:p>
          </p:txBody>
        </p:sp>
        <p:pic>
          <p:nvPicPr>
            <p:cNvPr id="5" name="object 5"/>
            <p:cNvPicPr/>
            <p:nvPr/>
          </p:nvPicPr>
          <p:blipFill>
            <a:blip r:embed="rId3" cstate="print"/>
            <a:stretch>
              <a:fillRect/>
            </a:stretch>
          </p:blipFill>
          <p:spPr>
            <a:xfrm>
              <a:off x="1365702" y="5140029"/>
              <a:ext cx="98562" cy="79076"/>
            </a:xfrm>
            <a:prstGeom prst="rect">
              <a:avLst/>
            </a:prstGeom>
          </p:spPr>
        </p:pic>
        <p:pic>
          <p:nvPicPr>
            <p:cNvPr id="6" name="object 6"/>
            <p:cNvPicPr/>
            <p:nvPr/>
          </p:nvPicPr>
          <p:blipFill>
            <a:blip r:embed="rId4" cstate="print"/>
            <a:stretch>
              <a:fillRect/>
            </a:stretch>
          </p:blipFill>
          <p:spPr>
            <a:xfrm>
              <a:off x="1234761" y="5274275"/>
              <a:ext cx="64777" cy="91950"/>
            </a:xfrm>
            <a:prstGeom prst="rect">
              <a:avLst/>
            </a:prstGeom>
          </p:spPr>
        </p:pic>
        <p:pic>
          <p:nvPicPr>
            <p:cNvPr id="7" name="object 7"/>
            <p:cNvPicPr/>
            <p:nvPr/>
          </p:nvPicPr>
          <p:blipFill>
            <a:blip r:embed="rId5" cstate="print"/>
            <a:stretch>
              <a:fillRect/>
            </a:stretch>
          </p:blipFill>
          <p:spPr>
            <a:xfrm>
              <a:off x="1365702" y="5421395"/>
              <a:ext cx="98562" cy="79076"/>
            </a:xfrm>
            <a:prstGeom prst="rect">
              <a:avLst/>
            </a:prstGeom>
          </p:spPr>
        </p:pic>
        <p:pic>
          <p:nvPicPr>
            <p:cNvPr id="8" name="object 8"/>
            <p:cNvPicPr/>
            <p:nvPr/>
          </p:nvPicPr>
          <p:blipFill>
            <a:blip r:embed="rId6" cstate="print"/>
            <a:stretch>
              <a:fillRect/>
            </a:stretch>
          </p:blipFill>
          <p:spPr>
            <a:xfrm>
              <a:off x="1530427" y="5274275"/>
              <a:ext cx="64777" cy="91950"/>
            </a:xfrm>
            <a:prstGeom prst="rect">
              <a:avLst/>
            </a:prstGeom>
          </p:spPr>
        </p:pic>
        <p:sp>
          <p:nvSpPr>
            <p:cNvPr id="9" name="object 9"/>
            <p:cNvSpPr/>
            <p:nvPr/>
          </p:nvSpPr>
          <p:spPr>
            <a:xfrm>
              <a:off x="1028687" y="4933974"/>
              <a:ext cx="772795" cy="772795"/>
            </a:xfrm>
            <a:custGeom>
              <a:avLst/>
              <a:gdLst/>
              <a:ahLst/>
              <a:cxnLst/>
              <a:rect l="l" t="t" r="r" b="b"/>
              <a:pathLst>
                <a:path w="772794" h="772795">
                  <a:moveTo>
                    <a:pt x="448729" y="374650"/>
                  </a:moveTo>
                  <a:lnTo>
                    <a:pt x="448411" y="374650"/>
                  </a:lnTo>
                  <a:lnTo>
                    <a:pt x="448411" y="363220"/>
                  </a:lnTo>
                  <a:lnTo>
                    <a:pt x="447763" y="363220"/>
                  </a:lnTo>
                  <a:lnTo>
                    <a:pt x="447763" y="351790"/>
                  </a:lnTo>
                  <a:lnTo>
                    <a:pt x="446798" y="351790"/>
                  </a:lnTo>
                  <a:lnTo>
                    <a:pt x="446798" y="340360"/>
                  </a:lnTo>
                  <a:lnTo>
                    <a:pt x="325780" y="340360"/>
                  </a:lnTo>
                  <a:lnTo>
                    <a:pt x="325780" y="351790"/>
                  </a:lnTo>
                  <a:lnTo>
                    <a:pt x="324815" y="351790"/>
                  </a:lnTo>
                  <a:lnTo>
                    <a:pt x="324815" y="363220"/>
                  </a:lnTo>
                  <a:lnTo>
                    <a:pt x="324167" y="363220"/>
                  </a:lnTo>
                  <a:lnTo>
                    <a:pt x="324167" y="374650"/>
                  </a:lnTo>
                  <a:lnTo>
                    <a:pt x="323850" y="374650"/>
                  </a:lnTo>
                  <a:lnTo>
                    <a:pt x="323850" y="386080"/>
                  </a:lnTo>
                  <a:lnTo>
                    <a:pt x="448729" y="386080"/>
                  </a:lnTo>
                  <a:lnTo>
                    <a:pt x="448729" y="374650"/>
                  </a:lnTo>
                  <a:close/>
                </a:path>
                <a:path w="772794" h="772795">
                  <a:moveTo>
                    <a:pt x="772579" y="386283"/>
                  </a:moveTo>
                  <a:lnTo>
                    <a:pt x="769569" y="337832"/>
                  </a:lnTo>
                  <a:lnTo>
                    <a:pt x="760780" y="291172"/>
                  </a:lnTo>
                  <a:lnTo>
                    <a:pt x="746569" y="246672"/>
                  </a:lnTo>
                  <a:lnTo>
                    <a:pt x="727316" y="204685"/>
                  </a:lnTo>
                  <a:lnTo>
                    <a:pt x="703364" y="165595"/>
                  </a:lnTo>
                  <a:lnTo>
                    <a:pt x="675081" y="129730"/>
                  </a:lnTo>
                  <a:lnTo>
                    <a:pt x="642835" y="97485"/>
                  </a:lnTo>
                  <a:lnTo>
                    <a:pt x="621677" y="80797"/>
                  </a:lnTo>
                  <a:lnTo>
                    <a:pt x="621677" y="386283"/>
                  </a:lnTo>
                  <a:lnTo>
                    <a:pt x="616902" y="433717"/>
                  </a:lnTo>
                  <a:lnTo>
                    <a:pt x="603186" y="477901"/>
                  </a:lnTo>
                  <a:lnTo>
                    <a:pt x="581482" y="517893"/>
                  </a:lnTo>
                  <a:lnTo>
                    <a:pt x="552742" y="552729"/>
                  </a:lnTo>
                  <a:lnTo>
                    <a:pt x="517893" y="581469"/>
                  </a:lnTo>
                  <a:lnTo>
                    <a:pt x="477913" y="603173"/>
                  </a:lnTo>
                  <a:lnTo>
                    <a:pt x="433730" y="616889"/>
                  </a:lnTo>
                  <a:lnTo>
                    <a:pt x="386295" y="621677"/>
                  </a:lnTo>
                  <a:lnTo>
                    <a:pt x="338848" y="616889"/>
                  </a:lnTo>
                  <a:lnTo>
                    <a:pt x="294665" y="603173"/>
                  </a:lnTo>
                  <a:lnTo>
                    <a:pt x="254685" y="581469"/>
                  </a:lnTo>
                  <a:lnTo>
                    <a:pt x="219837" y="552729"/>
                  </a:lnTo>
                  <a:lnTo>
                    <a:pt x="191096" y="517893"/>
                  </a:lnTo>
                  <a:lnTo>
                    <a:pt x="169392" y="477901"/>
                  </a:lnTo>
                  <a:lnTo>
                    <a:pt x="155676" y="433717"/>
                  </a:lnTo>
                  <a:lnTo>
                    <a:pt x="150901" y="386283"/>
                  </a:lnTo>
                  <a:lnTo>
                    <a:pt x="155676" y="338848"/>
                  </a:lnTo>
                  <a:lnTo>
                    <a:pt x="169392" y="294652"/>
                  </a:lnTo>
                  <a:lnTo>
                    <a:pt x="191096" y="254673"/>
                  </a:lnTo>
                  <a:lnTo>
                    <a:pt x="219837" y="219837"/>
                  </a:lnTo>
                  <a:lnTo>
                    <a:pt x="254685" y="191096"/>
                  </a:lnTo>
                  <a:lnTo>
                    <a:pt x="294665" y="169392"/>
                  </a:lnTo>
                  <a:lnTo>
                    <a:pt x="338848" y="155676"/>
                  </a:lnTo>
                  <a:lnTo>
                    <a:pt x="386295" y="150888"/>
                  </a:lnTo>
                  <a:lnTo>
                    <a:pt x="433730" y="155676"/>
                  </a:lnTo>
                  <a:lnTo>
                    <a:pt x="477913" y="169392"/>
                  </a:lnTo>
                  <a:lnTo>
                    <a:pt x="517893" y="191096"/>
                  </a:lnTo>
                  <a:lnTo>
                    <a:pt x="552742" y="219837"/>
                  </a:lnTo>
                  <a:lnTo>
                    <a:pt x="581482" y="254673"/>
                  </a:lnTo>
                  <a:lnTo>
                    <a:pt x="603186" y="294652"/>
                  </a:lnTo>
                  <a:lnTo>
                    <a:pt x="616902" y="338848"/>
                  </a:lnTo>
                  <a:lnTo>
                    <a:pt x="621677" y="386283"/>
                  </a:lnTo>
                  <a:lnTo>
                    <a:pt x="621677" y="80797"/>
                  </a:lnTo>
                  <a:lnTo>
                    <a:pt x="567880" y="45262"/>
                  </a:lnTo>
                  <a:lnTo>
                    <a:pt x="525907" y="25996"/>
                  </a:lnTo>
                  <a:lnTo>
                    <a:pt x="481406" y="11798"/>
                  </a:lnTo>
                  <a:lnTo>
                    <a:pt x="434746" y="3009"/>
                  </a:lnTo>
                  <a:lnTo>
                    <a:pt x="386295" y="0"/>
                  </a:lnTo>
                  <a:lnTo>
                    <a:pt x="337832" y="3009"/>
                  </a:lnTo>
                  <a:lnTo>
                    <a:pt x="291172" y="11798"/>
                  </a:lnTo>
                  <a:lnTo>
                    <a:pt x="246672" y="25996"/>
                  </a:lnTo>
                  <a:lnTo>
                    <a:pt x="204698" y="45262"/>
                  </a:lnTo>
                  <a:lnTo>
                    <a:pt x="165595" y="69202"/>
                  </a:lnTo>
                  <a:lnTo>
                    <a:pt x="129743" y="97485"/>
                  </a:lnTo>
                  <a:lnTo>
                    <a:pt x="97497" y="129730"/>
                  </a:lnTo>
                  <a:lnTo>
                    <a:pt x="69215" y="165595"/>
                  </a:lnTo>
                  <a:lnTo>
                    <a:pt x="45262" y="204685"/>
                  </a:lnTo>
                  <a:lnTo>
                    <a:pt x="26009" y="246672"/>
                  </a:lnTo>
                  <a:lnTo>
                    <a:pt x="11798" y="291172"/>
                  </a:lnTo>
                  <a:lnTo>
                    <a:pt x="3009" y="337832"/>
                  </a:lnTo>
                  <a:lnTo>
                    <a:pt x="0" y="386283"/>
                  </a:lnTo>
                  <a:lnTo>
                    <a:pt x="3009" y="434733"/>
                  </a:lnTo>
                  <a:lnTo>
                    <a:pt x="11798" y="481393"/>
                  </a:lnTo>
                  <a:lnTo>
                    <a:pt x="26009" y="525894"/>
                  </a:lnTo>
                  <a:lnTo>
                    <a:pt x="45262" y="567880"/>
                  </a:lnTo>
                  <a:lnTo>
                    <a:pt x="69215" y="606971"/>
                  </a:lnTo>
                  <a:lnTo>
                    <a:pt x="97497" y="642823"/>
                  </a:lnTo>
                  <a:lnTo>
                    <a:pt x="129743" y="675081"/>
                  </a:lnTo>
                  <a:lnTo>
                    <a:pt x="165595" y="703351"/>
                  </a:lnTo>
                  <a:lnTo>
                    <a:pt x="204698" y="727303"/>
                  </a:lnTo>
                  <a:lnTo>
                    <a:pt x="246672" y="746569"/>
                  </a:lnTo>
                  <a:lnTo>
                    <a:pt x="291172" y="760768"/>
                  </a:lnTo>
                  <a:lnTo>
                    <a:pt x="337832" y="769556"/>
                  </a:lnTo>
                  <a:lnTo>
                    <a:pt x="386295" y="772566"/>
                  </a:lnTo>
                  <a:lnTo>
                    <a:pt x="434746" y="769556"/>
                  </a:lnTo>
                  <a:lnTo>
                    <a:pt x="481406" y="760768"/>
                  </a:lnTo>
                  <a:lnTo>
                    <a:pt x="525907" y="746569"/>
                  </a:lnTo>
                  <a:lnTo>
                    <a:pt x="567880" y="727303"/>
                  </a:lnTo>
                  <a:lnTo>
                    <a:pt x="606983" y="703351"/>
                  </a:lnTo>
                  <a:lnTo>
                    <a:pt x="642835" y="675081"/>
                  </a:lnTo>
                  <a:lnTo>
                    <a:pt x="675081" y="642823"/>
                  </a:lnTo>
                  <a:lnTo>
                    <a:pt x="703364" y="606971"/>
                  </a:lnTo>
                  <a:lnTo>
                    <a:pt x="727316" y="567880"/>
                  </a:lnTo>
                  <a:lnTo>
                    <a:pt x="746569" y="525894"/>
                  </a:lnTo>
                  <a:lnTo>
                    <a:pt x="760780" y="481393"/>
                  </a:lnTo>
                  <a:lnTo>
                    <a:pt x="769569" y="434733"/>
                  </a:lnTo>
                  <a:lnTo>
                    <a:pt x="772579" y="386283"/>
                  </a:lnTo>
                  <a:close/>
                </a:path>
              </a:pathLst>
            </a:custGeom>
            <a:solidFill>
              <a:srgbClr val="FFFFFF"/>
            </a:solidFill>
          </p:spPr>
          <p:txBody>
            <a:bodyPr wrap="square" lIns="0" tIns="0" rIns="0" bIns="0" rtlCol="0"/>
            <a:lstStyle/>
            <a:p>
              <a:endParaRPr/>
            </a:p>
          </p:txBody>
        </p:sp>
      </p:grpSp>
      <p:pic>
        <p:nvPicPr>
          <p:cNvPr id="10" name="object 10"/>
          <p:cNvPicPr/>
          <p:nvPr/>
        </p:nvPicPr>
        <p:blipFill>
          <a:blip r:embed="rId7" cstate="print"/>
          <a:stretch>
            <a:fillRect/>
          </a:stretch>
        </p:blipFill>
        <p:spPr>
          <a:xfrm>
            <a:off x="9144000" y="0"/>
            <a:ext cx="9143998" cy="10286999"/>
          </a:xfrm>
          <a:prstGeom prst="rect">
            <a:avLst/>
          </a:prstGeom>
        </p:spPr>
      </p:pic>
      <p:sp>
        <p:nvSpPr>
          <p:cNvPr id="11" name="object 11"/>
          <p:cNvSpPr/>
          <p:nvPr/>
        </p:nvSpPr>
        <p:spPr>
          <a:xfrm>
            <a:off x="1352524" y="5320055"/>
            <a:ext cx="125095" cy="45720"/>
          </a:xfrm>
          <a:custGeom>
            <a:avLst/>
            <a:gdLst/>
            <a:ahLst/>
            <a:cxnLst/>
            <a:rect l="l" t="t" r="r" b="b"/>
            <a:pathLst>
              <a:path w="125094" h="45720">
                <a:moveTo>
                  <a:pt x="124904" y="0"/>
                </a:moveTo>
                <a:lnTo>
                  <a:pt x="0" y="0"/>
                </a:lnTo>
                <a:lnTo>
                  <a:pt x="0" y="11430"/>
                </a:lnTo>
                <a:lnTo>
                  <a:pt x="317" y="11430"/>
                </a:lnTo>
                <a:lnTo>
                  <a:pt x="317" y="22860"/>
                </a:lnTo>
                <a:lnTo>
                  <a:pt x="952" y="22860"/>
                </a:lnTo>
                <a:lnTo>
                  <a:pt x="952" y="34290"/>
                </a:lnTo>
                <a:lnTo>
                  <a:pt x="1905" y="34290"/>
                </a:lnTo>
                <a:lnTo>
                  <a:pt x="1905" y="45720"/>
                </a:lnTo>
                <a:lnTo>
                  <a:pt x="122999" y="45720"/>
                </a:lnTo>
                <a:lnTo>
                  <a:pt x="122999" y="34290"/>
                </a:lnTo>
                <a:lnTo>
                  <a:pt x="123964" y="34290"/>
                </a:lnTo>
                <a:lnTo>
                  <a:pt x="123964" y="22860"/>
                </a:lnTo>
                <a:lnTo>
                  <a:pt x="124587" y="22860"/>
                </a:lnTo>
                <a:lnTo>
                  <a:pt x="124587" y="11430"/>
                </a:lnTo>
                <a:lnTo>
                  <a:pt x="124904" y="11430"/>
                </a:lnTo>
                <a:lnTo>
                  <a:pt x="124904" y="0"/>
                </a:lnTo>
                <a:close/>
              </a:path>
            </a:pathLst>
          </a:custGeom>
          <a:solidFill>
            <a:srgbClr val="FFFFFF"/>
          </a:solidFill>
        </p:spPr>
        <p:txBody>
          <a:bodyPr wrap="square" lIns="0" tIns="0" rIns="0" bIns="0" rtlCol="0"/>
          <a:lstStyle/>
          <a:p>
            <a:endParaRPr/>
          </a:p>
        </p:txBody>
      </p:sp>
      <p:sp>
        <p:nvSpPr>
          <p:cNvPr id="12" name="object 12"/>
          <p:cNvSpPr/>
          <p:nvPr/>
        </p:nvSpPr>
        <p:spPr>
          <a:xfrm>
            <a:off x="1502354" y="5421395"/>
            <a:ext cx="62230" cy="57150"/>
          </a:xfrm>
          <a:custGeom>
            <a:avLst/>
            <a:gdLst/>
            <a:ahLst/>
            <a:cxnLst/>
            <a:rect l="l" t="t" r="r" b="b"/>
            <a:pathLst>
              <a:path w="62230" h="57150">
                <a:moveTo>
                  <a:pt x="0" y="56561"/>
                </a:moveTo>
                <a:lnTo>
                  <a:pt x="5469" y="43536"/>
                </a:lnTo>
                <a:lnTo>
                  <a:pt x="10464" y="29733"/>
                </a:lnTo>
                <a:lnTo>
                  <a:pt x="14959" y="15204"/>
                </a:lnTo>
                <a:lnTo>
                  <a:pt x="18929" y="0"/>
                </a:lnTo>
                <a:lnTo>
                  <a:pt x="61840" y="0"/>
                </a:lnTo>
                <a:lnTo>
                  <a:pt x="30755" y="34977"/>
                </a:lnTo>
                <a:lnTo>
                  <a:pt x="10687" y="50124"/>
                </a:lnTo>
                <a:lnTo>
                  <a:pt x="0" y="56561"/>
                </a:lnTo>
                <a:close/>
              </a:path>
            </a:pathLst>
          </a:custGeom>
          <a:solidFill>
            <a:srgbClr val="FFFFFF"/>
          </a:solidFill>
        </p:spPr>
        <p:txBody>
          <a:bodyPr wrap="square" lIns="0" tIns="0" rIns="0" bIns="0" rtlCol="0"/>
          <a:lstStyle/>
          <a:p>
            <a:endParaRPr/>
          </a:p>
        </p:txBody>
      </p:sp>
      <p:sp>
        <p:nvSpPr>
          <p:cNvPr id="13" name="object 13"/>
          <p:cNvSpPr/>
          <p:nvPr/>
        </p:nvSpPr>
        <p:spPr>
          <a:xfrm>
            <a:off x="1028687" y="6944804"/>
            <a:ext cx="772795" cy="772795"/>
          </a:xfrm>
          <a:custGeom>
            <a:avLst/>
            <a:gdLst/>
            <a:ahLst/>
            <a:cxnLst/>
            <a:rect l="l" t="t" r="r" b="b"/>
            <a:pathLst>
              <a:path w="772794" h="772795">
                <a:moveTo>
                  <a:pt x="500303" y="362381"/>
                </a:moveTo>
                <a:lnTo>
                  <a:pt x="494372" y="322338"/>
                </a:lnTo>
                <a:lnTo>
                  <a:pt x="477062" y="285750"/>
                </a:lnTo>
                <a:lnTo>
                  <a:pt x="449884" y="255752"/>
                </a:lnTo>
                <a:lnTo>
                  <a:pt x="415163" y="234950"/>
                </a:lnTo>
                <a:lnTo>
                  <a:pt x="375907" y="225120"/>
                </a:lnTo>
                <a:lnTo>
                  <a:pt x="362381" y="224447"/>
                </a:lnTo>
                <a:lnTo>
                  <a:pt x="355612" y="224612"/>
                </a:lnTo>
                <a:lnTo>
                  <a:pt x="315925" y="232511"/>
                </a:lnTo>
                <a:lnTo>
                  <a:pt x="280212" y="251599"/>
                </a:lnTo>
                <a:lnTo>
                  <a:pt x="251599" y="280212"/>
                </a:lnTo>
                <a:lnTo>
                  <a:pt x="232511" y="315912"/>
                </a:lnTo>
                <a:lnTo>
                  <a:pt x="224624" y="355600"/>
                </a:lnTo>
                <a:lnTo>
                  <a:pt x="224459" y="362381"/>
                </a:lnTo>
                <a:lnTo>
                  <a:pt x="224624" y="369150"/>
                </a:lnTo>
                <a:lnTo>
                  <a:pt x="232511" y="408838"/>
                </a:lnTo>
                <a:lnTo>
                  <a:pt x="251599" y="444550"/>
                </a:lnTo>
                <a:lnTo>
                  <a:pt x="280212" y="473151"/>
                </a:lnTo>
                <a:lnTo>
                  <a:pt x="315925" y="492239"/>
                </a:lnTo>
                <a:lnTo>
                  <a:pt x="355612" y="500138"/>
                </a:lnTo>
                <a:lnTo>
                  <a:pt x="362381" y="500303"/>
                </a:lnTo>
                <a:lnTo>
                  <a:pt x="369163" y="500138"/>
                </a:lnTo>
                <a:lnTo>
                  <a:pt x="408838" y="492239"/>
                </a:lnTo>
                <a:lnTo>
                  <a:pt x="444550" y="473151"/>
                </a:lnTo>
                <a:lnTo>
                  <a:pt x="473163" y="444550"/>
                </a:lnTo>
                <a:lnTo>
                  <a:pt x="492252" y="408838"/>
                </a:lnTo>
                <a:lnTo>
                  <a:pt x="500138" y="369150"/>
                </a:lnTo>
                <a:lnTo>
                  <a:pt x="500303" y="362381"/>
                </a:lnTo>
                <a:close/>
              </a:path>
              <a:path w="772794" h="772795">
                <a:moveTo>
                  <a:pt x="772579" y="386283"/>
                </a:moveTo>
                <a:lnTo>
                  <a:pt x="769569" y="337832"/>
                </a:lnTo>
                <a:lnTo>
                  <a:pt x="760780" y="291172"/>
                </a:lnTo>
                <a:lnTo>
                  <a:pt x="746569" y="246672"/>
                </a:lnTo>
                <a:lnTo>
                  <a:pt x="727316" y="204685"/>
                </a:lnTo>
                <a:lnTo>
                  <a:pt x="703364" y="165595"/>
                </a:lnTo>
                <a:lnTo>
                  <a:pt x="675081" y="129743"/>
                </a:lnTo>
                <a:lnTo>
                  <a:pt x="642835" y="97485"/>
                </a:lnTo>
                <a:lnTo>
                  <a:pt x="621677" y="80810"/>
                </a:lnTo>
                <a:lnTo>
                  <a:pt x="621677" y="584898"/>
                </a:lnTo>
                <a:lnTo>
                  <a:pt x="618985" y="598741"/>
                </a:lnTo>
                <a:lnTo>
                  <a:pt x="610908" y="610908"/>
                </a:lnTo>
                <a:lnTo>
                  <a:pt x="598741" y="618985"/>
                </a:lnTo>
                <a:lnTo>
                  <a:pt x="584898" y="621677"/>
                </a:lnTo>
                <a:lnTo>
                  <a:pt x="571068" y="618985"/>
                </a:lnTo>
                <a:lnTo>
                  <a:pt x="558888" y="610908"/>
                </a:lnTo>
                <a:lnTo>
                  <a:pt x="521855" y="573862"/>
                </a:lnTo>
                <a:lnTo>
                  <a:pt x="483641" y="535647"/>
                </a:lnTo>
                <a:lnTo>
                  <a:pt x="456628" y="551738"/>
                </a:lnTo>
                <a:lnTo>
                  <a:pt x="427202" y="563740"/>
                </a:lnTo>
                <a:lnTo>
                  <a:pt x="395770" y="571233"/>
                </a:lnTo>
                <a:lnTo>
                  <a:pt x="362712" y="573862"/>
                </a:lnTo>
                <a:lnTo>
                  <a:pt x="314794" y="568439"/>
                </a:lnTo>
                <a:lnTo>
                  <a:pt x="270662" y="552856"/>
                </a:lnTo>
                <a:lnTo>
                  <a:pt x="231571" y="528345"/>
                </a:lnTo>
                <a:lnTo>
                  <a:pt x="198780" y="496150"/>
                </a:lnTo>
                <a:lnTo>
                  <a:pt x="173570" y="457517"/>
                </a:lnTo>
                <a:lnTo>
                  <a:pt x="157200" y="413677"/>
                </a:lnTo>
                <a:lnTo>
                  <a:pt x="150926" y="365874"/>
                </a:lnTo>
                <a:lnTo>
                  <a:pt x="155956" y="316217"/>
                </a:lnTo>
                <a:lnTo>
                  <a:pt x="171767" y="270649"/>
                </a:lnTo>
                <a:lnTo>
                  <a:pt x="197065" y="230466"/>
                </a:lnTo>
                <a:lnTo>
                  <a:pt x="230466" y="197065"/>
                </a:lnTo>
                <a:lnTo>
                  <a:pt x="270637" y="171767"/>
                </a:lnTo>
                <a:lnTo>
                  <a:pt x="316217" y="155943"/>
                </a:lnTo>
                <a:lnTo>
                  <a:pt x="365874" y="150914"/>
                </a:lnTo>
                <a:lnTo>
                  <a:pt x="413677" y="157187"/>
                </a:lnTo>
                <a:lnTo>
                  <a:pt x="457517" y="173570"/>
                </a:lnTo>
                <a:lnTo>
                  <a:pt x="496163" y="198780"/>
                </a:lnTo>
                <a:lnTo>
                  <a:pt x="528345" y="231559"/>
                </a:lnTo>
                <a:lnTo>
                  <a:pt x="552843" y="270637"/>
                </a:lnTo>
                <a:lnTo>
                  <a:pt x="568439" y="314794"/>
                </a:lnTo>
                <a:lnTo>
                  <a:pt x="573862" y="362699"/>
                </a:lnTo>
                <a:lnTo>
                  <a:pt x="571246" y="395757"/>
                </a:lnTo>
                <a:lnTo>
                  <a:pt x="563740" y="427189"/>
                </a:lnTo>
                <a:lnTo>
                  <a:pt x="551751" y="456615"/>
                </a:lnTo>
                <a:lnTo>
                  <a:pt x="535660" y="483641"/>
                </a:lnTo>
                <a:lnTo>
                  <a:pt x="610908" y="558888"/>
                </a:lnTo>
                <a:lnTo>
                  <a:pt x="618985" y="571055"/>
                </a:lnTo>
                <a:lnTo>
                  <a:pt x="621677" y="584898"/>
                </a:lnTo>
                <a:lnTo>
                  <a:pt x="621677" y="80810"/>
                </a:lnTo>
                <a:lnTo>
                  <a:pt x="567880" y="45262"/>
                </a:lnTo>
                <a:lnTo>
                  <a:pt x="525907" y="25996"/>
                </a:lnTo>
                <a:lnTo>
                  <a:pt x="481406" y="11798"/>
                </a:lnTo>
                <a:lnTo>
                  <a:pt x="434746" y="3009"/>
                </a:lnTo>
                <a:lnTo>
                  <a:pt x="386295" y="0"/>
                </a:lnTo>
                <a:lnTo>
                  <a:pt x="337832" y="3009"/>
                </a:lnTo>
                <a:lnTo>
                  <a:pt x="291172" y="11798"/>
                </a:lnTo>
                <a:lnTo>
                  <a:pt x="246672" y="25996"/>
                </a:lnTo>
                <a:lnTo>
                  <a:pt x="204698" y="45262"/>
                </a:lnTo>
                <a:lnTo>
                  <a:pt x="165595" y="69215"/>
                </a:lnTo>
                <a:lnTo>
                  <a:pt x="129743" y="97485"/>
                </a:lnTo>
                <a:lnTo>
                  <a:pt x="97497" y="129743"/>
                </a:lnTo>
                <a:lnTo>
                  <a:pt x="69215" y="165595"/>
                </a:lnTo>
                <a:lnTo>
                  <a:pt x="45262" y="204685"/>
                </a:lnTo>
                <a:lnTo>
                  <a:pt x="26009" y="246672"/>
                </a:lnTo>
                <a:lnTo>
                  <a:pt x="11798" y="291172"/>
                </a:lnTo>
                <a:lnTo>
                  <a:pt x="3009" y="337832"/>
                </a:lnTo>
                <a:lnTo>
                  <a:pt x="0" y="386283"/>
                </a:lnTo>
                <a:lnTo>
                  <a:pt x="3009" y="434733"/>
                </a:lnTo>
                <a:lnTo>
                  <a:pt x="11798" y="481393"/>
                </a:lnTo>
                <a:lnTo>
                  <a:pt x="26009" y="525894"/>
                </a:lnTo>
                <a:lnTo>
                  <a:pt x="45262" y="567880"/>
                </a:lnTo>
                <a:lnTo>
                  <a:pt x="69215" y="606971"/>
                </a:lnTo>
                <a:lnTo>
                  <a:pt x="97497" y="642835"/>
                </a:lnTo>
                <a:lnTo>
                  <a:pt x="129743" y="675081"/>
                </a:lnTo>
                <a:lnTo>
                  <a:pt x="165595" y="703351"/>
                </a:lnTo>
                <a:lnTo>
                  <a:pt x="204698" y="727303"/>
                </a:lnTo>
                <a:lnTo>
                  <a:pt x="246672" y="746569"/>
                </a:lnTo>
                <a:lnTo>
                  <a:pt x="291172" y="760768"/>
                </a:lnTo>
                <a:lnTo>
                  <a:pt x="337832" y="769556"/>
                </a:lnTo>
                <a:lnTo>
                  <a:pt x="386295" y="772566"/>
                </a:lnTo>
                <a:lnTo>
                  <a:pt x="434746" y="769556"/>
                </a:lnTo>
                <a:lnTo>
                  <a:pt x="481406" y="760768"/>
                </a:lnTo>
                <a:lnTo>
                  <a:pt x="525907" y="746569"/>
                </a:lnTo>
                <a:lnTo>
                  <a:pt x="567880" y="727303"/>
                </a:lnTo>
                <a:lnTo>
                  <a:pt x="606983" y="703351"/>
                </a:lnTo>
                <a:lnTo>
                  <a:pt x="642835" y="675081"/>
                </a:lnTo>
                <a:lnTo>
                  <a:pt x="675081" y="642835"/>
                </a:lnTo>
                <a:lnTo>
                  <a:pt x="703364" y="606971"/>
                </a:lnTo>
                <a:lnTo>
                  <a:pt x="727316" y="567880"/>
                </a:lnTo>
                <a:lnTo>
                  <a:pt x="746569" y="525894"/>
                </a:lnTo>
                <a:lnTo>
                  <a:pt x="760780" y="481393"/>
                </a:lnTo>
                <a:lnTo>
                  <a:pt x="769569" y="434733"/>
                </a:lnTo>
                <a:lnTo>
                  <a:pt x="772579" y="386283"/>
                </a:lnTo>
                <a:close/>
              </a:path>
            </a:pathLst>
          </a:custGeom>
          <a:solidFill>
            <a:srgbClr val="FFFFFF"/>
          </a:solidFill>
        </p:spPr>
        <p:txBody>
          <a:bodyPr wrap="square" lIns="0" tIns="0" rIns="0" bIns="0" rtlCol="0"/>
          <a:lstStyle/>
          <a:p>
            <a:endParaRPr/>
          </a:p>
        </p:txBody>
      </p:sp>
      <p:sp>
        <p:nvSpPr>
          <p:cNvPr id="14" name="object 14"/>
          <p:cNvSpPr/>
          <p:nvPr/>
        </p:nvSpPr>
        <p:spPr>
          <a:xfrm>
            <a:off x="1028700" y="7963530"/>
            <a:ext cx="772795" cy="772795"/>
          </a:xfrm>
          <a:custGeom>
            <a:avLst/>
            <a:gdLst/>
            <a:ahLst/>
            <a:cxnLst/>
            <a:rect l="l" t="t" r="r" b="b"/>
            <a:pathLst>
              <a:path w="772794" h="772795">
                <a:moveTo>
                  <a:pt x="386283" y="772566"/>
                </a:moveTo>
                <a:lnTo>
                  <a:pt x="337828" y="769557"/>
                </a:lnTo>
                <a:lnTo>
                  <a:pt x="291170" y="760769"/>
                </a:lnTo>
                <a:lnTo>
                  <a:pt x="246669" y="746565"/>
                </a:lnTo>
                <a:lnTo>
                  <a:pt x="204689" y="727307"/>
                </a:lnTo>
                <a:lnTo>
                  <a:pt x="165591" y="703357"/>
                </a:lnTo>
                <a:lnTo>
                  <a:pt x="129737" y="675077"/>
                </a:lnTo>
                <a:lnTo>
                  <a:pt x="97489" y="642829"/>
                </a:lnTo>
                <a:lnTo>
                  <a:pt x="69209" y="606975"/>
                </a:lnTo>
                <a:lnTo>
                  <a:pt x="45259" y="567877"/>
                </a:lnTo>
                <a:lnTo>
                  <a:pt x="26001" y="525896"/>
                </a:lnTo>
                <a:lnTo>
                  <a:pt x="11797" y="481396"/>
                </a:lnTo>
                <a:lnTo>
                  <a:pt x="3009" y="434737"/>
                </a:lnTo>
                <a:lnTo>
                  <a:pt x="0" y="386283"/>
                </a:lnTo>
                <a:lnTo>
                  <a:pt x="3009" y="337828"/>
                </a:lnTo>
                <a:lnTo>
                  <a:pt x="11797" y="291170"/>
                </a:lnTo>
                <a:lnTo>
                  <a:pt x="26001" y="246669"/>
                </a:lnTo>
                <a:lnTo>
                  <a:pt x="45259" y="204689"/>
                </a:lnTo>
                <a:lnTo>
                  <a:pt x="69209" y="165591"/>
                </a:lnTo>
                <a:lnTo>
                  <a:pt x="97489" y="129737"/>
                </a:lnTo>
                <a:lnTo>
                  <a:pt x="129737" y="97489"/>
                </a:lnTo>
                <a:lnTo>
                  <a:pt x="165591" y="69209"/>
                </a:lnTo>
                <a:lnTo>
                  <a:pt x="204689" y="45259"/>
                </a:lnTo>
                <a:lnTo>
                  <a:pt x="246669" y="26001"/>
                </a:lnTo>
                <a:lnTo>
                  <a:pt x="291170" y="11797"/>
                </a:lnTo>
                <a:lnTo>
                  <a:pt x="337828" y="3009"/>
                </a:lnTo>
                <a:lnTo>
                  <a:pt x="386283" y="0"/>
                </a:lnTo>
                <a:lnTo>
                  <a:pt x="434737" y="3009"/>
                </a:lnTo>
                <a:lnTo>
                  <a:pt x="481396" y="11797"/>
                </a:lnTo>
                <a:lnTo>
                  <a:pt x="525896" y="26001"/>
                </a:lnTo>
                <a:lnTo>
                  <a:pt x="567877" y="45259"/>
                </a:lnTo>
                <a:lnTo>
                  <a:pt x="606975" y="69209"/>
                </a:lnTo>
                <a:lnTo>
                  <a:pt x="642829" y="97489"/>
                </a:lnTo>
                <a:lnTo>
                  <a:pt x="675077" y="129737"/>
                </a:lnTo>
                <a:lnTo>
                  <a:pt x="694070" y="153816"/>
                </a:lnTo>
                <a:lnTo>
                  <a:pt x="448296" y="153816"/>
                </a:lnTo>
                <a:lnTo>
                  <a:pt x="440077" y="157220"/>
                </a:lnTo>
                <a:lnTo>
                  <a:pt x="327102" y="270196"/>
                </a:lnTo>
                <a:lnTo>
                  <a:pt x="317915" y="281399"/>
                </a:lnTo>
                <a:lnTo>
                  <a:pt x="312394" y="291739"/>
                </a:lnTo>
                <a:lnTo>
                  <a:pt x="176819" y="291740"/>
                </a:lnTo>
                <a:lnTo>
                  <a:pt x="169668" y="293184"/>
                </a:lnTo>
                <a:lnTo>
                  <a:pt x="163823" y="297125"/>
                </a:lnTo>
                <a:lnTo>
                  <a:pt x="159881" y="302971"/>
                </a:lnTo>
                <a:lnTo>
                  <a:pt x="158436" y="310129"/>
                </a:lnTo>
                <a:lnTo>
                  <a:pt x="158436" y="540004"/>
                </a:lnTo>
                <a:lnTo>
                  <a:pt x="159881" y="547162"/>
                </a:lnTo>
                <a:lnTo>
                  <a:pt x="163823" y="553008"/>
                </a:lnTo>
                <a:lnTo>
                  <a:pt x="169668" y="556949"/>
                </a:lnTo>
                <a:lnTo>
                  <a:pt x="176827" y="558395"/>
                </a:lnTo>
                <a:lnTo>
                  <a:pt x="731657" y="558395"/>
                </a:lnTo>
                <a:lnTo>
                  <a:pt x="727307" y="567877"/>
                </a:lnTo>
                <a:lnTo>
                  <a:pt x="703357" y="606975"/>
                </a:lnTo>
                <a:lnTo>
                  <a:pt x="675077" y="642829"/>
                </a:lnTo>
                <a:lnTo>
                  <a:pt x="642829" y="675077"/>
                </a:lnTo>
                <a:lnTo>
                  <a:pt x="606975" y="703357"/>
                </a:lnTo>
                <a:lnTo>
                  <a:pt x="567877" y="727307"/>
                </a:lnTo>
                <a:lnTo>
                  <a:pt x="525896" y="746565"/>
                </a:lnTo>
                <a:lnTo>
                  <a:pt x="481396" y="760769"/>
                </a:lnTo>
                <a:lnTo>
                  <a:pt x="434737" y="769557"/>
                </a:lnTo>
                <a:lnTo>
                  <a:pt x="386283" y="772566"/>
                </a:lnTo>
                <a:close/>
              </a:path>
              <a:path w="772794" h="772795">
                <a:moveTo>
                  <a:pt x="731658" y="558393"/>
                </a:moveTo>
                <a:lnTo>
                  <a:pt x="531426" y="558393"/>
                </a:lnTo>
                <a:lnTo>
                  <a:pt x="549467" y="555365"/>
                </a:lnTo>
                <a:lnTo>
                  <a:pt x="565155" y="546882"/>
                </a:lnTo>
                <a:lnTo>
                  <a:pt x="628686" y="348949"/>
                </a:lnTo>
                <a:lnTo>
                  <a:pt x="629220" y="340637"/>
                </a:lnTo>
                <a:lnTo>
                  <a:pt x="625378" y="321604"/>
                </a:lnTo>
                <a:lnTo>
                  <a:pt x="614899" y="306061"/>
                </a:lnTo>
                <a:lnTo>
                  <a:pt x="599357" y="295582"/>
                </a:lnTo>
                <a:lnTo>
                  <a:pt x="580324" y="291740"/>
                </a:lnTo>
                <a:lnTo>
                  <a:pt x="468429" y="291739"/>
                </a:lnTo>
                <a:lnTo>
                  <a:pt x="458937" y="289187"/>
                </a:lnTo>
                <a:lnTo>
                  <a:pt x="452350" y="282633"/>
                </a:lnTo>
                <a:lnTo>
                  <a:pt x="449667" y="273737"/>
                </a:lnTo>
                <a:lnTo>
                  <a:pt x="451883" y="264155"/>
                </a:lnTo>
                <a:lnTo>
                  <a:pt x="485384" y="201342"/>
                </a:lnTo>
                <a:lnTo>
                  <a:pt x="489203" y="184834"/>
                </a:lnTo>
                <a:lnTo>
                  <a:pt x="484581" y="169506"/>
                </a:lnTo>
                <a:lnTo>
                  <a:pt x="473232" y="158214"/>
                </a:lnTo>
                <a:lnTo>
                  <a:pt x="456869" y="153816"/>
                </a:lnTo>
                <a:lnTo>
                  <a:pt x="694070" y="153816"/>
                </a:lnTo>
                <a:lnTo>
                  <a:pt x="727307" y="204689"/>
                </a:lnTo>
                <a:lnTo>
                  <a:pt x="746565" y="246669"/>
                </a:lnTo>
                <a:lnTo>
                  <a:pt x="760769" y="291170"/>
                </a:lnTo>
                <a:lnTo>
                  <a:pt x="769557" y="337828"/>
                </a:lnTo>
                <a:lnTo>
                  <a:pt x="772566" y="386283"/>
                </a:lnTo>
                <a:lnTo>
                  <a:pt x="769557" y="434737"/>
                </a:lnTo>
                <a:lnTo>
                  <a:pt x="760769" y="481396"/>
                </a:lnTo>
                <a:lnTo>
                  <a:pt x="746565" y="525896"/>
                </a:lnTo>
                <a:lnTo>
                  <a:pt x="731658" y="558393"/>
                </a:lnTo>
                <a:close/>
              </a:path>
              <a:path w="772794" h="772795">
                <a:moveTo>
                  <a:pt x="731657" y="558395"/>
                </a:moveTo>
                <a:lnTo>
                  <a:pt x="231996" y="558395"/>
                </a:lnTo>
                <a:lnTo>
                  <a:pt x="239154" y="556949"/>
                </a:lnTo>
                <a:lnTo>
                  <a:pt x="245000" y="553008"/>
                </a:lnTo>
                <a:lnTo>
                  <a:pt x="248941" y="547162"/>
                </a:lnTo>
                <a:lnTo>
                  <a:pt x="250387" y="540004"/>
                </a:lnTo>
                <a:lnTo>
                  <a:pt x="250387" y="310129"/>
                </a:lnTo>
                <a:lnTo>
                  <a:pt x="248941" y="302971"/>
                </a:lnTo>
                <a:lnTo>
                  <a:pt x="245000" y="297125"/>
                </a:lnTo>
                <a:lnTo>
                  <a:pt x="239154" y="293184"/>
                </a:lnTo>
                <a:lnTo>
                  <a:pt x="231996" y="291739"/>
                </a:lnTo>
                <a:lnTo>
                  <a:pt x="312394" y="291739"/>
                </a:lnTo>
                <a:lnTo>
                  <a:pt x="311155" y="294060"/>
                </a:lnTo>
                <a:lnTo>
                  <a:pt x="306982" y="307792"/>
                </a:lnTo>
                <a:lnTo>
                  <a:pt x="305616" y="321604"/>
                </a:lnTo>
                <a:lnTo>
                  <a:pt x="305556" y="484833"/>
                </a:lnTo>
                <a:lnTo>
                  <a:pt x="311336" y="513466"/>
                </a:lnTo>
                <a:lnTo>
                  <a:pt x="327101" y="536848"/>
                </a:lnTo>
                <a:lnTo>
                  <a:pt x="350483" y="552613"/>
                </a:lnTo>
                <a:lnTo>
                  <a:pt x="379116" y="558393"/>
                </a:lnTo>
                <a:lnTo>
                  <a:pt x="731658" y="558393"/>
                </a:lnTo>
                <a:close/>
              </a:path>
            </a:pathLst>
          </a:custGeom>
          <a:solidFill>
            <a:srgbClr val="FFFFFF"/>
          </a:solidFill>
        </p:spPr>
        <p:txBody>
          <a:bodyPr wrap="square" lIns="0" tIns="0" rIns="0" bIns="0" rtlCol="0"/>
          <a:lstStyle/>
          <a:p>
            <a:endParaRPr/>
          </a:p>
        </p:txBody>
      </p:sp>
      <p:sp>
        <p:nvSpPr>
          <p:cNvPr id="15" name="object 15"/>
          <p:cNvSpPr/>
          <p:nvPr/>
        </p:nvSpPr>
        <p:spPr>
          <a:xfrm>
            <a:off x="1028700" y="5936045"/>
            <a:ext cx="772795" cy="772795"/>
          </a:xfrm>
          <a:custGeom>
            <a:avLst/>
            <a:gdLst/>
            <a:ahLst/>
            <a:cxnLst/>
            <a:rect l="l" t="t" r="r" b="b"/>
            <a:pathLst>
              <a:path w="772794" h="772795">
                <a:moveTo>
                  <a:pt x="386283" y="772566"/>
                </a:moveTo>
                <a:lnTo>
                  <a:pt x="337828" y="769557"/>
                </a:lnTo>
                <a:lnTo>
                  <a:pt x="291170" y="760769"/>
                </a:lnTo>
                <a:lnTo>
                  <a:pt x="246669" y="746565"/>
                </a:lnTo>
                <a:lnTo>
                  <a:pt x="204689" y="727307"/>
                </a:lnTo>
                <a:lnTo>
                  <a:pt x="165591" y="703357"/>
                </a:lnTo>
                <a:lnTo>
                  <a:pt x="129737" y="675077"/>
                </a:lnTo>
                <a:lnTo>
                  <a:pt x="97489" y="642829"/>
                </a:lnTo>
                <a:lnTo>
                  <a:pt x="69209" y="606975"/>
                </a:lnTo>
                <a:lnTo>
                  <a:pt x="45259" y="567877"/>
                </a:lnTo>
                <a:lnTo>
                  <a:pt x="26001" y="525896"/>
                </a:lnTo>
                <a:lnTo>
                  <a:pt x="11797" y="481396"/>
                </a:lnTo>
                <a:lnTo>
                  <a:pt x="3009" y="434737"/>
                </a:lnTo>
                <a:lnTo>
                  <a:pt x="0" y="386283"/>
                </a:lnTo>
                <a:lnTo>
                  <a:pt x="3009" y="337828"/>
                </a:lnTo>
                <a:lnTo>
                  <a:pt x="11797" y="291170"/>
                </a:lnTo>
                <a:lnTo>
                  <a:pt x="26001" y="246669"/>
                </a:lnTo>
                <a:lnTo>
                  <a:pt x="45259" y="204689"/>
                </a:lnTo>
                <a:lnTo>
                  <a:pt x="69209" y="165591"/>
                </a:lnTo>
                <a:lnTo>
                  <a:pt x="97489" y="129737"/>
                </a:lnTo>
                <a:lnTo>
                  <a:pt x="129737" y="97489"/>
                </a:lnTo>
                <a:lnTo>
                  <a:pt x="165591" y="69209"/>
                </a:lnTo>
                <a:lnTo>
                  <a:pt x="204689" y="45259"/>
                </a:lnTo>
                <a:lnTo>
                  <a:pt x="246669" y="26001"/>
                </a:lnTo>
                <a:lnTo>
                  <a:pt x="291170" y="11797"/>
                </a:lnTo>
                <a:lnTo>
                  <a:pt x="337828" y="3009"/>
                </a:lnTo>
                <a:lnTo>
                  <a:pt x="386283" y="0"/>
                </a:lnTo>
                <a:lnTo>
                  <a:pt x="434737" y="3009"/>
                </a:lnTo>
                <a:lnTo>
                  <a:pt x="481396" y="11797"/>
                </a:lnTo>
                <a:lnTo>
                  <a:pt x="525896" y="26001"/>
                </a:lnTo>
                <a:lnTo>
                  <a:pt x="567877" y="45259"/>
                </a:lnTo>
                <a:lnTo>
                  <a:pt x="606975" y="69209"/>
                </a:lnTo>
                <a:lnTo>
                  <a:pt x="642829" y="97489"/>
                </a:lnTo>
                <a:lnTo>
                  <a:pt x="675077" y="129737"/>
                </a:lnTo>
                <a:lnTo>
                  <a:pt x="691764" y="150893"/>
                </a:lnTo>
                <a:lnTo>
                  <a:pt x="490794" y="150893"/>
                </a:lnTo>
                <a:lnTo>
                  <a:pt x="451992" y="158344"/>
                </a:lnTo>
                <a:lnTo>
                  <a:pt x="420092" y="179084"/>
                </a:lnTo>
                <a:lnTo>
                  <a:pt x="398161" y="210171"/>
                </a:lnTo>
                <a:lnTo>
                  <a:pt x="389263" y="248660"/>
                </a:lnTo>
                <a:lnTo>
                  <a:pt x="389011" y="256282"/>
                </a:lnTo>
                <a:lnTo>
                  <a:pt x="389616" y="263716"/>
                </a:lnTo>
                <a:lnTo>
                  <a:pt x="390968" y="270888"/>
                </a:lnTo>
                <a:lnTo>
                  <a:pt x="362456" y="285145"/>
                </a:lnTo>
                <a:lnTo>
                  <a:pt x="220721" y="285145"/>
                </a:lnTo>
                <a:lnTo>
                  <a:pt x="182171" y="293299"/>
                </a:lnTo>
                <a:lnTo>
                  <a:pt x="150534" y="314747"/>
                </a:lnTo>
                <a:lnTo>
                  <a:pt x="128991" y="346319"/>
                </a:lnTo>
                <a:lnTo>
                  <a:pt x="120724" y="384843"/>
                </a:lnTo>
                <a:lnTo>
                  <a:pt x="128272" y="424716"/>
                </a:lnTo>
                <a:lnTo>
                  <a:pt x="149870" y="457330"/>
                </a:lnTo>
                <a:lnTo>
                  <a:pt x="182178" y="479347"/>
                </a:lnTo>
                <a:lnTo>
                  <a:pt x="221859" y="487427"/>
                </a:lnTo>
                <a:lnTo>
                  <a:pt x="362468" y="487427"/>
                </a:lnTo>
                <a:lnTo>
                  <a:pt x="390968" y="501678"/>
                </a:lnTo>
                <a:lnTo>
                  <a:pt x="389616" y="508849"/>
                </a:lnTo>
                <a:lnTo>
                  <a:pt x="389011" y="516284"/>
                </a:lnTo>
                <a:lnTo>
                  <a:pt x="389263" y="523905"/>
                </a:lnTo>
                <a:lnTo>
                  <a:pt x="398161" y="562396"/>
                </a:lnTo>
                <a:lnTo>
                  <a:pt x="420092" y="593483"/>
                </a:lnTo>
                <a:lnTo>
                  <a:pt x="451992" y="614223"/>
                </a:lnTo>
                <a:lnTo>
                  <a:pt x="490794" y="621673"/>
                </a:lnTo>
                <a:lnTo>
                  <a:pt x="691764" y="621673"/>
                </a:lnTo>
                <a:lnTo>
                  <a:pt x="675077" y="642829"/>
                </a:lnTo>
                <a:lnTo>
                  <a:pt x="642829" y="675077"/>
                </a:lnTo>
                <a:lnTo>
                  <a:pt x="606975" y="703357"/>
                </a:lnTo>
                <a:lnTo>
                  <a:pt x="567877" y="727307"/>
                </a:lnTo>
                <a:lnTo>
                  <a:pt x="525896" y="746565"/>
                </a:lnTo>
                <a:lnTo>
                  <a:pt x="481396" y="760769"/>
                </a:lnTo>
                <a:lnTo>
                  <a:pt x="434737" y="769557"/>
                </a:lnTo>
                <a:lnTo>
                  <a:pt x="386283" y="772566"/>
                </a:lnTo>
                <a:close/>
              </a:path>
              <a:path w="772794" h="772795">
                <a:moveTo>
                  <a:pt x="770510" y="353174"/>
                </a:moveTo>
                <a:lnTo>
                  <a:pt x="491524" y="353174"/>
                </a:lnTo>
                <a:lnTo>
                  <a:pt x="530107" y="344994"/>
                </a:lnTo>
                <a:lnTo>
                  <a:pt x="561751" y="323502"/>
                </a:lnTo>
                <a:lnTo>
                  <a:pt x="583273" y="291879"/>
                </a:lnTo>
                <a:lnTo>
                  <a:pt x="591488" y="253303"/>
                </a:lnTo>
                <a:lnTo>
                  <a:pt x="583932" y="213587"/>
                </a:lnTo>
                <a:lnTo>
                  <a:pt x="562429" y="181078"/>
                </a:lnTo>
                <a:lnTo>
                  <a:pt x="530282" y="159080"/>
                </a:lnTo>
                <a:lnTo>
                  <a:pt x="490794" y="150893"/>
                </a:lnTo>
                <a:lnTo>
                  <a:pt x="691764" y="150893"/>
                </a:lnTo>
                <a:lnTo>
                  <a:pt x="727307" y="204689"/>
                </a:lnTo>
                <a:lnTo>
                  <a:pt x="746565" y="246669"/>
                </a:lnTo>
                <a:lnTo>
                  <a:pt x="760769" y="291170"/>
                </a:lnTo>
                <a:lnTo>
                  <a:pt x="769557" y="337828"/>
                </a:lnTo>
                <a:lnTo>
                  <a:pt x="770510" y="353174"/>
                </a:lnTo>
                <a:close/>
              </a:path>
              <a:path w="772794" h="772795">
                <a:moveTo>
                  <a:pt x="296558" y="318093"/>
                </a:moveTo>
                <a:lnTo>
                  <a:pt x="281030" y="304246"/>
                </a:lnTo>
                <a:lnTo>
                  <a:pt x="262880" y="293804"/>
                </a:lnTo>
                <a:lnTo>
                  <a:pt x="242610" y="287269"/>
                </a:lnTo>
                <a:lnTo>
                  <a:pt x="220721" y="285145"/>
                </a:lnTo>
                <a:lnTo>
                  <a:pt x="362456" y="285145"/>
                </a:lnTo>
                <a:lnTo>
                  <a:pt x="296558" y="318093"/>
                </a:lnTo>
                <a:close/>
              </a:path>
              <a:path w="772794" h="772795">
                <a:moveTo>
                  <a:pt x="415652" y="452339"/>
                </a:moveTo>
                <a:lnTo>
                  <a:pt x="321241" y="405134"/>
                </a:lnTo>
                <a:lnTo>
                  <a:pt x="322392" y="399026"/>
                </a:lnTo>
                <a:lnTo>
                  <a:pt x="323002" y="392726"/>
                </a:lnTo>
                <a:lnTo>
                  <a:pt x="323002" y="379840"/>
                </a:lnTo>
                <a:lnTo>
                  <a:pt x="322394" y="373540"/>
                </a:lnTo>
                <a:lnTo>
                  <a:pt x="321241" y="367432"/>
                </a:lnTo>
                <a:lnTo>
                  <a:pt x="415652" y="320227"/>
                </a:lnTo>
                <a:lnTo>
                  <a:pt x="431187" y="334078"/>
                </a:lnTo>
                <a:lnTo>
                  <a:pt x="449345" y="344522"/>
                </a:lnTo>
                <a:lnTo>
                  <a:pt x="469625" y="351055"/>
                </a:lnTo>
                <a:lnTo>
                  <a:pt x="491524" y="353174"/>
                </a:lnTo>
                <a:lnTo>
                  <a:pt x="770510" y="353174"/>
                </a:lnTo>
                <a:lnTo>
                  <a:pt x="772566" y="386283"/>
                </a:lnTo>
                <a:lnTo>
                  <a:pt x="770510" y="419392"/>
                </a:lnTo>
                <a:lnTo>
                  <a:pt x="491524" y="419392"/>
                </a:lnTo>
                <a:lnTo>
                  <a:pt x="469625" y="421511"/>
                </a:lnTo>
                <a:lnTo>
                  <a:pt x="449345" y="428044"/>
                </a:lnTo>
                <a:lnTo>
                  <a:pt x="431187" y="438487"/>
                </a:lnTo>
                <a:lnTo>
                  <a:pt x="415652" y="452339"/>
                </a:lnTo>
                <a:close/>
              </a:path>
              <a:path w="772794" h="772795">
                <a:moveTo>
                  <a:pt x="691764" y="621673"/>
                </a:moveTo>
                <a:lnTo>
                  <a:pt x="490794" y="621673"/>
                </a:lnTo>
                <a:lnTo>
                  <a:pt x="530283" y="613486"/>
                </a:lnTo>
                <a:lnTo>
                  <a:pt x="562429" y="591488"/>
                </a:lnTo>
                <a:lnTo>
                  <a:pt x="583932" y="558979"/>
                </a:lnTo>
                <a:lnTo>
                  <a:pt x="591488" y="519262"/>
                </a:lnTo>
                <a:lnTo>
                  <a:pt x="583272" y="480687"/>
                </a:lnTo>
                <a:lnTo>
                  <a:pt x="561750" y="449064"/>
                </a:lnTo>
                <a:lnTo>
                  <a:pt x="530107" y="427572"/>
                </a:lnTo>
                <a:lnTo>
                  <a:pt x="491524" y="419392"/>
                </a:lnTo>
                <a:lnTo>
                  <a:pt x="770510" y="419392"/>
                </a:lnTo>
                <a:lnTo>
                  <a:pt x="760769" y="481396"/>
                </a:lnTo>
                <a:lnTo>
                  <a:pt x="746565" y="525896"/>
                </a:lnTo>
                <a:lnTo>
                  <a:pt x="727307" y="567877"/>
                </a:lnTo>
                <a:lnTo>
                  <a:pt x="703357" y="606975"/>
                </a:lnTo>
                <a:lnTo>
                  <a:pt x="691764" y="621673"/>
                </a:lnTo>
                <a:close/>
              </a:path>
              <a:path w="772794" h="772795">
                <a:moveTo>
                  <a:pt x="362468" y="487427"/>
                </a:moveTo>
                <a:lnTo>
                  <a:pt x="221859" y="487427"/>
                </a:lnTo>
                <a:lnTo>
                  <a:pt x="243412" y="485126"/>
                </a:lnTo>
                <a:lnTo>
                  <a:pt x="263367" y="478544"/>
                </a:lnTo>
                <a:lnTo>
                  <a:pt x="281244" y="468165"/>
                </a:lnTo>
                <a:lnTo>
                  <a:pt x="296558" y="454473"/>
                </a:lnTo>
                <a:lnTo>
                  <a:pt x="362468" y="487427"/>
                </a:lnTo>
                <a:close/>
              </a:path>
            </a:pathLst>
          </a:custGeom>
          <a:solidFill>
            <a:srgbClr val="FFFFFF"/>
          </a:solidFill>
        </p:spPr>
        <p:txBody>
          <a:bodyPr wrap="square" lIns="0" tIns="0" rIns="0" bIns="0" rtlCol="0"/>
          <a:lstStyle/>
          <a:p>
            <a:endParaRPr/>
          </a:p>
        </p:txBody>
      </p:sp>
      <p:pic>
        <p:nvPicPr>
          <p:cNvPr id="8194" name="Picture 2" descr="Digital Transformation in Hospitality: Leveraging AI and Emerging  Technologies for Enhanced Guest Experiences">
            <a:extLst>
              <a:ext uri="{FF2B5EF4-FFF2-40B4-BE49-F238E27FC236}">
                <a16:creationId xmlns:a16="http://schemas.microsoft.com/office/drawing/2014/main" id="{A820DA92-285F-29E5-9958-21AC030D327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247" y="-84212"/>
            <a:ext cx="9289415" cy="10286998"/>
          </a:xfrm>
          <a:prstGeom prst="rect">
            <a:avLst/>
          </a:prstGeom>
          <a:noFill/>
          <a:extLst>
            <a:ext uri="{909E8E84-426E-40DD-AFC4-6F175D3DCCD1}">
              <a14:hiddenFill xmlns:a14="http://schemas.microsoft.com/office/drawing/2010/main">
                <a:solidFill>
                  <a:srgbClr val="FFFFFF"/>
                </a:solidFill>
              </a14:hiddenFill>
            </a:ext>
          </a:extLst>
        </p:spPr>
      </p:pic>
      <p:sp>
        <p:nvSpPr>
          <p:cNvPr id="19" name="object 19"/>
          <p:cNvSpPr txBox="1"/>
          <p:nvPr/>
        </p:nvSpPr>
        <p:spPr>
          <a:xfrm>
            <a:off x="1028687" y="5059287"/>
            <a:ext cx="7581913" cy="4069512"/>
          </a:xfrm>
          <a:prstGeom prst="rect">
            <a:avLst/>
          </a:prstGeom>
          <a:solidFill>
            <a:schemeClr val="accent4">
              <a:alpha val="90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vert="horz" wrap="square" lIns="0" tIns="13970" rIns="0" bIns="0" rtlCol="0">
            <a:spAutoFit/>
          </a:bodyPr>
          <a:lstStyle/>
          <a:p>
            <a:pPr marL="342900" lvl="0" indent="-342900" algn="just">
              <a:lnSpc>
                <a:spcPct val="150000"/>
              </a:lnSpc>
              <a:buFont typeface="Symbol" panose="05050102010706020507" pitchFamily="18" charset="2"/>
              <a:buChar char=""/>
            </a:pPr>
            <a:r>
              <a:rPr lang="en-GB" sz="3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This report has emphasised AI's importance in hospitality transformation.  </a:t>
            </a:r>
            <a:endParaRPr lang="en-IN" sz="3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3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Embracing digital change is essential for future industry growth.  </a:t>
            </a:r>
            <a:endParaRPr lang="en-IN" sz="3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1" name="object 21"/>
          <p:cNvSpPr/>
          <p:nvPr/>
        </p:nvSpPr>
        <p:spPr>
          <a:xfrm>
            <a:off x="9268168" y="0"/>
            <a:ext cx="1226185" cy="10287000"/>
          </a:xfrm>
          <a:custGeom>
            <a:avLst/>
            <a:gdLst/>
            <a:ahLst/>
            <a:cxnLst/>
            <a:rect l="l" t="t" r="r" b="b"/>
            <a:pathLst>
              <a:path w="1226184" h="10287000">
                <a:moveTo>
                  <a:pt x="0" y="0"/>
                </a:moveTo>
                <a:lnTo>
                  <a:pt x="1225799" y="0"/>
                </a:lnTo>
                <a:lnTo>
                  <a:pt x="1225799" y="10286998"/>
                </a:lnTo>
                <a:lnTo>
                  <a:pt x="0" y="10286998"/>
                </a:lnTo>
                <a:lnTo>
                  <a:pt x="0" y="0"/>
                </a:lnTo>
                <a:close/>
              </a:path>
            </a:pathLst>
          </a:custGeom>
          <a:solidFill>
            <a:srgbClr val="EDF7FF"/>
          </a:solidFill>
        </p:spPr>
        <p:txBody>
          <a:bodyPr wrap="square" lIns="0" tIns="0" rIns="0" bIns="0" rtlCol="0"/>
          <a:lstStyle/>
          <a:p>
            <a:endParaRPr/>
          </a:p>
        </p:txBody>
      </p:sp>
      <p:sp>
        <p:nvSpPr>
          <p:cNvPr id="25" name="Rectangle 24">
            <a:extLst>
              <a:ext uri="{FF2B5EF4-FFF2-40B4-BE49-F238E27FC236}">
                <a16:creationId xmlns:a16="http://schemas.microsoft.com/office/drawing/2014/main" id="{B3EE1AD5-7BDB-010E-2288-AB90E94EAE29}"/>
              </a:ext>
            </a:extLst>
          </p:cNvPr>
          <p:cNvSpPr/>
          <p:nvPr/>
        </p:nvSpPr>
        <p:spPr>
          <a:xfrm>
            <a:off x="685800" y="342899"/>
            <a:ext cx="7924800" cy="1207775"/>
          </a:xfrm>
          <a:prstGeom prst="rect">
            <a:avLst/>
          </a:prstGeom>
          <a:solidFill>
            <a:schemeClr val="accent4">
              <a:alpha val="50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6600" b="1" kern="1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a:p>
            <a:pPr algn="ctr"/>
            <a:r>
              <a:rPr lang="en-GB" sz="66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66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endParaRPr lang="en-IN" sz="6600" dirty="0">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Talent crunch gets severe as hotel chains bet big on expansion - The  Economic Times">
            <a:extLst>
              <a:ext uri="{FF2B5EF4-FFF2-40B4-BE49-F238E27FC236}">
                <a16:creationId xmlns:a16="http://schemas.microsoft.com/office/drawing/2014/main" id="{79D9E744-CD36-A09D-37C6-E0684A3954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214"/>
            <a:ext cx="18288000" cy="10259786"/>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4FDB8AD9-0CCB-9B73-9BA8-7E44F5961FDE}"/>
              </a:ext>
            </a:extLst>
          </p:cNvPr>
          <p:cNvSpPr>
            <a:spLocks noGrp="1"/>
          </p:cNvSpPr>
          <p:nvPr>
            <p:ph type="body" idx="1"/>
          </p:nvPr>
        </p:nvSpPr>
        <p:spPr>
          <a:xfrm>
            <a:off x="381000" y="557701"/>
            <a:ext cx="17602200" cy="1554272"/>
          </a:xfrm>
          <a:solidFill>
            <a:schemeClr val="accent6">
              <a:alpha val="50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a:lstStyle/>
          <a:p>
            <a:pPr algn="ctr"/>
            <a:r>
              <a:rPr lang="en-US" b="1" dirty="0">
                <a:solidFill>
                  <a:schemeClr val="bg1"/>
                </a:solidFill>
                <a:latin typeface="Times New Roman" panose="02020603050405020304" pitchFamily="18" charset="0"/>
                <a:cs typeface="Times New Roman" panose="02020603050405020304" pitchFamily="18" charset="0"/>
              </a:rPr>
              <a:t>References</a:t>
            </a:r>
            <a:endParaRPr lang="en-IN"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C44B9C6-ACAA-D955-C041-71E4F043E457}"/>
              </a:ext>
            </a:extLst>
          </p:cNvPr>
          <p:cNvSpPr txBox="1"/>
          <p:nvPr/>
        </p:nvSpPr>
        <p:spPr>
          <a:xfrm>
            <a:off x="381000" y="3021757"/>
            <a:ext cx="17602200" cy="6355458"/>
          </a:xfrm>
          <a:prstGeom prst="rect">
            <a:avLst/>
          </a:prstGeom>
          <a:solidFill>
            <a:schemeClr val="accent6">
              <a:alpha val="50000"/>
            </a:schemeClr>
          </a:solidFill>
          <a:ln w="28575">
            <a:solidFill>
              <a:schemeClr val="bg1"/>
            </a:solidFill>
          </a:ln>
        </p:spPr>
        <p:style>
          <a:lnRef idx="0">
            <a:scrgbClr r="0" g="0" b="0"/>
          </a:lnRef>
          <a:fillRef idx="0">
            <a:scrgbClr r="0" g="0" b="0"/>
          </a:fillRef>
          <a:effectRef idx="0">
            <a:scrgbClr r="0" g="0" b="0"/>
          </a:effectRef>
          <a:fontRef idx="minor">
            <a:schemeClr val="lt1"/>
          </a:fontRef>
        </p:style>
        <p:txBody>
          <a:bodyPr wrap="square" rtlCol="0">
            <a:spAutoFit/>
          </a:bodyPr>
          <a:lstStyle/>
          <a:p>
            <a:pPr marL="342900" indent="-342900" algn="just">
              <a:lnSpc>
                <a:spcPct val="150000"/>
              </a:lnSpc>
              <a:spcAft>
                <a:spcPts val="800"/>
              </a:spcAft>
              <a:buFont typeface="+mj-lt"/>
              <a:buAutoNum type="arabicPeriod"/>
            </a:pPr>
            <a:r>
              <a:rPr lang="en-GB" sz="2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Benchhiba</a:t>
            </a:r>
            <a:r>
              <a:rPr lang="en-GB"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S.M., (2020). Customer Satisfaction with Virtual Assistance in a Hospitality Context.</a:t>
            </a:r>
            <a:endParaRPr lang="en-IN"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lnSpc>
                <a:spcPct val="150000"/>
              </a:lnSpc>
              <a:spcAft>
                <a:spcPts val="800"/>
              </a:spcAft>
              <a:buFont typeface="+mj-lt"/>
              <a:buAutoNum type="arabicPeriod"/>
            </a:pPr>
            <a:r>
              <a:rPr lang="en-GB" sz="2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Benziane</a:t>
            </a:r>
            <a:r>
              <a:rPr lang="en-GB"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 (2024). Innovating Prosperity: Intelligent Approaches and Economic Paradigms for Sustainable Futures. In </a:t>
            </a:r>
            <a:r>
              <a:rPr lang="en-IN" sz="2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Intelligent Methods and Alternative Economic Models for Sustainability</a:t>
            </a:r>
            <a:r>
              <a:rPr lang="en-IN"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(pp. 194-241). IGI Global.</a:t>
            </a:r>
          </a:p>
          <a:p>
            <a:pPr marL="342900" indent="-342900" algn="just">
              <a:lnSpc>
                <a:spcPct val="150000"/>
              </a:lnSpc>
              <a:spcAft>
                <a:spcPts val="800"/>
              </a:spcAft>
              <a:buFont typeface="+mj-lt"/>
              <a:buAutoNum type="arabicPeriod"/>
            </a:pPr>
            <a:r>
              <a:rPr lang="en-GB"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Chen, Y., Biswas, M.I. and </a:t>
            </a:r>
            <a:r>
              <a:rPr lang="en-GB" sz="2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Talukder</a:t>
            </a:r>
            <a:r>
              <a:rPr lang="en-GB"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M.S., (2023). The role of artificial intelligence in effective business operations during COVID-19. </a:t>
            </a:r>
            <a:r>
              <a:rPr lang="en-IN" sz="2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Emerging Markets</a:t>
            </a:r>
            <a:r>
              <a:rPr lang="en-IN"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2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IN"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(12), pp.6368-6387.</a:t>
            </a:r>
          </a:p>
          <a:p>
            <a:pPr marL="342900" indent="-342900" algn="just">
              <a:lnSpc>
                <a:spcPct val="150000"/>
              </a:lnSpc>
              <a:spcAft>
                <a:spcPts val="800"/>
              </a:spcAft>
              <a:buFont typeface="+mj-lt"/>
              <a:buAutoNum type="arabicPeriod"/>
            </a:pPr>
            <a:r>
              <a:rPr lang="en-GB" sz="2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Grafenstein</a:t>
            </a:r>
            <a:r>
              <a:rPr lang="en-GB"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M., (2022). Reconciling conflicting interests in data through data governance. An analytical framework (and a brief discussion of the data governance act draft, the data act draft, the AI regulation draft, as well as the GDPR).</a:t>
            </a:r>
            <a:endParaRPr lang="en-IN"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lnSpc>
                <a:spcPct val="150000"/>
              </a:lnSpc>
              <a:spcAft>
                <a:spcPts val="800"/>
              </a:spcAft>
              <a:buFont typeface="+mj-lt"/>
              <a:buAutoNum type="arabicPeriod"/>
            </a:pPr>
            <a:r>
              <a:rPr lang="en-GB"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Henry, A., (2021). </a:t>
            </a:r>
            <a:r>
              <a:rPr lang="en-IN" sz="2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Understanding strategic management</a:t>
            </a:r>
            <a:r>
              <a:rPr lang="en-IN" sz="2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Oxford University Press.</a:t>
            </a:r>
          </a:p>
          <a:p>
            <a:pPr marL="342900" indent="-342900">
              <a:lnSpc>
                <a:spcPct val="150000"/>
              </a:lnSpc>
              <a:buFont typeface="+mj-lt"/>
              <a:buAutoNum type="arabicPeriod"/>
            </a:pPr>
            <a:endParaRPr lang="en-IN" sz="2800" dirty="0">
              <a:solidFill>
                <a:schemeClr val="bg1"/>
              </a:solidFill>
            </a:endParaRPr>
          </a:p>
        </p:txBody>
      </p:sp>
    </p:spTree>
    <p:extLst>
      <p:ext uri="{BB962C8B-B14F-4D97-AF65-F5344CB8AC3E}">
        <p14:creationId xmlns:p14="http://schemas.microsoft.com/office/powerpoint/2010/main" val="27304321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5B778C"/>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2214</Words>
  <Application>Microsoft Office PowerPoint</Application>
  <PresentationFormat>Custom</PresentationFormat>
  <Paragraphs>78</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Cambria</vt:lpstr>
      <vt:lpstr>Cambria Math</vt:lpstr>
      <vt:lpstr>Symbol</vt:lpstr>
      <vt:lpstr>Times New Roman</vt:lpstr>
      <vt:lpstr>Office Theme</vt:lpstr>
      <vt:lpstr>PowerPoint Presentation</vt:lpstr>
      <vt:lpstr>PowerPoint Presentation</vt:lpstr>
      <vt:lpstr>Literature Review</vt:lpstr>
      <vt:lpstr>PowerPoint Presentation</vt:lpstr>
      <vt:lpstr>PowerPoint Presentation</vt:lpstr>
      <vt:lpstr>PowerPoint Presentation</vt:lpstr>
      <vt:lpstr>Application to the Hotel and Hospitality Sector (Cntd…)</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2024-10-19T22:15:55Z</dcterms:created>
  <dcterms:modified xsi:type="dcterms:W3CDTF">2024-10-19T22:16:10Z</dcterms:modified>
</cp:coreProperties>
</file>