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57" r:id="rId2"/>
    <p:sldId id="258" r:id="rId3"/>
    <p:sldId id="259" r:id="rId4"/>
    <p:sldId id="260" r:id="rId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84"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8C9CC4E-33CE-43FF-BA0C-02C599FDB4C7}" type="datetimeFigureOut">
              <a:rPr lang="en-GB" smtClean="0"/>
              <a:t>03/11/2015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76A4990-F541-4741-8EBD-EC67A64E6465}" type="slidenum">
              <a:rPr lang="en-GB" smtClean="0"/>
              <a:t>‹#›</a:t>
            </a:fld>
            <a:endParaRPr lang="en-GB"/>
          </a:p>
        </p:txBody>
      </p:sp>
    </p:spTree>
    <p:extLst>
      <p:ext uri="{BB962C8B-B14F-4D97-AF65-F5344CB8AC3E}">
        <p14:creationId xmlns:p14="http://schemas.microsoft.com/office/powerpoint/2010/main" val="3729564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Answers from </a:t>
            </a:r>
          </a:p>
          <a:p>
            <a:r>
              <a:rPr lang="en-GB" dirty="0" smtClean="0"/>
              <a:t>Http://geographyfieldwork.com/SpearmansRank.htm</a:t>
            </a:r>
          </a:p>
          <a:p>
            <a:endParaRPr lang="en-GB" dirty="0" smtClean="0"/>
          </a:p>
          <a:p>
            <a:r>
              <a:rPr lang="en-GB" dirty="0" err="1" smtClean="0"/>
              <a:t>Ammoniacal</a:t>
            </a:r>
            <a:r>
              <a:rPr lang="en-GB" dirty="0" smtClean="0"/>
              <a:t> nitrogen (NH3-N)[edit]</a:t>
            </a:r>
          </a:p>
          <a:p>
            <a:endParaRPr lang="en-GB" dirty="0" smtClean="0"/>
          </a:p>
          <a:p>
            <a:r>
              <a:rPr lang="en-GB" dirty="0" err="1" smtClean="0"/>
              <a:t>Ammoniacal</a:t>
            </a:r>
            <a:r>
              <a:rPr lang="en-GB" dirty="0" smtClean="0"/>
              <a:t> nitrogen (NH3-N) is a measure commonly used for testing the quantity of ammonium ions, derived naturally from ammonia, and returned to ammonia via organic processes, in water or waste liquids. It is a measure used mainly for quantifying values in waste treatment and water purification systems, as well as a measure of the health of natural and man made water reserves. It is measured in units of mg/L (milligram per litre).</a:t>
            </a:r>
          </a:p>
          <a:p>
            <a:endParaRPr lang="en-GB" dirty="0"/>
          </a:p>
        </p:txBody>
      </p:sp>
      <p:sp>
        <p:nvSpPr>
          <p:cNvPr id="4" name="Slide Number Placeholder 3"/>
          <p:cNvSpPr>
            <a:spLocks noGrp="1"/>
          </p:cNvSpPr>
          <p:nvPr>
            <p:ph type="sldNum" sz="quarter" idx="10"/>
          </p:nvPr>
        </p:nvSpPr>
        <p:spPr/>
        <p:txBody>
          <a:bodyPr/>
          <a:lstStyle/>
          <a:p>
            <a:pPr>
              <a:defRPr/>
            </a:pPr>
            <a:fld id="{63345976-CF8C-477E-9777-C33FEBCA949C}" type="slidenum">
              <a:rPr lang="en-GB">
                <a:solidFill>
                  <a:prstClr val="black"/>
                </a:solidFill>
              </a:rPr>
              <a:pPr>
                <a:defRPr/>
              </a:pPr>
              <a:t>1</a:t>
            </a:fld>
            <a:endParaRPr lang="en-GB">
              <a:solidFill>
                <a:prstClr val="black"/>
              </a:solidFill>
            </a:endParaRPr>
          </a:p>
        </p:txBody>
      </p:sp>
    </p:spTree>
    <p:extLst>
      <p:ext uri="{BB962C8B-B14F-4D97-AF65-F5344CB8AC3E}">
        <p14:creationId xmlns:p14="http://schemas.microsoft.com/office/powerpoint/2010/main" val="351756601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3365500"/>
            <a:chOff x="0" y="0"/>
            <a:chExt cx="5760" cy="2120"/>
          </a:xfrm>
        </p:grpSpPr>
        <p:pic>
          <p:nvPicPr>
            <p:cNvPr id="5" name="Picture 3" descr="ARTBANNA"/>
            <p:cNvPicPr>
              <a:picLocks noChangeAspect="1" noChangeArrowheads="1"/>
            </p:cNvPicPr>
            <p:nvPr userDrawn="1"/>
          </p:nvPicPr>
          <p:blipFill>
            <a:blip r:embed="rId2">
              <a:extLst>
                <a:ext uri="{28A0092B-C50C-407E-A947-70E740481C1C}">
                  <a14:useLocalDpi xmlns:a14="http://schemas.microsoft.com/office/drawing/2010/main" val="0"/>
                </a:ext>
              </a:extLst>
            </a:blip>
            <a:srcRect l="8125"/>
            <a:stretch>
              <a:fillRect/>
            </a:stretch>
          </p:blipFill>
          <p:spPr bwMode="invGray">
            <a:xfrm>
              <a:off x="0" y="0"/>
              <a:ext cx="5760" cy="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descr="Arthsepa"/>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688" y="2059"/>
              <a:ext cx="2832" cy="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9941" name="Rectangle 5"/>
          <p:cNvSpPr>
            <a:spLocks noGrp="1" noChangeArrowheads="1"/>
          </p:cNvSpPr>
          <p:nvPr>
            <p:ph type="ctrTitle"/>
          </p:nvPr>
        </p:nvSpPr>
        <p:spPr>
          <a:xfrm>
            <a:off x="990600" y="1905000"/>
            <a:ext cx="7772400" cy="1143000"/>
          </a:xfrm>
        </p:spPr>
        <p:txBody>
          <a:bodyPr/>
          <a:lstStyle>
            <a:lvl1pPr algn="r">
              <a:defRPr/>
            </a:lvl1pPr>
          </a:lstStyle>
          <a:p>
            <a:r>
              <a:rPr lang="en-GB"/>
              <a:t>Click to edit Master title style</a:t>
            </a:r>
          </a:p>
        </p:txBody>
      </p:sp>
      <p:sp>
        <p:nvSpPr>
          <p:cNvPr id="39942" name="Rectangle 6"/>
          <p:cNvSpPr>
            <a:spLocks noGrp="1" noChangeArrowheads="1"/>
          </p:cNvSpPr>
          <p:nvPr>
            <p:ph type="subTitle" idx="1"/>
          </p:nvPr>
        </p:nvSpPr>
        <p:spPr>
          <a:xfrm>
            <a:off x="2686050" y="3492500"/>
            <a:ext cx="6102350" cy="1752600"/>
          </a:xfrm>
        </p:spPr>
        <p:txBody>
          <a:bodyPr/>
          <a:lstStyle>
            <a:lvl1pPr marL="0" indent="0" algn="r">
              <a:buFont typeface="Wingdings" pitchFamily="2" charset="2"/>
              <a:buNone/>
              <a:defRPr/>
            </a:lvl1pPr>
          </a:lstStyle>
          <a:p>
            <a:r>
              <a:rPr lang="en-GB"/>
              <a:t>Click to edit Master subtitle style</a:t>
            </a:r>
          </a:p>
        </p:txBody>
      </p:sp>
      <p:sp>
        <p:nvSpPr>
          <p:cNvPr id="7" name="Rectangle 7"/>
          <p:cNvSpPr>
            <a:spLocks noGrp="1" noChangeArrowheads="1"/>
          </p:cNvSpPr>
          <p:nvPr>
            <p:ph type="dt" sz="half" idx="10"/>
          </p:nvPr>
        </p:nvSpPr>
        <p:spPr>
          <a:xfrm>
            <a:off x="3359150" y="6343650"/>
            <a:ext cx="1905000" cy="457200"/>
          </a:xfrm>
        </p:spPr>
        <p:txBody>
          <a:bodyPr/>
          <a:lstStyle>
            <a:lvl1pPr>
              <a:defRPr/>
            </a:lvl1pPr>
          </a:lstStyle>
          <a:p>
            <a:pPr>
              <a:defRPr/>
            </a:pPr>
            <a:endParaRPr lang="en-GB">
              <a:solidFill>
                <a:srgbClr val="FFFFCC"/>
              </a:solidFill>
            </a:endParaRPr>
          </a:p>
        </p:txBody>
      </p:sp>
      <p:sp>
        <p:nvSpPr>
          <p:cNvPr id="8" name="Rectangle 8"/>
          <p:cNvSpPr>
            <a:spLocks noGrp="1" noChangeArrowheads="1"/>
          </p:cNvSpPr>
          <p:nvPr>
            <p:ph type="ftr" sz="quarter" idx="11"/>
          </p:nvPr>
        </p:nvSpPr>
        <p:spPr>
          <a:xfrm>
            <a:off x="6019800" y="6343650"/>
            <a:ext cx="2895600" cy="457200"/>
          </a:xfrm>
        </p:spPr>
        <p:txBody>
          <a:bodyPr/>
          <a:lstStyle>
            <a:lvl1pPr>
              <a:defRPr/>
            </a:lvl1pPr>
          </a:lstStyle>
          <a:p>
            <a:pPr>
              <a:defRPr/>
            </a:pPr>
            <a:endParaRPr lang="en-GB">
              <a:solidFill>
                <a:srgbClr val="FFFFCC"/>
              </a:solidFill>
            </a:endParaRPr>
          </a:p>
        </p:txBody>
      </p:sp>
      <p:sp>
        <p:nvSpPr>
          <p:cNvPr id="9" name="Rectangle 9"/>
          <p:cNvSpPr>
            <a:spLocks noGrp="1" noChangeArrowheads="1"/>
          </p:cNvSpPr>
          <p:nvPr>
            <p:ph type="sldNum" sz="quarter" idx="12"/>
          </p:nvPr>
        </p:nvSpPr>
        <p:spPr>
          <a:xfrm>
            <a:off x="125413" y="6361113"/>
            <a:ext cx="1905000" cy="457200"/>
          </a:xfrm>
        </p:spPr>
        <p:txBody>
          <a:bodyPr/>
          <a:lstStyle>
            <a:lvl1pPr>
              <a:defRPr/>
            </a:lvl1pPr>
          </a:lstStyle>
          <a:p>
            <a:pPr>
              <a:defRPr/>
            </a:pPr>
            <a:fld id="{88AF6482-6F62-4413-9F0C-36227F47E5A1}"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729971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5"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6" name="Rectangle 9"/>
          <p:cNvSpPr>
            <a:spLocks noGrp="1" noChangeArrowheads="1"/>
          </p:cNvSpPr>
          <p:nvPr>
            <p:ph type="sldNum" sz="quarter" idx="12"/>
          </p:nvPr>
        </p:nvSpPr>
        <p:spPr>
          <a:ln/>
        </p:spPr>
        <p:txBody>
          <a:bodyPr/>
          <a:lstStyle>
            <a:lvl1pPr>
              <a:defRPr/>
            </a:lvl1pPr>
          </a:lstStyle>
          <a:p>
            <a:pPr>
              <a:defRPr/>
            </a:pPr>
            <a:fld id="{9B55B631-DE60-473C-BCEE-11A378D8B6D8}"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111024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5"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6" name="Rectangle 9"/>
          <p:cNvSpPr>
            <a:spLocks noGrp="1" noChangeArrowheads="1"/>
          </p:cNvSpPr>
          <p:nvPr>
            <p:ph type="sldNum" sz="quarter" idx="12"/>
          </p:nvPr>
        </p:nvSpPr>
        <p:spPr>
          <a:ln/>
        </p:spPr>
        <p:txBody>
          <a:bodyPr/>
          <a:lstStyle>
            <a:lvl1pPr>
              <a:defRPr/>
            </a:lvl1pPr>
          </a:lstStyle>
          <a:p>
            <a:pPr>
              <a:defRPr/>
            </a:pPr>
            <a:fld id="{B84838CB-510F-491E-A786-6A7DE590CD7B}"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2922946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328613" y="1941513"/>
            <a:ext cx="4027487"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08500" y="1941513"/>
            <a:ext cx="4029075"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6"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7" name="Rectangle 9"/>
          <p:cNvSpPr>
            <a:spLocks noGrp="1" noChangeArrowheads="1"/>
          </p:cNvSpPr>
          <p:nvPr>
            <p:ph type="sldNum" sz="quarter" idx="12"/>
          </p:nvPr>
        </p:nvSpPr>
        <p:spPr>
          <a:ln/>
        </p:spPr>
        <p:txBody>
          <a:bodyPr/>
          <a:lstStyle>
            <a:lvl1pPr>
              <a:defRPr/>
            </a:lvl1pPr>
          </a:lstStyle>
          <a:p>
            <a:pPr>
              <a:defRPr/>
            </a:pPr>
            <a:fld id="{DCCBFEF5-A7BE-4231-BC13-3B96477DB4FC}"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705168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8"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9" name="Rectangle 9"/>
          <p:cNvSpPr>
            <a:spLocks noGrp="1" noChangeArrowheads="1"/>
          </p:cNvSpPr>
          <p:nvPr>
            <p:ph type="sldNum" sz="quarter" idx="12"/>
          </p:nvPr>
        </p:nvSpPr>
        <p:spPr>
          <a:ln/>
        </p:spPr>
        <p:txBody>
          <a:bodyPr/>
          <a:lstStyle>
            <a:lvl1pPr>
              <a:defRPr/>
            </a:lvl1pPr>
          </a:lstStyle>
          <a:p>
            <a:pPr>
              <a:defRPr/>
            </a:pPr>
            <a:fld id="{4BD5C5CC-3263-4CAC-A0AC-25D51AF3D0AD}"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3571087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4"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5" name="Rectangle 9"/>
          <p:cNvSpPr>
            <a:spLocks noGrp="1" noChangeArrowheads="1"/>
          </p:cNvSpPr>
          <p:nvPr>
            <p:ph type="sldNum" sz="quarter" idx="12"/>
          </p:nvPr>
        </p:nvSpPr>
        <p:spPr>
          <a:ln/>
        </p:spPr>
        <p:txBody>
          <a:bodyPr/>
          <a:lstStyle>
            <a:lvl1pPr>
              <a:defRPr/>
            </a:lvl1pPr>
          </a:lstStyle>
          <a:p>
            <a:pPr>
              <a:defRPr/>
            </a:pPr>
            <a:fld id="{AAC9B43C-8409-472B-B096-8B6C6E9232DB}"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1398264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3"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4" name="Rectangle 9"/>
          <p:cNvSpPr>
            <a:spLocks noGrp="1" noChangeArrowheads="1"/>
          </p:cNvSpPr>
          <p:nvPr>
            <p:ph type="sldNum" sz="quarter" idx="12"/>
          </p:nvPr>
        </p:nvSpPr>
        <p:spPr>
          <a:ln/>
        </p:spPr>
        <p:txBody>
          <a:bodyPr/>
          <a:lstStyle>
            <a:lvl1pPr>
              <a:defRPr/>
            </a:lvl1pPr>
          </a:lstStyle>
          <a:p>
            <a:pPr>
              <a:defRPr/>
            </a:pPr>
            <a:fld id="{0E4EDEAB-5617-42EF-AE84-12CAACF47C3D}"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2938598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6"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7" name="Rectangle 9"/>
          <p:cNvSpPr>
            <a:spLocks noGrp="1" noChangeArrowheads="1"/>
          </p:cNvSpPr>
          <p:nvPr>
            <p:ph type="sldNum" sz="quarter" idx="12"/>
          </p:nvPr>
        </p:nvSpPr>
        <p:spPr>
          <a:ln/>
        </p:spPr>
        <p:txBody>
          <a:bodyPr/>
          <a:lstStyle>
            <a:lvl1pPr>
              <a:defRPr/>
            </a:lvl1pPr>
          </a:lstStyle>
          <a:p>
            <a:pPr>
              <a:defRPr/>
            </a:pPr>
            <a:fld id="{8352BAD1-7B4D-4DE9-82ED-487E09294B6C}"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1613233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6"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7" name="Rectangle 9"/>
          <p:cNvSpPr>
            <a:spLocks noGrp="1" noChangeArrowheads="1"/>
          </p:cNvSpPr>
          <p:nvPr>
            <p:ph type="sldNum" sz="quarter" idx="12"/>
          </p:nvPr>
        </p:nvSpPr>
        <p:spPr>
          <a:ln/>
        </p:spPr>
        <p:txBody>
          <a:bodyPr/>
          <a:lstStyle>
            <a:lvl1pPr>
              <a:defRPr/>
            </a:lvl1pPr>
          </a:lstStyle>
          <a:p>
            <a:pPr>
              <a:defRPr/>
            </a:pPr>
            <a:fld id="{5625FEFC-D02B-4356-8FB2-48FA54530AB7}"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1160766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5"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6" name="Rectangle 9"/>
          <p:cNvSpPr>
            <a:spLocks noGrp="1" noChangeArrowheads="1"/>
          </p:cNvSpPr>
          <p:nvPr>
            <p:ph type="sldNum" sz="quarter" idx="12"/>
          </p:nvPr>
        </p:nvSpPr>
        <p:spPr>
          <a:ln/>
        </p:spPr>
        <p:txBody>
          <a:bodyPr/>
          <a:lstStyle>
            <a:lvl1pPr>
              <a:defRPr/>
            </a:lvl1pPr>
          </a:lstStyle>
          <a:p>
            <a:pPr>
              <a:defRPr/>
            </a:pPr>
            <a:fld id="{2065F3F6-A7D5-41C9-B808-1309988392C3}"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664188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96088" y="722313"/>
            <a:ext cx="2159000" cy="53340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317500" y="722313"/>
            <a:ext cx="6326188" cy="5334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5"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6" name="Rectangle 9"/>
          <p:cNvSpPr>
            <a:spLocks noGrp="1" noChangeArrowheads="1"/>
          </p:cNvSpPr>
          <p:nvPr>
            <p:ph type="sldNum" sz="quarter" idx="12"/>
          </p:nvPr>
        </p:nvSpPr>
        <p:spPr>
          <a:ln/>
        </p:spPr>
        <p:txBody>
          <a:bodyPr/>
          <a:lstStyle>
            <a:lvl1pPr>
              <a:defRPr/>
            </a:lvl1pPr>
          </a:lstStyle>
          <a:p>
            <a:pPr>
              <a:defRPr/>
            </a:pPr>
            <a:fld id="{CFC4DE5B-A5FB-4CF6-93E6-8069A76C55DE}"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25333569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317500" y="722313"/>
            <a:ext cx="8637588" cy="5334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7"/>
          <p:cNvSpPr>
            <a:spLocks noGrp="1" noChangeArrowheads="1"/>
          </p:cNvSpPr>
          <p:nvPr>
            <p:ph type="dt" sz="half" idx="10"/>
          </p:nvPr>
        </p:nvSpPr>
        <p:spPr>
          <a:ln/>
        </p:spPr>
        <p:txBody>
          <a:bodyPr/>
          <a:lstStyle>
            <a:lvl1pPr>
              <a:defRPr/>
            </a:lvl1pPr>
          </a:lstStyle>
          <a:p>
            <a:pPr>
              <a:defRPr/>
            </a:pPr>
            <a:endParaRPr lang="en-GB">
              <a:solidFill>
                <a:srgbClr val="FFFFCC"/>
              </a:solidFill>
            </a:endParaRPr>
          </a:p>
        </p:txBody>
      </p:sp>
      <p:sp>
        <p:nvSpPr>
          <p:cNvPr id="4" name="Rectangle 8"/>
          <p:cNvSpPr>
            <a:spLocks noGrp="1" noChangeArrowheads="1"/>
          </p:cNvSpPr>
          <p:nvPr>
            <p:ph type="ftr" sz="quarter" idx="11"/>
          </p:nvPr>
        </p:nvSpPr>
        <p:spPr>
          <a:ln/>
        </p:spPr>
        <p:txBody>
          <a:bodyPr/>
          <a:lstStyle>
            <a:lvl1pPr>
              <a:defRPr/>
            </a:lvl1pPr>
          </a:lstStyle>
          <a:p>
            <a:pPr>
              <a:defRPr/>
            </a:pPr>
            <a:endParaRPr lang="en-GB">
              <a:solidFill>
                <a:srgbClr val="FFFFCC"/>
              </a:solidFill>
            </a:endParaRPr>
          </a:p>
        </p:txBody>
      </p:sp>
      <p:sp>
        <p:nvSpPr>
          <p:cNvPr id="5" name="Rectangle 9"/>
          <p:cNvSpPr>
            <a:spLocks noGrp="1" noChangeArrowheads="1"/>
          </p:cNvSpPr>
          <p:nvPr>
            <p:ph type="sldNum" sz="quarter" idx="12"/>
          </p:nvPr>
        </p:nvSpPr>
        <p:spPr>
          <a:ln/>
        </p:spPr>
        <p:txBody>
          <a:bodyPr/>
          <a:lstStyle>
            <a:lvl1pPr>
              <a:defRPr/>
            </a:lvl1pPr>
          </a:lstStyle>
          <a:p>
            <a:pPr>
              <a:defRPr/>
            </a:pPr>
            <a:fld id="{A52ACFBC-E21B-4664-B475-F0C0BD98922E}" type="slidenum">
              <a:rPr lang="en-GB">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21760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2"/>
            </a:gs>
            <a:gs pos="100000">
              <a:schemeClr val="bg1"/>
            </a:gs>
          </a:gsLst>
          <a:path path="rect">
            <a:fillToRect r="100000" b="100000"/>
          </a:path>
        </a:gra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7938" y="1636713"/>
            <a:ext cx="9148763" cy="4618037"/>
            <a:chOff x="-5" y="1031"/>
            <a:chExt cx="5763" cy="2909"/>
          </a:xfrm>
        </p:grpSpPr>
        <p:pic>
          <p:nvPicPr>
            <p:cNvPr id="1032" name="Picture 3" descr="ARTHSEPA"/>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gray">
            <a:xfrm>
              <a:off x="3778" y="3893"/>
              <a:ext cx="1980" cy="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3" name="Picture 4" descr="Arthsepa"/>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 y="1031"/>
              <a:ext cx="2832" cy="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27" name="Rectangle 5"/>
          <p:cNvSpPr>
            <a:spLocks noGrp="1" noChangeArrowheads="1"/>
          </p:cNvSpPr>
          <p:nvPr>
            <p:ph type="title"/>
          </p:nvPr>
        </p:nvSpPr>
        <p:spPr bwMode="auto">
          <a:xfrm>
            <a:off x="317500" y="722313"/>
            <a:ext cx="8637588"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spAutoFit/>
          </a:bodyPr>
          <a:lstStyle/>
          <a:p>
            <a:pPr lvl="0"/>
            <a:r>
              <a:rPr lang="en-GB" altLang="en-US" smtClean="0"/>
              <a:t>Click to edit Master title style</a:t>
            </a:r>
          </a:p>
        </p:txBody>
      </p:sp>
      <p:sp>
        <p:nvSpPr>
          <p:cNvPr id="1028" name="Rectangle 6"/>
          <p:cNvSpPr>
            <a:spLocks noGrp="1" noChangeArrowheads="1"/>
          </p:cNvSpPr>
          <p:nvPr>
            <p:ph type="body" idx="1"/>
          </p:nvPr>
        </p:nvSpPr>
        <p:spPr bwMode="auto">
          <a:xfrm>
            <a:off x="328613" y="1941513"/>
            <a:ext cx="8208962"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38919" name="Rectangle 7"/>
          <p:cNvSpPr>
            <a:spLocks noGrp="1" noChangeArrowheads="1"/>
          </p:cNvSpPr>
          <p:nvPr>
            <p:ph type="dt" sz="half" idx="2"/>
          </p:nvPr>
        </p:nvSpPr>
        <p:spPr bwMode="auto">
          <a:xfrm>
            <a:off x="3433763" y="634365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mn-lt"/>
              </a:defRPr>
            </a:lvl1pPr>
          </a:lstStyle>
          <a:p>
            <a:pPr fontAlgn="base">
              <a:spcBef>
                <a:spcPct val="0"/>
              </a:spcBef>
              <a:spcAft>
                <a:spcPct val="0"/>
              </a:spcAft>
              <a:defRPr/>
            </a:pPr>
            <a:endParaRPr lang="en-GB">
              <a:solidFill>
                <a:srgbClr val="FFFFCC"/>
              </a:solidFill>
            </a:endParaRPr>
          </a:p>
        </p:txBody>
      </p:sp>
      <p:sp>
        <p:nvSpPr>
          <p:cNvPr id="38920" name="Rectangle 8"/>
          <p:cNvSpPr>
            <a:spLocks noGrp="1" noChangeArrowheads="1"/>
          </p:cNvSpPr>
          <p:nvPr>
            <p:ph type="ftr" sz="quarter" idx="3"/>
          </p:nvPr>
        </p:nvSpPr>
        <p:spPr bwMode="auto">
          <a:xfrm>
            <a:off x="6108700" y="634365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atin typeface="+mn-lt"/>
              </a:defRPr>
            </a:lvl1pPr>
          </a:lstStyle>
          <a:p>
            <a:pPr fontAlgn="base">
              <a:spcBef>
                <a:spcPct val="0"/>
              </a:spcBef>
              <a:spcAft>
                <a:spcPct val="0"/>
              </a:spcAft>
              <a:defRPr/>
            </a:pPr>
            <a:endParaRPr lang="en-GB">
              <a:solidFill>
                <a:srgbClr val="FFFFCC"/>
              </a:solidFill>
            </a:endParaRPr>
          </a:p>
        </p:txBody>
      </p:sp>
      <p:sp>
        <p:nvSpPr>
          <p:cNvPr id="38921" name="Rectangle 9"/>
          <p:cNvSpPr>
            <a:spLocks noGrp="1" noChangeArrowheads="1"/>
          </p:cNvSpPr>
          <p:nvPr>
            <p:ph type="sldNum" sz="quarter" idx="4"/>
          </p:nvPr>
        </p:nvSpPr>
        <p:spPr bwMode="auto">
          <a:xfrm>
            <a:off x="146050" y="6361113"/>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a:latin typeface="+mn-lt"/>
              </a:defRPr>
            </a:lvl1pPr>
          </a:lstStyle>
          <a:p>
            <a:pPr fontAlgn="base">
              <a:spcBef>
                <a:spcPct val="0"/>
              </a:spcBef>
              <a:spcAft>
                <a:spcPct val="0"/>
              </a:spcAft>
              <a:defRPr/>
            </a:pPr>
            <a:fld id="{A9DC56FB-ADC6-4DC9-B059-14C877F2665E}" type="slidenum">
              <a:rPr lang="en-GB" sz="2400">
                <a:solidFill>
                  <a:srgbClr val="FFFFCC"/>
                </a:solidFill>
              </a:rPr>
              <a:pPr fontAlgn="base">
                <a:spcBef>
                  <a:spcPct val="0"/>
                </a:spcBef>
                <a:spcAft>
                  <a:spcPct val="0"/>
                </a:spcAft>
                <a:defRPr/>
              </a:pPr>
              <a:t>‹#›</a:t>
            </a:fld>
            <a:endParaRPr lang="en-GB" sz="2400">
              <a:solidFill>
                <a:srgbClr val="FFFFCC"/>
              </a:solidFill>
            </a:endParaRPr>
          </a:p>
        </p:txBody>
      </p:sp>
    </p:spTree>
    <p:extLst>
      <p:ext uri="{BB962C8B-B14F-4D97-AF65-F5344CB8AC3E}">
        <p14:creationId xmlns:p14="http://schemas.microsoft.com/office/powerpoint/2010/main" val="1290745317"/>
      </p:ext>
    </p:extLst>
  </p:cSld>
  <p:clrMap bg1="dk2" tx1="lt1" bg2="dk1"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ftr="0" dt="0"/>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Arial" charset="0"/>
        </a:defRPr>
      </a:lvl2pPr>
      <a:lvl3pPr algn="l" rtl="0" eaLnBrk="0" fontAlgn="base" hangingPunct="0">
        <a:spcBef>
          <a:spcPct val="0"/>
        </a:spcBef>
        <a:spcAft>
          <a:spcPct val="0"/>
        </a:spcAft>
        <a:defRPr sz="4400">
          <a:solidFill>
            <a:schemeClr val="tx2"/>
          </a:solidFill>
          <a:latin typeface="Arial" charset="0"/>
        </a:defRPr>
      </a:lvl3pPr>
      <a:lvl4pPr algn="l" rtl="0" eaLnBrk="0" fontAlgn="base" hangingPunct="0">
        <a:spcBef>
          <a:spcPct val="0"/>
        </a:spcBef>
        <a:spcAft>
          <a:spcPct val="0"/>
        </a:spcAft>
        <a:defRPr sz="4400">
          <a:solidFill>
            <a:schemeClr val="tx2"/>
          </a:solidFill>
          <a:latin typeface="Arial" charset="0"/>
        </a:defRPr>
      </a:lvl4pPr>
      <a:lvl5pPr algn="l" rtl="0" eaLnBrk="0" fontAlgn="base" hangingPunct="0">
        <a:spcBef>
          <a:spcPct val="0"/>
        </a:spcBef>
        <a:spcAft>
          <a:spcPct val="0"/>
        </a:spcAft>
        <a:defRPr sz="4400">
          <a:solidFill>
            <a:schemeClr val="tx2"/>
          </a:solidFill>
          <a:latin typeface="Arial"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lr>
          <a:srgbClr val="CCFF33"/>
        </a:buClr>
        <a:buSzPct val="70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65000"/>
        <a:buFont typeface="Wingdings" pitchFamily="2" charset="2"/>
        <a:buChar char="n"/>
        <a:defRPr sz="2800">
          <a:solidFill>
            <a:schemeClr val="tx1"/>
          </a:solidFill>
          <a:latin typeface="+mn-lt"/>
        </a:defRPr>
      </a:lvl2pPr>
      <a:lvl3pPr marL="1143000" indent="-228600" algn="l" rtl="0" eaLnBrk="0" fontAlgn="base" hangingPunct="0">
        <a:spcBef>
          <a:spcPct val="20000"/>
        </a:spcBef>
        <a:spcAft>
          <a:spcPct val="0"/>
        </a:spcAft>
        <a:buClr>
          <a:srgbClr val="0099CC"/>
        </a:buClr>
        <a:buSzPct val="65000"/>
        <a:buFont typeface="Wingding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tx2"/>
        </a:buClr>
        <a:buSzPct val="75000"/>
        <a:buFont typeface="Wingdings" pitchFamily="2" charset="2"/>
        <a:buChar char="n"/>
        <a:defRPr sz="2000">
          <a:solidFill>
            <a:schemeClr val="tx1"/>
          </a:solidFill>
          <a:latin typeface="+mn-lt"/>
        </a:defRPr>
      </a:lvl4pPr>
      <a:lvl5pPr marL="2057400" indent="-228600" algn="l" rtl="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00" y="37763"/>
            <a:ext cx="8637588" cy="1446550"/>
          </a:xfrm>
        </p:spPr>
        <p:txBody>
          <a:bodyPr/>
          <a:lstStyle/>
          <a:p>
            <a:r>
              <a:rPr lang="en-GB" dirty="0" smtClean="0"/>
              <a:t>Spearman’s Rank Correlation Coefficient</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17223744"/>
              </p:ext>
            </p:extLst>
          </p:nvPr>
        </p:nvGraphicFramePr>
        <p:xfrm>
          <a:off x="827585" y="1916831"/>
          <a:ext cx="7920879" cy="4647482"/>
        </p:xfrm>
        <a:graphic>
          <a:graphicData uri="http://schemas.openxmlformats.org/drawingml/2006/table">
            <a:tbl>
              <a:tblPr firstRow="1" bandRow="1">
                <a:tableStyleId>{5C22544A-7EE6-4342-B048-85BDC9FD1C3A}</a:tableStyleId>
              </a:tblPr>
              <a:tblGrid>
                <a:gridCol w="1872207"/>
                <a:gridCol w="2304256"/>
                <a:gridCol w="3744416"/>
              </a:tblGrid>
              <a:tr h="919282">
                <a:tc>
                  <a:txBody>
                    <a:bodyPr/>
                    <a:lstStyle/>
                    <a:p>
                      <a:pPr algn="ctr"/>
                      <a:r>
                        <a:rPr lang="en-GB" dirty="0" smtClean="0"/>
                        <a:t>Location</a:t>
                      </a:r>
                    </a:p>
                    <a:p>
                      <a:pPr algn="ctr"/>
                      <a:r>
                        <a:rPr lang="en-GB" dirty="0" smtClean="0"/>
                        <a:t>River Ebbw </a:t>
                      </a:r>
                    </a:p>
                    <a:p>
                      <a:pPr algn="ctr"/>
                      <a:r>
                        <a:rPr lang="en-GB" dirty="0" smtClean="0"/>
                        <a:t>Pollution event</a:t>
                      </a:r>
                      <a:endParaRPr lang="en-GB" dirty="0"/>
                    </a:p>
                  </a:txBody>
                  <a:tcPr/>
                </a:tc>
                <a:tc>
                  <a:txBody>
                    <a:bodyPr/>
                    <a:lstStyle/>
                    <a:p>
                      <a:pPr algn="ctr"/>
                      <a:r>
                        <a:rPr lang="en-GB" dirty="0" smtClean="0"/>
                        <a:t>Distance from point source pollution metres</a:t>
                      </a:r>
                      <a:endParaRPr lang="en-GB" dirty="0"/>
                    </a:p>
                  </a:txBody>
                  <a:tcPr/>
                </a:tc>
                <a:tc>
                  <a:txBody>
                    <a:bodyPr/>
                    <a:lstStyle/>
                    <a:p>
                      <a:pPr algn="ctr"/>
                      <a:r>
                        <a:rPr lang="en-GB" dirty="0" err="1" smtClean="0"/>
                        <a:t>Ammoniacal</a:t>
                      </a:r>
                      <a:r>
                        <a:rPr lang="en-GB" dirty="0" smtClean="0"/>
                        <a:t> nitrogen (NH3-N) </a:t>
                      </a:r>
                    </a:p>
                    <a:p>
                      <a:pPr algn="ctr"/>
                      <a:r>
                        <a:rPr lang="en-GB" dirty="0" smtClean="0"/>
                        <a:t>mg/L (milligram per litre). Ammonium</a:t>
                      </a:r>
                      <a:r>
                        <a:rPr lang="en-GB" baseline="0" dirty="0" smtClean="0"/>
                        <a:t> from fertilisers</a:t>
                      </a:r>
                      <a:endParaRPr lang="en-GB" dirty="0"/>
                    </a:p>
                  </a:txBody>
                  <a:tcPr/>
                </a:tc>
              </a:tr>
              <a:tr h="372820">
                <a:tc>
                  <a:txBody>
                    <a:bodyPr/>
                    <a:lstStyle/>
                    <a:p>
                      <a:pPr algn="ctr"/>
                      <a:r>
                        <a:rPr lang="en-GB" dirty="0" smtClean="0"/>
                        <a:t>1</a:t>
                      </a:r>
                      <a:endParaRPr lang="en-GB" dirty="0"/>
                    </a:p>
                  </a:txBody>
                  <a:tcPr/>
                </a:tc>
                <a:tc>
                  <a:txBody>
                    <a:bodyPr/>
                    <a:lstStyle/>
                    <a:p>
                      <a:pPr algn="ctr"/>
                      <a:r>
                        <a:rPr lang="en-GB" dirty="0" smtClean="0"/>
                        <a:t>50</a:t>
                      </a:r>
                      <a:endParaRPr lang="en-GB" dirty="0"/>
                    </a:p>
                  </a:txBody>
                  <a:tcPr/>
                </a:tc>
                <a:tc>
                  <a:txBody>
                    <a:bodyPr/>
                    <a:lstStyle/>
                    <a:p>
                      <a:pPr algn="ctr"/>
                      <a:r>
                        <a:rPr lang="en-GB" dirty="0" smtClean="0"/>
                        <a:t>1.8</a:t>
                      </a:r>
                      <a:endParaRPr lang="en-GB" dirty="0"/>
                    </a:p>
                  </a:txBody>
                  <a:tcPr/>
                </a:tc>
              </a:tr>
              <a:tr h="372820">
                <a:tc>
                  <a:txBody>
                    <a:bodyPr/>
                    <a:lstStyle/>
                    <a:p>
                      <a:pPr algn="ctr"/>
                      <a:r>
                        <a:rPr lang="en-GB" dirty="0" smtClean="0"/>
                        <a:t>2</a:t>
                      </a:r>
                      <a:endParaRPr lang="en-GB" dirty="0"/>
                    </a:p>
                  </a:txBody>
                  <a:tcPr/>
                </a:tc>
                <a:tc>
                  <a:txBody>
                    <a:bodyPr/>
                    <a:lstStyle/>
                    <a:p>
                      <a:pPr algn="ctr"/>
                      <a:r>
                        <a:rPr lang="en-GB" dirty="0" smtClean="0"/>
                        <a:t>175</a:t>
                      </a:r>
                      <a:endParaRPr lang="en-GB" dirty="0"/>
                    </a:p>
                  </a:txBody>
                  <a:tcPr/>
                </a:tc>
                <a:tc>
                  <a:txBody>
                    <a:bodyPr/>
                    <a:lstStyle/>
                    <a:p>
                      <a:pPr algn="ctr"/>
                      <a:r>
                        <a:rPr lang="en-GB" dirty="0" smtClean="0"/>
                        <a:t>1.2</a:t>
                      </a:r>
                      <a:endParaRPr lang="en-GB" dirty="0"/>
                    </a:p>
                  </a:txBody>
                  <a:tcPr/>
                </a:tc>
              </a:tr>
              <a:tr h="372820">
                <a:tc>
                  <a:txBody>
                    <a:bodyPr/>
                    <a:lstStyle/>
                    <a:p>
                      <a:pPr algn="ctr"/>
                      <a:r>
                        <a:rPr lang="en-GB" dirty="0" smtClean="0"/>
                        <a:t>3</a:t>
                      </a:r>
                      <a:endParaRPr lang="en-GB" dirty="0"/>
                    </a:p>
                  </a:txBody>
                  <a:tcPr/>
                </a:tc>
                <a:tc>
                  <a:txBody>
                    <a:bodyPr/>
                    <a:lstStyle/>
                    <a:p>
                      <a:pPr algn="ctr"/>
                      <a:r>
                        <a:rPr lang="en-GB" dirty="0" smtClean="0"/>
                        <a:t>270</a:t>
                      </a:r>
                      <a:endParaRPr lang="en-GB" dirty="0"/>
                    </a:p>
                  </a:txBody>
                  <a:tcPr/>
                </a:tc>
                <a:tc>
                  <a:txBody>
                    <a:bodyPr/>
                    <a:lstStyle/>
                    <a:p>
                      <a:pPr algn="ctr"/>
                      <a:r>
                        <a:rPr lang="en-GB" dirty="0" smtClean="0"/>
                        <a:t>2.0</a:t>
                      </a:r>
                      <a:endParaRPr lang="en-GB" dirty="0"/>
                    </a:p>
                  </a:txBody>
                  <a:tcPr/>
                </a:tc>
              </a:tr>
              <a:tr h="372820">
                <a:tc>
                  <a:txBody>
                    <a:bodyPr/>
                    <a:lstStyle/>
                    <a:p>
                      <a:pPr algn="ctr"/>
                      <a:r>
                        <a:rPr lang="en-GB" dirty="0" smtClean="0"/>
                        <a:t>4</a:t>
                      </a:r>
                      <a:endParaRPr lang="en-GB" dirty="0"/>
                    </a:p>
                  </a:txBody>
                  <a:tcPr/>
                </a:tc>
                <a:tc>
                  <a:txBody>
                    <a:bodyPr/>
                    <a:lstStyle/>
                    <a:p>
                      <a:pPr algn="ctr"/>
                      <a:r>
                        <a:rPr lang="en-GB" dirty="0" smtClean="0"/>
                        <a:t>375</a:t>
                      </a:r>
                      <a:endParaRPr lang="en-GB" dirty="0"/>
                    </a:p>
                  </a:txBody>
                  <a:tcPr/>
                </a:tc>
                <a:tc>
                  <a:txBody>
                    <a:bodyPr/>
                    <a:lstStyle/>
                    <a:p>
                      <a:pPr algn="ctr"/>
                      <a:r>
                        <a:rPr lang="en-GB" dirty="0" smtClean="0"/>
                        <a:t>1.0</a:t>
                      </a:r>
                      <a:endParaRPr lang="en-GB" dirty="0"/>
                    </a:p>
                  </a:txBody>
                  <a:tcPr/>
                </a:tc>
              </a:tr>
              <a:tr h="372820">
                <a:tc>
                  <a:txBody>
                    <a:bodyPr/>
                    <a:lstStyle/>
                    <a:p>
                      <a:pPr algn="ctr"/>
                      <a:r>
                        <a:rPr lang="en-GB" dirty="0" smtClean="0"/>
                        <a:t>5</a:t>
                      </a:r>
                      <a:endParaRPr lang="en-GB" dirty="0"/>
                    </a:p>
                  </a:txBody>
                  <a:tcPr/>
                </a:tc>
                <a:tc>
                  <a:txBody>
                    <a:bodyPr/>
                    <a:lstStyle/>
                    <a:p>
                      <a:pPr algn="ctr"/>
                      <a:r>
                        <a:rPr lang="en-GB" dirty="0" smtClean="0"/>
                        <a:t>425</a:t>
                      </a:r>
                      <a:endParaRPr lang="en-GB" dirty="0"/>
                    </a:p>
                  </a:txBody>
                  <a:tcPr/>
                </a:tc>
                <a:tc>
                  <a:txBody>
                    <a:bodyPr/>
                    <a:lstStyle/>
                    <a:p>
                      <a:pPr algn="ctr"/>
                      <a:r>
                        <a:rPr lang="en-GB" dirty="0" smtClean="0"/>
                        <a:t>1.0</a:t>
                      </a:r>
                      <a:endParaRPr lang="en-GB" dirty="0"/>
                    </a:p>
                  </a:txBody>
                  <a:tcPr/>
                </a:tc>
              </a:tr>
              <a:tr h="372820">
                <a:tc>
                  <a:txBody>
                    <a:bodyPr/>
                    <a:lstStyle/>
                    <a:p>
                      <a:pPr algn="ctr"/>
                      <a:r>
                        <a:rPr lang="en-GB" dirty="0" smtClean="0"/>
                        <a:t>6</a:t>
                      </a:r>
                      <a:endParaRPr lang="en-GB" dirty="0"/>
                    </a:p>
                  </a:txBody>
                  <a:tcPr/>
                </a:tc>
                <a:tc>
                  <a:txBody>
                    <a:bodyPr/>
                    <a:lstStyle/>
                    <a:p>
                      <a:pPr algn="ctr"/>
                      <a:r>
                        <a:rPr lang="en-GB" dirty="0" smtClean="0"/>
                        <a:t>580</a:t>
                      </a:r>
                      <a:endParaRPr lang="en-GB" dirty="0"/>
                    </a:p>
                  </a:txBody>
                  <a:tcPr/>
                </a:tc>
                <a:tc>
                  <a:txBody>
                    <a:bodyPr/>
                    <a:lstStyle/>
                    <a:p>
                      <a:pPr algn="ctr"/>
                      <a:r>
                        <a:rPr lang="en-GB" dirty="0" smtClean="0"/>
                        <a:t>1.2</a:t>
                      </a:r>
                      <a:endParaRPr lang="en-GB" dirty="0"/>
                    </a:p>
                  </a:txBody>
                  <a:tcPr/>
                </a:tc>
              </a:tr>
              <a:tr h="372820">
                <a:tc>
                  <a:txBody>
                    <a:bodyPr/>
                    <a:lstStyle/>
                    <a:p>
                      <a:pPr algn="ctr"/>
                      <a:r>
                        <a:rPr lang="en-GB" dirty="0" smtClean="0"/>
                        <a:t>7</a:t>
                      </a:r>
                      <a:endParaRPr lang="en-GB" dirty="0"/>
                    </a:p>
                  </a:txBody>
                  <a:tcPr/>
                </a:tc>
                <a:tc>
                  <a:txBody>
                    <a:bodyPr/>
                    <a:lstStyle/>
                    <a:p>
                      <a:pPr algn="ctr"/>
                      <a:r>
                        <a:rPr lang="en-GB" dirty="0" smtClean="0"/>
                        <a:t>710</a:t>
                      </a:r>
                      <a:endParaRPr lang="en-GB" dirty="0"/>
                    </a:p>
                  </a:txBody>
                  <a:tcPr/>
                </a:tc>
                <a:tc>
                  <a:txBody>
                    <a:bodyPr/>
                    <a:lstStyle/>
                    <a:p>
                      <a:pPr algn="ctr"/>
                      <a:r>
                        <a:rPr lang="en-GB" dirty="0" smtClean="0"/>
                        <a:t>0.8</a:t>
                      </a:r>
                      <a:endParaRPr lang="en-GB" dirty="0"/>
                    </a:p>
                  </a:txBody>
                  <a:tcPr/>
                </a:tc>
              </a:tr>
              <a:tr h="372820">
                <a:tc>
                  <a:txBody>
                    <a:bodyPr/>
                    <a:lstStyle/>
                    <a:p>
                      <a:pPr algn="ctr"/>
                      <a:r>
                        <a:rPr lang="en-GB" dirty="0" smtClean="0"/>
                        <a:t>8</a:t>
                      </a:r>
                      <a:endParaRPr lang="en-GB" dirty="0"/>
                    </a:p>
                  </a:txBody>
                  <a:tcPr/>
                </a:tc>
                <a:tc>
                  <a:txBody>
                    <a:bodyPr/>
                    <a:lstStyle/>
                    <a:p>
                      <a:pPr algn="ctr"/>
                      <a:r>
                        <a:rPr lang="en-GB" dirty="0" smtClean="0"/>
                        <a:t>790</a:t>
                      </a:r>
                      <a:endParaRPr lang="en-GB" dirty="0"/>
                    </a:p>
                  </a:txBody>
                  <a:tcPr/>
                </a:tc>
                <a:tc>
                  <a:txBody>
                    <a:bodyPr/>
                    <a:lstStyle/>
                    <a:p>
                      <a:pPr algn="ctr"/>
                      <a:r>
                        <a:rPr lang="en-GB" dirty="0" smtClean="0"/>
                        <a:t>0.6</a:t>
                      </a:r>
                      <a:endParaRPr lang="en-GB" dirty="0"/>
                    </a:p>
                  </a:txBody>
                  <a:tcPr/>
                </a:tc>
              </a:tr>
              <a:tr h="372820">
                <a:tc>
                  <a:txBody>
                    <a:bodyPr/>
                    <a:lstStyle/>
                    <a:p>
                      <a:pPr algn="ctr"/>
                      <a:r>
                        <a:rPr lang="en-GB" dirty="0" smtClean="0"/>
                        <a:t>9</a:t>
                      </a:r>
                      <a:endParaRPr lang="en-GB" dirty="0"/>
                    </a:p>
                  </a:txBody>
                  <a:tcPr/>
                </a:tc>
                <a:tc>
                  <a:txBody>
                    <a:bodyPr/>
                    <a:lstStyle/>
                    <a:p>
                      <a:pPr algn="ctr"/>
                      <a:r>
                        <a:rPr lang="en-GB" dirty="0" smtClean="0"/>
                        <a:t>890</a:t>
                      </a:r>
                      <a:endParaRPr lang="en-GB" dirty="0"/>
                    </a:p>
                  </a:txBody>
                  <a:tcPr/>
                </a:tc>
                <a:tc>
                  <a:txBody>
                    <a:bodyPr/>
                    <a:lstStyle/>
                    <a:p>
                      <a:pPr algn="ctr"/>
                      <a:r>
                        <a:rPr lang="en-GB" dirty="0" smtClean="0"/>
                        <a:t>1.0</a:t>
                      </a:r>
                      <a:endParaRPr lang="en-GB" dirty="0"/>
                    </a:p>
                  </a:txBody>
                  <a:tcPr/>
                </a:tc>
              </a:tr>
              <a:tr h="372820">
                <a:tc>
                  <a:txBody>
                    <a:bodyPr/>
                    <a:lstStyle/>
                    <a:p>
                      <a:pPr algn="ctr"/>
                      <a:r>
                        <a:rPr lang="en-GB" dirty="0" smtClean="0"/>
                        <a:t>10</a:t>
                      </a:r>
                      <a:endParaRPr lang="en-GB" dirty="0"/>
                    </a:p>
                  </a:txBody>
                  <a:tcPr/>
                </a:tc>
                <a:tc>
                  <a:txBody>
                    <a:bodyPr/>
                    <a:lstStyle/>
                    <a:p>
                      <a:pPr algn="ctr"/>
                      <a:r>
                        <a:rPr lang="en-GB" dirty="0" smtClean="0"/>
                        <a:t>980</a:t>
                      </a:r>
                      <a:endParaRPr lang="en-GB" dirty="0"/>
                    </a:p>
                  </a:txBody>
                  <a:tcPr/>
                </a:tc>
                <a:tc>
                  <a:txBody>
                    <a:bodyPr/>
                    <a:lstStyle/>
                    <a:p>
                      <a:pPr algn="ctr"/>
                      <a:r>
                        <a:rPr lang="en-GB" dirty="0" smtClean="0"/>
                        <a:t>0.85</a:t>
                      </a:r>
                      <a:endParaRPr lang="en-GB" dirty="0"/>
                    </a:p>
                  </a:txBody>
                  <a:tcPr/>
                </a:tc>
              </a:tr>
            </a:tbl>
          </a:graphicData>
        </a:graphic>
      </p:graphicFrame>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a:t>
            </a:fld>
            <a:endParaRPr lang="en-GB">
              <a:solidFill>
                <a:srgbClr val="FFFFCC"/>
              </a:solidFill>
            </a:endParaRPr>
          </a:p>
        </p:txBody>
      </p:sp>
    </p:spTree>
    <p:extLst>
      <p:ext uri="{BB962C8B-B14F-4D97-AF65-F5344CB8AC3E}">
        <p14:creationId xmlns:p14="http://schemas.microsoft.com/office/powerpoint/2010/main" val="3969514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p:txBody>
          <a:bodyPr/>
          <a:lstStyle/>
          <a:p>
            <a:r>
              <a:rPr lang="en-GB" sz="2400" dirty="0" smtClean="0"/>
              <a:t>∑ d</a:t>
            </a:r>
            <a:r>
              <a:rPr lang="en-GB" sz="2400" baseline="30000" dirty="0" smtClean="0"/>
              <a:t>2</a:t>
            </a:r>
            <a:r>
              <a:rPr lang="en-GB" sz="2400" dirty="0" smtClean="0"/>
              <a:t> =285.5</a:t>
            </a:r>
          </a:p>
          <a:p>
            <a:r>
              <a:rPr lang="en-GB" sz="2400" dirty="0" smtClean="0"/>
              <a:t>T= -0.73</a:t>
            </a:r>
          </a:p>
          <a:p>
            <a:r>
              <a:rPr lang="en-GB" sz="2400" dirty="0" smtClean="0"/>
              <a:t>The closer T is to +1 or -1, the stronger the likely correlation. A perfect positive correlation is +1 and a perfect negative correlation is -1. The T value of -0.73 suggests a fairly strong negative relationship.</a:t>
            </a:r>
          </a:p>
          <a:p>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2</a:t>
            </a:fld>
            <a:endParaRPr lang="en-GB">
              <a:solidFill>
                <a:srgbClr val="FFFFCC"/>
              </a:solidFill>
            </a:endParaRPr>
          </a:p>
        </p:txBody>
      </p:sp>
    </p:spTree>
    <p:extLst>
      <p:ext uri="{BB962C8B-B14F-4D97-AF65-F5344CB8AC3E}">
        <p14:creationId xmlns:p14="http://schemas.microsoft.com/office/powerpoint/2010/main" val="1189124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 cont’d</a:t>
            </a:r>
            <a:endParaRPr lang="en-GB" dirty="0"/>
          </a:p>
        </p:txBody>
      </p:sp>
      <p:sp>
        <p:nvSpPr>
          <p:cNvPr id="3" name="Content Placeholder 2"/>
          <p:cNvSpPr>
            <a:spLocks noGrp="1"/>
          </p:cNvSpPr>
          <p:nvPr>
            <p:ph idx="1"/>
          </p:nvPr>
        </p:nvSpPr>
        <p:spPr/>
        <p:txBody>
          <a:bodyPr/>
          <a:lstStyle/>
          <a:p>
            <a:r>
              <a:rPr lang="en-GB" sz="1800" dirty="0" smtClean="0"/>
              <a:t>In the example, the value 0.73 gives a significance level of slightly less than 5%. That means that the probability of the relationship you have found being a chance event is about 5 in a 100. You are 95% certain that your hypothesis is correct. The reliability of your sample can be stated in terms of how many researchers completing the same study as yours would obtain the same results: 95 out of 100.</a:t>
            </a:r>
          </a:p>
          <a:p>
            <a:r>
              <a:rPr lang="en-GB" sz="1800" dirty="0" smtClean="0"/>
              <a:t>The fact two variables correlate cannot prove anything - only further research can actually prove that one thing affects the other. </a:t>
            </a:r>
          </a:p>
          <a:p>
            <a:r>
              <a:rPr lang="en-GB" sz="1800" dirty="0" smtClean="0"/>
              <a:t>Data reliability is related to the size of the sample. The more data you collect, the more reliable your result.</a:t>
            </a:r>
          </a:p>
          <a:p>
            <a:endParaRPr lang="en-GB" sz="1800"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3</a:t>
            </a:fld>
            <a:endParaRPr lang="en-GB">
              <a:solidFill>
                <a:srgbClr val="FFFFCC"/>
              </a:solidFill>
            </a:endParaRPr>
          </a:p>
        </p:txBody>
      </p:sp>
    </p:spTree>
    <p:extLst>
      <p:ext uri="{BB962C8B-B14F-4D97-AF65-F5344CB8AC3E}">
        <p14:creationId xmlns:p14="http://schemas.microsoft.com/office/powerpoint/2010/main" val="4273328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4</a:t>
            </a:fld>
            <a:endParaRPr lang="en-GB">
              <a:solidFill>
                <a:srgbClr val="FFFFCC"/>
              </a:solidFill>
            </a:endParaRPr>
          </a:p>
        </p:txBody>
      </p:sp>
      <p:pic>
        <p:nvPicPr>
          <p:cNvPr id="80898" name="Picture 2" descr="http://geographyfieldwork.com/SpearmansRank8.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5842" y="161467"/>
            <a:ext cx="8554630" cy="6311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8181531"/>
      </p:ext>
    </p:extLst>
  </p:cSld>
  <p:clrMapOvr>
    <a:masterClrMapping/>
  </p:clrMapOvr>
</p:sld>
</file>

<file path=ppt/theme/theme1.xml><?xml version="1.0" encoding="utf-8"?>
<a:theme xmlns:a="http://schemas.openxmlformats.org/drawingml/2006/main" name="Artsy">
  <a:themeElements>
    <a:clrScheme name="Artsy 1">
      <a:dk1>
        <a:srgbClr val="000000"/>
      </a:dk1>
      <a:lt1>
        <a:srgbClr val="FFFFCC"/>
      </a:lt1>
      <a:dk2>
        <a:srgbClr val="4D4D4D"/>
      </a:dk2>
      <a:lt2>
        <a:srgbClr val="FFCC00"/>
      </a:lt2>
      <a:accent1>
        <a:srgbClr val="808000"/>
      </a:accent1>
      <a:accent2>
        <a:srgbClr val="CC9900"/>
      </a:accent2>
      <a:accent3>
        <a:srgbClr val="B2B2B2"/>
      </a:accent3>
      <a:accent4>
        <a:srgbClr val="DADAAE"/>
      </a:accent4>
      <a:accent5>
        <a:srgbClr val="C0C0AA"/>
      </a:accent5>
      <a:accent6>
        <a:srgbClr val="B98A00"/>
      </a:accent6>
      <a:hlink>
        <a:srgbClr val="CC6600"/>
      </a:hlink>
      <a:folHlink>
        <a:srgbClr val="969696"/>
      </a:folHlink>
    </a:clrScheme>
    <a:fontScheme name="Artsy">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Artsy 1">
        <a:dk1>
          <a:srgbClr val="000000"/>
        </a:dk1>
        <a:lt1>
          <a:srgbClr val="FFFFCC"/>
        </a:lt1>
        <a:dk2>
          <a:srgbClr val="4D4D4D"/>
        </a:dk2>
        <a:lt2>
          <a:srgbClr val="FFCC00"/>
        </a:lt2>
        <a:accent1>
          <a:srgbClr val="808000"/>
        </a:accent1>
        <a:accent2>
          <a:srgbClr val="CC9900"/>
        </a:accent2>
        <a:accent3>
          <a:srgbClr val="B2B2B2"/>
        </a:accent3>
        <a:accent4>
          <a:srgbClr val="DADAAE"/>
        </a:accent4>
        <a:accent5>
          <a:srgbClr val="C0C0AA"/>
        </a:accent5>
        <a:accent6>
          <a:srgbClr val="B98A00"/>
        </a:accent6>
        <a:hlink>
          <a:srgbClr val="CC6600"/>
        </a:hlink>
        <a:folHlink>
          <a:srgbClr val="969696"/>
        </a:folHlink>
      </a:clrScheme>
      <a:clrMap bg1="dk2" tx1="lt1" bg2="dk1" tx2="lt2" accent1="accent1" accent2="accent2" accent3="accent3" accent4="accent4" accent5="accent5" accent6="accent6" hlink="hlink" folHlink="folHlink"/>
    </a:extraClrScheme>
    <a:extraClrScheme>
      <a:clrScheme name="Artsy 2">
        <a:dk1>
          <a:srgbClr val="660033"/>
        </a:dk1>
        <a:lt1>
          <a:srgbClr val="FFFFFF"/>
        </a:lt1>
        <a:dk2>
          <a:srgbClr val="B60009"/>
        </a:dk2>
        <a:lt2>
          <a:srgbClr val="B2B2B2"/>
        </a:lt2>
        <a:accent1>
          <a:srgbClr val="CCCC00"/>
        </a:accent1>
        <a:accent2>
          <a:srgbClr val="DE9ABC"/>
        </a:accent2>
        <a:accent3>
          <a:srgbClr val="FFFFFF"/>
        </a:accent3>
        <a:accent4>
          <a:srgbClr val="56002A"/>
        </a:accent4>
        <a:accent5>
          <a:srgbClr val="E2E2AA"/>
        </a:accent5>
        <a:accent6>
          <a:srgbClr val="C98BAA"/>
        </a:accent6>
        <a:hlink>
          <a:srgbClr val="FFAFAF"/>
        </a:hlink>
        <a:folHlink>
          <a:srgbClr val="969696"/>
        </a:folHlink>
      </a:clrScheme>
      <a:clrMap bg1="lt1" tx1="dk1" bg2="lt2" tx2="dk2" accent1="accent1" accent2="accent2" accent3="accent3" accent4="accent4" accent5="accent5" accent6="accent6" hlink="hlink" folHlink="folHlink"/>
    </a:extraClrScheme>
    <a:extraClrScheme>
      <a:clrScheme name="Artsy 3">
        <a:dk1>
          <a:srgbClr val="000000"/>
        </a:dk1>
        <a:lt1>
          <a:srgbClr val="FFFFFF"/>
        </a:lt1>
        <a:dk2>
          <a:srgbClr val="000000"/>
        </a:dk2>
        <a:lt2>
          <a:srgbClr val="B2B2B2"/>
        </a:lt2>
        <a:accent1>
          <a:srgbClr val="C0C0C0"/>
        </a:accent1>
        <a:accent2>
          <a:srgbClr val="DDDDDD"/>
        </a:accent2>
        <a:accent3>
          <a:srgbClr val="FFFFFF"/>
        </a:accent3>
        <a:accent4>
          <a:srgbClr val="000000"/>
        </a:accent4>
        <a:accent5>
          <a:srgbClr val="DCDCDC"/>
        </a:accent5>
        <a:accent6>
          <a:srgbClr val="C8C8C8"/>
        </a:accent6>
        <a:hlink>
          <a:srgbClr val="808080"/>
        </a:hlink>
        <a:folHlink>
          <a:srgbClr val="969696"/>
        </a:folHlink>
      </a:clrScheme>
      <a:clrMap bg1="lt1" tx1="dk1" bg2="lt2" tx2="dk2" accent1="accent1" accent2="accent2" accent3="accent3" accent4="accent4" accent5="accent5" accent6="accent6" hlink="hlink" folHlink="folHlink"/>
    </a:extraClrScheme>
    <a:extraClrScheme>
      <a:clrScheme name="Artsy 4">
        <a:dk1>
          <a:srgbClr val="2C2C42"/>
        </a:dk1>
        <a:lt1>
          <a:srgbClr val="FFFFCC"/>
        </a:lt1>
        <a:dk2>
          <a:srgbClr val="666699"/>
        </a:dk2>
        <a:lt2>
          <a:srgbClr val="FFCC00"/>
        </a:lt2>
        <a:accent1>
          <a:srgbClr val="FF9933"/>
        </a:accent1>
        <a:accent2>
          <a:srgbClr val="808000"/>
        </a:accent2>
        <a:accent3>
          <a:srgbClr val="B8B8CA"/>
        </a:accent3>
        <a:accent4>
          <a:srgbClr val="DADAAE"/>
        </a:accent4>
        <a:accent5>
          <a:srgbClr val="FFCAAD"/>
        </a:accent5>
        <a:accent6>
          <a:srgbClr val="737300"/>
        </a:accent6>
        <a:hlink>
          <a:srgbClr val="CC6600"/>
        </a:hlink>
        <a:folHlink>
          <a:srgbClr val="333399"/>
        </a:folHlink>
      </a:clrScheme>
      <a:clrMap bg1="dk2" tx1="lt1" bg2="dk1" tx2="lt2" accent1="accent1" accent2="accent2" accent3="accent3" accent4="accent4" accent5="accent5" accent6="accent6" hlink="hlink" folHlink="folHlink"/>
    </a:extraClrScheme>
    <a:extraClrScheme>
      <a:clrScheme name="Artsy 5">
        <a:dk1>
          <a:srgbClr val="50000F"/>
        </a:dk1>
        <a:lt1>
          <a:srgbClr val="FFCC00"/>
        </a:lt1>
        <a:dk2>
          <a:srgbClr val="800000"/>
        </a:dk2>
        <a:lt2>
          <a:srgbClr val="FFFFCC"/>
        </a:lt2>
        <a:accent1>
          <a:srgbClr val="808000"/>
        </a:accent1>
        <a:accent2>
          <a:srgbClr val="993366"/>
        </a:accent2>
        <a:accent3>
          <a:srgbClr val="C0AAAA"/>
        </a:accent3>
        <a:accent4>
          <a:srgbClr val="DAAE00"/>
        </a:accent4>
        <a:accent5>
          <a:srgbClr val="C0C0AA"/>
        </a:accent5>
        <a:accent6>
          <a:srgbClr val="8A2D5C"/>
        </a:accent6>
        <a:hlink>
          <a:srgbClr val="FF5050"/>
        </a:hlink>
        <a:folHlink>
          <a:srgbClr val="993300"/>
        </a:folHlink>
      </a:clrScheme>
      <a:clrMap bg1="dk2" tx1="lt1" bg2="dk1" tx2="lt2" accent1="accent1" accent2="accent2" accent3="accent3" accent4="accent4" accent5="accent5" accent6="accent6" hlink="hlink" folHlink="folHlink"/>
    </a:extraClrScheme>
    <a:extraClrScheme>
      <a:clrScheme name="Artsy 6">
        <a:dk1>
          <a:srgbClr val="333300"/>
        </a:dk1>
        <a:lt1>
          <a:srgbClr val="FFCC00"/>
        </a:lt1>
        <a:dk2>
          <a:srgbClr val="666633"/>
        </a:dk2>
        <a:lt2>
          <a:srgbClr val="FFFFCC"/>
        </a:lt2>
        <a:accent1>
          <a:srgbClr val="8F7401"/>
        </a:accent1>
        <a:accent2>
          <a:srgbClr val="CC6600"/>
        </a:accent2>
        <a:accent3>
          <a:srgbClr val="B8B8AD"/>
        </a:accent3>
        <a:accent4>
          <a:srgbClr val="DAAE00"/>
        </a:accent4>
        <a:accent5>
          <a:srgbClr val="C6BCAA"/>
        </a:accent5>
        <a:accent6>
          <a:srgbClr val="B95C00"/>
        </a:accent6>
        <a:hlink>
          <a:srgbClr val="666699"/>
        </a:hlink>
        <a:folHlink>
          <a:srgbClr val="808000"/>
        </a:folHlink>
      </a:clrScheme>
      <a:clrMap bg1="dk2" tx1="lt1" bg2="dk1" tx2="lt2" accent1="accent1" accent2="accent2" accent3="accent3" accent4="accent4" accent5="accent5" accent6="accent6" hlink="hlink" folHlink="folHlink"/>
    </a:extraClrScheme>
    <a:extraClrScheme>
      <a:clrScheme name="Artsy 7">
        <a:dk1>
          <a:srgbClr val="000000"/>
        </a:dk1>
        <a:lt1>
          <a:srgbClr val="FFFFFF"/>
        </a:lt1>
        <a:dk2>
          <a:srgbClr val="40458C"/>
        </a:dk2>
        <a:lt2>
          <a:srgbClr val="FFFFCC"/>
        </a:lt2>
        <a:accent1>
          <a:srgbClr val="8D8DB3"/>
        </a:accent1>
        <a:accent2>
          <a:srgbClr val="B2B2B2"/>
        </a:accent2>
        <a:accent3>
          <a:srgbClr val="AFB0C5"/>
        </a:accent3>
        <a:accent4>
          <a:srgbClr val="DADADA"/>
        </a:accent4>
        <a:accent5>
          <a:srgbClr val="C5C5D6"/>
        </a:accent5>
        <a:accent6>
          <a:srgbClr val="A1A1A1"/>
        </a:accent6>
        <a:hlink>
          <a:srgbClr val="6F89F7"/>
        </a:hlink>
        <a:folHlink>
          <a:srgbClr val="4F56A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341</Words>
  <Application>Microsoft Office PowerPoint</Application>
  <PresentationFormat>On-screen Show (4:3)</PresentationFormat>
  <Paragraphs>56</Paragraphs>
  <Slides>4</Slides>
  <Notes>1</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Artsy</vt:lpstr>
      <vt:lpstr>Spearman’s Rank Correlation Coefficient</vt:lpstr>
      <vt:lpstr>Answer</vt:lpstr>
      <vt:lpstr>Answers cont’d</vt:lpstr>
      <vt:lpstr>PowerPoint Presentation</vt:lpstr>
    </vt:vector>
  </TitlesOfParts>
  <Company>Trinity St Davids Swansea Metropolitan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Spearman’s Rank Correlation Coefficient</dc:title>
  <dc:creator>Chris House</dc:creator>
  <cp:lastModifiedBy>Chris House</cp:lastModifiedBy>
  <cp:revision>1</cp:revision>
  <dcterms:created xsi:type="dcterms:W3CDTF">2015-11-03T13:52:28Z</dcterms:created>
  <dcterms:modified xsi:type="dcterms:W3CDTF">2015-11-03T13:52:57Z</dcterms:modified>
</cp:coreProperties>
</file>