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8" r:id="rId2"/>
    <p:sldId id="269" r:id="rId3"/>
    <p:sldId id="257" r:id="rId4"/>
    <p:sldId id="259" r:id="rId5"/>
    <p:sldId id="265" r:id="rId6"/>
    <p:sldId id="260" r:id="rId7"/>
    <p:sldId id="270" r:id="rId8"/>
    <p:sldId id="266" r:id="rId9"/>
    <p:sldId id="267" r:id="rId10"/>
    <p:sldId id="268"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96" d="100"/>
          <a:sy n="96" d="100"/>
        </p:scale>
        <p:origin x="1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tx2">
                  <a:lumMod val="5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11/8/2020</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11/8/2020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11/8/2020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11/8/2020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dirty="0" smtClean="0"/>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smtClean="0"/>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smtClean="0"/>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par>
    </p:tn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11/8/2020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par>
    </p:tn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dirty="0" smtClean="0"/>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dirty="0" smtClean="0"/>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dirty="0" smtClean="0"/>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11/8/2020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par>
    </p:tn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par>
    </p:tn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a:gradFill flip="none" rotWithShape="1">
            <a:gsLst>
              <a:gs pos="0">
                <a:schemeClr val="tx2"/>
              </a:gs>
              <a:gs pos="100000">
                <a:schemeClr val="tx2">
                  <a:lumMod val="50000"/>
                </a:schemeClr>
              </a:gs>
            </a:gsLst>
            <a:lin ang="5400000" scaled="0"/>
            <a:tileRect/>
          </a:gradFill>
        </p:grpSpPr>
        <p:grpSp>
          <p:nvGrpSpPr>
            <p:cNvPr id="9" name="Group 8"/>
            <p:cNvGrpSpPr/>
            <p:nvPr/>
          </p:nvGrpSpPr>
          <p:grpSpPr>
            <a:xfrm>
              <a:off x="-14288" y="0"/>
              <a:ext cx="1220788" cy="6858001"/>
              <a:chOff x="-14288" y="0"/>
              <a:chExt cx="1220788" cy="6858001"/>
            </a:xfrm>
            <a:grp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p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11/8/2020</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10.jp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slideLayout" Target="../slideLayouts/slideLayout9.xml"/><Relationship Id="rId1" Type="http://schemas.openxmlformats.org/officeDocument/2006/relationships/video" Target="https://www.youtube.com/embed/rdq2x5Np0h0" TargetMode="External"/><Relationship Id="rId4" Type="http://schemas.openxmlformats.org/officeDocument/2006/relationships/image" Target="../media/image13.jpeg"/></Relationships>
</file>

<file path=ppt/slides/_rels/slide7.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management-training-guru.com/2013/12/hr-strategy-at-apple-make-their-employees-creative-and-innovative/" TargetMode="External"/><Relationship Id="rId2" Type="http://schemas.openxmlformats.org/officeDocument/2006/relationships/hyperlink" Target="https://www.aboutamazon.com/amazon-fulfillment/our-fulfillment-centers/training" TargetMode="External"/><Relationship Id="rId1" Type="http://schemas.openxmlformats.org/officeDocument/2006/relationships/slideLayout" Target="../slideLayouts/slideLayout7.xml"/><Relationship Id="rId6" Type="http://schemas.openxmlformats.org/officeDocument/2006/relationships/hyperlink" Target="https://www.nytimes.com/2014/08/11/technology/-inside-apples-internal-training-program-.html" TargetMode="External"/><Relationship Id="rId5" Type="http://schemas.openxmlformats.org/officeDocument/2006/relationships/hyperlink" Target="https://www.npr.org/2019/07/11/740660070/from-the-warehouse-to-it-amazon-offering-100-000-workers-tech-training?t=1603985218889" TargetMode="External"/><Relationship Id="rId4" Type="http://schemas.openxmlformats.org/officeDocument/2006/relationships/hyperlink" Target="https://www.amazon.jobs/en/principles"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investopedia.com/articles/investing/060415/10-facts-you-didnt-know-about-amazon.asp" TargetMode="External"/><Relationship Id="rId7" Type="http://schemas.openxmlformats.org/officeDocument/2006/relationships/hyperlink" Target="https://www.inc.com/marcel-schwantes/this-classic-quote-from-steve-jobs-about-hiring-employees-describes-what-great-leadership-looks-like.html#:~:text=It%20doesn" TargetMode="External"/><Relationship Id="rId2" Type="http://schemas.openxmlformats.org/officeDocument/2006/relationships/hyperlink" Target="https://instructionaldesigncompany.com/the-benefits-of-an-effective-training-needs-analysis" TargetMode="External"/><Relationship Id="rId1" Type="http://schemas.openxmlformats.org/officeDocument/2006/relationships/slideLayout" Target="../slideLayouts/slideLayout7.xml"/><Relationship Id="rId6" Type="http://schemas.openxmlformats.org/officeDocument/2006/relationships/hyperlink" Target="https://www.managementstudyguide.com/employee-training.htm" TargetMode="External"/><Relationship Id="rId5" Type="http://schemas.openxmlformats.org/officeDocument/2006/relationships/hyperlink" Target="https://knowledge.wharton.upenn.edu/article/amazon-retraining-employees/" TargetMode="External"/><Relationship Id="rId4" Type="http://schemas.openxmlformats.org/officeDocument/2006/relationships/hyperlink" Target="https://www.elearninglearning.com/maslow/training/?open-article-id=14339784&amp;article-title=motivating-employees-is-not-about-you---it-s-about-them&amp;blog-domain=tlnt.com&amp;blog-title=tlnt--training-and-l-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0" y="3906205"/>
            <a:ext cx="9912355" cy="647508"/>
          </a:xfrm>
        </p:spPr>
        <p:txBody>
          <a:bodyPr>
            <a:normAutofit/>
          </a:bodyPr>
          <a:lstStyle/>
          <a:p>
            <a:pPr algn="ctr"/>
            <a:r>
              <a:rPr lang="en-GB" sz="3600" dirty="0" smtClean="0"/>
              <a:t>TRAINING and development</a:t>
            </a:r>
            <a:endParaRPr lang="en-GB" sz="3600" dirty="0"/>
          </a:p>
        </p:txBody>
      </p:sp>
      <p:sp>
        <p:nvSpPr>
          <p:cNvPr id="4" name="Text Placeholder 3"/>
          <p:cNvSpPr>
            <a:spLocks noGrp="1"/>
          </p:cNvSpPr>
          <p:nvPr>
            <p:ph type="body" sz="half" idx="2"/>
          </p:nvPr>
        </p:nvSpPr>
        <p:spPr>
          <a:xfrm>
            <a:off x="1084910" y="4553713"/>
            <a:ext cx="9910859" cy="1600199"/>
          </a:xfrm>
        </p:spPr>
        <p:txBody>
          <a:bodyPr>
            <a:normAutofit lnSpcReduction="10000"/>
          </a:bodyPr>
          <a:lstStyle/>
          <a:p>
            <a:r>
              <a:rPr lang="en-GB" dirty="0" smtClean="0"/>
              <a:t>ANITA KIS </a:t>
            </a:r>
            <a:r>
              <a:rPr lang="en-GB" dirty="0"/>
              <a:t>(1806311)</a:t>
            </a:r>
          </a:p>
          <a:p>
            <a:r>
              <a:rPr lang="en-GB" dirty="0" smtClean="0"/>
              <a:t>DEVELOPING RELATIONSHIPS AND WORKPLACE ACHIEVEMENTS</a:t>
            </a:r>
            <a:endParaRPr lang="en-GB" dirty="0"/>
          </a:p>
          <a:p>
            <a:r>
              <a:rPr lang="en-GB" dirty="0" smtClean="0"/>
              <a:t>BMSW5102_SWAN</a:t>
            </a:r>
            <a:endParaRPr lang="en-GB" dirty="0"/>
          </a:p>
          <a:p>
            <a:r>
              <a:rPr lang="en-GB" dirty="0" smtClean="0"/>
              <a:t>NOV.2020</a:t>
            </a:r>
            <a:endParaRPr lang="en-GB" dirty="0"/>
          </a:p>
        </p:txBody>
      </p:sp>
      <p:pic>
        <p:nvPicPr>
          <p:cNvPr id="7" name="Picture Placeholder 6"/>
          <p:cNvPicPr>
            <a:picLocks noGrp="1" noChangeAspect="1"/>
          </p:cNvPicPr>
          <p:nvPr>
            <p:ph type="pic" idx="1"/>
          </p:nvPr>
        </p:nvPicPr>
        <p:blipFill>
          <a:blip r:embed="rId2">
            <a:extLst>
              <a:ext uri="{28A0092B-C50C-407E-A947-70E740481C1C}">
                <a14:useLocalDpi xmlns:a14="http://schemas.microsoft.com/office/drawing/2010/main" val="0"/>
              </a:ext>
            </a:extLst>
          </a:blip>
          <a:stretch>
            <a:fillRect/>
          </a:stretch>
        </p:blipFill>
        <p:spPr>
          <a:xfrm>
            <a:off x="1408177" y="128016"/>
            <a:ext cx="9390888" cy="377882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03745126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417910" y="314900"/>
            <a:ext cx="9310978" cy="1231106"/>
          </a:xfrm>
          <a:prstGeom prst="rect">
            <a:avLst/>
          </a:prstGeom>
          <a:noFill/>
        </p:spPr>
        <p:txBody>
          <a:bodyPr wrap="square" rtlCol="0">
            <a:spAutoFit/>
          </a:bodyPr>
          <a:lstStyle/>
          <a:p>
            <a:pPr algn="r"/>
            <a:r>
              <a:rPr lang="en-GB" sz="2800" b="1" i="1" dirty="0">
                <a:solidFill>
                  <a:schemeClr val="accent2">
                    <a:lumMod val="40000"/>
                    <a:lumOff val="60000"/>
                  </a:schemeClr>
                </a:solidFill>
                <a:latin typeface="Monotype Corsiva" panose="03010101010201010101" pitchFamily="66" charset="0"/>
              </a:rPr>
              <a:t>“</a:t>
            </a:r>
            <a:r>
              <a:rPr lang="en-GB" sz="2800" b="1" i="1" u="sng" dirty="0">
                <a:solidFill>
                  <a:schemeClr val="accent2">
                    <a:lumMod val="40000"/>
                    <a:lumOff val="60000"/>
                  </a:schemeClr>
                </a:solidFill>
                <a:latin typeface="Monotype Corsiva" panose="03010101010201010101" pitchFamily="66" charset="0"/>
              </a:rPr>
              <a:t>Give a man a fish and you feed him for a day. </a:t>
            </a:r>
            <a:endParaRPr lang="en-GB" sz="2800" b="1" i="1" u="sng" dirty="0" smtClean="0">
              <a:solidFill>
                <a:schemeClr val="accent2">
                  <a:lumMod val="40000"/>
                  <a:lumOff val="60000"/>
                </a:schemeClr>
              </a:solidFill>
              <a:latin typeface="Monotype Corsiva" panose="03010101010201010101" pitchFamily="66" charset="0"/>
            </a:endParaRPr>
          </a:p>
          <a:p>
            <a:pPr algn="r"/>
            <a:r>
              <a:rPr lang="en-GB" sz="2800" b="1" i="1" u="sng" dirty="0" smtClean="0">
                <a:solidFill>
                  <a:schemeClr val="accent2">
                    <a:lumMod val="40000"/>
                    <a:lumOff val="60000"/>
                  </a:schemeClr>
                </a:solidFill>
                <a:latin typeface="Monotype Corsiva" panose="03010101010201010101" pitchFamily="66" charset="0"/>
              </a:rPr>
              <a:t>Teach </a:t>
            </a:r>
            <a:r>
              <a:rPr lang="en-GB" sz="2800" b="1" i="1" u="sng" dirty="0">
                <a:solidFill>
                  <a:schemeClr val="accent2">
                    <a:lumMod val="40000"/>
                    <a:lumOff val="60000"/>
                  </a:schemeClr>
                </a:solidFill>
                <a:latin typeface="Monotype Corsiva" panose="03010101010201010101" pitchFamily="66" charset="0"/>
              </a:rPr>
              <a:t>him how to fish and you feed him for a </a:t>
            </a:r>
            <a:r>
              <a:rPr lang="en-GB" sz="2800" b="1" i="1" u="sng" dirty="0" smtClean="0">
                <a:solidFill>
                  <a:schemeClr val="accent2">
                    <a:lumMod val="40000"/>
                    <a:lumOff val="60000"/>
                  </a:schemeClr>
                </a:solidFill>
                <a:latin typeface="Monotype Corsiva" panose="03010101010201010101" pitchFamily="66" charset="0"/>
              </a:rPr>
              <a:t>lifetime</a:t>
            </a:r>
            <a:r>
              <a:rPr lang="en-GB" sz="2800" b="1" i="1" dirty="0" smtClean="0">
                <a:solidFill>
                  <a:schemeClr val="accent2">
                    <a:lumMod val="40000"/>
                    <a:lumOff val="60000"/>
                  </a:schemeClr>
                </a:solidFill>
                <a:latin typeface="Monotype Corsiva" panose="03010101010201010101" pitchFamily="66" charset="0"/>
              </a:rPr>
              <a:t>”</a:t>
            </a:r>
            <a:r>
              <a:rPr lang="en-GB" sz="2800" b="1" i="1" u="sng" dirty="0" smtClean="0">
                <a:solidFill>
                  <a:schemeClr val="accent2">
                    <a:lumMod val="40000"/>
                    <a:lumOff val="60000"/>
                  </a:schemeClr>
                </a:solidFill>
              </a:rPr>
              <a:t>  </a:t>
            </a:r>
            <a:r>
              <a:rPr lang="en-GB" b="1" i="1" dirty="0" smtClean="0">
                <a:solidFill>
                  <a:schemeClr val="accent2">
                    <a:lumMod val="40000"/>
                    <a:lumOff val="60000"/>
                  </a:schemeClr>
                </a:solidFill>
              </a:rPr>
              <a:t>                                                                                                           </a:t>
            </a:r>
            <a:r>
              <a:rPr lang="en-GB" dirty="0" smtClean="0">
                <a:solidFill>
                  <a:schemeClr val="accent2">
                    <a:lumMod val="40000"/>
                    <a:lumOff val="60000"/>
                  </a:schemeClr>
                </a:solidFill>
              </a:rPr>
              <a:t>                                                             ~Chinese proverb</a:t>
            </a:r>
            <a:endParaRPr lang="en-GB" dirty="0">
              <a:solidFill>
                <a:schemeClr val="accent2">
                  <a:lumMod val="40000"/>
                  <a:lumOff val="60000"/>
                </a:schemeClr>
              </a:solidFill>
            </a:endParaRPr>
          </a:p>
        </p:txBody>
      </p:sp>
      <p:sp>
        <p:nvSpPr>
          <p:cNvPr id="4" name="TextBox 3"/>
          <p:cNvSpPr txBox="1"/>
          <p:nvPr/>
        </p:nvSpPr>
        <p:spPr>
          <a:xfrm>
            <a:off x="1167766" y="4699723"/>
            <a:ext cx="9811265" cy="1477328"/>
          </a:xfrm>
          <a:prstGeom prst="rect">
            <a:avLst/>
          </a:prstGeom>
          <a:noFill/>
        </p:spPr>
        <p:txBody>
          <a:bodyPr wrap="square" rtlCol="0">
            <a:spAutoFit/>
          </a:bodyPr>
          <a:lstStyle/>
          <a:p>
            <a:r>
              <a:rPr lang="en-GB" b="1" i="1" dirty="0" smtClean="0">
                <a:solidFill>
                  <a:schemeClr val="accent2">
                    <a:lumMod val="40000"/>
                    <a:lumOff val="60000"/>
                  </a:schemeClr>
                </a:solidFill>
              </a:rPr>
              <a:t>“Training </a:t>
            </a:r>
            <a:r>
              <a:rPr lang="en-GB" b="1" i="1" dirty="0">
                <a:solidFill>
                  <a:schemeClr val="accent2">
                    <a:lumMod val="40000"/>
                    <a:lumOff val="60000"/>
                  </a:schemeClr>
                </a:solidFill>
              </a:rPr>
              <a:t>is the formal and systematic modification of </a:t>
            </a:r>
            <a:r>
              <a:rPr lang="en-GB" b="1" i="1" dirty="0" smtClean="0">
                <a:solidFill>
                  <a:schemeClr val="accent2">
                    <a:lumMod val="40000"/>
                    <a:lumOff val="60000"/>
                  </a:schemeClr>
                </a:solidFill>
              </a:rPr>
              <a:t>behaviour </a:t>
            </a:r>
            <a:r>
              <a:rPr lang="en-GB" b="1" i="1" dirty="0">
                <a:solidFill>
                  <a:schemeClr val="accent2">
                    <a:lumMod val="40000"/>
                    <a:lumOff val="60000"/>
                  </a:schemeClr>
                </a:solidFill>
              </a:rPr>
              <a:t>through learning which occurs as a result of education, instruction, development and planned experience. </a:t>
            </a:r>
            <a:endParaRPr lang="en-GB" b="1" i="1" dirty="0" smtClean="0">
              <a:solidFill>
                <a:schemeClr val="accent2">
                  <a:lumMod val="40000"/>
                  <a:lumOff val="60000"/>
                </a:schemeClr>
              </a:solidFill>
            </a:endParaRPr>
          </a:p>
          <a:p>
            <a:r>
              <a:rPr lang="en-GB" b="1" i="1" dirty="0" smtClean="0">
                <a:solidFill>
                  <a:schemeClr val="accent2">
                    <a:lumMod val="40000"/>
                    <a:lumOff val="60000"/>
                  </a:schemeClr>
                </a:solidFill>
              </a:rPr>
              <a:t>Development </a:t>
            </a:r>
            <a:r>
              <a:rPr lang="en-GB" b="1" i="1" dirty="0">
                <a:solidFill>
                  <a:schemeClr val="accent2">
                    <a:lumMod val="40000"/>
                    <a:lumOff val="60000"/>
                  </a:schemeClr>
                </a:solidFill>
              </a:rPr>
              <a:t>is improving individual performance in their present </a:t>
            </a:r>
            <a:r>
              <a:rPr lang="en-GB" b="1" i="1" dirty="0" smtClean="0">
                <a:solidFill>
                  <a:schemeClr val="accent2">
                    <a:lumMod val="40000"/>
                    <a:lumOff val="60000"/>
                  </a:schemeClr>
                </a:solidFill>
              </a:rPr>
              <a:t>roles </a:t>
            </a:r>
            <a:r>
              <a:rPr lang="en-GB" b="1" i="1" dirty="0">
                <a:solidFill>
                  <a:schemeClr val="accent2">
                    <a:lumMod val="40000"/>
                    <a:lumOff val="60000"/>
                  </a:schemeClr>
                </a:solidFill>
              </a:rPr>
              <a:t>and preparing them for greater responsibilities in the future</a:t>
            </a:r>
            <a:r>
              <a:rPr lang="en-GB" b="1" i="1" dirty="0" smtClean="0">
                <a:solidFill>
                  <a:schemeClr val="accent2">
                    <a:lumMod val="40000"/>
                    <a:lumOff val="60000"/>
                  </a:schemeClr>
                </a:solidFill>
              </a:rPr>
              <a:t>.”</a:t>
            </a:r>
          </a:p>
          <a:p>
            <a:pPr algn="r"/>
            <a:r>
              <a:rPr lang="en-GB" b="1" i="1" dirty="0" smtClean="0">
                <a:solidFill>
                  <a:schemeClr val="accent2">
                    <a:lumMod val="40000"/>
                    <a:lumOff val="60000"/>
                  </a:schemeClr>
                </a:solidFill>
              </a:rPr>
              <a:t>Armstrong (2001)</a:t>
            </a:r>
            <a:endParaRPr lang="en-GB" b="1" i="1" dirty="0">
              <a:solidFill>
                <a:schemeClr val="accent2">
                  <a:lumMod val="40000"/>
                  <a:lumOff val="60000"/>
                </a:schemeClr>
              </a:solidFill>
            </a:endParaRP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37513" y="1543951"/>
            <a:ext cx="6315655" cy="3157828"/>
          </a:xfrm>
          <a:prstGeom prst="rect">
            <a:avLst/>
          </a:prstGeom>
        </p:spPr>
      </p:pic>
    </p:spTree>
    <p:extLst>
      <p:ext uri="{BB962C8B-B14F-4D97-AF65-F5344CB8AC3E}">
        <p14:creationId xmlns:p14="http://schemas.microsoft.com/office/powerpoint/2010/main" val="261228329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6704" y="621792"/>
            <a:ext cx="9900709" cy="594360"/>
          </a:xfrm>
        </p:spPr>
        <p:txBody>
          <a:bodyPr/>
          <a:lstStyle/>
          <a:p>
            <a:pPr algn="ctr"/>
            <a:r>
              <a:rPr lang="en-GB" dirty="0" smtClean="0">
                <a:latin typeface="Imprint MT Shadow" panose="04020605060303030202" pitchFamily="82" charset="0"/>
              </a:rPr>
              <a:t>aims and </a:t>
            </a:r>
            <a:r>
              <a:rPr lang="en-GB" dirty="0">
                <a:latin typeface="Imprint MT Shadow" panose="04020605060303030202" pitchFamily="82" charset="0"/>
              </a:rPr>
              <a:t>objectives</a:t>
            </a:r>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480313" y="1472184"/>
            <a:ext cx="4567100" cy="4319016"/>
          </a:xfrm>
        </p:spPr>
      </p:pic>
      <p:sp>
        <p:nvSpPr>
          <p:cNvPr id="4" name="Text Placeholder 3"/>
          <p:cNvSpPr>
            <a:spLocks noGrp="1"/>
          </p:cNvSpPr>
          <p:nvPr>
            <p:ph type="body" sz="half" idx="2"/>
          </p:nvPr>
        </p:nvSpPr>
        <p:spPr>
          <a:xfrm>
            <a:off x="1146704" y="1472184"/>
            <a:ext cx="3856037" cy="4705979"/>
          </a:xfrm>
        </p:spPr>
        <p:txBody>
          <a:bodyPr>
            <a:normAutofit fontScale="85000" lnSpcReduction="10000"/>
          </a:bodyPr>
          <a:lstStyle/>
          <a:p>
            <a:r>
              <a:rPr lang="en-GB" dirty="0" smtClean="0">
                <a:latin typeface="Imprint MT Shadow" panose="04020605060303030202" pitchFamily="82" charset="0"/>
              </a:rPr>
              <a:t>AIMS:</a:t>
            </a:r>
          </a:p>
          <a:p>
            <a:r>
              <a:rPr lang="en-GB" b="1" i="1" dirty="0">
                <a:solidFill>
                  <a:schemeClr val="accent2">
                    <a:lumMod val="40000"/>
                    <a:lumOff val="60000"/>
                  </a:schemeClr>
                </a:solidFill>
              </a:rPr>
              <a:t> “If they feel they’re in an organization where they are not able to continue learning in the ways they would like, they will leave</a:t>
            </a:r>
            <a:r>
              <a:rPr lang="en-GB" b="1" i="1" dirty="0" smtClean="0">
                <a:solidFill>
                  <a:schemeClr val="accent2">
                    <a:lumMod val="40000"/>
                    <a:lumOff val="60000"/>
                  </a:schemeClr>
                </a:solidFill>
              </a:rPr>
              <a:t>.” A.</a:t>
            </a:r>
            <a:r>
              <a:rPr lang="en-GB" b="1" i="1" dirty="0">
                <a:solidFill>
                  <a:schemeClr val="accent2">
                    <a:lumMod val="40000"/>
                    <a:lumOff val="60000"/>
                  </a:schemeClr>
                </a:solidFill>
              </a:rPr>
              <a:t> Ginsberg</a:t>
            </a:r>
            <a:endParaRPr lang="en-GB" b="1" i="1" dirty="0" smtClean="0">
              <a:solidFill>
                <a:schemeClr val="accent2">
                  <a:lumMod val="40000"/>
                  <a:lumOff val="60000"/>
                </a:schemeClr>
              </a:solidFill>
              <a:latin typeface="Imprint MT Shadow" panose="04020605060303030202" pitchFamily="82" charset="0"/>
            </a:endParaRPr>
          </a:p>
          <a:p>
            <a:endParaRPr lang="en-GB" dirty="0">
              <a:latin typeface="Imprint MT Shadow" panose="04020605060303030202" pitchFamily="82" charset="0"/>
            </a:endParaRPr>
          </a:p>
          <a:p>
            <a:r>
              <a:rPr lang="en-GB" dirty="0" smtClean="0">
                <a:latin typeface="Imprint MT Shadow" panose="04020605060303030202" pitchFamily="82" charset="0"/>
              </a:rPr>
              <a:t>OBJECTIVES</a:t>
            </a:r>
          </a:p>
          <a:p>
            <a:pPr marL="285750" indent="-285750">
              <a:buFont typeface="Arial" panose="020B0604020202020204" pitchFamily="34" charset="0"/>
              <a:buChar char="•"/>
            </a:pPr>
            <a:r>
              <a:rPr lang="en-GB" dirty="0"/>
              <a:t>C</a:t>
            </a:r>
            <a:r>
              <a:rPr lang="en-GB" dirty="0" smtClean="0"/>
              <a:t>reating </a:t>
            </a:r>
            <a:r>
              <a:rPr lang="en-GB" dirty="0"/>
              <a:t>new options and career paths for </a:t>
            </a:r>
            <a:r>
              <a:rPr lang="en-GB" dirty="0" smtClean="0"/>
              <a:t>employees</a:t>
            </a:r>
          </a:p>
          <a:p>
            <a:pPr marL="285750" indent="-285750">
              <a:buFont typeface="Arial" panose="020B0604020202020204" pitchFamily="34" charset="0"/>
              <a:buChar char="•"/>
            </a:pPr>
            <a:r>
              <a:rPr lang="en-GB" dirty="0" smtClean="0">
                <a:latin typeface="+mj-lt"/>
              </a:rPr>
              <a:t>To </a:t>
            </a:r>
            <a:r>
              <a:rPr lang="en-GB" dirty="0">
                <a:latin typeface="+mj-lt"/>
              </a:rPr>
              <a:t>increase employee commitment on the highly competitive market</a:t>
            </a:r>
          </a:p>
          <a:p>
            <a:pPr marL="285750" indent="-285750">
              <a:buFont typeface="Arial" panose="020B0604020202020204" pitchFamily="34" charset="0"/>
              <a:buChar char="•"/>
            </a:pPr>
            <a:r>
              <a:rPr lang="en-GB" dirty="0" smtClean="0"/>
              <a:t>To provide knowledge and skills to employees to help them to perform their job well.</a:t>
            </a:r>
          </a:p>
          <a:p>
            <a:pPr marL="285750" indent="-285750">
              <a:buFont typeface="Arial" panose="020B0604020202020204" pitchFamily="34" charset="0"/>
              <a:buChar char="•"/>
            </a:pPr>
            <a:r>
              <a:rPr lang="en-GB" dirty="0" smtClean="0"/>
              <a:t>To teach employees innovative ways and techniques of performing job and to prepare them for a complex and higher level job. </a:t>
            </a:r>
          </a:p>
          <a:p>
            <a:endParaRPr lang="en-GB" dirty="0" smtClean="0"/>
          </a:p>
          <a:p>
            <a:endParaRPr lang="en-GB" sz="1800" dirty="0">
              <a:latin typeface="Harlow Solid Italic" panose="04030604020F02020D02" pitchFamily="82" charset="0"/>
            </a:endParaRPr>
          </a:p>
        </p:txBody>
      </p:sp>
    </p:spTree>
    <p:extLst>
      <p:ext uri="{BB962C8B-B14F-4D97-AF65-F5344CB8AC3E}">
        <p14:creationId xmlns:p14="http://schemas.microsoft.com/office/powerpoint/2010/main" val="383709788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0"/>
            <a:ext cx="9974511" cy="478536"/>
          </a:xfrm>
        </p:spPr>
        <p:txBody>
          <a:bodyPr>
            <a:noAutofit/>
          </a:bodyPr>
          <a:lstStyle/>
          <a:p>
            <a:pPr algn="ctr"/>
            <a:r>
              <a:rPr lang="en-GB" dirty="0" smtClean="0">
                <a:latin typeface="Imprint MT Shadow" panose="04020605060303030202" pitchFamily="82" charset="0"/>
              </a:rPr>
              <a:t>BENEFITS</a:t>
            </a:r>
            <a:endParaRPr lang="en-GB" dirty="0">
              <a:latin typeface="Imprint MT Shadow" panose="04020605060303030202" pitchFamily="82" charset="0"/>
            </a:endParaRPr>
          </a:p>
        </p:txBody>
      </p:sp>
      <p:pic>
        <p:nvPicPr>
          <p:cNvPr id="5" name="Picture Placeholder 4"/>
          <p:cNvPicPr>
            <a:picLocks noGrp="1" noChangeAspect="1"/>
          </p:cNvPicPr>
          <p:nvPr>
            <p:ph type="pic" idx="1"/>
          </p:nvPr>
        </p:nvPicPr>
        <p:blipFill>
          <a:blip r:embed="rId2">
            <a:extLst>
              <a:ext uri="{28A0092B-C50C-407E-A947-70E740481C1C}">
                <a14:useLocalDpi xmlns:a14="http://schemas.microsoft.com/office/drawing/2010/main" val="0"/>
              </a:ext>
            </a:extLst>
          </a:blip>
          <a:stretch>
            <a:fillRect/>
          </a:stretch>
        </p:blipFill>
        <p:spPr>
          <a:xfrm>
            <a:off x="6830170" y="1687311"/>
            <a:ext cx="4819517" cy="2502143"/>
          </a:xfrm>
        </p:spPr>
      </p:pic>
      <p:sp>
        <p:nvSpPr>
          <p:cNvPr id="4" name="Text Placeholder 3"/>
          <p:cNvSpPr>
            <a:spLocks noGrp="1"/>
          </p:cNvSpPr>
          <p:nvPr>
            <p:ph type="body" sz="half" idx="2"/>
          </p:nvPr>
        </p:nvSpPr>
        <p:spPr>
          <a:xfrm>
            <a:off x="1141411" y="1171359"/>
            <a:ext cx="5823931" cy="3225712"/>
          </a:xfrm>
        </p:spPr>
        <p:txBody>
          <a:bodyPr>
            <a:normAutofit fontScale="47500" lnSpcReduction="20000"/>
          </a:bodyPr>
          <a:lstStyle/>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sz="4000" dirty="0" smtClean="0"/>
              <a:t>Training </a:t>
            </a:r>
            <a:r>
              <a:rPr lang="en-GB" sz="4000" dirty="0"/>
              <a:t>makes employees more </a:t>
            </a:r>
            <a:r>
              <a:rPr lang="en-GB" sz="4000" dirty="0" smtClean="0"/>
              <a:t>committed </a:t>
            </a:r>
            <a:r>
              <a:rPr lang="en-GB" sz="4000" dirty="0"/>
              <a:t>to an organization as the employees are provided with growth, advancement and learning opportunities</a:t>
            </a:r>
            <a:r>
              <a:rPr lang="en-GB" sz="4000" dirty="0" smtClean="0"/>
              <a:t>.</a:t>
            </a:r>
          </a:p>
          <a:p>
            <a:pPr marL="285750" indent="-285750">
              <a:buFont typeface="Arial" panose="020B0604020202020204" pitchFamily="34" charset="0"/>
              <a:buChar char="•"/>
            </a:pPr>
            <a:r>
              <a:rPr lang="en-GB" sz="4000" dirty="0"/>
              <a:t>Trained employees adjust to the job better and there are fewer rates of absenteeism and turnover</a:t>
            </a:r>
            <a:r>
              <a:rPr lang="en-GB" sz="4000" dirty="0" smtClean="0"/>
              <a:t>.</a:t>
            </a:r>
          </a:p>
          <a:p>
            <a:pPr marL="285750" indent="-285750">
              <a:buFont typeface="Arial" panose="020B0604020202020204" pitchFamily="34" charset="0"/>
              <a:buChar char="•"/>
            </a:pPr>
            <a:r>
              <a:rPr lang="en-GB" sz="4000" dirty="0"/>
              <a:t>Trained employees produce quality and quantity output and can respond and adapt to the changing technology </a:t>
            </a:r>
            <a:r>
              <a:rPr lang="en-GB" sz="4000" dirty="0" smtClean="0"/>
              <a:t>well</a:t>
            </a:r>
          </a:p>
          <a:p>
            <a:pPr marL="285750" indent="-285750">
              <a:buFont typeface="Arial" panose="020B0604020202020204" pitchFamily="34" charset="0"/>
              <a:buChar char="•"/>
            </a:pPr>
            <a:endParaRPr lang="en-GB" sz="4900" dirty="0" smtClean="0"/>
          </a:p>
        </p:txBody>
      </p:sp>
      <p:sp>
        <p:nvSpPr>
          <p:cNvPr id="6" name="TextBox 5"/>
          <p:cNvSpPr txBox="1"/>
          <p:nvPr/>
        </p:nvSpPr>
        <p:spPr>
          <a:xfrm>
            <a:off x="1141411" y="4211416"/>
            <a:ext cx="10174321" cy="1815882"/>
          </a:xfrm>
          <a:prstGeom prst="rect">
            <a:avLst/>
          </a:prstGeom>
          <a:noFill/>
        </p:spPr>
        <p:txBody>
          <a:bodyPr wrap="square" rtlCol="0">
            <a:spAutoFit/>
          </a:bodyPr>
          <a:lstStyle/>
          <a:p>
            <a:endParaRPr lang="en-GB" sz="1600" b="1" i="1" dirty="0" smtClean="0">
              <a:solidFill>
                <a:schemeClr val="accent2">
                  <a:lumMod val="40000"/>
                  <a:lumOff val="60000"/>
                </a:schemeClr>
              </a:solidFill>
            </a:endParaRPr>
          </a:p>
          <a:p>
            <a:r>
              <a:rPr lang="en-GB" sz="1600" b="1" i="1" dirty="0" smtClean="0">
                <a:solidFill>
                  <a:schemeClr val="accent2">
                    <a:lumMod val="40000"/>
                    <a:lumOff val="60000"/>
                  </a:schemeClr>
                </a:solidFill>
              </a:rPr>
              <a:t>“</a:t>
            </a:r>
            <a:r>
              <a:rPr lang="en-GB" sz="1600" b="1" i="1" dirty="0">
                <a:solidFill>
                  <a:schemeClr val="accent2">
                    <a:lumMod val="40000"/>
                    <a:lumOff val="60000"/>
                  </a:schemeClr>
                </a:solidFill>
              </a:rPr>
              <a:t>It seems a much smarter idea to train some of your people who work hard and have a good attitude, and then help move into the jobs that call for higher levels of skills. ~A. Ginsberg, Professor of Entrepreneurship and Management.</a:t>
            </a:r>
          </a:p>
          <a:p>
            <a:endParaRPr lang="en-GB" sz="1600" dirty="0" smtClean="0"/>
          </a:p>
          <a:p>
            <a:pPr marL="285750" indent="-285750">
              <a:buFont typeface="Arial" panose="020B0604020202020204" pitchFamily="34" charset="0"/>
              <a:buChar char="•"/>
            </a:pPr>
            <a:r>
              <a:rPr lang="en-GB" sz="1600" dirty="0" smtClean="0"/>
              <a:t>Learning </a:t>
            </a:r>
            <a:r>
              <a:rPr lang="en-GB" sz="1600" dirty="0"/>
              <a:t>and earning within an apprenticeship means the employee get both – a qualification and a career.</a:t>
            </a:r>
          </a:p>
          <a:p>
            <a:pPr marL="285750" indent="-285750">
              <a:buFont typeface="Arial" panose="020B0604020202020204" pitchFamily="34" charset="0"/>
              <a:buChar char="•"/>
            </a:pPr>
            <a:r>
              <a:rPr lang="en-GB" sz="1600" dirty="0" smtClean="0"/>
              <a:t>To </a:t>
            </a:r>
            <a:r>
              <a:rPr lang="en-GB" sz="1600" dirty="0"/>
              <a:t>enable people to discover new worlds and implement innovation</a:t>
            </a:r>
          </a:p>
          <a:p>
            <a:pPr marL="285750" indent="-285750">
              <a:buFont typeface="Arial" panose="020B0604020202020204" pitchFamily="34" charset="0"/>
              <a:buChar char="•"/>
            </a:pPr>
            <a:r>
              <a:rPr lang="en-GB" sz="1600" dirty="0"/>
              <a:t>Training could also boost employee morale, especially as fears of robots taking over human tasks</a:t>
            </a:r>
          </a:p>
        </p:txBody>
      </p:sp>
    </p:spTree>
    <p:extLst>
      <p:ext uri="{BB962C8B-B14F-4D97-AF65-F5344CB8AC3E}">
        <p14:creationId xmlns:p14="http://schemas.microsoft.com/office/powerpoint/2010/main" val="381520947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27298" y="47897"/>
            <a:ext cx="3639312" cy="867885"/>
          </a:xfrm>
          <a:prstGeom prst="rect">
            <a:avLst/>
          </a:prstGeom>
          <a:ln>
            <a:noFill/>
          </a:ln>
          <a:effectLst>
            <a:softEdge rad="112500"/>
          </a:effectLst>
        </p:spPr>
      </p:pic>
      <p:sp>
        <p:nvSpPr>
          <p:cNvPr id="3" name="TextBox 2"/>
          <p:cNvSpPr txBox="1"/>
          <p:nvPr/>
        </p:nvSpPr>
        <p:spPr>
          <a:xfrm>
            <a:off x="5017274" y="2978181"/>
            <a:ext cx="6917634" cy="1815882"/>
          </a:xfrm>
          <a:prstGeom prst="rect">
            <a:avLst/>
          </a:prstGeom>
          <a:noFill/>
        </p:spPr>
        <p:txBody>
          <a:bodyPr wrap="square" rtlCol="0">
            <a:spAutoFit/>
          </a:bodyPr>
          <a:lstStyle/>
          <a:p>
            <a:r>
              <a:rPr lang="en-GB" sz="1600" b="1" i="1" dirty="0" smtClean="0">
                <a:solidFill>
                  <a:schemeClr val="accent2">
                    <a:lumMod val="40000"/>
                    <a:lumOff val="60000"/>
                  </a:schemeClr>
                </a:solidFill>
              </a:rPr>
              <a:t>“Training</a:t>
            </a:r>
            <a:r>
              <a:rPr lang="en-GB" sz="1600" b="1" i="1" dirty="0">
                <a:solidFill>
                  <a:schemeClr val="accent2">
                    <a:lumMod val="40000"/>
                    <a:lumOff val="60000"/>
                  </a:schemeClr>
                </a:solidFill>
              </a:rPr>
              <a:t>, development and ideas for improvement are foundational experiences of working in our </a:t>
            </a:r>
            <a:r>
              <a:rPr lang="en-GB" sz="1600" b="1" i="1" dirty="0" smtClean="0">
                <a:solidFill>
                  <a:schemeClr val="accent2">
                    <a:lumMod val="40000"/>
                    <a:lumOff val="60000"/>
                  </a:schemeClr>
                </a:solidFill>
              </a:rPr>
              <a:t>fulfilment centres.” </a:t>
            </a:r>
            <a:r>
              <a:rPr lang="en-GB" sz="1600" dirty="0" smtClean="0"/>
              <a:t>(</a:t>
            </a:r>
            <a:r>
              <a:rPr lang="en-GB" sz="1600" dirty="0"/>
              <a:t>About Amazon Staff, 2018</a:t>
            </a:r>
            <a:r>
              <a:rPr lang="en-GB" sz="1600" dirty="0" smtClean="0"/>
              <a:t>)</a:t>
            </a:r>
          </a:p>
          <a:p>
            <a:r>
              <a:rPr lang="en-GB" sz="1600" dirty="0" smtClean="0"/>
              <a:t>Employs </a:t>
            </a:r>
            <a:r>
              <a:rPr lang="en-GB" sz="1600" dirty="0"/>
              <a:t>over 563,000 people across the globe, more than Google, Facebook, and Alibaba combined. (Investopedia, 2019) </a:t>
            </a:r>
            <a:r>
              <a:rPr lang="en-GB" sz="1600" dirty="0" smtClean="0"/>
              <a:t> </a:t>
            </a:r>
          </a:p>
          <a:p>
            <a:r>
              <a:rPr lang="en-GB" sz="1600" dirty="0" smtClean="0"/>
              <a:t>An </a:t>
            </a:r>
            <a:r>
              <a:rPr lang="en-GB" sz="1600" dirty="0"/>
              <a:t>e-commerce company that’s guided by </a:t>
            </a:r>
            <a:r>
              <a:rPr lang="en-GB" sz="1600" dirty="0" smtClean="0"/>
              <a:t>numerous leadership </a:t>
            </a:r>
            <a:r>
              <a:rPr lang="en-GB" sz="1600" dirty="0"/>
              <a:t>principles, for example: Customer </a:t>
            </a:r>
            <a:r>
              <a:rPr lang="en-GB" sz="1600" dirty="0" smtClean="0"/>
              <a:t>obsession</a:t>
            </a:r>
            <a:r>
              <a:rPr lang="en-GB" sz="1600" dirty="0"/>
              <a:t>, Invent and </a:t>
            </a:r>
            <a:r>
              <a:rPr lang="en-GB" sz="1600" dirty="0" smtClean="0"/>
              <a:t>simplify</a:t>
            </a:r>
            <a:r>
              <a:rPr lang="en-GB" sz="1600" dirty="0"/>
              <a:t>, Learn and </a:t>
            </a:r>
            <a:r>
              <a:rPr lang="en-GB" sz="1600" dirty="0" smtClean="0"/>
              <a:t>be curious, </a:t>
            </a:r>
            <a:r>
              <a:rPr lang="en-GB" sz="1600" b="1" u="sng" dirty="0" smtClean="0"/>
              <a:t>Hire </a:t>
            </a:r>
            <a:r>
              <a:rPr lang="en-GB" sz="1600" b="1" u="sng" dirty="0"/>
              <a:t>and </a:t>
            </a:r>
            <a:r>
              <a:rPr lang="en-GB" sz="1600" b="1" u="sng" dirty="0" smtClean="0"/>
              <a:t>develop </a:t>
            </a:r>
            <a:r>
              <a:rPr lang="en-GB" sz="1600" b="1" u="sng" dirty="0"/>
              <a:t>the b</a:t>
            </a:r>
            <a:r>
              <a:rPr lang="en-GB" sz="1600" b="1" u="sng" dirty="0" smtClean="0"/>
              <a:t>est</a:t>
            </a:r>
            <a:r>
              <a:rPr lang="en-GB" sz="1600" b="1" dirty="0" smtClean="0"/>
              <a:t>.(</a:t>
            </a:r>
            <a:r>
              <a:rPr lang="en-GB" sz="1600" dirty="0"/>
              <a:t>amazon.jobs, 2019</a:t>
            </a:r>
            <a:r>
              <a:rPr lang="en-GB" sz="1600" dirty="0" smtClean="0"/>
              <a:t>)</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277884" y="1180747"/>
            <a:ext cx="1657024" cy="153321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138925" y="1182522"/>
            <a:ext cx="2511215" cy="149328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966610" y="1180747"/>
            <a:ext cx="2195157" cy="153321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1" name="Picture 10"/>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35188" y="1208599"/>
            <a:ext cx="4713598" cy="334749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TextBox 5"/>
          <p:cNvSpPr txBox="1"/>
          <p:nvPr/>
        </p:nvSpPr>
        <p:spPr>
          <a:xfrm>
            <a:off x="2219010" y="5096433"/>
            <a:ext cx="7839986" cy="523220"/>
          </a:xfrm>
          <a:prstGeom prst="rect">
            <a:avLst/>
          </a:prstGeom>
          <a:noFill/>
        </p:spPr>
        <p:txBody>
          <a:bodyPr wrap="square" rtlCol="0">
            <a:spAutoFit/>
          </a:bodyPr>
          <a:lstStyle/>
          <a:p>
            <a:pPr algn="ctr"/>
            <a:r>
              <a:rPr lang="en-GB" sz="2800" b="1" i="1" dirty="0">
                <a:solidFill>
                  <a:schemeClr val="accent2">
                    <a:lumMod val="40000"/>
                    <a:lumOff val="60000"/>
                  </a:schemeClr>
                </a:solidFill>
              </a:rPr>
              <a:t>“Work hard, have fun, and make history</a:t>
            </a:r>
            <a:r>
              <a:rPr lang="en-GB" sz="2800" b="1" i="1" dirty="0" smtClean="0">
                <a:solidFill>
                  <a:schemeClr val="accent2">
                    <a:lumMod val="40000"/>
                    <a:lumOff val="60000"/>
                  </a:schemeClr>
                </a:solidFill>
              </a:rPr>
              <a:t>.” ~ Jeff Bezos </a:t>
            </a:r>
            <a:endParaRPr lang="en-GB" sz="2800" b="1" i="1" dirty="0">
              <a:solidFill>
                <a:schemeClr val="accent2">
                  <a:lumMod val="40000"/>
                  <a:lumOff val="60000"/>
                </a:schemeClr>
              </a:solidFill>
            </a:endParaRPr>
          </a:p>
        </p:txBody>
      </p:sp>
    </p:spTree>
    <p:extLst>
      <p:ext uri="{BB962C8B-B14F-4D97-AF65-F5344CB8AC3E}">
        <p14:creationId xmlns:p14="http://schemas.microsoft.com/office/powerpoint/2010/main" val="78639690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idx="1"/>
          </p:nvPr>
        </p:nvPicPr>
        <p:blipFill>
          <a:blip r:embed="rId3">
            <a:extLst>
              <a:ext uri="{28A0092B-C50C-407E-A947-70E740481C1C}">
                <a14:useLocalDpi xmlns:a14="http://schemas.microsoft.com/office/drawing/2010/main" val="0"/>
              </a:ext>
            </a:extLst>
          </a:blip>
          <a:stretch>
            <a:fillRect/>
          </a:stretch>
        </p:blipFill>
        <p:spPr>
          <a:xfrm>
            <a:off x="1385476" y="672680"/>
            <a:ext cx="4212242" cy="2078471"/>
          </a:xfrm>
        </p:spPr>
      </p:pic>
      <p:sp>
        <p:nvSpPr>
          <p:cNvPr id="4" name="Text Placeholder 3"/>
          <p:cNvSpPr>
            <a:spLocks noGrp="1"/>
          </p:cNvSpPr>
          <p:nvPr>
            <p:ph type="body" sz="half" idx="2"/>
          </p:nvPr>
        </p:nvSpPr>
        <p:spPr>
          <a:xfrm>
            <a:off x="1141413" y="3036252"/>
            <a:ext cx="10297732" cy="3355404"/>
          </a:xfrm>
        </p:spPr>
        <p:txBody>
          <a:bodyPr>
            <a:normAutofit fontScale="92500" lnSpcReduction="20000"/>
          </a:bodyPr>
          <a:lstStyle/>
          <a:p>
            <a:r>
              <a:rPr lang="en-GB" b="1" i="1" dirty="0">
                <a:solidFill>
                  <a:schemeClr val="accent2">
                    <a:lumMod val="40000"/>
                    <a:lumOff val="60000"/>
                  </a:schemeClr>
                </a:solidFill>
              </a:rPr>
              <a:t>“Leaders in our facilities apply high standards of safety performance each day and proactively work with associates to reduce physical risk through coaching, ergonomic training, and through the design of processes, equipment and work areas.” ~ Amy Scott (About Amazon Staff, 2018)</a:t>
            </a:r>
          </a:p>
          <a:p>
            <a:pPr marL="285750" indent="-285750">
              <a:buFont typeface="Arial" panose="020B0604020202020204" pitchFamily="34" charset="0"/>
              <a:buChar char="•"/>
            </a:pPr>
            <a:r>
              <a:rPr lang="en-GB" dirty="0" smtClean="0"/>
              <a:t>Different types of training opportunities in fields such as </a:t>
            </a:r>
            <a:r>
              <a:rPr lang="en-GB" dirty="0"/>
              <a:t>health care, machine learning, manufacturing, robotics, computer science and cloud </a:t>
            </a:r>
            <a:r>
              <a:rPr lang="en-GB" dirty="0" smtClean="0"/>
              <a:t>computing </a:t>
            </a:r>
            <a:r>
              <a:rPr lang="en-GB" dirty="0"/>
              <a:t>for </a:t>
            </a:r>
            <a:r>
              <a:rPr lang="en-GB" dirty="0" smtClean="0"/>
              <a:t>associates </a:t>
            </a:r>
            <a:r>
              <a:rPr lang="en-GB" dirty="0"/>
              <a:t>of all backgrounds and skill levels. </a:t>
            </a:r>
            <a:endParaRPr lang="en-GB" dirty="0" smtClean="0"/>
          </a:p>
          <a:p>
            <a:pPr marL="285750" indent="-285750">
              <a:buFont typeface="Arial" panose="020B0604020202020204" pitchFamily="34" charset="0"/>
              <a:buChar char="•"/>
            </a:pPr>
            <a:r>
              <a:rPr lang="en-GB" dirty="0" smtClean="0"/>
              <a:t>These </a:t>
            </a:r>
            <a:r>
              <a:rPr lang="en-GB" dirty="0"/>
              <a:t>training programs  including Apprenticeships and Career Choice, will be provided on-site and off-site to employees at all levels of the company to learn skills and earning certifications that could be used outside the company.</a:t>
            </a:r>
            <a:r>
              <a:rPr lang="en-GB" dirty="0" smtClean="0"/>
              <a:t> </a:t>
            </a:r>
          </a:p>
          <a:p>
            <a:pPr marL="285750" indent="-285750">
              <a:buFont typeface="Arial" panose="020B0604020202020204" pitchFamily="34" charset="0"/>
              <a:buChar char="•"/>
            </a:pPr>
            <a:r>
              <a:rPr lang="en-GB" dirty="0" smtClean="0"/>
              <a:t>They </a:t>
            </a:r>
            <a:r>
              <a:rPr lang="en-GB" dirty="0"/>
              <a:t>have designed 39 classrooms in order to provide college and technical classes in </a:t>
            </a:r>
            <a:r>
              <a:rPr lang="en-GB" dirty="0" smtClean="0"/>
              <a:t>their </a:t>
            </a:r>
            <a:r>
              <a:rPr lang="en-GB" dirty="0"/>
              <a:t>completion centres, making it easily possible for associates to attend Career Choice by eliminating the need to commute for skill-building </a:t>
            </a:r>
            <a:r>
              <a:rPr lang="en-GB" dirty="0" smtClean="0"/>
              <a:t>courses.</a:t>
            </a:r>
          </a:p>
          <a:p>
            <a:r>
              <a:rPr lang="en-GB" b="1" i="1" dirty="0">
                <a:solidFill>
                  <a:schemeClr val="accent2">
                    <a:lumMod val="40000"/>
                    <a:lumOff val="60000"/>
                  </a:schemeClr>
                </a:solidFill>
              </a:rPr>
              <a:t>“Being able to evolve your skills, upskill them and challenge yourself in that way is critical. It feels really good to say ‘I was a marketer and now I’m an engineer on Twitch Prime,” ~Chelsea James, Former Amazon Technical Academy student.</a:t>
            </a:r>
          </a:p>
          <a:p>
            <a:endParaRPr lang="en-GB" dirty="0" smtClean="0"/>
          </a:p>
        </p:txBody>
      </p:sp>
      <p:pic>
        <p:nvPicPr>
          <p:cNvPr id="7" name="rdq2x5Np0h0"/>
          <p:cNvPicPr>
            <a:picLocks noRot="1" noChangeAspect="1"/>
          </p:cNvPicPr>
          <p:nvPr>
            <a:videoFile r:link="rId1"/>
          </p:nvPr>
        </p:nvPicPr>
        <p:blipFill>
          <a:blip r:embed="rId4"/>
          <a:stretch>
            <a:fillRect/>
          </a:stretch>
        </p:blipFill>
        <p:spPr>
          <a:xfrm>
            <a:off x="6617783" y="672681"/>
            <a:ext cx="3695059" cy="2078471"/>
          </a:xfrm>
          <a:prstGeom prst="roundRect">
            <a:avLst>
              <a:gd name="adj" fmla="val 5439"/>
            </a:avLst>
          </a:prstGeom>
          <a:ln>
            <a:noFill/>
          </a:ln>
          <a:effectLst>
            <a:innerShdw blurRad="114300" dist="50800">
              <a:srgbClr val="000000">
                <a:alpha val="0"/>
              </a:srgbClr>
            </a:innerShdw>
          </a:effectLst>
        </p:spPr>
      </p:pic>
    </p:spTree>
    <p:extLst>
      <p:ext uri="{BB962C8B-B14F-4D97-AF65-F5344CB8AC3E}">
        <p14:creationId xmlns:p14="http://schemas.microsoft.com/office/powerpoint/2010/main" val="314541438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75545" y="170457"/>
            <a:ext cx="3076768" cy="2311675"/>
          </a:xfrm>
          <a:prstGeom prst="rect">
            <a:avLst/>
          </a:prstGeom>
        </p:spPr>
      </p:pic>
      <p:sp>
        <p:nvSpPr>
          <p:cNvPr id="3" name="TextBox 2"/>
          <p:cNvSpPr txBox="1"/>
          <p:nvPr/>
        </p:nvSpPr>
        <p:spPr>
          <a:xfrm>
            <a:off x="1208599" y="450807"/>
            <a:ext cx="6361043" cy="2308324"/>
          </a:xfrm>
          <a:prstGeom prst="rect">
            <a:avLst/>
          </a:prstGeom>
          <a:noFill/>
        </p:spPr>
        <p:txBody>
          <a:bodyPr wrap="square" rtlCol="0">
            <a:spAutoFit/>
          </a:bodyPr>
          <a:lstStyle/>
          <a:p>
            <a:r>
              <a:rPr lang="en-GB" dirty="0" smtClean="0"/>
              <a:t>Founded </a:t>
            </a:r>
            <a:r>
              <a:rPr lang="en-GB" dirty="0"/>
              <a:t>by Steve Jobs and Steve Wozniak</a:t>
            </a:r>
            <a:r>
              <a:rPr lang="en-GB" dirty="0" smtClean="0"/>
              <a:t>,</a:t>
            </a:r>
            <a:r>
              <a:rPr lang="en-GB" dirty="0"/>
              <a:t> </a:t>
            </a:r>
            <a:r>
              <a:rPr lang="en-GB" dirty="0" smtClean="0"/>
              <a:t>engaged </a:t>
            </a:r>
            <a:r>
              <a:rPr lang="en-GB" dirty="0"/>
              <a:t>in the design, manufacture, and sale of smartphones, personal computers, tablets, wearables and accessories, and other variety of related services</a:t>
            </a:r>
            <a:r>
              <a:rPr lang="en-GB" dirty="0" smtClean="0"/>
              <a:t>.</a:t>
            </a:r>
            <a:r>
              <a:rPr lang="en-GB" dirty="0"/>
              <a:t> Employs over </a:t>
            </a:r>
            <a:r>
              <a:rPr lang="en-GB" dirty="0" smtClean="0"/>
              <a:t>147.000 full-time workers.</a:t>
            </a:r>
            <a:endParaRPr lang="en-GB" dirty="0"/>
          </a:p>
          <a:p>
            <a:endParaRPr lang="en-GB" b="1" i="1" dirty="0" smtClean="0">
              <a:solidFill>
                <a:schemeClr val="accent2">
                  <a:lumMod val="40000"/>
                  <a:lumOff val="60000"/>
                </a:schemeClr>
              </a:solidFill>
            </a:endParaRPr>
          </a:p>
          <a:p>
            <a:r>
              <a:rPr lang="en-GB" b="1" i="1" dirty="0" smtClean="0">
                <a:solidFill>
                  <a:schemeClr val="accent2">
                    <a:lumMod val="40000"/>
                    <a:lumOff val="60000"/>
                  </a:schemeClr>
                </a:solidFill>
              </a:rPr>
              <a:t>“It </a:t>
            </a:r>
            <a:r>
              <a:rPr lang="en-GB" b="1" i="1" dirty="0">
                <a:solidFill>
                  <a:schemeClr val="accent2">
                    <a:lumMod val="40000"/>
                    <a:lumOff val="60000"/>
                  </a:schemeClr>
                </a:solidFill>
              </a:rPr>
              <a:t>doesn't make sense to hire smart people and tell them what to do; we hire smart people so they can tell us what to do</a:t>
            </a:r>
            <a:r>
              <a:rPr lang="en-GB" b="1" i="1" dirty="0" smtClean="0">
                <a:solidFill>
                  <a:schemeClr val="accent2">
                    <a:lumMod val="40000"/>
                    <a:lumOff val="60000"/>
                  </a:schemeClr>
                </a:solidFill>
              </a:rPr>
              <a:t>.”</a:t>
            </a:r>
          </a:p>
          <a:p>
            <a:pPr algn="r"/>
            <a:r>
              <a:rPr lang="en-GB" b="1" i="1" dirty="0" smtClean="0">
                <a:solidFill>
                  <a:schemeClr val="accent2">
                    <a:lumMod val="40000"/>
                    <a:lumOff val="60000"/>
                  </a:schemeClr>
                </a:solidFill>
              </a:rPr>
              <a:t>~ Steve Jobs</a:t>
            </a:r>
            <a:endParaRPr lang="en-GB" b="1" i="1" dirty="0">
              <a:solidFill>
                <a:schemeClr val="accent2">
                  <a:lumMod val="40000"/>
                  <a:lumOff val="60000"/>
                </a:schemeClr>
              </a:solidFill>
            </a:endParaRPr>
          </a:p>
        </p:txBody>
      </p:sp>
      <p:sp>
        <p:nvSpPr>
          <p:cNvPr id="4" name="TextBox 3"/>
          <p:cNvSpPr txBox="1"/>
          <p:nvPr/>
        </p:nvSpPr>
        <p:spPr>
          <a:xfrm>
            <a:off x="1009816" y="2576223"/>
            <a:ext cx="10042497" cy="3970318"/>
          </a:xfrm>
          <a:prstGeom prst="rect">
            <a:avLst/>
          </a:prstGeom>
          <a:noFill/>
        </p:spPr>
        <p:txBody>
          <a:bodyPr wrap="square" rtlCol="0">
            <a:spAutoFit/>
          </a:bodyPr>
          <a:lstStyle/>
          <a:p>
            <a:pPr marL="285750" indent="-285750">
              <a:buFont typeface="Arial" panose="020B0604020202020204" pitchFamily="34" charset="0"/>
              <a:buChar char="•"/>
            </a:pPr>
            <a:r>
              <a:rPr lang="en-GB" dirty="0"/>
              <a:t>Training is available, but Apple does </a:t>
            </a:r>
            <a:r>
              <a:rPr lang="en-GB" dirty="0" smtClean="0"/>
              <a:t>not</a:t>
            </a:r>
            <a:r>
              <a:rPr lang="en-GB" dirty="0"/>
              <a:t> </a:t>
            </a:r>
            <a:r>
              <a:rPr lang="en-GB" dirty="0" smtClean="0"/>
              <a:t>provide</a:t>
            </a:r>
            <a:r>
              <a:rPr lang="en-GB" dirty="0"/>
              <a:t> or build an employee learning plan. Apple develops the self-confidence of the workers and builds its own skills</a:t>
            </a:r>
            <a:r>
              <a:rPr lang="en-GB" dirty="0" smtClean="0"/>
              <a:t>.</a:t>
            </a:r>
            <a:r>
              <a:rPr lang="en-GB" dirty="0"/>
              <a:t> </a:t>
            </a:r>
            <a:endParaRPr lang="en-GB" dirty="0" smtClean="0"/>
          </a:p>
          <a:p>
            <a:pPr marL="285750" indent="-285750">
              <a:buFont typeface="Arial" panose="020B0604020202020204" pitchFamily="34" charset="0"/>
              <a:buChar char="•"/>
            </a:pPr>
            <a:endParaRPr lang="en-GB" dirty="0"/>
          </a:p>
          <a:p>
            <a:r>
              <a:rPr lang="en-GB" b="1" i="1" dirty="0" smtClean="0">
                <a:solidFill>
                  <a:schemeClr val="accent2">
                    <a:lumMod val="40000"/>
                    <a:lumOff val="60000"/>
                  </a:schemeClr>
                </a:solidFill>
              </a:rPr>
              <a:t>“Instead </a:t>
            </a:r>
            <a:r>
              <a:rPr lang="en-GB" b="1" i="1" dirty="0">
                <a:solidFill>
                  <a:schemeClr val="accent2">
                    <a:lumMod val="40000"/>
                    <a:lumOff val="60000"/>
                  </a:schemeClr>
                </a:solidFill>
              </a:rPr>
              <a:t>of promising career progression, Apple concept is for employees to own their career. Career path is not fully supported by Apple. Some of the courses teach case studies about important business decisions that Apple </a:t>
            </a:r>
            <a:r>
              <a:rPr lang="en-GB" b="1" i="1" dirty="0" smtClean="0">
                <a:solidFill>
                  <a:schemeClr val="accent2">
                    <a:lumMod val="40000"/>
                    <a:lumOff val="60000"/>
                  </a:schemeClr>
                </a:solidFill>
              </a:rPr>
              <a:t>made.” </a:t>
            </a:r>
            <a:r>
              <a:rPr lang="en-GB" dirty="0" smtClean="0">
                <a:solidFill>
                  <a:schemeClr val="accent2">
                    <a:lumMod val="40000"/>
                    <a:lumOff val="60000"/>
                  </a:schemeClr>
                </a:solidFill>
              </a:rPr>
              <a:t>~</a:t>
            </a:r>
            <a:r>
              <a:rPr lang="en-GB" dirty="0">
                <a:solidFill>
                  <a:schemeClr val="accent2">
                    <a:lumMod val="40000"/>
                    <a:lumOff val="60000"/>
                  </a:schemeClr>
                </a:solidFill>
              </a:rPr>
              <a:t> </a:t>
            </a:r>
            <a:r>
              <a:rPr lang="en-GB" dirty="0" smtClean="0">
                <a:solidFill>
                  <a:schemeClr val="accent2">
                    <a:lumMod val="40000"/>
                    <a:lumOff val="60000"/>
                  </a:schemeClr>
                </a:solidFill>
              </a:rPr>
              <a:t>Brian Chen</a:t>
            </a:r>
            <a:r>
              <a:rPr lang="en-GB" dirty="0">
                <a:solidFill>
                  <a:schemeClr val="accent2">
                    <a:lumMod val="40000"/>
                    <a:lumOff val="60000"/>
                  </a:schemeClr>
                </a:solidFill>
              </a:rPr>
              <a:t>, </a:t>
            </a:r>
            <a:r>
              <a:rPr lang="en-GB" dirty="0" smtClean="0">
                <a:solidFill>
                  <a:schemeClr val="accent2">
                    <a:lumMod val="40000"/>
                    <a:lumOff val="60000"/>
                  </a:schemeClr>
                </a:solidFill>
              </a:rPr>
              <a:t>(New York Times, 2014).</a:t>
            </a:r>
          </a:p>
          <a:p>
            <a:endParaRPr lang="en-GB" dirty="0" smtClean="0"/>
          </a:p>
          <a:p>
            <a:pPr marL="285750" indent="-285750">
              <a:buFont typeface="Arial" panose="020B0604020202020204" pitchFamily="34" charset="0"/>
              <a:buChar char="•"/>
            </a:pPr>
            <a:r>
              <a:rPr lang="en-GB" dirty="0" smtClean="0"/>
              <a:t>Instead </a:t>
            </a:r>
            <a:r>
              <a:rPr lang="en-GB" dirty="0"/>
              <a:t>of making the employees focus on one thing and improve themselves on the subject, the company reinforces employees to prepare themselves from next big thing</a:t>
            </a:r>
            <a:r>
              <a:rPr lang="en-GB" dirty="0" smtClean="0"/>
              <a:t>.</a:t>
            </a:r>
            <a:r>
              <a:rPr lang="en-GB" dirty="0"/>
              <a:t> Workers must prepare themselves to learn and retool in very short time</a:t>
            </a:r>
            <a:r>
              <a:rPr lang="en-GB" dirty="0" smtClean="0"/>
              <a:t>.</a:t>
            </a:r>
          </a:p>
          <a:p>
            <a:pPr marL="285750" indent="-285750">
              <a:buFont typeface="Arial" panose="020B0604020202020204" pitchFamily="34" charset="0"/>
              <a:buChar char="•"/>
            </a:pPr>
            <a:r>
              <a:rPr lang="en-GB" dirty="0"/>
              <a:t>Instead of creating a strong team to work on something, Apple assigns several teams to work on one project. All teams are competing to create something new that full of innovation. The work of each team would be reviewed and one best would be chosen.</a:t>
            </a:r>
            <a:endParaRPr lang="en-GB" dirty="0" smtClean="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4655841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64867" y="1062684"/>
            <a:ext cx="9756250" cy="3139321"/>
          </a:xfrm>
          <a:prstGeom prst="rect">
            <a:avLst/>
          </a:prstGeom>
          <a:noFill/>
        </p:spPr>
        <p:txBody>
          <a:bodyPr wrap="square" rtlCol="0">
            <a:spAutoFit/>
          </a:bodyPr>
          <a:lstStyle/>
          <a:p>
            <a:r>
              <a:rPr lang="en-GB" dirty="0" smtClean="0"/>
              <a:t>According to my experience working at Amazon and based on my research, Amazon is much engaged to their employees and they invest a lot in their training and development.</a:t>
            </a:r>
          </a:p>
          <a:p>
            <a:r>
              <a:rPr lang="en-GB" b="1" i="1" dirty="0" smtClean="0">
                <a:solidFill>
                  <a:schemeClr val="accent2">
                    <a:lumMod val="40000"/>
                    <a:lumOff val="60000"/>
                  </a:schemeClr>
                </a:solidFill>
              </a:rPr>
              <a:t>“Amazon is </a:t>
            </a:r>
            <a:r>
              <a:rPr lang="en-GB" b="1" i="1" dirty="0">
                <a:solidFill>
                  <a:schemeClr val="accent2">
                    <a:lumMod val="40000"/>
                    <a:lumOff val="60000"/>
                  </a:schemeClr>
                </a:solidFill>
              </a:rPr>
              <a:t>launching the retraining program, it is sending out the message that it wants to train its employees to control those robots, and not replace </a:t>
            </a:r>
            <a:r>
              <a:rPr lang="en-GB" b="1" i="1" dirty="0" smtClean="0">
                <a:solidFill>
                  <a:schemeClr val="accent2">
                    <a:lumMod val="40000"/>
                    <a:lumOff val="60000"/>
                  </a:schemeClr>
                </a:solidFill>
              </a:rPr>
              <a:t>them.” ~ A. Ginsberg. </a:t>
            </a:r>
            <a:endParaRPr lang="en-GB" dirty="0"/>
          </a:p>
          <a:p>
            <a:r>
              <a:rPr lang="en-GB" dirty="0" smtClean="0"/>
              <a:t>Apple is forcing their employees to train and develop themselves.</a:t>
            </a:r>
            <a:r>
              <a:rPr lang="en-GB" dirty="0"/>
              <a:t> Apple employees are in a permanent competition with each other</a:t>
            </a:r>
            <a:r>
              <a:rPr lang="en-GB" dirty="0" smtClean="0"/>
              <a:t>. </a:t>
            </a:r>
            <a:endParaRPr lang="en-GB" dirty="0"/>
          </a:p>
          <a:p>
            <a:r>
              <a:rPr lang="en-GB" dirty="0" smtClean="0"/>
              <a:t> </a:t>
            </a:r>
            <a:r>
              <a:rPr lang="en-GB" b="1" i="1" dirty="0" smtClean="0">
                <a:solidFill>
                  <a:schemeClr val="accent2">
                    <a:lumMod val="60000"/>
                    <a:lumOff val="40000"/>
                  </a:schemeClr>
                </a:solidFill>
              </a:rPr>
              <a:t>“Apple </a:t>
            </a:r>
            <a:r>
              <a:rPr lang="en-GB" b="1" i="1" dirty="0">
                <a:solidFill>
                  <a:schemeClr val="accent2">
                    <a:lumMod val="60000"/>
                    <a:lumOff val="40000"/>
                  </a:schemeClr>
                </a:solidFill>
              </a:rPr>
              <a:t>only pushes employees to the limit without helping them to reach the limit</a:t>
            </a:r>
            <a:r>
              <a:rPr lang="en-GB" b="1" i="1" dirty="0" smtClean="0">
                <a:solidFill>
                  <a:schemeClr val="accent2">
                    <a:lumMod val="60000"/>
                    <a:lumOff val="40000"/>
                  </a:schemeClr>
                </a:solidFill>
              </a:rPr>
              <a:t>.” (HR Strategy tools, </a:t>
            </a:r>
            <a:r>
              <a:rPr lang="en-GB" b="1" i="1" dirty="0">
                <a:solidFill>
                  <a:schemeClr val="accent2">
                    <a:lumMod val="60000"/>
                    <a:lumOff val="40000"/>
                  </a:schemeClr>
                </a:solidFill>
              </a:rPr>
              <a:t>2013</a:t>
            </a:r>
            <a:r>
              <a:rPr lang="en-GB" b="1" i="1" dirty="0" smtClean="0">
                <a:solidFill>
                  <a:schemeClr val="accent2">
                    <a:lumMod val="60000"/>
                    <a:lumOff val="40000"/>
                  </a:schemeClr>
                </a:solidFill>
              </a:rPr>
              <a:t>). </a:t>
            </a:r>
          </a:p>
          <a:p>
            <a:r>
              <a:rPr lang="en-GB" dirty="0" smtClean="0"/>
              <a:t>Thus, Amazon is based on the win-win strategy and it is focused on the advantages of their employees, unlikely Apple, who takes advantages of the employees and their creativity for company purposes</a:t>
            </a:r>
            <a:r>
              <a:rPr lang="en-GB" dirty="0" smtClean="0"/>
              <a:t>.</a:t>
            </a:r>
          </a:p>
          <a:p>
            <a:r>
              <a:rPr lang="en-GB" dirty="0" smtClean="0"/>
              <a:t>On the contrary of </a:t>
            </a:r>
            <a:r>
              <a:rPr lang="en-GB" smtClean="0"/>
              <a:t>Apple, it </a:t>
            </a:r>
            <a:r>
              <a:rPr lang="en-GB" dirty="0" smtClean="0"/>
              <a:t>appears, that Amazon care about their employee and about </a:t>
            </a:r>
            <a:r>
              <a:rPr lang="en-GB" smtClean="0"/>
              <a:t>their needs. </a:t>
            </a:r>
            <a:endParaRPr lang="en-GB" dirty="0" smtClean="0"/>
          </a:p>
        </p:txBody>
      </p:sp>
      <p:sp>
        <p:nvSpPr>
          <p:cNvPr id="5" name="TextBox 4"/>
          <p:cNvSpPr txBox="1"/>
          <p:nvPr/>
        </p:nvSpPr>
        <p:spPr>
          <a:xfrm>
            <a:off x="1773141" y="4619709"/>
            <a:ext cx="8539701" cy="1323439"/>
          </a:xfrm>
          <a:prstGeom prst="rect">
            <a:avLst/>
          </a:prstGeom>
          <a:noFill/>
        </p:spPr>
        <p:txBody>
          <a:bodyPr wrap="square" rtlCol="0">
            <a:spAutoFit/>
          </a:bodyPr>
          <a:lstStyle/>
          <a:p>
            <a:pPr algn="ctr"/>
            <a:r>
              <a:rPr lang="en-GB" sz="4000" dirty="0" smtClean="0">
                <a:solidFill>
                  <a:schemeClr val="accent2"/>
                </a:solidFill>
              </a:rPr>
              <a:t>THANK YOU!</a:t>
            </a:r>
          </a:p>
          <a:p>
            <a:pPr algn="ctr"/>
            <a:r>
              <a:rPr lang="en-GB" sz="4000" dirty="0" smtClean="0">
                <a:solidFill>
                  <a:schemeClr val="accent2"/>
                </a:solidFill>
              </a:rPr>
              <a:t>ANY QUESTIONS?</a:t>
            </a:r>
            <a:endParaRPr lang="en-GB" sz="4000" dirty="0">
              <a:solidFill>
                <a:schemeClr val="accent2"/>
              </a:solidFill>
            </a:endParaRPr>
          </a:p>
        </p:txBody>
      </p:sp>
      <p:sp>
        <p:nvSpPr>
          <p:cNvPr id="3" name="TextBox 2"/>
          <p:cNvSpPr txBox="1"/>
          <p:nvPr/>
        </p:nvSpPr>
        <p:spPr>
          <a:xfrm>
            <a:off x="1423284" y="520922"/>
            <a:ext cx="4619708" cy="461665"/>
          </a:xfrm>
          <a:prstGeom prst="rect">
            <a:avLst/>
          </a:prstGeom>
          <a:noFill/>
        </p:spPr>
        <p:txBody>
          <a:bodyPr wrap="square" rtlCol="0">
            <a:spAutoFit/>
          </a:bodyPr>
          <a:lstStyle/>
          <a:p>
            <a:r>
              <a:rPr lang="en-GB" sz="2400" dirty="0" smtClean="0">
                <a:latin typeface="Imprint MT Shadow" panose="04020605060303030202" pitchFamily="82" charset="0"/>
              </a:rPr>
              <a:t>CONCLUSION</a:t>
            </a:r>
            <a:endParaRPr lang="en-GB" sz="2400" dirty="0">
              <a:latin typeface="Imprint MT Shadow" panose="04020605060303030202" pitchFamily="82" charset="0"/>
            </a:endParaRPr>
          </a:p>
        </p:txBody>
      </p:sp>
    </p:spTree>
    <p:extLst>
      <p:ext uri="{BB962C8B-B14F-4D97-AF65-F5344CB8AC3E}">
        <p14:creationId xmlns:p14="http://schemas.microsoft.com/office/powerpoint/2010/main" val="358272234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6650" y="429370"/>
            <a:ext cx="5510254" cy="646331"/>
          </a:xfrm>
          <a:prstGeom prst="rect">
            <a:avLst/>
          </a:prstGeom>
          <a:noFill/>
        </p:spPr>
        <p:txBody>
          <a:bodyPr wrap="square" rtlCol="0">
            <a:spAutoFit/>
          </a:bodyPr>
          <a:lstStyle/>
          <a:p>
            <a:r>
              <a:rPr lang="en-GB" sz="3600" cap="all" dirty="0">
                <a:solidFill>
                  <a:prstClr val="white"/>
                </a:solidFill>
                <a:latin typeface="Imprint MT Shadow" panose="04020605060303030202" pitchFamily="82" charset="0"/>
                <a:ea typeface="+mj-ea"/>
                <a:cs typeface="+mj-cs"/>
              </a:rPr>
              <a:t>REFERENCE LIST 1/2</a:t>
            </a:r>
            <a:endParaRPr lang="en-GB" dirty="0"/>
          </a:p>
        </p:txBody>
      </p:sp>
      <p:sp>
        <p:nvSpPr>
          <p:cNvPr id="3" name="TextBox 2"/>
          <p:cNvSpPr txBox="1"/>
          <p:nvPr/>
        </p:nvSpPr>
        <p:spPr>
          <a:xfrm>
            <a:off x="1248355" y="1327868"/>
            <a:ext cx="10360549" cy="6740307"/>
          </a:xfrm>
          <a:prstGeom prst="rect">
            <a:avLst/>
          </a:prstGeom>
          <a:noFill/>
        </p:spPr>
        <p:txBody>
          <a:bodyPr wrap="square" rtlCol="0">
            <a:spAutoFit/>
          </a:bodyPr>
          <a:lstStyle/>
          <a:p>
            <a:pPr marL="342900" indent="-342900">
              <a:buFont typeface="+mj-lt"/>
              <a:buAutoNum type="arabicPeriod"/>
            </a:pPr>
            <a:r>
              <a:rPr lang="en-GB" dirty="0"/>
              <a:t>About Amazon Staff (2018). Training. [online] US About Amazon. Available at: </a:t>
            </a:r>
            <a:r>
              <a:rPr lang="en-GB" dirty="0">
                <a:hlinkClick r:id="rId2"/>
              </a:rPr>
              <a:t>https://www.aboutamazon.com/amazon-fulfillment/our-fulfillment-centers/training</a:t>
            </a:r>
            <a:r>
              <a:rPr lang="en-GB" dirty="0"/>
              <a:t>. [Accessed: 29.OCT. 2020</a:t>
            </a:r>
            <a:r>
              <a:rPr lang="en-GB" dirty="0" smtClean="0"/>
              <a:t>]</a:t>
            </a:r>
          </a:p>
          <a:p>
            <a:pPr marL="342900" indent="-342900">
              <a:buFont typeface="+mj-lt"/>
              <a:buAutoNum type="arabicPeriod"/>
            </a:pPr>
            <a:r>
              <a:rPr lang="en-GB" dirty="0"/>
              <a:t>Admin (2013). </a:t>
            </a:r>
            <a:r>
              <a:rPr lang="en-GB" i="1" dirty="0"/>
              <a:t>HR Strategy at Apple Make Their Employees Creative and Innovative | HR Strategy Tools</a:t>
            </a:r>
            <a:r>
              <a:rPr lang="en-GB" dirty="0"/>
              <a:t>. [online] Management-training-guru.com. Available at: </a:t>
            </a:r>
            <a:r>
              <a:rPr lang="en-GB" dirty="0">
                <a:hlinkClick r:id="rId3"/>
              </a:rPr>
              <a:t>https://management-training-guru.com/2013/12/hr-strategy-at-apple-make-their-employees-creative-and-innovative/</a:t>
            </a:r>
            <a:r>
              <a:rPr lang="en-GB" dirty="0"/>
              <a:t> [Accessed 5 Nov. 2020</a:t>
            </a:r>
            <a:r>
              <a:rPr lang="en-GB" dirty="0" smtClean="0"/>
              <a:t>].</a:t>
            </a:r>
            <a:endParaRPr lang="en-GB" dirty="0"/>
          </a:p>
          <a:p>
            <a:pPr marL="342900" indent="-342900">
              <a:buFont typeface="+mj-lt"/>
              <a:buAutoNum type="arabicPeriod"/>
            </a:pPr>
            <a:r>
              <a:rPr lang="en-GB" dirty="0" smtClean="0"/>
              <a:t>amazon.jobs</a:t>
            </a:r>
            <a:r>
              <a:rPr lang="en-GB" dirty="0"/>
              <a:t>. (2019). </a:t>
            </a:r>
            <a:r>
              <a:rPr lang="en-GB" i="1" dirty="0"/>
              <a:t>Amazon’s global career site</a:t>
            </a:r>
            <a:r>
              <a:rPr lang="en-GB" dirty="0"/>
              <a:t>. [online] Available at: </a:t>
            </a:r>
            <a:r>
              <a:rPr lang="en-GB" dirty="0">
                <a:hlinkClick r:id="rId4"/>
              </a:rPr>
              <a:t>https://www.amazon.jobs/en/principles</a:t>
            </a:r>
            <a:r>
              <a:rPr lang="en-GB" dirty="0"/>
              <a:t> [Accessed 30 Oct. 2020</a:t>
            </a:r>
            <a:r>
              <a:rPr lang="en-GB" dirty="0" smtClean="0"/>
              <a:t>].</a:t>
            </a:r>
          </a:p>
          <a:p>
            <a:pPr marL="342900" indent="-342900">
              <a:buFont typeface="+mj-lt"/>
              <a:buAutoNum type="arabicPeriod"/>
            </a:pPr>
            <a:r>
              <a:rPr lang="en-GB" dirty="0" smtClean="0"/>
              <a:t>Amy </a:t>
            </a:r>
            <a:r>
              <a:rPr lang="en-GB" dirty="0"/>
              <a:t>Scott (July 2019) NPR.org. </a:t>
            </a:r>
            <a:r>
              <a:rPr lang="en-GB" i="1" dirty="0"/>
              <a:t>From The Warehouse To IT: Amazon Offering 100,000 Workers Tech Training</a:t>
            </a:r>
            <a:r>
              <a:rPr lang="en-GB" dirty="0"/>
              <a:t>. [online] Available at: </a:t>
            </a:r>
            <a:r>
              <a:rPr lang="en-GB" dirty="0">
                <a:hlinkClick r:id="rId5"/>
              </a:rPr>
              <a:t>https://www.npr.org/2019/07/11/740660070/from-the-warehouse-to-it-amazon-offering-100-000-workers-tech-training?t=1603985218889</a:t>
            </a:r>
            <a:r>
              <a:rPr lang="en-GB" dirty="0"/>
              <a:t> [Accessed 30 Oct. 2020</a:t>
            </a:r>
            <a:r>
              <a:rPr lang="en-GB" dirty="0" smtClean="0"/>
              <a:t>].</a:t>
            </a:r>
          </a:p>
          <a:p>
            <a:pPr marL="342900" indent="-342900">
              <a:buFont typeface="+mj-lt"/>
              <a:buAutoNum type="arabicPeriod"/>
            </a:pPr>
            <a:r>
              <a:rPr lang="en-GB" dirty="0"/>
              <a:t>Chen, B. (2014). Simplifying the Bull: How Picasso Helps to Teach Apple’s Style. </a:t>
            </a:r>
            <a:r>
              <a:rPr lang="en-GB" i="1" dirty="0"/>
              <a:t>The New York Times</a:t>
            </a:r>
            <a:r>
              <a:rPr lang="en-GB" dirty="0"/>
              <a:t>. [online] 11 Aug. Available at: </a:t>
            </a:r>
            <a:r>
              <a:rPr lang="en-GB" dirty="0">
                <a:hlinkClick r:id="rId6"/>
              </a:rPr>
              <a:t>https://www.nytimes.com/2014/08/11/technology/-inside-apples-internal-training-program-.html</a:t>
            </a:r>
            <a:r>
              <a:rPr lang="en-GB" dirty="0"/>
              <a:t> [Accessed 5 Nov. 2020</a:t>
            </a:r>
            <a:r>
              <a:rPr lang="en-GB" dirty="0" smtClean="0"/>
              <a:t>].</a:t>
            </a:r>
          </a:p>
          <a:p>
            <a:pPr marL="342900" indent="-342900">
              <a:buFont typeface="+mj-lt"/>
              <a:buAutoNum type="arabicPeriod"/>
            </a:pPr>
            <a:r>
              <a:rPr lang="en-GB" dirty="0"/>
              <a:t>Edwards, J. </a:t>
            </a:r>
            <a:r>
              <a:rPr lang="en-GB" dirty="0" smtClean="0"/>
              <a:t>(2016). </a:t>
            </a:r>
            <a:r>
              <a:rPr lang="en-GB" dirty="0"/>
              <a:t>Apple employees break their vow of secrecy to describe the best — and worst — things about working for Apple. [online] Business Insider. Available at: https://www.businessinsider.com/apple-employees-best-worst-working-for-apple-2016-12?r=US&amp;IR=T#sunday-is-a-work-day-18 [Accessed </a:t>
            </a:r>
            <a:r>
              <a:rPr lang="en-GB" dirty="0" smtClean="0"/>
              <a:t>5 </a:t>
            </a:r>
            <a:r>
              <a:rPr lang="en-GB" dirty="0"/>
              <a:t>Nov. 2020</a:t>
            </a:r>
            <a:r>
              <a:rPr lang="en-GB" dirty="0" smtClean="0"/>
              <a:t>].</a:t>
            </a:r>
            <a:endParaRPr lang="en-GB" dirty="0"/>
          </a:p>
          <a:p>
            <a:pPr marL="342900" indent="-342900">
              <a:buFont typeface="+mj-lt"/>
              <a:buAutoNum type="arabicPeriod"/>
            </a:pPr>
            <a:endParaRPr lang="en-GB" dirty="0" smtClean="0"/>
          </a:p>
          <a:p>
            <a:pPr marL="342900" indent="-342900">
              <a:buFont typeface="+mj-lt"/>
              <a:buAutoNum type="arabicPeriod"/>
            </a:pPr>
            <a:endParaRPr lang="en-GB" dirty="0"/>
          </a:p>
          <a:p>
            <a:pPr marL="342900" indent="-342900">
              <a:buFont typeface="+mj-lt"/>
              <a:buAutoNum type="arabicPeriod"/>
            </a:pPr>
            <a:endParaRPr lang="en-GB" dirty="0" smtClean="0"/>
          </a:p>
          <a:p>
            <a:pPr marL="342900" indent="-342900">
              <a:buFont typeface="+mj-lt"/>
              <a:buAutoNum type="arabicPeriod"/>
            </a:pPr>
            <a:endParaRPr lang="en-GB" dirty="0" smtClean="0"/>
          </a:p>
          <a:p>
            <a:pPr marL="342900" indent="-342900">
              <a:buFont typeface="+mj-lt"/>
              <a:buAutoNum type="arabicPeriod"/>
            </a:pPr>
            <a:endParaRPr lang="en-GB" dirty="0"/>
          </a:p>
          <a:p>
            <a:pPr marL="342900" indent="-342900">
              <a:buFont typeface="+mj-lt"/>
              <a:buAutoNum type="arabicPeriod"/>
            </a:pPr>
            <a:endParaRPr lang="en-GB" dirty="0"/>
          </a:p>
        </p:txBody>
      </p:sp>
    </p:spTree>
    <p:extLst>
      <p:ext uri="{BB962C8B-B14F-4D97-AF65-F5344CB8AC3E}">
        <p14:creationId xmlns:p14="http://schemas.microsoft.com/office/powerpoint/2010/main" val="362813926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23284" y="294198"/>
            <a:ext cx="8134185" cy="646331"/>
          </a:xfrm>
          <a:prstGeom prst="rect">
            <a:avLst/>
          </a:prstGeom>
          <a:noFill/>
        </p:spPr>
        <p:txBody>
          <a:bodyPr wrap="square" rtlCol="0">
            <a:spAutoFit/>
          </a:bodyPr>
          <a:lstStyle/>
          <a:p>
            <a:r>
              <a:rPr lang="en-GB" sz="3600" cap="all" dirty="0">
                <a:solidFill>
                  <a:prstClr val="white"/>
                </a:solidFill>
                <a:latin typeface="Imprint MT Shadow" panose="04020605060303030202" pitchFamily="82" charset="0"/>
                <a:ea typeface="+mj-ea"/>
                <a:cs typeface="+mj-cs"/>
              </a:rPr>
              <a:t>Reference list 2/2</a:t>
            </a:r>
            <a:endParaRPr lang="en-GB" dirty="0"/>
          </a:p>
        </p:txBody>
      </p:sp>
      <p:sp>
        <p:nvSpPr>
          <p:cNvPr id="3" name="TextBox 2"/>
          <p:cNvSpPr txBox="1"/>
          <p:nvPr/>
        </p:nvSpPr>
        <p:spPr>
          <a:xfrm>
            <a:off x="811033" y="1160890"/>
            <a:ext cx="11060264" cy="7571303"/>
          </a:xfrm>
          <a:prstGeom prst="rect">
            <a:avLst/>
          </a:prstGeom>
          <a:noFill/>
        </p:spPr>
        <p:txBody>
          <a:bodyPr wrap="square" rtlCol="0">
            <a:spAutoFit/>
          </a:bodyPr>
          <a:lstStyle/>
          <a:p>
            <a:endParaRPr lang="en-GB" dirty="0" smtClean="0"/>
          </a:p>
          <a:p>
            <a:pPr marL="342900" indent="-342900">
              <a:buFont typeface="+mj-lt"/>
              <a:buAutoNum type="arabicPeriod" startAt="7"/>
            </a:pPr>
            <a:r>
              <a:rPr lang="en-GB" dirty="0"/>
              <a:t>‌IDC Company (2019). </a:t>
            </a:r>
            <a:r>
              <a:rPr lang="en-GB" i="1" dirty="0"/>
              <a:t>The Benefits Of An Effective Training Needs Analysis Leadership</a:t>
            </a:r>
            <a:r>
              <a:rPr lang="en-GB" dirty="0"/>
              <a:t>. [online] The Instructional Design Company. Available at: </a:t>
            </a:r>
            <a:r>
              <a:rPr lang="en-GB" dirty="0">
                <a:hlinkClick r:id="rId2"/>
              </a:rPr>
              <a:t> https://instructionaldesigncompany.com/the-benefits-of-an-effective-training-needs-analysis</a:t>
            </a:r>
            <a:r>
              <a:rPr lang="en-GB" dirty="0"/>
              <a:t> [Accessed 30 Oct. 2020].</a:t>
            </a:r>
          </a:p>
          <a:p>
            <a:pPr marL="342900" indent="-342900">
              <a:buFont typeface="+mj-lt"/>
              <a:buAutoNum type="arabicPeriod" startAt="7"/>
            </a:pPr>
            <a:endParaRPr lang="en-GB" dirty="0"/>
          </a:p>
          <a:p>
            <a:pPr marL="342900" indent="-342900">
              <a:buFont typeface="+mj-lt"/>
              <a:buAutoNum type="arabicPeriod" startAt="7"/>
            </a:pPr>
            <a:r>
              <a:rPr lang="en-GB" dirty="0" smtClean="0"/>
              <a:t>Investopedia</a:t>
            </a:r>
            <a:r>
              <a:rPr lang="en-GB" dirty="0"/>
              <a:t>. (2019). </a:t>
            </a:r>
            <a:r>
              <a:rPr lang="en-GB" i="1" dirty="0"/>
              <a:t>10 Facts You Didn’t Know About Amazon (AMZN)</a:t>
            </a:r>
            <a:r>
              <a:rPr lang="en-GB" dirty="0"/>
              <a:t>. [online] Available at: </a:t>
            </a:r>
            <a:r>
              <a:rPr lang="en-GB" dirty="0">
                <a:hlinkClick r:id="rId3"/>
              </a:rPr>
              <a:t>https://www.investopedia.com/articles/investing/060415/10-facts-you-didnt-know-about-amazon.asp</a:t>
            </a:r>
            <a:r>
              <a:rPr lang="en-GB" dirty="0"/>
              <a:t> [Accessed 30 Oct. 2020</a:t>
            </a:r>
            <a:r>
              <a:rPr lang="en-GB" dirty="0" smtClean="0"/>
              <a:t>].</a:t>
            </a:r>
            <a:endParaRPr lang="en-GB" dirty="0"/>
          </a:p>
          <a:p>
            <a:pPr marL="342900" indent="-342900">
              <a:buFont typeface="+mj-lt"/>
              <a:buAutoNum type="arabicPeriod" startAt="7"/>
            </a:pPr>
            <a:r>
              <a:rPr lang="en-GB" dirty="0" smtClean="0"/>
              <a:t> </a:t>
            </a:r>
            <a:r>
              <a:rPr lang="en-GB" cap="all" dirty="0"/>
              <a:t>KAREN WEEKS</a:t>
            </a:r>
            <a:r>
              <a:rPr lang="en-GB" dirty="0"/>
              <a:t> (2020) eLearning Learning. </a:t>
            </a:r>
            <a:r>
              <a:rPr lang="en-GB" i="1" dirty="0"/>
              <a:t>Motivating Employees Is Not About You — It’s About Them</a:t>
            </a:r>
            <a:r>
              <a:rPr lang="en-GB" dirty="0"/>
              <a:t>. [online blog] </a:t>
            </a:r>
            <a:r>
              <a:rPr lang="en-GB" dirty="0" smtClean="0"/>
              <a:t>                            Available </a:t>
            </a:r>
            <a:r>
              <a:rPr lang="en-GB" dirty="0"/>
              <a:t>at: </a:t>
            </a:r>
            <a:r>
              <a:rPr lang="en-GB" dirty="0">
                <a:hlinkClick r:id="rId4"/>
              </a:rPr>
              <a:t>https://www.elearninglearning.com/maslow/training/?open-article-id=14339784&amp;article-title=motivating-employees-is-not-about-you---it-s-about-them&amp;blog-domain=tlnt.com&amp;blog-title=tlnt--training-and-l-d</a:t>
            </a:r>
            <a:r>
              <a:rPr lang="en-GB" dirty="0"/>
              <a:t> [Accessed 30 Oct. 2020].</a:t>
            </a:r>
          </a:p>
          <a:p>
            <a:pPr marL="342900" indent="-342900">
              <a:buFont typeface="+mj-lt"/>
              <a:buAutoNum type="arabicPeriod" startAt="7"/>
            </a:pPr>
            <a:r>
              <a:rPr lang="en-GB" dirty="0" smtClean="0"/>
              <a:t> </a:t>
            </a:r>
            <a:r>
              <a:rPr lang="en-GB" dirty="0"/>
              <a:t>Knowledge@Wharton. (2019). </a:t>
            </a:r>
            <a:r>
              <a:rPr lang="en-GB" i="1" dirty="0" smtClean="0"/>
              <a:t>Why </a:t>
            </a:r>
            <a:r>
              <a:rPr lang="en-GB" i="1" dirty="0"/>
              <a:t>Is </a:t>
            </a:r>
            <a:r>
              <a:rPr lang="en-GB" i="1" dirty="0" smtClean="0"/>
              <a:t>Amazon Retraining Employees?</a:t>
            </a:r>
            <a:r>
              <a:rPr lang="en-GB" dirty="0"/>
              <a:t> [online] Available at: </a:t>
            </a:r>
            <a:r>
              <a:rPr lang="en-GB" dirty="0">
                <a:hlinkClick r:id="rId5"/>
              </a:rPr>
              <a:t>https://knowledge.wharton.upenn.edu/article/amazon-retraining-employees</a:t>
            </a:r>
            <a:r>
              <a:rPr lang="en-GB" dirty="0" smtClean="0">
                <a:hlinkClick r:id="rId5"/>
              </a:rPr>
              <a:t>/</a:t>
            </a:r>
            <a:r>
              <a:rPr lang="en-GB" dirty="0" smtClean="0"/>
              <a:t> </a:t>
            </a:r>
            <a:r>
              <a:rPr lang="en-GB" dirty="0"/>
              <a:t>[Accessed 31 Oct. 2020</a:t>
            </a:r>
            <a:r>
              <a:rPr lang="en-GB" dirty="0" smtClean="0"/>
              <a:t>].</a:t>
            </a:r>
          </a:p>
          <a:p>
            <a:pPr marL="342900" indent="-342900">
              <a:buFont typeface="+mj-lt"/>
              <a:buAutoNum type="arabicPeriod" startAt="7"/>
            </a:pPr>
            <a:r>
              <a:rPr lang="en-GB" dirty="0" smtClean="0"/>
              <a:t> Managementstudyguide.com. (2015). Employee Training - Benefits and Steps in Employee Training Programme. [online] Available at: </a:t>
            </a:r>
            <a:r>
              <a:rPr lang="en-GB" dirty="0" smtClean="0">
                <a:hlinkClick r:id="rId6"/>
              </a:rPr>
              <a:t>https://www.managementstudyguide.com/employee-training.htm</a:t>
            </a:r>
            <a:r>
              <a:rPr lang="en-GB" dirty="0" smtClean="0"/>
              <a:t> [Accessed 29. OCT. 2020].</a:t>
            </a:r>
          </a:p>
          <a:p>
            <a:pPr marL="342900" indent="-342900">
              <a:buFont typeface="+mj-lt"/>
              <a:buAutoNum type="arabicPeriod" startAt="7"/>
            </a:pPr>
            <a:r>
              <a:rPr lang="en-GB" dirty="0"/>
              <a:t>Schwantes, M. (2017). </a:t>
            </a:r>
            <a:r>
              <a:rPr lang="en-GB" i="1" dirty="0"/>
              <a:t>Steve Jobs Once Gave Some Brilliant Management Advice on Hiring Top People. Here It Is in 2 Sentences</a:t>
            </a:r>
            <a:r>
              <a:rPr lang="en-GB" dirty="0"/>
              <a:t>. [online] Inc.com. Available at: </a:t>
            </a:r>
            <a:r>
              <a:rPr lang="en-GB" dirty="0">
                <a:hlinkClick r:id="rId7"/>
              </a:rPr>
              <a:t>https://www.inc.com/marcel-schwantes/this-classic-quote-from-steve-jobs-about-hiring-employees-describes-what-great-leadership-looks-like.html#:~:text=It%20doesn</a:t>
            </a:r>
            <a:r>
              <a:rPr lang="en-GB" dirty="0"/>
              <a:t> [Accessed 5 Nov. 2020</a:t>
            </a:r>
            <a:r>
              <a:rPr lang="en-GB" dirty="0" smtClean="0"/>
              <a:t>].</a:t>
            </a:r>
          </a:p>
          <a:p>
            <a:pPr marL="342900" indent="-342900">
              <a:buFont typeface="+mj-lt"/>
              <a:buAutoNum type="arabicPeriod" startAt="7"/>
            </a:pPr>
            <a:endParaRPr lang="en-GB" dirty="0" smtClean="0"/>
          </a:p>
          <a:p>
            <a:pPr marL="342900" indent="-342900">
              <a:buFont typeface="+mj-lt"/>
              <a:buAutoNum type="arabicPeriod" startAt="7"/>
            </a:pPr>
            <a:endParaRPr lang="en-GB" dirty="0"/>
          </a:p>
          <a:p>
            <a:r>
              <a:rPr lang="en-GB" dirty="0" smtClean="0"/>
              <a:t>‌</a:t>
            </a:r>
          </a:p>
          <a:p>
            <a:pPr marL="342900" indent="-342900">
              <a:buFont typeface="+mj-lt"/>
              <a:buAutoNum type="arabicPeriod" startAt="7"/>
            </a:pPr>
            <a:endParaRPr lang="en-GB" dirty="0"/>
          </a:p>
          <a:p>
            <a:r>
              <a:rPr lang="en-GB" dirty="0"/>
              <a:t>‌</a:t>
            </a:r>
          </a:p>
          <a:p>
            <a:pPr marL="342900" indent="-342900">
              <a:buFont typeface="+mj-lt"/>
              <a:buAutoNum type="arabicPeriod" startAt="7"/>
            </a:pPr>
            <a:endParaRPr lang="en-GB" dirty="0"/>
          </a:p>
          <a:p>
            <a:pPr marL="342900" indent="-342900">
              <a:buFont typeface="+mj-lt"/>
              <a:buAutoNum type="arabicPeriod" startAt="7"/>
            </a:pPr>
            <a:endParaRPr lang="en-GB" dirty="0" smtClean="0"/>
          </a:p>
        </p:txBody>
      </p:sp>
    </p:spTree>
    <p:extLst>
      <p:ext uri="{BB962C8B-B14F-4D97-AF65-F5344CB8AC3E}">
        <p14:creationId xmlns:p14="http://schemas.microsoft.com/office/powerpoint/2010/main" val="346243941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252C36"/>
      </a:dk2>
      <a:lt2>
        <a:srgbClr val="7C96A3"/>
      </a:lt2>
      <a:accent1>
        <a:srgbClr val="4FD093"/>
      </a:accent1>
      <a:accent2>
        <a:srgbClr val="54BCDF"/>
      </a:accent2>
      <a:accent3>
        <a:srgbClr val="A262D0"/>
      </a:accent3>
      <a:accent4>
        <a:srgbClr val="D7537B"/>
      </a:accent4>
      <a:accent5>
        <a:srgbClr val="E78045"/>
      </a:accent5>
      <a:accent6>
        <a:srgbClr val="84C350"/>
      </a:accent6>
      <a:hlink>
        <a:srgbClr val="22FFFF"/>
      </a:hlink>
      <a:folHlink>
        <a:srgbClr val="9BF3FD"/>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40000"/>
              </a:schemeClr>
            </a:gs>
            <a:gs pos="100000">
              <a:schemeClr val="phClr">
                <a:shade val="92000"/>
                <a:hueMod val="104000"/>
                <a:satMod val="140000"/>
                <a:lumMod val="48000"/>
              </a:schemeClr>
            </a:gs>
          </a:gsLst>
          <a:lin ang="5040000" scaled="0"/>
        </a:gradFill>
        <a:blipFill>
          <a:blip xmlns:r="http://schemas.openxmlformats.org/officeDocument/2006/relationships" r:embed="rId1">
            <a:duotone>
              <a:schemeClr val="phClr">
                <a:shade val="48000"/>
                <a:hueMod val="106000"/>
                <a:satMod val="140000"/>
                <a:lumMod val="42000"/>
              </a:schemeClr>
              <a:schemeClr val="phClr">
                <a:tint val="98000"/>
                <a:hueMod val="92000"/>
                <a:satMod val="220000"/>
                <a:lumMod val="9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142578CA-DEC9-49C3-80AF-C113973CC9A9}"/>
    </a:ext>
  </a:extLst>
</a:theme>
</file>

<file path=docProps/app.xml><?xml version="1.0" encoding="utf-8"?>
<Properties xmlns="http://schemas.openxmlformats.org/officeDocument/2006/extended-properties" xmlns:vt="http://schemas.openxmlformats.org/officeDocument/2006/docPropsVTypes">
  <Template>TM04033919[[fn=Circuit]]</Template>
  <TotalTime>11543</TotalTime>
  <Words>681</Words>
  <Application>Microsoft Office PowerPoint</Application>
  <PresentationFormat>Widescreen</PresentationFormat>
  <Paragraphs>84</Paragraphs>
  <Slides>10</Slides>
  <Notes>0</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Harlow Solid Italic</vt:lpstr>
      <vt:lpstr>Imprint MT Shadow</vt:lpstr>
      <vt:lpstr>Monotype Corsiva</vt:lpstr>
      <vt:lpstr>Trebuchet MS</vt:lpstr>
      <vt:lpstr>Tw Cen MT</vt:lpstr>
      <vt:lpstr>Circuit</vt:lpstr>
      <vt:lpstr>TRAINING and development</vt:lpstr>
      <vt:lpstr>PowerPoint Presentation</vt:lpstr>
      <vt:lpstr>aims and objectives</vt:lpstr>
      <vt:lpstr>BENEFITS</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TRAINING</dc:title>
  <dc:creator>Socrat D</dc:creator>
  <cp:lastModifiedBy>Socrat D</cp:lastModifiedBy>
  <cp:revision>111</cp:revision>
  <dcterms:created xsi:type="dcterms:W3CDTF">2020-10-29T12:33:25Z</dcterms:created>
  <dcterms:modified xsi:type="dcterms:W3CDTF">2020-11-08T23:51:26Z</dcterms:modified>
</cp:coreProperties>
</file>