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6.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7.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34" r:id="rId6"/>
    <p:sldMasterId id="2147483748" r:id="rId7"/>
    <p:sldMasterId id="2147483755" r:id="rId8"/>
  </p:sldMasterIdLst>
  <p:notesMasterIdLst>
    <p:notesMasterId r:id="rId40"/>
  </p:notesMasterIdLst>
  <p:sldIdLst>
    <p:sldId id="349" r:id="rId9"/>
    <p:sldId id="583" r:id="rId10"/>
    <p:sldId id="332" r:id="rId11"/>
    <p:sldId id="296" r:id="rId12"/>
    <p:sldId id="571" r:id="rId13"/>
    <p:sldId id="604" r:id="rId14"/>
    <p:sldId id="605" r:id="rId15"/>
    <p:sldId id="606" r:id="rId16"/>
    <p:sldId id="607" r:id="rId17"/>
    <p:sldId id="608" r:id="rId18"/>
    <p:sldId id="609" r:id="rId19"/>
    <p:sldId id="559" r:id="rId20"/>
    <p:sldId id="508" r:id="rId21"/>
    <p:sldId id="602" r:id="rId22"/>
    <p:sldId id="516" r:id="rId23"/>
    <p:sldId id="282" r:id="rId24"/>
    <p:sldId id="505" r:id="rId25"/>
    <p:sldId id="603" r:id="rId26"/>
    <p:sldId id="611" r:id="rId27"/>
    <p:sldId id="580" r:id="rId28"/>
    <p:sldId id="595" r:id="rId29"/>
    <p:sldId id="610" r:id="rId30"/>
    <p:sldId id="503" r:id="rId31"/>
    <p:sldId id="500" r:id="rId32"/>
    <p:sldId id="596" r:id="rId33"/>
    <p:sldId id="612" r:id="rId34"/>
    <p:sldId id="592" r:id="rId35"/>
    <p:sldId id="613" r:id="rId36"/>
    <p:sldId id="614" r:id="rId37"/>
    <p:sldId id="615" r:id="rId38"/>
    <p:sldId id="52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42134F-CA9B-EE0E-6835-C1A5A017FAAB}" v="2" dt="2025-02-20T10:21:03.878"/>
    <p1510:client id="{70E0ABCD-E808-4632-9605-F867AAD64B49}" v="22" dt="2025-02-20T14:53:06.0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983" autoAdjust="0"/>
  </p:normalViewPr>
  <p:slideViewPr>
    <p:cSldViewPr snapToGrid="0">
      <p:cViewPr>
        <p:scale>
          <a:sx n="49" d="100"/>
          <a:sy n="49" d="100"/>
        </p:scale>
        <p:origin x="1551"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heme" Target="theme/theme1.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5/10/relationships/revisionInfo" Target="revisionInfo.xml"/><Relationship Id="rId20" Type="http://schemas.openxmlformats.org/officeDocument/2006/relationships/slide" Target="slides/slide12.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70E0ABCD-E808-4632-9605-F867AAD64B49}"/>
    <pc:docChg chg="undo custSel addSld delSld modSld">
      <pc:chgData name="Deborah Jenkins" userId="3cd02ba5-e528-4585-978d-4fde2b47730a" providerId="ADAL" clId="{70E0ABCD-E808-4632-9605-F867AAD64B49}" dt="2025-02-20T14:53:06.022" v="52" actId="20577"/>
      <pc:docMkLst>
        <pc:docMk/>
      </pc:docMkLst>
      <pc:sldChg chg="add">
        <pc:chgData name="Deborah Jenkins" userId="3cd02ba5-e528-4585-978d-4fde2b47730a" providerId="ADAL" clId="{70E0ABCD-E808-4632-9605-F867AAD64B49}" dt="2025-02-19T20:21:44.865" v="0"/>
        <pc:sldMkLst>
          <pc:docMk/>
          <pc:sldMk cId="246986096" sldId="296"/>
        </pc:sldMkLst>
      </pc:sldChg>
      <pc:sldChg chg="addSp modSp mod">
        <pc:chgData name="Deborah Jenkins" userId="3cd02ba5-e528-4585-978d-4fde2b47730a" providerId="ADAL" clId="{70E0ABCD-E808-4632-9605-F867AAD64B49}" dt="2025-02-19T20:27:23.133" v="33" actId="1076"/>
        <pc:sldMkLst>
          <pc:docMk/>
          <pc:sldMk cId="1997106823" sldId="349"/>
        </pc:sldMkLst>
        <pc:picChg chg="add mod">
          <ac:chgData name="Deborah Jenkins" userId="3cd02ba5-e528-4585-978d-4fde2b47730a" providerId="ADAL" clId="{70E0ABCD-E808-4632-9605-F867AAD64B49}" dt="2025-02-19T20:26:37.367" v="30" actId="1076"/>
          <ac:picMkLst>
            <pc:docMk/>
            <pc:sldMk cId="1997106823" sldId="349"/>
            <ac:picMk id="7" creationId="{2274FE31-2431-D2E3-B02F-CA4093412169}"/>
          </ac:picMkLst>
        </pc:picChg>
        <pc:picChg chg="add mod">
          <ac:chgData name="Deborah Jenkins" userId="3cd02ba5-e528-4585-978d-4fde2b47730a" providerId="ADAL" clId="{70E0ABCD-E808-4632-9605-F867AAD64B49}" dt="2025-02-19T20:27:23.133" v="33" actId="1076"/>
          <ac:picMkLst>
            <pc:docMk/>
            <pc:sldMk cId="1997106823" sldId="349"/>
            <ac:picMk id="8" creationId="{D4CB50D4-753F-6DB5-1C48-940DF4845E26}"/>
          </ac:picMkLst>
        </pc:picChg>
      </pc:sldChg>
      <pc:sldChg chg="addSp modSp new mod modClrScheme chgLayout">
        <pc:chgData name="Deborah Jenkins" userId="3cd02ba5-e528-4585-978d-4fde2b47730a" providerId="ADAL" clId="{70E0ABCD-E808-4632-9605-F867AAD64B49}" dt="2025-02-19T20:25:17.800" v="16" actId="27614"/>
        <pc:sldMkLst>
          <pc:docMk/>
          <pc:sldMk cId="2953175645" sldId="614"/>
        </pc:sldMkLst>
        <pc:spChg chg="mod">
          <ac:chgData name="Deborah Jenkins" userId="3cd02ba5-e528-4585-978d-4fde2b47730a" providerId="ADAL" clId="{70E0ABCD-E808-4632-9605-F867AAD64B49}" dt="2025-02-19T20:24:00.907" v="15" actId="26606"/>
          <ac:spMkLst>
            <pc:docMk/>
            <pc:sldMk cId="2953175645" sldId="614"/>
            <ac:spMk id="2" creationId="{7A4BC5AE-825F-D040-7526-2E156207E6B4}"/>
          </ac:spMkLst>
        </pc:spChg>
        <pc:spChg chg="mod">
          <ac:chgData name="Deborah Jenkins" userId="3cd02ba5-e528-4585-978d-4fde2b47730a" providerId="ADAL" clId="{70E0ABCD-E808-4632-9605-F867AAD64B49}" dt="2025-02-19T20:24:00.907" v="15" actId="26606"/>
          <ac:spMkLst>
            <pc:docMk/>
            <pc:sldMk cId="2953175645" sldId="614"/>
            <ac:spMk id="3" creationId="{319F2645-717E-94A3-B34A-32F786A57931}"/>
          </ac:spMkLst>
        </pc:spChg>
        <pc:picChg chg="add mod">
          <ac:chgData name="Deborah Jenkins" userId="3cd02ba5-e528-4585-978d-4fde2b47730a" providerId="ADAL" clId="{70E0ABCD-E808-4632-9605-F867AAD64B49}" dt="2025-02-19T20:25:17.800" v="16" actId="27614"/>
          <ac:picMkLst>
            <pc:docMk/>
            <pc:sldMk cId="2953175645" sldId="614"/>
            <ac:picMk id="4" creationId="{E656CE58-5073-850C-5EC4-6D35B8726B50}"/>
          </ac:picMkLst>
        </pc:picChg>
      </pc:sldChg>
      <pc:sldChg chg="new del">
        <pc:chgData name="Deborah Jenkins" userId="3cd02ba5-e528-4585-978d-4fde2b47730a" providerId="ADAL" clId="{70E0ABCD-E808-4632-9605-F867AAD64B49}" dt="2025-02-19T20:25:24.133" v="18" actId="680"/>
        <pc:sldMkLst>
          <pc:docMk/>
          <pc:sldMk cId="1871365975" sldId="615"/>
        </pc:sldMkLst>
      </pc:sldChg>
      <pc:sldChg chg="addSp delSp modSp new mod">
        <pc:chgData name="Deborah Jenkins" userId="3cd02ba5-e528-4585-978d-4fde2b47730a" providerId="ADAL" clId="{70E0ABCD-E808-4632-9605-F867AAD64B49}" dt="2025-02-20T14:53:06.022" v="52" actId="20577"/>
        <pc:sldMkLst>
          <pc:docMk/>
          <pc:sldMk cId="3409245293" sldId="615"/>
        </pc:sldMkLst>
        <pc:spChg chg="mod">
          <ac:chgData name="Deborah Jenkins" userId="3cd02ba5-e528-4585-978d-4fde2b47730a" providerId="ADAL" clId="{70E0ABCD-E808-4632-9605-F867AAD64B49}" dt="2025-02-20T14:53:06.022" v="52" actId="20577"/>
          <ac:spMkLst>
            <pc:docMk/>
            <pc:sldMk cId="3409245293" sldId="615"/>
            <ac:spMk id="3" creationId="{41F36400-7957-793A-0E18-9EB3B3FF1B22}"/>
          </ac:spMkLst>
        </pc:spChg>
        <pc:spChg chg="add mod">
          <ac:chgData name="Deborah Jenkins" userId="3cd02ba5-e528-4585-978d-4fde2b47730a" providerId="ADAL" clId="{70E0ABCD-E808-4632-9605-F867AAD64B49}" dt="2025-02-20T14:48:00.245" v="44" actId="571"/>
          <ac:spMkLst>
            <pc:docMk/>
            <pc:sldMk cId="3409245293" sldId="615"/>
            <ac:spMk id="4" creationId="{65FF788C-7E0F-A08B-BDAD-6D313D23851F}"/>
          </ac:spMkLst>
        </pc:spChg>
      </pc:sldChg>
      <pc:sldChg chg="modSp new del mod">
        <pc:chgData name="Deborah Jenkins" userId="3cd02ba5-e528-4585-978d-4fde2b47730a" providerId="ADAL" clId="{70E0ABCD-E808-4632-9605-F867AAD64B49}" dt="2025-02-20T12:31:18" v="42" actId="47"/>
        <pc:sldMkLst>
          <pc:docMk/>
          <pc:sldMk cId="2959634522" sldId="616"/>
        </pc:sldMkLst>
        <pc:spChg chg="mod">
          <ac:chgData name="Deborah Jenkins" userId="3cd02ba5-e528-4585-978d-4fde2b47730a" providerId="ADAL" clId="{70E0ABCD-E808-4632-9605-F867AAD64B49}" dt="2025-02-20T12:31:10.459" v="41" actId="20577"/>
          <ac:spMkLst>
            <pc:docMk/>
            <pc:sldMk cId="2959634522" sldId="616"/>
            <ac:spMk id="3" creationId="{C0206EC3-BD24-0F82-7BA6-A1CE4914A854}"/>
          </ac:spMkLst>
        </pc:spChg>
      </pc:sldChg>
    </pc:docChg>
  </pc:docChgLst>
  <pc:docChgLst>
    <pc:chgData name="Deborah Jenkins" userId="S::deborah.jenkins@uwtsd.ac.uk::3cd02ba5-e528-4585-978d-4fde2b47730a" providerId="AD" clId="Web-{4D42134F-CA9B-EE0E-6835-C1A5A017FAAB}"/>
    <pc:docChg chg="modSld">
      <pc:chgData name="Deborah Jenkins" userId="S::deborah.jenkins@uwtsd.ac.uk::3cd02ba5-e528-4585-978d-4fde2b47730a" providerId="AD" clId="Web-{4D42134F-CA9B-EE0E-6835-C1A5A017FAAB}" dt="2025-02-20T10:21:03.878" v="2" actId="20577"/>
      <pc:docMkLst>
        <pc:docMk/>
      </pc:docMkLst>
      <pc:sldChg chg="modSp">
        <pc:chgData name="Deborah Jenkins" userId="S::deborah.jenkins@uwtsd.ac.uk::3cd02ba5-e528-4585-978d-4fde2b47730a" providerId="AD" clId="Web-{4D42134F-CA9B-EE0E-6835-C1A5A017FAAB}" dt="2025-02-20T10:21:03.878" v="2" actId="20577"/>
        <pc:sldMkLst>
          <pc:docMk/>
          <pc:sldMk cId="1897196601" sldId="571"/>
        </pc:sldMkLst>
        <pc:spChg chg="mod">
          <ac:chgData name="Deborah Jenkins" userId="S::deborah.jenkins@uwtsd.ac.uk::3cd02ba5-e528-4585-978d-4fde2b47730a" providerId="AD" clId="Web-{4D42134F-CA9B-EE0E-6835-C1A5A017FAAB}" dt="2025-02-20T10:21:03.878" v="2" actId="20577"/>
          <ac:spMkLst>
            <pc:docMk/>
            <pc:sldMk cId="1897196601" sldId="571"/>
            <ac:spMk id="4" creationId="{0438E8EC-F086-73DF-78FA-0FE6A4BEB06B}"/>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image" Target="../media/image21.png"/><Relationship Id="rId4"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image" Target="../media/image21.png"/><Relationship Id="rId4"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9F8124-6DD5-3C4A-B1CE-BB6EA06A4DFE}" type="doc">
      <dgm:prSet loTypeId="urn:microsoft.com/office/officeart/2005/8/layout/vList3#2" loCatId="" qsTypeId="urn:microsoft.com/office/officeart/2005/8/quickstyle/simple4" qsCatId="simple" csTypeId="urn:microsoft.com/office/officeart/2005/8/colors/accent2_2" csCatId="accent2" phldr="1"/>
      <dgm:spPr/>
    </dgm:pt>
    <dgm:pt modelId="{09A28680-F81F-1C4E-AD5D-CC3C2A221C45}">
      <dgm:prSet phldrT="[Text]"/>
      <dgm:spPr>
        <a:xfrm rot="10800000">
          <a:off x="1537079" y="1224614"/>
          <a:ext cx="5168646" cy="940809"/>
        </a:xfrm>
        <a:solidFill>
          <a:srgbClr val="800000"/>
        </a:solidFill>
        <a:ln>
          <a:noFill/>
        </a:ln>
        <a:effectLst>
          <a:outerShdw blurRad="40000" dist="23000" dir="5400000" rotWithShape="0">
            <a:srgbClr val="000000">
              <a:alpha val="35000"/>
            </a:srgbClr>
          </a:outerShdw>
        </a:effectLst>
      </dgm:spPr>
      <dgm:t>
        <a:bodyPr/>
        <a:lstStyle/>
        <a:p>
          <a:pPr rtl="0"/>
          <a:r>
            <a:rPr lang="en-GB">
              <a:solidFill>
                <a:sysClr val="window" lastClr="FFFFFF"/>
              </a:solidFill>
              <a:latin typeface="Cambria"/>
              <a:ea typeface="+mn-ea"/>
              <a:cs typeface="+mn-cs"/>
            </a:rPr>
            <a:t>Successful responsible companies (social icons)</a:t>
          </a:r>
          <a:endParaRPr lang="en-US">
            <a:solidFill>
              <a:sysClr val="window" lastClr="FFFFFF"/>
            </a:solidFill>
            <a:latin typeface="Cambria"/>
            <a:ea typeface="+mn-ea"/>
            <a:cs typeface="+mn-cs"/>
          </a:endParaRPr>
        </a:p>
      </dgm:t>
    </dgm:pt>
    <dgm:pt modelId="{7AA8DC2E-FD72-164D-BB56-8EC4C280DB52}" type="parTrans" cxnId="{A7B5D2F4-4E4D-ED45-8E9B-6130AF0A30B5}">
      <dgm:prSet/>
      <dgm:spPr/>
      <dgm:t>
        <a:bodyPr/>
        <a:lstStyle/>
        <a:p>
          <a:endParaRPr lang="en-US"/>
        </a:p>
      </dgm:t>
    </dgm:pt>
    <dgm:pt modelId="{923DAE65-22BF-5E41-BC81-859AD5A8F8DB}" type="sibTrans" cxnId="{A7B5D2F4-4E4D-ED45-8E9B-6130AF0A30B5}">
      <dgm:prSet/>
      <dgm:spPr/>
      <dgm:t>
        <a:bodyPr/>
        <a:lstStyle/>
        <a:p>
          <a:endParaRPr lang="en-US"/>
        </a:p>
      </dgm:t>
    </dgm:pt>
    <dgm:pt modelId="{0DB40031-A754-2641-ABA9-A3A8A3D2430A}">
      <dgm:prSet phldrT="[Text]"/>
      <dgm:spPr>
        <a:xfrm rot="10800000">
          <a:off x="1537079" y="3667911"/>
          <a:ext cx="5168646" cy="940809"/>
        </a:xfrm>
        <a:solidFill>
          <a:srgbClr val="800000"/>
        </a:solidFill>
        <a:ln>
          <a:noFill/>
        </a:ln>
        <a:effectLst>
          <a:outerShdw blurRad="40000" dist="23000" dir="5400000" rotWithShape="0">
            <a:srgbClr val="000000">
              <a:alpha val="35000"/>
            </a:srgbClr>
          </a:outerShdw>
        </a:effectLst>
      </dgm:spPr>
      <dgm:t>
        <a:bodyPr/>
        <a:lstStyle/>
        <a:p>
          <a:pPr rtl="0"/>
          <a:r>
            <a:rPr lang="en-US">
              <a:solidFill>
                <a:sysClr val="window" lastClr="FFFFFF"/>
              </a:solidFill>
              <a:latin typeface="Cambria"/>
              <a:ea typeface="+mn-ea"/>
              <a:cs typeface="+mn-cs"/>
            </a:rPr>
            <a:t>Financial crises and the results of unethical </a:t>
          </a:r>
          <a:r>
            <a:rPr lang="en-US" err="1">
              <a:solidFill>
                <a:sysClr val="window" lastClr="FFFFFF"/>
              </a:solidFill>
              <a:latin typeface="Cambria"/>
              <a:ea typeface="+mn-ea"/>
              <a:cs typeface="+mn-cs"/>
            </a:rPr>
            <a:t>behaviour</a:t>
          </a:r>
          <a:r>
            <a:rPr lang="en-US">
              <a:solidFill>
                <a:sysClr val="window" lastClr="FFFFFF"/>
              </a:solidFill>
              <a:latin typeface="Cambria"/>
              <a:ea typeface="+mn-ea"/>
              <a:cs typeface="+mn-cs"/>
            </a:rPr>
            <a:t> </a:t>
          </a:r>
        </a:p>
      </dgm:t>
    </dgm:pt>
    <dgm:pt modelId="{2A13DB88-E1A7-7244-9978-3D5EFD3CD875}" type="parTrans" cxnId="{5C7479E0-F4A3-F240-85F6-8616E08058B1}">
      <dgm:prSet/>
      <dgm:spPr/>
      <dgm:t>
        <a:bodyPr/>
        <a:lstStyle/>
        <a:p>
          <a:endParaRPr lang="en-US"/>
        </a:p>
      </dgm:t>
    </dgm:pt>
    <dgm:pt modelId="{A0F49248-6754-754A-8E57-DEF3A36E6BBC}" type="sibTrans" cxnId="{5C7479E0-F4A3-F240-85F6-8616E08058B1}">
      <dgm:prSet/>
      <dgm:spPr/>
      <dgm:t>
        <a:bodyPr/>
        <a:lstStyle/>
        <a:p>
          <a:endParaRPr lang="en-US"/>
        </a:p>
      </dgm:t>
    </dgm:pt>
    <dgm:pt modelId="{2A240A13-EEED-FC45-87E3-A14A619E9B70}">
      <dgm:prSet phldrT="[Text]"/>
      <dgm:spPr>
        <a:xfrm rot="10800000">
          <a:off x="1537079" y="3667911"/>
          <a:ext cx="5168646" cy="940809"/>
        </a:xfrm>
        <a:solidFill>
          <a:srgbClr val="800000"/>
        </a:solidFill>
        <a:ln>
          <a:noFill/>
        </a:ln>
        <a:effectLst>
          <a:outerShdw blurRad="40000" dist="23000" dir="5400000" rotWithShape="0">
            <a:srgbClr val="000000">
              <a:alpha val="35000"/>
            </a:srgbClr>
          </a:outerShdw>
        </a:effectLst>
      </dgm:spPr>
      <dgm:t>
        <a:bodyPr/>
        <a:lstStyle/>
        <a:p>
          <a:r>
            <a:rPr lang="en-US" err="1">
              <a:solidFill>
                <a:sysClr val="window" lastClr="FFFFFF"/>
              </a:solidFill>
              <a:latin typeface="Cambria"/>
              <a:ea typeface="+mn-ea"/>
              <a:cs typeface="+mn-cs"/>
            </a:rPr>
            <a:t>Globalisation</a:t>
          </a:r>
          <a:r>
            <a:rPr lang="en-US">
              <a:solidFill>
                <a:sysClr val="window" lastClr="FFFFFF"/>
              </a:solidFill>
              <a:latin typeface="Cambria"/>
              <a:ea typeface="+mn-ea"/>
              <a:cs typeface="+mn-cs"/>
            </a:rPr>
            <a:t> and free flow of information</a:t>
          </a:r>
        </a:p>
      </dgm:t>
    </dgm:pt>
    <dgm:pt modelId="{6E0C4FAB-5662-444D-A968-D74385327841}" type="parTrans" cxnId="{C51128F4-E11B-3949-8E39-F39BA9F9C24D}">
      <dgm:prSet/>
      <dgm:spPr/>
      <dgm:t>
        <a:bodyPr/>
        <a:lstStyle/>
        <a:p>
          <a:endParaRPr lang="en-US"/>
        </a:p>
      </dgm:t>
    </dgm:pt>
    <dgm:pt modelId="{859C84B4-3642-5640-B950-470799CDB719}" type="sibTrans" cxnId="{C51128F4-E11B-3949-8E39-F39BA9F9C24D}">
      <dgm:prSet/>
      <dgm:spPr/>
      <dgm:t>
        <a:bodyPr/>
        <a:lstStyle/>
        <a:p>
          <a:endParaRPr lang="en-US"/>
        </a:p>
      </dgm:t>
    </dgm:pt>
    <dgm:pt modelId="{5067D7E9-2550-4F4D-B86C-CD22888A8DFD}">
      <dgm:prSet phldrT="[Text]"/>
      <dgm:spPr>
        <a:xfrm rot="10800000">
          <a:off x="1537079" y="1224614"/>
          <a:ext cx="5168646" cy="940809"/>
        </a:xfrm>
        <a:solidFill>
          <a:srgbClr val="800000"/>
        </a:solidFill>
        <a:ln>
          <a:noFill/>
        </a:ln>
        <a:effectLst>
          <a:outerShdw blurRad="40000" dist="23000" dir="5400000" rotWithShape="0">
            <a:srgbClr val="000000">
              <a:alpha val="35000"/>
            </a:srgbClr>
          </a:outerShdw>
        </a:effectLst>
      </dgm:spPr>
      <dgm:t>
        <a:bodyPr/>
        <a:lstStyle/>
        <a:p>
          <a:r>
            <a:rPr lang="en-US">
              <a:solidFill>
                <a:sysClr val="window" lastClr="FFFFFF"/>
              </a:solidFill>
              <a:latin typeface="Cambria"/>
              <a:ea typeface="+mn-ea"/>
              <a:cs typeface="+mn-cs"/>
            </a:rPr>
            <a:t>Consumer growing awareness and activism</a:t>
          </a:r>
        </a:p>
      </dgm:t>
    </dgm:pt>
    <dgm:pt modelId="{C2D7C04E-22B4-B34C-A12D-9243AD9A2F91}" type="parTrans" cxnId="{614FAE1C-006E-654C-B591-FFB447B473D1}">
      <dgm:prSet/>
      <dgm:spPr/>
      <dgm:t>
        <a:bodyPr/>
        <a:lstStyle/>
        <a:p>
          <a:endParaRPr lang="en-US"/>
        </a:p>
      </dgm:t>
    </dgm:pt>
    <dgm:pt modelId="{49AFDC69-384D-DC48-8DCC-2E1CC13C1A27}" type="sibTrans" cxnId="{614FAE1C-006E-654C-B591-FFB447B473D1}">
      <dgm:prSet/>
      <dgm:spPr/>
      <dgm:t>
        <a:bodyPr/>
        <a:lstStyle/>
        <a:p>
          <a:endParaRPr lang="en-US"/>
        </a:p>
      </dgm:t>
    </dgm:pt>
    <dgm:pt modelId="{370652E2-2DBC-CE48-8989-A4CA620F7A28}" type="pres">
      <dgm:prSet presAssocID="{EF9F8124-6DD5-3C4A-B1CE-BB6EA06A4DFE}" presName="linearFlow" presStyleCnt="0">
        <dgm:presLayoutVars>
          <dgm:dir/>
          <dgm:resizeHandles val="exact"/>
        </dgm:presLayoutVars>
      </dgm:prSet>
      <dgm:spPr/>
    </dgm:pt>
    <dgm:pt modelId="{6A5168CC-73F4-0E44-99CC-B08222B163D4}" type="pres">
      <dgm:prSet presAssocID="{09A28680-F81F-1C4E-AD5D-CC3C2A221C45}" presName="composite" presStyleCnt="0"/>
      <dgm:spPr/>
    </dgm:pt>
    <dgm:pt modelId="{AF015E63-F33A-2F46-BCA0-4B21E879330D}" type="pres">
      <dgm:prSet presAssocID="{09A28680-F81F-1C4E-AD5D-CC3C2A221C45}" presName="imgShp" presStyleLbl="fgImgPlace1" presStyleIdx="0" presStyleCnt="4"/>
      <dgm:spPr>
        <a:xfrm>
          <a:off x="1066674" y="1224614"/>
          <a:ext cx="940809" cy="940809"/>
        </a:xfrm>
        <a:prstGeom prst="ellipse">
          <a:avLst/>
        </a:prstGeom>
        <a:blipFill rotWithShape="1">
          <a:blip xmlns:r="http://schemas.openxmlformats.org/officeDocument/2006/relationships" r:embed="rId1"/>
          <a:stretch>
            <a:fillRect/>
          </a:stretch>
        </a:blipFill>
        <a:ln>
          <a:noFill/>
        </a:ln>
        <a:effectLst>
          <a:outerShdw blurRad="40000" dist="23000" dir="5400000" rotWithShape="0">
            <a:srgbClr val="000000">
              <a:alpha val="35000"/>
            </a:srgbClr>
          </a:outerShdw>
        </a:effectLst>
      </dgm:spPr>
    </dgm:pt>
    <dgm:pt modelId="{E2FF68AD-CE8E-7440-8605-507D02647B93}" type="pres">
      <dgm:prSet presAssocID="{09A28680-F81F-1C4E-AD5D-CC3C2A221C45}" presName="txShp" presStyleLbl="node1" presStyleIdx="0" presStyleCnt="4">
        <dgm:presLayoutVars>
          <dgm:bulletEnabled val="1"/>
        </dgm:presLayoutVars>
      </dgm:prSet>
      <dgm:spPr>
        <a:prstGeom prst="homePlate">
          <a:avLst/>
        </a:prstGeom>
      </dgm:spPr>
    </dgm:pt>
    <dgm:pt modelId="{769DC56D-8004-2141-AE8C-FB2A46A73CEC}" type="pres">
      <dgm:prSet presAssocID="{923DAE65-22BF-5E41-BC81-859AD5A8F8DB}" presName="spacing" presStyleCnt="0"/>
      <dgm:spPr/>
    </dgm:pt>
    <dgm:pt modelId="{E6A224FC-F65E-DC49-8421-B2E581DC085E}" type="pres">
      <dgm:prSet presAssocID="{5067D7E9-2550-4F4D-B86C-CD22888A8DFD}" presName="composite" presStyleCnt="0"/>
      <dgm:spPr/>
    </dgm:pt>
    <dgm:pt modelId="{86B64349-634E-A040-BBF7-7001D2089A14}" type="pres">
      <dgm:prSet presAssocID="{5067D7E9-2550-4F4D-B86C-CD22888A8DFD}" presName="imgShp"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18000" r="-18000"/>
          </a:stretch>
        </a:blipFill>
      </dgm:spPr>
    </dgm:pt>
    <dgm:pt modelId="{FECD620E-ED4D-5844-B31B-E29B2D194B6E}" type="pres">
      <dgm:prSet presAssocID="{5067D7E9-2550-4F4D-B86C-CD22888A8DFD}" presName="txShp" presStyleLbl="node1" presStyleIdx="1" presStyleCnt="4">
        <dgm:presLayoutVars>
          <dgm:bulletEnabled val="1"/>
        </dgm:presLayoutVars>
      </dgm:prSet>
      <dgm:spPr/>
    </dgm:pt>
    <dgm:pt modelId="{9678FCF0-72DA-A845-9ABF-B3E754EEDAF6}" type="pres">
      <dgm:prSet presAssocID="{49AFDC69-384D-DC48-8DCC-2E1CC13C1A27}" presName="spacing" presStyleCnt="0"/>
      <dgm:spPr/>
    </dgm:pt>
    <dgm:pt modelId="{F2858F60-E049-9B46-83A6-C2EA24629DAC}" type="pres">
      <dgm:prSet presAssocID="{2A240A13-EEED-FC45-87E3-A14A619E9B70}" presName="composite" presStyleCnt="0"/>
      <dgm:spPr/>
    </dgm:pt>
    <dgm:pt modelId="{E97AAD72-C9C4-B44F-BF68-144B3C497307}" type="pres">
      <dgm:prSet presAssocID="{2A240A13-EEED-FC45-87E3-A14A619E9B70}" presName="imgShp" presStyleLbl="fgImgPlace1" presStyleIdx="2" presStyleCnt="4"/>
      <dgm:spPr>
        <a:prstGeom prst="ellipse">
          <a:avLst/>
        </a:prstGeom>
        <a:blipFill rotWithShape="1">
          <a:blip xmlns:r="http://schemas.openxmlformats.org/officeDocument/2006/relationships" r:embed="rId3"/>
          <a:stretch>
            <a:fillRect/>
          </a:stretch>
        </a:blipFill>
      </dgm:spPr>
    </dgm:pt>
    <dgm:pt modelId="{37116D10-537F-8545-830F-009A318A6A46}" type="pres">
      <dgm:prSet presAssocID="{2A240A13-EEED-FC45-87E3-A14A619E9B70}" presName="txShp" presStyleLbl="node1" presStyleIdx="2" presStyleCnt="4">
        <dgm:presLayoutVars>
          <dgm:bulletEnabled val="1"/>
        </dgm:presLayoutVars>
      </dgm:prSet>
      <dgm:spPr>
        <a:prstGeom prst="homePlate">
          <a:avLst/>
        </a:prstGeom>
      </dgm:spPr>
    </dgm:pt>
    <dgm:pt modelId="{D3B306FE-2E50-4447-8E51-0313779E8184}" type="pres">
      <dgm:prSet presAssocID="{859C84B4-3642-5640-B950-470799CDB719}" presName="spacing" presStyleCnt="0"/>
      <dgm:spPr/>
    </dgm:pt>
    <dgm:pt modelId="{807EAF4C-E344-CF45-AF55-0C062169F27D}" type="pres">
      <dgm:prSet presAssocID="{0DB40031-A754-2641-ABA9-A3A8A3D2430A}" presName="composite" presStyleCnt="0"/>
      <dgm:spPr/>
    </dgm:pt>
    <dgm:pt modelId="{3CB3EF5D-8A8F-534B-8237-0D26A727E7F2}" type="pres">
      <dgm:prSet presAssocID="{0DB40031-A754-2641-ABA9-A3A8A3D2430A}" presName="imgShp" presStyleLbl="fgImgPlace1" presStyleIdx="3" presStyleCnt="4" custLinFactNeighborX="-3633" custLinFactNeighborY="5887"/>
      <dgm:spPr>
        <a:xfrm>
          <a:off x="1032495" y="3670877"/>
          <a:ext cx="940809" cy="940809"/>
        </a:xfrm>
        <a:prstGeom prst="ellipse">
          <a:avLst/>
        </a:prstGeom>
        <a:blipFill rotWithShape="1">
          <a:blip xmlns:r="http://schemas.openxmlformats.org/officeDocument/2006/relationships" r:embed="rId4"/>
          <a:stretch>
            <a:fillRect/>
          </a:stretch>
        </a:blipFill>
        <a:ln>
          <a:noFill/>
        </a:ln>
        <a:effectLst>
          <a:outerShdw blurRad="40000" dist="23000" dir="5400000" rotWithShape="0">
            <a:srgbClr val="000000">
              <a:alpha val="35000"/>
            </a:srgbClr>
          </a:outerShdw>
        </a:effectLst>
      </dgm:spPr>
    </dgm:pt>
    <dgm:pt modelId="{800BAC79-F11D-284F-B969-45E390024F0A}" type="pres">
      <dgm:prSet presAssocID="{0DB40031-A754-2641-ABA9-A3A8A3D2430A}" presName="txShp" presStyleLbl="node1" presStyleIdx="3" presStyleCnt="4">
        <dgm:presLayoutVars>
          <dgm:bulletEnabled val="1"/>
        </dgm:presLayoutVars>
      </dgm:prSet>
      <dgm:spPr>
        <a:prstGeom prst="homePlate">
          <a:avLst/>
        </a:prstGeom>
      </dgm:spPr>
    </dgm:pt>
  </dgm:ptLst>
  <dgm:cxnLst>
    <dgm:cxn modelId="{8AD8D002-0828-984A-AD4A-7B09DEAD1D5F}" type="presOf" srcId="{0DB40031-A754-2641-ABA9-A3A8A3D2430A}" destId="{800BAC79-F11D-284F-B969-45E390024F0A}" srcOrd="0" destOrd="0" presId="urn:microsoft.com/office/officeart/2005/8/layout/vList3#2"/>
    <dgm:cxn modelId="{614FAE1C-006E-654C-B591-FFB447B473D1}" srcId="{EF9F8124-6DD5-3C4A-B1CE-BB6EA06A4DFE}" destId="{5067D7E9-2550-4F4D-B86C-CD22888A8DFD}" srcOrd="1" destOrd="0" parTransId="{C2D7C04E-22B4-B34C-A12D-9243AD9A2F91}" sibTransId="{49AFDC69-384D-DC48-8DCC-2E1CC13C1A27}"/>
    <dgm:cxn modelId="{392D211E-1564-A94D-9831-BD4EA6873893}" type="presOf" srcId="{09A28680-F81F-1C4E-AD5D-CC3C2A221C45}" destId="{E2FF68AD-CE8E-7440-8605-507D02647B93}" srcOrd="0" destOrd="0" presId="urn:microsoft.com/office/officeart/2005/8/layout/vList3#2"/>
    <dgm:cxn modelId="{E3CD5679-F5CA-E842-8FA8-41DB9E8B2C0B}" type="presOf" srcId="{5067D7E9-2550-4F4D-B86C-CD22888A8DFD}" destId="{FECD620E-ED4D-5844-B31B-E29B2D194B6E}" srcOrd="0" destOrd="0" presId="urn:microsoft.com/office/officeart/2005/8/layout/vList3#2"/>
    <dgm:cxn modelId="{64C11A7A-A07F-184B-9AF9-F0303F874C04}" type="presOf" srcId="{EF9F8124-6DD5-3C4A-B1CE-BB6EA06A4DFE}" destId="{370652E2-2DBC-CE48-8989-A4CA620F7A28}" srcOrd="0" destOrd="0" presId="urn:microsoft.com/office/officeart/2005/8/layout/vList3#2"/>
    <dgm:cxn modelId="{5C7479E0-F4A3-F240-85F6-8616E08058B1}" srcId="{EF9F8124-6DD5-3C4A-B1CE-BB6EA06A4DFE}" destId="{0DB40031-A754-2641-ABA9-A3A8A3D2430A}" srcOrd="3" destOrd="0" parTransId="{2A13DB88-E1A7-7244-9978-3D5EFD3CD875}" sibTransId="{A0F49248-6754-754A-8E57-DEF3A36E6BBC}"/>
    <dgm:cxn modelId="{EFD6C8E9-45A6-B744-8A81-CFA89031ABF9}" type="presOf" srcId="{2A240A13-EEED-FC45-87E3-A14A619E9B70}" destId="{37116D10-537F-8545-830F-009A318A6A46}" srcOrd="0" destOrd="0" presId="urn:microsoft.com/office/officeart/2005/8/layout/vList3#2"/>
    <dgm:cxn modelId="{C51128F4-E11B-3949-8E39-F39BA9F9C24D}" srcId="{EF9F8124-6DD5-3C4A-B1CE-BB6EA06A4DFE}" destId="{2A240A13-EEED-FC45-87E3-A14A619E9B70}" srcOrd="2" destOrd="0" parTransId="{6E0C4FAB-5662-444D-A968-D74385327841}" sibTransId="{859C84B4-3642-5640-B950-470799CDB719}"/>
    <dgm:cxn modelId="{A7B5D2F4-4E4D-ED45-8E9B-6130AF0A30B5}" srcId="{EF9F8124-6DD5-3C4A-B1CE-BB6EA06A4DFE}" destId="{09A28680-F81F-1C4E-AD5D-CC3C2A221C45}" srcOrd="0" destOrd="0" parTransId="{7AA8DC2E-FD72-164D-BB56-8EC4C280DB52}" sibTransId="{923DAE65-22BF-5E41-BC81-859AD5A8F8DB}"/>
    <dgm:cxn modelId="{F63CB29F-2FBF-074A-A0B3-28EEE1F028F9}" type="presParOf" srcId="{370652E2-2DBC-CE48-8989-A4CA620F7A28}" destId="{6A5168CC-73F4-0E44-99CC-B08222B163D4}" srcOrd="0" destOrd="0" presId="urn:microsoft.com/office/officeart/2005/8/layout/vList3#2"/>
    <dgm:cxn modelId="{F6D56A29-A614-6341-95AF-04F2D48B636C}" type="presParOf" srcId="{6A5168CC-73F4-0E44-99CC-B08222B163D4}" destId="{AF015E63-F33A-2F46-BCA0-4B21E879330D}" srcOrd="0" destOrd="0" presId="urn:microsoft.com/office/officeart/2005/8/layout/vList3#2"/>
    <dgm:cxn modelId="{0B0CDF73-1B2F-BF44-B766-8F809153CB50}" type="presParOf" srcId="{6A5168CC-73F4-0E44-99CC-B08222B163D4}" destId="{E2FF68AD-CE8E-7440-8605-507D02647B93}" srcOrd="1" destOrd="0" presId="urn:microsoft.com/office/officeart/2005/8/layout/vList3#2"/>
    <dgm:cxn modelId="{06720CCD-537D-1548-A0D8-A2069AC45626}" type="presParOf" srcId="{370652E2-2DBC-CE48-8989-A4CA620F7A28}" destId="{769DC56D-8004-2141-AE8C-FB2A46A73CEC}" srcOrd="1" destOrd="0" presId="urn:microsoft.com/office/officeart/2005/8/layout/vList3#2"/>
    <dgm:cxn modelId="{CC966D6B-051B-3547-A853-D19A48212A97}" type="presParOf" srcId="{370652E2-2DBC-CE48-8989-A4CA620F7A28}" destId="{E6A224FC-F65E-DC49-8421-B2E581DC085E}" srcOrd="2" destOrd="0" presId="urn:microsoft.com/office/officeart/2005/8/layout/vList3#2"/>
    <dgm:cxn modelId="{F93184A7-AFB8-FA41-8AE4-2AA8702339BD}" type="presParOf" srcId="{E6A224FC-F65E-DC49-8421-B2E581DC085E}" destId="{86B64349-634E-A040-BBF7-7001D2089A14}" srcOrd="0" destOrd="0" presId="urn:microsoft.com/office/officeart/2005/8/layout/vList3#2"/>
    <dgm:cxn modelId="{3CE4B70B-923B-134B-8B39-E00DDC49581D}" type="presParOf" srcId="{E6A224FC-F65E-DC49-8421-B2E581DC085E}" destId="{FECD620E-ED4D-5844-B31B-E29B2D194B6E}" srcOrd="1" destOrd="0" presId="urn:microsoft.com/office/officeart/2005/8/layout/vList3#2"/>
    <dgm:cxn modelId="{7A22A04C-FCAD-0947-A3D2-27A9C097EBC8}" type="presParOf" srcId="{370652E2-2DBC-CE48-8989-A4CA620F7A28}" destId="{9678FCF0-72DA-A845-9ABF-B3E754EEDAF6}" srcOrd="3" destOrd="0" presId="urn:microsoft.com/office/officeart/2005/8/layout/vList3#2"/>
    <dgm:cxn modelId="{A2584C44-0CA1-7944-92C1-28F9E7AD99F9}" type="presParOf" srcId="{370652E2-2DBC-CE48-8989-A4CA620F7A28}" destId="{F2858F60-E049-9B46-83A6-C2EA24629DAC}" srcOrd="4" destOrd="0" presId="urn:microsoft.com/office/officeart/2005/8/layout/vList3#2"/>
    <dgm:cxn modelId="{94E7D71F-C05F-5D46-A027-D882A604615F}" type="presParOf" srcId="{F2858F60-E049-9B46-83A6-C2EA24629DAC}" destId="{E97AAD72-C9C4-B44F-BF68-144B3C497307}" srcOrd="0" destOrd="0" presId="urn:microsoft.com/office/officeart/2005/8/layout/vList3#2"/>
    <dgm:cxn modelId="{10AB9490-1140-AF49-9D94-91B35B408811}" type="presParOf" srcId="{F2858F60-E049-9B46-83A6-C2EA24629DAC}" destId="{37116D10-537F-8545-830F-009A318A6A46}" srcOrd="1" destOrd="0" presId="urn:microsoft.com/office/officeart/2005/8/layout/vList3#2"/>
    <dgm:cxn modelId="{42FD0132-8069-354D-A062-3750B869385A}" type="presParOf" srcId="{370652E2-2DBC-CE48-8989-A4CA620F7A28}" destId="{D3B306FE-2E50-4447-8E51-0313779E8184}" srcOrd="5" destOrd="0" presId="urn:microsoft.com/office/officeart/2005/8/layout/vList3#2"/>
    <dgm:cxn modelId="{A8A634C1-853D-DA47-A2CA-0E2692D08062}" type="presParOf" srcId="{370652E2-2DBC-CE48-8989-A4CA620F7A28}" destId="{807EAF4C-E344-CF45-AF55-0C062169F27D}" srcOrd="6" destOrd="0" presId="urn:microsoft.com/office/officeart/2005/8/layout/vList3#2"/>
    <dgm:cxn modelId="{5F9935CD-2725-A94D-96EB-2E618190681C}" type="presParOf" srcId="{807EAF4C-E344-CF45-AF55-0C062169F27D}" destId="{3CB3EF5D-8A8F-534B-8237-0D26A727E7F2}" srcOrd="0" destOrd="0" presId="urn:microsoft.com/office/officeart/2005/8/layout/vList3#2"/>
    <dgm:cxn modelId="{CC7ECA51-B5FB-A843-908F-6D5976664E8D}" type="presParOf" srcId="{807EAF4C-E344-CF45-AF55-0C062169F27D}" destId="{800BAC79-F11D-284F-B969-45E390024F0A}" srcOrd="1" destOrd="0" presId="urn:microsoft.com/office/officeart/2005/8/layout/vList3#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F68AD-CE8E-7440-8605-507D02647B93}">
      <dsp:nvSpPr>
        <dsp:cNvPr id="0" name=""/>
        <dsp:cNvSpPr/>
      </dsp:nvSpPr>
      <dsp:spPr>
        <a:xfrm rot="10800000">
          <a:off x="1537079" y="2966"/>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rtl="0">
            <a:lnSpc>
              <a:spcPct val="90000"/>
            </a:lnSpc>
            <a:spcBef>
              <a:spcPct val="0"/>
            </a:spcBef>
            <a:spcAft>
              <a:spcPct val="35000"/>
            </a:spcAft>
            <a:buNone/>
          </a:pPr>
          <a:r>
            <a:rPr lang="en-GB" sz="2600" kern="1200">
              <a:solidFill>
                <a:sysClr val="window" lastClr="FFFFFF"/>
              </a:solidFill>
              <a:latin typeface="Cambria"/>
              <a:ea typeface="+mn-ea"/>
              <a:cs typeface="+mn-cs"/>
            </a:rPr>
            <a:t>Successful responsible companies (social icons)</a:t>
          </a:r>
          <a:endParaRPr lang="en-US" sz="2600" kern="1200">
            <a:solidFill>
              <a:sysClr val="window" lastClr="FFFFFF"/>
            </a:solidFill>
            <a:latin typeface="Cambria"/>
            <a:ea typeface="+mn-ea"/>
            <a:cs typeface="+mn-cs"/>
          </a:endParaRPr>
        </a:p>
      </dsp:txBody>
      <dsp:txXfrm rot="10800000">
        <a:off x="1772281" y="2966"/>
        <a:ext cx="4933444" cy="940809"/>
      </dsp:txXfrm>
    </dsp:sp>
    <dsp:sp modelId="{AF015E63-F33A-2F46-BCA0-4B21E879330D}">
      <dsp:nvSpPr>
        <dsp:cNvPr id="0" name=""/>
        <dsp:cNvSpPr/>
      </dsp:nvSpPr>
      <dsp:spPr>
        <a:xfrm>
          <a:off x="1066674" y="2966"/>
          <a:ext cx="940809" cy="940809"/>
        </a:xfrm>
        <a:prstGeom prst="ellipse">
          <a:avLst/>
        </a:prstGeom>
        <a:blipFill rotWithShape="1">
          <a:blip xmlns:r="http://schemas.openxmlformats.org/officeDocument/2006/relationships" r:embed="rId1"/>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FECD620E-ED4D-5844-B31B-E29B2D194B6E}">
      <dsp:nvSpPr>
        <dsp:cNvPr id="0" name=""/>
        <dsp:cNvSpPr/>
      </dsp:nvSpPr>
      <dsp:spPr>
        <a:xfrm rot="10800000">
          <a:off x="1537079" y="1224614"/>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a:lnSpc>
              <a:spcPct val="90000"/>
            </a:lnSpc>
            <a:spcBef>
              <a:spcPct val="0"/>
            </a:spcBef>
            <a:spcAft>
              <a:spcPct val="35000"/>
            </a:spcAft>
            <a:buNone/>
          </a:pPr>
          <a:r>
            <a:rPr lang="en-US" sz="2600" kern="1200">
              <a:solidFill>
                <a:sysClr val="window" lastClr="FFFFFF"/>
              </a:solidFill>
              <a:latin typeface="Cambria"/>
              <a:ea typeface="+mn-ea"/>
              <a:cs typeface="+mn-cs"/>
            </a:rPr>
            <a:t>Consumer growing awareness and activism</a:t>
          </a:r>
        </a:p>
      </dsp:txBody>
      <dsp:txXfrm rot="10800000">
        <a:off x="1772281" y="1224614"/>
        <a:ext cx="4933444" cy="940809"/>
      </dsp:txXfrm>
    </dsp:sp>
    <dsp:sp modelId="{86B64349-634E-A040-BBF7-7001D2089A14}">
      <dsp:nvSpPr>
        <dsp:cNvPr id="0" name=""/>
        <dsp:cNvSpPr/>
      </dsp:nvSpPr>
      <dsp:spPr>
        <a:xfrm>
          <a:off x="1066674" y="1224614"/>
          <a:ext cx="940809" cy="940809"/>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8000" r="-18000"/>
          </a:stretch>
        </a:blipFill>
        <a:ln>
          <a:noFill/>
        </a:ln>
        <a:effectLst/>
      </dsp:spPr>
      <dsp:style>
        <a:lnRef idx="0">
          <a:scrgbClr r="0" g="0" b="0"/>
        </a:lnRef>
        <a:fillRef idx="1">
          <a:scrgbClr r="0" g="0" b="0"/>
        </a:fillRef>
        <a:effectRef idx="2">
          <a:scrgbClr r="0" g="0" b="0"/>
        </a:effectRef>
        <a:fontRef idx="minor"/>
      </dsp:style>
    </dsp:sp>
    <dsp:sp modelId="{37116D10-537F-8545-830F-009A318A6A46}">
      <dsp:nvSpPr>
        <dsp:cNvPr id="0" name=""/>
        <dsp:cNvSpPr/>
      </dsp:nvSpPr>
      <dsp:spPr>
        <a:xfrm rot="10800000">
          <a:off x="1537079" y="2446262"/>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a:lnSpc>
              <a:spcPct val="90000"/>
            </a:lnSpc>
            <a:spcBef>
              <a:spcPct val="0"/>
            </a:spcBef>
            <a:spcAft>
              <a:spcPct val="35000"/>
            </a:spcAft>
            <a:buNone/>
          </a:pPr>
          <a:r>
            <a:rPr lang="en-US" sz="2600" kern="1200" err="1">
              <a:solidFill>
                <a:sysClr val="window" lastClr="FFFFFF"/>
              </a:solidFill>
              <a:latin typeface="Cambria"/>
              <a:ea typeface="+mn-ea"/>
              <a:cs typeface="+mn-cs"/>
            </a:rPr>
            <a:t>Globalisation</a:t>
          </a:r>
          <a:r>
            <a:rPr lang="en-US" sz="2600" kern="1200">
              <a:solidFill>
                <a:sysClr val="window" lastClr="FFFFFF"/>
              </a:solidFill>
              <a:latin typeface="Cambria"/>
              <a:ea typeface="+mn-ea"/>
              <a:cs typeface="+mn-cs"/>
            </a:rPr>
            <a:t> and free flow of information</a:t>
          </a:r>
        </a:p>
      </dsp:txBody>
      <dsp:txXfrm rot="10800000">
        <a:off x="1772281" y="2446262"/>
        <a:ext cx="4933444" cy="940809"/>
      </dsp:txXfrm>
    </dsp:sp>
    <dsp:sp modelId="{E97AAD72-C9C4-B44F-BF68-144B3C497307}">
      <dsp:nvSpPr>
        <dsp:cNvPr id="0" name=""/>
        <dsp:cNvSpPr/>
      </dsp:nvSpPr>
      <dsp:spPr>
        <a:xfrm>
          <a:off x="1066674" y="2446262"/>
          <a:ext cx="940809" cy="940809"/>
        </a:xfrm>
        <a:prstGeom prst="ellipse">
          <a:avLst/>
        </a:prstGeom>
        <a:blipFill rotWithShape="1">
          <a:blip xmlns:r="http://schemas.openxmlformats.org/officeDocument/2006/relationships" r:embed="rId3"/>
          <a:stretch>
            <a:fillRect/>
          </a:stretch>
        </a:blipFill>
        <a:ln>
          <a:noFill/>
        </a:ln>
        <a:effectLst/>
      </dsp:spPr>
      <dsp:style>
        <a:lnRef idx="0">
          <a:scrgbClr r="0" g="0" b="0"/>
        </a:lnRef>
        <a:fillRef idx="1">
          <a:scrgbClr r="0" g="0" b="0"/>
        </a:fillRef>
        <a:effectRef idx="2">
          <a:scrgbClr r="0" g="0" b="0"/>
        </a:effectRef>
        <a:fontRef idx="minor"/>
      </dsp:style>
    </dsp:sp>
    <dsp:sp modelId="{800BAC79-F11D-284F-B969-45E390024F0A}">
      <dsp:nvSpPr>
        <dsp:cNvPr id="0" name=""/>
        <dsp:cNvSpPr/>
      </dsp:nvSpPr>
      <dsp:spPr>
        <a:xfrm rot="10800000">
          <a:off x="1537079" y="3667911"/>
          <a:ext cx="5168646" cy="940809"/>
        </a:xfrm>
        <a:prstGeom prst="homePlate">
          <a:avLst/>
        </a:prstGeom>
        <a:solidFill>
          <a:srgbClr val="800000"/>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14871" tIns="99060" rIns="184912" bIns="99060" numCol="1" spcCol="1270" anchor="ctr" anchorCtr="0">
          <a:noAutofit/>
        </a:bodyPr>
        <a:lstStyle/>
        <a:p>
          <a:pPr marL="0" lvl="0" indent="0" algn="ctr" defTabSz="1155700" rtl="0">
            <a:lnSpc>
              <a:spcPct val="90000"/>
            </a:lnSpc>
            <a:spcBef>
              <a:spcPct val="0"/>
            </a:spcBef>
            <a:spcAft>
              <a:spcPct val="35000"/>
            </a:spcAft>
            <a:buNone/>
          </a:pPr>
          <a:r>
            <a:rPr lang="en-US" sz="2600" kern="1200">
              <a:solidFill>
                <a:sysClr val="window" lastClr="FFFFFF"/>
              </a:solidFill>
              <a:latin typeface="Cambria"/>
              <a:ea typeface="+mn-ea"/>
              <a:cs typeface="+mn-cs"/>
            </a:rPr>
            <a:t>Financial crises and the results of unethical </a:t>
          </a:r>
          <a:r>
            <a:rPr lang="en-US" sz="2600" kern="1200" err="1">
              <a:solidFill>
                <a:sysClr val="window" lastClr="FFFFFF"/>
              </a:solidFill>
              <a:latin typeface="Cambria"/>
              <a:ea typeface="+mn-ea"/>
              <a:cs typeface="+mn-cs"/>
            </a:rPr>
            <a:t>behaviour</a:t>
          </a:r>
          <a:r>
            <a:rPr lang="en-US" sz="2600" kern="1200">
              <a:solidFill>
                <a:sysClr val="window" lastClr="FFFFFF"/>
              </a:solidFill>
              <a:latin typeface="Cambria"/>
              <a:ea typeface="+mn-ea"/>
              <a:cs typeface="+mn-cs"/>
            </a:rPr>
            <a:t> </a:t>
          </a:r>
        </a:p>
      </dsp:txBody>
      <dsp:txXfrm rot="10800000">
        <a:off x="1772281" y="3667911"/>
        <a:ext cx="4933444" cy="940809"/>
      </dsp:txXfrm>
    </dsp:sp>
    <dsp:sp modelId="{3CB3EF5D-8A8F-534B-8237-0D26A727E7F2}">
      <dsp:nvSpPr>
        <dsp:cNvPr id="0" name=""/>
        <dsp:cNvSpPr/>
      </dsp:nvSpPr>
      <dsp:spPr>
        <a:xfrm>
          <a:off x="1032495" y="3670877"/>
          <a:ext cx="940809" cy="940809"/>
        </a:xfrm>
        <a:prstGeom prst="ellipse">
          <a:avLst/>
        </a:prstGeom>
        <a:blipFill rotWithShape="1">
          <a:blip xmlns:r="http://schemas.openxmlformats.org/officeDocument/2006/relationships" r:embed="rId4"/>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2">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19/02/2025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reenkey.global/stories-news-1/2017/11/9/the-hotel-sector-must-cut-carbon-footprint-by-90-to-meet-2-degree-climate-threshold"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unwto.org/sustainable-development/climate-action#:~:text=The%20signatories%20of%20the%20Glasgow,soon%20as%20possible%20before%202050."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earth-changers.com/"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youtube.com/watch?v=zJZFfeLRCJs" TargetMode="External"/><Relationship Id="rId3" Type="http://schemas.openxmlformats.org/officeDocument/2006/relationships/hyperlink" Target="https://www.businessnewsdaily.com/15769-small-business-marketing-guide.html" TargetMode="External"/><Relationship Id="rId7" Type="http://schemas.openxmlformats.org/officeDocument/2006/relationships/hyperlink" Target="https://www.epa.gov/laws-regulations/summary-clean-water-act"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s://www.epa.gov/laws-regulations/summary-clean-air-act" TargetMode="External"/><Relationship Id="rId11" Type="http://schemas.openxmlformats.org/officeDocument/2006/relationships/hyperlink" Target="https://greenprint.eco/wp-content/uploads/2021/03/GreenPrint-Business-of-Sustainability-Index_3.2021.pdf" TargetMode="External"/><Relationship Id="rId5" Type="http://schemas.openxmlformats.org/officeDocument/2006/relationships/hyperlink" Target="https://www.theguardian.com/sustainable-business/2016/aug/20/greenwashing-environmentalism-lies-companies" TargetMode="External"/><Relationship Id="rId10" Type="http://schemas.openxmlformats.org/officeDocument/2006/relationships/hyperlink" Target="https://www.businessnewsdaily.com/15087-consumers-want-sustainable-products.html" TargetMode="External"/><Relationship Id="rId4" Type="http://schemas.openxmlformats.org/officeDocument/2006/relationships/hyperlink" Target="https://www.businessnewsdaily.com/2174-guerilla-marketing-wrong.html" TargetMode="External"/><Relationship Id="rId9" Type="http://schemas.openxmlformats.org/officeDocument/2006/relationships/hyperlink" Target="https://www.multinationalmonitor.org/hyper/issues/1991/10/doyle.html"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mckinsey.com/business-functions/sustainability/our-insights/how-much-will-consumers-pay-to-go-green" TargetMode="External"/><Relationship Id="rId2" Type="http://schemas.openxmlformats.org/officeDocument/2006/relationships/slide" Target="../slides/slide24.xml"/><Relationship Id="rId1" Type="http://schemas.openxmlformats.org/officeDocument/2006/relationships/notesMaster" Target="../notesMasters/notesMaster1.xml"/><Relationship Id="rId5" Type="http://schemas.openxmlformats.org/officeDocument/2006/relationships/hyperlink" Target="http://www.scielo.br/scielo.php?script=sci_arttext&amp;pid=S2531-04882019000200006" TargetMode="External"/><Relationship Id="rId4" Type="http://schemas.openxmlformats.org/officeDocument/2006/relationships/hyperlink" Target="https://www.tandfonline.com/doi/full/10.1080/00913367.2018.1452652" TargetMode="Externa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edie.net/one-in-five-cases-of-esg-risks-linked-to-greenwashing/" TargetMode="External"/><Relationship Id="rId2" Type="http://schemas.openxmlformats.org/officeDocument/2006/relationships/slide" Target="../slides/slide25.xml"/><Relationship Id="rId1" Type="http://schemas.openxmlformats.org/officeDocument/2006/relationships/notesMaster" Target="../notesMasters/notesMaster1.xml"/><Relationship Id="rId6" Type="http://schemas.openxmlformats.org/officeDocument/2006/relationships/hyperlink" Target="https://small99.co.uk/net-zero/greenhushing/" TargetMode="External"/><Relationship Id="rId5" Type="http://schemas.openxmlformats.org/officeDocument/2006/relationships/hyperlink" Target="https://medium.com/copenhagen-institute-for-futures-studies/have-you-heard-of-greenhushing-e974612de984" TargetMode="External"/><Relationship Id="rId4" Type="http://schemas.openxmlformats.org/officeDocument/2006/relationships/hyperlink" Target="https://www.edie.net/be-clear-and-upfront-cma-urges-uk-businesses-to-avoid-greenwashing/"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a:t>
            </a:r>
          </a:p>
          <a:p>
            <a:endParaRPr lang="en-GB" dirty="0"/>
          </a:p>
          <a:p>
            <a:r>
              <a:rPr lang="en-GB" dirty="0"/>
              <a:t>https://www.earthday.org/nature-and-happiness-quiz/</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400" dirty="0"/>
              <a:t>The term </a:t>
            </a:r>
            <a:r>
              <a:rPr lang="en-GB" sz="1400" b="1" dirty="0"/>
              <a:t>‘</a:t>
            </a:r>
            <a:r>
              <a:rPr lang="en-GB" sz="1400" b="1" dirty="0">
                <a:solidFill>
                  <a:srgbClr val="002060"/>
                </a:solidFill>
              </a:rPr>
              <a:t>circular economy</a:t>
            </a:r>
            <a:r>
              <a:rPr lang="en-GB" sz="1400" b="1" dirty="0"/>
              <a:t>’ </a:t>
            </a:r>
            <a:r>
              <a:rPr lang="en-GB" sz="1400" dirty="0"/>
              <a:t>was brought to </a:t>
            </a:r>
          </a:p>
          <a:p>
            <a:pPr marL="0" indent="0">
              <a:buNone/>
            </a:pPr>
            <a:r>
              <a:rPr lang="en-GB" sz="1400" dirty="0"/>
              <a:t>prominence by the Ellen MacArthur Foundation </a:t>
            </a:r>
          </a:p>
          <a:p>
            <a:pPr marL="0" indent="0">
              <a:buNone/>
            </a:pPr>
            <a:r>
              <a:rPr lang="en-GB" sz="1400" dirty="0"/>
              <a:t>when it launched in 2010.</a:t>
            </a:r>
          </a:p>
          <a:p>
            <a:pPr defTabSz="964418">
              <a:defRPr/>
            </a:pPr>
            <a:endParaRPr lang="en-GB" sz="1300" dirty="0"/>
          </a:p>
        </p:txBody>
      </p:sp>
      <p:sp>
        <p:nvSpPr>
          <p:cNvPr id="4" name="Slide Number Placeholder 3"/>
          <p:cNvSpPr>
            <a:spLocks noGrp="1"/>
          </p:cNvSpPr>
          <p:nvPr>
            <p:ph type="sldNum" sz="quarter" idx="5"/>
          </p:nvPr>
        </p:nvSpPr>
        <p:spPr/>
        <p:txBody>
          <a:bodyPr/>
          <a:lstStyle/>
          <a:p>
            <a:fld id="{4F04AE50-4941-7A4B-8F63-0D32D2B0A99F}" type="slidenum">
              <a:rPr lang="en-GB" smtClean="0"/>
              <a:t>3</a:t>
            </a:fld>
            <a:endParaRPr lang="en-GB"/>
          </a:p>
        </p:txBody>
      </p:sp>
    </p:spTree>
    <p:extLst>
      <p:ext uri="{BB962C8B-B14F-4D97-AF65-F5344CB8AC3E}">
        <p14:creationId xmlns:p14="http://schemas.microsoft.com/office/powerpoint/2010/main" val="3152246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is it achievable?</a:t>
            </a:r>
          </a:p>
          <a:p>
            <a:endParaRPr lang="en-GB"/>
          </a:p>
          <a:p>
            <a:r>
              <a:rPr lang="en-GB"/>
              <a:t>Cradle to grave</a:t>
            </a:r>
          </a:p>
        </p:txBody>
      </p:sp>
      <p:sp>
        <p:nvSpPr>
          <p:cNvPr id="4" name="Slide Number Placeholder 3"/>
          <p:cNvSpPr>
            <a:spLocks noGrp="1"/>
          </p:cNvSpPr>
          <p:nvPr>
            <p:ph type="sldNum" sz="quarter" idx="5"/>
          </p:nvPr>
        </p:nvSpPr>
        <p:spPr/>
        <p:txBody>
          <a:bodyPr/>
          <a:lstStyle/>
          <a:p>
            <a:fld id="{FE08C8D7-18E8-2C4F-967C-29C09C3D1F6E}" type="slidenum">
              <a:rPr lang="en-US" smtClean="0"/>
              <a:t>4</a:t>
            </a:fld>
            <a:endParaRPr lang="en-US"/>
          </a:p>
        </p:txBody>
      </p:sp>
    </p:spTree>
    <p:extLst>
      <p:ext uri="{BB962C8B-B14F-4D97-AF65-F5344CB8AC3E}">
        <p14:creationId xmlns:p14="http://schemas.microsoft.com/office/powerpoint/2010/main" val="1163905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Wind power was biggest contributor in May 22 plus solar, renewables more than non-renewable</a:t>
            </a:r>
          </a:p>
          <a:p>
            <a:r>
              <a:rPr lang="en-GB" dirty="0"/>
              <a:t>Let’s talk about wind power and see how green it actually  is:</a:t>
            </a:r>
          </a:p>
          <a:p>
            <a:endParaRPr lang="en-GB" dirty="0"/>
          </a:p>
          <a:p>
            <a:r>
              <a:rPr lang="en-GB" dirty="0"/>
              <a:t>ttps://www.nationalgrid.com/stories/energy-explained/can-wind-turbine-blades-be-recycled#:~:text=There%20are%20more%20than%208%2C000,around%2020-25%20years).&amp;text=They%20can%20mostly%20be%20recycled,that%20have%20already%20been%20recycled.</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5</a:t>
            </a:fld>
            <a:endParaRPr lang="en-US"/>
          </a:p>
        </p:txBody>
      </p:sp>
    </p:spTree>
    <p:extLst>
      <p:ext uri="{BB962C8B-B14F-4D97-AF65-F5344CB8AC3E}">
        <p14:creationId xmlns:p14="http://schemas.microsoft.com/office/powerpoint/2010/main" val="42105703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this what companies are actually doing?</a:t>
            </a:r>
          </a:p>
          <a:p>
            <a:endParaRPr lang="en-GB" dirty="0"/>
          </a:p>
          <a:p>
            <a:r>
              <a:rPr lang="en-GB" dirty="0"/>
              <a:t>Is this what you think we should do?</a:t>
            </a:r>
          </a:p>
          <a:p>
            <a:endParaRPr lang="en-GB" dirty="0"/>
          </a:p>
          <a:p>
            <a:r>
              <a:rPr lang="en-GB" dirty="0"/>
              <a:t>Veganuary </a:t>
            </a:r>
          </a:p>
          <a:p>
            <a:endParaRPr lang="en-GB" dirty="0"/>
          </a:p>
          <a:p>
            <a:r>
              <a:rPr lang="en-GB" dirty="0"/>
              <a:t>Battery cars - !!!!</a:t>
            </a:r>
          </a:p>
        </p:txBody>
      </p:sp>
      <p:sp>
        <p:nvSpPr>
          <p:cNvPr id="4" name="Slide Number Placeholder 3"/>
          <p:cNvSpPr>
            <a:spLocks noGrp="1"/>
          </p:cNvSpPr>
          <p:nvPr>
            <p:ph type="sldNum" sz="quarter" idx="5"/>
          </p:nvPr>
        </p:nvSpPr>
        <p:spPr/>
        <p:txBody>
          <a:bodyPr/>
          <a:lstStyle/>
          <a:p>
            <a:fld id="{FE08C8D7-18E8-2C4F-967C-29C09C3D1F6E}" type="slidenum">
              <a:rPr lang="en-US" smtClean="0"/>
              <a:t>12</a:t>
            </a:fld>
            <a:endParaRPr lang="en-US"/>
          </a:p>
        </p:txBody>
      </p:sp>
    </p:spTree>
    <p:extLst>
      <p:ext uri="{BB962C8B-B14F-4D97-AF65-F5344CB8AC3E}">
        <p14:creationId xmlns:p14="http://schemas.microsoft.com/office/powerpoint/2010/main" val="3658930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According to a publication by the </a:t>
            </a:r>
            <a:r>
              <a:rPr lang="en-GB" sz="1300" i="1" dirty="0"/>
              <a:t>Cambridge Institute for Sustainability Leadership</a:t>
            </a:r>
            <a:r>
              <a:rPr lang="en-GB" sz="1300" dirty="0"/>
              <a:t>, the tourism industry is responsible for about 5% of current greenhouse gas emissions. With numbers of </a:t>
            </a:r>
            <a:r>
              <a:rPr lang="en-GB" sz="1300" dirty="0" err="1"/>
              <a:t>travelers</a:t>
            </a:r>
            <a:r>
              <a:rPr lang="en-GB" sz="1300" dirty="0"/>
              <a:t> and hotel rooms booming, this number is set to increase by 130% by 2035. </a:t>
            </a:r>
          </a:p>
          <a:p>
            <a:endParaRPr lang="en-GB" sz="1300" dirty="0"/>
          </a:p>
          <a:p>
            <a:r>
              <a:rPr lang="en-GB" sz="1300" dirty="0"/>
              <a:t>Due to the heavy investments needed to update existing locations and inherently low profit margins compared to other industries, hotels and restaurants have been rather slow in adopting sustainable business practices. </a:t>
            </a:r>
            <a:r>
              <a:rPr lang="en-GB" sz="1300" b="1" dirty="0"/>
              <a:t>By 2050, hotels will need to reduce emissions per key by </a:t>
            </a:r>
            <a:r>
              <a:rPr lang="en-GB" sz="1300" b="1" u="sng" dirty="0">
                <a:hlinkClick r:id="rId3"/>
              </a:rPr>
              <a:t>90%</a:t>
            </a:r>
            <a:r>
              <a:rPr lang="en-GB" sz="1300" b="1" dirty="0"/>
              <a:t> to be in line with the Paris Climate Agreement.</a:t>
            </a:r>
            <a:r>
              <a:rPr lang="en-GB" sz="1300" dirty="0"/>
              <a:t> Public and political pressure on the sector is rising to implement drastic changes in coming years. Many hotel and restaurant chains are responding, but the path to a clean hospitality industry remains a long one.</a:t>
            </a:r>
          </a:p>
          <a:p>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13</a:t>
            </a:fld>
            <a:endParaRPr lang="en-US"/>
          </a:p>
        </p:txBody>
      </p:sp>
    </p:spTree>
    <p:extLst>
      <p:ext uri="{BB962C8B-B14F-4D97-AF65-F5344CB8AC3E}">
        <p14:creationId xmlns:p14="http://schemas.microsoft.com/office/powerpoint/2010/main" val="26418599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Climate Action | Transforming tourism for climate action | UNWTO</a:t>
            </a:r>
            <a:endParaRPr lang="en-GB" dirty="0"/>
          </a:p>
          <a:p>
            <a:endParaRPr lang="en-GB" dirty="0"/>
          </a:p>
          <a:p>
            <a:r>
              <a:rPr lang="en-GB" dirty="0"/>
              <a:t>Growing consensus – What does this actually mean?</a:t>
            </a:r>
          </a:p>
        </p:txBody>
      </p:sp>
      <p:sp>
        <p:nvSpPr>
          <p:cNvPr id="4" name="Slide Number Placeholder 3"/>
          <p:cNvSpPr>
            <a:spLocks noGrp="1"/>
          </p:cNvSpPr>
          <p:nvPr>
            <p:ph type="sldNum" sz="quarter" idx="5"/>
          </p:nvPr>
        </p:nvSpPr>
        <p:spPr/>
        <p:txBody>
          <a:bodyPr/>
          <a:lstStyle/>
          <a:p>
            <a:fld id="{324661F1-DB81-44E4-BB5E-8CFA2BC56AE0}" type="slidenum">
              <a:rPr lang="en-GB" smtClean="0"/>
              <a:t>14</a:t>
            </a:fld>
            <a:endParaRPr lang="en-GB"/>
          </a:p>
        </p:txBody>
      </p:sp>
    </p:spTree>
    <p:extLst>
      <p:ext uri="{BB962C8B-B14F-4D97-AF65-F5344CB8AC3E}">
        <p14:creationId xmlns:p14="http://schemas.microsoft.com/office/powerpoint/2010/main" val="15324574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mins Have international business practices changed since the covid lockdowns? Or have many things just gone back to the way they were before especially for international business airline passengers?</a:t>
            </a:r>
          </a:p>
          <a:p>
            <a:r>
              <a:rPr lang="en-GB" dirty="0"/>
              <a:t>Companies will change their ways when people demand it – their customers and employees, as much as when they have to because of legislation</a:t>
            </a:r>
          </a:p>
          <a:p>
            <a:endParaRPr lang="en-GB" dirty="0">
              <a:cs typeface="Calibri"/>
            </a:endParaRPr>
          </a:p>
          <a:p>
            <a:r>
              <a:rPr lang="en-GB" dirty="0">
                <a:cs typeface="Calibri"/>
              </a:rPr>
              <a:t>We have talked a lot the last few weeks about whether or not its companies or the consumers that should drive these changes. How do you think Covid and inflation have driven changes?</a:t>
            </a:r>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30181452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know that these are the drivers of change. </a:t>
            </a:r>
          </a:p>
        </p:txBody>
      </p:sp>
      <p:sp>
        <p:nvSpPr>
          <p:cNvPr id="4" name="Slide Number Placeholder 3"/>
          <p:cNvSpPr>
            <a:spLocks noGrp="1"/>
          </p:cNvSpPr>
          <p:nvPr>
            <p:ph type="sldNum" sz="quarter" idx="5"/>
          </p:nvPr>
        </p:nvSpPr>
        <p:spPr/>
        <p:txBody>
          <a:bodyPr/>
          <a:lstStyle/>
          <a:p>
            <a:fld id="{324661F1-DB81-44E4-BB5E-8CFA2BC56AE0}" type="slidenum">
              <a:rPr lang="en-GB" smtClean="0"/>
              <a:t>16</a:t>
            </a:fld>
            <a:endParaRPr lang="en-GB"/>
          </a:p>
        </p:txBody>
      </p:sp>
    </p:spTree>
    <p:extLst>
      <p:ext uri="{BB962C8B-B14F-4D97-AF65-F5344CB8AC3E}">
        <p14:creationId xmlns:p14="http://schemas.microsoft.com/office/powerpoint/2010/main" val="25812979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17</a:t>
            </a:fld>
            <a:endParaRPr lang="en-US"/>
          </a:p>
        </p:txBody>
      </p:sp>
    </p:spTree>
    <p:extLst>
      <p:ext uri="{BB962C8B-B14F-4D97-AF65-F5344CB8AC3E}">
        <p14:creationId xmlns:p14="http://schemas.microsoft.com/office/powerpoint/2010/main" val="5139198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https://sustainabilitymag.com/articles/top-10-most-sustainable-travel-destination</a:t>
            </a:r>
          </a:p>
          <a:p>
            <a:endParaRPr lang="en-GB" dirty="0"/>
          </a:p>
          <a:p>
            <a:pPr algn="l"/>
            <a:r>
              <a:rPr lang="en-GB" b="1" i="0" dirty="0">
                <a:solidFill>
                  <a:srgbClr val="000000"/>
                </a:solidFill>
                <a:effectLst/>
                <a:latin typeface="Rotunda"/>
              </a:rPr>
              <a:t>Costa Rica</a:t>
            </a:r>
            <a:endParaRPr lang="en-GB" b="0" i="0" dirty="0">
              <a:solidFill>
                <a:srgbClr val="000000"/>
              </a:solidFill>
              <a:effectLst/>
              <a:latin typeface="Rotunda"/>
            </a:endParaRPr>
          </a:p>
          <a:p>
            <a:pPr algn="l"/>
            <a:r>
              <a:rPr lang="en-GB" b="0" i="0" dirty="0">
                <a:solidFill>
                  <a:srgbClr val="000000"/>
                </a:solidFill>
                <a:effectLst/>
                <a:latin typeface="Rotunda"/>
              </a:rPr>
              <a:t>From the mountains to the rainforests to the sea, Costa Rica offers a plethora of natural destinations for visitors. The country knows how to leverage these advantages to attract tourists, and has turned its tourist campaign into one based on ecotourism – summed up in the slogan ‘Pura Vida’ (the ‘Pure Life’). More than a quarter of this country – majestically located between the Pacific Ocean and the Caribbean Sea – is given over to national parks. The land also contains about 17% of the world’s animal species. And it’s not just the natural wonders: a full third of Costa Rica’s electricity is powered by hydropower. </a:t>
            </a:r>
            <a:br>
              <a:rPr lang="en-GB" b="0" i="0" dirty="0">
                <a:solidFill>
                  <a:srgbClr val="000000"/>
                </a:solidFill>
                <a:effectLst/>
                <a:latin typeface="Rotunda"/>
              </a:rPr>
            </a:br>
            <a:r>
              <a:rPr lang="en-GB" b="0" i="0" dirty="0">
                <a:solidFill>
                  <a:srgbClr val="000000"/>
                </a:solidFill>
                <a:effectLst/>
                <a:latin typeface="Rotunda"/>
              </a:rPr>
              <a:t> </a:t>
            </a:r>
          </a:p>
          <a:p>
            <a:pPr algn="l"/>
            <a:r>
              <a:rPr lang="en-GB" b="1" i="0" dirty="0">
                <a:solidFill>
                  <a:srgbClr val="000000"/>
                </a:solidFill>
                <a:effectLst/>
                <a:latin typeface="Rotunda"/>
              </a:rPr>
              <a:t>Bhutan</a:t>
            </a:r>
            <a:endParaRPr lang="en-GB" b="0" i="0" dirty="0">
              <a:solidFill>
                <a:srgbClr val="000000"/>
              </a:solidFill>
              <a:effectLst/>
              <a:latin typeface="Rotunda"/>
            </a:endParaRPr>
          </a:p>
          <a:p>
            <a:pPr algn="l"/>
            <a:r>
              <a:rPr lang="en-GB" b="0" i="0" dirty="0">
                <a:solidFill>
                  <a:srgbClr val="000000"/>
                </a:solidFill>
                <a:effectLst/>
                <a:latin typeface="Rotunda"/>
              </a:rPr>
              <a:t>Famously the only country in the world to measure gross national happiness, this isolated Buddhist kingdom is nestled high in the Himalaya. Startling facts come into focus as you investigate this small nation: it is the only carbon neutral country in the world, and it tries to keep visitor numbers low for fear that the onslaught of tourists will spoil the land. The country’s Royal Society for the Protection of Nature ensures that the glacial valleys (which are the biggest tourist draws) keeps things maintained. Funding for these efforts has been helped by the establishment of a network of ecotourism farmhouses. Idyllic. </a:t>
            </a:r>
            <a:br>
              <a:rPr lang="en-GB" b="0" i="0" dirty="0">
                <a:solidFill>
                  <a:srgbClr val="000000"/>
                </a:solidFill>
                <a:effectLst/>
                <a:latin typeface="Rotunda"/>
              </a:rPr>
            </a:br>
            <a:r>
              <a:rPr lang="en-GB" b="0" i="0" dirty="0">
                <a:solidFill>
                  <a:srgbClr val="000000"/>
                </a:solidFill>
                <a:effectLst/>
                <a:latin typeface="Rotunda"/>
              </a:rPr>
              <a:t> </a:t>
            </a:r>
          </a:p>
          <a:p>
            <a:pPr algn="l"/>
            <a:r>
              <a:rPr lang="en-GB" b="1" i="0" dirty="0">
                <a:solidFill>
                  <a:srgbClr val="000000"/>
                </a:solidFill>
                <a:effectLst/>
                <a:latin typeface="Rotunda"/>
              </a:rPr>
              <a:t>Scotland</a:t>
            </a:r>
            <a:endParaRPr lang="en-GB" b="0" i="0" dirty="0">
              <a:solidFill>
                <a:srgbClr val="000000"/>
              </a:solidFill>
              <a:effectLst/>
              <a:latin typeface="Rotunda"/>
            </a:endParaRPr>
          </a:p>
          <a:p>
            <a:pPr algn="l"/>
            <a:r>
              <a:rPr lang="en-GB" b="0" i="0" dirty="0">
                <a:solidFill>
                  <a:srgbClr val="000000"/>
                </a:solidFill>
                <a:effectLst/>
                <a:latin typeface="Rotunda"/>
              </a:rPr>
              <a:t>Scotland has taken the initiative with the need to combat the changing environment and, having been the host country of COP26 in 2021, was the first nation in the world to sign the Tourism Declares a Climate Emergency initiative, a measure encouraging the tourism sector to reduce its carbon footprint. Rewilding has taken a front seat on the agenda here, drawing tourists to the majestic splendour of the highlands. To know what to visit, follow the nation’s Green Tourism certification scheme. </a:t>
            </a:r>
          </a:p>
          <a:p>
            <a:pPr algn="l"/>
            <a:r>
              <a:rPr lang="en-GB" b="0" i="0" dirty="0">
                <a:solidFill>
                  <a:srgbClr val="000000"/>
                </a:solidFill>
                <a:effectLst/>
                <a:latin typeface="Rotunda"/>
              </a:rPr>
              <a:t> </a:t>
            </a:r>
          </a:p>
          <a:p>
            <a:pPr algn="l"/>
            <a:r>
              <a:rPr lang="en-GB" b="1" i="0" dirty="0">
                <a:solidFill>
                  <a:srgbClr val="000000"/>
                </a:solidFill>
                <a:effectLst/>
                <a:latin typeface="Rotunda"/>
              </a:rPr>
              <a:t>Rwanda</a:t>
            </a:r>
            <a:r>
              <a:rPr lang="en-GB" b="0" i="0" dirty="0">
                <a:solidFill>
                  <a:srgbClr val="000000"/>
                </a:solidFill>
                <a:effectLst/>
                <a:latin typeface="Rotunda"/>
              </a:rPr>
              <a:t> </a:t>
            </a:r>
          </a:p>
          <a:p>
            <a:pPr algn="l"/>
            <a:r>
              <a:rPr lang="en-GB" b="0" i="0" dirty="0">
                <a:solidFill>
                  <a:srgbClr val="000000"/>
                </a:solidFill>
                <a:effectLst/>
                <a:latin typeface="Rotunda"/>
              </a:rPr>
              <a:t>The natural world is Rwanda’s biggest tourism draw – specifically mountain gorillas. The protection of their habitat in the northwest of the country is front and centre in the government’s conservation efforts at Volcanoes National Park. Community tourism in the Great Rift Valley is also driven by such destinations as </a:t>
            </a:r>
            <a:r>
              <a:rPr lang="en-GB" b="0" i="0" dirty="0" err="1">
                <a:solidFill>
                  <a:srgbClr val="000000"/>
                </a:solidFill>
                <a:effectLst/>
                <a:latin typeface="Rotunda"/>
              </a:rPr>
              <a:t>Sabyinyo</a:t>
            </a:r>
            <a:r>
              <a:rPr lang="en-GB" b="0" i="0" dirty="0">
                <a:solidFill>
                  <a:srgbClr val="000000"/>
                </a:solidFill>
                <a:effectLst/>
                <a:latin typeface="Rotunda"/>
              </a:rPr>
              <a:t> Silverback Lodge which helps support the local population and seeks to transform former poachers into conservation partners. </a:t>
            </a:r>
          </a:p>
          <a:p>
            <a:pPr algn="l"/>
            <a:r>
              <a:rPr lang="en-GB" b="0" i="0" dirty="0">
                <a:solidFill>
                  <a:srgbClr val="000000"/>
                </a:solidFill>
                <a:effectLst/>
                <a:latin typeface="Rotunda"/>
              </a:rPr>
              <a:t> </a:t>
            </a:r>
          </a:p>
          <a:p>
            <a:pPr algn="l"/>
            <a:r>
              <a:rPr lang="en-GB" b="1" i="0" dirty="0">
                <a:solidFill>
                  <a:srgbClr val="000000"/>
                </a:solidFill>
                <a:effectLst/>
                <a:latin typeface="Rotunda"/>
              </a:rPr>
              <a:t>Slovenia</a:t>
            </a:r>
            <a:endParaRPr lang="en-GB" b="0" i="0" dirty="0">
              <a:solidFill>
                <a:srgbClr val="000000"/>
              </a:solidFill>
              <a:effectLst/>
              <a:latin typeface="Rotunda"/>
            </a:endParaRPr>
          </a:p>
          <a:p>
            <a:pPr algn="l"/>
            <a:r>
              <a:rPr lang="en-GB" b="0" i="0" dirty="0">
                <a:solidFill>
                  <a:srgbClr val="000000"/>
                </a:solidFill>
                <a:effectLst/>
                <a:latin typeface="Rotunda"/>
              </a:rPr>
              <a:t>Despite being one of the lesser traversed corners of Europe, Slovenia is resplendent in natural beauty: the Julian Alps, Lake </a:t>
            </a:r>
            <a:r>
              <a:rPr lang="en-GB" b="0" i="0" dirty="0" err="1">
                <a:solidFill>
                  <a:srgbClr val="000000"/>
                </a:solidFill>
                <a:effectLst/>
                <a:latin typeface="Rotunda"/>
              </a:rPr>
              <a:t>Bohinj</a:t>
            </a:r>
            <a:r>
              <a:rPr lang="en-GB" b="0" i="0" dirty="0">
                <a:solidFill>
                  <a:srgbClr val="000000"/>
                </a:solidFill>
                <a:effectLst/>
                <a:latin typeface="Rotunda"/>
              </a:rPr>
              <a:t>, Lake Bled. The country has leaned into these advantages by creating new trails, better signposting and even the digitalisation of maps for hikers and skiers.</a:t>
            </a:r>
            <a:br>
              <a:rPr lang="en-GB" b="0" i="0" dirty="0">
                <a:solidFill>
                  <a:srgbClr val="000000"/>
                </a:solidFill>
                <a:effectLst/>
                <a:latin typeface="Rotunda"/>
              </a:rPr>
            </a:br>
            <a:r>
              <a:rPr lang="en-GB" b="0" i="0" dirty="0">
                <a:solidFill>
                  <a:srgbClr val="000000"/>
                </a:solidFill>
                <a:effectLst/>
                <a:latin typeface="Rotunda"/>
              </a:rPr>
              <a:t> </a:t>
            </a:r>
          </a:p>
          <a:p>
            <a:pPr algn="l"/>
            <a:r>
              <a:rPr lang="en-GB" b="1" i="0" dirty="0">
                <a:solidFill>
                  <a:srgbClr val="000000"/>
                </a:solidFill>
                <a:effectLst/>
                <a:latin typeface="Rotunda"/>
              </a:rPr>
              <a:t>Finland</a:t>
            </a:r>
            <a:endParaRPr lang="en-GB" b="0" i="0" dirty="0">
              <a:solidFill>
                <a:srgbClr val="000000"/>
              </a:solidFill>
              <a:effectLst/>
              <a:latin typeface="Rotunda"/>
            </a:endParaRPr>
          </a:p>
          <a:p>
            <a:pPr algn="l"/>
            <a:r>
              <a:rPr lang="en-GB" b="0" i="0" dirty="0">
                <a:solidFill>
                  <a:srgbClr val="000000"/>
                </a:solidFill>
                <a:effectLst/>
                <a:latin typeface="Rotunda"/>
              </a:rPr>
              <a:t>Eighty percent of this country in the north of Europe is forested, and its air and water are considered to be among the clearest in the world. The government has ensured that it remains a draw for eco-tourists by establishing the Sustainable Finland programme, which points tourists in the right direction, such as the northern forests of Lapland, where the Northern Lights can be spied through the trees. </a:t>
            </a:r>
            <a:br>
              <a:rPr lang="en-GB" b="0" i="0" dirty="0">
                <a:solidFill>
                  <a:srgbClr val="000000"/>
                </a:solidFill>
                <a:effectLst/>
                <a:latin typeface="Rotunda"/>
              </a:rPr>
            </a:br>
            <a:r>
              <a:rPr lang="en-GB" b="0" i="0" dirty="0">
                <a:solidFill>
                  <a:srgbClr val="000000"/>
                </a:solidFill>
                <a:effectLst/>
                <a:latin typeface="Rotunda"/>
              </a:rPr>
              <a:t> </a:t>
            </a:r>
          </a:p>
          <a:p>
            <a:pPr algn="l"/>
            <a:r>
              <a:rPr lang="en-GB" b="1" i="0" dirty="0">
                <a:solidFill>
                  <a:srgbClr val="000000"/>
                </a:solidFill>
                <a:effectLst/>
                <a:latin typeface="Rotunda"/>
              </a:rPr>
              <a:t>New Zealand</a:t>
            </a:r>
            <a:endParaRPr lang="en-GB" b="0" i="0" dirty="0">
              <a:solidFill>
                <a:srgbClr val="000000"/>
              </a:solidFill>
              <a:effectLst/>
              <a:latin typeface="Rotunda"/>
            </a:endParaRPr>
          </a:p>
          <a:p>
            <a:pPr algn="l"/>
            <a:r>
              <a:rPr lang="en-GB" b="0" i="0" dirty="0">
                <a:solidFill>
                  <a:srgbClr val="000000"/>
                </a:solidFill>
                <a:effectLst/>
                <a:latin typeface="Rotunda"/>
              </a:rPr>
              <a:t>New Zealand relies on its natural beauty to bring in the tourist dollar. Cognizant of its advantages in this realm, the country has become a leading light in the world of sustainability. The relatively emission-free power source of geothermal accounts for over a fifth of the nation’s overall energy intake. The government has emphasised keeping the place green and made sustainability the forefront of government policy for the last two decades. </a:t>
            </a:r>
          </a:p>
          <a:p>
            <a:pPr algn="l"/>
            <a:r>
              <a:rPr lang="en-GB" b="0" i="0" dirty="0">
                <a:solidFill>
                  <a:srgbClr val="000000"/>
                </a:solidFill>
                <a:effectLst/>
                <a:latin typeface="Rotunda"/>
              </a:rPr>
              <a:t> </a:t>
            </a:r>
          </a:p>
          <a:p>
            <a:pPr algn="l"/>
            <a:r>
              <a:rPr lang="en-GB" b="1" i="0" dirty="0">
                <a:solidFill>
                  <a:srgbClr val="000000"/>
                </a:solidFill>
                <a:effectLst/>
                <a:latin typeface="Rotunda"/>
              </a:rPr>
              <a:t>Barbados</a:t>
            </a:r>
            <a:r>
              <a:rPr lang="en-GB" b="0" i="0" dirty="0">
                <a:solidFill>
                  <a:srgbClr val="000000"/>
                </a:solidFill>
                <a:effectLst/>
                <a:latin typeface="Rotunda"/>
              </a:rPr>
              <a:t> </a:t>
            </a:r>
          </a:p>
          <a:p>
            <a:pPr algn="l"/>
            <a:r>
              <a:rPr lang="en-GB" b="0" i="0" dirty="0">
                <a:solidFill>
                  <a:srgbClr val="000000"/>
                </a:solidFill>
                <a:effectLst/>
                <a:latin typeface="Rotunda"/>
              </a:rPr>
              <a:t>This island nation - like all island nations - must contend with the front lines of climate change. Prime Minister Mia </a:t>
            </a:r>
            <a:r>
              <a:rPr lang="en-GB" b="0" i="0" dirty="0" err="1">
                <a:solidFill>
                  <a:srgbClr val="000000"/>
                </a:solidFill>
                <a:effectLst/>
                <a:latin typeface="Rotunda"/>
              </a:rPr>
              <a:t>Mottley</a:t>
            </a:r>
            <a:r>
              <a:rPr lang="en-GB" b="0" i="0" dirty="0">
                <a:solidFill>
                  <a:srgbClr val="000000"/>
                </a:solidFill>
                <a:effectLst/>
                <a:latin typeface="Rotunda"/>
              </a:rPr>
              <a:t> (who has spoken at a COP event) is well aware of the country’s predicament and has been pushing for green transition. As a member of the Caribbean Alliance for Sustainable Tourism, the nation works to ensure that tourism businesses are supplied with the right sustainability resources. </a:t>
            </a:r>
            <a:br>
              <a:rPr lang="en-GB" b="0" i="0" dirty="0">
                <a:solidFill>
                  <a:srgbClr val="000000"/>
                </a:solidFill>
                <a:effectLst/>
                <a:latin typeface="Rotunda"/>
              </a:rPr>
            </a:br>
            <a:r>
              <a:rPr lang="en-GB" b="0" i="0" dirty="0">
                <a:solidFill>
                  <a:srgbClr val="000000"/>
                </a:solidFill>
                <a:effectLst/>
                <a:latin typeface="Rotunda"/>
              </a:rPr>
              <a:t> </a:t>
            </a:r>
          </a:p>
          <a:p>
            <a:pPr algn="l"/>
            <a:r>
              <a:rPr lang="en-GB" b="1" i="0" dirty="0">
                <a:solidFill>
                  <a:srgbClr val="000000"/>
                </a:solidFill>
                <a:effectLst/>
                <a:latin typeface="Rotunda"/>
              </a:rPr>
              <a:t>Madagascar</a:t>
            </a:r>
            <a:endParaRPr lang="en-GB" b="0" i="0" dirty="0">
              <a:solidFill>
                <a:srgbClr val="000000"/>
              </a:solidFill>
              <a:effectLst/>
              <a:latin typeface="Rotunda"/>
            </a:endParaRPr>
          </a:p>
          <a:p>
            <a:pPr algn="l"/>
            <a:r>
              <a:rPr lang="en-GB" b="0" i="0" dirty="0">
                <a:solidFill>
                  <a:srgbClr val="000000"/>
                </a:solidFill>
                <a:effectLst/>
                <a:latin typeface="Rotunda"/>
              </a:rPr>
              <a:t>Another island nation, Madagascar recently became the first country to experience a climate change-induced famine in the nation’s south. It knows the dangers that lay in wait. It also knows that its natural beauty is its biggest draw for many, with plenty of distinctive ecosystems and wildlife. To help the situation are companies such as </a:t>
            </a:r>
            <a:r>
              <a:rPr lang="en-GB" b="0" i="0" u="none" strike="noStrike" dirty="0">
                <a:solidFill>
                  <a:srgbClr val="000000"/>
                </a:solidFill>
                <a:effectLst/>
                <a:latin typeface="Rotunda"/>
                <a:hlinkClick r:id="rId3"/>
              </a:rPr>
              <a:t>Earth-Changers.com</a:t>
            </a:r>
            <a:r>
              <a:rPr lang="en-GB" b="0" i="0" dirty="0">
                <a:solidFill>
                  <a:srgbClr val="000000"/>
                </a:solidFill>
                <a:effectLst/>
                <a:latin typeface="Rotunda"/>
              </a:rPr>
              <a:t>, which seeks to raise awareness by selling volunteerism trips. </a:t>
            </a:r>
          </a:p>
          <a:p>
            <a:pPr algn="l"/>
            <a:r>
              <a:rPr lang="en-GB" b="0" i="0" dirty="0">
                <a:solidFill>
                  <a:srgbClr val="000000"/>
                </a:solidFill>
                <a:effectLst/>
                <a:latin typeface="Rotunda"/>
              </a:rPr>
              <a:t> </a:t>
            </a:r>
          </a:p>
          <a:p>
            <a:pPr algn="l"/>
            <a:r>
              <a:rPr lang="en-GB" b="1" i="0" dirty="0">
                <a:solidFill>
                  <a:srgbClr val="000000"/>
                </a:solidFill>
                <a:effectLst/>
                <a:latin typeface="Rotunda"/>
              </a:rPr>
              <a:t>San Diego, California</a:t>
            </a:r>
            <a:endParaRPr lang="en-GB" b="0" i="0" dirty="0">
              <a:solidFill>
                <a:srgbClr val="000000"/>
              </a:solidFill>
              <a:effectLst/>
              <a:latin typeface="Rotunda"/>
            </a:endParaRPr>
          </a:p>
          <a:p>
            <a:pPr algn="l"/>
            <a:r>
              <a:rPr lang="en-GB" b="0" i="0" dirty="0">
                <a:solidFill>
                  <a:srgbClr val="000000"/>
                </a:solidFill>
                <a:effectLst/>
                <a:latin typeface="Rotunda"/>
              </a:rPr>
              <a:t>With its beautiful beaches and status as a green pioneer, it’s no surprise that one destination in California would get on this list. San Diego, in the south of the state, has taken the lead. The city has a Climate Action Plan, and a contraction of clean tech jobs that is nearly double the average. The city also has a zero waste plan of which it can boast. The plan calls for total waste diversion by 2040. As of this writing, the city is also on the cusp of being run by 100% renewable energy. </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18</a:t>
            </a:fld>
            <a:endParaRPr lang="en-GB"/>
          </a:p>
        </p:txBody>
      </p:sp>
    </p:spTree>
    <p:extLst>
      <p:ext uri="{BB962C8B-B14F-4D97-AF65-F5344CB8AC3E}">
        <p14:creationId xmlns:p14="http://schemas.microsoft.com/office/powerpoint/2010/main" val="31803274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20</a:t>
            </a:fld>
            <a:endParaRPr lang="en-US"/>
          </a:p>
        </p:txBody>
      </p:sp>
    </p:spTree>
    <p:extLst>
      <p:ext uri="{BB962C8B-B14F-4D97-AF65-F5344CB8AC3E}">
        <p14:creationId xmlns:p14="http://schemas.microsoft.com/office/powerpoint/2010/main" val="33832110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Greenwashing?</a:t>
            </a:r>
          </a:p>
          <a:p>
            <a:endParaRPr lang="en-GB" dirty="0"/>
          </a:p>
          <a:p>
            <a:pPr algn="l"/>
            <a:r>
              <a:rPr lang="en-GB" b="0" i="0" dirty="0">
                <a:solidFill>
                  <a:srgbClr val="2A2A2A"/>
                </a:solidFill>
                <a:effectLst/>
                <a:latin typeface="averta-regular"/>
              </a:rPr>
              <a:t>Greenwashing is when an organization spends more time and money on </a:t>
            </a:r>
            <a:r>
              <a:rPr lang="en-GB" b="0" i="0" u="sng" dirty="0">
                <a:solidFill>
                  <a:srgbClr val="523EE8"/>
                </a:solidFill>
                <a:effectLst/>
                <a:latin typeface="averta-regular"/>
                <a:hlinkClick r:id="rId3"/>
              </a:rPr>
              <a:t>marketing</a:t>
            </a:r>
            <a:r>
              <a:rPr lang="en-GB" b="0" i="0" dirty="0">
                <a:solidFill>
                  <a:srgbClr val="2A2A2A"/>
                </a:solidFill>
                <a:effectLst/>
                <a:latin typeface="averta-regular"/>
              </a:rPr>
              <a:t> itself as environmentally friendly than on actually minimizing its environmental impact. It’s a deceitful </a:t>
            </a:r>
            <a:r>
              <a:rPr lang="en-GB" b="0" i="0" u="sng" dirty="0">
                <a:solidFill>
                  <a:srgbClr val="523EE8"/>
                </a:solidFill>
                <a:effectLst/>
                <a:latin typeface="averta-regular"/>
                <a:hlinkClick r:id="rId4"/>
              </a:rPr>
              <a:t>marketing gimmick</a:t>
            </a:r>
            <a:r>
              <a:rPr lang="en-GB" b="0" i="0" dirty="0">
                <a:solidFill>
                  <a:srgbClr val="2A2A2A"/>
                </a:solidFill>
                <a:effectLst/>
                <a:latin typeface="averta-regular"/>
              </a:rPr>
              <a:t> used by companies to exaggerate their environmentally friendly actions. It is intended to mislead consumers who prefer to buy goods and services from environmentally conscious brands.</a:t>
            </a:r>
          </a:p>
          <a:p>
            <a:pPr algn="l"/>
            <a:r>
              <a:rPr lang="en-GB" b="0" i="0" dirty="0">
                <a:solidFill>
                  <a:srgbClr val="2A2A2A"/>
                </a:solidFill>
                <a:effectLst/>
                <a:latin typeface="averta-regular"/>
              </a:rPr>
              <a:t>We’ll explain greenwashing, how it can damage brands, and what you can do to avoid it.</a:t>
            </a:r>
          </a:p>
          <a:p>
            <a:r>
              <a:rPr lang="en-GB" b="1" i="0" dirty="0">
                <a:solidFill>
                  <a:srgbClr val="000000"/>
                </a:solidFill>
                <a:effectLst/>
              </a:rPr>
              <a:t>Where did the term greenwashing originate?</a:t>
            </a:r>
          </a:p>
          <a:p>
            <a:r>
              <a:rPr lang="en-GB" dirty="0">
                <a:effectLst/>
              </a:rPr>
              <a:t>Environmentalist Jay Westerveld coined the term “greenwashing” in 1986, in a critical essay inspired by the irony of the “save the towel” movement in hotels that had little impact beyond saving hotels money in laundry costs. The idea emerged in a period when most consumers received their news primarily from television, radio, and print media, so they couldn’t fact-check the way they could today.</a:t>
            </a:r>
          </a:p>
          <a:p>
            <a:r>
              <a:rPr lang="en-GB" dirty="0">
                <a:effectLst/>
              </a:rPr>
              <a:t>Companies that have engaged in greenwashing on a wide scale have made headlines over the years. In the mid-’80s, for example, </a:t>
            </a:r>
            <a:r>
              <a:rPr lang="en-GB" u="sng" dirty="0">
                <a:solidFill>
                  <a:srgbClr val="523EE8"/>
                </a:solidFill>
                <a:effectLst/>
                <a:hlinkClick r:id="rId5"/>
              </a:rPr>
              <a:t>oil company Chevron</a:t>
            </a:r>
            <a:r>
              <a:rPr lang="en-GB" dirty="0">
                <a:effectLst/>
              </a:rPr>
              <a:t> commissioned a series of expensive television and print ads to broadcast its environmental dedication. But while the now-infamous “People Do” campaign ran, Chevron was actively violating the </a:t>
            </a:r>
            <a:r>
              <a:rPr lang="en-GB" u="sng" dirty="0">
                <a:solidFill>
                  <a:srgbClr val="523EE8"/>
                </a:solidFill>
                <a:effectLst/>
                <a:hlinkClick r:id="rId6"/>
              </a:rPr>
              <a:t>Clean Air Act</a:t>
            </a:r>
            <a:r>
              <a:rPr lang="en-GB" dirty="0">
                <a:effectLst/>
              </a:rPr>
              <a:t> and </a:t>
            </a:r>
            <a:r>
              <a:rPr lang="en-GB" u="sng" dirty="0">
                <a:solidFill>
                  <a:srgbClr val="523EE8"/>
                </a:solidFill>
                <a:effectLst/>
                <a:hlinkClick r:id="rId7"/>
              </a:rPr>
              <a:t>Clean Water Act</a:t>
            </a:r>
            <a:r>
              <a:rPr lang="en-GB" dirty="0">
                <a:effectLst/>
              </a:rPr>
              <a:t>, as well as spilling oil into wildlife refuges.</a:t>
            </a:r>
          </a:p>
          <a:p>
            <a:r>
              <a:rPr lang="en-GB" dirty="0">
                <a:effectLst/>
              </a:rPr>
              <a:t>Chevron was far from the only corporation making outrageous claims, unfortunately. In 1991, chemical company DuPont announced its double-hulled oil tankers with </a:t>
            </a:r>
            <a:r>
              <a:rPr lang="en-GB" u="sng" dirty="0">
                <a:solidFill>
                  <a:srgbClr val="523EE8"/>
                </a:solidFill>
                <a:effectLst/>
                <a:hlinkClick r:id="rId8"/>
              </a:rPr>
              <a:t>ads featuring marine animals</a:t>
            </a:r>
            <a:r>
              <a:rPr lang="en-GB" dirty="0">
                <a:effectLst/>
              </a:rPr>
              <a:t> prancing in chorus to Beethoven’s “Ode to Joy.” It turned out the company was the </a:t>
            </a:r>
            <a:r>
              <a:rPr lang="en-GB" u="sng" dirty="0">
                <a:solidFill>
                  <a:srgbClr val="523EE8"/>
                </a:solidFill>
                <a:effectLst/>
                <a:hlinkClick r:id="rId9"/>
              </a:rPr>
              <a:t>largest corporate polluter in the U.S.</a:t>
            </a:r>
            <a:r>
              <a:rPr lang="en-GB" dirty="0">
                <a:effectLst/>
              </a:rPr>
              <a:t> that year.</a:t>
            </a:r>
          </a:p>
          <a:p>
            <a:r>
              <a:rPr lang="en-GB" b="1" i="0" dirty="0">
                <a:solidFill>
                  <a:srgbClr val="000000"/>
                </a:solidFill>
                <a:effectLst/>
                <a:latin typeface="SquareSerif"/>
              </a:rPr>
              <a:t>Did You Know?</a:t>
            </a:r>
          </a:p>
          <a:p>
            <a:r>
              <a:rPr lang="en-GB" b="1" dirty="0">
                <a:solidFill>
                  <a:srgbClr val="2A2A2A"/>
                </a:solidFill>
                <a:effectLst/>
                <a:latin typeface="averta-regular"/>
              </a:rPr>
              <a:t>A whopping 83% of Americans are concerned about the environmental impact of products they buy and say </a:t>
            </a:r>
            <a:r>
              <a:rPr lang="en-GB" b="1" u="sng" dirty="0">
                <a:solidFill>
                  <a:srgbClr val="523EE8"/>
                </a:solidFill>
                <a:effectLst/>
                <a:latin typeface="averta-regular"/>
                <a:hlinkClick r:id="rId10"/>
              </a:rPr>
              <a:t>it’s important for companies to design more environmentally friendly products</a:t>
            </a:r>
            <a:r>
              <a:rPr lang="en-GB" b="1" dirty="0">
                <a:solidFill>
                  <a:srgbClr val="2A2A2A"/>
                </a:solidFill>
                <a:effectLst/>
                <a:latin typeface="averta-regular"/>
              </a:rPr>
              <a:t>.</a:t>
            </a:r>
          </a:p>
          <a:p>
            <a:r>
              <a:rPr lang="en-GB" b="1" i="0" dirty="0">
                <a:solidFill>
                  <a:srgbClr val="000000"/>
                </a:solidFill>
                <a:effectLst/>
              </a:rPr>
              <a:t>How greenwashing harms a brand’s reputation</a:t>
            </a:r>
          </a:p>
          <a:p>
            <a:r>
              <a:rPr lang="en-GB" dirty="0">
                <a:effectLst/>
              </a:rPr>
              <a:t>Greenwashing has changed over the last 20 years, but it’s certainly still around. As the world increasingly embraces the pursuit of greener practices, corporations face an influx of litigation for misleading environmental claims.</a:t>
            </a:r>
          </a:p>
          <a:p>
            <a:r>
              <a:rPr lang="en-GB" dirty="0">
                <a:effectLst/>
              </a:rPr>
              <a:t>For example, the Alliance to End Plastic Waste (AEPW) – a Singapore-based nonprofit backed by big oil and chemical companies such as Shell, ExxonMobil, and Dow – claims to be spending $1.5 billion to clean up plastic waste in developing countries. Despite this supposed goal, AEPW not only failed to </a:t>
            </a:r>
            <a:r>
              <a:rPr lang="en-GB" dirty="0" err="1">
                <a:effectLst/>
              </a:rPr>
              <a:t>honor</a:t>
            </a:r>
            <a:r>
              <a:rPr lang="en-GB" dirty="0">
                <a:effectLst/>
              </a:rPr>
              <a:t> its promise to clean up the Ganges River in India, but its member organizations went forward with plans to produce even more plastic.</a:t>
            </a:r>
          </a:p>
          <a:p>
            <a:r>
              <a:rPr lang="en-GB" dirty="0">
                <a:effectLst/>
              </a:rPr>
              <a:t>Even the bottled water industry tries to overrepresent its greenness. How many plastic bottles have you seen with </a:t>
            </a:r>
            <a:r>
              <a:rPr lang="en-GB" dirty="0" err="1">
                <a:effectLst/>
              </a:rPr>
              <a:t>colorful</a:t>
            </a:r>
            <a:r>
              <a:rPr lang="en-GB" dirty="0">
                <a:effectLst/>
              </a:rPr>
              <a:t> images of rugged mountains, pristine lakes and flourishing wildlife printed on their labels?</a:t>
            </a:r>
          </a:p>
          <a:p>
            <a:r>
              <a:rPr lang="en-GB" dirty="0">
                <a:effectLst/>
              </a:rPr>
              <a:t>“The core theme has stayed the same,” said Philip </a:t>
            </a:r>
            <a:r>
              <a:rPr lang="en-GB" dirty="0" err="1">
                <a:effectLst/>
              </a:rPr>
              <a:t>Beere</a:t>
            </a:r>
            <a:r>
              <a:rPr lang="en-GB" dirty="0">
                <a:effectLst/>
              </a:rPr>
              <a:t>, vice president of marketing at Sightline Payments. “The No. 1 violation is embellishing the benefit of the product or service.” </a:t>
            </a:r>
          </a:p>
          <a:p>
            <a:r>
              <a:rPr lang="en-GB" dirty="0" err="1">
                <a:effectLst/>
              </a:rPr>
              <a:t>Beere</a:t>
            </a:r>
            <a:r>
              <a:rPr lang="en-GB" dirty="0">
                <a:effectLst/>
              </a:rPr>
              <a:t> said he believes greenwashing is rarely caused by malicious plots to deceive – usually it’s the result of overenthusiasm. </a:t>
            </a:r>
          </a:p>
          <a:p>
            <a:r>
              <a:rPr lang="en-GB" dirty="0">
                <a:effectLst/>
              </a:rPr>
              <a:t>It’s easy to see why marketers are enthusiastic: According to </a:t>
            </a:r>
            <a:r>
              <a:rPr lang="en-GB" u="sng" dirty="0" err="1">
                <a:solidFill>
                  <a:srgbClr val="523EE8"/>
                </a:solidFill>
                <a:effectLst/>
                <a:hlinkClick r:id="rId11"/>
              </a:rPr>
              <a:t>GreenPrint’s</a:t>
            </a:r>
            <a:r>
              <a:rPr lang="en-GB" u="sng" dirty="0">
                <a:solidFill>
                  <a:srgbClr val="523EE8"/>
                </a:solidFill>
                <a:effectLst/>
                <a:hlinkClick r:id="rId11"/>
              </a:rPr>
              <a:t> 2021 Business of Sustainability Index</a:t>
            </a:r>
            <a:r>
              <a:rPr lang="en-GB" dirty="0">
                <a:effectLst/>
              </a:rPr>
              <a:t>, 64% of Gen X consumers would spend more on a product if it comes from a sustainable brand, and that figure jumps to 75% among millennials.</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21</a:t>
            </a:fld>
            <a:endParaRPr lang="en-GB"/>
          </a:p>
        </p:txBody>
      </p:sp>
    </p:spTree>
    <p:extLst>
      <p:ext uri="{BB962C8B-B14F-4D97-AF65-F5344CB8AC3E}">
        <p14:creationId xmlns:p14="http://schemas.microsoft.com/office/powerpoint/2010/main" val="31725995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Read screen</a:t>
            </a:r>
          </a:p>
          <a:p>
            <a:endParaRPr lang="en-GB"/>
          </a:p>
          <a:p>
            <a:r>
              <a:rPr lang="en-GB" sz="1300"/>
              <a:t>When it comes to sustainable travel and sustainable tourism, most travellers are wise now to how some hotels greenwash on a daily basis – with the laundry cards they put out inviting us not to have our linens changed for a day, for example, when in reality the hotels are making no effort to being more sustainable; with the use of ‘green’ pictures (such as a nature scene) to suggest a food product is ‘healthy’ when in reality it’s been produced unsustainably and is packed in plastic; or by labelling spa products with vague terms such as ‘naturally-derived’ when in reality they are packed with sulphites and other toxins.</a:t>
            </a:r>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23</a:t>
            </a:fld>
            <a:endParaRPr lang="en-US"/>
          </a:p>
        </p:txBody>
      </p:sp>
    </p:spTree>
    <p:extLst>
      <p:ext uri="{BB962C8B-B14F-4D97-AF65-F5344CB8AC3E}">
        <p14:creationId xmlns:p14="http://schemas.microsoft.com/office/powerpoint/2010/main" val="7110550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With growing interest from various stakeholders in the way companies structure their business, companies that decide to participate in this “Green Marketing” tend to be under constant scrutiny by consumers. In their efforts to bolster public image and revenue overall, many firms are focusing on their engagement with communities and marketing messages around ecological themes.</a:t>
            </a:r>
          </a:p>
          <a:p>
            <a:endParaRPr lang="en-GB" sz="1300" dirty="0"/>
          </a:p>
          <a:p>
            <a:r>
              <a:rPr lang="en-GB" sz="1300" b="0" dirty="0"/>
              <a:t>What is the origin of the term – what is ‘whitewashing’?  16</a:t>
            </a:r>
            <a:r>
              <a:rPr lang="en-GB" sz="1300" b="0" baseline="30000" dirty="0"/>
              <a:t>th</a:t>
            </a:r>
            <a:r>
              <a:rPr lang="en-GB" sz="1300" b="0" dirty="0"/>
              <a:t> century origins – whitewash a building to give it a clean and uniform appearance. Now used to mean hiding the true facts on something (like the cracks in the building).</a:t>
            </a:r>
          </a:p>
          <a:p>
            <a:endParaRPr lang="en-GB" sz="1300" b="1" dirty="0"/>
          </a:p>
          <a:p>
            <a:r>
              <a:rPr lang="en-GB" sz="1300" b="1" dirty="0"/>
              <a:t>Sadly, these initiatives hailed publicly as sustainable often just act as a smokescreen to divert public attention from business activities that remain, at their core, harmful to the planet.</a:t>
            </a:r>
            <a:r>
              <a:rPr lang="en-GB" sz="1300" dirty="0"/>
              <a:t> With </a:t>
            </a:r>
            <a:r>
              <a:rPr lang="en-GB" sz="1300" b="1" u="sng" dirty="0">
                <a:hlinkClick r:id="rId3"/>
              </a:rPr>
              <a:t>more than two thirds</a:t>
            </a:r>
            <a:r>
              <a:rPr lang="en-GB" sz="1300" dirty="0"/>
              <a:t> of costumers ready to pay a premium on products that they consider environment-friendly, this trend is as understandable from a corporate perspective as it is troubling for consumers. </a:t>
            </a:r>
          </a:p>
          <a:p>
            <a:endParaRPr lang="en-GB" sz="1300" dirty="0"/>
          </a:p>
          <a:p>
            <a:r>
              <a:rPr lang="en-GB" sz="1300" dirty="0"/>
              <a:t>The </a:t>
            </a:r>
            <a:r>
              <a:rPr lang="en-GB" sz="1300" u="sng" dirty="0">
                <a:hlinkClick r:id="rId4"/>
              </a:rPr>
              <a:t>heightened public sensitivity</a:t>
            </a:r>
            <a:r>
              <a:rPr lang="en-GB" sz="1300" dirty="0"/>
              <a:t> means that more and more firms get caught in their use of fluffy marketing terms and advertisements that paint them in a greener light than their activities merit. The confusion and deception felt by consumers that are victims of greenwashing </a:t>
            </a:r>
            <a:r>
              <a:rPr lang="en-GB" sz="1300" b="1" u="sng" dirty="0">
                <a:hlinkClick r:id="rId5"/>
              </a:rPr>
              <a:t>can lead to decreased brand loyalty</a:t>
            </a:r>
            <a:r>
              <a:rPr lang="en-GB" sz="1300" dirty="0"/>
              <a:t> and to a loss in brand equity. More than ever, 2020 will be the year for companies to stay true to their environmental policies and messaging.</a:t>
            </a:r>
          </a:p>
          <a:p>
            <a:endParaRPr lang="en-GB" sz="1300" dirty="0"/>
          </a:p>
          <a:p>
            <a:endParaRPr lang="en-GB" sz="13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24</a:t>
            </a:fld>
            <a:endParaRPr lang="en-US"/>
          </a:p>
        </p:txBody>
      </p:sp>
    </p:spTree>
    <p:extLst>
      <p:ext uri="{BB962C8B-B14F-4D97-AF65-F5344CB8AC3E}">
        <p14:creationId xmlns:p14="http://schemas.microsoft.com/office/powerpoint/2010/main" val="38799391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A1B39"/>
                </a:solidFill>
                <a:effectLst/>
                <a:latin typeface="Work Sans" panose="020F0502020204030204" pitchFamily="2" charset="0"/>
              </a:rPr>
              <a:t>Sustainability professionals are well-versed in the risks of greenwashing, but now some corporates are being accused of “</a:t>
            </a:r>
            <a:r>
              <a:rPr lang="en-GB" b="0" i="0" dirty="0" err="1">
                <a:solidFill>
                  <a:srgbClr val="1A1B39"/>
                </a:solidFill>
                <a:effectLst/>
                <a:latin typeface="Work Sans" panose="020F0502020204030204" pitchFamily="2" charset="0"/>
              </a:rPr>
              <a:t>greenhushing</a:t>
            </a:r>
            <a:r>
              <a:rPr lang="en-GB" b="0" i="0" dirty="0">
                <a:solidFill>
                  <a:srgbClr val="1A1B39"/>
                </a:solidFill>
                <a:effectLst/>
                <a:latin typeface="Work Sans" panose="020F0502020204030204" pitchFamily="2" charset="0"/>
              </a:rPr>
              <a:t>”. Data from </a:t>
            </a:r>
            <a:r>
              <a:rPr lang="en-GB" b="0" i="0" dirty="0" err="1">
                <a:solidFill>
                  <a:srgbClr val="1A1B39"/>
                </a:solidFill>
                <a:effectLst/>
                <a:latin typeface="Work Sans" panose="020F0502020204030204" pitchFamily="2" charset="0"/>
              </a:rPr>
              <a:t>RepRisk</a:t>
            </a:r>
            <a:r>
              <a:rPr lang="en-GB" b="0" i="0" dirty="0">
                <a:solidFill>
                  <a:srgbClr val="1A1B39"/>
                </a:solidFill>
                <a:effectLst/>
                <a:latin typeface="Work Sans" panose="020F0502020204030204" pitchFamily="2" charset="0"/>
              </a:rPr>
              <a:t> shows that one in every five cases of corporate risk incidents linked to environmental, social and governance (ESG) issues </a:t>
            </a:r>
            <a:r>
              <a:rPr lang="en-GB" b="0" i="0" u="sng" dirty="0">
                <a:solidFill>
                  <a:srgbClr val="1A1B39"/>
                </a:solidFill>
                <a:effectLst/>
                <a:latin typeface="Work Sans" pitchFamily="2" charset="0"/>
                <a:hlinkClick r:id="rId3"/>
              </a:rPr>
              <a:t>stems from greenwashing</a:t>
            </a:r>
            <a:r>
              <a:rPr lang="en-GB" b="0" i="0" dirty="0">
                <a:solidFill>
                  <a:srgbClr val="1A1B39"/>
                </a:solidFill>
                <a:effectLst/>
                <a:latin typeface="Work Sans" pitchFamily="2" charset="0"/>
              </a:rPr>
              <a:t>. It is an issue that every sustainability practitioner has had to grapple with and, as frameworks like the </a:t>
            </a:r>
            <a:r>
              <a:rPr lang="en-GB" b="0" i="0" u="sng" dirty="0">
                <a:solidFill>
                  <a:srgbClr val="1A1B39"/>
                </a:solidFill>
                <a:effectLst/>
                <a:latin typeface="Work Sans" pitchFamily="2" charset="0"/>
                <a:hlinkClick r:id="rId4"/>
              </a:rPr>
              <a:t>Competition and Markets Authority’s (CMA) Green Claims Code emerge</a:t>
            </a:r>
            <a:r>
              <a:rPr lang="en-GB" b="0" i="0" dirty="0">
                <a:solidFill>
                  <a:srgbClr val="1A1B39"/>
                </a:solidFill>
                <a:effectLst/>
                <a:latin typeface="Work Sans" pitchFamily="2" charset="0"/>
              </a:rPr>
              <a:t>, the number of corporates called out for false green claims may well grow.</a:t>
            </a:r>
          </a:p>
          <a:p>
            <a:pPr algn="l" fontAlgn="base"/>
            <a:r>
              <a:rPr lang="en-GB" b="0" i="0" dirty="0">
                <a:solidFill>
                  <a:srgbClr val="1A1B39"/>
                </a:solidFill>
                <a:effectLst/>
                <a:latin typeface="Work Sans" pitchFamily="2" charset="0"/>
              </a:rPr>
              <a:t>To avoid greenwashing accusations, some brands and businesses may feel compelled not to communicate as much about their environmental plans, instead sitting quietly on the information they have – or don’t have – and going about progressing towards targets in silence. This practice is known as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a:t>
            </a:r>
          </a:p>
          <a:p>
            <a:pPr algn="l" fontAlgn="base"/>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gained traction when it was first covered consultancy </a:t>
            </a:r>
            <a:r>
              <a:rPr lang="en-GB" b="0" i="0" u="sng" dirty="0" err="1">
                <a:solidFill>
                  <a:srgbClr val="1A1B39"/>
                </a:solidFill>
                <a:effectLst/>
                <a:latin typeface="Work Sans" pitchFamily="2" charset="0"/>
                <a:hlinkClick r:id="rId5"/>
              </a:rPr>
              <a:t>Treehugger</a:t>
            </a:r>
            <a:r>
              <a:rPr lang="en-GB" b="0" i="0" u="sng" dirty="0">
                <a:solidFill>
                  <a:srgbClr val="1A1B39"/>
                </a:solidFill>
                <a:effectLst/>
                <a:latin typeface="Work Sans" pitchFamily="2" charset="0"/>
                <a:hlinkClick r:id="rId5"/>
              </a:rPr>
              <a:t> back in 2020,</a:t>
            </a:r>
            <a:r>
              <a:rPr lang="en-GB" b="0" i="0" dirty="0">
                <a:solidFill>
                  <a:srgbClr val="1A1B39"/>
                </a:solidFill>
                <a:effectLst/>
                <a:latin typeface="Work Sans" pitchFamily="2" charset="0"/>
              </a:rPr>
              <a:t> which at the time claimed that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would happen because businesses were hesitant to share progress on sustainability initiatives.</a:t>
            </a:r>
          </a:p>
          <a:p>
            <a:pPr algn="l" fontAlgn="base"/>
            <a:r>
              <a:rPr lang="en-GB" b="0" i="0" dirty="0">
                <a:solidFill>
                  <a:srgbClr val="1A1B39"/>
                </a:solidFill>
                <a:effectLst/>
                <a:latin typeface="Work Sans" pitchFamily="2" charset="0"/>
              </a:rPr>
              <a:t>Reasons for doing so will vary; businesses may wish to avoid boycotts, increased staff turnover and reputational risk. But, as sustainability becomes more mainstream, the reasons behind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are changing. </a:t>
            </a:r>
            <a:r>
              <a:rPr lang="en-GB" b="0" i="0" u="sng" dirty="0">
                <a:solidFill>
                  <a:srgbClr val="1A1B39"/>
                </a:solidFill>
                <a:effectLst/>
                <a:latin typeface="Work Sans" pitchFamily="2" charset="0"/>
                <a:hlinkClick r:id="rId6"/>
              </a:rPr>
              <a:t>New research</a:t>
            </a:r>
            <a:r>
              <a:rPr lang="en-GB" b="0" i="0" dirty="0">
                <a:solidFill>
                  <a:srgbClr val="1A1B39"/>
                </a:solidFill>
                <a:effectLst/>
                <a:latin typeface="Work Sans" pitchFamily="2" charset="0"/>
              </a:rPr>
              <a:t> suggests that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can now be linked to businesses that are trying to falsely appear more sustainable, but are unable or unwilling to share the data and proof to fully back these claims.</a:t>
            </a:r>
          </a:p>
          <a:p>
            <a:pPr algn="l" fontAlgn="base"/>
            <a:r>
              <a:rPr lang="en-GB" b="0" i="0" dirty="0">
                <a:solidFill>
                  <a:srgbClr val="1A1B39"/>
                </a:solidFill>
                <a:effectLst/>
                <a:latin typeface="Work Sans" pitchFamily="2" charset="0"/>
              </a:rPr>
              <a:t>While there are two sides to this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coin, the risks that corporates face for partaking in the activity – consciously or otherwise – remain consistent.</a:t>
            </a:r>
          </a:p>
          <a:p>
            <a:pPr algn="l" fontAlgn="base"/>
            <a:r>
              <a:rPr lang="en-GB" b="0" i="0" dirty="0">
                <a:solidFill>
                  <a:srgbClr val="1A1B39"/>
                </a:solidFill>
                <a:effectLst/>
                <a:latin typeface="Work Sans" pitchFamily="2" charset="0"/>
              </a:rPr>
              <a:t>Indeed, a recent survey from </a:t>
            </a:r>
            <a:r>
              <a:rPr lang="en-GB" b="0" i="0" dirty="0" err="1">
                <a:solidFill>
                  <a:srgbClr val="1A1B39"/>
                </a:solidFill>
                <a:effectLst/>
                <a:latin typeface="Work Sans" pitchFamily="2" charset="0"/>
              </a:rPr>
              <a:t>Sensu</a:t>
            </a:r>
            <a:r>
              <a:rPr lang="en-GB" b="0" i="0" dirty="0">
                <a:solidFill>
                  <a:srgbClr val="1A1B39"/>
                </a:solidFill>
                <a:effectLst/>
                <a:latin typeface="Work Sans" pitchFamily="2" charset="0"/>
              </a:rPr>
              <a:t> Insight found that 86% of UK adults want to see more transparency from businesses on their environmental impacts, initiatives and targets. As such, </a:t>
            </a:r>
            <a:r>
              <a:rPr lang="en-GB" b="0" i="0" dirty="0" err="1">
                <a:solidFill>
                  <a:srgbClr val="1A1B39"/>
                </a:solidFill>
                <a:effectLst/>
                <a:latin typeface="Work Sans" pitchFamily="2" charset="0"/>
              </a:rPr>
              <a:t>greenhushing</a:t>
            </a:r>
            <a:r>
              <a:rPr lang="en-GB" b="0" i="0" dirty="0">
                <a:solidFill>
                  <a:srgbClr val="1A1B39"/>
                </a:solidFill>
                <a:effectLst/>
                <a:latin typeface="Work Sans" pitchFamily="2" charset="0"/>
              </a:rPr>
              <a:t> may be causing more harm than corporates realise.</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25</a:t>
            </a:fld>
            <a:endParaRPr lang="en-GB"/>
          </a:p>
        </p:txBody>
      </p:sp>
    </p:spTree>
    <p:extLst>
      <p:ext uri="{BB962C8B-B14F-4D97-AF65-F5344CB8AC3E}">
        <p14:creationId xmlns:p14="http://schemas.microsoft.com/office/powerpoint/2010/main" val="1265423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2/19/2025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2/19/2025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2/19/2025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2/19/2025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2/19/2025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2/19/2025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2/19/2025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2/19/2025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2/19/2025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2/19/2025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2/19/2025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2/19/2025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2/19/2025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868796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529364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BC4154B-04FC-4633-BD43-0C1D80178E1C}"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4193212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19/02/2025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0478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19/02/2025</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148350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19/02/2025</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5583497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19/02/2025</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49080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19/02/2025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524524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19/02/2025</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459300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19/02/2025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349027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19/02/2025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162821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BBC4154B-04FC-4633-BD43-0C1D80178E1C}" type="datetimeFigureOut">
              <a:rPr lang="en-GB" smtClean="0"/>
              <a:t>19/02/2025</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6210335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BBC4154B-04FC-4633-BD43-0C1D80178E1C}" type="datetimeFigureOut">
              <a:rPr lang="en-GB" smtClean="0"/>
              <a:t>19/02/2025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5058085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5445273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458756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237875108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04382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3639494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740411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97223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57005779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19/02/2025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549145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72246036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48463935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image" Target="../media/image5.png"/><Relationship Id="rId2" Type="http://schemas.openxmlformats.org/officeDocument/2006/relationships/slideLayout" Target="../slideLayouts/slideLayout29.xml"/><Relationship Id="rId16" Type="http://schemas.openxmlformats.org/officeDocument/2006/relationships/theme" Target="../theme/theme6.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7.xml.rels><?xml version="1.0" encoding="UTF-8" standalone="yes"?>
<Relationships xmlns="http://schemas.openxmlformats.org/package/2006/relationships"><Relationship Id="rId8" Type="http://schemas.openxmlformats.org/officeDocument/2006/relationships/theme" Target="../theme/theme7.xml"/><Relationship Id="rId3" Type="http://schemas.openxmlformats.org/officeDocument/2006/relationships/slideLayout" Target="../slideLayouts/slideLayout45.xml"/><Relationship Id="rId7" Type="http://schemas.openxmlformats.org/officeDocument/2006/relationships/slideLayout" Target="../slideLayouts/slideLayout49.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5" Type="http://schemas.openxmlformats.org/officeDocument/2006/relationships/slideLayout" Target="../slideLayouts/slideLayout47.xml"/><Relationship Id="rId4" Type="http://schemas.openxmlformats.org/officeDocument/2006/relationships/slideLayout" Target="../slideLayouts/slideLayout46.xml"/><Relationship Id="rId9"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51.xml"/><Relationship Id="rId1" Type="http://schemas.openxmlformats.org/officeDocument/2006/relationships/slideLayout" Target="../slideLayouts/slideLayout50.xml"/><Relationship Id="rId4"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D24289-11EB-449A-8829-FC9584E188C2}" type="datetimeFigureOut">
              <a:rPr lang="en-GB" smtClean="0"/>
              <a:t>19/02/2025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C03712-6E0B-4A17-93BC-807B05D3DACE}" type="slidenum">
              <a:rPr lang="en-GB" smtClean="0"/>
              <a:t>‹#›</a:t>
            </a:fld>
            <a:endParaRPr lang="en-GB"/>
          </a:p>
        </p:txBody>
      </p:sp>
      <p:pic>
        <p:nvPicPr>
          <p:cNvPr id="7" name="Picture 6"/>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31598796"/>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 id="2147483746" r:id="rId12"/>
    <p:sldLayoutId id="2147483747" r:id="rId13"/>
    <p:sldLayoutId id="2147483732" r:id="rId14"/>
    <p:sldLayoutId id="214748373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2/19/2025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877503233"/>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990815686"/>
      </p:ext>
    </p:extLst>
  </p:cSld>
  <p:clrMap bg1="lt1" tx1="dk1" bg2="lt2" tx2="dk2" accent1="accent1" accent2="accent2" accent3="accent3" accent4="accent4" accent5="accent5" accent6="accent6" hlink="hlink" folHlink="folHlink"/>
  <p:sldLayoutIdLst>
    <p:sldLayoutId id="2147483756" r:id="rId1"/>
    <p:sldLayoutId id="214748375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43.xml"/><Relationship Id="rId4" Type="http://schemas.openxmlformats.org/officeDocument/2006/relationships/image" Target="../media/image11.png"/></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44.xml"/><Relationship Id="rId4" Type="http://schemas.openxmlformats.org/officeDocument/2006/relationships/hyperlink" Target="https://www.earthday.org/nature-and-happiness-quiz"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48.xml"/><Relationship Id="rId4" Type="http://schemas.openxmlformats.org/officeDocument/2006/relationships/hyperlink" Target="https://newsroom.posco.com/en/steel-makes-circular-economy-go-roun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49.xml"/><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3" Type="http://schemas.openxmlformats.org/officeDocument/2006/relationships/hyperlink" Target="https://www.nationalgrid.com/stories/energy-explained/can-wind-turbine-blades-be-recycled#:~:text=There%20are%20more%20than%208%2C000,around%2020-25%20years).&amp;text=They%20can%20mostly%20be%20recycled,that%20have%20already%20been%20recycled" TargetMode="External"/><Relationship Id="rId2" Type="http://schemas.openxmlformats.org/officeDocument/2006/relationships/notesSlide" Target="../notesSlides/notesSlide4.xml"/><Relationship Id="rId1" Type="http://schemas.openxmlformats.org/officeDocument/2006/relationships/slideLayout" Target="../slideLayouts/slideLayout45.xml"/><Relationship Id="rId4" Type="http://schemas.openxmlformats.org/officeDocument/2006/relationships/image" Target="../media/image1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44.xml"/><Relationship Id="rId4" Type="http://schemas.openxmlformats.org/officeDocument/2006/relationships/hyperlink" Target="https://www.creds.ac.uk/creds-study-uncovers-best-ways-to-change-consumption-to-cut-carbon-footprint/"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44.xml"/><Relationship Id="rId4" Type="http://schemas.openxmlformats.org/officeDocument/2006/relationships/hyperlink" Target="https://www.greenkey.global/stories-news-1/2017/11/9/the-hotel-sector-must-cut-carbon-footprint-by-90-to-meet-2-degree-climate-threshold"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unwto.org/sustainable-development/climate-action" TargetMode="External"/><Relationship Id="rId2" Type="http://schemas.openxmlformats.org/officeDocument/2006/relationships/notesSlide" Target="../notesSlides/notesSlide7.xml"/><Relationship Id="rId1" Type="http://schemas.openxmlformats.org/officeDocument/2006/relationships/slideLayout" Target="../slideLayouts/slideLayout4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4.xml"/><Relationship Id="rId1" Type="http://schemas.openxmlformats.org/officeDocument/2006/relationships/video" Target="https://www.youtube.com/embed/LUKS3mWSBDg?feature=oembed" TargetMode="External"/><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4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5.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44.xml"/><Relationship Id="rId1" Type="http://schemas.openxmlformats.org/officeDocument/2006/relationships/video" Target="https://www.youtube.com/embed/62b8v6n463M?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44.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3.xml"/><Relationship Id="rId1" Type="http://schemas.openxmlformats.org/officeDocument/2006/relationships/slideLayout" Target="../slideLayouts/slideLayout49.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44.xml"/><Relationship Id="rId1" Type="http://schemas.openxmlformats.org/officeDocument/2006/relationships/video" Target="https://www.youtube.com/embed/2NsBcVrPQok?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44.xml"/><Relationship Id="rId5" Type="http://schemas.openxmlformats.org/officeDocument/2006/relationships/hyperlink" Target="http://business-ethics.com/2013/04/21/1838-what-is-greenwashing/" TargetMode="External"/><Relationship Id="rId4" Type="http://schemas.microsoft.com/office/2007/relationships/hdphoto" Target="../media/hdphoto1.wdp"/></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4.xml"/><Relationship Id="rId1" Type="http://schemas.openxmlformats.org/officeDocument/2006/relationships/video" Target="https://www.youtube.com/embed/dfk3FV6iHtA?feature=oembed" TargetMode="External"/><Relationship Id="rId4" Type="http://schemas.openxmlformats.org/officeDocument/2006/relationships/image" Target="../media/image30.jpeg"/></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49.xml"/></Relationships>
</file>

<file path=ppt/slides/_rels/slide26.xml.rels><?xml version="1.0" encoding="UTF-8" standalone="yes"?>
<Relationships xmlns="http://schemas.openxmlformats.org/package/2006/relationships"><Relationship Id="rId2" Type="http://schemas.openxmlformats.org/officeDocument/2006/relationships/hyperlink" Target="https://greenclaims.campaign.gov.uk/" TargetMode="External"/><Relationship Id="rId1" Type="http://schemas.openxmlformats.org/officeDocument/2006/relationships/slideLayout" Target="../slideLayouts/slideLayout44.xml"/></Relationships>
</file>

<file path=ppt/slides/_rels/slide2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4.xml"/></Relationships>
</file>

<file path=ppt/slides/_rels/slide2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44.xml"/><Relationship Id="rId1" Type="http://schemas.openxmlformats.org/officeDocument/2006/relationships/video" Target="https://www.youtube.com/embed/b-GOTXOfzeQ?feature=oembed" TargetMode="External"/><Relationship Id="rId4" Type="http://schemas.openxmlformats.org/officeDocument/2006/relationships/hyperlink" Target="https://www.huffpost.com/entry/climate-change-maldives_b_1664106"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www.gstcouncil.org/about/" TargetMode="External"/><Relationship Id="rId1" Type="http://schemas.openxmlformats.org/officeDocument/2006/relationships/slideLayout" Target="../slideLayouts/slideLayout45.xml"/></Relationships>
</file>

<file path=ppt/slides/_rels/slide30.xml.rels><?xml version="1.0" encoding="UTF-8" standalone="yes"?>
<Relationships xmlns="http://schemas.openxmlformats.org/package/2006/relationships"><Relationship Id="rId8" Type="http://schemas.openxmlformats.org/officeDocument/2006/relationships/hyperlink" Target="https://www.gstcouncil.org/singapore-hotel-sustainability-roadmap/" TargetMode="External"/><Relationship Id="rId3" Type="http://schemas.openxmlformats.org/officeDocument/2006/relationships/hyperlink" Target="https://www.gstcouncil.org/tui-delivered-43-million-greener-and-fairer-holidays-since-2015/" TargetMode="External"/><Relationship Id="rId7" Type="http://schemas.openxmlformats.org/officeDocument/2006/relationships/hyperlink" Target="https://www.gstcouncil.org/turkiye-national-sustainable-tourism-program/" TargetMode="External"/><Relationship Id="rId2" Type="http://schemas.openxmlformats.org/officeDocument/2006/relationships/hyperlink" Target="https://www.gstcouncil.org/hilton-2020-esg-report/" TargetMode="External"/><Relationship Id="rId1" Type="http://schemas.openxmlformats.org/officeDocument/2006/relationships/slideLayout" Target="../slideLayouts/slideLayout44.xml"/><Relationship Id="rId6" Type="http://schemas.openxmlformats.org/officeDocument/2006/relationships/hyperlink" Target="https://www.gstcouncil.org/booking-com-2021-sustainable-travel-report/" TargetMode="External"/><Relationship Id="rId5" Type="http://schemas.openxmlformats.org/officeDocument/2006/relationships/hyperlink" Target="https://www.gstcouncil.org/amex-gbt-joins-gstc/" TargetMode="External"/><Relationship Id="rId4" Type="http://schemas.openxmlformats.org/officeDocument/2006/relationships/hyperlink" Target="https://www.gstcouncil.org/easyjet-holidays-sustainability-strategy-gstc-criteria/" TargetMode="External"/><Relationship Id="rId9" Type="http://schemas.openxmlformats.org/officeDocument/2006/relationships/hyperlink" Target="https://photos.mandarinoriental.com/is/content/MandarinOriental/_DMO/_Corporate/PDFs/mandarin-oriental-sustainability-report-2023.pdf"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781531"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BMTP5023</a:t>
            </a:r>
          </a:p>
        </p:txBody>
      </p:sp>
      <p:sp>
        <p:nvSpPr>
          <p:cNvPr id="5" name="TextBox 4">
            <a:extLst>
              <a:ext uri="{FF2B5EF4-FFF2-40B4-BE49-F238E27FC236}">
                <a16:creationId xmlns:a16="http://schemas.microsoft.com/office/drawing/2014/main" id="{066E66B9-5E97-9ABB-EF4B-9D37D0CF9BE5}"/>
              </a:ext>
            </a:extLst>
          </p:cNvPr>
          <p:cNvSpPr txBox="1"/>
          <p:nvPr/>
        </p:nvSpPr>
        <p:spPr>
          <a:xfrm>
            <a:off x="498146" y="2531275"/>
            <a:ext cx="4852739" cy="117724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Sustainable Global Tourism</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Week 4</a:t>
            </a:r>
            <a:endParaRPr kumimoji="0" lang="en-GB" sz="405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2" name="Title 1">
            <a:extLst>
              <a:ext uri="{FF2B5EF4-FFF2-40B4-BE49-F238E27FC236}">
                <a16:creationId xmlns:a16="http://schemas.microsoft.com/office/drawing/2014/main" id="{46976A37-CEE3-5050-425D-D7128D8259EF}"/>
              </a:ext>
            </a:extLst>
          </p:cNvPr>
          <p:cNvSpPr>
            <a:spLocks noGrp="1"/>
          </p:cNvSpPr>
          <p:nvPr>
            <p:ph type="ctrTitle"/>
          </p:nvPr>
        </p:nvSpPr>
        <p:spPr/>
        <p:txBody>
          <a:bodyPr/>
          <a:lstStyle/>
          <a:p>
            <a:r>
              <a:rPr lang="en-GB" dirty="0"/>
              <a:t>Sustainable Global Tourism </a:t>
            </a:r>
          </a:p>
        </p:txBody>
      </p:sp>
      <p:sp>
        <p:nvSpPr>
          <p:cNvPr id="3" name="Subtitle 2">
            <a:extLst>
              <a:ext uri="{FF2B5EF4-FFF2-40B4-BE49-F238E27FC236}">
                <a16:creationId xmlns:a16="http://schemas.microsoft.com/office/drawing/2014/main" id="{093A43E1-FD20-9B97-56F7-FDF528B82E06}"/>
              </a:ext>
            </a:extLst>
          </p:cNvPr>
          <p:cNvSpPr>
            <a:spLocks noGrp="1"/>
          </p:cNvSpPr>
          <p:nvPr>
            <p:ph type="subTitle" idx="1"/>
          </p:nvPr>
        </p:nvSpPr>
        <p:spPr/>
        <p:txBody>
          <a:bodyPr>
            <a:normAutofit lnSpcReduction="10000"/>
          </a:bodyPr>
          <a:lstStyle/>
          <a:p>
            <a:r>
              <a:rPr lang="en-GB" sz="3200" dirty="0"/>
              <a:t>WEEK 4 </a:t>
            </a:r>
          </a:p>
          <a:p>
            <a:r>
              <a:rPr lang="en-GB" sz="3200" dirty="0"/>
              <a:t>Circular economy </a:t>
            </a:r>
          </a:p>
          <a:p>
            <a:r>
              <a:rPr lang="en-GB" sz="3200" dirty="0"/>
              <a:t>Greenwashing </a:t>
            </a:r>
          </a:p>
        </p:txBody>
      </p:sp>
      <p:pic>
        <p:nvPicPr>
          <p:cNvPr id="7" name="Picture 6">
            <a:extLst>
              <a:ext uri="{FF2B5EF4-FFF2-40B4-BE49-F238E27FC236}">
                <a16:creationId xmlns:a16="http://schemas.microsoft.com/office/drawing/2014/main" id="{2274FE31-2431-D2E3-B02F-CA4093412169}"/>
              </a:ext>
            </a:extLst>
          </p:cNvPr>
          <p:cNvPicPr>
            <a:picLocks noChangeAspect="1"/>
          </p:cNvPicPr>
          <p:nvPr/>
        </p:nvPicPr>
        <p:blipFill>
          <a:blip r:embed="rId3"/>
          <a:stretch>
            <a:fillRect/>
          </a:stretch>
        </p:blipFill>
        <p:spPr>
          <a:xfrm>
            <a:off x="7896833" y="561150"/>
            <a:ext cx="2857500" cy="1600200"/>
          </a:xfrm>
          <a:prstGeom prst="rect">
            <a:avLst/>
          </a:prstGeom>
        </p:spPr>
      </p:pic>
      <p:pic>
        <p:nvPicPr>
          <p:cNvPr id="8" name="Picture 7">
            <a:extLst>
              <a:ext uri="{FF2B5EF4-FFF2-40B4-BE49-F238E27FC236}">
                <a16:creationId xmlns:a16="http://schemas.microsoft.com/office/drawing/2014/main" id="{D4CB50D4-753F-6DB5-1C48-940DF4845E26}"/>
              </a:ext>
            </a:extLst>
          </p:cNvPr>
          <p:cNvPicPr>
            <a:picLocks noChangeAspect="1"/>
          </p:cNvPicPr>
          <p:nvPr/>
        </p:nvPicPr>
        <p:blipFill>
          <a:blip r:embed="rId4"/>
          <a:stretch>
            <a:fillRect/>
          </a:stretch>
        </p:blipFill>
        <p:spPr>
          <a:xfrm>
            <a:off x="104434" y="73073"/>
            <a:ext cx="5246451" cy="2098580"/>
          </a:xfrm>
          <a:prstGeom prst="rect">
            <a:avLst/>
          </a:prstGeom>
        </p:spPr>
      </p:pic>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678391" y="765191"/>
            <a:ext cx="2337155" cy="1331905"/>
          </a:xfrm>
        </p:spPr>
        <p:txBody>
          <a:bodyPr anchor="ctr">
            <a:normAutofit/>
          </a:bodyPr>
          <a:lstStyle/>
          <a:p>
            <a:r>
              <a:rPr lang="en-GB" altLang="en-US" sz="3150">
                <a:solidFill>
                  <a:schemeClr val="bg1"/>
                </a:solidFill>
                <a:latin typeface="Arial" panose="020B0604020202020204" pitchFamily="34" charset="0"/>
                <a:cs typeface="Arial" panose="020B0604020202020204" pitchFamily="34" charset="0"/>
              </a:rPr>
              <a:t>Recap</a:t>
            </a:r>
          </a:p>
        </p:txBody>
      </p:sp>
      <p:sp>
        <p:nvSpPr>
          <p:cNvPr id="3" name="TextBox 2">
            <a:extLst>
              <a:ext uri="{FF2B5EF4-FFF2-40B4-BE49-F238E27FC236}">
                <a16:creationId xmlns:a16="http://schemas.microsoft.com/office/drawing/2014/main" id="{F05097AD-D9A6-594E-DBD3-E72611417A66}"/>
              </a:ext>
            </a:extLst>
          </p:cNvPr>
          <p:cNvSpPr txBox="1"/>
          <p:nvPr/>
        </p:nvSpPr>
        <p:spPr>
          <a:xfrm>
            <a:off x="792080" y="442025"/>
            <a:ext cx="3699709" cy="954107"/>
          </a:xfrm>
          <a:prstGeom prst="rect">
            <a:avLst/>
          </a:prstGeom>
          <a:noFill/>
          <a:ln>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cs typeface="Arial"/>
              </a:rPr>
              <a:t>What is the circular economy?</a:t>
            </a:r>
          </a:p>
        </p:txBody>
      </p:sp>
      <p:sp>
        <p:nvSpPr>
          <p:cNvPr id="7" name="TextBox 6">
            <a:extLst>
              <a:ext uri="{FF2B5EF4-FFF2-40B4-BE49-F238E27FC236}">
                <a16:creationId xmlns:a16="http://schemas.microsoft.com/office/drawing/2014/main" id="{C3DD490C-CC7C-472A-9FF5-38257F7748E9}"/>
              </a:ext>
            </a:extLst>
          </p:cNvPr>
          <p:cNvSpPr txBox="1"/>
          <p:nvPr/>
        </p:nvSpPr>
        <p:spPr>
          <a:xfrm>
            <a:off x="5267667" y="1210645"/>
            <a:ext cx="5248093" cy="3323987"/>
          </a:xfrm>
          <a:prstGeom prst="rect">
            <a:avLst/>
          </a:prstGeom>
          <a:noFill/>
          <a:ln>
            <a:solidFill>
              <a:srgbClr val="FFC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100" dirty="0">
                <a:cs typeface="Arial"/>
              </a:rPr>
              <a:t>The circular economy is defined as a ‘</a:t>
            </a:r>
            <a:r>
              <a:rPr lang="en-GB" sz="2100" b="1" dirty="0">
                <a:cs typeface="Arial"/>
              </a:rPr>
              <a:t>regenerative system in which resource input and waste, emission, and energy leakage are minimised by slowing, </a:t>
            </a:r>
            <a:r>
              <a:rPr lang="en-GB" sz="2000" b="1" dirty="0">
                <a:cs typeface="Arial"/>
              </a:rPr>
              <a:t>closing</a:t>
            </a:r>
            <a:r>
              <a:rPr lang="en-GB" sz="2100" b="1" dirty="0">
                <a:cs typeface="Arial"/>
              </a:rPr>
              <a:t> and narrowing material and energy loops. This can be achieved through long-lasting design, maintenance, repair, reuse, remanufacturing, refurbishing and recycling</a:t>
            </a:r>
            <a:r>
              <a:rPr lang="en-GB" sz="2100" dirty="0">
                <a:cs typeface="Arial"/>
              </a:rPr>
              <a:t>’ (</a:t>
            </a:r>
            <a:r>
              <a:rPr lang="en-GB" sz="2100" dirty="0" err="1">
                <a:cs typeface="Arial"/>
              </a:rPr>
              <a:t>Geissdoerfer</a:t>
            </a:r>
            <a:r>
              <a:rPr lang="en-GB" sz="2100" dirty="0">
                <a:cs typeface="Arial"/>
              </a:rPr>
              <a:t> et al., 2017:764).</a:t>
            </a:r>
            <a:endParaRPr lang="en-US" dirty="0"/>
          </a:p>
          <a:p>
            <a:pPr algn="just"/>
            <a:endParaRPr lang="en-GB" sz="2100" dirty="0">
              <a:cs typeface="Arial"/>
            </a:endParaRPr>
          </a:p>
        </p:txBody>
      </p:sp>
      <p:pic>
        <p:nvPicPr>
          <p:cNvPr id="12" name="Picture 12" descr="Diagram&#10;&#10;Description automatically generated">
            <a:extLst>
              <a:ext uri="{FF2B5EF4-FFF2-40B4-BE49-F238E27FC236}">
                <a16:creationId xmlns:a16="http://schemas.microsoft.com/office/drawing/2014/main" id="{98F9ED04-4066-E91A-4731-4D6861186596}"/>
              </a:ext>
            </a:extLst>
          </p:cNvPr>
          <p:cNvPicPr>
            <a:picLocks noChangeAspect="1"/>
          </p:cNvPicPr>
          <p:nvPr/>
        </p:nvPicPr>
        <p:blipFill>
          <a:blip r:embed="rId3"/>
          <a:stretch>
            <a:fillRect/>
          </a:stretch>
        </p:blipFill>
        <p:spPr>
          <a:xfrm>
            <a:off x="678872" y="1536347"/>
            <a:ext cx="3812918" cy="3829282"/>
          </a:xfrm>
          <a:prstGeom prst="rect">
            <a:avLst/>
          </a:prstGeom>
        </p:spPr>
      </p:pic>
      <p:sp>
        <p:nvSpPr>
          <p:cNvPr id="4" name="TextBox 3">
            <a:extLst>
              <a:ext uri="{FF2B5EF4-FFF2-40B4-BE49-F238E27FC236}">
                <a16:creationId xmlns:a16="http://schemas.microsoft.com/office/drawing/2014/main" id="{16E8D424-21E4-8991-0AFA-065343EE9615}"/>
              </a:ext>
            </a:extLst>
          </p:cNvPr>
          <p:cNvSpPr txBox="1"/>
          <p:nvPr/>
        </p:nvSpPr>
        <p:spPr>
          <a:xfrm>
            <a:off x="4843713" y="4750076"/>
            <a:ext cx="6096000" cy="1231106"/>
          </a:xfrm>
          <a:prstGeom prst="rect">
            <a:avLst/>
          </a:prstGeom>
          <a:noFill/>
        </p:spPr>
        <p:txBody>
          <a:bodyPr wrap="square">
            <a:spAutoFit/>
          </a:bodyPr>
          <a:lstStyle/>
          <a:p>
            <a:r>
              <a:rPr lang="en-GB" sz="2800" dirty="0">
                <a:hlinkClick r:id="rId4"/>
              </a:rPr>
              <a:t>https://www.earthday.org/nature-and-happiness-quiz</a:t>
            </a:r>
            <a:endParaRPr lang="en-GB" sz="2800" dirty="0"/>
          </a:p>
          <a:p>
            <a:endParaRPr lang="en-GB" dirty="0"/>
          </a:p>
        </p:txBody>
      </p:sp>
    </p:spTree>
    <p:extLst>
      <p:ext uri="{BB962C8B-B14F-4D97-AF65-F5344CB8AC3E}">
        <p14:creationId xmlns:p14="http://schemas.microsoft.com/office/powerpoint/2010/main" val="387929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2C3A4-92F3-48A3-BAF4-52AF243BD6B9}"/>
              </a:ext>
            </a:extLst>
          </p:cNvPr>
          <p:cNvSpPr>
            <a:spLocks noGrp="1"/>
          </p:cNvSpPr>
          <p:nvPr>
            <p:ph type="title"/>
          </p:nvPr>
        </p:nvSpPr>
        <p:spPr>
          <a:xfrm>
            <a:off x="0" y="0"/>
            <a:ext cx="3644528" cy="1600200"/>
          </a:xfrm>
        </p:spPr>
        <p:txBody>
          <a:bodyPr anchor="b">
            <a:normAutofit/>
          </a:bodyPr>
          <a:lstStyle/>
          <a:p>
            <a:r>
              <a:rPr lang="en-GB" b="1"/>
              <a:t>What is the Circular Economy?</a:t>
            </a:r>
          </a:p>
        </p:txBody>
      </p:sp>
      <p:pic>
        <p:nvPicPr>
          <p:cNvPr id="4" name="Picture 3" descr="Chart, diagram&#10;&#10;Description automatically generated">
            <a:extLst>
              <a:ext uri="{FF2B5EF4-FFF2-40B4-BE49-F238E27FC236}">
                <a16:creationId xmlns:a16="http://schemas.microsoft.com/office/drawing/2014/main" id="{139CF759-0F86-BAA6-B716-7C5953608F1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96771" y="995363"/>
            <a:ext cx="4873625" cy="4873625"/>
          </a:xfrm>
          <a:prstGeom prst="rect">
            <a:avLst/>
          </a:prstGeom>
          <a:noFill/>
        </p:spPr>
      </p:pic>
      <p:sp>
        <p:nvSpPr>
          <p:cNvPr id="6" name="TextBox 5">
            <a:extLst>
              <a:ext uri="{FF2B5EF4-FFF2-40B4-BE49-F238E27FC236}">
                <a16:creationId xmlns:a16="http://schemas.microsoft.com/office/drawing/2014/main" id="{ABDB5F4F-2A02-246D-869D-5AF960FD89A4}"/>
              </a:ext>
            </a:extLst>
          </p:cNvPr>
          <p:cNvSpPr txBox="1"/>
          <p:nvPr/>
        </p:nvSpPr>
        <p:spPr>
          <a:xfrm>
            <a:off x="233869" y="2569889"/>
            <a:ext cx="6093912" cy="1015663"/>
          </a:xfrm>
          <a:prstGeom prst="rect">
            <a:avLst/>
          </a:prstGeom>
          <a:noFill/>
        </p:spPr>
        <p:txBody>
          <a:bodyPr wrap="square">
            <a:spAutoFit/>
          </a:bodyPr>
          <a:lstStyle/>
          <a:p>
            <a:r>
              <a:rPr lang="en-GB" sz="2000" dirty="0"/>
              <a:t>The term ‘circular economy’ was brought to </a:t>
            </a:r>
          </a:p>
          <a:p>
            <a:r>
              <a:rPr lang="en-GB" sz="2000" dirty="0"/>
              <a:t>prominence by the Ellen MacArthur Foundation </a:t>
            </a:r>
          </a:p>
          <a:p>
            <a:r>
              <a:rPr lang="en-GB" sz="2000" dirty="0"/>
              <a:t>when it launched in 2010.</a:t>
            </a:r>
          </a:p>
        </p:txBody>
      </p:sp>
    </p:spTree>
    <p:extLst>
      <p:ext uri="{BB962C8B-B14F-4D97-AF65-F5344CB8AC3E}">
        <p14:creationId xmlns:p14="http://schemas.microsoft.com/office/powerpoint/2010/main" val="3758581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id="{0A361609-4500-48F7-858F-F7CE9ED0F599}"/>
              </a:ext>
            </a:extLst>
          </p:cNvPr>
          <p:cNvPicPr>
            <a:picLocks noChangeAspect="1"/>
          </p:cNvPicPr>
          <p:nvPr/>
        </p:nvPicPr>
        <p:blipFill rotWithShape="1">
          <a:blip r:embed="rId3"/>
          <a:srcRect t="5770" b="6144"/>
          <a:stretch/>
        </p:blipFill>
        <p:spPr>
          <a:xfrm>
            <a:off x="223782" y="110294"/>
            <a:ext cx="8036731" cy="4461706"/>
          </a:xfrm>
          <a:prstGeom prst="rect">
            <a:avLst/>
          </a:prstGeom>
        </p:spPr>
      </p:pic>
      <p:pic>
        <p:nvPicPr>
          <p:cNvPr id="4" name="Picture 3">
            <a:extLst>
              <a:ext uri="{FF2B5EF4-FFF2-40B4-BE49-F238E27FC236}">
                <a16:creationId xmlns:a16="http://schemas.microsoft.com/office/drawing/2014/main" id="{9E851A80-571A-E3B3-7F10-C0FA453AF865}"/>
              </a:ext>
            </a:extLst>
          </p:cNvPr>
          <p:cNvPicPr>
            <a:picLocks noChangeAspect="1"/>
          </p:cNvPicPr>
          <p:nvPr/>
        </p:nvPicPr>
        <p:blipFill>
          <a:blip r:embed="rId4"/>
          <a:stretch>
            <a:fillRect/>
          </a:stretch>
        </p:blipFill>
        <p:spPr>
          <a:xfrm>
            <a:off x="7728559" y="551145"/>
            <a:ext cx="4239659" cy="3832965"/>
          </a:xfrm>
          <a:prstGeom prst="rect">
            <a:avLst/>
          </a:prstGeom>
        </p:spPr>
      </p:pic>
    </p:spTree>
    <p:extLst>
      <p:ext uri="{BB962C8B-B14F-4D97-AF65-F5344CB8AC3E}">
        <p14:creationId xmlns:p14="http://schemas.microsoft.com/office/powerpoint/2010/main" val="246986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60B91-238C-27EB-88BD-EC5C797C26F4}"/>
              </a:ext>
            </a:extLst>
          </p:cNvPr>
          <p:cNvSpPr>
            <a:spLocks noGrp="1"/>
          </p:cNvSpPr>
          <p:nvPr>
            <p:ph type="title"/>
          </p:nvPr>
        </p:nvSpPr>
        <p:spPr>
          <a:xfrm>
            <a:off x="105228" y="0"/>
            <a:ext cx="10515600" cy="1325563"/>
          </a:xfrm>
        </p:spPr>
        <p:txBody>
          <a:bodyPr vert="horz" lIns="91440" tIns="45720" rIns="91440" bIns="45720" rtlCol="0" anchor="ctr">
            <a:normAutofit/>
          </a:bodyPr>
          <a:lstStyle/>
          <a:p>
            <a:r>
              <a:rPr lang="en-GB" dirty="0"/>
              <a:t>Energydashboard.co.uk    May 2023</a:t>
            </a:r>
          </a:p>
        </p:txBody>
      </p:sp>
      <p:sp>
        <p:nvSpPr>
          <p:cNvPr id="4" name="TextBox 3">
            <a:extLst>
              <a:ext uri="{FF2B5EF4-FFF2-40B4-BE49-F238E27FC236}">
                <a16:creationId xmlns:a16="http://schemas.microsoft.com/office/drawing/2014/main" id="{0438E8EC-F086-73DF-78FA-0FE6A4BEB06B}"/>
              </a:ext>
            </a:extLst>
          </p:cNvPr>
          <p:cNvSpPr txBox="1"/>
          <p:nvPr/>
        </p:nvSpPr>
        <p:spPr>
          <a:xfrm>
            <a:off x="174171" y="1825625"/>
            <a:ext cx="5820229" cy="3809862"/>
          </a:xfrm>
          <a:prstGeom prst="rect">
            <a:avLst/>
          </a:prstGeom>
        </p:spPr>
        <p:txBody>
          <a:bodyPr vert="horz" lIns="91440" tIns="45720" rIns="91440" bIns="45720" rtlCol="0" anchor="t">
            <a:normAutofit fontScale="92500" lnSpcReduction="10000"/>
          </a:bodyPr>
          <a:lstStyle/>
          <a:p>
            <a:pPr marL="228600" indent="-228600">
              <a:lnSpc>
                <a:spcPct val="90000"/>
              </a:lnSpc>
              <a:spcBef>
                <a:spcPts val="1000"/>
              </a:spcBef>
              <a:buFont typeface="Arial" panose="020B0604020202020204" pitchFamily="34" charset="0"/>
              <a:buChar char="•"/>
            </a:pPr>
            <a:r>
              <a:rPr lang="en-US" sz="2000" dirty="0"/>
              <a:t>Wind power was biggest contributor in May 22 </a:t>
            </a:r>
            <a:r>
              <a:rPr lang="en-GB" sz="2000" dirty="0"/>
              <a:t>- </a:t>
            </a:r>
            <a:r>
              <a:rPr lang="en-GB" sz="2000" i="1" dirty="0"/>
              <a:t>renewables should be used more than non-renewables</a:t>
            </a:r>
            <a:r>
              <a:rPr lang="en-GB" sz="2000" dirty="0"/>
              <a:t> is based on the goal of ensuring long-term environmental and economic stability.</a:t>
            </a:r>
          </a:p>
          <a:p>
            <a:pPr marL="228600" indent="-228600">
              <a:lnSpc>
                <a:spcPct val="90000"/>
              </a:lnSpc>
              <a:spcBef>
                <a:spcPts val="1000"/>
              </a:spcBef>
              <a:buFont typeface="Arial" panose="020B0604020202020204" pitchFamily="34" charset="0"/>
              <a:buChar char="•"/>
            </a:pPr>
            <a:r>
              <a:rPr lang="en-GB" sz="2000" dirty="0"/>
              <a:t> </a:t>
            </a:r>
            <a:r>
              <a:rPr lang="en-US" sz="2000" dirty="0"/>
              <a:t>Let’s talk about wind power and see how green it actually  is:</a:t>
            </a:r>
          </a:p>
          <a:p>
            <a:pPr marL="228600" indent="-228600">
              <a:lnSpc>
                <a:spcPct val="90000"/>
              </a:lnSpc>
              <a:spcBef>
                <a:spcPts val="1000"/>
              </a:spcBef>
              <a:buFont typeface="Arial" panose="020B0604020202020204" pitchFamily="34" charset="0"/>
              <a:buChar char="•"/>
            </a:pPr>
            <a:r>
              <a:rPr lang="en-US" sz="2000" dirty="0">
                <a:hlinkClick r:id="rId3"/>
              </a:rPr>
              <a:t>https://www.nationalgrid.com/stories/energy-explained/can-wind-turbine-blades-be-recycled#:~:text=There%20are%20more%20than%208%2C000,around%2020-25%20years).&amp;text=They%20can%20mostly%20be%20recycled,that%20have%20already%20been%20recycled</a:t>
            </a:r>
          </a:p>
          <a:p>
            <a:pPr marL="228600" indent="-228600">
              <a:lnSpc>
                <a:spcPct val="90000"/>
              </a:lnSpc>
              <a:spcBef>
                <a:spcPts val="1000"/>
              </a:spcBef>
              <a:buFont typeface="Arial" panose="020B0604020202020204" pitchFamily="34" charset="0"/>
              <a:buChar char="•"/>
            </a:pPr>
            <a:r>
              <a:rPr lang="en-US" sz="2000" dirty="0"/>
              <a:t>.</a:t>
            </a:r>
            <a:endParaRPr lang="en-US"/>
          </a:p>
        </p:txBody>
      </p:sp>
      <p:pic>
        <p:nvPicPr>
          <p:cNvPr id="5" name="Picture 4" descr="A wind turbines in the ocean&#10;&#10;AI-generated content may be incorrect.">
            <a:extLst>
              <a:ext uri="{FF2B5EF4-FFF2-40B4-BE49-F238E27FC236}">
                <a16:creationId xmlns:a16="http://schemas.microsoft.com/office/drawing/2014/main" id="{0E72FE85-6A2E-84A9-AD5F-3C59C74527B0}"/>
              </a:ext>
            </a:extLst>
          </p:cNvPr>
          <p:cNvPicPr>
            <a:picLocks noChangeAspect="1"/>
          </p:cNvPicPr>
          <p:nvPr/>
        </p:nvPicPr>
        <p:blipFill>
          <a:blip r:embed="rId4"/>
          <a:srcRect l="23872" r="2" b="2"/>
          <a:stretch/>
        </p:blipFill>
        <p:spPr>
          <a:xfrm>
            <a:off x="6197600" y="1825625"/>
            <a:ext cx="5156200" cy="3809862"/>
          </a:xfrm>
          <a:prstGeom prst="rect">
            <a:avLst/>
          </a:prstGeom>
          <a:noFill/>
        </p:spPr>
      </p:pic>
    </p:spTree>
    <p:extLst>
      <p:ext uri="{BB962C8B-B14F-4D97-AF65-F5344CB8AC3E}">
        <p14:creationId xmlns:p14="http://schemas.microsoft.com/office/powerpoint/2010/main" val="1897196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12C53-6C25-7053-7EBA-33F286ABF50C}"/>
              </a:ext>
            </a:extLst>
          </p:cNvPr>
          <p:cNvSpPr>
            <a:spLocks noGrp="1"/>
          </p:cNvSpPr>
          <p:nvPr>
            <p:ph type="title"/>
          </p:nvPr>
        </p:nvSpPr>
        <p:spPr/>
        <p:txBody>
          <a:bodyPr/>
          <a:lstStyle/>
          <a:p>
            <a:r>
              <a:rPr lang="en-GB" b="1" dirty="0"/>
              <a:t>Resource Availability</a:t>
            </a:r>
            <a:br>
              <a:rPr lang="en-GB" b="1" dirty="0"/>
            </a:br>
            <a:endParaRPr lang="en-GB" dirty="0"/>
          </a:p>
        </p:txBody>
      </p:sp>
      <p:sp>
        <p:nvSpPr>
          <p:cNvPr id="3" name="Content Placeholder 2">
            <a:extLst>
              <a:ext uri="{FF2B5EF4-FFF2-40B4-BE49-F238E27FC236}">
                <a16:creationId xmlns:a16="http://schemas.microsoft.com/office/drawing/2014/main" id="{D5E9697C-84CD-91FD-5706-F3DE58EDD77C}"/>
              </a:ext>
            </a:extLst>
          </p:cNvPr>
          <p:cNvSpPr>
            <a:spLocks noGrp="1"/>
          </p:cNvSpPr>
          <p:nvPr>
            <p:ph idx="1"/>
          </p:nvPr>
        </p:nvSpPr>
        <p:spPr>
          <a:xfrm>
            <a:off x="420914" y="1378858"/>
            <a:ext cx="10932886" cy="4087666"/>
          </a:xfrm>
        </p:spPr>
        <p:txBody>
          <a:bodyPr>
            <a:normAutofit fontScale="85000" lnSpcReduction="10000"/>
          </a:bodyPr>
          <a:lstStyle/>
          <a:p>
            <a:pPr marL="0" indent="0">
              <a:lnSpc>
                <a:spcPct val="110000"/>
              </a:lnSpc>
              <a:buNone/>
            </a:pPr>
            <a:r>
              <a:rPr lang="en-GB" b="1" dirty="0"/>
              <a:t>Renewable resources</a:t>
            </a:r>
            <a:r>
              <a:rPr lang="en-GB" dirty="0"/>
              <a:t> (like solar, wind, hydro, and biomass) naturally replenish over time, meaning they won’t run out as long as they are managed properly.</a:t>
            </a:r>
          </a:p>
          <a:p>
            <a:pPr marL="0" indent="0">
              <a:lnSpc>
                <a:spcPct val="110000"/>
              </a:lnSpc>
              <a:buNone/>
            </a:pPr>
            <a:r>
              <a:rPr lang="en-GB" b="1" dirty="0"/>
              <a:t>Non-renewable resources</a:t>
            </a:r>
            <a:r>
              <a:rPr lang="en-GB" dirty="0"/>
              <a:t> (like fossil fuels and minerals) exist in finite amounts and take millions of years to form, so once they’re used up, they’re gone.</a:t>
            </a:r>
          </a:p>
          <a:p>
            <a:pPr marL="0" indent="0">
              <a:lnSpc>
                <a:spcPct val="110000"/>
              </a:lnSpc>
              <a:buNone/>
            </a:pPr>
            <a:r>
              <a:rPr lang="en-GB" b="1" dirty="0"/>
              <a:t> Environmental Impact</a:t>
            </a:r>
          </a:p>
          <a:p>
            <a:pPr marL="0" indent="0">
              <a:lnSpc>
                <a:spcPct val="110000"/>
              </a:lnSpc>
              <a:buNone/>
            </a:pPr>
            <a:r>
              <a:rPr lang="en-GB" dirty="0"/>
              <a:t>Renewable energy sources produce little to no greenhouse gas emissions, helping reduce climate change.</a:t>
            </a:r>
          </a:p>
          <a:p>
            <a:pPr marL="0" indent="0">
              <a:lnSpc>
                <a:spcPct val="110000"/>
              </a:lnSpc>
              <a:buNone/>
            </a:pPr>
            <a:r>
              <a:rPr lang="en-GB" dirty="0"/>
              <a:t>Non-renewable energy sources (like coal, oil, and natural gas) release carbon dioxide and other pollutants, contributing to global warming and environmental degradation.</a:t>
            </a:r>
          </a:p>
          <a:p>
            <a:endParaRPr lang="en-GB" dirty="0"/>
          </a:p>
        </p:txBody>
      </p:sp>
    </p:spTree>
    <p:extLst>
      <p:ext uri="{BB962C8B-B14F-4D97-AF65-F5344CB8AC3E}">
        <p14:creationId xmlns:p14="http://schemas.microsoft.com/office/powerpoint/2010/main" val="4157097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C28D95-AA74-6A15-CC0F-D75898D2843C}"/>
              </a:ext>
            </a:extLst>
          </p:cNvPr>
          <p:cNvSpPr>
            <a:spLocks noGrp="1"/>
          </p:cNvSpPr>
          <p:nvPr>
            <p:ph idx="1"/>
          </p:nvPr>
        </p:nvSpPr>
        <p:spPr>
          <a:xfrm>
            <a:off x="399143" y="420914"/>
            <a:ext cx="10954657" cy="5045609"/>
          </a:xfrm>
        </p:spPr>
        <p:txBody>
          <a:bodyPr>
            <a:normAutofit/>
          </a:bodyPr>
          <a:lstStyle/>
          <a:p>
            <a:pPr>
              <a:lnSpc>
                <a:spcPct val="100000"/>
              </a:lnSpc>
            </a:pPr>
            <a:r>
              <a:rPr lang="en-GB" b="1" dirty="0"/>
              <a:t>Economic and Social Benefits</a:t>
            </a:r>
          </a:p>
          <a:p>
            <a:pPr>
              <a:lnSpc>
                <a:spcPct val="100000"/>
              </a:lnSpc>
              <a:buFont typeface="Arial" panose="020B0604020202020204" pitchFamily="34" charset="0"/>
              <a:buChar char="•"/>
            </a:pPr>
            <a:r>
              <a:rPr lang="en-GB" dirty="0"/>
              <a:t>Investing in renewable energy creates jobs in sustainable industries and reduces reliance on imported fuels.</a:t>
            </a:r>
          </a:p>
          <a:p>
            <a:pPr>
              <a:lnSpc>
                <a:spcPct val="100000"/>
              </a:lnSpc>
              <a:buFont typeface="Arial" panose="020B0604020202020204" pitchFamily="34" charset="0"/>
              <a:buChar char="•"/>
            </a:pPr>
            <a:r>
              <a:rPr lang="en-GB" dirty="0"/>
              <a:t>Communities benefit from cleaner air, less water pollution, and a more stable energy supply.</a:t>
            </a:r>
          </a:p>
          <a:p>
            <a:pPr>
              <a:lnSpc>
                <a:spcPct val="100000"/>
              </a:lnSpc>
            </a:pPr>
            <a:r>
              <a:rPr lang="en-GB" b="1" dirty="0"/>
              <a:t>Long-Term Sustainability</a:t>
            </a:r>
          </a:p>
          <a:p>
            <a:pPr>
              <a:lnSpc>
                <a:spcPct val="100000"/>
              </a:lnSpc>
              <a:buFont typeface="Arial" panose="020B0604020202020204" pitchFamily="34" charset="0"/>
              <a:buChar char="•"/>
            </a:pPr>
            <a:r>
              <a:rPr lang="en-GB" dirty="0"/>
              <a:t>A truly sustainable society prioritises energy sources that can last indefinitely without harming future generations.</a:t>
            </a:r>
          </a:p>
          <a:p>
            <a:pPr>
              <a:lnSpc>
                <a:spcPct val="100000"/>
              </a:lnSpc>
              <a:buFont typeface="Arial" panose="020B0604020202020204" pitchFamily="34" charset="0"/>
              <a:buChar char="•"/>
            </a:pPr>
            <a:r>
              <a:rPr lang="en-GB" dirty="0"/>
              <a:t>By shifting towards renewables, we ensure a continuous, eco-friendly energy supply while preserving the planet’s natural resources.</a:t>
            </a:r>
          </a:p>
          <a:p>
            <a:endParaRPr lang="en-GB" dirty="0"/>
          </a:p>
        </p:txBody>
      </p:sp>
    </p:spTree>
    <p:extLst>
      <p:ext uri="{BB962C8B-B14F-4D97-AF65-F5344CB8AC3E}">
        <p14:creationId xmlns:p14="http://schemas.microsoft.com/office/powerpoint/2010/main" val="2308313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99D03-1851-D550-B0AC-D44B1D5F3579}"/>
              </a:ext>
            </a:extLst>
          </p:cNvPr>
          <p:cNvSpPr>
            <a:spLocks noGrp="1"/>
          </p:cNvSpPr>
          <p:nvPr>
            <p:ph type="title"/>
          </p:nvPr>
        </p:nvSpPr>
        <p:spPr>
          <a:xfrm>
            <a:off x="108627" y="92752"/>
            <a:ext cx="10515600" cy="1325563"/>
          </a:xfrm>
        </p:spPr>
        <p:txBody>
          <a:bodyPr anchor="ctr">
            <a:normAutofit/>
          </a:bodyPr>
          <a:lstStyle/>
          <a:p>
            <a:r>
              <a:rPr lang="en-GB" b="1" dirty="0"/>
              <a:t>Solar Energy: Pros and Cons</a:t>
            </a:r>
            <a:br>
              <a:rPr lang="en-GB" b="1" dirty="0"/>
            </a:br>
            <a:endParaRPr lang="en-GB" dirty="0"/>
          </a:p>
        </p:txBody>
      </p:sp>
      <p:sp>
        <p:nvSpPr>
          <p:cNvPr id="3" name="Content Placeholder 2">
            <a:extLst>
              <a:ext uri="{FF2B5EF4-FFF2-40B4-BE49-F238E27FC236}">
                <a16:creationId xmlns:a16="http://schemas.microsoft.com/office/drawing/2014/main" id="{185479D6-0B83-D6A5-9F32-71274AE23DA2}"/>
              </a:ext>
            </a:extLst>
          </p:cNvPr>
          <p:cNvSpPr>
            <a:spLocks noGrp="1"/>
          </p:cNvSpPr>
          <p:nvPr>
            <p:ph sz="half" idx="1"/>
          </p:nvPr>
        </p:nvSpPr>
        <p:spPr>
          <a:xfrm>
            <a:off x="108627" y="1177047"/>
            <a:ext cx="9434207" cy="5077837"/>
          </a:xfrm>
        </p:spPr>
        <p:txBody>
          <a:bodyPr>
            <a:normAutofit/>
          </a:bodyPr>
          <a:lstStyle/>
          <a:p>
            <a:pPr marL="0" indent="0">
              <a:lnSpc>
                <a:spcPct val="100000"/>
              </a:lnSpc>
              <a:buNone/>
            </a:pPr>
            <a:r>
              <a:rPr lang="en-GB" sz="2400" dirty="0"/>
              <a:t>Solar energy is one of the most popular renewable energy sources, but like any technology, it has both advantages and disadvantages.</a:t>
            </a:r>
          </a:p>
          <a:p>
            <a:pPr marL="0" indent="0">
              <a:lnSpc>
                <a:spcPct val="100000"/>
              </a:lnSpc>
              <a:buNone/>
            </a:pPr>
            <a:r>
              <a:rPr lang="en-GB" sz="2400" b="1" dirty="0"/>
              <a:t>Pros (Advantages of Solar Energy)</a:t>
            </a:r>
          </a:p>
          <a:p>
            <a:pPr marL="0" indent="0">
              <a:lnSpc>
                <a:spcPct val="100000"/>
              </a:lnSpc>
              <a:buNone/>
            </a:pPr>
            <a:r>
              <a:rPr lang="en-GB" sz="2400" b="1" dirty="0"/>
              <a:t>Renewable and Sustainable</a:t>
            </a:r>
          </a:p>
          <a:p>
            <a:pPr marL="0" indent="0">
              <a:lnSpc>
                <a:spcPct val="100000"/>
              </a:lnSpc>
              <a:buNone/>
            </a:pPr>
            <a:r>
              <a:rPr lang="en-GB" sz="2400" dirty="0"/>
              <a:t>The sun provides an unlimited source of energy, making solar power a sustainable long-term solution.</a:t>
            </a:r>
          </a:p>
          <a:p>
            <a:pPr marL="0" indent="0">
              <a:lnSpc>
                <a:spcPct val="100000"/>
              </a:lnSpc>
              <a:buNone/>
            </a:pPr>
            <a:r>
              <a:rPr lang="en-GB" sz="2400" b="1" dirty="0"/>
              <a:t>Reduces Electricity Bills</a:t>
            </a:r>
          </a:p>
          <a:p>
            <a:pPr marL="0" indent="0">
              <a:lnSpc>
                <a:spcPct val="100000"/>
              </a:lnSpc>
              <a:buNone/>
            </a:pPr>
            <a:r>
              <a:rPr lang="en-GB" sz="2400" dirty="0"/>
              <a:t>Solar panels generate free electricity, which lowers energy costs for homes and businesses.</a:t>
            </a:r>
          </a:p>
          <a:p>
            <a:pPr marL="0" indent="0">
              <a:lnSpc>
                <a:spcPct val="100000"/>
              </a:lnSpc>
              <a:buNone/>
            </a:pPr>
            <a:r>
              <a:rPr lang="en-GB" sz="2400" dirty="0"/>
              <a:t>Excess power can be sold back to the grid in some areas, creating extra savings.</a:t>
            </a:r>
          </a:p>
          <a:p>
            <a:endParaRPr lang="en-GB" sz="1500" dirty="0"/>
          </a:p>
        </p:txBody>
      </p:sp>
      <p:pic>
        <p:nvPicPr>
          <p:cNvPr id="4" name="Picture 3">
            <a:extLst>
              <a:ext uri="{FF2B5EF4-FFF2-40B4-BE49-F238E27FC236}">
                <a16:creationId xmlns:a16="http://schemas.microsoft.com/office/drawing/2014/main" id="{77A39632-73C1-E0FF-164F-0570311993E6}"/>
              </a:ext>
            </a:extLst>
          </p:cNvPr>
          <p:cNvPicPr>
            <a:picLocks noChangeAspect="1"/>
          </p:cNvPicPr>
          <p:nvPr/>
        </p:nvPicPr>
        <p:blipFill>
          <a:blip r:embed="rId2"/>
          <a:stretch>
            <a:fillRect/>
          </a:stretch>
        </p:blipFill>
        <p:spPr>
          <a:xfrm>
            <a:off x="9030184" y="1985765"/>
            <a:ext cx="3053189" cy="2031758"/>
          </a:xfrm>
          <a:prstGeom prst="rect">
            <a:avLst/>
          </a:prstGeom>
          <a:noFill/>
        </p:spPr>
      </p:pic>
    </p:spTree>
    <p:extLst>
      <p:ext uri="{BB962C8B-B14F-4D97-AF65-F5344CB8AC3E}">
        <p14:creationId xmlns:p14="http://schemas.microsoft.com/office/powerpoint/2010/main" val="533099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77F674-1095-8F9C-06CE-78D7F835138E}"/>
              </a:ext>
            </a:extLst>
          </p:cNvPr>
          <p:cNvSpPr>
            <a:spLocks noGrp="1"/>
          </p:cNvSpPr>
          <p:nvPr>
            <p:ph idx="1"/>
          </p:nvPr>
        </p:nvSpPr>
        <p:spPr>
          <a:xfrm>
            <a:off x="175098" y="408562"/>
            <a:ext cx="11178702" cy="5057961"/>
          </a:xfrm>
        </p:spPr>
        <p:txBody>
          <a:bodyPr>
            <a:normAutofit/>
          </a:bodyPr>
          <a:lstStyle/>
          <a:p>
            <a:pPr marL="0" indent="0">
              <a:lnSpc>
                <a:spcPct val="100000"/>
              </a:lnSpc>
              <a:buNone/>
            </a:pPr>
            <a:r>
              <a:rPr lang="en-GB" b="1" dirty="0"/>
              <a:t>Low Maintenance Costs</a:t>
            </a:r>
          </a:p>
          <a:p>
            <a:pPr marL="0" indent="0">
              <a:lnSpc>
                <a:spcPct val="100000"/>
              </a:lnSpc>
              <a:buNone/>
            </a:pPr>
            <a:r>
              <a:rPr lang="en-GB" dirty="0"/>
              <a:t>Solar panels require minimal maintenance and can last 25–30 years.</a:t>
            </a:r>
          </a:p>
          <a:p>
            <a:pPr marL="0" indent="0">
              <a:lnSpc>
                <a:spcPct val="100000"/>
              </a:lnSpc>
              <a:buNone/>
            </a:pPr>
            <a:r>
              <a:rPr lang="en-GB" dirty="0"/>
              <a:t>Occasional cleaning and inverter replacement are the primary upkeep costs.</a:t>
            </a:r>
          </a:p>
          <a:p>
            <a:pPr marL="0" indent="0">
              <a:lnSpc>
                <a:spcPct val="100000"/>
              </a:lnSpc>
              <a:buNone/>
            </a:pPr>
            <a:r>
              <a:rPr lang="en-GB" b="1" dirty="0"/>
              <a:t> Energy Independence</a:t>
            </a:r>
          </a:p>
          <a:p>
            <a:pPr marL="0" indent="0">
              <a:lnSpc>
                <a:spcPct val="100000"/>
              </a:lnSpc>
              <a:buNone/>
            </a:pPr>
            <a:r>
              <a:rPr lang="en-GB" dirty="0"/>
              <a:t>Solar power reduces reliance on fossil fuels and imported energy.</a:t>
            </a:r>
          </a:p>
          <a:p>
            <a:pPr marL="0" indent="0">
              <a:lnSpc>
                <a:spcPct val="100000"/>
              </a:lnSpc>
              <a:buNone/>
            </a:pPr>
            <a:r>
              <a:rPr lang="en-GB" dirty="0"/>
              <a:t>It provides electricity in remote areas without access to the power grid.</a:t>
            </a:r>
          </a:p>
          <a:p>
            <a:pPr marL="0" indent="0">
              <a:lnSpc>
                <a:spcPct val="100000"/>
              </a:lnSpc>
              <a:buNone/>
            </a:pPr>
            <a:r>
              <a:rPr lang="en-GB" b="1" dirty="0"/>
              <a:t> Job Creation and Economic Growth</a:t>
            </a:r>
          </a:p>
          <a:p>
            <a:pPr marL="0" indent="0">
              <a:lnSpc>
                <a:spcPct val="100000"/>
              </a:lnSpc>
              <a:buNone/>
            </a:pPr>
            <a:r>
              <a:rPr lang="en-GB" dirty="0"/>
              <a:t>The solar industry creates jobs in manufacturing, installation, and maintenance.</a:t>
            </a:r>
          </a:p>
          <a:p>
            <a:endParaRPr lang="en-GB" dirty="0"/>
          </a:p>
        </p:txBody>
      </p:sp>
    </p:spTree>
    <p:extLst>
      <p:ext uri="{BB962C8B-B14F-4D97-AF65-F5344CB8AC3E}">
        <p14:creationId xmlns:p14="http://schemas.microsoft.com/office/powerpoint/2010/main" val="2162702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1083F-5FB7-A29F-A1F7-A034DFD591C6}"/>
              </a:ext>
            </a:extLst>
          </p:cNvPr>
          <p:cNvSpPr>
            <a:spLocks noGrp="1"/>
          </p:cNvSpPr>
          <p:nvPr>
            <p:ph type="title"/>
          </p:nvPr>
        </p:nvSpPr>
        <p:spPr>
          <a:xfrm>
            <a:off x="79442" y="0"/>
            <a:ext cx="10515600" cy="1325563"/>
          </a:xfrm>
        </p:spPr>
        <p:txBody>
          <a:bodyPr/>
          <a:lstStyle/>
          <a:p>
            <a:r>
              <a:rPr lang="en-GB" dirty="0"/>
              <a:t>Cons (Disadvantages of Solar Energy)</a:t>
            </a:r>
          </a:p>
        </p:txBody>
      </p:sp>
      <p:sp>
        <p:nvSpPr>
          <p:cNvPr id="3" name="Content Placeholder 2">
            <a:extLst>
              <a:ext uri="{FF2B5EF4-FFF2-40B4-BE49-F238E27FC236}">
                <a16:creationId xmlns:a16="http://schemas.microsoft.com/office/drawing/2014/main" id="{26B5D2A6-B2B0-963A-E8E0-E4F677C1FAE2}"/>
              </a:ext>
            </a:extLst>
          </p:cNvPr>
          <p:cNvSpPr>
            <a:spLocks noGrp="1"/>
          </p:cNvSpPr>
          <p:nvPr>
            <p:ph idx="1"/>
          </p:nvPr>
        </p:nvSpPr>
        <p:spPr>
          <a:xfrm>
            <a:off x="-1" y="1420238"/>
            <a:ext cx="11789923" cy="4620639"/>
          </a:xfrm>
        </p:spPr>
        <p:txBody>
          <a:bodyPr>
            <a:normAutofit fontScale="92500" lnSpcReduction="10000"/>
          </a:bodyPr>
          <a:lstStyle/>
          <a:p>
            <a:pPr marL="0" indent="0">
              <a:lnSpc>
                <a:spcPct val="110000"/>
              </a:lnSpc>
              <a:buNone/>
            </a:pPr>
            <a:r>
              <a:rPr lang="en-GB" b="1" dirty="0"/>
              <a:t>High Initial Costs</a:t>
            </a:r>
          </a:p>
          <a:p>
            <a:pPr marL="0" indent="0">
              <a:lnSpc>
                <a:spcPct val="110000"/>
              </a:lnSpc>
              <a:buNone/>
            </a:pPr>
            <a:r>
              <a:rPr lang="en-GB" dirty="0"/>
              <a:t>The upfront cost of solar panels, inverters, and installation can be expensive.</a:t>
            </a:r>
          </a:p>
          <a:p>
            <a:pPr marL="0" indent="0">
              <a:lnSpc>
                <a:spcPct val="110000"/>
              </a:lnSpc>
              <a:buNone/>
            </a:pPr>
            <a:r>
              <a:rPr lang="en-GB" dirty="0"/>
              <a:t>However, costs are decreasing due to technological advancements and government incentives.</a:t>
            </a:r>
          </a:p>
          <a:p>
            <a:pPr marL="0" indent="0">
              <a:lnSpc>
                <a:spcPct val="110000"/>
              </a:lnSpc>
              <a:buNone/>
            </a:pPr>
            <a:r>
              <a:rPr lang="en-GB" b="1" dirty="0"/>
              <a:t> Weather-Dependent</a:t>
            </a:r>
          </a:p>
          <a:p>
            <a:pPr marL="0" indent="0">
              <a:lnSpc>
                <a:spcPct val="110000"/>
              </a:lnSpc>
              <a:buNone/>
            </a:pPr>
            <a:r>
              <a:rPr lang="en-GB" dirty="0"/>
              <a:t>Solar panels generate less energy on cloudy or rainy days.</a:t>
            </a:r>
          </a:p>
          <a:p>
            <a:pPr marL="0" indent="0">
              <a:lnSpc>
                <a:spcPct val="110000"/>
              </a:lnSpc>
              <a:buNone/>
            </a:pPr>
            <a:r>
              <a:rPr lang="en-GB" dirty="0"/>
              <a:t>Energy production is also reduced at night, requiring battery storage or grid backup.</a:t>
            </a:r>
          </a:p>
          <a:p>
            <a:pPr marL="0" indent="0">
              <a:lnSpc>
                <a:spcPct val="110000"/>
              </a:lnSpc>
              <a:buNone/>
            </a:pPr>
            <a:r>
              <a:rPr lang="en-GB" b="1" dirty="0"/>
              <a:t>Energy Storage is Expensive</a:t>
            </a:r>
          </a:p>
          <a:p>
            <a:pPr marL="0" indent="0">
              <a:lnSpc>
                <a:spcPct val="110000"/>
              </a:lnSpc>
              <a:buNone/>
            </a:pPr>
            <a:r>
              <a:rPr lang="en-GB" dirty="0"/>
              <a:t>Batteries are needed to store excess solar power for nighttime use, but they are costly.</a:t>
            </a:r>
          </a:p>
          <a:p>
            <a:endParaRPr lang="en-GB" dirty="0"/>
          </a:p>
        </p:txBody>
      </p:sp>
    </p:spTree>
    <p:extLst>
      <p:ext uri="{BB962C8B-B14F-4D97-AF65-F5344CB8AC3E}">
        <p14:creationId xmlns:p14="http://schemas.microsoft.com/office/powerpoint/2010/main" val="20329897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17EF80-5E67-EC26-E207-1AFAE976EBC3}"/>
              </a:ext>
            </a:extLst>
          </p:cNvPr>
          <p:cNvSpPr>
            <a:spLocks noGrp="1"/>
          </p:cNvSpPr>
          <p:nvPr>
            <p:ph idx="1"/>
          </p:nvPr>
        </p:nvSpPr>
        <p:spPr>
          <a:xfrm>
            <a:off x="145915" y="252920"/>
            <a:ext cx="11207885" cy="5622586"/>
          </a:xfrm>
        </p:spPr>
        <p:txBody>
          <a:bodyPr>
            <a:normAutofit/>
          </a:bodyPr>
          <a:lstStyle/>
          <a:p>
            <a:pPr marL="0" indent="0">
              <a:lnSpc>
                <a:spcPct val="100000"/>
              </a:lnSpc>
              <a:buNone/>
            </a:pPr>
            <a:r>
              <a:rPr lang="en-GB" b="1" dirty="0"/>
              <a:t>Requires Space</a:t>
            </a:r>
          </a:p>
          <a:p>
            <a:pPr marL="0" indent="0">
              <a:lnSpc>
                <a:spcPct val="100000"/>
              </a:lnSpc>
              <a:buNone/>
            </a:pPr>
            <a:r>
              <a:rPr lang="en-GB" dirty="0"/>
              <a:t>Solar panels require a significant amount of space to generate enough electricity, which may not be ideal for small homes or businesses.</a:t>
            </a:r>
          </a:p>
          <a:p>
            <a:pPr marL="0" indent="0">
              <a:lnSpc>
                <a:spcPct val="100000"/>
              </a:lnSpc>
              <a:buNone/>
            </a:pPr>
            <a:r>
              <a:rPr lang="en-GB" b="1" dirty="0"/>
              <a:t>Manufacturing Impact</a:t>
            </a:r>
          </a:p>
          <a:p>
            <a:pPr marL="0" indent="0">
              <a:lnSpc>
                <a:spcPct val="100000"/>
              </a:lnSpc>
              <a:buNone/>
            </a:pPr>
            <a:r>
              <a:rPr lang="en-GB" dirty="0"/>
              <a:t>The production of solar panels requires energy and raw materials, leading to some environmental impact.</a:t>
            </a:r>
          </a:p>
          <a:p>
            <a:pPr marL="0" indent="0">
              <a:lnSpc>
                <a:spcPct val="100000"/>
              </a:lnSpc>
              <a:buNone/>
            </a:pPr>
            <a:r>
              <a:rPr lang="en-GB" dirty="0"/>
              <a:t>However, this is much lower compared to fossil fuel production.</a:t>
            </a:r>
          </a:p>
          <a:p>
            <a:pPr marL="0" indent="0">
              <a:lnSpc>
                <a:spcPct val="100000"/>
              </a:lnSpc>
              <a:buNone/>
            </a:pPr>
            <a:r>
              <a:rPr lang="en-GB" b="1" dirty="0"/>
              <a:t>Efficiency Limitations</a:t>
            </a:r>
          </a:p>
          <a:p>
            <a:pPr marL="0" indent="0">
              <a:lnSpc>
                <a:spcPct val="100000"/>
              </a:lnSpc>
              <a:buNone/>
            </a:pPr>
            <a:r>
              <a:rPr lang="en-GB" dirty="0"/>
              <a:t>Solar panels typically convert only 15-22% of sunlight into electricity, meaning more panels are needed to generate sufficient power.</a:t>
            </a:r>
          </a:p>
          <a:p>
            <a:endParaRPr lang="en-GB" dirty="0"/>
          </a:p>
        </p:txBody>
      </p:sp>
    </p:spTree>
    <p:extLst>
      <p:ext uri="{BB962C8B-B14F-4D97-AF65-F5344CB8AC3E}">
        <p14:creationId xmlns:p14="http://schemas.microsoft.com/office/powerpoint/2010/main" val="1743381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10;&#10;Description automatically generated">
            <a:extLst>
              <a:ext uri="{FF2B5EF4-FFF2-40B4-BE49-F238E27FC236}">
                <a16:creationId xmlns:a16="http://schemas.microsoft.com/office/drawing/2014/main" id="{FE927575-7F67-FABC-456B-D1A2082C148C}"/>
              </a:ext>
            </a:extLst>
          </p:cNvPr>
          <p:cNvPicPr>
            <a:picLocks noChangeAspect="1"/>
          </p:cNvPicPr>
          <p:nvPr/>
        </p:nvPicPr>
        <p:blipFill>
          <a:blip r:embed="rId3"/>
          <a:stretch>
            <a:fillRect/>
          </a:stretch>
        </p:blipFill>
        <p:spPr>
          <a:xfrm>
            <a:off x="2097932" y="75427"/>
            <a:ext cx="6566171" cy="5299338"/>
          </a:xfrm>
          <a:prstGeom prst="rect">
            <a:avLst/>
          </a:prstGeom>
        </p:spPr>
      </p:pic>
      <p:sp>
        <p:nvSpPr>
          <p:cNvPr id="3" name="TextBox 2">
            <a:extLst>
              <a:ext uri="{FF2B5EF4-FFF2-40B4-BE49-F238E27FC236}">
                <a16:creationId xmlns:a16="http://schemas.microsoft.com/office/drawing/2014/main" id="{2A1DA288-9D83-2EAA-C8BC-F512FBC17529}"/>
              </a:ext>
            </a:extLst>
          </p:cNvPr>
          <p:cNvSpPr txBox="1"/>
          <p:nvPr/>
        </p:nvSpPr>
        <p:spPr>
          <a:xfrm>
            <a:off x="8753596" y="431129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5C7928D0-539D-D428-71D4-940E50FFBE2F}"/>
              </a:ext>
            </a:extLst>
          </p:cNvPr>
          <p:cNvSpPr txBox="1"/>
          <p:nvPr/>
        </p:nvSpPr>
        <p:spPr>
          <a:xfrm>
            <a:off x="2097932" y="5369669"/>
            <a:ext cx="73054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4"/>
              </a:rPr>
              <a:t>Global CREDS study uncovers best ways to change consumption to cut carbon footprint - CREDS</a:t>
            </a:r>
            <a:endParaRPr lang="en-US"/>
          </a:p>
        </p:txBody>
      </p:sp>
    </p:spTree>
    <p:extLst>
      <p:ext uri="{BB962C8B-B14F-4D97-AF65-F5344CB8AC3E}">
        <p14:creationId xmlns:p14="http://schemas.microsoft.com/office/powerpoint/2010/main" val="38329410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112D-6858-284A-956D-82D370433354}"/>
              </a:ext>
            </a:extLst>
          </p:cNvPr>
          <p:cNvSpPr>
            <a:spLocks noGrp="1"/>
          </p:cNvSpPr>
          <p:nvPr>
            <p:ph type="title"/>
          </p:nvPr>
        </p:nvSpPr>
        <p:spPr>
          <a:xfrm>
            <a:off x="1775520" y="197767"/>
            <a:ext cx="8229600" cy="1143000"/>
          </a:xfrm>
        </p:spPr>
        <p:txBody>
          <a:bodyPr>
            <a:normAutofit fontScale="90000"/>
          </a:bodyPr>
          <a:lstStyle/>
          <a:p>
            <a:pPr algn="l"/>
            <a:br>
              <a:rPr lang="en-GB" b="1"/>
            </a:br>
            <a:endParaRPr lang="en-GB" b="1"/>
          </a:p>
        </p:txBody>
      </p:sp>
      <p:pic>
        <p:nvPicPr>
          <p:cNvPr id="5" name="Picture 4" descr="Text&#10;&#10;Description automatically generated">
            <a:extLst>
              <a:ext uri="{FF2B5EF4-FFF2-40B4-BE49-F238E27FC236}">
                <a16:creationId xmlns:a16="http://schemas.microsoft.com/office/drawing/2014/main" id="{1328DB1A-3ECA-DC44-8884-C3939072AF9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6853" y="1988841"/>
            <a:ext cx="9144000" cy="3751077"/>
          </a:xfrm>
          <a:prstGeom prst="rect">
            <a:avLst/>
          </a:prstGeom>
        </p:spPr>
      </p:pic>
      <p:sp>
        <p:nvSpPr>
          <p:cNvPr id="6" name="TextBox 5">
            <a:extLst>
              <a:ext uri="{FF2B5EF4-FFF2-40B4-BE49-F238E27FC236}">
                <a16:creationId xmlns:a16="http://schemas.microsoft.com/office/drawing/2014/main" id="{1407D205-F4B9-174C-A19A-570D7CD82583}"/>
              </a:ext>
            </a:extLst>
          </p:cNvPr>
          <p:cNvSpPr txBox="1"/>
          <p:nvPr/>
        </p:nvSpPr>
        <p:spPr>
          <a:xfrm>
            <a:off x="1642474" y="430873"/>
            <a:ext cx="8701998" cy="830997"/>
          </a:xfrm>
          <a:prstGeom prst="rect">
            <a:avLst/>
          </a:prstGeom>
          <a:noFill/>
        </p:spPr>
        <p:txBody>
          <a:bodyPr wrap="square" rtlCol="0">
            <a:spAutoFit/>
          </a:bodyPr>
          <a:lstStyle/>
          <a:p>
            <a:pPr algn="ctr"/>
            <a:r>
              <a:rPr lang="en-GB" sz="2400" b="1"/>
              <a:t>By 2050, hotels will need to reduce emissions by </a:t>
            </a:r>
            <a:r>
              <a:rPr lang="en-GB" sz="2400" b="1" u="sng">
                <a:hlinkClick r:id="rId4"/>
              </a:rPr>
              <a:t>90%</a:t>
            </a:r>
            <a:r>
              <a:rPr lang="en-GB" sz="2400" b="1"/>
              <a:t> </a:t>
            </a:r>
          </a:p>
          <a:p>
            <a:pPr algn="ctr"/>
            <a:r>
              <a:rPr lang="en-GB" sz="2400" b="1"/>
              <a:t>to be in line with the Paris Climate Agreement</a:t>
            </a:r>
            <a:endParaRPr lang="en-GB" sz="2400"/>
          </a:p>
        </p:txBody>
      </p:sp>
      <p:sp>
        <p:nvSpPr>
          <p:cNvPr id="7" name="TextBox 6">
            <a:extLst>
              <a:ext uri="{FF2B5EF4-FFF2-40B4-BE49-F238E27FC236}">
                <a16:creationId xmlns:a16="http://schemas.microsoft.com/office/drawing/2014/main" id="{9D6AC7CF-7F9E-EB47-898F-31F0296C08CB}"/>
              </a:ext>
            </a:extLst>
          </p:cNvPr>
          <p:cNvSpPr txBox="1"/>
          <p:nvPr/>
        </p:nvSpPr>
        <p:spPr>
          <a:xfrm>
            <a:off x="7881510" y="1340768"/>
            <a:ext cx="2293286" cy="461665"/>
          </a:xfrm>
          <a:prstGeom prst="rect">
            <a:avLst/>
          </a:prstGeom>
          <a:noFill/>
        </p:spPr>
        <p:txBody>
          <a:bodyPr wrap="square" rtlCol="0">
            <a:spAutoFit/>
          </a:bodyPr>
          <a:lstStyle/>
          <a:p>
            <a:r>
              <a:rPr lang="en-GB"/>
              <a:t>(</a:t>
            </a:r>
            <a:r>
              <a:rPr lang="en-GB" sz="2400" err="1"/>
              <a:t>Lissner</a:t>
            </a:r>
            <a:r>
              <a:rPr lang="en-GB" sz="2400"/>
              <a:t>, 2017)</a:t>
            </a:r>
          </a:p>
        </p:txBody>
      </p:sp>
      <p:sp>
        <p:nvSpPr>
          <p:cNvPr id="8" name="TextBox 7">
            <a:extLst>
              <a:ext uri="{FF2B5EF4-FFF2-40B4-BE49-F238E27FC236}">
                <a16:creationId xmlns:a16="http://schemas.microsoft.com/office/drawing/2014/main" id="{4A4EDE2A-6BA6-A04B-A7CB-DB7606254346}"/>
              </a:ext>
            </a:extLst>
          </p:cNvPr>
          <p:cNvSpPr txBox="1"/>
          <p:nvPr/>
        </p:nvSpPr>
        <p:spPr>
          <a:xfrm>
            <a:off x="9274259" y="5354155"/>
            <a:ext cx="1370888" cy="369332"/>
          </a:xfrm>
          <a:prstGeom prst="rect">
            <a:avLst/>
          </a:prstGeom>
          <a:noFill/>
        </p:spPr>
        <p:txBody>
          <a:bodyPr wrap="none" rtlCol="0">
            <a:spAutoFit/>
          </a:bodyPr>
          <a:lstStyle/>
          <a:p>
            <a:r>
              <a:rPr lang="en-GB"/>
              <a:t>(</a:t>
            </a:r>
            <a:r>
              <a:rPr lang="en-GB" err="1"/>
              <a:t>Wich</a:t>
            </a:r>
            <a:r>
              <a:rPr lang="en-GB"/>
              <a:t>, 2020)</a:t>
            </a:r>
          </a:p>
        </p:txBody>
      </p:sp>
    </p:spTree>
    <p:extLst>
      <p:ext uri="{BB962C8B-B14F-4D97-AF65-F5344CB8AC3E}">
        <p14:creationId xmlns:p14="http://schemas.microsoft.com/office/powerpoint/2010/main" val="37939401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ACE8C-F21C-C686-0523-89E2D4CAA4AC}"/>
              </a:ext>
            </a:extLst>
          </p:cNvPr>
          <p:cNvSpPr>
            <a:spLocks noGrp="1"/>
          </p:cNvSpPr>
          <p:nvPr>
            <p:ph type="title"/>
          </p:nvPr>
        </p:nvSpPr>
        <p:spPr>
          <a:xfrm>
            <a:off x="186447" y="102480"/>
            <a:ext cx="10515600" cy="1325563"/>
          </a:xfrm>
        </p:spPr>
        <p:txBody>
          <a:bodyPr/>
          <a:lstStyle/>
          <a:p>
            <a:r>
              <a:rPr lang="en-GB" b="1" dirty="0"/>
              <a:t>Transforming Tourism for Climate Action</a:t>
            </a:r>
          </a:p>
        </p:txBody>
      </p:sp>
      <p:sp>
        <p:nvSpPr>
          <p:cNvPr id="3" name="Content Placeholder 2">
            <a:extLst>
              <a:ext uri="{FF2B5EF4-FFF2-40B4-BE49-F238E27FC236}">
                <a16:creationId xmlns:a16="http://schemas.microsoft.com/office/drawing/2014/main" id="{BBE7ED63-5E5A-2ECA-6C87-D9C3F314953F}"/>
              </a:ext>
            </a:extLst>
          </p:cNvPr>
          <p:cNvSpPr>
            <a:spLocks noGrp="1"/>
          </p:cNvSpPr>
          <p:nvPr>
            <p:ph idx="1"/>
          </p:nvPr>
        </p:nvSpPr>
        <p:spPr>
          <a:xfrm>
            <a:off x="428017" y="1825626"/>
            <a:ext cx="10925783" cy="4088791"/>
          </a:xfrm>
        </p:spPr>
        <p:txBody>
          <a:bodyPr>
            <a:normAutofit/>
          </a:bodyPr>
          <a:lstStyle/>
          <a:p>
            <a:r>
              <a:rPr lang="en-GB" b="0" i="0" dirty="0">
                <a:solidFill>
                  <a:srgbClr val="202124"/>
                </a:solidFill>
                <a:effectLst/>
                <a:latin typeface="Google Sans"/>
              </a:rPr>
              <a:t>The signatories of the Glasgow Declaration on Climate Action in Tourism are committing to act now and accelerate climate action to </a:t>
            </a:r>
            <a:r>
              <a:rPr lang="en-GB" b="0" i="0" dirty="0">
                <a:solidFill>
                  <a:srgbClr val="040C28"/>
                </a:solidFill>
                <a:effectLst/>
                <a:latin typeface="Google Sans"/>
              </a:rPr>
              <a:t>cut global tourism emissions by at least a half over the next decade and reach Net Zero emissions as soon as possible before 2050</a:t>
            </a:r>
            <a:r>
              <a:rPr lang="en-GB" b="0" i="0" dirty="0">
                <a:solidFill>
                  <a:srgbClr val="202124"/>
                </a:solidFill>
                <a:effectLst/>
                <a:latin typeface="Google Sans"/>
              </a:rPr>
              <a:t>.</a:t>
            </a:r>
          </a:p>
          <a:p>
            <a:r>
              <a:rPr lang="en-GB" b="1" i="0" dirty="0">
                <a:solidFill>
                  <a:srgbClr val="222222"/>
                </a:solidFill>
                <a:effectLst/>
                <a:latin typeface="brandon-grotesque"/>
              </a:rPr>
              <a:t>There is a growing consensus among tourism stakeholders as to how the future resilience of tourism will depend on the sector’s ability to embrace a low carbon pathway and cut emissions by 50% by 2030</a:t>
            </a:r>
          </a:p>
          <a:p>
            <a:r>
              <a:rPr lang="en-GB" dirty="0">
                <a:hlinkClick r:id="rId3"/>
              </a:rPr>
              <a:t>Climate Action | Transforming tourism for climate action | UN Tourism</a:t>
            </a:r>
            <a:endParaRPr lang="en-GB" dirty="0"/>
          </a:p>
          <a:p>
            <a:endParaRPr lang="en-GB" dirty="0"/>
          </a:p>
        </p:txBody>
      </p:sp>
    </p:spTree>
    <p:extLst>
      <p:ext uri="{BB962C8B-B14F-4D97-AF65-F5344CB8AC3E}">
        <p14:creationId xmlns:p14="http://schemas.microsoft.com/office/powerpoint/2010/main" val="40196620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A New Normal | Episode 3: Sustainability">
            <a:hlinkClick r:id="" action="ppaction://media"/>
            <a:extLst>
              <a:ext uri="{FF2B5EF4-FFF2-40B4-BE49-F238E27FC236}">
                <a16:creationId xmlns:a16="http://schemas.microsoft.com/office/drawing/2014/main" id="{50EB7BF4-F173-2A4B-83B0-AB001A89A1B7}"/>
              </a:ext>
            </a:extLst>
          </p:cNvPr>
          <p:cNvPicPr>
            <a:picLocks noRot="1" noChangeAspect="1"/>
          </p:cNvPicPr>
          <p:nvPr>
            <a:videoFile r:link="rId1"/>
          </p:nvPr>
        </p:nvPicPr>
        <p:blipFill>
          <a:blip r:embed="rId4"/>
          <a:stretch>
            <a:fillRect/>
          </a:stretch>
        </p:blipFill>
        <p:spPr>
          <a:xfrm>
            <a:off x="1703512" y="620670"/>
            <a:ext cx="8784976" cy="4963511"/>
          </a:xfrm>
          <a:prstGeom prst="rect">
            <a:avLst/>
          </a:prstGeom>
        </p:spPr>
      </p:pic>
    </p:spTree>
    <p:extLst>
      <p:ext uri="{BB962C8B-B14F-4D97-AF65-F5344CB8AC3E}">
        <p14:creationId xmlns:p14="http://schemas.microsoft.com/office/powerpoint/2010/main" val="953676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p:cNvSpPr>
            <a:spLocks noGrp="1"/>
          </p:cNvSpPr>
          <p:nvPr>
            <p:ph type="title"/>
          </p:nvPr>
        </p:nvSpPr>
        <p:spPr>
          <a:xfrm>
            <a:off x="1981200" y="-34078"/>
            <a:ext cx="8229600" cy="1143000"/>
          </a:xfrm>
        </p:spPr>
        <p:txBody>
          <a:bodyPr>
            <a:normAutofit/>
          </a:bodyPr>
          <a:lstStyle/>
          <a:p>
            <a:r>
              <a:rPr lang="en-US" sz="4000">
                <a:latin typeface="Arial"/>
                <a:cs typeface="Arial"/>
              </a:rPr>
              <a:t>Drivers for Change</a:t>
            </a:r>
          </a:p>
        </p:txBody>
      </p:sp>
      <p:graphicFrame>
        <p:nvGraphicFramePr>
          <p:cNvPr id="9" name="Content Placeholder 4"/>
          <p:cNvGraphicFramePr>
            <a:graphicFrameLocks noGrp="1"/>
          </p:cNvGraphicFramePr>
          <p:nvPr>
            <p:ph idx="1"/>
          </p:nvPr>
        </p:nvGraphicFramePr>
        <p:xfrm>
          <a:off x="2209800" y="980729"/>
          <a:ext cx="7772400" cy="4611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4654642"/>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9">
                                            <p:graphicEl>
                                              <a:dgm id="{AF015E63-F33A-2F46-BCA0-4B21E879330D}"/>
                                            </p:graphicEl>
                                          </p:spTgt>
                                        </p:tgtEl>
                                        <p:attrNameLst>
                                          <p:attrName>style.visibility</p:attrName>
                                        </p:attrNameLst>
                                      </p:cBhvr>
                                      <p:to>
                                        <p:strVal val="visible"/>
                                      </p:to>
                                    </p:set>
                                    <p:anim calcmode="lin" valueType="num">
                                      <p:cBhvr>
                                        <p:cTn id="7" dur="1000" fill="hold"/>
                                        <p:tgtEl>
                                          <p:spTgt spid="9">
                                            <p:graphicEl>
                                              <a:dgm id="{AF015E63-F33A-2F46-BCA0-4B21E879330D}"/>
                                            </p:graphicEl>
                                          </p:spTgt>
                                        </p:tgtEl>
                                        <p:attrNameLst>
                                          <p:attrName>ppt_w</p:attrName>
                                        </p:attrNameLst>
                                      </p:cBhvr>
                                      <p:tavLst>
                                        <p:tav tm="0">
                                          <p:val>
                                            <p:strVal val="#ppt_w*0.70"/>
                                          </p:val>
                                        </p:tav>
                                        <p:tav tm="100000">
                                          <p:val>
                                            <p:strVal val="#ppt_w"/>
                                          </p:val>
                                        </p:tav>
                                      </p:tavLst>
                                    </p:anim>
                                    <p:anim calcmode="lin" valueType="num">
                                      <p:cBhvr>
                                        <p:cTn id="8" dur="1000" fill="hold"/>
                                        <p:tgtEl>
                                          <p:spTgt spid="9">
                                            <p:graphicEl>
                                              <a:dgm id="{AF015E63-F33A-2F46-BCA0-4B21E879330D}"/>
                                            </p:graphicEl>
                                          </p:spTgt>
                                        </p:tgtEl>
                                        <p:attrNameLst>
                                          <p:attrName>ppt_h</p:attrName>
                                        </p:attrNameLst>
                                      </p:cBhvr>
                                      <p:tavLst>
                                        <p:tav tm="0">
                                          <p:val>
                                            <p:strVal val="#ppt_h"/>
                                          </p:val>
                                        </p:tav>
                                        <p:tav tm="100000">
                                          <p:val>
                                            <p:strVal val="#ppt_h"/>
                                          </p:val>
                                        </p:tav>
                                      </p:tavLst>
                                    </p:anim>
                                    <p:animEffect transition="in" filter="fade">
                                      <p:cBhvr>
                                        <p:cTn id="9" dur="1000"/>
                                        <p:tgtEl>
                                          <p:spTgt spid="9">
                                            <p:graphicEl>
                                              <a:dgm id="{AF015E63-F33A-2F46-BCA0-4B21E879330D}"/>
                                            </p:graphicEl>
                                          </p:spTgt>
                                        </p:tgtEl>
                                      </p:cBhvr>
                                    </p:animEffect>
                                  </p:childTnLst>
                                </p:cTn>
                              </p:par>
                              <p:par>
                                <p:cTn id="10" presetID="55" presetClass="entr" presetSubtype="0" fill="hold" grpId="0" nodeType="withEffect">
                                  <p:stCondLst>
                                    <p:cond delay="0"/>
                                  </p:stCondLst>
                                  <p:childTnLst>
                                    <p:set>
                                      <p:cBhvr>
                                        <p:cTn id="11" dur="1" fill="hold">
                                          <p:stCondLst>
                                            <p:cond delay="0"/>
                                          </p:stCondLst>
                                        </p:cTn>
                                        <p:tgtEl>
                                          <p:spTgt spid="9">
                                            <p:graphicEl>
                                              <a:dgm id="{E2FF68AD-CE8E-7440-8605-507D02647B93}"/>
                                            </p:graphicEl>
                                          </p:spTgt>
                                        </p:tgtEl>
                                        <p:attrNameLst>
                                          <p:attrName>style.visibility</p:attrName>
                                        </p:attrNameLst>
                                      </p:cBhvr>
                                      <p:to>
                                        <p:strVal val="visible"/>
                                      </p:to>
                                    </p:set>
                                    <p:anim calcmode="lin" valueType="num">
                                      <p:cBhvr>
                                        <p:cTn id="12" dur="1000" fill="hold"/>
                                        <p:tgtEl>
                                          <p:spTgt spid="9">
                                            <p:graphicEl>
                                              <a:dgm id="{E2FF68AD-CE8E-7440-8605-507D02647B93}"/>
                                            </p:graphicEl>
                                          </p:spTgt>
                                        </p:tgtEl>
                                        <p:attrNameLst>
                                          <p:attrName>ppt_w</p:attrName>
                                        </p:attrNameLst>
                                      </p:cBhvr>
                                      <p:tavLst>
                                        <p:tav tm="0">
                                          <p:val>
                                            <p:strVal val="#ppt_w*0.70"/>
                                          </p:val>
                                        </p:tav>
                                        <p:tav tm="100000">
                                          <p:val>
                                            <p:strVal val="#ppt_w"/>
                                          </p:val>
                                        </p:tav>
                                      </p:tavLst>
                                    </p:anim>
                                    <p:anim calcmode="lin" valueType="num">
                                      <p:cBhvr>
                                        <p:cTn id="13" dur="1000" fill="hold"/>
                                        <p:tgtEl>
                                          <p:spTgt spid="9">
                                            <p:graphicEl>
                                              <a:dgm id="{E2FF68AD-CE8E-7440-8605-507D02647B93}"/>
                                            </p:graphicEl>
                                          </p:spTgt>
                                        </p:tgtEl>
                                        <p:attrNameLst>
                                          <p:attrName>ppt_h</p:attrName>
                                        </p:attrNameLst>
                                      </p:cBhvr>
                                      <p:tavLst>
                                        <p:tav tm="0">
                                          <p:val>
                                            <p:strVal val="#ppt_h"/>
                                          </p:val>
                                        </p:tav>
                                        <p:tav tm="100000">
                                          <p:val>
                                            <p:strVal val="#ppt_h"/>
                                          </p:val>
                                        </p:tav>
                                      </p:tavLst>
                                    </p:anim>
                                    <p:animEffect transition="in" filter="fade">
                                      <p:cBhvr>
                                        <p:cTn id="14" dur="1000"/>
                                        <p:tgtEl>
                                          <p:spTgt spid="9">
                                            <p:graphicEl>
                                              <a:dgm id="{E2FF68AD-CE8E-7440-8605-507D02647B93}"/>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55" presetClass="entr" presetSubtype="0" fill="hold" grpId="0" nodeType="clickEffect">
                                  <p:stCondLst>
                                    <p:cond delay="0"/>
                                  </p:stCondLst>
                                  <p:childTnLst>
                                    <p:set>
                                      <p:cBhvr>
                                        <p:cTn id="18" dur="1" fill="hold">
                                          <p:stCondLst>
                                            <p:cond delay="0"/>
                                          </p:stCondLst>
                                        </p:cTn>
                                        <p:tgtEl>
                                          <p:spTgt spid="9">
                                            <p:graphicEl>
                                              <a:dgm id="{86B64349-634E-A040-BBF7-7001D2089A14}"/>
                                            </p:graphicEl>
                                          </p:spTgt>
                                        </p:tgtEl>
                                        <p:attrNameLst>
                                          <p:attrName>style.visibility</p:attrName>
                                        </p:attrNameLst>
                                      </p:cBhvr>
                                      <p:to>
                                        <p:strVal val="visible"/>
                                      </p:to>
                                    </p:set>
                                    <p:anim calcmode="lin" valueType="num">
                                      <p:cBhvr>
                                        <p:cTn id="19" dur="1000" fill="hold"/>
                                        <p:tgtEl>
                                          <p:spTgt spid="9">
                                            <p:graphicEl>
                                              <a:dgm id="{86B64349-634E-A040-BBF7-7001D2089A14}"/>
                                            </p:graphicEl>
                                          </p:spTgt>
                                        </p:tgtEl>
                                        <p:attrNameLst>
                                          <p:attrName>ppt_w</p:attrName>
                                        </p:attrNameLst>
                                      </p:cBhvr>
                                      <p:tavLst>
                                        <p:tav tm="0">
                                          <p:val>
                                            <p:strVal val="#ppt_w*0.70"/>
                                          </p:val>
                                        </p:tav>
                                        <p:tav tm="100000">
                                          <p:val>
                                            <p:strVal val="#ppt_w"/>
                                          </p:val>
                                        </p:tav>
                                      </p:tavLst>
                                    </p:anim>
                                    <p:anim calcmode="lin" valueType="num">
                                      <p:cBhvr>
                                        <p:cTn id="20" dur="1000" fill="hold"/>
                                        <p:tgtEl>
                                          <p:spTgt spid="9">
                                            <p:graphicEl>
                                              <a:dgm id="{86B64349-634E-A040-BBF7-7001D2089A14}"/>
                                            </p:graphicEl>
                                          </p:spTgt>
                                        </p:tgtEl>
                                        <p:attrNameLst>
                                          <p:attrName>ppt_h</p:attrName>
                                        </p:attrNameLst>
                                      </p:cBhvr>
                                      <p:tavLst>
                                        <p:tav tm="0">
                                          <p:val>
                                            <p:strVal val="#ppt_h"/>
                                          </p:val>
                                        </p:tav>
                                        <p:tav tm="100000">
                                          <p:val>
                                            <p:strVal val="#ppt_h"/>
                                          </p:val>
                                        </p:tav>
                                      </p:tavLst>
                                    </p:anim>
                                    <p:animEffect transition="in" filter="fade">
                                      <p:cBhvr>
                                        <p:cTn id="21" dur="1000"/>
                                        <p:tgtEl>
                                          <p:spTgt spid="9">
                                            <p:graphicEl>
                                              <a:dgm id="{86B64349-634E-A040-BBF7-7001D2089A14}"/>
                                            </p:graphicEl>
                                          </p:spTgt>
                                        </p:tgtEl>
                                      </p:cBhvr>
                                    </p:animEffect>
                                  </p:childTnLst>
                                </p:cTn>
                              </p:par>
                              <p:par>
                                <p:cTn id="22" presetID="55" presetClass="entr" presetSubtype="0" fill="hold" grpId="0" nodeType="withEffect">
                                  <p:stCondLst>
                                    <p:cond delay="0"/>
                                  </p:stCondLst>
                                  <p:childTnLst>
                                    <p:set>
                                      <p:cBhvr>
                                        <p:cTn id="23" dur="1" fill="hold">
                                          <p:stCondLst>
                                            <p:cond delay="0"/>
                                          </p:stCondLst>
                                        </p:cTn>
                                        <p:tgtEl>
                                          <p:spTgt spid="9">
                                            <p:graphicEl>
                                              <a:dgm id="{FECD620E-ED4D-5844-B31B-E29B2D194B6E}"/>
                                            </p:graphicEl>
                                          </p:spTgt>
                                        </p:tgtEl>
                                        <p:attrNameLst>
                                          <p:attrName>style.visibility</p:attrName>
                                        </p:attrNameLst>
                                      </p:cBhvr>
                                      <p:to>
                                        <p:strVal val="visible"/>
                                      </p:to>
                                    </p:set>
                                    <p:anim calcmode="lin" valueType="num">
                                      <p:cBhvr>
                                        <p:cTn id="24" dur="1000" fill="hold"/>
                                        <p:tgtEl>
                                          <p:spTgt spid="9">
                                            <p:graphicEl>
                                              <a:dgm id="{FECD620E-ED4D-5844-B31B-E29B2D194B6E}"/>
                                            </p:graphicEl>
                                          </p:spTgt>
                                        </p:tgtEl>
                                        <p:attrNameLst>
                                          <p:attrName>ppt_w</p:attrName>
                                        </p:attrNameLst>
                                      </p:cBhvr>
                                      <p:tavLst>
                                        <p:tav tm="0">
                                          <p:val>
                                            <p:strVal val="#ppt_w*0.70"/>
                                          </p:val>
                                        </p:tav>
                                        <p:tav tm="100000">
                                          <p:val>
                                            <p:strVal val="#ppt_w"/>
                                          </p:val>
                                        </p:tav>
                                      </p:tavLst>
                                    </p:anim>
                                    <p:anim calcmode="lin" valueType="num">
                                      <p:cBhvr>
                                        <p:cTn id="25" dur="1000" fill="hold"/>
                                        <p:tgtEl>
                                          <p:spTgt spid="9">
                                            <p:graphicEl>
                                              <a:dgm id="{FECD620E-ED4D-5844-B31B-E29B2D194B6E}"/>
                                            </p:graphicEl>
                                          </p:spTgt>
                                        </p:tgtEl>
                                        <p:attrNameLst>
                                          <p:attrName>ppt_h</p:attrName>
                                        </p:attrNameLst>
                                      </p:cBhvr>
                                      <p:tavLst>
                                        <p:tav tm="0">
                                          <p:val>
                                            <p:strVal val="#ppt_h"/>
                                          </p:val>
                                        </p:tav>
                                        <p:tav tm="100000">
                                          <p:val>
                                            <p:strVal val="#ppt_h"/>
                                          </p:val>
                                        </p:tav>
                                      </p:tavLst>
                                    </p:anim>
                                    <p:animEffect transition="in" filter="fade">
                                      <p:cBhvr>
                                        <p:cTn id="26" dur="1000"/>
                                        <p:tgtEl>
                                          <p:spTgt spid="9">
                                            <p:graphicEl>
                                              <a:dgm id="{FECD620E-ED4D-5844-B31B-E29B2D194B6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55" presetClass="entr" presetSubtype="0" fill="hold" grpId="0" nodeType="clickEffect">
                                  <p:stCondLst>
                                    <p:cond delay="0"/>
                                  </p:stCondLst>
                                  <p:childTnLst>
                                    <p:set>
                                      <p:cBhvr>
                                        <p:cTn id="30" dur="1" fill="hold">
                                          <p:stCondLst>
                                            <p:cond delay="0"/>
                                          </p:stCondLst>
                                        </p:cTn>
                                        <p:tgtEl>
                                          <p:spTgt spid="9">
                                            <p:graphicEl>
                                              <a:dgm id="{E97AAD72-C9C4-B44F-BF68-144B3C497307}"/>
                                            </p:graphicEl>
                                          </p:spTgt>
                                        </p:tgtEl>
                                        <p:attrNameLst>
                                          <p:attrName>style.visibility</p:attrName>
                                        </p:attrNameLst>
                                      </p:cBhvr>
                                      <p:to>
                                        <p:strVal val="visible"/>
                                      </p:to>
                                    </p:set>
                                    <p:anim calcmode="lin" valueType="num">
                                      <p:cBhvr>
                                        <p:cTn id="31" dur="1000" fill="hold"/>
                                        <p:tgtEl>
                                          <p:spTgt spid="9">
                                            <p:graphicEl>
                                              <a:dgm id="{E97AAD72-C9C4-B44F-BF68-144B3C497307}"/>
                                            </p:graphicEl>
                                          </p:spTgt>
                                        </p:tgtEl>
                                        <p:attrNameLst>
                                          <p:attrName>ppt_w</p:attrName>
                                        </p:attrNameLst>
                                      </p:cBhvr>
                                      <p:tavLst>
                                        <p:tav tm="0">
                                          <p:val>
                                            <p:strVal val="#ppt_w*0.70"/>
                                          </p:val>
                                        </p:tav>
                                        <p:tav tm="100000">
                                          <p:val>
                                            <p:strVal val="#ppt_w"/>
                                          </p:val>
                                        </p:tav>
                                      </p:tavLst>
                                    </p:anim>
                                    <p:anim calcmode="lin" valueType="num">
                                      <p:cBhvr>
                                        <p:cTn id="32" dur="1000" fill="hold"/>
                                        <p:tgtEl>
                                          <p:spTgt spid="9">
                                            <p:graphicEl>
                                              <a:dgm id="{E97AAD72-C9C4-B44F-BF68-144B3C497307}"/>
                                            </p:graphicEl>
                                          </p:spTgt>
                                        </p:tgtEl>
                                        <p:attrNameLst>
                                          <p:attrName>ppt_h</p:attrName>
                                        </p:attrNameLst>
                                      </p:cBhvr>
                                      <p:tavLst>
                                        <p:tav tm="0">
                                          <p:val>
                                            <p:strVal val="#ppt_h"/>
                                          </p:val>
                                        </p:tav>
                                        <p:tav tm="100000">
                                          <p:val>
                                            <p:strVal val="#ppt_h"/>
                                          </p:val>
                                        </p:tav>
                                      </p:tavLst>
                                    </p:anim>
                                    <p:animEffect transition="in" filter="fade">
                                      <p:cBhvr>
                                        <p:cTn id="33" dur="1000"/>
                                        <p:tgtEl>
                                          <p:spTgt spid="9">
                                            <p:graphicEl>
                                              <a:dgm id="{E97AAD72-C9C4-B44F-BF68-144B3C497307}"/>
                                            </p:graphicEl>
                                          </p:spTgt>
                                        </p:tgtEl>
                                      </p:cBhvr>
                                    </p:animEffect>
                                  </p:childTnLst>
                                </p:cTn>
                              </p:par>
                              <p:par>
                                <p:cTn id="34" presetID="55" presetClass="entr" presetSubtype="0" fill="hold" grpId="0" nodeType="withEffect">
                                  <p:stCondLst>
                                    <p:cond delay="0"/>
                                  </p:stCondLst>
                                  <p:childTnLst>
                                    <p:set>
                                      <p:cBhvr>
                                        <p:cTn id="35" dur="1" fill="hold">
                                          <p:stCondLst>
                                            <p:cond delay="0"/>
                                          </p:stCondLst>
                                        </p:cTn>
                                        <p:tgtEl>
                                          <p:spTgt spid="9">
                                            <p:graphicEl>
                                              <a:dgm id="{37116D10-537F-8545-830F-009A318A6A46}"/>
                                            </p:graphicEl>
                                          </p:spTgt>
                                        </p:tgtEl>
                                        <p:attrNameLst>
                                          <p:attrName>style.visibility</p:attrName>
                                        </p:attrNameLst>
                                      </p:cBhvr>
                                      <p:to>
                                        <p:strVal val="visible"/>
                                      </p:to>
                                    </p:set>
                                    <p:anim calcmode="lin" valueType="num">
                                      <p:cBhvr>
                                        <p:cTn id="36" dur="1000" fill="hold"/>
                                        <p:tgtEl>
                                          <p:spTgt spid="9">
                                            <p:graphicEl>
                                              <a:dgm id="{37116D10-537F-8545-830F-009A318A6A46}"/>
                                            </p:graphicEl>
                                          </p:spTgt>
                                        </p:tgtEl>
                                        <p:attrNameLst>
                                          <p:attrName>ppt_w</p:attrName>
                                        </p:attrNameLst>
                                      </p:cBhvr>
                                      <p:tavLst>
                                        <p:tav tm="0">
                                          <p:val>
                                            <p:strVal val="#ppt_w*0.70"/>
                                          </p:val>
                                        </p:tav>
                                        <p:tav tm="100000">
                                          <p:val>
                                            <p:strVal val="#ppt_w"/>
                                          </p:val>
                                        </p:tav>
                                      </p:tavLst>
                                    </p:anim>
                                    <p:anim calcmode="lin" valueType="num">
                                      <p:cBhvr>
                                        <p:cTn id="37" dur="1000" fill="hold"/>
                                        <p:tgtEl>
                                          <p:spTgt spid="9">
                                            <p:graphicEl>
                                              <a:dgm id="{37116D10-537F-8545-830F-009A318A6A46}"/>
                                            </p:graphicEl>
                                          </p:spTgt>
                                        </p:tgtEl>
                                        <p:attrNameLst>
                                          <p:attrName>ppt_h</p:attrName>
                                        </p:attrNameLst>
                                      </p:cBhvr>
                                      <p:tavLst>
                                        <p:tav tm="0">
                                          <p:val>
                                            <p:strVal val="#ppt_h"/>
                                          </p:val>
                                        </p:tav>
                                        <p:tav tm="100000">
                                          <p:val>
                                            <p:strVal val="#ppt_h"/>
                                          </p:val>
                                        </p:tav>
                                      </p:tavLst>
                                    </p:anim>
                                    <p:animEffect transition="in" filter="fade">
                                      <p:cBhvr>
                                        <p:cTn id="38" dur="1000"/>
                                        <p:tgtEl>
                                          <p:spTgt spid="9">
                                            <p:graphicEl>
                                              <a:dgm id="{37116D10-537F-8545-830F-009A318A6A46}"/>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55" presetClass="entr" presetSubtype="0" fill="hold" grpId="0" nodeType="clickEffect">
                                  <p:stCondLst>
                                    <p:cond delay="0"/>
                                  </p:stCondLst>
                                  <p:childTnLst>
                                    <p:set>
                                      <p:cBhvr>
                                        <p:cTn id="42" dur="1" fill="hold">
                                          <p:stCondLst>
                                            <p:cond delay="0"/>
                                          </p:stCondLst>
                                        </p:cTn>
                                        <p:tgtEl>
                                          <p:spTgt spid="9">
                                            <p:graphicEl>
                                              <a:dgm id="{3CB3EF5D-8A8F-534B-8237-0D26A727E7F2}"/>
                                            </p:graphicEl>
                                          </p:spTgt>
                                        </p:tgtEl>
                                        <p:attrNameLst>
                                          <p:attrName>style.visibility</p:attrName>
                                        </p:attrNameLst>
                                      </p:cBhvr>
                                      <p:to>
                                        <p:strVal val="visible"/>
                                      </p:to>
                                    </p:set>
                                    <p:anim calcmode="lin" valueType="num">
                                      <p:cBhvr>
                                        <p:cTn id="43" dur="1000" fill="hold"/>
                                        <p:tgtEl>
                                          <p:spTgt spid="9">
                                            <p:graphicEl>
                                              <a:dgm id="{3CB3EF5D-8A8F-534B-8237-0D26A727E7F2}"/>
                                            </p:graphicEl>
                                          </p:spTgt>
                                        </p:tgtEl>
                                        <p:attrNameLst>
                                          <p:attrName>ppt_w</p:attrName>
                                        </p:attrNameLst>
                                      </p:cBhvr>
                                      <p:tavLst>
                                        <p:tav tm="0">
                                          <p:val>
                                            <p:strVal val="#ppt_w*0.70"/>
                                          </p:val>
                                        </p:tav>
                                        <p:tav tm="100000">
                                          <p:val>
                                            <p:strVal val="#ppt_w"/>
                                          </p:val>
                                        </p:tav>
                                      </p:tavLst>
                                    </p:anim>
                                    <p:anim calcmode="lin" valueType="num">
                                      <p:cBhvr>
                                        <p:cTn id="44" dur="1000" fill="hold"/>
                                        <p:tgtEl>
                                          <p:spTgt spid="9">
                                            <p:graphicEl>
                                              <a:dgm id="{3CB3EF5D-8A8F-534B-8237-0D26A727E7F2}"/>
                                            </p:graphicEl>
                                          </p:spTgt>
                                        </p:tgtEl>
                                        <p:attrNameLst>
                                          <p:attrName>ppt_h</p:attrName>
                                        </p:attrNameLst>
                                      </p:cBhvr>
                                      <p:tavLst>
                                        <p:tav tm="0">
                                          <p:val>
                                            <p:strVal val="#ppt_h"/>
                                          </p:val>
                                        </p:tav>
                                        <p:tav tm="100000">
                                          <p:val>
                                            <p:strVal val="#ppt_h"/>
                                          </p:val>
                                        </p:tav>
                                      </p:tavLst>
                                    </p:anim>
                                    <p:animEffect transition="in" filter="fade">
                                      <p:cBhvr>
                                        <p:cTn id="45" dur="1000"/>
                                        <p:tgtEl>
                                          <p:spTgt spid="9">
                                            <p:graphicEl>
                                              <a:dgm id="{3CB3EF5D-8A8F-534B-8237-0D26A727E7F2}"/>
                                            </p:graphicEl>
                                          </p:spTgt>
                                        </p:tgtEl>
                                      </p:cBhvr>
                                    </p:animEffect>
                                  </p:childTnLst>
                                </p:cTn>
                              </p:par>
                              <p:par>
                                <p:cTn id="46" presetID="55" presetClass="entr" presetSubtype="0" fill="hold" grpId="0" nodeType="withEffect">
                                  <p:stCondLst>
                                    <p:cond delay="0"/>
                                  </p:stCondLst>
                                  <p:childTnLst>
                                    <p:set>
                                      <p:cBhvr>
                                        <p:cTn id="47" dur="1" fill="hold">
                                          <p:stCondLst>
                                            <p:cond delay="0"/>
                                          </p:stCondLst>
                                        </p:cTn>
                                        <p:tgtEl>
                                          <p:spTgt spid="9">
                                            <p:graphicEl>
                                              <a:dgm id="{800BAC79-F11D-284F-B969-45E390024F0A}"/>
                                            </p:graphicEl>
                                          </p:spTgt>
                                        </p:tgtEl>
                                        <p:attrNameLst>
                                          <p:attrName>style.visibility</p:attrName>
                                        </p:attrNameLst>
                                      </p:cBhvr>
                                      <p:to>
                                        <p:strVal val="visible"/>
                                      </p:to>
                                    </p:set>
                                    <p:anim calcmode="lin" valueType="num">
                                      <p:cBhvr>
                                        <p:cTn id="48" dur="1000" fill="hold"/>
                                        <p:tgtEl>
                                          <p:spTgt spid="9">
                                            <p:graphicEl>
                                              <a:dgm id="{800BAC79-F11D-284F-B969-45E390024F0A}"/>
                                            </p:graphicEl>
                                          </p:spTgt>
                                        </p:tgtEl>
                                        <p:attrNameLst>
                                          <p:attrName>ppt_w</p:attrName>
                                        </p:attrNameLst>
                                      </p:cBhvr>
                                      <p:tavLst>
                                        <p:tav tm="0">
                                          <p:val>
                                            <p:strVal val="#ppt_w*0.70"/>
                                          </p:val>
                                        </p:tav>
                                        <p:tav tm="100000">
                                          <p:val>
                                            <p:strVal val="#ppt_w"/>
                                          </p:val>
                                        </p:tav>
                                      </p:tavLst>
                                    </p:anim>
                                    <p:anim calcmode="lin" valueType="num">
                                      <p:cBhvr>
                                        <p:cTn id="49" dur="1000" fill="hold"/>
                                        <p:tgtEl>
                                          <p:spTgt spid="9">
                                            <p:graphicEl>
                                              <a:dgm id="{800BAC79-F11D-284F-B969-45E390024F0A}"/>
                                            </p:graphicEl>
                                          </p:spTgt>
                                        </p:tgtEl>
                                        <p:attrNameLst>
                                          <p:attrName>ppt_h</p:attrName>
                                        </p:attrNameLst>
                                      </p:cBhvr>
                                      <p:tavLst>
                                        <p:tav tm="0">
                                          <p:val>
                                            <p:strVal val="#ppt_h"/>
                                          </p:val>
                                        </p:tav>
                                        <p:tav tm="100000">
                                          <p:val>
                                            <p:strVal val="#ppt_h"/>
                                          </p:val>
                                        </p:tav>
                                      </p:tavLst>
                                    </p:anim>
                                    <p:animEffect transition="in" filter="fade">
                                      <p:cBhvr>
                                        <p:cTn id="50" dur="1000"/>
                                        <p:tgtEl>
                                          <p:spTgt spid="9">
                                            <p:graphicEl>
                                              <a:dgm id="{800BAC79-F11D-284F-B969-45E390024F0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BA36F-5271-0B49-9037-126189A191B3}"/>
              </a:ext>
            </a:extLst>
          </p:cNvPr>
          <p:cNvSpPr>
            <a:spLocks noGrp="1"/>
          </p:cNvSpPr>
          <p:nvPr>
            <p:ph type="title"/>
          </p:nvPr>
        </p:nvSpPr>
        <p:spPr>
          <a:xfrm>
            <a:off x="1789110" y="79728"/>
            <a:ext cx="8229600" cy="684977"/>
          </a:xfrm>
        </p:spPr>
        <p:txBody>
          <a:bodyPr>
            <a:normAutofit/>
          </a:bodyPr>
          <a:lstStyle/>
          <a:p>
            <a:pPr algn="l"/>
            <a:r>
              <a:rPr lang="en-GB" sz="3400" dirty="0">
                <a:latin typeface="Arial"/>
                <a:cs typeface="Arial"/>
              </a:rPr>
              <a:t>The path to CSR for Tourism and Events?</a:t>
            </a:r>
          </a:p>
        </p:txBody>
      </p:sp>
      <p:sp>
        <p:nvSpPr>
          <p:cNvPr id="4" name="Content Placeholder 3">
            <a:extLst>
              <a:ext uri="{FF2B5EF4-FFF2-40B4-BE49-F238E27FC236}">
                <a16:creationId xmlns:a16="http://schemas.microsoft.com/office/drawing/2014/main" id="{88488697-1747-BC4E-9F14-DD4E07CE3748}"/>
              </a:ext>
            </a:extLst>
          </p:cNvPr>
          <p:cNvSpPr>
            <a:spLocks noGrp="1"/>
          </p:cNvSpPr>
          <p:nvPr>
            <p:ph idx="1"/>
          </p:nvPr>
        </p:nvSpPr>
        <p:spPr>
          <a:xfrm>
            <a:off x="1812371" y="777506"/>
            <a:ext cx="8597823" cy="4968552"/>
          </a:xfrm>
        </p:spPr>
        <p:txBody>
          <a:bodyPr>
            <a:noAutofit/>
          </a:bodyPr>
          <a:lstStyle/>
          <a:p>
            <a:pPr marL="0" indent="0" algn="just">
              <a:buNone/>
            </a:pPr>
            <a:r>
              <a:rPr lang="en-GB" sz="1800" dirty="0"/>
              <a:t>Green marketing is well past the stage of simply accentuating what you are already doing that can be considered green, just as a green audience is well past the stage of just accepting your word as an eco-friendly endorsement. One thing that the sustainable dollar sector now demands is – </a:t>
            </a:r>
            <a:r>
              <a:rPr lang="en-GB" sz="1800" b="1" dirty="0"/>
              <a:t>transparency</a:t>
            </a:r>
            <a:r>
              <a:rPr lang="en-GB" sz="1800" dirty="0"/>
              <a:t>. </a:t>
            </a:r>
          </a:p>
          <a:p>
            <a:pPr marL="0" indent="0" algn="just">
              <a:buNone/>
            </a:pPr>
            <a:endParaRPr lang="en-GB" sz="1800" dirty="0"/>
          </a:p>
          <a:p>
            <a:pPr marL="0" indent="0" algn="just">
              <a:buNone/>
            </a:pPr>
            <a:r>
              <a:rPr lang="en-GB" sz="1800" dirty="0"/>
              <a:t>CSR has to be endemic within an organization to gain a loyal following. You need to have </a:t>
            </a:r>
            <a:r>
              <a:rPr lang="en-GB" sz="1800" b="1" dirty="0"/>
              <a:t>reduce, reusing and recycling policies </a:t>
            </a:r>
            <a:r>
              <a:rPr lang="en-GB" sz="1800" dirty="0"/>
              <a:t>in place, </a:t>
            </a:r>
            <a:r>
              <a:rPr lang="en-GB" sz="1800" b="1" dirty="0"/>
              <a:t>ethical treatment of workers</a:t>
            </a:r>
            <a:r>
              <a:rPr lang="en-GB" sz="1800" dirty="0"/>
              <a:t>, low carbon footprint, local supply and organic ingredients. If you only have one of these elements and choose to market it, that’s fine, but be honest about all the rest. Don’t try and dress up anything that is not genuine, or you suffer from ‘</a:t>
            </a:r>
            <a:r>
              <a:rPr lang="en-GB" sz="1800" b="1" dirty="0">
                <a:solidFill>
                  <a:schemeClr val="accent3"/>
                </a:solidFill>
              </a:rPr>
              <a:t>Greenwashing</a:t>
            </a:r>
            <a:r>
              <a:rPr lang="en-GB" sz="1800" dirty="0"/>
              <a:t>’ and credibility will take a massive dent.</a:t>
            </a:r>
          </a:p>
          <a:p>
            <a:pPr marL="0" indent="0" algn="just">
              <a:buNone/>
            </a:pPr>
            <a:endParaRPr lang="en-GB" sz="1800" dirty="0"/>
          </a:p>
          <a:p>
            <a:pPr marL="0" indent="0" algn="just">
              <a:buNone/>
            </a:pPr>
            <a:r>
              <a:rPr lang="en-GB" sz="1800" dirty="0"/>
              <a:t>The marketing also has to be </a:t>
            </a:r>
            <a:r>
              <a:rPr lang="en-GB" sz="1800" b="1" dirty="0"/>
              <a:t>genuine, truthful and particularly non-consumerist </a:t>
            </a:r>
            <a:r>
              <a:rPr lang="en-GB" sz="1800" dirty="0"/>
              <a:t>consumerism. Eco-friendly buyers do not want to be sold to. They want to be informed – even involved if they can. If you don’t bring the information they desire to them, they will use the internet and social media to find out what they want to know. </a:t>
            </a:r>
          </a:p>
        </p:txBody>
      </p:sp>
    </p:spTree>
    <p:extLst>
      <p:ext uri="{BB962C8B-B14F-4D97-AF65-F5344CB8AC3E}">
        <p14:creationId xmlns:p14="http://schemas.microsoft.com/office/powerpoint/2010/main" val="21497820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42FE7-A990-F29F-3B3F-B7803F8C69A5}"/>
              </a:ext>
            </a:extLst>
          </p:cNvPr>
          <p:cNvSpPr>
            <a:spLocks noGrp="1"/>
          </p:cNvSpPr>
          <p:nvPr>
            <p:ph type="title"/>
          </p:nvPr>
        </p:nvSpPr>
        <p:spPr/>
        <p:txBody>
          <a:bodyPr/>
          <a:lstStyle/>
          <a:p>
            <a:r>
              <a:rPr lang="en-GB" dirty="0"/>
              <a:t>Top 10 Most Sustainable Travel Destinations:</a:t>
            </a:r>
          </a:p>
        </p:txBody>
      </p:sp>
      <p:sp>
        <p:nvSpPr>
          <p:cNvPr id="3" name="Content Placeholder 2">
            <a:extLst>
              <a:ext uri="{FF2B5EF4-FFF2-40B4-BE49-F238E27FC236}">
                <a16:creationId xmlns:a16="http://schemas.microsoft.com/office/drawing/2014/main" id="{468888D0-DEF3-BBED-BCED-D14ABC8BBFDE}"/>
              </a:ext>
            </a:extLst>
          </p:cNvPr>
          <p:cNvSpPr>
            <a:spLocks noGrp="1"/>
          </p:cNvSpPr>
          <p:nvPr>
            <p:ph sz="half" idx="1"/>
          </p:nvPr>
        </p:nvSpPr>
        <p:spPr/>
        <p:txBody>
          <a:bodyPr>
            <a:normAutofit/>
          </a:bodyPr>
          <a:lstStyle/>
          <a:p>
            <a:r>
              <a:rPr lang="en-GB" dirty="0"/>
              <a:t>Costa Rica</a:t>
            </a:r>
          </a:p>
          <a:p>
            <a:r>
              <a:rPr lang="en-GB" dirty="0"/>
              <a:t>Bhutan</a:t>
            </a:r>
          </a:p>
          <a:p>
            <a:r>
              <a:rPr lang="en-GB" dirty="0"/>
              <a:t>Scotland</a:t>
            </a:r>
          </a:p>
          <a:p>
            <a:r>
              <a:rPr lang="en-GB" dirty="0"/>
              <a:t>Rwanda</a:t>
            </a:r>
          </a:p>
          <a:p>
            <a:r>
              <a:rPr lang="en-GB" dirty="0"/>
              <a:t>Slovenia</a:t>
            </a:r>
          </a:p>
          <a:p>
            <a:r>
              <a:rPr lang="en-GB" dirty="0"/>
              <a:t>Finland</a:t>
            </a:r>
          </a:p>
          <a:p>
            <a:r>
              <a:rPr lang="en-GB" dirty="0"/>
              <a:t>New Zealand</a:t>
            </a:r>
          </a:p>
          <a:p>
            <a:endParaRPr lang="en-GB" dirty="0"/>
          </a:p>
        </p:txBody>
      </p:sp>
      <p:sp>
        <p:nvSpPr>
          <p:cNvPr id="4" name="Content Placeholder 3">
            <a:extLst>
              <a:ext uri="{FF2B5EF4-FFF2-40B4-BE49-F238E27FC236}">
                <a16:creationId xmlns:a16="http://schemas.microsoft.com/office/drawing/2014/main" id="{12D57764-FF57-D618-3FB9-BA488FBBF703}"/>
              </a:ext>
            </a:extLst>
          </p:cNvPr>
          <p:cNvSpPr>
            <a:spLocks noGrp="1"/>
          </p:cNvSpPr>
          <p:nvPr>
            <p:ph sz="half" idx="2"/>
          </p:nvPr>
        </p:nvSpPr>
        <p:spPr/>
        <p:txBody>
          <a:bodyPr/>
          <a:lstStyle/>
          <a:p>
            <a:r>
              <a:rPr lang="en-GB" dirty="0"/>
              <a:t>Barbados</a:t>
            </a:r>
          </a:p>
          <a:p>
            <a:r>
              <a:rPr lang="en-GB" dirty="0"/>
              <a:t>Madagascar</a:t>
            </a:r>
          </a:p>
          <a:p>
            <a:r>
              <a:rPr lang="en-GB" dirty="0"/>
              <a:t>New Zealand</a:t>
            </a:r>
          </a:p>
          <a:p>
            <a:r>
              <a:rPr lang="en-GB" dirty="0"/>
              <a:t>Barbados</a:t>
            </a:r>
          </a:p>
          <a:p>
            <a:r>
              <a:rPr lang="en-GB" dirty="0"/>
              <a:t>Madagascar</a:t>
            </a:r>
          </a:p>
          <a:p>
            <a:r>
              <a:rPr lang="en-GB" dirty="0"/>
              <a:t>San Diego, California</a:t>
            </a:r>
          </a:p>
        </p:txBody>
      </p:sp>
    </p:spTree>
    <p:extLst>
      <p:ext uri="{BB962C8B-B14F-4D97-AF65-F5344CB8AC3E}">
        <p14:creationId xmlns:p14="http://schemas.microsoft.com/office/powerpoint/2010/main" val="30552513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F3CEC-F11A-6E76-0CA3-7FA561AE3DE6}"/>
              </a:ext>
            </a:extLst>
          </p:cNvPr>
          <p:cNvSpPr>
            <a:spLocks noGrp="1"/>
          </p:cNvSpPr>
          <p:nvPr>
            <p:ph type="title"/>
          </p:nvPr>
        </p:nvSpPr>
        <p:spPr/>
        <p:txBody>
          <a:bodyPr>
            <a:normAutofit fontScale="90000"/>
          </a:bodyPr>
          <a:lstStyle/>
          <a:p>
            <a:r>
              <a:rPr lang="en-GB" b="1" i="0" dirty="0">
                <a:solidFill>
                  <a:srgbClr val="0F0F0F"/>
                </a:solidFill>
                <a:effectLst/>
                <a:latin typeface="Roboto" panose="02000000000000000000" pitchFamily="2" charset="0"/>
              </a:rPr>
              <a:t>Fiji Stories of Change: Toward a Sustainable Fiji</a:t>
            </a:r>
            <a:br>
              <a:rPr lang="en-GB" b="1" i="0" dirty="0">
                <a:solidFill>
                  <a:srgbClr val="0F0F0F"/>
                </a:solidFill>
                <a:effectLst/>
                <a:latin typeface="Roboto" panose="02000000000000000000" pitchFamily="2" charset="0"/>
              </a:rPr>
            </a:br>
            <a:endParaRPr lang="en-GB" dirty="0"/>
          </a:p>
        </p:txBody>
      </p:sp>
      <p:pic>
        <p:nvPicPr>
          <p:cNvPr id="4" name="Online Media 3" title="Fiji Stories of Change: Toward a Sustainable Fiji">
            <a:hlinkClick r:id="" action="ppaction://media"/>
            <a:extLst>
              <a:ext uri="{FF2B5EF4-FFF2-40B4-BE49-F238E27FC236}">
                <a16:creationId xmlns:a16="http://schemas.microsoft.com/office/drawing/2014/main" id="{67A86D70-B958-8E76-D8CC-41B8028BD7D1}"/>
              </a:ext>
            </a:extLst>
          </p:cNvPr>
          <p:cNvPicPr>
            <a:picLocks noGrp="1" noRot="1" noChangeAspect="1"/>
          </p:cNvPicPr>
          <p:nvPr>
            <p:ph idx="1"/>
            <a:videoFile r:link="rId1"/>
          </p:nvPr>
        </p:nvPicPr>
        <p:blipFill>
          <a:blip r:embed="rId3"/>
          <a:stretch>
            <a:fillRect/>
          </a:stretch>
        </p:blipFill>
        <p:spPr>
          <a:xfrm>
            <a:off x="2208179" y="1825625"/>
            <a:ext cx="7108859" cy="4016909"/>
          </a:xfrm>
          <a:prstGeom prst="rect">
            <a:avLst/>
          </a:prstGeom>
        </p:spPr>
      </p:pic>
    </p:spTree>
    <p:extLst>
      <p:ext uri="{BB962C8B-B14F-4D97-AF65-F5344CB8AC3E}">
        <p14:creationId xmlns:p14="http://schemas.microsoft.com/office/powerpoint/2010/main" val="2035278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758" y="472847"/>
            <a:ext cx="4520710" cy="5013553"/>
          </a:xfrm>
        </p:spPr>
        <p:txBody>
          <a:bodyPr>
            <a:normAutofit/>
          </a:bodyPr>
          <a:lstStyle/>
          <a:p>
            <a:r>
              <a:rPr lang="en-GB" b="1" dirty="0">
                <a:solidFill>
                  <a:srgbClr val="00B050"/>
                </a:solidFill>
              </a:rPr>
              <a:t>But should we believe everything we see or read?</a:t>
            </a:r>
            <a:endParaRPr lang="en-US" dirty="0"/>
          </a:p>
        </p:txBody>
      </p:sp>
      <p:pic>
        <p:nvPicPr>
          <p:cNvPr id="6" name="Picture 6">
            <a:extLst>
              <a:ext uri="{FF2B5EF4-FFF2-40B4-BE49-F238E27FC236}">
                <a16:creationId xmlns:a16="http://schemas.microsoft.com/office/drawing/2014/main" id="{4E0698AD-3D08-BE36-DD3C-BBE4C4655F53}"/>
              </a:ext>
            </a:extLst>
          </p:cNvPr>
          <p:cNvPicPr>
            <a:picLocks noChangeAspect="1"/>
          </p:cNvPicPr>
          <p:nvPr/>
        </p:nvPicPr>
        <p:blipFill>
          <a:blip r:embed="rId3"/>
          <a:stretch>
            <a:fillRect/>
          </a:stretch>
        </p:blipFill>
        <p:spPr>
          <a:xfrm>
            <a:off x="5288354" y="158903"/>
            <a:ext cx="6818488" cy="5641440"/>
          </a:xfrm>
          <a:prstGeom prst="rect">
            <a:avLst/>
          </a:prstGeom>
        </p:spPr>
      </p:pic>
      <p:sp>
        <p:nvSpPr>
          <p:cNvPr id="4" name="TextBox 3">
            <a:extLst>
              <a:ext uri="{FF2B5EF4-FFF2-40B4-BE49-F238E27FC236}">
                <a16:creationId xmlns:a16="http://schemas.microsoft.com/office/drawing/2014/main" id="{A50CF374-50C5-71EC-8EC4-33174D506406}"/>
              </a:ext>
            </a:extLst>
          </p:cNvPr>
          <p:cNvSpPr txBox="1"/>
          <p:nvPr/>
        </p:nvSpPr>
        <p:spPr>
          <a:xfrm>
            <a:off x="767644" y="2979623"/>
            <a:ext cx="6096000"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16803572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at Is Greenwashing?">
            <a:extLst>
              <a:ext uri="{FF2B5EF4-FFF2-40B4-BE49-F238E27FC236}">
                <a16:creationId xmlns:a16="http://schemas.microsoft.com/office/drawing/2014/main" id="{F0156339-3301-C69D-894B-EFBDE521DD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046" y="0"/>
            <a:ext cx="10925908" cy="611850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257C308-ECB7-8B52-9C47-91BC71A3F22E}"/>
              </a:ext>
            </a:extLst>
          </p:cNvPr>
          <p:cNvSpPr txBox="1"/>
          <p:nvPr/>
        </p:nvSpPr>
        <p:spPr>
          <a:xfrm>
            <a:off x="3048000" y="3248344"/>
            <a:ext cx="6096000" cy="369332"/>
          </a:xfrm>
          <a:prstGeom prst="rect">
            <a:avLst/>
          </a:prstGeom>
          <a:noFill/>
        </p:spPr>
        <p:txBody>
          <a:bodyPr wrap="square">
            <a:spAutoFit/>
          </a:bodyPr>
          <a:lstStyle/>
          <a:p>
            <a:endParaRPr lang="en-GB" dirty="0"/>
          </a:p>
        </p:txBody>
      </p:sp>
      <p:sp>
        <p:nvSpPr>
          <p:cNvPr id="5" name="TextBox 4">
            <a:extLst>
              <a:ext uri="{FF2B5EF4-FFF2-40B4-BE49-F238E27FC236}">
                <a16:creationId xmlns:a16="http://schemas.microsoft.com/office/drawing/2014/main" id="{D0E4EB97-69A5-16BA-9698-CDAA75F97D77}"/>
              </a:ext>
            </a:extLst>
          </p:cNvPr>
          <p:cNvSpPr txBox="1"/>
          <p:nvPr/>
        </p:nvSpPr>
        <p:spPr>
          <a:xfrm>
            <a:off x="3048000" y="3248344"/>
            <a:ext cx="6096000" cy="369332"/>
          </a:xfrm>
          <a:prstGeom prst="rect">
            <a:avLst/>
          </a:prstGeom>
          <a:noFill/>
        </p:spPr>
        <p:txBody>
          <a:bodyPr wrap="square">
            <a:spAutoFit/>
          </a:bodyPr>
          <a:lstStyle/>
          <a:p>
            <a:endParaRPr lang="en-GB" dirty="0"/>
          </a:p>
        </p:txBody>
      </p:sp>
      <p:sp>
        <p:nvSpPr>
          <p:cNvPr id="6" name="Rectangle 5">
            <a:extLst>
              <a:ext uri="{FF2B5EF4-FFF2-40B4-BE49-F238E27FC236}">
                <a16:creationId xmlns:a16="http://schemas.microsoft.com/office/drawing/2014/main" id="{5000C9A6-FA8A-3336-ABFC-774DAE664D37}"/>
              </a:ext>
            </a:extLst>
          </p:cNvPr>
          <p:cNvSpPr/>
          <p:nvPr/>
        </p:nvSpPr>
        <p:spPr>
          <a:xfrm rot="19346584">
            <a:off x="2423036" y="2251838"/>
            <a:ext cx="8187024" cy="1323439"/>
          </a:xfrm>
          <a:prstGeom prst="rect">
            <a:avLst/>
          </a:prstGeom>
          <a:noFill/>
        </p:spPr>
        <p:txBody>
          <a:bodyPr wrap="square" lIns="91440" tIns="45720" rIns="91440" bIns="45720">
            <a:spAutoFit/>
          </a:bodyPr>
          <a:lstStyle/>
          <a:p>
            <a:pPr algn="ctr"/>
            <a:r>
              <a:rPr lang="en-US" sz="8000" b="1" dirty="0">
                <a:ln w="6600">
                  <a:solidFill>
                    <a:srgbClr val="FF0000"/>
                  </a:solidFill>
                  <a:prstDash val="solid"/>
                </a:ln>
                <a:solidFill>
                  <a:srgbClr val="FFFFFF"/>
                </a:solidFill>
                <a:effectLst>
                  <a:outerShdw dist="38100" dir="2700000" algn="tl" rotWithShape="0">
                    <a:schemeClr val="accent2"/>
                  </a:outerShdw>
                </a:effectLst>
              </a:rPr>
              <a:t>Greenwashing</a:t>
            </a:r>
          </a:p>
        </p:txBody>
      </p:sp>
    </p:spTree>
    <p:extLst>
      <p:ext uri="{BB962C8B-B14F-4D97-AF65-F5344CB8AC3E}">
        <p14:creationId xmlns:p14="http://schemas.microsoft.com/office/powerpoint/2010/main" val="2868469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F17B5-EBE3-8D20-61BB-08F5C269A3BF}"/>
              </a:ext>
            </a:extLst>
          </p:cNvPr>
          <p:cNvSpPr>
            <a:spLocks noGrp="1"/>
          </p:cNvSpPr>
          <p:nvPr>
            <p:ph type="title"/>
          </p:nvPr>
        </p:nvSpPr>
        <p:spPr/>
        <p:txBody>
          <a:bodyPr/>
          <a:lstStyle/>
          <a:p>
            <a:endParaRPr lang="en-GB"/>
          </a:p>
        </p:txBody>
      </p:sp>
      <p:pic>
        <p:nvPicPr>
          <p:cNvPr id="4" name="Online Media 3" title="Greenwashing: When Companies Aren’t as Sustainable as They Claim | WSJ">
            <a:hlinkClick r:id="" action="ppaction://media"/>
            <a:extLst>
              <a:ext uri="{FF2B5EF4-FFF2-40B4-BE49-F238E27FC236}">
                <a16:creationId xmlns:a16="http://schemas.microsoft.com/office/drawing/2014/main" id="{57FCC858-0C42-0501-1CE2-870964FA3E35}"/>
              </a:ext>
            </a:extLst>
          </p:cNvPr>
          <p:cNvPicPr>
            <a:picLocks noGrp="1" noRot="1" noChangeAspect="1"/>
          </p:cNvPicPr>
          <p:nvPr>
            <p:ph idx="1"/>
            <a:videoFile r:link="rId1"/>
          </p:nvPr>
        </p:nvPicPr>
        <p:blipFill>
          <a:blip r:embed="rId3"/>
          <a:stretch>
            <a:fillRect/>
          </a:stretch>
        </p:blipFill>
        <p:spPr>
          <a:xfrm>
            <a:off x="1262337" y="914400"/>
            <a:ext cx="8054701" cy="4551363"/>
          </a:xfrm>
          <a:prstGeom prst="rect">
            <a:avLst/>
          </a:prstGeom>
        </p:spPr>
      </p:pic>
    </p:spTree>
    <p:extLst>
      <p:ext uri="{BB962C8B-B14F-4D97-AF65-F5344CB8AC3E}">
        <p14:creationId xmlns:p14="http://schemas.microsoft.com/office/powerpoint/2010/main" val="705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0ABBD-0987-4F48-B788-0F200238954B}"/>
              </a:ext>
            </a:extLst>
          </p:cNvPr>
          <p:cNvSpPr>
            <a:spLocks noGrp="1"/>
          </p:cNvSpPr>
          <p:nvPr>
            <p:ph type="title"/>
          </p:nvPr>
        </p:nvSpPr>
        <p:spPr>
          <a:xfrm>
            <a:off x="108626" y="0"/>
            <a:ext cx="10515600" cy="1325563"/>
          </a:xfrm>
        </p:spPr>
        <p:txBody>
          <a:bodyPr>
            <a:normAutofit/>
          </a:bodyPr>
          <a:lstStyle/>
          <a:p>
            <a:pPr algn="l"/>
            <a:r>
              <a:rPr lang="en-GB" sz="4000" dirty="0">
                <a:latin typeface="Arial"/>
                <a:cs typeface="Arial"/>
              </a:rPr>
              <a:t>Greenwashing</a:t>
            </a:r>
          </a:p>
        </p:txBody>
      </p:sp>
      <p:sp>
        <p:nvSpPr>
          <p:cNvPr id="3" name="Content Placeholder 2">
            <a:extLst>
              <a:ext uri="{FF2B5EF4-FFF2-40B4-BE49-F238E27FC236}">
                <a16:creationId xmlns:a16="http://schemas.microsoft.com/office/drawing/2014/main" id="{C16C033B-A22D-9F4E-A800-1F418B545F23}"/>
              </a:ext>
            </a:extLst>
          </p:cNvPr>
          <p:cNvSpPr>
            <a:spLocks noGrp="1"/>
          </p:cNvSpPr>
          <p:nvPr>
            <p:ph idx="1"/>
          </p:nvPr>
        </p:nvSpPr>
        <p:spPr>
          <a:xfrm>
            <a:off x="252919" y="1410510"/>
            <a:ext cx="10186481" cy="4640093"/>
          </a:xfrm>
        </p:spPr>
        <p:txBody>
          <a:bodyPr vert="horz" lIns="91440" tIns="45720" rIns="91440" bIns="45720" rtlCol="0" anchor="t">
            <a:normAutofit fontScale="25000" lnSpcReduction="20000"/>
          </a:bodyPr>
          <a:lstStyle/>
          <a:p>
            <a:pPr marL="0" indent="0" algn="just">
              <a:lnSpc>
                <a:spcPct val="120000"/>
              </a:lnSpc>
              <a:buNone/>
            </a:pPr>
            <a:r>
              <a:rPr lang="en-GB" sz="8000" dirty="0">
                <a:cs typeface="Arial"/>
              </a:rPr>
              <a:t>The dark side of sustainability and sustainable travel, greenwashing is the </a:t>
            </a:r>
            <a:r>
              <a:rPr lang="en-GB" sz="8000" b="1" dirty="0">
                <a:cs typeface="Arial"/>
              </a:rPr>
              <a:t>practice of using powerful PR, marketing and advertising </a:t>
            </a:r>
            <a:r>
              <a:rPr lang="en-GB" sz="8000" dirty="0">
                <a:cs typeface="Arial"/>
              </a:rPr>
              <a:t>to make an unsubstantiated or misleading claim about the sustainability benefits of a product or service. Companies do this so that they appear to be more socially or environmentally sustainable than they really are – and so attract more buyers and make more profit.</a:t>
            </a:r>
          </a:p>
          <a:p>
            <a:pPr marL="0" indent="0" algn="just">
              <a:lnSpc>
                <a:spcPct val="120000"/>
              </a:lnSpc>
              <a:buNone/>
            </a:pPr>
            <a:r>
              <a:rPr lang="en-GB" sz="8000" b="1" dirty="0">
                <a:solidFill>
                  <a:schemeClr val="accent3"/>
                </a:solidFill>
                <a:cs typeface="Arial"/>
              </a:rPr>
              <a:t>Greenwashing</a:t>
            </a:r>
            <a:r>
              <a:rPr lang="en-GB" sz="8000" dirty="0">
                <a:cs typeface="Arial"/>
              </a:rPr>
              <a:t> has been going on for years, but the phrase was first coined by environmentalist Jay Westerveld </a:t>
            </a:r>
            <a:r>
              <a:rPr lang="en-GB" sz="8000" b="1" dirty="0">
                <a:cs typeface="Arial"/>
              </a:rPr>
              <a:t>in 1986 </a:t>
            </a:r>
            <a:r>
              <a:rPr lang="en-GB" sz="8000" dirty="0">
                <a:cs typeface="Arial"/>
              </a:rPr>
              <a:t>when we didn’t have such easy access to public information via social media and the internet and it </a:t>
            </a:r>
            <a:r>
              <a:rPr lang="en-GB" sz="8000" b="1" dirty="0">
                <a:cs typeface="Arial"/>
              </a:rPr>
              <a:t>was far easier for companies to hide</a:t>
            </a:r>
            <a:r>
              <a:rPr lang="en-GB" sz="8000" dirty="0">
                <a:cs typeface="Arial"/>
              </a:rPr>
              <a:t> what they were doing. It’s led to confusion and diminished our support of companies that are actually doing something sustainably good.</a:t>
            </a:r>
          </a:p>
          <a:p>
            <a:pPr marL="0" indent="0" algn="just">
              <a:lnSpc>
                <a:spcPct val="120000"/>
              </a:lnSpc>
              <a:buNone/>
            </a:pPr>
            <a:r>
              <a:rPr lang="en-GB" sz="8000" dirty="0">
                <a:cs typeface="Arial"/>
              </a:rPr>
              <a:t>Today </a:t>
            </a:r>
            <a:r>
              <a:rPr lang="en-GB" sz="8000" b="1" dirty="0">
                <a:cs typeface="Arial"/>
              </a:rPr>
              <a:t>greenwashing</a:t>
            </a:r>
            <a:r>
              <a:rPr lang="en-GB" sz="8000" dirty="0">
                <a:cs typeface="Arial"/>
              </a:rPr>
              <a:t> is on the increase because more of us have started to demand that the products and services we use </a:t>
            </a:r>
            <a:r>
              <a:rPr lang="en-GB" sz="8000" b="1" dirty="0">
                <a:cs typeface="Arial"/>
              </a:rPr>
              <a:t>are genuinely sustainable</a:t>
            </a:r>
            <a:r>
              <a:rPr lang="en-GB" sz="8000" dirty="0">
                <a:cs typeface="Arial"/>
              </a:rPr>
              <a:t>. A Nielsen poll in late 2015 showed that 66% of global consumers are willing to pay more for environmentally sustainable products –millennials, jumps to 72%.</a:t>
            </a:r>
          </a:p>
          <a:p>
            <a:pPr marL="0" indent="0" algn="just">
              <a:buNone/>
            </a:pPr>
            <a:br>
              <a:rPr lang="en-GB" dirty="0"/>
            </a:br>
            <a:endParaRPr lang="en-GB" dirty="0"/>
          </a:p>
        </p:txBody>
      </p:sp>
      <p:pic>
        <p:nvPicPr>
          <p:cNvPr id="5" name="Picture 4" descr="A picture containing brush, tool&#10;&#10;Description automatically generated">
            <a:extLst>
              <a:ext uri="{FF2B5EF4-FFF2-40B4-BE49-F238E27FC236}">
                <a16:creationId xmlns:a16="http://schemas.microsoft.com/office/drawing/2014/main" id="{827C65F2-F696-3645-848E-C5E4C7B2EBC6}"/>
              </a:ext>
            </a:extLst>
          </p:cNvPr>
          <p:cNvPicPr>
            <a:picLocks noChangeAspect="1"/>
          </p:cNvPicPr>
          <p:nvPr/>
        </p:nvPicPr>
        <p:blipFill>
          <a:blip r:embed="rId3" cstate="print">
            <a:extLst>
              <a:ext uri="{BEBA8EAE-BF5A-486C-A8C5-ECC9F3942E4B}">
                <a14:imgProps xmlns:a14="http://schemas.microsoft.com/office/drawing/2010/main">
                  <a14:imgLayer r:embed="rId4">
                    <a14:imgEffect>
                      <a14:backgroundRemoval t="9972" b="99341" l="9986" r="89943">
                        <a14:foregroundMark x1="44759" y1="90969" x2="45042" y2="98636"/>
                        <a14:foregroundMark x1="45042" y1="98636" x2="47309" y2="91251"/>
                        <a14:foregroundMark x1="47309" y1="91251" x2="47450" y2="99671"/>
                        <a14:foregroundMark x1="47450" y1="99671" x2="50567" y2="92239"/>
                        <a14:foregroundMark x1="50567" y1="92239" x2="53045" y2="99671"/>
                        <a14:foregroundMark x1="53045" y1="99671" x2="52479" y2="89605"/>
                        <a14:foregroundMark x1="52479" y1="89605" x2="55241" y2="99341"/>
                        <a14:foregroundMark x1="70680" y1="57197" x2="71884" y2="40216"/>
                        <a14:foregroundMark x1="25637" y1="58231" x2="26558" y2="41063"/>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rot="16200000">
            <a:off x="9679197" y="-848457"/>
            <a:ext cx="2003131" cy="3022476"/>
          </a:xfrm>
          <a:prstGeom prst="rect">
            <a:avLst/>
          </a:prstGeom>
        </p:spPr>
      </p:pic>
      <p:sp>
        <p:nvSpPr>
          <p:cNvPr id="6" name="TextBox 5">
            <a:extLst>
              <a:ext uri="{FF2B5EF4-FFF2-40B4-BE49-F238E27FC236}">
                <a16:creationId xmlns:a16="http://schemas.microsoft.com/office/drawing/2014/main" id="{DB65BAEB-4645-8A49-B93F-437730BF9D32}"/>
              </a:ext>
            </a:extLst>
          </p:cNvPr>
          <p:cNvSpPr txBox="1"/>
          <p:nvPr/>
        </p:nvSpPr>
        <p:spPr>
          <a:xfrm>
            <a:off x="10504073" y="5515095"/>
            <a:ext cx="1435008" cy="369332"/>
          </a:xfrm>
          <a:prstGeom prst="rect">
            <a:avLst/>
          </a:prstGeom>
          <a:noFill/>
        </p:spPr>
        <p:txBody>
          <a:bodyPr wrap="none" rtlCol="0">
            <a:spAutoFit/>
          </a:bodyPr>
          <a:lstStyle/>
          <a:p>
            <a:r>
              <a:rPr lang="en-GB" dirty="0"/>
              <a:t>(Jones, 2017)</a:t>
            </a:r>
          </a:p>
        </p:txBody>
      </p:sp>
    </p:spTree>
    <p:extLst>
      <p:ext uri="{BB962C8B-B14F-4D97-AF65-F5344CB8AC3E}">
        <p14:creationId xmlns:p14="http://schemas.microsoft.com/office/powerpoint/2010/main" val="22735730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0646" y="188640"/>
            <a:ext cx="8229600" cy="1210146"/>
          </a:xfrm>
        </p:spPr>
        <p:txBody>
          <a:bodyPr>
            <a:normAutofit fontScale="90000"/>
          </a:bodyPr>
          <a:lstStyle/>
          <a:p>
            <a:pPr algn="l"/>
            <a:r>
              <a:rPr lang="en-GB" b="1"/>
              <a:t>The Dangers of Greenwashing…</a:t>
            </a:r>
            <a:br>
              <a:rPr lang="en-GB" b="1"/>
            </a:br>
            <a:endParaRPr lang="en-GB" b="1"/>
          </a:p>
        </p:txBody>
      </p:sp>
      <p:pic>
        <p:nvPicPr>
          <p:cNvPr id="4" name="Online Media 3" descr="Greenwash today, suffer tomorrow">
            <a:hlinkClick r:id="" action="ppaction://media"/>
            <a:extLst>
              <a:ext uri="{FF2B5EF4-FFF2-40B4-BE49-F238E27FC236}">
                <a16:creationId xmlns:a16="http://schemas.microsoft.com/office/drawing/2014/main" id="{9FE3921A-FFC5-1646-A684-C45131EDF93A}"/>
              </a:ext>
            </a:extLst>
          </p:cNvPr>
          <p:cNvPicPr>
            <a:picLocks noRot="1" noChangeAspect="1"/>
          </p:cNvPicPr>
          <p:nvPr>
            <a:videoFile r:link="rId1"/>
          </p:nvPr>
        </p:nvPicPr>
        <p:blipFill>
          <a:blip r:embed="rId4"/>
          <a:stretch>
            <a:fillRect/>
          </a:stretch>
        </p:blipFill>
        <p:spPr>
          <a:xfrm>
            <a:off x="1786339" y="908720"/>
            <a:ext cx="8229600" cy="4649724"/>
          </a:xfrm>
          <a:prstGeom prst="rect">
            <a:avLst/>
          </a:prstGeom>
        </p:spPr>
      </p:pic>
    </p:spTree>
    <p:extLst>
      <p:ext uri="{BB962C8B-B14F-4D97-AF65-F5344CB8AC3E}">
        <p14:creationId xmlns:p14="http://schemas.microsoft.com/office/powerpoint/2010/main" val="2718758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What is 'greenhushing' and why is it a risk for sustainability  professionals? - edie">
            <a:extLst>
              <a:ext uri="{FF2B5EF4-FFF2-40B4-BE49-F238E27FC236}">
                <a16:creationId xmlns:a16="http://schemas.microsoft.com/office/drawing/2014/main" id="{16E5B453-CDC8-B35F-E8C0-8FC4E802B97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11" t="33435" r="1911" b="-14300"/>
          <a:stretch/>
        </p:blipFill>
        <p:spPr bwMode="auto">
          <a:xfrm>
            <a:off x="6556443" y="131465"/>
            <a:ext cx="5635557" cy="255203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AB0BC2A1-2C4D-849F-DDD4-7AB6708D4954}"/>
              </a:ext>
            </a:extLst>
          </p:cNvPr>
          <p:cNvSpPr/>
          <p:nvPr/>
        </p:nvSpPr>
        <p:spPr>
          <a:xfrm rot="20217746">
            <a:off x="-497514" y="562282"/>
            <a:ext cx="4658322" cy="923330"/>
          </a:xfrm>
          <a:prstGeom prst="rect">
            <a:avLst/>
          </a:prstGeom>
          <a:noFill/>
        </p:spPr>
        <p:txBody>
          <a:bodyPr wrap="square" lIns="91440" tIns="45720" rIns="91440" bIns="45720">
            <a:spAutoFit/>
          </a:bodyPr>
          <a:lstStyle/>
          <a:p>
            <a:pPr algn="ctr"/>
            <a:r>
              <a:rPr lang="en-US" sz="5400" dirty="0" err="1">
                <a:ln w="0"/>
                <a:solidFill>
                  <a:schemeClr val="accent2"/>
                </a:solidFill>
              </a:rPr>
              <a:t>Greenhushing</a:t>
            </a:r>
            <a:r>
              <a:rPr lang="en-US" sz="5400" dirty="0">
                <a:ln w="0"/>
                <a:gradFill>
                  <a:gsLst>
                    <a:gs pos="21000">
                      <a:srgbClr val="53575C"/>
                    </a:gs>
                    <a:gs pos="88000">
                      <a:srgbClr val="C5C7CA"/>
                    </a:gs>
                  </a:gsLst>
                  <a:lin ang="5400000"/>
                </a:gradFill>
              </a:rPr>
              <a:t> </a:t>
            </a:r>
            <a:endParaRPr lang="en-US" sz="5400" b="0" cap="none" spc="0" dirty="0">
              <a:ln w="0"/>
              <a:gradFill>
                <a:gsLst>
                  <a:gs pos="21000">
                    <a:srgbClr val="53575C"/>
                  </a:gs>
                  <a:gs pos="88000">
                    <a:srgbClr val="C5C7CA"/>
                  </a:gs>
                </a:gsLst>
                <a:lin ang="5400000"/>
              </a:gradFill>
              <a:effectLst/>
            </a:endParaRPr>
          </a:p>
        </p:txBody>
      </p:sp>
      <p:sp>
        <p:nvSpPr>
          <p:cNvPr id="4" name="TextBox 3">
            <a:extLst>
              <a:ext uri="{FF2B5EF4-FFF2-40B4-BE49-F238E27FC236}">
                <a16:creationId xmlns:a16="http://schemas.microsoft.com/office/drawing/2014/main" id="{D34338E8-1BDC-6F52-1B11-8C7DFE4BAE8F}"/>
              </a:ext>
            </a:extLst>
          </p:cNvPr>
          <p:cNvSpPr txBox="1"/>
          <p:nvPr/>
        </p:nvSpPr>
        <p:spPr>
          <a:xfrm>
            <a:off x="116732" y="2116883"/>
            <a:ext cx="12075268" cy="3539430"/>
          </a:xfrm>
          <a:prstGeom prst="rect">
            <a:avLst/>
          </a:prstGeom>
          <a:noFill/>
        </p:spPr>
        <p:txBody>
          <a:bodyPr wrap="square">
            <a:spAutoFit/>
          </a:bodyPr>
          <a:lstStyle/>
          <a:p>
            <a:r>
              <a:rPr lang="en-GB" sz="2800" dirty="0"/>
              <a:t>To avoid greenwashing accusations, some brands and businesses may feel compelled not to communicate as much about their environmental plans, instead sitting quietly on the information they have – or don’t have – and going about progressing towards targets in silence. This practice is known as ‘greenhushing’.</a:t>
            </a:r>
          </a:p>
          <a:p>
            <a:endParaRPr lang="en-GB" sz="2800" dirty="0"/>
          </a:p>
          <a:p>
            <a:r>
              <a:rPr lang="en-GB" sz="2800" dirty="0"/>
              <a:t>Greenhushing gained traction when it was first covered consultancy </a:t>
            </a:r>
            <a:r>
              <a:rPr lang="en-GB" sz="2800" dirty="0" err="1"/>
              <a:t>Treehugger</a:t>
            </a:r>
            <a:r>
              <a:rPr lang="en-GB" sz="2800" dirty="0"/>
              <a:t> back in 2020, which at the time claimed that greenhushing would happen because businesses were hesitant to share progress on sustainability initiatives.</a:t>
            </a:r>
          </a:p>
        </p:txBody>
      </p:sp>
    </p:spTree>
    <p:extLst>
      <p:ext uri="{BB962C8B-B14F-4D97-AF65-F5344CB8AC3E}">
        <p14:creationId xmlns:p14="http://schemas.microsoft.com/office/powerpoint/2010/main" val="41793714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BB535-9DE6-BEC4-2885-2031D0E8ADB7}"/>
              </a:ext>
            </a:extLst>
          </p:cNvPr>
          <p:cNvSpPr>
            <a:spLocks noGrp="1"/>
          </p:cNvSpPr>
          <p:nvPr>
            <p:ph type="title"/>
          </p:nvPr>
        </p:nvSpPr>
        <p:spPr>
          <a:xfrm>
            <a:off x="0" y="0"/>
            <a:ext cx="10515600" cy="1325563"/>
          </a:xfrm>
        </p:spPr>
        <p:txBody>
          <a:bodyPr/>
          <a:lstStyle/>
          <a:p>
            <a:r>
              <a:rPr lang="en-GB" dirty="0"/>
              <a:t>Green claim code </a:t>
            </a:r>
          </a:p>
        </p:txBody>
      </p:sp>
      <p:sp>
        <p:nvSpPr>
          <p:cNvPr id="3" name="Content Placeholder 2">
            <a:extLst>
              <a:ext uri="{FF2B5EF4-FFF2-40B4-BE49-F238E27FC236}">
                <a16:creationId xmlns:a16="http://schemas.microsoft.com/office/drawing/2014/main" id="{8214AA04-8F90-5270-6FA5-CB79F7890197}"/>
              </a:ext>
            </a:extLst>
          </p:cNvPr>
          <p:cNvSpPr>
            <a:spLocks noGrp="1"/>
          </p:cNvSpPr>
          <p:nvPr>
            <p:ph idx="1"/>
          </p:nvPr>
        </p:nvSpPr>
        <p:spPr>
          <a:xfrm>
            <a:off x="243191" y="1825626"/>
            <a:ext cx="11110609" cy="3991514"/>
          </a:xfrm>
        </p:spPr>
        <p:txBody>
          <a:bodyPr>
            <a:normAutofit/>
          </a:bodyPr>
          <a:lstStyle/>
          <a:p>
            <a:pPr>
              <a:lnSpc>
                <a:spcPct val="100000"/>
              </a:lnSpc>
            </a:pPr>
            <a:r>
              <a:rPr lang="en-GB" sz="3200" dirty="0">
                <a:hlinkClick r:id="rId2"/>
              </a:rPr>
              <a:t>Home page - Green claims code</a:t>
            </a:r>
            <a:endParaRPr lang="en-GB" sz="3200" dirty="0"/>
          </a:p>
          <a:p>
            <a:pPr algn="l" fontAlgn="base">
              <a:lnSpc>
                <a:spcPct val="100000"/>
              </a:lnSpc>
            </a:pPr>
            <a:r>
              <a:rPr lang="en-GB" sz="3200" b="0" i="0" dirty="0">
                <a:solidFill>
                  <a:srgbClr val="1A1B39"/>
                </a:solidFill>
                <a:effectLst/>
              </a:rPr>
              <a:t>the number of corporates called out for false green claims may well grow.</a:t>
            </a:r>
          </a:p>
          <a:p>
            <a:pPr>
              <a:lnSpc>
                <a:spcPct val="100000"/>
              </a:lnSpc>
            </a:pPr>
            <a:r>
              <a:rPr lang="en-GB" sz="3200" b="0" i="0" dirty="0">
                <a:solidFill>
                  <a:srgbClr val="1F1F1F"/>
                </a:solidFill>
                <a:effectLst/>
              </a:rPr>
              <a:t>The Green Claims Code was introduced by the Competition and Markets Authority (CMA) and took effect on </a:t>
            </a:r>
            <a:r>
              <a:rPr lang="en-GB" sz="3200" b="0" i="0" dirty="0">
                <a:solidFill>
                  <a:srgbClr val="040C28"/>
                </a:solidFill>
                <a:effectLst/>
              </a:rPr>
              <a:t>20 September 2021</a:t>
            </a:r>
            <a:r>
              <a:rPr lang="en-GB" sz="3200" b="0" i="0" dirty="0">
                <a:solidFill>
                  <a:srgbClr val="1F1F1F"/>
                </a:solidFill>
                <a:effectLst/>
              </a:rPr>
              <a:t>. An update in 2023 expanded the guidance to cover claims about initiatives to reduce environmental impact.</a:t>
            </a:r>
            <a:endParaRPr lang="en-GB" sz="3200" dirty="0"/>
          </a:p>
        </p:txBody>
      </p:sp>
    </p:spTree>
    <p:extLst>
      <p:ext uri="{BB962C8B-B14F-4D97-AF65-F5344CB8AC3E}">
        <p14:creationId xmlns:p14="http://schemas.microsoft.com/office/powerpoint/2010/main" val="13815822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2999657" y="908721"/>
            <a:ext cx="6269471" cy="3916363"/>
          </a:xfrm>
          <a:prstGeom prst="rect">
            <a:avLst/>
          </a:prstGeom>
        </p:spPr>
      </p:pic>
    </p:spTree>
    <p:extLst>
      <p:ext uri="{BB962C8B-B14F-4D97-AF65-F5344CB8AC3E}">
        <p14:creationId xmlns:p14="http://schemas.microsoft.com/office/powerpoint/2010/main" val="14002535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E2A4B-30D3-3F42-7E07-77743CA63B2D}"/>
              </a:ext>
            </a:extLst>
          </p:cNvPr>
          <p:cNvSpPr>
            <a:spLocks noGrp="1"/>
          </p:cNvSpPr>
          <p:nvPr>
            <p:ph type="title"/>
          </p:nvPr>
        </p:nvSpPr>
        <p:spPr/>
        <p:txBody>
          <a:bodyPr>
            <a:normAutofit fontScale="90000"/>
          </a:bodyPr>
          <a:lstStyle/>
          <a:p>
            <a:r>
              <a:rPr lang="en-GB" b="1" i="0" dirty="0">
                <a:solidFill>
                  <a:srgbClr val="0F0F0F"/>
                </a:solidFill>
                <a:effectLst/>
                <a:latin typeface="Roboto" panose="02000000000000000000" pitchFamily="2" charset="0"/>
              </a:rPr>
              <a:t>Sustainable MALDIVES - Exposes the Dark Side in 2025 !</a:t>
            </a:r>
            <a:br>
              <a:rPr lang="en-GB" b="1" i="0" dirty="0">
                <a:solidFill>
                  <a:srgbClr val="0F0F0F"/>
                </a:solidFill>
                <a:effectLst/>
                <a:latin typeface="Roboto" panose="02000000000000000000" pitchFamily="2" charset="0"/>
              </a:rPr>
            </a:br>
            <a:endParaRPr lang="en-GB" dirty="0"/>
          </a:p>
        </p:txBody>
      </p:sp>
      <p:pic>
        <p:nvPicPr>
          <p:cNvPr id="4" name="Online Media 3" title="Sustainable MALDIVES - Exposes the Dark Side in 2025 !">
            <a:hlinkClick r:id="" action="ppaction://media"/>
            <a:extLst>
              <a:ext uri="{FF2B5EF4-FFF2-40B4-BE49-F238E27FC236}">
                <a16:creationId xmlns:a16="http://schemas.microsoft.com/office/drawing/2014/main" id="{28313688-4000-315D-3F24-97E5A3861D97}"/>
              </a:ext>
            </a:extLst>
          </p:cNvPr>
          <p:cNvPicPr>
            <a:picLocks noGrp="1" noRot="1" noChangeAspect="1"/>
          </p:cNvPicPr>
          <p:nvPr>
            <p:ph idx="1"/>
            <a:videoFile r:link="rId1"/>
          </p:nvPr>
        </p:nvPicPr>
        <p:blipFill>
          <a:blip r:embed="rId3"/>
          <a:stretch>
            <a:fillRect/>
          </a:stretch>
        </p:blipFill>
        <p:spPr>
          <a:xfrm>
            <a:off x="5579253" y="2127183"/>
            <a:ext cx="6442075" cy="3640138"/>
          </a:xfrm>
          <a:prstGeom prst="rect">
            <a:avLst/>
          </a:prstGeom>
        </p:spPr>
      </p:pic>
      <p:sp>
        <p:nvSpPr>
          <p:cNvPr id="6" name="TextBox 5">
            <a:extLst>
              <a:ext uri="{FF2B5EF4-FFF2-40B4-BE49-F238E27FC236}">
                <a16:creationId xmlns:a16="http://schemas.microsoft.com/office/drawing/2014/main" id="{3981EB3A-2B03-C6D0-A658-2906755552BA}"/>
              </a:ext>
            </a:extLst>
          </p:cNvPr>
          <p:cNvSpPr txBox="1"/>
          <p:nvPr/>
        </p:nvSpPr>
        <p:spPr>
          <a:xfrm>
            <a:off x="170672" y="2505670"/>
            <a:ext cx="5237907" cy="1846659"/>
          </a:xfrm>
          <a:prstGeom prst="rect">
            <a:avLst/>
          </a:prstGeom>
          <a:noFill/>
        </p:spPr>
        <p:txBody>
          <a:bodyPr wrap="square">
            <a:spAutoFit/>
          </a:bodyPr>
          <a:lstStyle/>
          <a:p>
            <a:r>
              <a:rPr lang="en-GB" sz="2400" dirty="0">
                <a:hlinkClick r:id="rId4"/>
              </a:rPr>
              <a:t>In 2012 the story of greenwashing in the Maldives https://www.huffpost.com/entry/climate-change-maldives_b_1664106</a:t>
            </a:r>
            <a:endParaRPr lang="en-GB" sz="2400" dirty="0"/>
          </a:p>
          <a:p>
            <a:endParaRPr lang="en-GB" dirty="0"/>
          </a:p>
        </p:txBody>
      </p:sp>
    </p:spTree>
    <p:extLst>
      <p:ext uri="{BB962C8B-B14F-4D97-AF65-F5344CB8AC3E}">
        <p14:creationId xmlns:p14="http://schemas.microsoft.com/office/powerpoint/2010/main" val="1188373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BC5AE-825F-D040-7526-2E156207E6B4}"/>
              </a:ext>
            </a:extLst>
          </p:cNvPr>
          <p:cNvSpPr>
            <a:spLocks noGrp="1"/>
          </p:cNvSpPr>
          <p:nvPr>
            <p:ph type="title"/>
          </p:nvPr>
        </p:nvSpPr>
        <p:spPr>
          <a:xfrm>
            <a:off x="838200" y="365126"/>
            <a:ext cx="10515600" cy="1325563"/>
          </a:xfrm>
        </p:spPr>
        <p:txBody>
          <a:bodyPr anchor="ctr">
            <a:normAutofit/>
          </a:bodyPr>
          <a:lstStyle/>
          <a:p>
            <a:r>
              <a:rPr lang="en-GB" b="0" i="0">
                <a:effectLst/>
              </a:rPr>
              <a:t>Global Sustainable Tourism Council (GSTC</a:t>
            </a:r>
            <a:r>
              <a:rPr lang="en-GB" b="0" i="0" baseline="30000">
                <a:effectLst/>
              </a:rPr>
              <a:t>®</a:t>
            </a:r>
            <a:r>
              <a:rPr lang="en-GB" b="0" i="0">
                <a:effectLst/>
              </a:rPr>
              <a:t>)</a:t>
            </a:r>
            <a:endParaRPr lang="en-GB" dirty="0"/>
          </a:p>
        </p:txBody>
      </p:sp>
      <p:sp>
        <p:nvSpPr>
          <p:cNvPr id="3" name="Content Placeholder 2">
            <a:extLst>
              <a:ext uri="{FF2B5EF4-FFF2-40B4-BE49-F238E27FC236}">
                <a16:creationId xmlns:a16="http://schemas.microsoft.com/office/drawing/2014/main" id="{319F2645-717E-94A3-B34A-32F786A57931}"/>
              </a:ext>
            </a:extLst>
          </p:cNvPr>
          <p:cNvSpPr>
            <a:spLocks noGrp="1"/>
          </p:cNvSpPr>
          <p:nvPr>
            <p:ph sz="half" idx="1"/>
          </p:nvPr>
        </p:nvSpPr>
        <p:spPr>
          <a:xfrm>
            <a:off x="838200" y="1825625"/>
            <a:ext cx="5156200" cy="3809862"/>
          </a:xfrm>
        </p:spPr>
        <p:txBody>
          <a:bodyPr>
            <a:normAutofit/>
          </a:bodyPr>
          <a:lstStyle/>
          <a:p>
            <a:r>
              <a:rPr lang="en-GB" dirty="0">
                <a:hlinkClick r:id="rId2"/>
              </a:rPr>
              <a:t>About GSTC | GSTC</a:t>
            </a:r>
            <a:endParaRPr lang="en-GB" dirty="0"/>
          </a:p>
          <a:p>
            <a:r>
              <a:rPr lang="en-GB" b="0" i="0">
                <a:effectLst/>
              </a:rPr>
              <a:t>The GSTC Criteria form the foundation Accreditation for Certification Bodies that certify hotels/accommodations, tour operators/transport providers, and destinations as having sustainable policies and practices in place</a:t>
            </a:r>
            <a:endParaRPr lang="en-GB" dirty="0"/>
          </a:p>
        </p:txBody>
      </p:sp>
      <p:pic>
        <p:nvPicPr>
          <p:cNvPr id="4" name="Picture 3" descr="A white square with red and green logo&#10;&#10;AI-generated content may be incorrect.">
            <a:extLst>
              <a:ext uri="{FF2B5EF4-FFF2-40B4-BE49-F238E27FC236}">
                <a16:creationId xmlns:a16="http://schemas.microsoft.com/office/drawing/2014/main" id="{E656CE58-5073-850C-5EC4-6D35B8726B50}"/>
              </a:ext>
            </a:extLst>
          </p:cNvPr>
          <p:cNvPicPr>
            <a:picLocks noChangeAspect="1"/>
          </p:cNvPicPr>
          <p:nvPr/>
        </p:nvPicPr>
        <p:blipFill>
          <a:blip r:embed="rId3"/>
          <a:stretch>
            <a:fillRect/>
          </a:stretch>
        </p:blipFill>
        <p:spPr>
          <a:xfrm>
            <a:off x="6865995" y="1825625"/>
            <a:ext cx="3819410" cy="3809862"/>
          </a:xfrm>
          <a:prstGeom prst="rect">
            <a:avLst/>
          </a:prstGeom>
          <a:noFill/>
        </p:spPr>
      </p:pic>
    </p:spTree>
    <p:extLst>
      <p:ext uri="{BB962C8B-B14F-4D97-AF65-F5344CB8AC3E}">
        <p14:creationId xmlns:p14="http://schemas.microsoft.com/office/powerpoint/2010/main" val="29531756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F36400-7957-793A-0E18-9EB3B3FF1B22}"/>
              </a:ext>
            </a:extLst>
          </p:cNvPr>
          <p:cNvSpPr>
            <a:spLocks noGrp="1"/>
          </p:cNvSpPr>
          <p:nvPr>
            <p:ph idx="1"/>
          </p:nvPr>
        </p:nvSpPr>
        <p:spPr>
          <a:xfrm>
            <a:off x="136187" y="408562"/>
            <a:ext cx="12055813" cy="5690681"/>
          </a:xfrm>
        </p:spPr>
        <p:txBody>
          <a:bodyPr>
            <a:normAutofit fontScale="55000" lnSpcReduction="20000"/>
          </a:bodyPr>
          <a:lstStyle/>
          <a:p>
            <a:pPr algn="l">
              <a:lnSpc>
                <a:spcPct val="120000"/>
              </a:lnSpc>
              <a:buFont typeface="Arial" panose="020B0604020202020204" pitchFamily="34" charset="0"/>
              <a:buChar char="•"/>
            </a:pPr>
            <a:r>
              <a:rPr lang="en-GB" b="1" i="0" u="none" strike="noStrike" dirty="0">
                <a:solidFill>
                  <a:srgbClr val="5E5E5E"/>
                </a:solidFill>
                <a:effectLst/>
                <a:latin typeface="Open Sans" panose="020B0606030504020204" pitchFamily="34" charset="0"/>
                <a:hlinkClick r:id="rId2"/>
              </a:rPr>
              <a:t>Hilton</a:t>
            </a:r>
            <a:r>
              <a:rPr lang="en-GB" b="0" i="0" dirty="0">
                <a:solidFill>
                  <a:srgbClr val="5E5E5E"/>
                </a:solidFill>
                <a:effectLst/>
                <a:latin typeface="Open Sans" panose="020B0606030504020204" pitchFamily="34" charset="0"/>
              </a:rPr>
              <a:t>: “We continue to identify opportunities to achieve GSTC certification for our hotels to ensure the sustainability of our operations.”</a:t>
            </a:r>
          </a:p>
          <a:p>
            <a:pPr algn="l">
              <a:lnSpc>
                <a:spcPct val="120000"/>
              </a:lnSpc>
              <a:buFont typeface="Arial" panose="020B0604020202020204" pitchFamily="34" charset="0"/>
              <a:buChar char="•"/>
            </a:pPr>
            <a:r>
              <a:rPr lang="en-GB" b="1" i="0" u="none" strike="noStrike" dirty="0">
                <a:solidFill>
                  <a:srgbClr val="5E5E5E"/>
                </a:solidFill>
                <a:effectLst/>
                <a:latin typeface="Open Sans" panose="020B0606030504020204" pitchFamily="34" charset="0"/>
                <a:hlinkClick r:id="rId3"/>
              </a:rPr>
              <a:t>TUI Group</a:t>
            </a:r>
            <a:r>
              <a:rPr lang="en-GB" b="0" i="0" dirty="0">
                <a:solidFill>
                  <a:srgbClr val="5E5E5E"/>
                </a:solidFill>
                <a:effectLst/>
                <a:latin typeface="Open Sans" panose="020B0606030504020204" pitchFamily="34" charset="0"/>
              </a:rPr>
              <a:t> “encourages all hotels offered to its 27 million customers to obtain certification that meets the GSTC Criteria.”</a:t>
            </a:r>
          </a:p>
          <a:p>
            <a:pPr algn="l">
              <a:lnSpc>
                <a:spcPct val="120000"/>
              </a:lnSpc>
              <a:buFont typeface="Arial" panose="020B0604020202020204" pitchFamily="34" charset="0"/>
              <a:buChar char="•"/>
            </a:pPr>
            <a:r>
              <a:rPr lang="en-GB" b="1" i="0" u="none" strike="noStrike" dirty="0">
                <a:solidFill>
                  <a:srgbClr val="5E5E5E"/>
                </a:solidFill>
                <a:effectLst/>
                <a:latin typeface="Open Sans" panose="020B0606030504020204" pitchFamily="34" charset="0"/>
                <a:hlinkClick r:id="rId4"/>
              </a:rPr>
              <a:t>easyJet holidays</a:t>
            </a:r>
            <a:r>
              <a:rPr lang="en-GB" b="0" i="0" dirty="0">
                <a:solidFill>
                  <a:srgbClr val="5E5E5E"/>
                </a:solidFill>
                <a:effectLst/>
                <a:latin typeface="Open Sans" panose="020B0606030504020204" pitchFamily="34" charset="0"/>
              </a:rPr>
              <a:t> “is focused on supporting tourism destinations by committing to encouraging 100% of its contracted hotels to achieve certification by a GSTC-Accredited Certification body […] by the end of 2025.”</a:t>
            </a:r>
          </a:p>
          <a:p>
            <a:pPr algn="l">
              <a:lnSpc>
                <a:spcPct val="120000"/>
              </a:lnSpc>
              <a:buFont typeface="Arial" panose="020B0604020202020204" pitchFamily="34" charset="0"/>
              <a:buChar char="•"/>
            </a:pPr>
            <a:r>
              <a:rPr lang="en-GB" b="1" i="0" u="none" strike="noStrike" dirty="0">
                <a:solidFill>
                  <a:srgbClr val="5E5E5E"/>
                </a:solidFill>
                <a:effectLst/>
                <a:latin typeface="Open Sans" panose="020B0606030504020204" pitchFamily="34" charset="0"/>
                <a:hlinkClick r:id="rId5"/>
              </a:rPr>
              <a:t>AMEX GBT</a:t>
            </a:r>
            <a:r>
              <a:rPr lang="en-GB" b="0" i="0" dirty="0">
                <a:solidFill>
                  <a:srgbClr val="5E5E5E"/>
                </a:solidFill>
                <a:effectLst/>
                <a:latin typeface="Open Sans" panose="020B0606030504020204" pitchFamily="34" charset="0"/>
              </a:rPr>
              <a:t> “We aim to preference hotels with sustainability standards(such as hotels certified to GSTC-approved standards) with a goal of 25% by 2025. We recognize the importance of third-party certification and GSTC accreditation in our long-term hotel strategy, in line with industry progress.”</a:t>
            </a:r>
          </a:p>
          <a:p>
            <a:pPr algn="l">
              <a:lnSpc>
                <a:spcPct val="120000"/>
              </a:lnSpc>
              <a:buFont typeface="Arial" panose="020B0604020202020204" pitchFamily="34" charset="0"/>
              <a:buChar char="•"/>
            </a:pPr>
            <a:r>
              <a:rPr lang="en-GB" b="1" i="0" u="none" strike="noStrike" dirty="0">
                <a:solidFill>
                  <a:srgbClr val="5E5E5E"/>
                </a:solidFill>
                <a:effectLst/>
                <a:latin typeface="Open Sans" panose="020B0606030504020204" pitchFamily="34" charset="0"/>
                <a:hlinkClick r:id="rId6"/>
              </a:rPr>
              <a:t>Booking.com</a:t>
            </a:r>
            <a:r>
              <a:rPr lang="en-GB" b="0" i="0" dirty="0">
                <a:solidFill>
                  <a:srgbClr val="5E5E5E"/>
                </a:solidFill>
                <a:effectLst/>
                <a:latin typeface="Open Sans" panose="020B0606030504020204" pitchFamily="34" charset="0"/>
              </a:rPr>
              <a:t> is currently highlighting hotels certified by GSTC-Accredited CBs along with other standards that are Recognized by GSTC.</a:t>
            </a:r>
          </a:p>
          <a:p>
            <a:pPr algn="l">
              <a:lnSpc>
                <a:spcPct val="120000"/>
              </a:lnSpc>
              <a:buFont typeface="Arial" panose="020B0604020202020204" pitchFamily="34" charset="0"/>
              <a:buChar char="•"/>
            </a:pPr>
            <a:r>
              <a:rPr lang="en-GB" b="1" i="0" u="none" strike="noStrike" dirty="0">
                <a:solidFill>
                  <a:srgbClr val="5E5E5E"/>
                </a:solidFill>
                <a:effectLst/>
                <a:latin typeface="Open Sans" panose="020B0606030504020204" pitchFamily="34" charset="0"/>
                <a:hlinkClick r:id="rId7"/>
              </a:rPr>
              <a:t>Türkiye Tourism Promotion and Development Agency (TGA)</a:t>
            </a:r>
            <a:r>
              <a:rPr lang="en-GB" b="0" i="0" dirty="0">
                <a:solidFill>
                  <a:srgbClr val="5E5E5E"/>
                </a:solidFill>
                <a:effectLst/>
                <a:latin typeface="Open Sans" panose="020B0606030504020204" pitchFamily="34" charset="0"/>
              </a:rPr>
              <a:t> with guidance from the GSTC, has developed the first mandatory national program for accommodations based on the GSTC Criteria and GSTC Assurance program. From 2022 through 2030, all accommodations Türkiye must be certified through a GSTC-Accredited Certification Body.</a:t>
            </a:r>
          </a:p>
          <a:p>
            <a:pPr algn="l">
              <a:lnSpc>
                <a:spcPct val="120000"/>
              </a:lnSpc>
              <a:buFont typeface="Arial" panose="020B0604020202020204" pitchFamily="34" charset="0"/>
              <a:buChar char="•"/>
            </a:pPr>
            <a:r>
              <a:rPr lang="en-GB" b="1" i="0" u="none" strike="noStrike" dirty="0">
                <a:solidFill>
                  <a:srgbClr val="5E5E5E"/>
                </a:solidFill>
                <a:effectLst/>
                <a:latin typeface="Open Sans" panose="020B0606030504020204" pitchFamily="34" charset="0"/>
                <a:hlinkClick r:id="rId8"/>
              </a:rPr>
              <a:t>Singapore Tourism Board</a:t>
            </a:r>
            <a:r>
              <a:rPr lang="en-GB" b="0" i="0" dirty="0">
                <a:solidFill>
                  <a:srgbClr val="5E5E5E"/>
                </a:solidFill>
                <a:effectLst/>
                <a:latin typeface="Open Sans" panose="020B0606030504020204" pitchFamily="34" charset="0"/>
              </a:rPr>
              <a:t> announced the launch of the Hotel Sustainability Roadmap. By 2025 its goal is for 60% of hotel room stock to achieve hotel sustainability certification through a GSTC-Accredited Certification Body.</a:t>
            </a:r>
          </a:p>
          <a:p>
            <a:pPr algn="l">
              <a:lnSpc>
                <a:spcPct val="120000"/>
              </a:lnSpc>
              <a:buFont typeface="Arial" panose="020B0604020202020204" pitchFamily="34" charset="0"/>
              <a:buChar char="•"/>
            </a:pPr>
            <a:r>
              <a:rPr lang="en-GB" b="0" i="0" dirty="0">
                <a:solidFill>
                  <a:srgbClr val="5E5E5E"/>
                </a:solidFill>
                <a:effectLst/>
                <a:latin typeface="Open Sans" panose="020B0606030504020204" pitchFamily="34" charset="0"/>
              </a:rPr>
              <a:t>By 2025 all </a:t>
            </a:r>
            <a:r>
              <a:rPr lang="en-GB" b="1" i="0" u="none" strike="noStrike" dirty="0">
                <a:solidFill>
                  <a:srgbClr val="5E5E5E"/>
                </a:solidFill>
                <a:effectLst/>
                <a:latin typeface="Open Sans" panose="020B0606030504020204" pitchFamily="34" charset="0"/>
                <a:hlinkClick r:id="rId9"/>
              </a:rPr>
              <a:t>Mandarin Oriental</a:t>
            </a:r>
            <a:r>
              <a:rPr lang="en-GB" b="1" i="0" dirty="0">
                <a:solidFill>
                  <a:srgbClr val="5E5E5E"/>
                </a:solidFill>
                <a:effectLst/>
                <a:latin typeface="Open Sans" panose="020B0606030504020204" pitchFamily="34" charset="0"/>
              </a:rPr>
              <a:t> </a:t>
            </a:r>
            <a:r>
              <a:rPr lang="en-GB" b="0" i="0" dirty="0">
                <a:solidFill>
                  <a:srgbClr val="5E5E5E"/>
                </a:solidFill>
                <a:effectLst/>
                <a:latin typeface="Open Sans" panose="020B0606030504020204" pitchFamily="34" charset="0"/>
              </a:rPr>
              <a:t>properties will be GSTC-Certified.</a:t>
            </a:r>
          </a:p>
          <a:p>
            <a:r>
              <a:rPr lang="en-GB" dirty="0"/>
              <a:t>   </a:t>
            </a:r>
          </a:p>
          <a:p>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092452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45564-008C-CC42-B330-F0F987ADA86E}"/>
              </a:ext>
            </a:extLst>
          </p:cNvPr>
          <p:cNvSpPr>
            <a:spLocks noGrp="1"/>
          </p:cNvSpPr>
          <p:nvPr>
            <p:ph type="title"/>
          </p:nvPr>
        </p:nvSpPr>
        <p:spPr>
          <a:xfrm>
            <a:off x="1631504" y="0"/>
            <a:ext cx="2376264" cy="620688"/>
          </a:xfrm>
        </p:spPr>
        <p:txBody>
          <a:bodyPr>
            <a:normAutofit/>
          </a:bodyPr>
          <a:lstStyle/>
          <a:p>
            <a:pPr algn="l"/>
            <a:r>
              <a:rPr lang="en-GB" sz="2800" b="1"/>
              <a:t>References</a:t>
            </a:r>
          </a:p>
        </p:txBody>
      </p:sp>
      <p:sp>
        <p:nvSpPr>
          <p:cNvPr id="4" name="Rectangle 3">
            <a:extLst>
              <a:ext uri="{FF2B5EF4-FFF2-40B4-BE49-F238E27FC236}">
                <a16:creationId xmlns:a16="http://schemas.microsoft.com/office/drawing/2014/main" id="{EAF4CEF8-B6A5-FD46-A6C1-2AC4106C99FD}"/>
              </a:ext>
            </a:extLst>
          </p:cNvPr>
          <p:cNvSpPr/>
          <p:nvPr/>
        </p:nvSpPr>
        <p:spPr>
          <a:xfrm>
            <a:off x="1631504" y="476673"/>
            <a:ext cx="8928992" cy="5262979"/>
          </a:xfrm>
          <a:prstGeom prst="rect">
            <a:avLst/>
          </a:prstGeom>
        </p:spPr>
        <p:txBody>
          <a:bodyPr wrap="square">
            <a:spAutoFit/>
          </a:bodyPr>
          <a:lstStyle/>
          <a:p>
            <a:pPr algn="just"/>
            <a:r>
              <a:rPr lang="en-GB" sz="1400" err="1">
                <a:solidFill>
                  <a:srgbClr val="000000"/>
                </a:solidFill>
                <a:latin typeface="Times New Roman" panose="02020603050405020304" pitchFamily="18" charset="0"/>
              </a:rPr>
              <a:t>Gentinetta</a:t>
            </a:r>
            <a:r>
              <a:rPr lang="en-GB" sz="1400">
                <a:solidFill>
                  <a:srgbClr val="000000"/>
                </a:solidFill>
                <a:latin typeface="Times New Roman" panose="02020603050405020304" pitchFamily="18" charset="0"/>
              </a:rPr>
              <a:t>, J. (2020) </a:t>
            </a:r>
            <a:r>
              <a:rPr lang="en-GB" sz="1400" i="1">
                <a:solidFill>
                  <a:srgbClr val="000000"/>
                </a:solidFill>
                <a:latin typeface="Times New Roman" panose="02020603050405020304" pitchFamily="18" charset="0"/>
              </a:rPr>
              <a:t>11 Examples Of CSR Practices In The Hospitality Industry</a:t>
            </a:r>
            <a:r>
              <a:rPr lang="en-GB" sz="1400">
                <a:solidFill>
                  <a:srgbClr val="000000"/>
                </a:solidFill>
                <a:latin typeface="Times New Roman" panose="02020603050405020304" pitchFamily="18" charset="0"/>
              </a:rPr>
              <a:t>. [online] </a:t>
            </a:r>
            <a:r>
              <a:rPr lang="en-GB" sz="1400" err="1">
                <a:solidFill>
                  <a:srgbClr val="000000"/>
                </a:solidFill>
                <a:latin typeface="Times New Roman" panose="02020603050405020304" pitchFamily="18" charset="0"/>
              </a:rPr>
              <a:t>Hospitalityinsights.ehl.edu</a:t>
            </a:r>
            <a:r>
              <a:rPr lang="en-GB" sz="1400">
                <a:solidFill>
                  <a:srgbClr val="000000"/>
                </a:solidFill>
                <a:latin typeface="Times New Roman" panose="02020603050405020304" pitchFamily="18" charset="0"/>
              </a:rPr>
              <a:t>. Available at: https://hospitalityinsights.ehl.edu/csr-practices-hospitality-industry [Accessed 24 January 2021].</a:t>
            </a:r>
          </a:p>
          <a:p>
            <a:pPr algn="just"/>
            <a:endParaRPr lang="en-GB" sz="1400">
              <a:solidFill>
                <a:srgbClr val="000000"/>
              </a:solidFill>
              <a:latin typeface="Times New Roman" panose="02020603050405020304" pitchFamily="18" charset="0"/>
            </a:endParaRPr>
          </a:p>
          <a:p>
            <a:pPr algn="just"/>
            <a:r>
              <a:rPr lang="en-GB" sz="1400">
                <a:solidFill>
                  <a:srgbClr val="000000"/>
                </a:solidFill>
                <a:latin typeface="Times New Roman" panose="02020603050405020304" pitchFamily="18" charset="0"/>
              </a:rPr>
              <a:t>Governance &amp; Accountability Institute (2019) </a:t>
            </a:r>
            <a:r>
              <a:rPr lang="en-GB" sz="1400" i="1">
                <a:solidFill>
                  <a:srgbClr val="000000"/>
                </a:solidFill>
                <a:latin typeface="Times New Roman" panose="02020603050405020304" pitchFamily="18" charset="0"/>
              </a:rPr>
              <a:t>Millennials Really Do Want To Work For Environmentally-Sustainable Companies, According To A New Survey Of Large Company Employees</a:t>
            </a:r>
            <a:r>
              <a:rPr lang="en-GB" sz="1400">
                <a:solidFill>
                  <a:srgbClr val="000000"/>
                </a:solidFill>
                <a:latin typeface="Times New Roman" panose="02020603050405020304" pitchFamily="18" charset="0"/>
              </a:rPr>
              <a:t>. [online] Ga-</a:t>
            </a:r>
            <a:r>
              <a:rPr lang="en-GB" sz="1400" err="1">
                <a:solidFill>
                  <a:srgbClr val="000000"/>
                </a:solidFill>
                <a:latin typeface="Times New Roman" panose="02020603050405020304" pitchFamily="18" charset="0"/>
              </a:rPr>
              <a:t>institute.com</a:t>
            </a:r>
            <a:r>
              <a:rPr lang="en-GB" sz="1400">
                <a:solidFill>
                  <a:srgbClr val="000000"/>
                </a:solidFill>
                <a:latin typeface="Times New Roman" panose="02020603050405020304" pitchFamily="18" charset="0"/>
              </a:rPr>
              <a:t>. Available at: https://www.ga-institute.com/newsletter/press-release/article/millennials-really-do-want-to-work-for-environmentally-sustainable-companies-according-to-a-new-su.html [Accessed 24 January 2021].</a:t>
            </a:r>
          </a:p>
          <a:p>
            <a:pPr algn="just"/>
            <a:endParaRPr lang="en-GB" sz="1400">
              <a:solidFill>
                <a:srgbClr val="000000"/>
              </a:solidFill>
              <a:latin typeface="Times New Roman" panose="02020603050405020304" pitchFamily="18" charset="0"/>
            </a:endParaRPr>
          </a:p>
          <a:p>
            <a:pPr algn="just"/>
            <a:r>
              <a:rPr lang="en-GB" sz="1400">
                <a:solidFill>
                  <a:srgbClr val="000000"/>
                </a:solidFill>
                <a:latin typeface="Times New Roman" panose="02020603050405020304" pitchFamily="18" charset="0"/>
              </a:rPr>
              <a:t>Harvard Business Review (2019) </a:t>
            </a:r>
            <a:r>
              <a:rPr lang="en-GB" sz="1400" i="1">
                <a:solidFill>
                  <a:srgbClr val="000000"/>
                </a:solidFill>
                <a:latin typeface="Times New Roman" panose="02020603050405020304" pitchFamily="18" charset="0"/>
              </a:rPr>
              <a:t>Research: Actually, Consumers Do Buy Sustainable Products</a:t>
            </a:r>
            <a:r>
              <a:rPr lang="en-GB" sz="1400">
                <a:solidFill>
                  <a:srgbClr val="000000"/>
                </a:solidFill>
                <a:latin typeface="Times New Roman" panose="02020603050405020304" pitchFamily="18" charset="0"/>
              </a:rPr>
              <a:t>. [online] Harvard Business Review. Available at: https://hbr.org/2019/06/research-actually-consumers-do-buy-sustainable-products [Accessed 24 January 2021].</a:t>
            </a:r>
          </a:p>
          <a:p>
            <a:pPr algn="just"/>
            <a:endParaRPr lang="en-GB" sz="1400">
              <a:solidFill>
                <a:srgbClr val="000000"/>
              </a:solidFill>
              <a:latin typeface="Times New Roman" panose="02020603050405020304" pitchFamily="18" charset="0"/>
            </a:endParaRPr>
          </a:p>
          <a:p>
            <a:pPr algn="just"/>
            <a:r>
              <a:rPr lang="en-GB" sz="1400">
                <a:solidFill>
                  <a:srgbClr val="000000"/>
                </a:solidFill>
                <a:latin typeface="Times New Roman" panose="02020603050405020304" pitchFamily="18" charset="0"/>
              </a:rPr>
              <a:t>Jones, C. (2017) </a:t>
            </a:r>
            <a:r>
              <a:rPr lang="en-GB" sz="1400" i="1">
                <a:solidFill>
                  <a:srgbClr val="000000"/>
                </a:solidFill>
                <a:latin typeface="Times New Roman" panose="02020603050405020304" pitchFamily="18" charset="0"/>
              </a:rPr>
              <a:t>What Is Greenwashing?</a:t>
            </a:r>
            <a:r>
              <a:rPr lang="en-GB" sz="1400">
                <a:solidFill>
                  <a:srgbClr val="000000"/>
                </a:solidFill>
                <a:latin typeface="Times New Roman" panose="02020603050405020304" pitchFamily="18" charset="0"/>
              </a:rPr>
              <a:t>. [online] NOW. Available at: https://www.itmustbenow.com/feature/our-big-questions/greenwashing-explained/ [Accessed 24 January 2021].</a:t>
            </a:r>
          </a:p>
          <a:p>
            <a:pPr algn="just"/>
            <a:endParaRPr lang="en-GB" sz="1400">
              <a:solidFill>
                <a:srgbClr val="000000"/>
              </a:solidFill>
              <a:latin typeface="Times New Roman" panose="02020603050405020304" pitchFamily="18" charset="0"/>
            </a:endParaRPr>
          </a:p>
          <a:p>
            <a:pPr algn="just"/>
            <a:r>
              <a:rPr lang="en-GB" sz="1400" err="1">
                <a:solidFill>
                  <a:srgbClr val="000000"/>
                </a:solidFill>
                <a:latin typeface="Times New Roman" panose="02020603050405020304" pitchFamily="18" charset="0"/>
              </a:rPr>
              <a:t>Lissner</a:t>
            </a:r>
            <a:r>
              <a:rPr lang="en-GB" sz="1400">
                <a:solidFill>
                  <a:srgbClr val="000000"/>
                </a:solidFill>
                <a:latin typeface="Times New Roman" panose="02020603050405020304" pitchFamily="18" charset="0"/>
              </a:rPr>
              <a:t>, I. (2017) </a:t>
            </a:r>
            <a:r>
              <a:rPr lang="en-GB" sz="1400" i="1">
                <a:solidFill>
                  <a:srgbClr val="000000"/>
                </a:solidFill>
                <a:latin typeface="Times New Roman" panose="02020603050405020304" pitchFamily="18" charset="0"/>
              </a:rPr>
              <a:t>The Hotel Sector Must Cut Carbon Footprint By 90% To Meet 2-Degree Climate Threshold</a:t>
            </a:r>
            <a:r>
              <a:rPr lang="en-GB" sz="1400">
                <a:solidFill>
                  <a:srgbClr val="000000"/>
                </a:solidFill>
                <a:latin typeface="Times New Roman" panose="02020603050405020304" pitchFamily="18" charset="0"/>
              </a:rPr>
              <a:t>. [online] Green Key. Available at: https://www.greenkey.global/stories-news-1/2017/11/9/the-hotel-sector-must-cut-carbon-footprint-by-90-to-meet-2-degree-climate-threshold [Accessed 24 January 2021].</a:t>
            </a:r>
          </a:p>
          <a:p>
            <a:pPr algn="just"/>
            <a:endParaRPr lang="en-GB" sz="1400">
              <a:solidFill>
                <a:srgbClr val="000000"/>
              </a:solidFill>
              <a:latin typeface="Times New Roman" panose="02020603050405020304" pitchFamily="18" charset="0"/>
            </a:endParaRPr>
          </a:p>
          <a:p>
            <a:pPr algn="just"/>
            <a:r>
              <a:rPr lang="en-GB" sz="1400">
                <a:solidFill>
                  <a:srgbClr val="000000"/>
                </a:solidFill>
                <a:latin typeface="Times New Roman" panose="02020603050405020304" pitchFamily="18" charset="0"/>
              </a:rPr>
              <a:t>United Nations (2015) </a:t>
            </a:r>
            <a:r>
              <a:rPr lang="en-GB" sz="1400" i="1">
                <a:solidFill>
                  <a:srgbClr val="000000"/>
                </a:solidFill>
                <a:latin typeface="Times New Roman" panose="02020603050405020304" pitchFamily="18" charset="0"/>
              </a:rPr>
              <a:t>THE 17 GOALS | Sustainable Development</a:t>
            </a:r>
            <a:r>
              <a:rPr lang="en-GB" sz="1400">
                <a:solidFill>
                  <a:srgbClr val="000000"/>
                </a:solidFill>
                <a:latin typeface="Times New Roman" panose="02020603050405020304" pitchFamily="18" charset="0"/>
              </a:rPr>
              <a:t>. [online] </a:t>
            </a:r>
            <a:r>
              <a:rPr lang="en-GB" sz="1400" err="1">
                <a:solidFill>
                  <a:srgbClr val="000000"/>
                </a:solidFill>
                <a:latin typeface="Times New Roman" panose="02020603050405020304" pitchFamily="18" charset="0"/>
              </a:rPr>
              <a:t>Sdgs.un.org</a:t>
            </a:r>
            <a:r>
              <a:rPr lang="en-GB" sz="1400">
                <a:solidFill>
                  <a:srgbClr val="000000"/>
                </a:solidFill>
                <a:latin typeface="Times New Roman" panose="02020603050405020304" pitchFamily="18" charset="0"/>
              </a:rPr>
              <a:t>. Available at: https://sdgs.un.org/goals [Accessed 24 January 2021].</a:t>
            </a:r>
          </a:p>
          <a:p>
            <a:pPr algn="just"/>
            <a:endParaRPr lang="en-GB" sz="1400">
              <a:solidFill>
                <a:srgbClr val="000000"/>
              </a:solidFill>
              <a:latin typeface="Times New Roman" panose="02020603050405020304" pitchFamily="18" charset="0"/>
            </a:endParaRPr>
          </a:p>
          <a:p>
            <a:pPr algn="just"/>
            <a:r>
              <a:rPr lang="en-GB" sz="1400" err="1">
                <a:solidFill>
                  <a:srgbClr val="000000"/>
                </a:solidFill>
                <a:latin typeface="Times New Roman" panose="02020603050405020304" pitchFamily="18" charset="0"/>
              </a:rPr>
              <a:t>Wich</a:t>
            </a:r>
            <a:r>
              <a:rPr lang="en-GB" sz="1400">
                <a:solidFill>
                  <a:srgbClr val="000000"/>
                </a:solidFill>
                <a:latin typeface="Times New Roman" panose="02020603050405020304" pitchFamily="18" charset="0"/>
              </a:rPr>
              <a:t>, S. (2020) </a:t>
            </a:r>
            <a:r>
              <a:rPr lang="en-GB" sz="1400" i="1">
                <a:solidFill>
                  <a:srgbClr val="000000"/>
                </a:solidFill>
                <a:latin typeface="Times New Roman" panose="02020603050405020304" pitchFamily="18" charset="0"/>
              </a:rPr>
              <a:t>Is 2020 The Year Of Sustainable Business In Hospitality?</a:t>
            </a:r>
            <a:r>
              <a:rPr lang="en-GB" sz="1400">
                <a:solidFill>
                  <a:srgbClr val="000000"/>
                </a:solidFill>
                <a:latin typeface="Times New Roman" panose="02020603050405020304" pitchFamily="18" charset="0"/>
              </a:rPr>
              <a:t>. [online] </a:t>
            </a:r>
            <a:r>
              <a:rPr lang="en-GB" sz="1400" err="1">
                <a:solidFill>
                  <a:srgbClr val="000000"/>
                </a:solidFill>
                <a:latin typeface="Times New Roman" panose="02020603050405020304" pitchFamily="18" charset="0"/>
              </a:rPr>
              <a:t>Hospitalityinsights.ehl.edu</a:t>
            </a:r>
            <a:r>
              <a:rPr lang="en-GB" sz="1400">
                <a:solidFill>
                  <a:srgbClr val="000000"/>
                </a:solidFill>
                <a:latin typeface="Times New Roman" panose="02020603050405020304" pitchFamily="18" charset="0"/>
              </a:rPr>
              <a:t>. Available at: https://hospitalityinsights.ehl.edu/sustainable-business-in-hospitality [Accessed 24 January 2021].</a:t>
            </a:r>
          </a:p>
        </p:txBody>
      </p:sp>
    </p:spTree>
    <p:extLst>
      <p:ext uri="{BB962C8B-B14F-4D97-AF65-F5344CB8AC3E}">
        <p14:creationId xmlns:p14="http://schemas.microsoft.com/office/powerpoint/2010/main" val="1192911450"/>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7.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4785</Words>
  <Application>Microsoft Office PowerPoint</Application>
  <PresentationFormat>Widescreen</PresentationFormat>
  <Paragraphs>255</Paragraphs>
  <Slides>31</Slides>
  <Notes>16</Notes>
  <HiddenSlides>0</HiddenSlides>
  <MMClips>5</MMClips>
  <ScaleCrop>false</ScaleCrop>
  <HeadingPairs>
    <vt:vector size="6" baseType="variant">
      <vt:variant>
        <vt:lpstr>Fonts Used</vt:lpstr>
      </vt:variant>
      <vt:variant>
        <vt:i4>13</vt:i4>
      </vt:variant>
      <vt:variant>
        <vt:lpstr>Theme</vt:lpstr>
      </vt:variant>
      <vt:variant>
        <vt:i4>8</vt:i4>
      </vt:variant>
      <vt:variant>
        <vt:lpstr>Slide Titles</vt:lpstr>
      </vt:variant>
      <vt:variant>
        <vt:i4>31</vt:i4>
      </vt:variant>
    </vt:vector>
  </HeadingPairs>
  <TitlesOfParts>
    <vt:vector size="52" baseType="lpstr">
      <vt:lpstr>averta-regular</vt:lpstr>
      <vt:lpstr>brandon-grotesque</vt:lpstr>
      <vt:lpstr>Google Sans</vt:lpstr>
      <vt:lpstr>Rotunda</vt:lpstr>
      <vt:lpstr>SquareSerif</vt:lpstr>
      <vt:lpstr>Arial</vt:lpstr>
      <vt:lpstr>Calibri</vt:lpstr>
      <vt:lpstr>Calibri Light</vt:lpstr>
      <vt:lpstr>Cambria</vt:lpstr>
      <vt:lpstr>Open Sans</vt:lpstr>
      <vt:lpstr>Roboto</vt:lpstr>
      <vt:lpstr>Times New Roman</vt:lpstr>
      <vt:lpstr>Work Sans</vt:lpstr>
      <vt:lpstr>Title Slide 1</vt:lpstr>
      <vt:lpstr>Sub Title 1</vt:lpstr>
      <vt:lpstr>1_Text Break Info Slide 2</vt:lpstr>
      <vt:lpstr>1_Title Slide 1</vt:lpstr>
      <vt:lpstr>Text 1</vt:lpstr>
      <vt:lpstr>Theme1</vt:lpstr>
      <vt:lpstr>Accessible 2</vt:lpstr>
      <vt:lpstr>1_Sub Title 1</vt:lpstr>
      <vt:lpstr>Sustainable Global Tourism </vt:lpstr>
      <vt:lpstr>Recap</vt:lpstr>
      <vt:lpstr>What is the Circular Economy?</vt:lpstr>
      <vt:lpstr>PowerPoint Presentation</vt:lpstr>
      <vt:lpstr>Energydashboard.co.uk    May 2023</vt:lpstr>
      <vt:lpstr>Resource Availability </vt:lpstr>
      <vt:lpstr>PowerPoint Presentation</vt:lpstr>
      <vt:lpstr>Solar Energy: Pros and Cons </vt:lpstr>
      <vt:lpstr>PowerPoint Presentation</vt:lpstr>
      <vt:lpstr>Cons (Disadvantages of Solar Energy)</vt:lpstr>
      <vt:lpstr>PowerPoint Presentation</vt:lpstr>
      <vt:lpstr>PowerPoint Presentation</vt:lpstr>
      <vt:lpstr> </vt:lpstr>
      <vt:lpstr>Transforming Tourism for Climate Action</vt:lpstr>
      <vt:lpstr>PowerPoint Presentation</vt:lpstr>
      <vt:lpstr>Drivers for Change</vt:lpstr>
      <vt:lpstr>The path to CSR for Tourism and Events?</vt:lpstr>
      <vt:lpstr>Top 10 Most Sustainable Travel Destinations:</vt:lpstr>
      <vt:lpstr>Fiji Stories of Change: Toward a Sustainable Fiji </vt:lpstr>
      <vt:lpstr>But should we believe everything we see or read?</vt:lpstr>
      <vt:lpstr>PowerPoint Presentation</vt:lpstr>
      <vt:lpstr>PowerPoint Presentation</vt:lpstr>
      <vt:lpstr>Greenwashing</vt:lpstr>
      <vt:lpstr>The Dangers of Greenwashing… </vt:lpstr>
      <vt:lpstr>PowerPoint Presentation</vt:lpstr>
      <vt:lpstr>Green claim code </vt:lpstr>
      <vt:lpstr>PowerPoint Presentation</vt:lpstr>
      <vt:lpstr>Sustainable MALDIVES - Exposes the Dark Side in 2025 ! </vt:lpstr>
      <vt:lpstr>Global Sustainable Tourism Council (GSTC®)</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Deborah Jenkins</cp:lastModifiedBy>
  <cp:revision>3</cp:revision>
  <dcterms:created xsi:type="dcterms:W3CDTF">2023-01-31T21:01:37Z</dcterms:created>
  <dcterms:modified xsi:type="dcterms:W3CDTF">2025-02-21T09:33:32Z</dcterms:modified>
</cp:coreProperties>
</file>