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4" r:id="rId2"/>
    <p:sldId id="458" r:id="rId3"/>
    <p:sldId id="448" r:id="rId4"/>
    <p:sldId id="457" r:id="rId5"/>
    <p:sldId id="456" r:id="rId6"/>
    <p:sldId id="455" r:id="rId7"/>
    <p:sldId id="454" r:id="rId8"/>
    <p:sldId id="453" r:id="rId9"/>
    <p:sldId id="452" r:id="rId10"/>
    <p:sldId id="451" r:id="rId11"/>
    <p:sldId id="450" r:id="rId12"/>
    <p:sldId id="44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6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3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3" y="6525344"/>
            <a:ext cx="1294837" cy="218522"/>
          </a:xfrm>
        </p:spPr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3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12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3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450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6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9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886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00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7"/>
            <a:ext cx="5386917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7"/>
            <a:ext cx="5389033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81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032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190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264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8"/>
            <a:ext cx="73152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501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047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471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4D9F0-04AB-9943-BD88-2F95519E01A9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5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35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613445"/>
            <a:ext cx="9753600" cy="4824536"/>
          </a:xfrm>
        </p:spPr>
        <p:txBody>
          <a:bodyPr>
            <a:normAutofit/>
          </a:bodyPr>
          <a:lstStyle/>
          <a:p>
            <a:r>
              <a:rPr lang="en-GB" altLang="en-US" sz="3600" b="1" dirty="0"/>
              <a:t>Doctor of Business Administration</a:t>
            </a:r>
            <a:br>
              <a:rPr lang="en-GB" altLang="en-US" sz="3200" dirty="0"/>
            </a:br>
            <a:br>
              <a:rPr lang="en-GB" altLang="en-US" sz="4000" dirty="0"/>
            </a:br>
            <a:r>
              <a:rPr lang="en-GB" dirty="0"/>
              <a:t> Converting Research into Practice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Writing Up Qualitative Research by Gilgun (2014, 2020)</a:t>
            </a:r>
            <a:endParaRPr lang="en-GB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570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110CE-E4B4-41AC-1DFB-C07DD02B5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96686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sz="4400" b="1" dirty="0"/>
              <a:t>The Core Dilemma in Qualitative Research</a:t>
            </a:r>
            <a:br>
              <a:rPr lang="en-GB" sz="44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2121E-C5CB-726A-CD1C-4A194FBDA8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72886"/>
            <a:ext cx="12192000" cy="5007428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The Problem:</a:t>
            </a:r>
            <a:r>
              <a:rPr lang="en-GB" dirty="0"/>
              <a:t> Many researchers stop at "Thin Description."</a:t>
            </a:r>
          </a:p>
          <a:p>
            <a:pPr lvl="1"/>
            <a:r>
              <a:rPr lang="en-GB" dirty="0"/>
              <a:t>Summarizing what participants said without interpretation.</a:t>
            </a:r>
          </a:p>
          <a:p>
            <a:pPr lvl="1"/>
            <a:r>
              <a:rPr lang="en-GB" dirty="0"/>
              <a:t>Data dumping instead of data </a:t>
            </a:r>
            <a:r>
              <a:rPr lang="en-GB" dirty="0" err="1"/>
              <a:t>analyzing</a:t>
            </a:r>
            <a:r>
              <a:rPr lang="en-GB" dirty="0"/>
              <a:t>.</a:t>
            </a:r>
          </a:p>
          <a:p>
            <a:r>
              <a:rPr lang="en-GB" b="1" dirty="0"/>
              <a:t>The "So What?" Question:</a:t>
            </a:r>
            <a:r>
              <a:rPr lang="en-GB" dirty="0"/>
              <a:t> If a reader finishes your paper and asks "So what?", the analysis has failed to move beyond description.</a:t>
            </a:r>
          </a:p>
          <a:p>
            <a:r>
              <a:rPr lang="en-GB" b="1" dirty="0"/>
              <a:t>Bedrock of Quality: </a:t>
            </a:r>
            <a:r>
              <a:rPr lang="en-GB" dirty="0"/>
              <a:t>You cannot have good analysis without "Thick Description" (Staller, 2015).</a:t>
            </a:r>
          </a:p>
          <a:p>
            <a:r>
              <a:rPr lang="en-GB" b="1" dirty="0"/>
              <a:t>What is it? </a:t>
            </a:r>
            <a:r>
              <a:rPr lang="en-GB" dirty="0"/>
              <a:t>Providing enough context so that the </a:t>
            </a:r>
            <a:r>
              <a:rPr lang="en-GB" dirty="0" err="1"/>
              <a:t>behavior</a:t>
            </a:r>
            <a:r>
              <a:rPr lang="en-GB" dirty="0"/>
              <a:t> and the context become meaningful to an outsider.</a:t>
            </a:r>
          </a:p>
          <a:p>
            <a:r>
              <a:rPr lang="en-GB" b="1" dirty="0"/>
              <a:t>Gilgun’s Perspective: </a:t>
            </a:r>
            <a:r>
              <a:rPr lang="en-GB" dirty="0"/>
              <a:t>Description is the foundation for theory development. You must show the patterns of meanings before you can claim a finding.</a:t>
            </a:r>
          </a:p>
          <a:p>
            <a:r>
              <a:rPr lang="en-GB" b="1" dirty="0"/>
              <a:t>The Goal:</a:t>
            </a:r>
            <a:r>
              <a:rPr lang="en-GB" dirty="0"/>
              <a:t> Moving from </a:t>
            </a:r>
            <a:r>
              <a:rPr lang="en-GB" i="1" dirty="0"/>
              <a:t>what</a:t>
            </a:r>
            <a:r>
              <a:rPr lang="en-GB" dirty="0"/>
              <a:t> happened to </a:t>
            </a:r>
            <a:r>
              <a:rPr lang="en-GB" i="1" dirty="0"/>
              <a:t>why</a:t>
            </a:r>
            <a:r>
              <a:rPr lang="en-GB" dirty="0"/>
              <a:t> it matters and </a:t>
            </a:r>
            <a:r>
              <a:rPr lang="en-GB" i="1" dirty="0"/>
              <a:t>how</a:t>
            </a:r>
            <a:r>
              <a:rPr lang="en-GB" dirty="0"/>
              <a:t> it fits into a larger theoretical or practical framework.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932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927EB-C264-45CB-BCC2-7D36DF342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05543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Moving Beyond Description (The Staller Framework)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069226-0463-6513-42AE-CC40593BB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5543"/>
            <a:ext cx="12192000" cy="488768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To move from description to analysis, consider these three "Bridging Relationships":</a:t>
            </a:r>
          </a:p>
          <a:p>
            <a:r>
              <a:rPr lang="en-GB" b="1" dirty="0"/>
              <a:t>Bridging to Theory:</a:t>
            </a:r>
            <a:r>
              <a:rPr lang="en-GB" dirty="0"/>
              <a:t> How do your specific findings speak to existing academic models?</a:t>
            </a:r>
          </a:p>
          <a:p>
            <a:r>
              <a:rPr lang="en-GB" b="1" dirty="0"/>
              <a:t>Bridging to Literature:</a:t>
            </a:r>
            <a:r>
              <a:rPr lang="en-GB" dirty="0"/>
              <a:t> Are you confirming, contradicting, or complicating what is already known?</a:t>
            </a:r>
          </a:p>
          <a:p>
            <a:r>
              <a:rPr lang="en-GB" b="1" dirty="0"/>
              <a:t>Bridging to Practice:</a:t>
            </a:r>
            <a:r>
              <a:rPr lang="en-GB" dirty="0"/>
              <a:t> (Crucial for DBAs) How does this description change how a manager or practitioner acts?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8928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FB9A3-2E29-9FA2-F110-94D88E5ED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42257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sz="4000" b="1" dirty="0"/>
              <a:t>Structural Components of the Write-Up (Gilgun)</a:t>
            </a:r>
            <a:br>
              <a:rPr lang="en-GB" sz="40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F7A35-480F-64B1-BD59-4AC0B46AF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12192000" cy="48114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Every qualitative article/thesis chapter should address these core elements:</a:t>
            </a:r>
          </a:p>
          <a:p>
            <a:r>
              <a:rPr lang="en-GB" b="1" dirty="0"/>
              <a:t>Purpose &amp; Methodology:</a:t>
            </a:r>
            <a:r>
              <a:rPr lang="en-GB" dirty="0"/>
              <a:t> Why this study? Why this specific qualitative approach?</a:t>
            </a:r>
          </a:p>
          <a:p>
            <a:r>
              <a:rPr lang="en-GB" b="1" dirty="0"/>
              <a:t>Reflexivity:</a:t>
            </a:r>
            <a:r>
              <a:rPr lang="en-GB" dirty="0"/>
              <a:t> Acknowledging the researcher’s role.</a:t>
            </a:r>
          </a:p>
          <a:p>
            <a:r>
              <a:rPr lang="en-GB" b="1" dirty="0"/>
              <a:t>Informants’ Accounts:</a:t>
            </a:r>
            <a:r>
              <a:rPr lang="en-GB" dirty="0"/>
              <a:t> The raw data (quotes/observations).</a:t>
            </a:r>
          </a:p>
          <a:p>
            <a:r>
              <a:rPr lang="en-GB" b="1" dirty="0"/>
              <a:t>Patterns of Meaning:</a:t>
            </a:r>
            <a:r>
              <a:rPr lang="en-GB" dirty="0"/>
              <a:t> The "Themes" derived from the accounts.</a:t>
            </a:r>
          </a:p>
          <a:p>
            <a:r>
              <a:rPr lang="en-GB" dirty="0"/>
              <a:t>Qualitative research identifies patterns of meaning, not distributions of variables.</a:t>
            </a:r>
          </a:p>
          <a:p>
            <a:r>
              <a:rPr lang="en-GB" b="1" dirty="0"/>
              <a:t>DBA Focus: </a:t>
            </a:r>
            <a:r>
              <a:rPr lang="en-GB" dirty="0"/>
              <a:t>In business research, we care about the mechanism of a problem. Knowing 70% of employees are unhappy is a statistic; knowing how they experience "unhappiness" is qualitative insight.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9485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4FC66-E421-5993-3403-2D8E9076F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598714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sz="4400" b="1" dirty="0"/>
              <a:t>Techniques for High-Level Analysis</a:t>
            </a:r>
            <a:br>
              <a:rPr lang="en-GB" sz="4400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181B9-ED6E-F1F0-CF7C-EE11244E5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98714"/>
            <a:ext cx="12192000" cy="5116285"/>
          </a:xfrm>
        </p:spPr>
        <p:txBody>
          <a:bodyPr/>
          <a:lstStyle/>
          <a:p>
            <a:r>
              <a:rPr lang="en-GB" b="1" dirty="0"/>
              <a:t>Dimensional Analysis:</a:t>
            </a:r>
            <a:r>
              <a:rPr lang="en-GB" dirty="0"/>
              <a:t> Breaking down a concept into its component parts (e.g., "Power" into "Authority," "Influence," and "Resistance").</a:t>
            </a:r>
          </a:p>
          <a:p>
            <a:r>
              <a:rPr lang="en-GB" b="1" dirty="0"/>
              <a:t>Constant Comparison:</a:t>
            </a:r>
            <a:r>
              <a:rPr lang="en-GB" dirty="0"/>
              <a:t> Continuously checking new data against existing categories to refine your theory.</a:t>
            </a:r>
          </a:p>
          <a:p>
            <a:r>
              <a:rPr lang="en-GB" b="1" dirty="0"/>
              <a:t>The "Aha!" Moment:</a:t>
            </a:r>
            <a:r>
              <a:rPr lang="en-GB" dirty="0"/>
              <a:t> Finding the "Core Category" that explains the most variation in your data.</a:t>
            </a:r>
          </a:p>
          <a:p>
            <a:r>
              <a:rPr lang="en-GB" b="1" dirty="0"/>
              <a:t>Writing Style: </a:t>
            </a:r>
            <a:r>
              <a:rPr lang="en-GB" dirty="0"/>
              <a:t>Qualitative writing should be evocative. The reader should feel they have been there.</a:t>
            </a:r>
          </a:p>
          <a:p>
            <a:r>
              <a:rPr lang="en-GB" b="1" dirty="0"/>
              <a:t>The Balance: </a:t>
            </a:r>
            <a:r>
              <a:rPr lang="en-GB" dirty="0"/>
              <a:t>Use enough quotes to provide evidence, but don't let the quotes do the thinking for you. </a:t>
            </a:r>
            <a:r>
              <a:rPr lang="en-GB" dirty="0" err="1"/>
              <a:t>Analyze</a:t>
            </a:r>
            <a:r>
              <a:rPr lang="en-GB" dirty="0"/>
              <a:t> the quote immediately after presenting it.</a:t>
            </a:r>
          </a:p>
        </p:txBody>
      </p:sp>
    </p:spTree>
    <p:extLst>
      <p:ext uri="{BB962C8B-B14F-4D97-AF65-F5344CB8AC3E}">
        <p14:creationId xmlns:p14="http://schemas.microsoft.com/office/powerpoint/2010/main" val="3996440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BF812-AB23-35F0-B519-FA991DAD4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83771"/>
          </a:xfrm>
        </p:spPr>
        <p:txBody>
          <a:bodyPr>
            <a:normAutofit/>
          </a:bodyPr>
          <a:lstStyle/>
          <a:p>
            <a:r>
              <a:rPr lang="en-GB" sz="4400" b="1" dirty="0"/>
              <a:t>Strategies for Success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6552DDA-8C65-13BF-93CC-3DF0903388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5160212"/>
              </p:ext>
            </p:extLst>
          </p:nvPr>
        </p:nvGraphicFramePr>
        <p:xfrm>
          <a:off x="849085" y="1143000"/>
          <a:ext cx="10537372" cy="3962400"/>
        </p:xfrm>
        <a:graphic>
          <a:graphicData uri="http://schemas.openxmlformats.org/drawingml/2006/table">
            <a:tbl>
              <a:tblPr/>
              <a:tblGrid>
                <a:gridCol w="5268686">
                  <a:extLst>
                    <a:ext uri="{9D8B030D-6E8A-4147-A177-3AD203B41FA5}">
                      <a16:colId xmlns:a16="http://schemas.microsoft.com/office/drawing/2014/main" val="736531607"/>
                    </a:ext>
                  </a:extLst>
                </a:gridCol>
                <a:gridCol w="5268686">
                  <a:extLst>
                    <a:ext uri="{9D8B030D-6E8A-4147-A177-3AD203B41FA5}">
                      <a16:colId xmlns:a16="http://schemas.microsoft.com/office/drawing/2014/main" val="2040823245"/>
                    </a:ext>
                  </a:extLst>
                </a:gridCol>
              </a:tblGrid>
              <a:tr h="79248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36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Move from...</a:t>
                      </a:r>
                      <a:endParaRPr lang="en-GB" sz="36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36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To...</a:t>
                      </a:r>
                      <a:endParaRPr lang="en-GB" sz="36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8174351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Summarizing</a:t>
                      </a:r>
                      <a:endParaRPr lang="en-GB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Interpreting</a:t>
                      </a:r>
                      <a:endParaRPr lang="en-GB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2976051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Thematic Lists</a:t>
                      </a:r>
                      <a:endParaRPr lang="en-GB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Conceptual Frameworks</a:t>
                      </a:r>
                      <a:endParaRPr lang="en-GB" sz="240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7502717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Reporting "Truth"</a:t>
                      </a:r>
                      <a:endParaRPr lang="en-GB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Constructing Meaning</a:t>
                      </a:r>
                      <a:endParaRPr lang="en-GB" sz="240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951653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Describing Action</a:t>
                      </a:r>
                      <a:endParaRPr lang="en-GB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>
                        <a:buNone/>
                      </a:pPr>
                      <a:r>
                        <a:rPr lang="en-GB" sz="2400" b="1" dirty="0">
                          <a:solidFill>
                            <a:srgbClr val="1F1F1F"/>
                          </a:solidFill>
                          <a:effectLst/>
                          <a:latin typeface="Google Sans Text"/>
                        </a:rPr>
                        <a:t>Explaining Process</a:t>
                      </a:r>
                      <a:endParaRPr lang="en-GB" sz="2400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T="121920" marB="121920" anchor="ctr">
                    <a:lnL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5633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572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276EC-D982-6089-3DA0-09508671E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dirty="0"/>
              <a:t>Conclusion &amp; Takeaways</a:t>
            </a:r>
            <a:br>
              <a:rPr lang="en-GB" sz="4000" b="1" dirty="0"/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A2D3A-55D8-24A4-2E8E-966AA845D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29" y="1088571"/>
            <a:ext cx="11832771" cy="4428662"/>
          </a:xfrm>
        </p:spPr>
        <p:txBody>
          <a:bodyPr/>
          <a:lstStyle/>
          <a:p>
            <a:r>
              <a:rPr lang="en-GB" b="1" dirty="0"/>
              <a:t>Start with the "So What?":</a:t>
            </a:r>
            <a:r>
              <a:rPr lang="en-GB" dirty="0"/>
              <a:t> Determine your contribution early.</a:t>
            </a:r>
          </a:p>
          <a:p>
            <a:r>
              <a:rPr lang="en-GB" b="1" dirty="0"/>
              <a:t>Show, then Tell:</a:t>
            </a:r>
            <a:r>
              <a:rPr lang="en-GB" dirty="0"/>
              <a:t> Use thick description to ground your theory.</a:t>
            </a:r>
          </a:p>
          <a:p>
            <a:r>
              <a:rPr lang="en-GB" b="1" dirty="0"/>
              <a:t>Bridge the Gap:</a:t>
            </a:r>
            <a:r>
              <a:rPr lang="en-GB" dirty="0"/>
              <a:t> Explicitly connect your data to the "Big Ideas" in your field.</a:t>
            </a:r>
          </a:p>
          <a:p>
            <a:r>
              <a:rPr lang="en-GB" b="1" dirty="0"/>
              <a:t>Embrace Complexity:</a:t>
            </a:r>
            <a:r>
              <a:rPr lang="en-GB" dirty="0"/>
              <a:t> Don't smooth over contradictions in your data; they are often where the best analysis lives.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639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CD4E4-26C7-3F0E-B8CB-E84262D9B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BEAD1-491F-9D51-4710-2041D3047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2C5D8-8830-8359-37E0-F64825A1A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06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52661-DAC7-BB40-5772-5064C3B92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EC2E5-3BE8-D0DE-DCED-67244C166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792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816A4-213E-E8B1-1092-27A13FF06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A9906-B012-E6D5-BC4A-CF86ED93F9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197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357BD-5D82-5753-9AFA-30D9BFE5A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6123C-7CFB-C3EF-C536-74DF15F82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4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CDF0B-B3C4-0684-9667-529DE1301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378291-7DDF-9306-3B28-6F9D5243D4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33102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577</Words>
  <Application>Microsoft Office PowerPoint</Application>
  <PresentationFormat>Widescreen</PresentationFormat>
  <Paragraphs>45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Google Sans Text</vt:lpstr>
      <vt:lpstr>Myriad Pro</vt:lpstr>
      <vt:lpstr>20140311PresentationUWTSDTemplate</vt:lpstr>
      <vt:lpstr>Doctor of Business Administration   Converting Research into Practice  Writing Up Qualitative Research by Gilgun (2014, 2020)</vt:lpstr>
      <vt:lpstr> The Core Dilemma in Qualitative Research </vt:lpstr>
      <vt:lpstr> Moving Beyond Description (The Staller Framework) </vt:lpstr>
      <vt:lpstr> Structural Components of the Write-Up (Gilgun) </vt:lpstr>
      <vt:lpstr> Techniques for High-Level Analysis </vt:lpstr>
      <vt:lpstr>Strategies for Success</vt:lpstr>
      <vt:lpstr>Conclusion &amp; Takeaways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Eno Maycock</dc:creator>
  <cp:lastModifiedBy>Eno Maycock</cp:lastModifiedBy>
  <cp:revision>1</cp:revision>
  <dcterms:created xsi:type="dcterms:W3CDTF">2026-03-10T08:35:08Z</dcterms:created>
  <dcterms:modified xsi:type="dcterms:W3CDTF">2026-03-10T08:59:29Z</dcterms:modified>
</cp:coreProperties>
</file>